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5"/>
  </p:notesMasterIdLst>
  <p:sldIdLst>
    <p:sldId id="426" r:id="rId2"/>
    <p:sldId id="425" r:id="rId3"/>
    <p:sldId id="523" r:id="rId4"/>
    <p:sldId id="519" r:id="rId5"/>
    <p:sldId id="520" r:id="rId6"/>
    <p:sldId id="496" r:id="rId7"/>
    <p:sldId id="275" r:id="rId8"/>
    <p:sldId id="524" r:id="rId9"/>
    <p:sldId id="522" r:id="rId10"/>
    <p:sldId id="427" r:id="rId11"/>
    <p:sldId id="430" r:id="rId12"/>
    <p:sldId id="428" r:id="rId13"/>
    <p:sldId id="436" r:id="rId14"/>
    <p:sldId id="429" r:id="rId15"/>
    <p:sldId id="525" r:id="rId16"/>
    <p:sldId id="437" r:id="rId17"/>
    <p:sldId id="439" r:id="rId18"/>
    <p:sldId id="438" r:id="rId19"/>
    <p:sldId id="440" r:id="rId20"/>
    <p:sldId id="441" r:id="rId21"/>
    <p:sldId id="445" r:id="rId22"/>
    <p:sldId id="443" r:id="rId23"/>
    <p:sldId id="448" r:id="rId24"/>
    <p:sldId id="449" r:id="rId25"/>
    <p:sldId id="450" r:id="rId26"/>
    <p:sldId id="451" r:id="rId27"/>
    <p:sldId id="453" r:id="rId28"/>
    <p:sldId id="456" r:id="rId29"/>
    <p:sldId id="461" r:id="rId30"/>
    <p:sldId id="457" r:id="rId31"/>
    <p:sldId id="462" r:id="rId32"/>
    <p:sldId id="463" r:id="rId33"/>
    <p:sldId id="459" r:id="rId34"/>
    <p:sldId id="464" r:id="rId35"/>
    <p:sldId id="466" r:id="rId36"/>
    <p:sldId id="467" r:id="rId37"/>
    <p:sldId id="468" r:id="rId38"/>
    <p:sldId id="469" r:id="rId39"/>
    <p:sldId id="470" r:id="rId40"/>
    <p:sldId id="471" r:id="rId41"/>
    <p:sldId id="474" r:id="rId42"/>
    <p:sldId id="476" r:id="rId43"/>
    <p:sldId id="472" r:id="rId44"/>
    <p:sldId id="475" r:id="rId45"/>
    <p:sldId id="490" r:id="rId46"/>
    <p:sldId id="486" r:id="rId47"/>
    <p:sldId id="482" r:id="rId48"/>
    <p:sldId id="527" r:id="rId49"/>
    <p:sldId id="487" r:id="rId50"/>
    <p:sldId id="488" r:id="rId51"/>
    <p:sldId id="526" r:id="rId52"/>
    <p:sldId id="479" r:id="rId53"/>
    <p:sldId id="494" r:id="rId54"/>
    <p:sldId id="521" r:id="rId55"/>
    <p:sldId id="498" r:id="rId56"/>
    <p:sldId id="499" r:id="rId57"/>
    <p:sldId id="497" r:id="rId58"/>
    <p:sldId id="500" r:id="rId59"/>
    <p:sldId id="501" r:id="rId60"/>
    <p:sldId id="502" r:id="rId61"/>
    <p:sldId id="503" r:id="rId62"/>
    <p:sldId id="516" r:id="rId63"/>
    <p:sldId id="506" r:id="rId64"/>
    <p:sldId id="508" r:id="rId65"/>
    <p:sldId id="509" r:id="rId66"/>
    <p:sldId id="510" r:id="rId67"/>
    <p:sldId id="511" r:id="rId68"/>
    <p:sldId id="512" r:id="rId69"/>
    <p:sldId id="513" r:id="rId70"/>
    <p:sldId id="514" r:id="rId71"/>
    <p:sldId id="515" r:id="rId72"/>
    <p:sldId id="504" r:id="rId73"/>
    <p:sldId id="42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9141" autoAdjust="0"/>
  </p:normalViewPr>
  <p:slideViewPr>
    <p:cSldViewPr snapToGrid="0">
      <p:cViewPr varScale="1">
        <p:scale>
          <a:sx n="61" d="100"/>
          <a:sy n="61" d="100"/>
        </p:scale>
        <p:origin x="1304" y="44"/>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authentication</a:t>
            </a:r>
            <a:r>
              <a:rPr lang="en-US" sz="1200" kern="1200" baseline="0" dirty="0" smtClean="0">
                <a:solidFill>
                  <a:schemeClr val="tx1"/>
                </a:solidFill>
                <a:effectLst/>
                <a:latin typeface="+mn-lt"/>
                <a:ea typeface="+mn-ea"/>
                <a:cs typeface="+mn-cs"/>
              </a:rPr>
              <a:t> techniques </a:t>
            </a:r>
            <a:r>
              <a:rPr lang="en-US" sz="1200" kern="1200" dirty="0" smtClean="0">
                <a:solidFill>
                  <a:schemeClr val="tx1"/>
                </a:solidFill>
                <a:effectLst/>
                <a:latin typeface="+mn-lt"/>
                <a:ea typeface="+mn-ea"/>
                <a:cs typeface="+mn-cs"/>
              </a:rPr>
              <a:t>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I’ll touch on briefly, others I’ll cover in more detail, but I</a:t>
            </a:r>
            <a:r>
              <a:rPr lang="en-US" sz="1200" kern="1200" baseline="0" dirty="0" smtClean="0">
                <a:solidFill>
                  <a:schemeClr val="tx1"/>
                </a:solidFill>
                <a:effectLst/>
                <a:latin typeface="+mn-lt"/>
                <a:ea typeface="+mn-ea"/>
                <a:cs typeface="+mn-cs"/>
              </a:rPr>
              <a:t> want you to understand the entire landscape of options when you leave here today</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Quick sidebar:</a:t>
            </a:r>
            <a:r>
              <a:rPr lang="en-US" sz="1200" kern="1200" baseline="0" dirty="0" smtClean="0">
                <a:solidFill>
                  <a:schemeClr val="tx1"/>
                </a:solidFill>
                <a:effectLst/>
                <a:latin typeface="+mn-lt"/>
                <a:ea typeface="+mn-ea"/>
                <a:cs typeface="+mn-cs"/>
              </a:rPr>
              <a:t> if you’ve been working on the web for more than a few years, you’re probably familiar with the concept of a “secure connection”. This is where you get the little lock icon in your browser that tells you that the server is who it claims to be and that your connection hasn’t been tampered with.</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might also think that HTTPS means SSL. Thanks to the recent POODLE vulnerability, SSL is broken. TLS is the new hotness. You should not be relying on SSL to secure your API endpoints.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old habits die hard. I’ve been working on the web for 20 years, so if you hear me say SSL I mean TLS. And if I say TLS, what I really mean is “secure http connection between client and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139262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supported </a:t>
            </a:r>
            <a:r>
              <a:rPr lang="en-US" sz="1200" kern="1200" baseline="0" dirty="0" smtClean="0">
                <a:solidFill>
                  <a:schemeClr val="tx1"/>
                </a:solidFill>
                <a:effectLst/>
                <a:latin typeface="+mn-lt"/>
                <a:ea typeface="+mn-ea"/>
                <a:cs typeface="+mn-cs"/>
              </a:rPr>
              <a:t>by all major web servers and using them generally requires very little custom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you’re looking for a </a:t>
            </a:r>
            <a:r>
              <a:rPr lang="en-US" sz="1200" b="1" kern="1200" baseline="0" dirty="0" smtClean="0">
                <a:solidFill>
                  <a:schemeClr val="tx1"/>
                </a:solidFill>
                <a:effectLst/>
                <a:latin typeface="+mn-lt"/>
                <a:ea typeface="+mn-ea"/>
                <a:cs typeface="+mn-cs"/>
              </a:rPr>
              <a:t>standards-based, easy-to-use solution</a:t>
            </a:r>
            <a:r>
              <a:rPr lang="en-US" sz="1200" kern="1200" baseline="0" dirty="0" smtClean="0">
                <a:solidFill>
                  <a:schemeClr val="tx1"/>
                </a:solidFill>
                <a:effectLst/>
                <a:latin typeface="+mn-lt"/>
                <a:ea typeface="+mn-ea"/>
                <a:cs typeface="+mn-cs"/>
              </a:rPr>
              <a:t>, start with these.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“client certificates” = “reverse SSL”. In SSL, cert guarantees server identity.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server verifies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“low code”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Handshake</a:t>
            </a:r>
          </a:p>
          <a:p>
            <a:r>
              <a:rPr lang="en-US" sz="1200" kern="1200" dirty="0" smtClean="0">
                <a:solidFill>
                  <a:schemeClr val="tx1"/>
                </a:solidFill>
                <a:effectLst/>
                <a:latin typeface="+mn-lt"/>
                <a:ea typeface="+mn-ea"/>
                <a:cs typeface="+mn-cs"/>
              </a:rPr>
              <a:t>* Server receives request – returns 401</a:t>
            </a:r>
          </a:p>
          <a:p>
            <a:r>
              <a:rPr lang="en-US" sz="1200" kern="1200" dirty="0" smtClean="0">
                <a:solidFill>
                  <a:schemeClr val="tx1"/>
                </a:solidFill>
                <a:effectLst/>
                <a:latin typeface="+mn-lt"/>
                <a:ea typeface="+mn-ea"/>
                <a:cs typeface="+mn-cs"/>
              </a:rPr>
              <a:t>* Browser prompts for credentials</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Browser repeats request, sending Base64 encoded creds</a:t>
            </a:r>
          </a:p>
          <a:p>
            <a:r>
              <a:rPr lang="en-US" sz="1200" kern="1200" baseline="0" dirty="0" smtClean="0">
                <a:solidFill>
                  <a:schemeClr val="tx1"/>
                </a:solidFill>
                <a:effectLst/>
                <a:latin typeface="+mn-lt"/>
                <a:ea typeface="+mn-ea"/>
                <a:cs typeface="+mn-cs"/>
              </a:rPr>
              <a:t>* Server validates</a:t>
            </a:r>
          </a:p>
          <a:p>
            <a:r>
              <a:rPr lang="en-US" sz="1200" kern="1200" baseline="0" dirty="0" smtClean="0">
                <a:solidFill>
                  <a:schemeClr val="tx1"/>
                </a:solidFill>
                <a:effectLst/>
                <a:latin typeface="+mn-lt"/>
                <a:ea typeface="+mn-ea"/>
                <a:cs typeface="+mn-cs"/>
              </a:rPr>
              <a:t>* Browser continues to send the header with all subsequent requests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by setting the authentication mode to “Windows” in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This will authenticate against the same domain the server belongs to.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Three main drawbacks:</a:t>
            </a:r>
          </a:p>
          <a:p>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Only way to revoke access is to change the password for the entire user account</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as a website author you have no control over how the login prompt is displayed.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the price you pay for an authentication system that requires very little code.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Transition</a:t>
            </a:r>
          </a:p>
          <a:p>
            <a:r>
              <a:rPr lang="en-US" sz="1200" kern="1200" dirty="0" smtClean="0">
                <a:solidFill>
                  <a:schemeClr val="tx1"/>
                </a:solidFill>
                <a:effectLst/>
                <a:latin typeface="+mn-lt"/>
                <a:ea typeface="+mn-ea"/>
                <a:cs typeface="+mn-cs"/>
              </a:rPr>
              <a:t>From</a:t>
            </a:r>
            <a:r>
              <a:rPr lang="en-US" sz="1200" kern="1200" baseline="0" dirty="0" smtClean="0">
                <a:solidFill>
                  <a:schemeClr val="tx1"/>
                </a:solidFill>
                <a:effectLst/>
                <a:latin typeface="+mn-lt"/>
                <a:ea typeface="+mn-ea"/>
                <a:cs typeface="+mn-cs"/>
              </a:rPr>
              <a:t> a security standpoint, the most significant drawback is that you’re sending unencrypted primary account password over the wire with each request.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forget to use TLS, or if there’s a flaw in your platform’s TLS implementation, </a:t>
            </a:r>
            <a:r>
              <a:rPr lang="en-US" sz="1200" kern="1200" dirty="0" smtClean="0">
                <a:solidFill>
                  <a:schemeClr val="tx1"/>
                </a:solidFill>
                <a:effectLst/>
                <a:latin typeface="+mn-lt"/>
                <a:ea typeface="+mn-ea"/>
                <a:cs typeface="+mn-cs"/>
              </a:rPr>
              <a:t>you end up exposing actual user passwords. That’s generally considered a Bad Thing.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215093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called Digest Auth. Also</a:t>
            </a:r>
            <a:r>
              <a:rPr lang="en-US" sz="1200" kern="1200" baseline="0" dirty="0" smtClean="0">
                <a:solidFill>
                  <a:schemeClr val="tx1"/>
                </a:solidFill>
                <a:effectLst/>
                <a:latin typeface="+mn-lt"/>
                <a:ea typeface="+mn-ea"/>
                <a:cs typeface="+mn-cs"/>
              </a:rPr>
              <a:t> an internet standard that’s supported directly by most web server platforms, making it easy to implement.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requests a secured resource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Browser re-requests page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 just takes a few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settings to authenticate against Active Directory and you can authenticate against a custom database with a little bit of custom code.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for every request client makes </a:t>
            </a:r>
            <a:r>
              <a:rPr lang="en-US" sz="1200" i="1" kern="1200" dirty="0" smtClean="0">
                <a:solidFill>
                  <a:schemeClr val="tx1"/>
                </a:solidFill>
                <a:effectLst/>
                <a:latin typeface="+mn-lt"/>
                <a:ea typeface="+mn-ea"/>
                <a:cs typeface="+mn-cs"/>
              </a:rPr>
              <a:t>two</a:t>
            </a:r>
            <a:r>
              <a:rPr lang="en-US" sz="1200" kern="1200" dirty="0" smtClean="0">
                <a:solidFill>
                  <a:schemeClr val="tx1"/>
                </a:solidFill>
                <a:effectLst/>
                <a:latin typeface="+mn-lt"/>
                <a:ea typeface="+mn-ea"/>
                <a:cs typeface="+mn-cs"/>
              </a:rPr>
              <a:t> calls to the server</a:t>
            </a:r>
          </a:p>
          <a:p>
            <a:pPr marL="0" lvl="0" indent="0">
              <a:buNone/>
            </a:pPr>
            <a:r>
              <a:rPr lang="en-US" sz="1200" kern="1200" baseline="0" dirty="0" smtClean="0">
                <a:solidFill>
                  <a:schemeClr val="tx1"/>
                </a:solidFill>
                <a:effectLst/>
                <a:latin typeface="+mn-lt"/>
                <a:ea typeface="+mn-ea"/>
                <a:cs typeface="+mn-cs"/>
              </a:rPr>
              <a:t>* Isn’t PROCESSING request twice, but still contributes to latency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Second, same terrible login UI as basic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Third,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solutions discussed so far work great if you’re using IIS and have user data in Active Directory.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Popular approach is to implement a custom authentication scheme based on something called an “API Key”.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 lieu of a username/password combo to uniquely identify specific user</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standard format. Usually GUID – </a:t>
            </a:r>
            <a:r>
              <a:rPr lang="en-US" sz="1200" b="1" kern="1200" baseline="0" dirty="0" smtClean="0">
                <a:solidFill>
                  <a:schemeClr val="tx1"/>
                </a:solidFill>
                <a:effectLst/>
                <a:latin typeface="+mn-lt"/>
                <a:ea typeface="+mn-ea"/>
                <a:cs typeface="+mn-cs"/>
              </a:rPr>
              <a:t>hard to brute force</a:t>
            </a:r>
          </a:p>
          <a:p>
            <a:pPr lvl="0"/>
            <a:r>
              <a:rPr lang="en-US" sz="1200" kern="1200" dirty="0" smtClean="0">
                <a:solidFill>
                  <a:schemeClr val="tx1"/>
                </a:solidFill>
                <a:effectLst/>
                <a:latin typeface="+mn-lt"/>
                <a:ea typeface="+mn-ea"/>
                <a:cs typeface="+mn-cs"/>
              </a:rPr>
              <a:t>* Sometimes</a:t>
            </a:r>
            <a:r>
              <a:rPr lang="en-US" sz="1200" kern="1200" baseline="0" dirty="0" smtClean="0">
                <a:solidFill>
                  <a:schemeClr val="tx1"/>
                </a:solidFill>
                <a:effectLst/>
                <a:latin typeface="+mn-lt"/>
                <a:ea typeface="+mn-ea"/>
                <a:cs typeface="+mn-cs"/>
              </a:rPr>
              <a:t> just a pointer to a user, other times associated with permissions or metadata</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Benefits versus password-based authentication.</a:t>
            </a:r>
          </a:p>
          <a:p>
            <a:pPr marL="228600" indent="-228600">
              <a:buAutoNum type="arabicParenR"/>
            </a:pPr>
            <a:r>
              <a:rPr lang="en-US" sz="1200" kern="1200" baseline="0" dirty="0" smtClean="0">
                <a:solidFill>
                  <a:schemeClr val="tx1"/>
                </a:solidFill>
                <a:effectLst/>
                <a:latin typeface="+mn-lt"/>
                <a:ea typeface="+mn-ea"/>
                <a:cs typeface="+mn-cs"/>
              </a:rPr>
              <a:t>Not passing </a:t>
            </a:r>
            <a:r>
              <a:rPr lang="en-US" sz="1200" kern="1200" dirty="0" smtClean="0">
                <a:solidFill>
                  <a:schemeClr val="tx1"/>
                </a:solidFill>
                <a:effectLst/>
                <a:latin typeface="+mn-lt"/>
                <a:ea typeface="+mn-ea"/>
                <a:cs typeface="+mn-cs"/>
              </a:rPr>
              <a:t>actual passwords over the wire. Limits exposure</a:t>
            </a:r>
          </a:p>
          <a:p>
            <a:pPr marL="228600" indent="-228600">
              <a:buAutoNum type="arabicParenR"/>
            </a:pPr>
            <a:r>
              <a:rPr lang="en-US" sz="1200" kern="1200" dirty="0" smtClean="0">
                <a:solidFill>
                  <a:schemeClr val="tx1"/>
                </a:solidFill>
                <a:effectLst/>
                <a:latin typeface="+mn-lt"/>
                <a:ea typeface="+mn-ea"/>
                <a:cs typeface="+mn-cs"/>
              </a:rPr>
              <a:t>Revocability.</a:t>
            </a:r>
          </a:p>
          <a:p>
            <a:pPr marL="228600" indent="-228600">
              <a:buAutoNum type="arabicParenR"/>
            </a:pPr>
            <a:r>
              <a:rPr lang="en-US" sz="1200" kern="1200" dirty="0" smtClean="0">
                <a:solidFill>
                  <a:schemeClr val="tx1"/>
                </a:solidFill>
                <a:effectLst/>
                <a:latin typeface="+mn-lt"/>
                <a:ea typeface="+mn-ea"/>
                <a:cs typeface="+mn-cs"/>
              </a:rPr>
              <a:t>How you implement API keys is up</a:t>
            </a:r>
            <a:r>
              <a:rPr lang="en-US" sz="1200" kern="1200" baseline="0" dirty="0" smtClean="0">
                <a:solidFill>
                  <a:schemeClr val="tx1"/>
                </a:solidFill>
                <a:effectLst/>
                <a:latin typeface="+mn-lt"/>
                <a:ea typeface="+mn-ea"/>
                <a:cs typeface="+mn-cs"/>
              </a:rPr>
              <a:t> to you – not limited by built-in features.</a:t>
            </a:r>
          </a:p>
          <a:p>
            <a:pPr marL="228600" indent="-228600">
              <a:buAutoNum type="arabicParen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760718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Simplest way is to treat like 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a:t>
            </a:r>
            <a:r>
              <a:rPr lang="en-US" sz="1200" kern="1200" baseline="0" dirty="0" smtClean="0">
                <a:solidFill>
                  <a:schemeClr val="tx1"/>
                </a:solidFill>
                <a:effectLst/>
                <a:latin typeface="+mn-lt"/>
                <a:ea typeface="+mn-ea"/>
                <a:cs typeface="+mn-cs"/>
              </a:rPr>
              <a:t>. Whomever possesses the token may use it, and there’s little you can do to restrict it from being used by an unauthorized party.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endParaRPr lang="en-US" dirty="0" smtClean="0"/>
          </a:p>
          <a:p>
            <a:r>
              <a:rPr lang="en-US" dirty="0" smtClean="0"/>
              <a:t>O</a:t>
            </a:r>
            <a:r>
              <a:rPr lang="en-US" baseline="0" dirty="0" smtClean="0"/>
              <a:t>nly as secure as your TLS implementation.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in conjunction with signed requests.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 use it to communicate securely without ever transmitting that secret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can guarantee the authenticity of the</a:t>
            </a:r>
            <a:r>
              <a:rPr lang="en-US" sz="1200" kern="1200" baseline="0" dirty="0" smtClean="0">
                <a:solidFill>
                  <a:schemeClr val="tx1"/>
                </a:solidFill>
                <a:effectLst/>
                <a:latin typeface="+mn-lt"/>
                <a:ea typeface="+mn-ea"/>
                <a:cs typeface="+mn-cs"/>
              </a:rPr>
              <a:t> message, without requiring TLS to keep</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Because secret value itself is never transmitted, does not require TLS. </a:t>
            </a: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with signed requests there is no danger of an attacker intercepting the message and compromising the authentication portion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a:t>
            </a:r>
            <a:r>
              <a:rPr lang="en-US" sz="1200" kern="1200" dirty="0" smtClean="0">
                <a:solidFill>
                  <a:schemeClr val="tx1"/>
                </a:solidFill>
                <a:effectLst/>
                <a:latin typeface="+mn-lt"/>
                <a:ea typeface="+mn-ea"/>
                <a:cs typeface="+mn-cs"/>
              </a:rPr>
              <a:t>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a:t>
            </a:r>
            <a:r>
              <a:rPr lang="en-US" sz="1200" kern="1200" dirty="0" smtClean="0">
                <a:solidFill>
                  <a:schemeClr val="tx1"/>
                </a:solidFill>
                <a:effectLst/>
                <a:latin typeface="+mn-lt"/>
                <a:ea typeface="+mn-ea"/>
                <a:cs typeface="+mn-cs"/>
              </a:rPr>
              <a:t>far exceeded spam ads. </a:t>
            </a: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endParaRPr lang="en-US" sz="1200" b="0"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other detail of an HMAC implementation that you need to think about: </a:t>
            </a:r>
            <a:r>
              <a:rPr lang="en-US" sz="1200" b="1" kern="1200" dirty="0" smtClean="0">
                <a:solidFill>
                  <a:schemeClr val="tx1"/>
                </a:solidFill>
                <a:effectLst/>
                <a:latin typeface="+mn-lt"/>
                <a:ea typeface="+mn-ea"/>
                <a:cs typeface="+mn-cs"/>
              </a:rPr>
              <a:t>how do</a:t>
            </a:r>
            <a:r>
              <a:rPr lang="en-US" sz="1200" b="1" kern="1200" baseline="0" dirty="0" smtClean="0">
                <a:solidFill>
                  <a:schemeClr val="tx1"/>
                </a:solidFill>
                <a:effectLst/>
                <a:latin typeface="+mn-lt"/>
                <a:ea typeface="+mn-ea"/>
                <a:cs typeface="+mn-cs"/>
              </a:rPr>
              <a:t> client and server agree</a:t>
            </a:r>
            <a:r>
              <a:rPr lang="en-US" sz="1200" b="0" kern="1200" baseline="0" dirty="0" smtClean="0">
                <a:solidFill>
                  <a:schemeClr val="tx1"/>
                </a:solidFill>
                <a:effectLst/>
                <a:latin typeface="+mn-lt"/>
                <a:ea typeface="+mn-ea"/>
                <a:cs typeface="+mn-cs"/>
              </a:rPr>
              <a:t> on the secret key in the first place?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clients</a:t>
            </a:r>
            <a:r>
              <a:rPr lang="en-US" sz="1200" kern="1200" dirty="0" smtClean="0">
                <a:solidFill>
                  <a:schemeClr val="tx1"/>
                </a:solidFill>
                <a:effectLst/>
                <a:latin typeface="+mn-lt"/>
                <a:ea typeface="+mn-ea"/>
                <a:cs typeface="+mn-cs"/>
              </a:rPr>
              <a:t> it’s easy. Some person, likely a programmer, obtains the API key and secret value using some secure mechanism, such as logging into a secure website over SSL, and then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Once set, it doesn’t need to change; that specific deployed instance of the client will only ever deal with that one pair of values.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or mobile app.</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 way to pre-load the key up front; users can log in from any browser at any time.</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Return the key in response to a successful login</a:t>
            </a:r>
            <a:r>
              <a:rPr lang="en-US" sz="1200" kern="1200" dirty="0" smtClean="0">
                <a:solidFill>
                  <a:schemeClr val="tx1"/>
                </a:solidFill>
                <a:effectLst/>
                <a:latin typeface="+mn-lt"/>
                <a:ea typeface="+mn-ea"/>
                <a:cs typeface="+mn-cs"/>
              </a:rPr>
              <a:t>, as you can see here. The browser or app collects the actual user password from the user and submits it as a POST over SSL. If the login is successful, the server returns a response that includes the key. The client then saves the key in memory or local storage of some kind. Now that the client has the key, subsequent requests can be made without SSL.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 user logs out, just delete the key from memory.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private keys are important, you need to take care when exposing them to theft or misuse.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moment you store key in phone’s memory or in the </a:t>
            </a:r>
            <a:r>
              <a:rPr lang="en-US" sz="1200" kern="1200" dirty="0" err="1" smtClean="0">
                <a:solidFill>
                  <a:schemeClr val="tx1"/>
                </a:solidFill>
                <a:effectLst/>
                <a:latin typeface="+mn-lt"/>
                <a:ea typeface="+mn-ea"/>
                <a:cs typeface="+mn-cs"/>
              </a:rPr>
              <a:t>LocalStorage</a:t>
            </a:r>
            <a:r>
              <a:rPr lang="en-US" sz="1200" kern="1200" dirty="0" smtClean="0">
                <a:solidFill>
                  <a:schemeClr val="tx1"/>
                </a:solidFill>
                <a:effectLst/>
                <a:latin typeface="+mn-lt"/>
                <a:ea typeface="+mn-ea"/>
                <a:cs typeface="+mn-cs"/>
              </a:rPr>
              <a:t> of some browser you </a:t>
            </a:r>
            <a:r>
              <a:rPr lang="en-US" sz="1200" b="1" kern="1200" dirty="0" smtClean="0">
                <a:solidFill>
                  <a:schemeClr val="tx1"/>
                </a:solidFill>
                <a:effectLst/>
                <a:latin typeface="+mn-lt"/>
                <a:ea typeface="+mn-ea"/>
                <a:cs typeface="+mn-cs"/>
              </a:rPr>
              <a:t>creating the possibility</a:t>
            </a:r>
            <a:r>
              <a:rPr lang="en-US" sz="1200" kern="1200" dirty="0" smtClean="0">
                <a:solidFill>
                  <a:schemeClr val="tx1"/>
                </a:solidFill>
                <a:effectLst/>
                <a:latin typeface="+mn-lt"/>
                <a:ea typeface="+mn-ea"/>
                <a:cs typeface="+mn-cs"/>
              </a:rPr>
              <a:t> that it might get leaked or stolen.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that reason, you might want to issue </a:t>
            </a:r>
            <a:r>
              <a:rPr lang="en-US" sz="1200" i="1" kern="1200" dirty="0" smtClean="0">
                <a:solidFill>
                  <a:schemeClr val="tx1"/>
                </a:solidFill>
                <a:effectLst/>
                <a:latin typeface="+mn-lt"/>
                <a:ea typeface="+mn-ea"/>
                <a:cs typeface="+mn-cs"/>
              </a:rPr>
              <a:t>temporary </a:t>
            </a:r>
            <a:r>
              <a:rPr lang="en-US" sz="1200" kern="1200" dirty="0" smtClean="0">
                <a:solidFill>
                  <a:schemeClr val="tx1"/>
                </a:solidFill>
                <a:effectLst/>
                <a:latin typeface="+mn-lt"/>
                <a:ea typeface="+mn-ea"/>
                <a:cs typeface="+mn-cs"/>
              </a:rPr>
              <a:t>keys for mobile app and JS clients that expire after a set period of time. This limits the window of opportunity for any attack made with compromised keys.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also want to make sure to </a:t>
            </a:r>
            <a:r>
              <a:rPr lang="en-US" sz="1200" b="1" kern="1200" dirty="0" smtClean="0">
                <a:solidFill>
                  <a:schemeClr val="tx1"/>
                </a:solidFill>
                <a:effectLst/>
                <a:latin typeface="+mn-lt"/>
                <a:ea typeface="+mn-ea"/>
                <a:cs typeface="+mn-cs"/>
              </a:rPr>
              <a:t>deactivate keys</a:t>
            </a:r>
            <a:r>
              <a:rPr lang="en-US" sz="1200" kern="1200" dirty="0" smtClean="0">
                <a:solidFill>
                  <a:schemeClr val="tx1"/>
                </a:solidFill>
                <a:effectLst/>
                <a:latin typeface="+mn-lt"/>
                <a:ea typeface="+mn-ea"/>
                <a:cs typeface="+mn-cs"/>
              </a:rPr>
              <a:t> when the user logs out. This was one of the things I got wrong initially;</a:t>
            </a:r>
            <a:r>
              <a:rPr lang="en-US" sz="1200" kern="1200" baseline="0" dirty="0" smtClean="0">
                <a:solidFill>
                  <a:schemeClr val="tx1"/>
                </a:solidFill>
                <a:effectLst/>
                <a:latin typeface="+mn-lt"/>
                <a:ea typeface="+mn-ea"/>
                <a:cs typeface="+mn-cs"/>
              </a:rPr>
              <a:t> we used a persistent, long-lived key that was still usable after the user’s session expired. If you create a temporary key when the user logs in, make damn sure it stops working when they log out.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pPr lvl="0"/>
            <a:r>
              <a:rPr lang="en-US" sz="1200" kern="1200" dirty="0" smtClean="0">
                <a:solidFill>
                  <a:schemeClr val="tx1"/>
                </a:solidFill>
                <a:effectLst/>
                <a:latin typeface="+mn-lt"/>
                <a:ea typeface="+mn-ea"/>
                <a:cs typeface="+mn-cs"/>
              </a:rPr>
              <a:t>API Keys are used instead of usernames/passwords when accessing secure resources. They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the API Key is passed in a URL parameter or a header with each request to identify the requestor to the server. The requests MUST use SSL to protect the key in transit and the server SHOULD store the keys in a secure fashion.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as a cryptographic key to sign requests then each public API Key must be paired with a private key that is kept secure.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Private keys must be stored on the server as text or using reversible encryption.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Signing requests allows us to verify identity without requiring TLS &amp; gives us message integrity</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that can </a:t>
            </a:r>
            <a:r>
              <a:rPr lang="en-US" sz="1200" kern="1200" dirty="0" smtClean="0">
                <a:solidFill>
                  <a:schemeClr val="tx1"/>
                </a:solidFill>
                <a:effectLst/>
                <a:latin typeface="+mn-lt"/>
                <a:ea typeface="+mn-ea"/>
                <a:cs typeface="+mn-cs"/>
              </a:rPr>
              <a:t>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a:t>
            </a:r>
            <a:r>
              <a:rPr lang="en-US" sz="1200" kern="1200" dirty="0" smtClean="0">
                <a:solidFill>
                  <a:schemeClr val="tx1"/>
                </a:solidFill>
                <a:effectLst/>
                <a:latin typeface="+mn-lt"/>
                <a:ea typeface="+mn-ea"/>
                <a:cs typeface="+mn-cs"/>
              </a:rPr>
              <a:t>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that even “low</a:t>
            </a:r>
            <a:r>
              <a:rPr lang="en-US" sz="1200" kern="1200" baseline="0" dirty="0" smtClean="0">
                <a:solidFill>
                  <a:schemeClr val="tx1"/>
                </a:solidFill>
                <a:effectLst/>
                <a:latin typeface="+mn-lt"/>
                <a:ea typeface="+mn-ea"/>
                <a:cs typeface="+mn-cs"/>
              </a:rPr>
              <a:t> value” targets need to take security 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that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 message integrity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main thing I’m offering to you today</a:t>
            </a:r>
            <a:r>
              <a:rPr lang="en-US" sz="1200" kern="1200" baseline="0" dirty="0" smtClean="0">
                <a:solidFill>
                  <a:schemeClr val="tx1"/>
                </a:solidFill>
                <a:effectLst/>
                <a:latin typeface="+mn-lt"/>
                <a:ea typeface="+mn-ea"/>
                <a:cs typeface="+mn-cs"/>
              </a:rPr>
              <a:t> is a summary of hours and hours of research that I’ve conducted recently, distilled into the most digestible format I could create. I want to help you choose the appropriate path, but you’ll have to look elsewhere for the </a:t>
            </a:r>
            <a:r>
              <a:rPr lang="en-US" sz="1200" kern="1200" dirty="0" smtClean="0">
                <a:solidFill>
                  <a:schemeClr val="tx1"/>
                </a:solidFill>
                <a:effectLst/>
                <a:latin typeface="+mn-lt"/>
                <a:ea typeface="+mn-ea"/>
                <a:cs typeface="+mn-cs"/>
              </a:rPr>
              <a:t>Hello World tutorial</a:t>
            </a:r>
            <a:r>
              <a:rPr lang="en-US" sz="1200" kern="1200" baseline="0" dirty="0" smtClean="0">
                <a:solidFill>
                  <a:schemeClr val="tx1"/>
                </a:solidFill>
                <a:effectLst/>
                <a:latin typeface="+mn-lt"/>
                <a:ea typeface="+mn-ea"/>
                <a:cs typeface="+mn-cs"/>
              </a:rPr>
              <a:t> on many of these things.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84279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Secure connection terminology</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HTTPS == “secure connection”</a:t>
            </a:r>
          </a:p>
          <a:p>
            <a:endParaRPr lang="en-US" sz="4000" dirty="0" smtClean="0"/>
          </a:p>
          <a:p>
            <a:r>
              <a:rPr lang="en-US" sz="4000" dirty="0" smtClean="0"/>
              <a:t>SSL is broken, use TLS</a:t>
            </a:r>
          </a:p>
          <a:p>
            <a:endParaRPr lang="en-US" sz="4000" dirty="0" smtClean="0"/>
          </a:p>
        </p:txBody>
      </p:sp>
    </p:spTree>
    <p:extLst>
      <p:ext uri="{BB962C8B-B14F-4D97-AF65-F5344CB8AC3E}">
        <p14:creationId xmlns:p14="http://schemas.microsoft.com/office/powerpoint/2010/main" val="3200268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certificates</a:t>
            </a:r>
          </a:p>
          <a:p>
            <a:endParaRPr lang="en-US" sz="4000" dirty="0" smtClean="0"/>
          </a:p>
          <a:p>
            <a:r>
              <a:rPr lang="en-US" sz="4000" dirty="0" smtClean="0"/>
              <a:t>HTTP Basic Authentication</a:t>
            </a:r>
            <a:br>
              <a:rPr lang="en-US" sz="4000" dirty="0" smtClean="0"/>
            </a:br>
            <a:endParaRPr lang="en-US" sz="4000" dirty="0" smtClean="0"/>
          </a:p>
          <a:p>
            <a:r>
              <a:rPr lang="en-US" sz="4000" dirty="0" smtClean="0"/>
              <a:t>HTTP Digest Authentication</a:t>
            </a:r>
            <a:endParaRPr lang="en-US" sz="4000" dirty="0"/>
          </a:p>
        </p:txBody>
      </p:sp>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SSL” – proves client identity to server</a:t>
            </a:r>
          </a:p>
          <a:p>
            <a:endParaRPr lang="en-US" sz="4000" dirty="0"/>
          </a:p>
          <a:p>
            <a:r>
              <a:rPr lang="en-US" sz="4000" dirty="0" smtClean="0"/>
              <a:t>No usernames or passwords</a:t>
            </a:r>
          </a:p>
          <a:p>
            <a:endParaRPr lang="en-US" sz="4000" dirty="0"/>
          </a:p>
          <a:p>
            <a:r>
              <a:rPr lang="en-US" sz="4000" dirty="0" smtClean="0"/>
              <a:t>On IIS, only “low code” w/ Active Directory</a:t>
            </a:r>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7" name="Picture 6"/>
          <p:cNvPicPr>
            <a:picLocks noChangeAspect="1"/>
          </p:cNvPicPr>
          <p:nvPr/>
        </p:nvPicPr>
        <p:blipFill>
          <a:blip r:embed="rId3"/>
          <a:stretch>
            <a:fillRect/>
          </a:stretch>
        </p:blipFill>
        <p:spPr>
          <a:xfrm>
            <a:off x="268213" y="1330381"/>
            <a:ext cx="11655573" cy="5294862"/>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No control over the login prompt</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5" name="Picture 4"/>
          <p:cNvPicPr>
            <a:picLocks noChangeAspect="1"/>
          </p:cNvPicPr>
          <p:nvPr/>
        </p:nvPicPr>
        <p:blipFill>
          <a:blip r:embed="rId3"/>
          <a:stretch>
            <a:fillRect/>
          </a:stretch>
        </p:blipFill>
        <p:spPr>
          <a:xfrm>
            <a:off x="1236865" y="2609070"/>
            <a:ext cx="6130666" cy="3957985"/>
          </a:xfrm>
          <a:prstGeom prst="rect">
            <a:avLst/>
          </a:prstGeom>
        </p:spPr>
      </p:pic>
    </p:spTree>
    <p:extLst>
      <p:ext uri="{BB962C8B-B14F-4D97-AF65-F5344CB8AC3E}">
        <p14:creationId xmlns:p14="http://schemas.microsoft.com/office/powerpoint/2010/main" val="4271373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Can authenticate against custom database (on IIS)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Same terrible UI as Basic </a:t>
            </a:r>
            <a:r>
              <a:rPr lang="en-US" sz="4000" dirty="0" err="1" smtClean="0"/>
              <a:t>Auth</a:t>
            </a:r>
            <a:endParaRPr lang="en-US" sz="4000" dirty="0" smtClean="0"/>
          </a:p>
          <a:p>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instead of username/password combo</a:t>
            </a:r>
            <a:br>
              <a:rPr lang="en-US" sz="4000" dirty="0" smtClean="0"/>
            </a:br>
            <a:endParaRPr lang="en-US" sz="4000" dirty="0" smtClean="0"/>
          </a:p>
          <a:p>
            <a:r>
              <a:rPr lang="en-US" sz="4000" dirty="0" smtClean="0"/>
              <a:t>No standard format – usually a GUID</a:t>
            </a:r>
          </a:p>
          <a:p>
            <a:pPr lvl="1"/>
            <a:r>
              <a:rPr lang="en-US" sz="3600" dirty="0" smtClean="0"/>
              <a:t>Designed for computers, not people</a:t>
            </a:r>
          </a:p>
          <a:p>
            <a:endParaRPr lang="en-US" sz="4000" dirty="0"/>
          </a:p>
          <a:p>
            <a:r>
              <a:rPr lang="en-US" sz="4000" dirty="0" smtClean="0"/>
              <a:t>Sometimes associated w/ specific permissions</a:t>
            </a:r>
          </a:p>
          <a:p>
            <a:endParaRPr lang="en-US" sz="4000" dirty="0" smtClean="0"/>
          </a:p>
          <a:p>
            <a:endParaRPr lang="en-US" sz="4000" dirty="0"/>
          </a:p>
        </p:txBody>
      </p:sp>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Why use 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Main account password is never shared or passed</a:t>
            </a:r>
            <a:br>
              <a:rPr lang="en-US" sz="4000" dirty="0" smtClean="0"/>
            </a:br>
            <a:endParaRPr lang="en-US" sz="4000" dirty="0" smtClean="0"/>
          </a:p>
          <a:p>
            <a:r>
              <a:rPr lang="en-US" sz="4000" dirty="0" smtClean="0"/>
              <a:t>Revocability</a:t>
            </a:r>
          </a:p>
          <a:p>
            <a:endParaRPr lang="en-US" sz="4000" dirty="0"/>
          </a:p>
          <a:p>
            <a:r>
              <a:rPr lang="en-US" sz="4000" dirty="0" smtClean="0"/>
              <a:t>Custom implementation; not limited by server platform</a:t>
            </a:r>
          </a:p>
          <a:p>
            <a:endParaRPr lang="en-US" sz="4000" dirty="0" smtClean="0"/>
          </a:p>
          <a:p>
            <a:endParaRPr lang="en-US" sz="4000" dirty="0"/>
          </a:p>
        </p:txBody>
      </p:sp>
    </p:spTree>
    <p:extLst>
      <p:ext uri="{BB962C8B-B14F-4D97-AF65-F5344CB8AC3E}">
        <p14:creationId xmlns:p14="http://schemas.microsoft.com/office/powerpoint/2010/main" val="2698326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smtClean="0"/>
              <a:t>Should salt and hash keys for storage</a:t>
            </a:r>
          </a:p>
          <a:p>
            <a:endParaRPr lang="en-US" sz="4000" dirty="0"/>
          </a:p>
          <a:p>
            <a:r>
              <a:rPr lang="en-US" sz="4000" dirty="0"/>
              <a:t>Only as secure as the TLS implementation</a:t>
            </a:r>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smtClean="0"/>
              <a:t>Proves request was not modified in transit</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807537" y="1692376"/>
            <a:ext cx="6277668" cy="5165624"/>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More complicated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69913" y="1928553"/>
            <a:ext cx="8052173" cy="4929447"/>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Use temporary keys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Issue temporary keys that expire</a:t>
            </a:r>
          </a:p>
          <a:p>
            <a:endParaRPr lang="en-US" sz="4000" dirty="0"/>
          </a:p>
          <a:p>
            <a:r>
              <a:rPr lang="en-US" sz="4000" dirty="0" smtClean="0"/>
              <a:t>Deactivate key when user logs out</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SSL </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HMAC is well suited for server to server API calls</a:t>
            </a:r>
            <a:br>
              <a:rPr lang="en-US" sz="4000" dirty="0" smtClean="0"/>
            </a:br>
            <a:endParaRPr lang="en-US" sz="4000" dirty="0" smtClean="0"/>
          </a:p>
          <a:p>
            <a:r>
              <a:rPr lang="en-US" sz="4000" dirty="0" smtClean="0"/>
              <a:t>HMAC from JavaScript is doable, but consider temporary (expiring) API Keys</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28690</TotalTime>
  <Words>7261</Words>
  <Application>Microsoft Office PowerPoint</Application>
  <PresentationFormat>Widescreen</PresentationFormat>
  <Paragraphs>1239</Paragraphs>
  <Slides>73</Slides>
  <Notes>73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Corbel</vt:lpstr>
      <vt:lpstr>Wingdings</vt:lpstr>
      <vt:lpstr>Office Theme</vt:lpstr>
      <vt:lpstr>Securing Your API Endpoints  A practical guide to API authentication</vt:lpstr>
      <vt:lpstr>3 minutes; $136 billion lost</vt:lpstr>
      <vt:lpstr>30,000 spammed accounts</vt:lpstr>
      <vt:lpstr>The cost of leaked data</vt:lpstr>
      <vt:lpstr>Rookies, amirite!?</vt:lpstr>
      <vt:lpstr>Today’s goal: No more rookie mistakes!</vt:lpstr>
      <vt:lpstr>What’s on the agenda?</vt:lpstr>
      <vt:lpstr>This is not an advanced security session!</vt:lpstr>
      <vt:lpstr>This is not “getting started with &lt;foo&gt;”</vt:lpstr>
      <vt:lpstr>Identity / Authentication / Authorization</vt:lpstr>
      <vt:lpstr>Identity / Authentication / Authorization</vt:lpstr>
      <vt:lpstr>Step 1: Use OAuth</vt:lpstr>
      <vt:lpstr>Well….</vt:lpstr>
      <vt:lpstr>And the contestants are…</vt:lpstr>
      <vt:lpstr>Secure connection terminology</vt:lpstr>
      <vt:lpstr>Authentication built-into the web server</vt:lpstr>
      <vt:lpstr>Client certificates</vt:lpstr>
      <vt:lpstr>HTTP Basic Authentication</vt:lpstr>
      <vt:lpstr>HTTP Basic Authentication</vt:lpstr>
      <vt:lpstr>HTTP Basic Authentication - drawbacks</vt:lpstr>
      <vt:lpstr>HTTP Basic Authentication - drawbacks</vt:lpstr>
      <vt:lpstr>HTTP Digest Authentication</vt:lpstr>
      <vt:lpstr>HTTP Digest Authentication</vt:lpstr>
      <vt:lpstr>HTTP Digest Authentication - drawbacks</vt:lpstr>
      <vt:lpstr>API Keys</vt:lpstr>
      <vt:lpstr>Why use 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HMAC: Great for server-based clients</vt:lpstr>
      <vt:lpstr>HMAC: More complicated for JS clients</vt:lpstr>
      <vt:lpstr>HMAC: Use temporary keys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824</cp:revision>
  <dcterms:created xsi:type="dcterms:W3CDTF">2013-12-09T01:29:59Z</dcterms:created>
  <dcterms:modified xsi:type="dcterms:W3CDTF">2016-01-08T16:50:21Z</dcterms:modified>
</cp:coreProperties>
</file>