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7"/>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25" r:id="rId18"/>
    <p:sldId id="437" r:id="rId19"/>
    <p:sldId id="439" r:id="rId20"/>
    <p:sldId id="438" r:id="rId21"/>
    <p:sldId id="440" r:id="rId22"/>
    <p:sldId id="441" r:id="rId23"/>
    <p:sldId id="445" r:id="rId24"/>
    <p:sldId id="443" r:id="rId25"/>
    <p:sldId id="448" r:id="rId26"/>
    <p:sldId id="449" r:id="rId27"/>
    <p:sldId id="450" r:id="rId28"/>
    <p:sldId id="451" r:id="rId29"/>
    <p:sldId id="453" r:id="rId30"/>
    <p:sldId id="456" r:id="rId31"/>
    <p:sldId id="461" r:id="rId32"/>
    <p:sldId id="457" r:id="rId33"/>
    <p:sldId id="462" r:id="rId34"/>
    <p:sldId id="463" r:id="rId35"/>
    <p:sldId id="459" r:id="rId36"/>
    <p:sldId id="464" r:id="rId37"/>
    <p:sldId id="466" r:id="rId38"/>
    <p:sldId id="467" r:id="rId39"/>
    <p:sldId id="468" r:id="rId40"/>
    <p:sldId id="469" r:id="rId41"/>
    <p:sldId id="470" r:id="rId42"/>
    <p:sldId id="471" r:id="rId43"/>
    <p:sldId id="474" r:id="rId44"/>
    <p:sldId id="476" r:id="rId45"/>
    <p:sldId id="472" r:id="rId46"/>
    <p:sldId id="475" r:id="rId47"/>
    <p:sldId id="490" r:id="rId48"/>
    <p:sldId id="486" r:id="rId49"/>
    <p:sldId id="482" r:id="rId50"/>
    <p:sldId id="527" r:id="rId51"/>
    <p:sldId id="487" r:id="rId52"/>
    <p:sldId id="488" r:id="rId53"/>
    <p:sldId id="526" r:id="rId54"/>
    <p:sldId id="479" r:id="rId55"/>
    <p:sldId id="494" r:id="rId56"/>
    <p:sldId id="521" r:id="rId57"/>
    <p:sldId id="498" r:id="rId58"/>
    <p:sldId id="499" r:id="rId59"/>
    <p:sldId id="497" r:id="rId60"/>
    <p:sldId id="500" r:id="rId61"/>
    <p:sldId id="501" r:id="rId62"/>
    <p:sldId id="502" r:id="rId63"/>
    <p:sldId id="503" r:id="rId64"/>
    <p:sldId id="516" r:id="rId65"/>
    <p:sldId id="506" r:id="rId66"/>
    <p:sldId id="508" r:id="rId67"/>
    <p:sldId id="509" r:id="rId68"/>
    <p:sldId id="510" r:id="rId69"/>
    <p:sldId id="511" r:id="rId70"/>
    <p:sldId id="512" r:id="rId71"/>
    <p:sldId id="513" r:id="rId72"/>
    <p:sldId id="514" r:id="rId73"/>
    <p:sldId id="515" r:id="rId74"/>
    <p:sldId id="504" r:id="rId75"/>
    <p:sldId id="42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9141" autoAdjust="0"/>
  </p:normalViewPr>
  <p:slideViewPr>
    <p:cSldViewPr snapToGrid="0">
      <p:cViewPr varScale="1">
        <p:scale>
          <a:sx n="41" d="100"/>
          <a:sy n="41" d="100"/>
        </p:scale>
        <p:origin x="1640"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REMEMBER TO START</a:t>
            </a:r>
            <a:r>
              <a:rPr lang="en-US" baseline="0" dirty="0" smtClean="0"/>
              <a:t> TIMER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technologies that 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Browser repeats request, sending Base64 encoded creds</a:t>
            </a:r>
          </a:p>
          <a:p>
            <a:r>
              <a:rPr lang="en-US" sz="1200" kern="1200" baseline="0" dirty="0" smtClean="0">
                <a:solidFill>
                  <a:schemeClr val="tx1"/>
                </a:solidFill>
                <a:effectLst/>
                <a:latin typeface="+mn-lt"/>
                <a:ea typeface="+mn-ea"/>
                <a:cs typeface="+mn-cs"/>
              </a:rPr>
              <a:t>* Server validates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Benefits</a:t>
            </a:r>
            <a:endParaRPr lang="en-US" sz="1200" b="0" kern="1200" dirty="0" smtClean="0">
              <a:solidFill>
                <a:schemeClr val="tx1"/>
              </a:solidFill>
              <a:effectLst/>
              <a:latin typeface="+mn-lt"/>
              <a:ea typeface="+mn-ea"/>
              <a:cs typeface="+mn-cs"/>
            </a:endParaRPr>
          </a:p>
          <a:p>
            <a:pPr marL="228600" indent="-228600">
              <a:buAutoNum type="arabicParenR"/>
            </a:pPr>
            <a:r>
              <a:rPr lang="en-US" sz="1200" b="0" kern="1200" baseline="0" dirty="0" smtClean="0">
                <a:solidFill>
                  <a:schemeClr val="tx1"/>
                </a:solidFill>
                <a:effectLst/>
                <a:latin typeface="+mn-lt"/>
                <a:ea typeface="+mn-ea"/>
                <a:cs typeface="+mn-cs"/>
              </a:rPr>
              <a:t>Internet standard</a:t>
            </a:r>
          </a:p>
          <a:p>
            <a:pPr marL="228600" indent="-228600">
              <a:buAutoNum type="arabicParenR"/>
            </a:pPr>
            <a:r>
              <a:rPr lang="en-US" sz="1200" b="0" kern="1200" baseline="0" dirty="0" smtClean="0">
                <a:solidFill>
                  <a:schemeClr val="tx1"/>
                </a:solidFill>
                <a:effectLst/>
                <a:latin typeface="+mn-lt"/>
                <a:ea typeface="+mn-ea"/>
                <a:cs typeface="+mn-cs"/>
              </a:rPr>
              <a:t>Widely supported</a:t>
            </a:r>
          </a:p>
          <a:p>
            <a:pPr marL="228600" indent="-228600">
              <a:buAutoNum type="arabicParenR"/>
            </a:pPr>
            <a:r>
              <a:rPr lang="en-US" sz="1200" b="0" kern="1200" baseline="0" dirty="0" smtClean="0">
                <a:solidFill>
                  <a:schemeClr val="tx1"/>
                </a:solidFill>
                <a:effectLst/>
                <a:latin typeface="+mn-lt"/>
                <a:ea typeface="+mn-ea"/>
                <a:cs typeface="+mn-cs"/>
              </a:rPr>
              <a:t>Easy to implement</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a:t>
            </a:r>
            <a:r>
              <a:rPr lang="en-US" sz="1200" kern="1200" baseline="0" dirty="0" smtClean="0">
                <a:solidFill>
                  <a:schemeClr val="tx1"/>
                </a:solidFill>
                <a:effectLst/>
                <a:latin typeface="+mn-lt"/>
                <a:ea typeface="+mn-ea"/>
                <a:cs typeface="+mn-cs"/>
              </a:rPr>
              <a:t>connected integrations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baseline="0" dirty="0" smtClean="0">
                <a:solidFill>
                  <a:schemeClr val="tx1"/>
                </a:solidFill>
                <a:effectLst/>
                <a:latin typeface="+mn-lt"/>
                <a:ea typeface="+mn-ea"/>
                <a:cs typeface="+mn-cs"/>
              </a:rPr>
              <a:t>This is one of the techniques that data.gov uses to security their APIs, although they use an API key instead of a username/password. We’ll talk more about API keys in a few minutes.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UI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b="0" kern="1200" dirty="0" smtClean="0">
                <a:solidFill>
                  <a:schemeClr val="tx1"/>
                </a:solidFill>
                <a:effectLst/>
                <a:latin typeface="+mn-lt"/>
                <a:ea typeface="+mn-ea"/>
                <a:cs typeface="+mn-cs"/>
              </a:rPr>
              <a:t>Because of these drawbacks, Basic </a:t>
            </a:r>
            <a:r>
              <a:rPr lang="en-US" sz="1200" b="0" kern="1200" dirty="0" err="1" smtClean="0">
                <a:solidFill>
                  <a:schemeClr val="tx1"/>
                </a:solidFill>
                <a:effectLst/>
                <a:latin typeface="+mn-lt"/>
                <a:ea typeface="+mn-ea"/>
                <a:cs typeface="+mn-cs"/>
              </a:rPr>
              <a:t>Auth</a:t>
            </a:r>
            <a:r>
              <a:rPr lang="en-US" sz="1200" b="0" kern="1200" dirty="0" smtClean="0">
                <a:solidFill>
                  <a:schemeClr val="tx1"/>
                </a:solidFill>
                <a:effectLst/>
                <a:latin typeface="+mn-lt"/>
                <a:ea typeface="+mn-ea"/>
                <a:cs typeface="+mn-cs"/>
              </a:rPr>
              <a:t> is best suited for server-to-server communications or scenarios</a:t>
            </a:r>
            <a:r>
              <a:rPr lang="en-US" sz="1200" b="0" kern="1200" baseline="0" dirty="0" smtClean="0">
                <a:solidFill>
                  <a:schemeClr val="tx1"/>
                </a:solidFill>
                <a:effectLst/>
                <a:latin typeface="+mn-lt"/>
                <a:ea typeface="+mn-ea"/>
                <a:cs typeface="+mn-cs"/>
              </a:rPr>
              <a:t> where wide support and simplicity trump the UX.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This is one of the techniques that data.gov uses to security their APIs, although they use an API key instead of a username/password. We’ll talk more about API keys in a few minutes.</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significant</a:t>
            </a:r>
            <a:r>
              <a:rPr lang="en-US" sz="1200" kern="1200" baseline="0" dirty="0" smtClean="0">
                <a:solidFill>
                  <a:schemeClr val="tx1"/>
                </a:solidFill>
                <a:effectLst/>
                <a:latin typeface="+mn-lt"/>
                <a:ea typeface="+mn-ea"/>
                <a:cs typeface="+mn-cs"/>
              </a:rPr>
              <a:t> drawback to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that the password is sent over the wire, w/ each request, in clear text.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Only as secure as your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I</a:t>
            </a:r>
            <a:r>
              <a:rPr lang="en-US" sz="1200" kern="1200" baseline="0" dirty="0" smtClean="0">
                <a:solidFill>
                  <a:schemeClr val="tx1"/>
                </a:solidFill>
                <a:effectLst/>
                <a:latin typeface="+mn-lt"/>
                <a:ea typeface="+mn-ea"/>
                <a:cs typeface="+mn-cs"/>
              </a:rPr>
              <a:t>nternet standard, widely supported, easy to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server</a:t>
            </a:r>
          </a:p>
          <a:p>
            <a:r>
              <a:rPr lang="en-US" sz="1200" kern="1200" dirty="0" smtClean="0">
                <a:solidFill>
                  <a:schemeClr val="tx1"/>
                </a:solidFill>
                <a:effectLst/>
                <a:latin typeface="+mn-lt"/>
                <a:ea typeface="+mn-ea"/>
                <a:cs typeface="+mn-cs"/>
              </a:rPr>
              <a:t>* Nonce must be re-calculated for each request to defend</a:t>
            </a:r>
            <a:r>
              <a:rPr lang="en-US" sz="1200" kern="1200" baseline="0" dirty="0" smtClean="0">
                <a:solidFill>
                  <a:schemeClr val="tx1"/>
                </a:solidFill>
                <a:effectLst/>
                <a:latin typeface="+mn-lt"/>
                <a:ea typeface="+mn-ea"/>
                <a:cs typeface="+mn-cs"/>
              </a:rPr>
              <a:t> against replay attacks, which TLS also does</a:t>
            </a:r>
            <a:endParaRPr lang="en-US" sz="1200" kern="1200" dirty="0" smtClean="0">
              <a:solidFill>
                <a:schemeClr val="tx1"/>
              </a:solidFill>
              <a:effectLst/>
              <a:latin typeface="+mn-lt"/>
              <a:ea typeface="+mn-ea"/>
              <a:cs typeface="+mn-cs"/>
            </a:endParaRP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a:t>
            </a:r>
            <a:r>
              <a:rPr lang="en-US" sz="1200" kern="1200" dirty="0" smtClean="0">
                <a:solidFill>
                  <a:schemeClr val="tx1"/>
                </a:solidFill>
                <a:effectLst/>
                <a:latin typeface="+mn-lt"/>
                <a:ea typeface="+mn-ea"/>
                <a:cs typeface="+mn-cs"/>
              </a:rPr>
              <a:t>,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user or</a:t>
            </a:r>
            <a:r>
              <a:rPr lang="en-US" sz="1200" kern="1200" baseline="0" dirty="0" smtClean="0">
                <a:solidFill>
                  <a:schemeClr val="tx1"/>
                </a:solidFill>
                <a:effectLst/>
                <a:latin typeface="+mn-lt"/>
                <a:ea typeface="+mn-ea"/>
                <a:cs typeface="+mn-cs"/>
              </a:rPr>
              <a:t> app</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it.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use it to communicate securely without ever transmitting that secret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without TLS</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do</a:t>
            </a:r>
            <a:r>
              <a:rPr lang="en-US" sz="1200" b="1" kern="1200" baseline="0" dirty="0" smtClean="0">
                <a:solidFill>
                  <a:schemeClr val="tx1"/>
                </a:solidFill>
                <a:effectLst/>
                <a:latin typeface="+mn-lt"/>
                <a:ea typeface="+mn-ea"/>
                <a:cs typeface="+mn-cs"/>
              </a:rPr>
              <a:t> client and server agree</a:t>
            </a:r>
            <a:r>
              <a:rPr lang="en-US" sz="1200" b="0" kern="1200" baseline="0" dirty="0" smtClean="0">
                <a:solidFill>
                  <a:schemeClr val="tx1"/>
                </a:solidFill>
                <a:effectLst/>
                <a:latin typeface="+mn-lt"/>
                <a:ea typeface="+mn-ea"/>
                <a:cs typeface="+mn-cs"/>
              </a:rPr>
              <a:t> on the secret key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clients</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API key and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r>
              <a:rPr lang="en-US" sz="1200" kern="1200" dirty="0" smtClean="0">
                <a:solidFill>
                  <a:schemeClr val="tx1"/>
                </a:solidFill>
                <a:effectLst/>
                <a:latin typeface="+mn-lt"/>
                <a:ea typeface="+mn-ea"/>
                <a:cs typeface="+mn-cs"/>
              </a:rPr>
              <a:t>* Once set, doesn’t 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way to pre-load the key up front; users can log in from any browser at any time</a:t>
            </a:r>
          </a:p>
          <a:p>
            <a:r>
              <a:rPr lang="en-US" sz="1200" kern="1200" baseline="0" dirty="0" smtClean="0">
                <a:solidFill>
                  <a:schemeClr val="tx1"/>
                </a:solidFill>
                <a:effectLst/>
                <a:latin typeface="+mn-lt"/>
                <a:ea typeface="+mn-ea"/>
                <a:cs typeface="+mn-cs"/>
              </a:rPr>
              <a:t>* Example: PC in a computer lab</a:t>
            </a:r>
          </a:p>
          <a:p>
            <a:r>
              <a:rPr lang="en-US" sz="1200" kern="1200" baseline="0" dirty="0" smtClean="0">
                <a:solidFill>
                  <a:schemeClr val="tx1"/>
                </a:solidFill>
                <a:effectLst/>
                <a:latin typeface="+mn-lt"/>
                <a:ea typeface="+mn-ea"/>
                <a:cs typeface="+mn-cs"/>
              </a:rPr>
              <a:t>* Need a way to securely transmit secret key to browser BEFORE it makes signed requests</a:t>
            </a:r>
          </a:p>
          <a:p>
            <a:r>
              <a:rPr lang="en-US" sz="1200" kern="1200" baseline="0" dirty="0" smtClean="0">
                <a:solidFill>
                  <a:schemeClr val="tx1"/>
                </a:solidFill>
                <a:effectLst/>
                <a:latin typeface="+mn-lt"/>
                <a:ea typeface="+mn-ea"/>
                <a:cs typeface="+mn-cs"/>
              </a:rPr>
              <a:t>* Remove or expire key during logout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the key in response to a successful login</a:t>
            </a:r>
            <a:r>
              <a:rPr lang="en-US" sz="1200" kern="1200" dirty="0" smtClean="0">
                <a:solidFill>
                  <a:schemeClr val="tx1"/>
                </a:solidFill>
                <a:effectLst/>
                <a:latin typeface="+mn-lt"/>
                <a:ea typeface="+mn-ea"/>
                <a:cs typeface="+mn-cs"/>
              </a:rPr>
              <a:t>, as you can see here. </a:t>
            </a:r>
          </a:p>
          <a:p>
            <a:r>
              <a:rPr lang="en-US" sz="1200" kern="1200" dirty="0" smtClean="0">
                <a:solidFill>
                  <a:schemeClr val="tx1"/>
                </a:solidFill>
                <a:effectLst/>
                <a:latin typeface="+mn-lt"/>
                <a:ea typeface="+mn-ea"/>
                <a:cs typeface="+mn-cs"/>
              </a:rPr>
              <a:t>* Browser or app collects the actual user password from the user and POSTS it</a:t>
            </a:r>
          </a:p>
          <a:p>
            <a:r>
              <a:rPr lang="en-US" sz="1200" kern="1200" dirty="0" smtClean="0">
                <a:solidFill>
                  <a:schemeClr val="tx1"/>
                </a:solidFill>
                <a:effectLst/>
                <a:latin typeface="+mn-lt"/>
                <a:ea typeface="+mn-ea"/>
                <a:cs typeface="+mn-cs"/>
              </a:rPr>
              <a:t>* If successful, server returns a response that includes the key</a:t>
            </a:r>
          </a:p>
          <a:p>
            <a:r>
              <a:rPr lang="en-US" sz="1200" kern="1200" dirty="0" smtClean="0">
                <a:solidFill>
                  <a:schemeClr val="tx1"/>
                </a:solidFill>
                <a:effectLst/>
                <a:latin typeface="+mn-lt"/>
                <a:ea typeface="+mn-ea"/>
                <a:cs typeface="+mn-cs"/>
              </a:rPr>
              <a:t>* Client saves key in memory or local storage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private keys are important, take care when exposing them to theft or misuse.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Storing in phone’s memory or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creates the possibility</a:t>
            </a:r>
            <a:r>
              <a:rPr lang="en-US" sz="1200" kern="1200" dirty="0" smtClean="0">
                <a:solidFill>
                  <a:schemeClr val="tx1"/>
                </a:solidFill>
                <a:effectLst/>
                <a:latin typeface="+mn-lt"/>
                <a:ea typeface="+mn-ea"/>
                <a:cs typeface="+mn-cs"/>
              </a:rPr>
              <a:t> it might get leaked or stolen.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sure to </a:t>
            </a:r>
            <a:r>
              <a:rPr lang="en-US" sz="1200" b="1" kern="1200" dirty="0" smtClean="0">
                <a:solidFill>
                  <a:schemeClr val="tx1"/>
                </a:solidFill>
                <a:effectLst/>
                <a:latin typeface="+mn-lt"/>
                <a:ea typeface="+mn-ea"/>
                <a:cs typeface="+mn-cs"/>
              </a:rPr>
              <a:t>deactivate keys</a:t>
            </a:r>
            <a:r>
              <a:rPr lang="en-US" sz="1200" kern="1200" dirty="0" smtClean="0">
                <a:solidFill>
                  <a:schemeClr val="tx1"/>
                </a:solidFill>
                <a:effectLst/>
                <a:latin typeface="+mn-lt"/>
                <a:ea typeface="+mn-ea"/>
                <a:cs typeface="+mn-cs"/>
              </a:rPr>
              <a:t> when the user logs out. This was one of the things I got wrong initially;</a:t>
            </a:r>
            <a:r>
              <a:rPr lang="en-US" sz="1200" kern="1200" baseline="0" dirty="0" smtClean="0">
                <a:solidFill>
                  <a:schemeClr val="tx1"/>
                </a:solidFill>
                <a:effectLst/>
                <a:latin typeface="+mn-lt"/>
                <a:ea typeface="+mn-ea"/>
                <a:cs typeface="+mn-cs"/>
              </a:rPr>
              <a:t> we used a persistent, long-lived key that was still usable after the user’s session expired.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instead of usernames/passwords </a:t>
            </a:r>
          </a:p>
          <a:p>
            <a:pPr lvl="0"/>
            <a:r>
              <a:rPr lang="en-US" sz="1200" kern="1200" dirty="0" smtClean="0">
                <a:solidFill>
                  <a:schemeClr val="tx1"/>
                </a:solidFill>
                <a:effectLst/>
                <a:latin typeface="+mn-lt"/>
                <a:ea typeface="+mn-ea"/>
                <a:cs typeface="+mn-cs"/>
              </a:rPr>
              <a:t>*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a:t>
            </a:r>
          </a:p>
          <a:p>
            <a:pPr lvl="0"/>
            <a:r>
              <a:rPr lang="en-US" sz="1200" kern="1200" dirty="0" smtClean="0">
                <a:solidFill>
                  <a:schemeClr val="tx1"/>
                </a:solidFill>
                <a:effectLst/>
                <a:latin typeface="+mn-lt"/>
                <a:ea typeface="+mn-ea"/>
                <a:cs typeface="+mn-cs"/>
              </a:rPr>
              <a:t>* the API Key is passed in a URL parameter or a header w/ each request </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requests MUST use SSL to protect the key in transit </a:t>
            </a:r>
          </a:p>
          <a:p>
            <a:pPr lvl="0"/>
            <a:r>
              <a:rPr lang="en-US" sz="1200" kern="1200" dirty="0" smtClean="0">
                <a:solidFill>
                  <a:schemeClr val="tx1"/>
                </a:solidFill>
                <a:effectLst/>
                <a:latin typeface="+mn-lt"/>
                <a:ea typeface="+mn-ea"/>
                <a:cs typeface="+mn-cs"/>
              </a:rPr>
              <a:t>* server SHOULD store the keys in a secure fashion</a:t>
            </a:r>
          </a:p>
          <a:p>
            <a:pPr lvl="0"/>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way to verify message integrity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to sign requests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public API Key must be paired with a private key that is kept 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Private</a:t>
            </a:r>
            <a:r>
              <a:rPr lang="en-US" sz="1200" kern="1200" baseline="0" dirty="0" smtClean="0">
                <a:solidFill>
                  <a:schemeClr val="tx1"/>
                </a:solidFill>
                <a:effectLst/>
                <a:latin typeface="+mn-lt"/>
                <a:ea typeface="+mn-ea"/>
                <a:cs typeface="+mn-cs"/>
              </a:rPr>
              <a:t> keys must be stored as text or reversible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Does not require TLS, unless the API call itself is sensitive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Guarantees message was not modified in transit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a:t>
            </a:r>
            <a:r>
              <a:rPr lang="en-US" sz="1200" kern="1200" dirty="0" smtClean="0">
                <a:solidFill>
                  <a:schemeClr val="tx1"/>
                </a:solidFill>
                <a:effectLst/>
                <a:latin typeface="+mn-lt"/>
                <a:ea typeface="+mn-ea"/>
                <a:cs typeface="+mn-cs"/>
              </a:rPr>
              <a:t>a 2-party </a:t>
            </a:r>
            <a:r>
              <a:rPr lang="en-US" sz="1200" kern="1200" dirty="0" smtClean="0">
                <a:solidFill>
                  <a:schemeClr val="tx1"/>
                </a:solidFill>
                <a:effectLst/>
                <a:latin typeface="+mn-lt"/>
                <a:ea typeface="+mn-ea"/>
                <a:cs typeface="+mn-cs"/>
              </a:rPr>
              <a:t>scenario you see here.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machine-to-machine communication, where the client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uses </a:t>
            </a:r>
            <a:r>
              <a:rPr lang="en-US" sz="1200" kern="1200" dirty="0" smtClean="0">
                <a:solidFill>
                  <a:schemeClr val="tx1"/>
                </a:solidFill>
                <a:effectLst/>
                <a:latin typeface="+mn-lt"/>
                <a:ea typeface="+mn-ea"/>
                <a:cs typeface="+mn-cs"/>
              </a:rPr>
              <a:t>ITS credentials to access ITS resources on the server. In OAuth parlance, this is a “2-legged” model because there are two entities involved.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smtClean="0">
                <a:solidFill>
                  <a:schemeClr val="tx1"/>
                </a:solidFill>
                <a:effectLst/>
                <a:latin typeface="+mn-lt"/>
                <a:ea typeface="+mn-ea"/>
                <a:cs typeface="+mn-cs"/>
              </a:rPr>
              <a:t>another </a:t>
            </a:r>
            <a:r>
              <a:rPr lang="en-US" sz="1200" kern="1200" dirty="0" smtClean="0">
                <a:solidFill>
                  <a:schemeClr val="tx1"/>
                </a:solidFill>
                <a:effectLst/>
                <a:latin typeface="+mn-lt"/>
                <a:ea typeface="+mn-ea"/>
                <a:cs typeface="+mn-cs"/>
              </a:rPr>
              <a:t>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API security 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awesome </a:t>
            </a:r>
            <a:r>
              <a:rPr lang="en-US" sz="1200" b="1" kern="1200" baseline="0" dirty="0" smtClean="0">
                <a:solidFill>
                  <a:schemeClr val="tx1"/>
                </a:solidFill>
                <a:effectLst/>
                <a:latin typeface="+mn-lt"/>
                <a:ea typeface="+mn-ea"/>
                <a:cs typeface="+mn-cs"/>
              </a:rPr>
              <a:t>if you can get users to install </a:t>
            </a:r>
            <a:r>
              <a:rPr lang="en-US" sz="1200" b="1" kern="1200" baseline="0" dirty="0" smtClean="0">
                <a:solidFill>
                  <a:schemeClr val="tx1"/>
                </a:solidFill>
                <a:effectLst/>
                <a:latin typeface="+mn-lt"/>
                <a:ea typeface="+mn-ea"/>
                <a:cs typeface="+mn-cs"/>
              </a:rPr>
              <a:t>them</a:t>
            </a:r>
            <a:r>
              <a:rPr lang="en-US" sz="1200" b="0" kern="1200" baseline="0" dirty="0" smtClean="0">
                <a:solidFill>
                  <a:schemeClr val="tx1"/>
                </a:solidFill>
                <a:effectLst/>
                <a:latin typeface="+mn-lt"/>
                <a:ea typeface="+mn-ea"/>
                <a:cs typeface="+mn-cs"/>
              </a:rPr>
              <a:t>, because there are </a:t>
            </a:r>
            <a:r>
              <a:rPr lang="en-US" sz="1200" b="1" kern="1200" baseline="0" dirty="0" smtClean="0">
                <a:solidFill>
                  <a:schemeClr val="tx1"/>
                </a:solidFill>
                <a:effectLst/>
                <a:latin typeface="+mn-lt"/>
                <a:ea typeface="+mn-ea"/>
                <a:cs typeface="+mn-cs"/>
              </a:rPr>
              <a:t>no passwords</a:t>
            </a:r>
            <a:r>
              <a:rPr lang="en-US" sz="1200" b="0" kern="1200" baseline="0" dirty="0" smtClean="0">
                <a:solidFill>
                  <a:schemeClr val="tx1"/>
                </a:solidFill>
                <a:effectLst/>
                <a:latin typeface="+mn-lt"/>
                <a:ea typeface="+mn-ea"/>
                <a:cs typeface="+mn-cs"/>
              </a:rPr>
              <a:t> to manage</a:t>
            </a: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 use </a:t>
            </a:r>
            <a:r>
              <a:rPr lang="en-US" sz="1200" b="1" kern="1200" baseline="0" dirty="0" smtClean="0">
                <a:solidFill>
                  <a:schemeClr val="tx1"/>
                </a:solidFill>
                <a:effectLst/>
                <a:latin typeface="+mn-lt"/>
                <a:ea typeface="+mn-ea"/>
                <a:cs typeface="+mn-cs"/>
              </a:rPr>
              <a:t>TLS </a:t>
            </a:r>
            <a:r>
              <a:rPr lang="en-US" sz="1200" b="1" kern="1200" baseline="0" dirty="0" smtClean="0">
                <a:solidFill>
                  <a:schemeClr val="tx1"/>
                </a:solidFill>
                <a:effectLst/>
                <a:latin typeface="+mn-lt"/>
                <a:ea typeface="+mn-ea"/>
                <a:cs typeface="+mn-cs"/>
              </a:rPr>
              <a:t>on all requests</a:t>
            </a:r>
            <a:r>
              <a:rPr lang="en-US" sz="1200" b="0" kern="1200" baseline="0" dirty="0" smtClean="0">
                <a:solidFill>
                  <a:schemeClr val="tx1"/>
                </a:solidFill>
                <a:effectLst/>
                <a:latin typeface="+mn-lt"/>
                <a:ea typeface="+mn-ea"/>
                <a:cs typeface="+mn-cs"/>
              </a:rPr>
              <a:t> because you’re sending unencrypted passwords with each </a:t>
            </a:r>
            <a:r>
              <a:rPr lang="en-US" sz="1200" b="0" kern="1200" baseline="0" dirty="0" smtClean="0">
                <a:solidFill>
                  <a:schemeClr val="tx1"/>
                </a:solidFill>
                <a:effectLst/>
                <a:latin typeface="+mn-lt"/>
                <a:ea typeface="+mn-ea"/>
                <a:cs typeface="+mn-cs"/>
              </a:rPr>
              <a:t>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only </a:t>
            </a:r>
            <a:r>
              <a:rPr lang="en-US" sz="1200" b="1" kern="1200" dirty="0" smtClean="0">
                <a:solidFill>
                  <a:schemeClr val="tx1"/>
                </a:solidFill>
                <a:effectLst/>
                <a:latin typeface="+mn-lt"/>
                <a:ea typeface="+mn-ea"/>
                <a:cs typeface="+mn-cs"/>
              </a:rPr>
              <a:t>as secure</a:t>
            </a:r>
            <a:r>
              <a:rPr lang="en-US" sz="1200" kern="1200" dirty="0" smtClean="0">
                <a:solidFill>
                  <a:schemeClr val="tx1"/>
                </a:solidFill>
                <a:effectLst/>
                <a:latin typeface="+mn-lt"/>
                <a:ea typeface="+mn-ea"/>
                <a:cs typeface="+mn-cs"/>
              </a:rPr>
              <a:t> as your use of </a:t>
            </a:r>
            <a:r>
              <a:rPr lang="en-US" sz="1200" kern="1200" dirty="0" smtClean="0">
                <a:solidFill>
                  <a:schemeClr val="tx1"/>
                </a:solidFill>
                <a:effectLst/>
                <a:latin typeface="+mn-lt"/>
                <a:ea typeface="+mn-ea"/>
                <a:cs typeface="+mn-cs"/>
              </a:rPr>
              <a:t>TLS.</a:t>
            </a:r>
            <a:r>
              <a:rPr lang="en-US" sz="1200" kern="1200" baseline="0" dirty="0" smtClean="0">
                <a:solidFill>
                  <a:schemeClr val="tx1"/>
                </a:solidFill>
                <a:effectLst/>
                <a:latin typeface="+mn-lt"/>
                <a:ea typeface="+mn-ea"/>
                <a:cs typeface="+mn-cs"/>
              </a:rPr>
              <a:t> It TLS is broken on your platform, your authentication keys could be stolen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are comfortable w/ security aspects of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meaning </a:t>
            </a:r>
            <a:r>
              <a:rPr lang="en-US" sz="1200" b="1" kern="1200" baseline="0" dirty="0" smtClean="0">
                <a:solidFill>
                  <a:schemeClr val="tx1"/>
                </a:solidFill>
                <a:effectLst/>
                <a:latin typeface="+mn-lt"/>
                <a:ea typeface="+mn-ea"/>
                <a:cs typeface="+mn-cs"/>
              </a:rPr>
              <a:t>you must use TLS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if TLS is compromised, then so are you</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But you need more flexibility with the implementation than you get using the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standard</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For instance, if you need the ability</a:t>
            </a:r>
            <a:r>
              <a:rPr lang="en-US" sz="1200" kern="1200" baseline="0" dirty="0" smtClean="0">
                <a:solidFill>
                  <a:schemeClr val="tx1"/>
                </a:solidFill>
                <a:effectLst/>
                <a:latin typeface="+mn-lt"/>
                <a:ea typeface="+mn-ea"/>
                <a:cs typeface="+mn-cs"/>
              </a:rPr>
              <a:t> to pass API keys as </a:t>
            </a:r>
            <a:r>
              <a:rPr lang="en-US" sz="1200" kern="1200" baseline="0" dirty="0" err="1" smtClean="0">
                <a:solidFill>
                  <a:schemeClr val="tx1"/>
                </a:solidFill>
                <a:effectLst/>
                <a:latin typeface="+mn-lt"/>
                <a:ea typeface="+mn-ea"/>
                <a:cs typeface="+mn-cs"/>
              </a:rPr>
              <a:t>querystring</a:t>
            </a:r>
            <a:r>
              <a:rPr lang="en-US" sz="1200" kern="1200" baseline="0" dirty="0" smtClean="0">
                <a:solidFill>
                  <a:schemeClr val="tx1"/>
                </a:solidFill>
                <a:effectLst/>
                <a:latin typeface="+mn-lt"/>
                <a:ea typeface="+mn-ea"/>
                <a:cs typeface="+mn-cs"/>
              </a:rPr>
              <a:t> arguments rather than in a header, you might need to roll your own API key implementation.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should consider using custom API keys to sign your</a:t>
            </a:r>
            <a:r>
              <a:rPr lang="en-US" sz="1200" kern="1200" baseline="0" dirty="0" smtClean="0">
                <a:solidFill>
                  <a:schemeClr val="tx1"/>
                </a:solidFill>
                <a:effectLst/>
                <a:latin typeface="+mn-lt"/>
                <a:ea typeface="+mn-ea"/>
                <a:cs typeface="+mn-cs"/>
              </a:rPr>
              <a:t> requests if either:</a:t>
            </a:r>
          </a:p>
          <a:p>
            <a:r>
              <a:rPr lang="en-US" sz="1200" kern="1200" baseline="0" dirty="0" smtClean="0">
                <a:solidFill>
                  <a:schemeClr val="tx1"/>
                </a:solidFill>
                <a:effectLst/>
                <a:latin typeface="+mn-lt"/>
                <a:ea typeface="+mn-ea"/>
                <a:cs typeface="+mn-cs"/>
              </a:rPr>
              <a:t>* You CAN’T require TLS on all requests, OR</a:t>
            </a: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You want extra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a:t>
            </a:r>
            <a:r>
              <a:rPr lang="en-US" sz="1200" kern="1200" dirty="0" smtClean="0">
                <a:solidFill>
                  <a:schemeClr val="tx1"/>
                </a:solidFill>
                <a:effectLst/>
                <a:latin typeface="+mn-lt"/>
                <a:ea typeface="+mn-ea"/>
                <a:cs typeface="+mn-cs"/>
              </a:rPr>
              <a:t>interacts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services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TLS is compromised,</a:t>
            </a:r>
            <a:r>
              <a:rPr lang="en-US" sz="1200" kern="1200" baseline="0" dirty="0" smtClean="0">
                <a:solidFill>
                  <a:schemeClr val="tx1"/>
                </a:solidFill>
                <a:effectLst/>
                <a:latin typeface="+mn-lt"/>
                <a:ea typeface="+mn-ea"/>
                <a:cs typeface="+mn-cs"/>
              </a:rPr>
              <a:t> so are your keys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ode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“narrow down the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Prevents </a:t>
            </a:r>
            <a:r>
              <a:rPr lang="en-US" sz="4000" dirty="0" smtClean="0"/>
              <a:t>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storage</a:t>
            </a:r>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request was not modified in transit</a:t>
            </a:r>
          </a:p>
          <a:p>
            <a:endParaRPr lang="en-US" sz="4000" dirty="0" smtClean="0"/>
          </a:p>
          <a:p>
            <a:r>
              <a:rPr lang="en-US" sz="4000" dirty="0" smtClean="0"/>
              <a:t>Defend against replay attacks in app code or TLS</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Deactivate key when user logs out</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TLS</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API keys are great for server to server API calls</a:t>
            </a:r>
            <a:br>
              <a:rPr lang="en-US" sz="4000" dirty="0" smtClean="0"/>
            </a:br>
            <a:endParaRPr lang="en-US" sz="4000" dirty="0" smtClean="0"/>
          </a:p>
          <a:p>
            <a:r>
              <a:rPr lang="en-US" sz="4000" dirty="0" smtClean="0"/>
              <a:t>If using API keys in lieu of </a:t>
            </a:r>
            <a:r>
              <a:rPr lang="en-US" sz="4000" dirty="0" err="1" smtClean="0"/>
              <a:t>sess</a:t>
            </a:r>
            <a:endParaRPr lang="en-US" sz="40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663928" y="3160593"/>
            <a:ext cx="8864144" cy="3044058"/>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 don’t want to worry about passwords or keys</a:t>
            </a:r>
            <a:endParaRPr lang="en-US" sz="3600" dirty="0" smtClean="0"/>
          </a:p>
          <a:p>
            <a:endParaRPr lang="en-US" sz="3600" dirty="0"/>
          </a:p>
          <a:p>
            <a:r>
              <a:rPr lang="en-US" sz="3600" dirty="0" smtClean="0"/>
              <a:t>You’re securing a private API on a trusted network</a:t>
            </a:r>
            <a:endParaRPr lang="en-US" sz="3600" dirty="0" smtClean="0"/>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r>
              <a:rPr lang="en-US" sz="4000" dirty="0" smtClean="0"/>
              <a:t>…</a:t>
            </a:r>
            <a:br>
              <a:rPr lang="en-US" sz="4000" dirty="0" smtClean="0"/>
            </a:br>
            <a:endParaRPr lang="en-US" sz="4000" dirty="0"/>
          </a:p>
          <a:p>
            <a:r>
              <a:rPr lang="en-US" sz="3600" dirty="0" smtClean="0"/>
              <a:t>You </a:t>
            </a:r>
            <a:r>
              <a:rPr lang="en-US" sz="3600" dirty="0"/>
              <a:t>want to write </a:t>
            </a:r>
            <a:r>
              <a:rPr lang="en-US" sz="3600" dirty="0" smtClean="0"/>
              <a:t>very little code</a:t>
            </a:r>
            <a:br>
              <a:rPr lang="en-US" sz="3600" dirty="0" smtClean="0"/>
            </a:br>
            <a:endParaRPr lang="en-US" sz="3200" dirty="0"/>
          </a:p>
          <a:p>
            <a:r>
              <a:rPr lang="en-US" sz="3600" dirty="0" smtClean="0"/>
              <a:t>You </a:t>
            </a:r>
            <a:r>
              <a:rPr lang="en-US" sz="3600" dirty="0"/>
              <a:t>can </a:t>
            </a:r>
            <a:r>
              <a:rPr lang="en-US" sz="3600" dirty="0" smtClean="0"/>
              <a:t>use </a:t>
            </a:r>
            <a:r>
              <a:rPr lang="en-US" sz="3600" dirty="0" smtClean="0"/>
              <a:t>TLS on </a:t>
            </a:r>
            <a:r>
              <a:rPr lang="en-US" sz="3600" dirty="0"/>
              <a:t>all </a:t>
            </a:r>
            <a:r>
              <a:rPr lang="en-US" sz="3600" dirty="0" smtClean="0"/>
              <a:t>requests</a:t>
            </a:r>
            <a:br>
              <a:rPr lang="en-US" sz="3600" dirty="0" smtClean="0"/>
            </a:br>
            <a:endParaRPr lang="en-US" sz="3600" dirty="0" smtClean="0"/>
          </a:p>
          <a:p>
            <a:r>
              <a:rPr lang="en-US" sz="3600" dirty="0" smtClean="0"/>
              <a:t>You don’t need extra security on top of TLS</a:t>
            </a:r>
            <a:br>
              <a:rPr lang="en-US" sz="3600" dirty="0" smtClean="0"/>
            </a:br>
            <a:endParaRPr lang="en-US" sz="3600" dirty="0"/>
          </a:p>
          <a:p>
            <a:endParaRPr lang="en-US" sz="36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You’re comfortable w/ security aspects of Basic </a:t>
            </a:r>
            <a:r>
              <a:rPr lang="en-US" sz="3600" dirty="0" err="1" smtClean="0"/>
              <a:t>Auth</a:t>
            </a:r>
            <a:r>
              <a:rPr lang="en-US" sz="3600" dirty="0" smtClean="0"/>
              <a:t>, but</a:t>
            </a:r>
            <a:endParaRPr lang="en-US" sz="3600" dirty="0"/>
          </a:p>
          <a:p>
            <a:endParaRPr lang="en-US" sz="3600" dirty="0" smtClean="0"/>
          </a:p>
          <a:p>
            <a:r>
              <a:rPr lang="en-US" sz="3600" dirty="0" smtClean="0"/>
              <a:t>You need more freedom than offered by Basic </a:t>
            </a:r>
            <a:r>
              <a:rPr lang="en-US" sz="3600" dirty="0" err="1" smtClean="0"/>
              <a:t>Auth</a:t>
            </a:r>
            <a:endParaRPr lang="en-US" sz="3600" dirty="0" smtClean="0"/>
          </a:p>
          <a:p>
            <a:endParaRPr lang="en-US" sz="3600" dirty="0" smtClean="0"/>
          </a:p>
          <a:p>
            <a:endParaRPr lang="en-US" sz="3600" dirty="0" smtClean="0"/>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r>
              <a:rPr lang="en-US" sz="4000" dirty="0" smtClean="0"/>
              <a:t>…</a:t>
            </a:r>
          </a:p>
          <a:p>
            <a:pPr marL="0" indent="0">
              <a:buNone/>
            </a:pPr>
            <a:endParaRPr lang="en-US" sz="4000" dirty="0" smtClean="0"/>
          </a:p>
          <a:p>
            <a:r>
              <a:rPr lang="en-US" sz="3600" dirty="0" smtClean="0"/>
              <a:t>You can’t use TLS, or want TLS + </a:t>
            </a:r>
            <a:r>
              <a:rPr lang="en-US" sz="3600" b="1" dirty="0" smtClean="0"/>
              <a:t>extra security</a:t>
            </a:r>
            <a:endParaRPr lang="en-US" sz="3600" b="1" dirty="0" smtClean="0"/>
          </a:p>
          <a:p>
            <a:endParaRPr lang="en-US" sz="3600" dirty="0"/>
          </a:p>
          <a:p>
            <a:r>
              <a:rPr lang="en-US" sz="3600" dirty="0" smtClean="0"/>
              <a:t>Be prepared to publish and support instructions for creating the signature</a:t>
            </a:r>
            <a:endParaRPr lang="en-US" sz="36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API interacts with 3</a:t>
            </a:r>
            <a:r>
              <a:rPr lang="en-US" sz="3600" baseline="30000" dirty="0" smtClean="0"/>
              <a:t>rd</a:t>
            </a:r>
            <a:r>
              <a:rPr lang="en-US" sz="3600" dirty="0" smtClean="0"/>
              <a:t> party services, </a:t>
            </a:r>
            <a:r>
              <a:rPr lang="en-US" sz="3600" dirty="0" smtClean="0"/>
              <a:t>and</a:t>
            </a:r>
          </a:p>
          <a:p>
            <a:r>
              <a:rPr lang="en-US" sz="3600" dirty="0" smtClean="0"/>
              <a:t>You’re writing a web-based app, and</a:t>
            </a:r>
          </a:p>
          <a:p>
            <a:r>
              <a:rPr lang="en-US" sz="3600" dirty="0" smtClean="0"/>
              <a:t>You </a:t>
            </a:r>
            <a:r>
              <a:rPr lang="en-US" sz="3600" dirty="0" smtClean="0"/>
              <a:t>can’t require TLS or want extra security</a:t>
            </a:r>
            <a:endParaRPr lang="en-US" sz="3600" dirty="0"/>
          </a:p>
          <a:p>
            <a:endParaRPr lang="en-US" sz="3600" dirty="0" smtClean="0"/>
          </a:p>
          <a:p>
            <a:r>
              <a:rPr lang="en-US" sz="3600" dirty="0" smtClean="0"/>
              <a:t>More interoperable </a:t>
            </a:r>
            <a:r>
              <a:rPr lang="en-US" sz="3600" dirty="0" smtClean="0"/>
              <a:t>than OAuth 2.0</a:t>
            </a:r>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a:t>API interacts with 3</a:t>
            </a:r>
            <a:r>
              <a:rPr lang="en-US" sz="3600" baseline="30000" dirty="0"/>
              <a:t>rd</a:t>
            </a:r>
            <a:r>
              <a:rPr lang="en-US" sz="3600" dirty="0"/>
              <a:t> party </a:t>
            </a:r>
            <a:r>
              <a:rPr lang="en-US" sz="3600" dirty="0" smtClean="0"/>
              <a:t>services, and</a:t>
            </a:r>
            <a:endParaRPr lang="en-US" sz="3600" dirty="0"/>
          </a:p>
          <a:p>
            <a:r>
              <a:rPr lang="en-US" sz="3600" dirty="0" smtClean="0"/>
              <a:t>You </a:t>
            </a:r>
            <a:r>
              <a:rPr lang="en-US" sz="3600" dirty="0" smtClean="0"/>
              <a:t>want to avoid complexity of signed requests, or</a:t>
            </a:r>
          </a:p>
          <a:p>
            <a:r>
              <a:rPr lang="en-US" sz="3600" dirty="0" smtClean="0"/>
              <a:t>You need to support a wider set of devices and “flows”</a:t>
            </a:r>
          </a:p>
          <a:p>
            <a:endParaRPr lang="en-US" sz="3600" dirty="0" smtClean="0"/>
          </a:p>
          <a:p>
            <a:r>
              <a:rPr lang="en-US" sz="3600" dirty="0" smtClean="0"/>
              <a:t>Less secure / interoperable than OAuth 1.0</a:t>
            </a:r>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31825</TotalTime>
  <Words>7412</Words>
  <Application>Microsoft Office PowerPoint</Application>
  <PresentationFormat>Widescreen</PresentationFormat>
  <Paragraphs>1272</Paragraphs>
  <Slides>75</Slides>
  <Notes>75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“narrow down the options”</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856</cp:revision>
  <dcterms:created xsi:type="dcterms:W3CDTF">2013-12-09T01:29:59Z</dcterms:created>
  <dcterms:modified xsi:type="dcterms:W3CDTF">2016-05-06T14:13:16Z</dcterms:modified>
</cp:coreProperties>
</file>