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77"/>
  </p:notesMasterIdLst>
  <p:sldIdLst>
    <p:sldId id="426" r:id="rId2"/>
    <p:sldId id="425" r:id="rId3"/>
    <p:sldId id="523" r:id="rId4"/>
    <p:sldId id="528" r:id="rId5"/>
    <p:sldId id="519" r:id="rId6"/>
    <p:sldId id="520" r:id="rId7"/>
    <p:sldId id="496" r:id="rId8"/>
    <p:sldId id="275" r:id="rId9"/>
    <p:sldId id="524" r:id="rId10"/>
    <p:sldId id="522" r:id="rId11"/>
    <p:sldId id="529" r:id="rId12"/>
    <p:sldId id="427" r:id="rId13"/>
    <p:sldId id="430" r:id="rId14"/>
    <p:sldId id="428" r:id="rId15"/>
    <p:sldId id="436" r:id="rId16"/>
    <p:sldId id="429" r:id="rId17"/>
    <p:sldId id="525" r:id="rId18"/>
    <p:sldId id="437" r:id="rId19"/>
    <p:sldId id="439" r:id="rId20"/>
    <p:sldId id="438" r:id="rId21"/>
    <p:sldId id="440" r:id="rId22"/>
    <p:sldId id="441" r:id="rId23"/>
    <p:sldId id="445" r:id="rId24"/>
    <p:sldId id="443" r:id="rId25"/>
    <p:sldId id="448" r:id="rId26"/>
    <p:sldId id="449" r:id="rId27"/>
    <p:sldId id="450" r:id="rId28"/>
    <p:sldId id="451" r:id="rId29"/>
    <p:sldId id="453" r:id="rId30"/>
    <p:sldId id="456" r:id="rId31"/>
    <p:sldId id="461" r:id="rId32"/>
    <p:sldId id="457" r:id="rId33"/>
    <p:sldId id="462" r:id="rId34"/>
    <p:sldId id="463" r:id="rId35"/>
    <p:sldId id="459" r:id="rId36"/>
    <p:sldId id="464" r:id="rId37"/>
    <p:sldId id="466" r:id="rId38"/>
    <p:sldId id="467" r:id="rId39"/>
    <p:sldId id="468" r:id="rId40"/>
    <p:sldId id="469" r:id="rId41"/>
    <p:sldId id="470" r:id="rId42"/>
    <p:sldId id="471" r:id="rId43"/>
    <p:sldId id="474" r:id="rId44"/>
    <p:sldId id="476" r:id="rId45"/>
    <p:sldId id="472" r:id="rId46"/>
    <p:sldId id="475" r:id="rId47"/>
    <p:sldId id="490" r:id="rId48"/>
    <p:sldId id="486" r:id="rId49"/>
    <p:sldId id="482" r:id="rId50"/>
    <p:sldId id="527" r:id="rId51"/>
    <p:sldId id="487" r:id="rId52"/>
    <p:sldId id="488" r:id="rId53"/>
    <p:sldId id="526" r:id="rId54"/>
    <p:sldId id="479" r:id="rId55"/>
    <p:sldId id="494" r:id="rId56"/>
    <p:sldId id="521" r:id="rId57"/>
    <p:sldId id="498" r:id="rId58"/>
    <p:sldId id="499" r:id="rId59"/>
    <p:sldId id="497" r:id="rId60"/>
    <p:sldId id="500" r:id="rId61"/>
    <p:sldId id="501" r:id="rId62"/>
    <p:sldId id="502" r:id="rId63"/>
    <p:sldId id="503" r:id="rId64"/>
    <p:sldId id="516" r:id="rId65"/>
    <p:sldId id="506" r:id="rId66"/>
    <p:sldId id="508" r:id="rId67"/>
    <p:sldId id="509" r:id="rId68"/>
    <p:sldId id="510" r:id="rId69"/>
    <p:sldId id="511" r:id="rId70"/>
    <p:sldId id="512" r:id="rId71"/>
    <p:sldId id="513" r:id="rId72"/>
    <p:sldId id="514" r:id="rId73"/>
    <p:sldId id="515" r:id="rId74"/>
    <p:sldId id="504" r:id="rId75"/>
    <p:sldId id="423"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6" autoAdjust="0"/>
    <p:restoredTop sz="59141" autoAdjust="0"/>
  </p:normalViewPr>
  <p:slideViewPr>
    <p:cSldViewPr snapToGrid="0">
      <p:cViewPr varScale="1">
        <p:scale>
          <a:sx n="41" d="100"/>
          <a:sy n="41" d="100"/>
        </p:scale>
        <p:origin x="1640" y="36"/>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5/6/2016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networkworld.com/article/2226498/infrastructure-management/simply-put-how-does-certificate-based-authentication-work.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unixpapa.com/auth/basic.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foo.com/bar?bat=42"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REMEMBER TO START</a:t>
            </a:r>
            <a:r>
              <a:rPr lang="en-US" baseline="0" dirty="0" smtClean="0"/>
              <a:t> TIMER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63686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 this is not a “getting started with foo” style talk. In order to cover everything I want to cover I’m going to have to stay pretty high level.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fact, there are things</a:t>
            </a:r>
            <a:r>
              <a:rPr lang="en-US" sz="1200" kern="1200" baseline="0" dirty="0" smtClean="0">
                <a:solidFill>
                  <a:schemeClr val="tx1"/>
                </a:solidFill>
                <a:effectLst/>
                <a:latin typeface="+mn-lt"/>
                <a:ea typeface="+mn-ea"/>
                <a:cs typeface="+mn-cs"/>
              </a:rPr>
              <a:t> in this talk that </a:t>
            </a:r>
            <a:r>
              <a:rPr lang="en-US" sz="1200" kern="1200" dirty="0" smtClean="0">
                <a:solidFill>
                  <a:schemeClr val="tx1"/>
                </a:solidFill>
                <a:effectLst/>
                <a:latin typeface="+mn-lt"/>
                <a:ea typeface="+mn-ea"/>
                <a:cs typeface="+mn-cs"/>
              </a:rPr>
              <a:t>I have no direct hands on experience with. We’re going</a:t>
            </a:r>
            <a:r>
              <a:rPr lang="en-US" sz="1200" kern="1200" baseline="0" dirty="0" smtClean="0">
                <a:solidFill>
                  <a:schemeClr val="tx1"/>
                </a:solidFill>
                <a:effectLst/>
                <a:latin typeface="+mn-lt"/>
                <a:ea typeface="+mn-ea"/>
                <a:cs typeface="+mn-cs"/>
              </a:rPr>
              <a:t> to talk about OAuth in a bit but I’ve never personally written any OAuth code.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I </a:t>
            </a:r>
            <a:r>
              <a:rPr lang="en-US" sz="1200" i="1" kern="1200" baseline="0" dirty="0" smtClean="0">
                <a:solidFill>
                  <a:schemeClr val="tx1"/>
                </a:solidFill>
                <a:effectLst/>
                <a:latin typeface="+mn-lt"/>
                <a:ea typeface="+mn-ea"/>
                <a:cs typeface="+mn-cs"/>
              </a:rPr>
              <a:t>have </a:t>
            </a:r>
            <a:r>
              <a:rPr lang="en-US" sz="1200" i="0" kern="1200" baseline="0" dirty="0" smtClean="0">
                <a:solidFill>
                  <a:schemeClr val="tx1"/>
                </a:solidFill>
                <a:effectLst/>
                <a:latin typeface="+mn-lt"/>
                <a:ea typeface="+mn-ea"/>
                <a:cs typeface="+mn-cs"/>
              </a:rPr>
              <a:t>done a lot of research about OAuth and how it compares to the other options, and that’s what I’m offering to you today.</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842791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talk is a summary of hours and hours of research, distilled into the most digestible format I could create. I want to help you narrow the universe of possibilities to the one or two technologies that are most suitable for your use case, but you’ll have to look elsewhere for a more in-depth Hello World tutorial on whatever you pick.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10635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Subtitle </a:t>
            </a:r>
            <a:r>
              <a:rPr lang="en-US" sz="1200" kern="1200" dirty="0" smtClean="0">
                <a:solidFill>
                  <a:schemeClr val="tx1"/>
                </a:solidFill>
                <a:effectLst/>
                <a:latin typeface="+mn-lt"/>
                <a:ea typeface="+mn-ea"/>
                <a:cs typeface="+mn-cs"/>
              </a:rPr>
              <a:t>is “A practical guide to API authentication” but actually talk about three different concepts: “identity”, “authentication”, and “authorization”.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Related but different – need to consider separately</a:t>
            </a:r>
            <a:r>
              <a:rPr lang="en-US" sz="1200" kern="1200" baseline="0" dirty="0" smtClean="0">
                <a:solidFill>
                  <a:schemeClr val="tx1"/>
                </a:solidFill>
                <a:effectLst/>
                <a:latin typeface="+mn-lt"/>
                <a:ea typeface="+mn-ea"/>
                <a:cs typeface="+mn-cs"/>
              </a:rPr>
              <a:t> when making security decision</a:t>
            </a:r>
            <a:r>
              <a:rPr lang="en-US" sz="1200" kern="1200" dirty="0" smtClean="0">
                <a:solidFill>
                  <a:schemeClr val="tx1"/>
                </a:solidFill>
                <a:effectLst/>
                <a:latin typeface="+mn-lt"/>
                <a:ea typeface="+mn-ea"/>
                <a:cs typeface="+mn-cs"/>
              </a:rPr>
              <a:t>.</a:t>
            </a: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is your app’s concept of a user</a:t>
            </a:r>
          </a:p>
          <a:p>
            <a:r>
              <a:rPr lang="en-US" sz="1200" u="sng" kern="1200" dirty="0" smtClean="0">
                <a:solidFill>
                  <a:schemeClr val="tx1"/>
                </a:solidFill>
                <a:effectLst/>
                <a:latin typeface="+mn-lt"/>
                <a:ea typeface="+mn-ea"/>
                <a:cs typeface="+mn-cs"/>
              </a:rPr>
              <a:t>Authentication</a:t>
            </a:r>
            <a:r>
              <a:rPr lang="en-US" sz="1200" kern="1200" dirty="0" smtClean="0">
                <a:solidFill>
                  <a:schemeClr val="tx1"/>
                </a:solidFill>
                <a:effectLst/>
                <a:latin typeface="+mn-lt"/>
                <a:ea typeface="+mn-ea"/>
                <a:cs typeface="+mn-cs"/>
              </a:rPr>
              <a:t> is process through which we securely associate an identity with a request</a:t>
            </a:r>
          </a:p>
          <a:p>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is process through which we validate IDENTITY’s PERMISSION to perform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because a request is authenticated doesn’t mean its authorized, and just because a request is authorized doesn’t mean its authenticated. We’ll talk about that in a minute.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2671769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 all APIs care about all of these things.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Google API key for IDENTITY = rate limiting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Twitter cares about all 3</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Point is that before you can pick an authentication strategy, you need to understand what problems it needs to solve.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no matter how you authenticate, your app will still be responsible for some amount of access control.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Your custom business rules are the only thing that can know for sure if Alice is allowed to view data for Foo #42.</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150533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how do you authenticate and secure your API endpoints? I wish it was as simple as saying "step 1. Use OAuth. There is no step 2”.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661268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Unfortunately, it’s not that simple.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actually 2 different versions of OAuth, which work very differently from each other, as well as numerous other techniques you could use, each with its own set of tradeoffs. Like most things in computer science there’s no One True Way that is best in all scenarios.</a:t>
            </a:r>
          </a:p>
          <a:p>
            <a:endParaRPr lang="en-US" dirty="0" smtClean="0"/>
          </a:p>
          <a:p>
            <a:endParaRPr lang="en-US" dirty="0" smtClean="0"/>
          </a:p>
          <a:p>
            <a:r>
              <a:rPr lang="en-US" dirty="0" smtClean="0"/>
              <a:t>(Don’t tell Bethesda I used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2640773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 are all the authentication</a:t>
            </a:r>
            <a:r>
              <a:rPr lang="en-US" sz="1200" kern="1200" baseline="0" dirty="0" smtClean="0">
                <a:solidFill>
                  <a:schemeClr val="tx1"/>
                </a:solidFill>
                <a:effectLst/>
                <a:latin typeface="+mn-lt"/>
                <a:ea typeface="+mn-ea"/>
                <a:cs typeface="+mn-cs"/>
              </a:rPr>
              <a:t> techniques </a:t>
            </a:r>
            <a:r>
              <a:rPr lang="en-US" sz="1200" kern="1200" dirty="0" smtClean="0">
                <a:solidFill>
                  <a:schemeClr val="tx1"/>
                </a:solidFill>
                <a:effectLst/>
                <a:latin typeface="+mn-lt"/>
                <a:ea typeface="+mn-ea"/>
                <a:cs typeface="+mn-cs"/>
              </a:rPr>
              <a:t>we’re going to talk about today.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Some of these things</a:t>
            </a:r>
            <a:r>
              <a:rPr lang="en-US" sz="1200" kern="1200" baseline="0" dirty="0" smtClean="0">
                <a:solidFill>
                  <a:schemeClr val="tx1"/>
                </a:solidFill>
                <a:effectLst/>
                <a:latin typeface="+mn-lt"/>
                <a:ea typeface="+mn-ea"/>
                <a:cs typeface="+mn-cs"/>
              </a:rPr>
              <a:t> are implemented at the web server, some of them use heavy frameworks, some of them require custom code. Some of these are very </a:t>
            </a:r>
            <a:r>
              <a:rPr lang="en-US" sz="1200" kern="1200" baseline="0" dirty="0" err="1" smtClean="0">
                <a:solidFill>
                  <a:schemeClr val="tx1"/>
                </a:solidFill>
                <a:effectLst/>
                <a:latin typeface="+mn-lt"/>
                <a:ea typeface="+mn-ea"/>
                <a:cs typeface="+mn-cs"/>
              </a:rPr>
              <a:t>enterprisey</a:t>
            </a:r>
            <a:r>
              <a:rPr lang="en-US" sz="1200" kern="1200" baseline="0" dirty="0" smtClean="0">
                <a:solidFill>
                  <a:schemeClr val="tx1"/>
                </a:solidFill>
                <a:effectLst/>
                <a:latin typeface="+mn-lt"/>
                <a:ea typeface="+mn-ea"/>
                <a:cs typeface="+mn-cs"/>
              </a:rPr>
              <a:t>, others are less so. Some of these I’ll cover in more detail than others, but when you leave here today I want you to understand how each of these things relates to the others and have a sense of how easily you could implement them.</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189636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Quick sidebar:</a:t>
            </a:r>
            <a:r>
              <a:rPr lang="en-US" sz="1200" kern="1200" baseline="0" dirty="0" smtClean="0">
                <a:solidFill>
                  <a:schemeClr val="tx1"/>
                </a:solidFill>
                <a:effectLst/>
                <a:latin typeface="+mn-lt"/>
                <a:ea typeface="+mn-ea"/>
                <a:cs typeface="+mn-cs"/>
              </a:rPr>
              <a:t> if you’ve been working on the web for more than a few years, you’re probably familiar with the concept of a “secure connection”. This is where you get the little lock icon in your browser that tells you that the server is who it claims to be and that your connection hasn’t been tampered with.</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You might also think that HTTPS means SSL. Thanks to the recent POODLE vulnerability, SSL is broken. TLS is the new hotness. You should not be relying on SSL to secure your API endpoints.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old habits die hard. I’ve been working on the web for 20 years, so if you hear me say SSL I mean TLS. And if I say TLS, what I really mean is “secure http connection between client and server”.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3139262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simplest way to secure your API is to use the authentication features built directly into your</a:t>
            </a:r>
            <a:r>
              <a:rPr lang="en-US" sz="1200" kern="1200" baseline="0" dirty="0" smtClean="0">
                <a:solidFill>
                  <a:schemeClr val="tx1"/>
                </a:solidFill>
                <a:effectLst/>
                <a:latin typeface="+mn-lt"/>
                <a:ea typeface="+mn-ea"/>
                <a:cs typeface="+mn-cs"/>
              </a:rPr>
              <a:t> web </a:t>
            </a:r>
            <a:r>
              <a:rPr lang="en-US" sz="1200" kern="1200" dirty="0" smtClean="0">
                <a:solidFill>
                  <a:schemeClr val="tx1"/>
                </a:solidFill>
                <a:effectLst/>
                <a:latin typeface="+mn-lt"/>
                <a:ea typeface="+mn-ea"/>
                <a:cs typeface="+mn-cs"/>
              </a:rPr>
              <a:t>server platform.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3 solutions are supported </a:t>
            </a:r>
            <a:r>
              <a:rPr lang="en-US" sz="1200" kern="1200" baseline="0" dirty="0" smtClean="0">
                <a:solidFill>
                  <a:schemeClr val="tx1"/>
                </a:solidFill>
                <a:effectLst/>
                <a:latin typeface="+mn-lt"/>
                <a:ea typeface="+mn-ea"/>
                <a:cs typeface="+mn-cs"/>
              </a:rPr>
              <a:t>by all major web servers and using them generally requires very little custom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If you’re looking for a </a:t>
            </a:r>
            <a:r>
              <a:rPr lang="en-US" sz="1200" b="1" kern="1200" baseline="0" dirty="0" smtClean="0">
                <a:solidFill>
                  <a:schemeClr val="tx1"/>
                </a:solidFill>
                <a:effectLst/>
                <a:latin typeface="+mn-lt"/>
                <a:ea typeface="+mn-ea"/>
                <a:cs typeface="+mn-cs"/>
              </a:rPr>
              <a:t>standards-based, easy-to-use solution</a:t>
            </a:r>
            <a:r>
              <a:rPr lang="en-US" sz="1200" kern="1200" baseline="0" dirty="0" smtClean="0">
                <a:solidFill>
                  <a:schemeClr val="tx1"/>
                </a:solidFill>
                <a:effectLst/>
                <a:latin typeface="+mn-lt"/>
                <a:ea typeface="+mn-ea"/>
                <a:cs typeface="+mn-cs"/>
              </a:rPr>
              <a:t>, start with these.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1890173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“client certificates” = “reverse SSL”. In SSL, cert guarantees server identity.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certs do the same thing, but in reverse. You install the certificate on your </a:t>
            </a:r>
            <a:r>
              <a:rPr lang="en-US" sz="1200" i="1" kern="1200" dirty="0" smtClean="0">
                <a:solidFill>
                  <a:schemeClr val="tx1"/>
                </a:solidFill>
                <a:effectLst/>
                <a:latin typeface="+mn-lt"/>
                <a:ea typeface="+mn-ea"/>
                <a:cs typeface="+mn-cs"/>
              </a:rPr>
              <a:t>browser</a:t>
            </a:r>
            <a:r>
              <a:rPr lang="en-US" sz="1200" kern="1200" dirty="0" smtClean="0">
                <a:solidFill>
                  <a:schemeClr val="tx1"/>
                </a:solidFill>
                <a:effectLst/>
                <a:latin typeface="+mn-lt"/>
                <a:ea typeface="+mn-ea"/>
                <a:cs typeface="+mn-cs"/>
              </a:rPr>
              <a:t>, and server verifies </a:t>
            </a:r>
            <a:r>
              <a:rPr lang="en-US" sz="1200" i="1" kern="1200" dirty="0" smtClean="0">
                <a:solidFill>
                  <a:schemeClr val="tx1"/>
                </a:solidFill>
                <a:effectLst/>
                <a:latin typeface="+mn-lt"/>
                <a:ea typeface="+mn-ea"/>
                <a:cs typeface="+mn-cs"/>
              </a:rPr>
              <a:t>your </a:t>
            </a:r>
            <a:r>
              <a:rPr lang="en-US" sz="1200" i="0"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 login screens, no redirects, every request instantly authenticated.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Drawbacks: </a:t>
            </a:r>
          </a:p>
          <a:p>
            <a:r>
              <a:rPr lang="en-US" sz="1200" kern="1200" dirty="0" smtClean="0">
                <a:solidFill>
                  <a:schemeClr val="tx1"/>
                </a:solidFill>
                <a:effectLst/>
                <a:latin typeface="+mn-lt"/>
                <a:ea typeface="+mn-ea"/>
                <a:cs typeface="+mn-cs"/>
              </a:rPr>
              <a:t>1) all users have to install security certs. Doesn’t scale.</a:t>
            </a:r>
          </a:p>
          <a:p>
            <a:r>
              <a:rPr lang="en-US" sz="1200" kern="1200" dirty="0" smtClean="0">
                <a:solidFill>
                  <a:schemeClr val="tx1"/>
                </a:solidFill>
                <a:effectLst/>
                <a:latin typeface="+mn-lt"/>
                <a:ea typeface="+mn-ea"/>
                <a:cs typeface="+mn-cs"/>
              </a:rPr>
              <a:t>2) In Windows land, this is only “low code” when using Active Direct</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http://www.networkworld.com/article/2226498/infrastructure-management/simply-put-how-does-certificate-based-authentication-work.html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3881121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2013, at 1:07pm on a Tuesday, the official Twitter account of the Associated Press tweeted that there had been two explosions at the White House and that Barack Obama had been injured. Over the next three minutes, the Dow dropped 150 points and erased $136 billion in equity market value.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Fortunately the hoax was quickly exposed and the market quickly regained value. But 3 minutes is an eternity in a world of high-frequency trading algorithms, plenty of time</a:t>
            </a:r>
            <a:r>
              <a:rPr lang="en-US" sz="1200" kern="1200" baseline="0" dirty="0" smtClean="0">
                <a:solidFill>
                  <a:schemeClr val="tx1"/>
                </a:solidFill>
                <a:effectLst/>
                <a:latin typeface="+mn-lt"/>
                <a:ea typeface="+mn-ea"/>
                <a:cs typeface="+mn-cs"/>
              </a:rPr>
              <a:t> to take advantage</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 damage was done by a hack on a single account. What if </a:t>
            </a:r>
            <a:r>
              <a:rPr lang="en-US" sz="1200" i="1" kern="1200" dirty="0" smtClean="0">
                <a:solidFill>
                  <a:schemeClr val="tx1"/>
                </a:solidFill>
                <a:effectLst/>
                <a:latin typeface="+mn-lt"/>
                <a:ea typeface="+mn-ea"/>
                <a:cs typeface="+mn-cs"/>
              </a:rPr>
              <a:t>lots </a:t>
            </a:r>
            <a:r>
              <a:rPr lang="en-US" sz="1200" kern="1200" dirty="0" smtClean="0">
                <a:solidFill>
                  <a:schemeClr val="tx1"/>
                </a:solidFill>
                <a:effectLst/>
                <a:latin typeface="+mn-lt"/>
                <a:ea typeface="+mn-ea"/>
                <a:cs typeface="+mn-cs"/>
              </a:rPr>
              <a:t>of Twitter accounts were hacked at the same time?</a:t>
            </a:r>
            <a:endParaRPr lang="en-US" dirty="0" smtClean="0"/>
          </a:p>
          <a:p>
            <a:endParaRPr lang="en-US" dirty="0" smtClean="0"/>
          </a:p>
          <a:p>
            <a:r>
              <a:rPr lang="en-US" dirty="0" smtClean="0"/>
              <a:t>https://www.washingtonpost.com/news/worldviews/wp/2013/04/23/syrian-hackers-claim-ap-hack-that-tipped-stock-market-by-136-billion-is-it-terrorism/</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3675877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don’t want to deal with client certs, the next simplest approach is HTTP Basic Authentication.</a:t>
            </a:r>
          </a:p>
          <a:p>
            <a:r>
              <a:rPr lang="en-US" sz="1200" kern="1200" dirty="0" smtClean="0">
                <a:solidFill>
                  <a:schemeClr val="tx1"/>
                </a:solidFill>
                <a:effectLst/>
                <a:latin typeface="+mn-lt"/>
                <a:ea typeface="+mn-ea"/>
                <a:cs typeface="+mn-cs"/>
              </a:rPr>
              <a:t>* Internet standard, supported by all major browsers, easy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Handshake</a:t>
            </a:r>
          </a:p>
          <a:p>
            <a:r>
              <a:rPr lang="en-US" sz="1200" kern="1200" dirty="0" smtClean="0">
                <a:solidFill>
                  <a:schemeClr val="tx1"/>
                </a:solidFill>
                <a:effectLst/>
                <a:latin typeface="+mn-lt"/>
                <a:ea typeface="+mn-ea"/>
                <a:cs typeface="+mn-cs"/>
              </a:rPr>
              <a:t>* Server receives request – returns 401</a:t>
            </a:r>
          </a:p>
          <a:p>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Browser repeats request, sending Base64 encoded creds</a:t>
            </a:r>
          </a:p>
          <a:p>
            <a:r>
              <a:rPr lang="en-US" sz="1200" kern="1200" baseline="0" dirty="0" smtClean="0">
                <a:solidFill>
                  <a:schemeClr val="tx1"/>
                </a:solidFill>
                <a:effectLst/>
                <a:latin typeface="+mn-lt"/>
                <a:ea typeface="+mn-ea"/>
                <a:cs typeface="+mn-cs"/>
              </a:rPr>
              <a:t>* Server validates</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“Authorization” header is named poorly. Authentication, not authorization.</a:t>
            </a:r>
          </a:p>
          <a:p>
            <a:endParaRPr lang="en-US" dirty="0" smtClean="0"/>
          </a:p>
          <a:p>
            <a:r>
              <a:rPr lang="en-US" dirty="0" smtClean="0"/>
              <a:t>http://www.asp.net/web-api/overview/security/basic-authentication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1589546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Setting up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really easy. If you’re using IIS, you get authentication against a Windows domain “for free” by setting the authentication mode to “Windows” in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This will authenticate against the same domain the server belongs to.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a public-facing website you’d probably want to authenticate against your custom membership system. In ASP.NET or </a:t>
            </a:r>
            <a:r>
              <a:rPr lang="en-US" sz="1200" kern="1200" dirty="0" err="1" smtClean="0">
                <a:solidFill>
                  <a:schemeClr val="tx1"/>
                </a:solidFill>
                <a:effectLst/>
                <a:latin typeface="+mn-lt"/>
                <a:ea typeface="+mn-ea"/>
                <a:cs typeface="+mn-cs"/>
              </a:rPr>
              <a:t>WebAPI</a:t>
            </a:r>
            <a:r>
              <a:rPr lang="en-US" sz="1200" kern="1200" dirty="0" smtClean="0">
                <a:solidFill>
                  <a:schemeClr val="tx1"/>
                </a:solidFill>
                <a:effectLst/>
                <a:latin typeface="+mn-lt"/>
                <a:ea typeface="+mn-ea"/>
                <a:cs typeface="+mn-cs"/>
              </a:rPr>
              <a:t> you can do that by writing some simple middleware and overriding a few methods.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Benefits</a:t>
            </a:r>
            <a:endParaRPr lang="en-US" sz="1200" b="0" kern="1200" dirty="0" smtClean="0">
              <a:solidFill>
                <a:schemeClr val="tx1"/>
              </a:solidFill>
              <a:effectLst/>
              <a:latin typeface="+mn-lt"/>
              <a:ea typeface="+mn-ea"/>
              <a:cs typeface="+mn-cs"/>
            </a:endParaRPr>
          </a:p>
          <a:p>
            <a:pPr marL="228600" indent="-228600">
              <a:buAutoNum type="arabicParenR"/>
            </a:pPr>
            <a:r>
              <a:rPr lang="en-US" sz="1200" b="0" kern="1200" baseline="0" dirty="0" smtClean="0">
                <a:solidFill>
                  <a:schemeClr val="tx1"/>
                </a:solidFill>
                <a:effectLst/>
                <a:latin typeface="+mn-lt"/>
                <a:ea typeface="+mn-ea"/>
                <a:cs typeface="+mn-cs"/>
              </a:rPr>
              <a:t>Internet standard</a:t>
            </a:r>
          </a:p>
          <a:p>
            <a:pPr marL="228600" indent="-228600">
              <a:buAutoNum type="arabicParenR"/>
            </a:pPr>
            <a:r>
              <a:rPr lang="en-US" sz="1200" b="0" kern="1200" baseline="0" dirty="0" smtClean="0">
                <a:solidFill>
                  <a:schemeClr val="tx1"/>
                </a:solidFill>
                <a:effectLst/>
                <a:latin typeface="+mn-lt"/>
                <a:ea typeface="+mn-ea"/>
                <a:cs typeface="+mn-cs"/>
              </a:rPr>
              <a:t>Widely supported</a:t>
            </a:r>
          </a:p>
          <a:p>
            <a:pPr marL="228600" indent="-228600">
              <a:buAutoNum type="arabicParenR"/>
            </a:pPr>
            <a:r>
              <a:rPr lang="en-US" sz="1200" b="0" kern="1200" baseline="0" dirty="0" smtClean="0">
                <a:solidFill>
                  <a:schemeClr val="tx1"/>
                </a:solidFill>
                <a:effectLst/>
                <a:latin typeface="+mn-lt"/>
                <a:ea typeface="+mn-ea"/>
                <a:cs typeface="+mn-cs"/>
              </a:rPr>
              <a:t>Easy to implement</a:t>
            </a: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3529990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Three main drawbacks:</a:t>
            </a:r>
          </a:p>
          <a:p>
            <a:endParaRPr lang="en-US" sz="1200" kern="1200" dirty="0" smtClean="0">
              <a:solidFill>
                <a:schemeClr val="tx1"/>
              </a:solidFill>
              <a:effectLst/>
              <a:latin typeface="+mn-lt"/>
              <a:ea typeface="+mn-ea"/>
              <a:cs typeface="+mn-cs"/>
            </a:endParaRPr>
          </a:p>
          <a:p>
            <a:pPr marL="228600" indent="-228600">
              <a:buAutoNum type="arabicParenR"/>
            </a:pPr>
            <a:r>
              <a:rPr lang="en-US" sz="1200" kern="1200" dirty="0" smtClean="0">
                <a:solidFill>
                  <a:schemeClr val="tx1"/>
                </a:solidFill>
                <a:effectLst/>
                <a:latin typeface="+mn-lt"/>
                <a:ea typeface="+mn-ea"/>
                <a:cs typeface="+mn-cs"/>
              </a:rPr>
              <a:t>Credentials passed on every request &amp; in the clear. </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Remember that Base64 encoding is reversible</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Use TLS on every secured request, because TLS encrypts the request</a:t>
            </a:r>
            <a:r>
              <a:rPr lang="en-US" sz="1200" kern="1200" baseline="0" dirty="0" smtClean="0">
                <a:solidFill>
                  <a:schemeClr val="tx1"/>
                </a:solidFill>
                <a:effectLst/>
                <a:latin typeface="+mn-lt"/>
                <a:ea typeface="+mn-ea"/>
                <a:cs typeface="+mn-cs"/>
              </a:rPr>
              <a:t> as it travels over the wire</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 Only way to revoke access is to change the password for the entire user account</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Impacts</a:t>
            </a:r>
            <a:r>
              <a:rPr lang="en-US" sz="1200" kern="1200" baseline="0" dirty="0" smtClean="0">
                <a:solidFill>
                  <a:schemeClr val="tx1"/>
                </a:solidFill>
                <a:effectLst/>
                <a:latin typeface="+mn-lt"/>
                <a:ea typeface="+mn-ea"/>
                <a:cs typeface="+mn-cs"/>
              </a:rPr>
              <a:t> ALL </a:t>
            </a:r>
            <a:r>
              <a:rPr lang="en-US" sz="1200" kern="1200" baseline="0" dirty="0" smtClean="0">
                <a:solidFill>
                  <a:schemeClr val="tx1"/>
                </a:solidFill>
                <a:effectLst/>
                <a:latin typeface="+mn-lt"/>
                <a:ea typeface="+mn-ea"/>
                <a:cs typeface="+mn-cs"/>
              </a:rPr>
              <a:t>connected integrations</a:t>
            </a:r>
          </a:p>
          <a:p>
            <a:pPr marL="171450" indent="-171450">
              <a:buFont typeface="Arial" panose="020B0604020202020204" pitchFamily="34" charset="0"/>
              <a:buChar cha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baseline="0" dirty="0" smtClean="0">
                <a:solidFill>
                  <a:schemeClr val="tx1"/>
                </a:solidFill>
                <a:effectLst/>
                <a:latin typeface="+mn-lt"/>
                <a:ea typeface="+mn-ea"/>
                <a:cs typeface="+mn-cs"/>
              </a:rPr>
              <a:t>This is one of the techniques that data.gov uses to security their APIs, although they use an API key instead of a username/password. We’ll talk more about API keys in a few minutes.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3558888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Third, as a website author you have no control over how the login prompt is displayed.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UI is the price you pay for an authentication system that requires very little code.</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Transition</a:t>
            </a:r>
          </a:p>
          <a:p>
            <a:r>
              <a:rPr lang="en-US" sz="1200" b="0" kern="1200" dirty="0" smtClean="0">
                <a:solidFill>
                  <a:schemeClr val="tx1"/>
                </a:solidFill>
                <a:effectLst/>
                <a:latin typeface="+mn-lt"/>
                <a:ea typeface="+mn-ea"/>
                <a:cs typeface="+mn-cs"/>
              </a:rPr>
              <a:t>Because of these drawbacks, Basic </a:t>
            </a:r>
            <a:r>
              <a:rPr lang="en-US" sz="1200" b="0" kern="1200" dirty="0" err="1" smtClean="0">
                <a:solidFill>
                  <a:schemeClr val="tx1"/>
                </a:solidFill>
                <a:effectLst/>
                <a:latin typeface="+mn-lt"/>
                <a:ea typeface="+mn-ea"/>
                <a:cs typeface="+mn-cs"/>
              </a:rPr>
              <a:t>Auth</a:t>
            </a:r>
            <a:r>
              <a:rPr lang="en-US" sz="1200" b="0" kern="1200" dirty="0" smtClean="0">
                <a:solidFill>
                  <a:schemeClr val="tx1"/>
                </a:solidFill>
                <a:effectLst/>
                <a:latin typeface="+mn-lt"/>
                <a:ea typeface="+mn-ea"/>
                <a:cs typeface="+mn-cs"/>
              </a:rPr>
              <a:t> is best suited for server-to-server communications or scenarios</a:t>
            </a:r>
            <a:r>
              <a:rPr lang="en-US" sz="1200" b="0" kern="1200" baseline="0" dirty="0" smtClean="0">
                <a:solidFill>
                  <a:schemeClr val="tx1"/>
                </a:solidFill>
                <a:effectLst/>
                <a:latin typeface="+mn-lt"/>
                <a:ea typeface="+mn-ea"/>
                <a:cs typeface="+mn-cs"/>
              </a:rPr>
              <a:t> where wide support and simplicity trump the UX. </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This is one of the techniques that data.gov uses to security their APIs, although they use an API key instead of a username/password. We’ll talk more about API keys in a few minutes.</a:t>
            </a: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2150933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Most significant</a:t>
            </a:r>
            <a:r>
              <a:rPr lang="en-US" sz="1200" kern="1200" baseline="0" dirty="0" smtClean="0">
                <a:solidFill>
                  <a:schemeClr val="tx1"/>
                </a:solidFill>
                <a:effectLst/>
                <a:latin typeface="+mn-lt"/>
                <a:ea typeface="+mn-ea"/>
                <a:cs typeface="+mn-cs"/>
              </a:rPr>
              <a:t> drawback to basic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is that the password is sent over the wire, w/ each request, in clear text.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Only as secure as your TLS </a:t>
            </a:r>
            <a:r>
              <a:rPr lang="en-US" sz="1200" kern="1200" baseline="0" dirty="0" err="1" smtClean="0">
                <a:solidFill>
                  <a:schemeClr val="tx1"/>
                </a:solidFill>
                <a:effectLst/>
                <a:latin typeface="+mn-lt"/>
                <a:ea typeface="+mn-ea"/>
                <a:cs typeface="+mn-cs"/>
              </a:rPr>
              <a:t>impl</a:t>
            </a:r>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alternative to 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called Digest Auth. I</a:t>
            </a:r>
            <a:r>
              <a:rPr lang="en-US" sz="1200" kern="1200" baseline="0" dirty="0" smtClean="0">
                <a:solidFill>
                  <a:schemeClr val="tx1"/>
                </a:solidFill>
                <a:effectLst/>
                <a:latin typeface="+mn-lt"/>
                <a:ea typeface="+mn-ea"/>
                <a:cs typeface="+mn-cs"/>
              </a:rPr>
              <a:t>nternet standard, widely supported, easy to </a:t>
            </a:r>
            <a:r>
              <a:rPr lang="en-US" sz="1200" kern="1200" baseline="0" dirty="0" err="1" smtClean="0">
                <a:solidFill>
                  <a:schemeClr val="tx1"/>
                </a:solidFill>
                <a:effectLst/>
                <a:latin typeface="+mn-lt"/>
                <a:ea typeface="+mn-ea"/>
                <a:cs typeface="+mn-cs"/>
              </a:rPr>
              <a:t>impl</a:t>
            </a:r>
            <a:r>
              <a:rPr lang="en-US" sz="1200" kern="1200" baseline="0" dirty="0" smtClean="0">
                <a:solidFill>
                  <a:schemeClr val="tx1"/>
                </a:solidFill>
                <a:effectLst/>
                <a:latin typeface="+mn-lt"/>
                <a:ea typeface="+mn-ea"/>
                <a:cs typeface="+mn-cs"/>
              </a:rPr>
              <a:t>.</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Main difference is that with Digest, the password is never sent over the wire.</a:t>
            </a:r>
          </a:p>
          <a:p>
            <a:r>
              <a:rPr lang="en-U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requests a secured resource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responds “not authorized” &amp; includes a “nonce”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uses nonce to create an MD5 hash of the username and password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re-requests page passing username and nonce in clear text + hash</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server looks up the user’s password, re-calculates hash, verifies request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hashes match is if both client and server used same password to </a:t>
            </a:r>
            <a:r>
              <a:rPr lang="en-US" sz="1200" kern="1200" baseline="0" dirty="0" err="1" smtClean="0">
                <a:solidFill>
                  <a:schemeClr val="tx1"/>
                </a:solidFill>
                <a:effectLst/>
                <a:latin typeface="+mn-lt"/>
                <a:ea typeface="+mn-ea"/>
                <a:cs typeface="+mn-cs"/>
              </a:rPr>
              <a:t>calc</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1858769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Since password is never sent over wire, TLS not</a:t>
            </a:r>
            <a:r>
              <a:rPr lang="en-US" sz="1200" kern="1200" baseline="0" dirty="0" smtClean="0">
                <a:solidFill>
                  <a:schemeClr val="tx1"/>
                </a:solidFill>
                <a:effectLst/>
                <a:latin typeface="+mn-lt"/>
                <a:ea typeface="+mn-ea"/>
                <a:cs typeface="+mn-cs"/>
              </a:rPr>
              <a:t> required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with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it just takes a few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settings to authenticate against Active Directory and you can authenticate against a custom database with a little bit of custom code.</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967794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there are some significant drawbacks to Digest.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for every request client makes </a:t>
            </a:r>
            <a:r>
              <a:rPr lang="en-US" sz="1200" i="1" kern="1200" dirty="0" smtClean="0">
                <a:solidFill>
                  <a:schemeClr val="tx1"/>
                </a:solidFill>
                <a:effectLst/>
                <a:latin typeface="+mn-lt"/>
                <a:ea typeface="+mn-ea"/>
                <a:cs typeface="+mn-cs"/>
              </a:rPr>
              <a:t>two</a:t>
            </a:r>
            <a:r>
              <a:rPr lang="en-US" sz="1200" kern="1200" dirty="0" smtClean="0">
                <a:solidFill>
                  <a:schemeClr val="tx1"/>
                </a:solidFill>
                <a:effectLst/>
                <a:latin typeface="+mn-lt"/>
                <a:ea typeface="+mn-ea"/>
                <a:cs typeface="+mn-cs"/>
              </a:rPr>
              <a:t> calls to the server</a:t>
            </a:r>
          </a:p>
          <a:p>
            <a:r>
              <a:rPr lang="en-US" sz="1200" kern="1200" dirty="0" smtClean="0">
                <a:solidFill>
                  <a:schemeClr val="tx1"/>
                </a:solidFill>
                <a:effectLst/>
                <a:latin typeface="+mn-lt"/>
                <a:ea typeface="+mn-ea"/>
                <a:cs typeface="+mn-cs"/>
              </a:rPr>
              <a:t>* Nonce must be re-calculated for each request to defend</a:t>
            </a:r>
            <a:r>
              <a:rPr lang="en-US" sz="1200" kern="1200" baseline="0" dirty="0" smtClean="0">
                <a:solidFill>
                  <a:schemeClr val="tx1"/>
                </a:solidFill>
                <a:effectLst/>
                <a:latin typeface="+mn-lt"/>
                <a:ea typeface="+mn-ea"/>
                <a:cs typeface="+mn-cs"/>
              </a:rPr>
              <a:t> against replay attacks, which TLS also does</a:t>
            </a:r>
            <a:endParaRPr lang="en-US" sz="1200" kern="1200" dirty="0" smtClean="0">
              <a:solidFill>
                <a:schemeClr val="tx1"/>
              </a:solidFill>
              <a:effectLst/>
              <a:latin typeface="+mn-lt"/>
              <a:ea typeface="+mn-ea"/>
              <a:cs typeface="+mn-cs"/>
            </a:endParaRPr>
          </a:p>
          <a:p>
            <a:pPr marL="0" lvl="0" indent="0">
              <a:buNone/>
            </a:pPr>
            <a:r>
              <a:rPr lang="en-US" sz="1200" kern="1200" baseline="0" dirty="0" smtClean="0">
                <a:solidFill>
                  <a:schemeClr val="tx1"/>
                </a:solidFill>
                <a:effectLst/>
                <a:latin typeface="+mn-lt"/>
                <a:ea typeface="+mn-ea"/>
                <a:cs typeface="+mn-cs"/>
              </a:rPr>
              <a:t>* Isn’t PROCESSING request twice, but still contributes to latency</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Third</a:t>
            </a:r>
            <a:r>
              <a:rPr lang="en-US" sz="1200" kern="1200" dirty="0" smtClean="0">
                <a:solidFill>
                  <a:schemeClr val="tx1"/>
                </a:solidFill>
                <a:effectLst/>
                <a:latin typeface="+mn-lt"/>
                <a:ea typeface="+mn-ea"/>
                <a:cs typeface="+mn-cs"/>
              </a:rPr>
              <a:t>, Digest prevents use of strong password encryption in your user database. </a:t>
            </a:r>
          </a:p>
          <a:p>
            <a:pPr lvl="0"/>
            <a:r>
              <a:rPr lang="en-US" sz="1200" kern="1200" dirty="0" smtClean="0">
                <a:solidFill>
                  <a:schemeClr val="tx1"/>
                </a:solidFill>
                <a:effectLst/>
                <a:latin typeface="+mn-lt"/>
                <a:ea typeface="+mn-ea"/>
                <a:cs typeface="+mn-cs"/>
              </a:rPr>
              <a:t>* Must have access to raw password to verify hash.</a:t>
            </a: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a:t>
            </a:r>
            <a:r>
              <a:rPr lang="en-US" sz="1200" kern="1200" baseline="0" dirty="0" smtClean="0">
                <a:solidFill>
                  <a:schemeClr val="tx1"/>
                </a:solidFill>
                <a:effectLst/>
                <a:latin typeface="+mn-lt"/>
                <a:ea typeface="+mn-ea"/>
                <a:cs typeface="+mn-cs"/>
              </a:rPr>
              <a:t> one really uses Digest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but it’s important to understand the concept because we’ll see it again later.</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http://unixpapa.com/auth/basic.html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3779626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solutions discussed so far work great if you’re using IIS and have user data in Active Directory. What if those constraints are too limiting?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Popular approach is to implement a custom authentication scheme based on something called an “API Key”.</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used in lieu of a username/password combo to uniquely identify specific user or</a:t>
            </a:r>
            <a:r>
              <a:rPr lang="en-US" sz="1200" kern="1200" baseline="0" dirty="0" smtClean="0">
                <a:solidFill>
                  <a:schemeClr val="tx1"/>
                </a:solidFill>
                <a:effectLst/>
                <a:latin typeface="+mn-lt"/>
                <a:ea typeface="+mn-ea"/>
                <a:cs typeface="+mn-cs"/>
              </a:rPr>
              <a:t> app</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No</a:t>
            </a:r>
            <a:r>
              <a:rPr lang="en-US" sz="1200" kern="1200" baseline="0" dirty="0" smtClean="0">
                <a:solidFill>
                  <a:schemeClr val="tx1"/>
                </a:solidFill>
                <a:effectLst/>
                <a:latin typeface="+mn-lt"/>
                <a:ea typeface="+mn-ea"/>
                <a:cs typeface="+mn-cs"/>
              </a:rPr>
              <a:t> standard format. Usually GUID – </a:t>
            </a:r>
            <a:r>
              <a:rPr lang="en-US" sz="1200" b="1" kern="1200" baseline="0" dirty="0" smtClean="0">
                <a:solidFill>
                  <a:schemeClr val="tx1"/>
                </a:solidFill>
                <a:effectLst/>
                <a:latin typeface="+mn-lt"/>
                <a:ea typeface="+mn-ea"/>
                <a:cs typeface="+mn-cs"/>
              </a:rPr>
              <a:t>hard to brute force</a:t>
            </a:r>
          </a:p>
          <a:p>
            <a:pPr lvl="0"/>
            <a:r>
              <a:rPr lang="en-US" sz="1200" kern="1200" dirty="0" smtClean="0">
                <a:solidFill>
                  <a:schemeClr val="tx1"/>
                </a:solidFill>
                <a:effectLst/>
                <a:latin typeface="+mn-lt"/>
                <a:ea typeface="+mn-ea"/>
                <a:cs typeface="+mn-cs"/>
              </a:rPr>
              <a:t>* Sometimes</a:t>
            </a:r>
            <a:r>
              <a:rPr lang="en-US" sz="1200" kern="1200" baseline="0" dirty="0" smtClean="0">
                <a:solidFill>
                  <a:schemeClr val="tx1"/>
                </a:solidFill>
                <a:effectLst/>
                <a:latin typeface="+mn-lt"/>
                <a:ea typeface="+mn-ea"/>
                <a:cs typeface="+mn-cs"/>
              </a:rPr>
              <a:t> just a pointer to a user, other times associated with permissions or metadata</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3629986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Benefits versus password-based authentication.</a:t>
            </a:r>
          </a:p>
          <a:p>
            <a:pPr marL="228600" indent="-228600">
              <a:buAutoNum type="arabicParenR"/>
            </a:pPr>
            <a:r>
              <a:rPr lang="en-US" sz="1200" kern="1200" baseline="0" dirty="0" smtClean="0">
                <a:solidFill>
                  <a:schemeClr val="tx1"/>
                </a:solidFill>
                <a:effectLst/>
                <a:latin typeface="+mn-lt"/>
                <a:ea typeface="+mn-ea"/>
                <a:cs typeface="+mn-cs"/>
              </a:rPr>
              <a:t>Not passing </a:t>
            </a:r>
            <a:r>
              <a:rPr lang="en-US" sz="1200" kern="1200" dirty="0" smtClean="0">
                <a:solidFill>
                  <a:schemeClr val="tx1"/>
                </a:solidFill>
                <a:effectLst/>
                <a:latin typeface="+mn-lt"/>
                <a:ea typeface="+mn-ea"/>
                <a:cs typeface="+mn-cs"/>
              </a:rPr>
              <a:t>actual passwords over the wire. Limits exposure</a:t>
            </a:r>
          </a:p>
          <a:p>
            <a:pPr marL="228600" indent="-228600">
              <a:buAutoNum type="arabicParenR"/>
            </a:pPr>
            <a:r>
              <a:rPr lang="en-US" sz="1200" kern="1200" dirty="0" smtClean="0">
                <a:solidFill>
                  <a:schemeClr val="tx1"/>
                </a:solidFill>
                <a:effectLst/>
                <a:latin typeface="+mn-lt"/>
                <a:ea typeface="+mn-ea"/>
                <a:cs typeface="+mn-cs"/>
              </a:rPr>
              <a:t>Revocability.</a:t>
            </a:r>
          </a:p>
          <a:p>
            <a:pPr marL="228600" indent="-228600">
              <a:buAutoNum type="arabicParenR"/>
            </a:pPr>
            <a:r>
              <a:rPr lang="en-US" sz="1200" kern="1200" dirty="0" smtClean="0">
                <a:solidFill>
                  <a:schemeClr val="tx1"/>
                </a:solidFill>
                <a:effectLst/>
                <a:latin typeface="+mn-lt"/>
                <a:ea typeface="+mn-ea"/>
                <a:cs typeface="+mn-cs"/>
              </a:rPr>
              <a:t>How you implement API keys is up</a:t>
            </a:r>
            <a:r>
              <a:rPr lang="en-US" sz="1200" kern="1200" baseline="0" dirty="0" smtClean="0">
                <a:solidFill>
                  <a:schemeClr val="tx1"/>
                </a:solidFill>
                <a:effectLst/>
                <a:latin typeface="+mn-lt"/>
                <a:ea typeface="+mn-ea"/>
                <a:cs typeface="+mn-cs"/>
              </a:rPr>
              <a:t> to you – not limited by built-in features.</a:t>
            </a:r>
          </a:p>
          <a:p>
            <a:pPr marL="228600" indent="-228600">
              <a:buAutoNum type="arabicParen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1760718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There are two different ways to use API keys for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Simplest way is to treat like a password &amp; pass with each request, in plain text</a:t>
            </a:r>
          </a:p>
          <a:p>
            <a:r>
              <a:rPr lang="en-US" sz="1200" kern="1200" dirty="0" smtClean="0">
                <a:solidFill>
                  <a:schemeClr val="tx1"/>
                </a:solidFill>
                <a:effectLst/>
                <a:latin typeface="+mn-lt"/>
                <a:ea typeface="+mn-ea"/>
                <a:cs typeface="+mn-cs"/>
              </a:rPr>
              <a:t>* Analogous to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 requires TLS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pass the API Key in either the querystring or an HTTP header.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querystring really easy to do - ideal for scripting scenarios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Header</a:t>
            </a:r>
            <a:r>
              <a:rPr lang="en-US" sz="1200" kern="1200" baseline="0" dirty="0" smtClean="0">
                <a:solidFill>
                  <a:schemeClr val="tx1"/>
                </a:solidFill>
                <a:effectLst/>
                <a:latin typeface="+mn-lt"/>
                <a:ea typeface="+mn-ea"/>
                <a:cs typeface="+mn-cs"/>
              </a:rPr>
              <a:t> is more secure – not in log files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Header can’t be leaked via copy/paste</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455136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Also in 2013, nearly 400,000 Twitter and Facebook OAuth access tokens were compromised for a social media publishing service called Buffer.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Within 10 minutes, spam message ads were posted on behalf of 30,000 compromised users.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Also</a:t>
            </a:r>
            <a:r>
              <a:rPr lang="en-US" sz="1200" kern="1200" baseline="0" dirty="0" smtClean="0">
                <a:solidFill>
                  <a:schemeClr val="tx1"/>
                </a:solidFill>
                <a:effectLst/>
                <a:latin typeface="+mn-lt"/>
                <a:ea typeface="+mn-ea"/>
                <a:cs typeface="+mn-cs"/>
              </a:rPr>
              <a:t> shut down quickly</a:t>
            </a:r>
            <a:r>
              <a:rPr lang="en-US" sz="1200" kern="1200" dirty="0" smtClean="0">
                <a:solidFill>
                  <a:schemeClr val="tx1"/>
                </a:solidFill>
                <a:effectLst/>
                <a:latin typeface="+mn-lt"/>
                <a:ea typeface="+mn-ea"/>
                <a:cs typeface="+mn-cs"/>
              </a:rPr>
              <a:t>, but </a:t>
            </a:r>
            <a:r>
              <a:rPr lang="en-US" sz="1200" b="1" kern="1200" dirty="0" smtClean="0">
                <a:solidFill>
                  <a:schemeClr val="tx1"/>
                </a:solidFill>
                <a:effectLst/>
                <a:latin typeface="+mn-lt"/>
                <a:ea typeface="+mn-ea"/>
                <a:cs typeface="+mn-cs"/>
              </a:rPr>
              <a:t>even in 10 minutes</a:t>
            </a:r>
            <a:r>
              <a:rPr lang="en-US" sz="1200" kern="1200" dirty="0" smtClean="0">
                <a:solidFill>
                  <a:schemeClr val="tx1"/>
                </a:solidFill>
                <a:effectLst/>
                <a:latin typeface="+mn-lt"/>
                <a:ea typeface="+mn-ea"/>
                <a:cs typeface="+mn-cs"/>
              </a:rPr>
              <a:t> damage could have far exceeded spam ads.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Manipulated</a:t>
            </a:r>
            <a:r>
              <a:rPr lang="en-US" sz="1200" kern="1200" baseline="0" dirty="0" smtClean="0">
                <a:solidFill>
                  <a:schemeClr val="tx1"/>
                </a:solidFill>
                <a:effectLst/>
                <a:latin typeface="+mn-lt"/>
                <a:ea typeface="+mn-ea"/>
                <a:cs typeface="+mn-cs"/>
              </a:rPr>
              <a:t> financial markets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Incited panic</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Spread malware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16033676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keys like this makes them “bearer tokens”, which is basically a password</a:t>
            </a:r>
            <a:r>
              <a:rPr lang="en-US" sz="1200" kern="1200" baseline="0" dirty="0" smtClean="0">
                <a:solidFill>
                  <a:schemeClr val="tx1"/>
                </a:solidFill>
                <a:effectLst/>
                <a:latin typeface="+mn-lt"/>
                <a:ea typeface="+mn-ea"/>
                <a:cs typeface="+mn-cs"/>
              </a:rPr>
              <a:t>. Whomever possesses the token may use it.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means you </a:t>
            </a:r>
            <a:r>
              <a:rPr lang="en-US" sz="1200" b="1" kern="1200" baseline="0" dirty="0" smtClean="0">
                <a:solidFill>
                  <a:schemeClr val="tx1"/>
                </a:solidFill>
                <a:effectLst/>
                <a:latin typeface="+mn-lt"/>
                <a:ea typeface="+mn-ea"/>
                <a:cs typeface="+mn-cs"/>
              </a:rPr>
              <a:t>MUST use TLS</a:t>
            </a:r>
            <a:r>
              <a:rPr lang="en-US" sz="1200" kern="1200" baseline="0" dirty="0" smtClean="0">
                <a:solidFill>
                  <a:schemeClr val="tx1"/>
                </a:solidFill>
                <a:effectLst/>
                <a:latin typeface="+mn-lt"/>
                <a:ea typeface="+mn-ea"/>
                <a:cs typeface="+mn-cs"/>
              </a:rPr>
              <a:t> on all requests, to keep the keys safe in transit. Only as secure as TLS </a:t>
            </a:r>
            <a:r>
              <a:rPr lang="en-US" sz="1200" kern="1200" baseline="0" dirty="0" err="1" smtClean="0">
                <a:solidFill>
                  <a:schemeClr val="tx1"/>
                </a:solidFill>
                <a:effectLst/>
                <a:latin typeface="+mn-lt"/>
                <a:ea typeface="+mn-ea"/>
                <a:cs typeface="+mn-cs"/>
              </a:rPr>
              <a:t>impl</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SHOULD encrypt </a:t>
            </a:r>
            <a:r>
              <a:rPr lang="en-US" sz="1200" kern="1200" baseline="0" dirty="0" smtClean="0">
                <a:solidFill>
                  <a:schemeClr val="tx1"/>
                </a:solidFill>
                <a:effectLst/>
                <a:latin typeface="+mn-lt"/>
                <a:ea typeface="+mn-ea"/>
                <a:cs typeface="+mn-cs"/>
              </a:rPr>
              <a:t>API keys in your database</a:t>
            </a:r>
            <a:r>
              <a:rPr lang="en-US" sz="1200" kern="1200" dirty="0" smtClean="0">
                <a:solidFill>
                  <a:schemeClr val="tx1"/>
                </a:solidFill>
                <a:effectLst/>
                <a:latin typeface="+mn-lt"/>
                <a:ea typeface="+mn-ea"/>
                <a:cs typeface="+mn-cs"/>
              </a:rPr>
              <a:t>, just like passwords.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If store as text, and DB is compromised, users get impersonated</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That’s what happened w/ Buffer</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Can’t show users a list of their keys.</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AWS</a:t>
            </a:r>
            <a:r>
              <a:rPr lang="en-US" sz="1200" b="0" kern="1200" baseline="0" dirty="0" smtClean="0">
                <a:solidFill>
                  <a:schemeClr val="tx1"/>
                </a:solidFill>
                <a:effectLst/>
                <a:latin typeface="+mn-lt"/>
                <a:ea typeface="+mn-ea"/>
                <a:cs typeface="+mn-cs"/>
              </a:rPr>
              <a:t> and </a:t>
            </a:r>
            <a:r>
              <a:rPr lang="en-US" sz="1200" b="1" kern="1200" baseline="0" dirty="0" smtClean="0">
                <a:solidFill>
                  <a:schemeClr val="tx1"/>
                </a:solidFill>
                <a:effectLst/>
                <a:latin typeface="+mn-lt"/>
                <a:ea typeface="+mn-ea"/>
                <a:cs typeface="+mn-cs"/>
              </a:rPr>
              <a:t>Octopus Deploy</a:t>
            </a:r>
            <a:r>
              <a:rPr lang="en-US" sz="1200" b="0" kern="1200" baseline="0" dirty="0" smtClean="0">
                <a:solidFill>
                  <a:schemeClr val="tx1"/>
                </a:solidFill>
                <a:effectLst/>
                <a:latin typeface="+mn-lt"/>
                <a:ea typeface="+mn-ea"/>
                <a:cs typeface="+mn-cs"/>
              </a:rPr>
              <a:t> let you associate human readable name</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1638783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other way to use API Keys is to digitally sign the HTTP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we saw with Digest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the idea behind “signing” a request is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Server and client both know some secret value</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Can use it to communicate securely without ever transmitting that secret over the wire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Server can guarantee the authenticity of the</a:t>
            </a:r>
            <a:r>
              <a:rPr lang="en-US" sz="1200" kern="1200" baseline="0" dirty="0" smtClean="0">
                <a:solidFill>
                  <a:schemeClr val="tx1"/>
                </a:solidFill>
                <a:effectLst/>
                <a:latin typeface="+mn-lt"/>
                <a:ea typeface="+mn-ea"/>
                <a:cs typeface="+mn-cs"/>
              </a:rPr>
              <a:t> message, without TLS</a:t>
            </a: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Because secret value itself is never transmitted, does not require TLS. </a:t>
            </a: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Might use TLS if the message itself is sensitive, but unlike bearer tokens, with signed requests there is no danger of an attacker intercepting the message and compromising the authentication portion</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4973693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how it works:</a:t>
            </a:r>
          </a:p>
          <a:p>
            <a:pPr lvl="0"/>
            <a:r>
              <a:rPr lang="en-US" sz="1200" kern="1200" dirty="0" smtClean="0">
                <a:solidFill>
                  <a:schemeClr val="tx1"/>
                </a:solidFill>
                <a:effectLst/>
                <a:latin typeface="+mn-lt"/>
                <a:ea typeface="+mn-ea"/>
                <a:cs typeface="+mn-cs"/>
              </a:rPr>
              <a:t>The client prepares its message, which in our case is probably a URL like </a:t>
            </a:r>
            <a:r>
              <a:rPr lang="en-US" sz="1200" i="1" u="sng" kern="1200" dirty="0" smtClean="0">
                <a:solidFill>
                  <a:schemeClr val="tx1"/>
                </a:solidFill>
                <a:effectLst/>
                <a:latin typeface="+mn-lt"/>
                <a:ea typeface="+mn-ea"/>
                <a:cs typeface="+mn-cs"/>
                <a:hlinkClick r:id="rId3"/>
              </a:rPr>
              <a:t>http://foo.com/bar?bat=42</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client concatenates the secret value with that message and then runs it through a hashing algorithm to generate a signature</a:t>
            </a:r>
          </a:p>
          <a:p>
            <a:pPr lvl="0"/>
            <a:r>
              <a:rPr lang="en-US" sz="1200" kern="1200" dirty="0" smtClean="0">
                <a:solidFill>
                  <a:schemeClr val="tx1"/>
                </a:solidFill>
                <a:effectLst/>
                <a:latin typeface="+mn-lt"/>
                <a:ea typeface="+mn-ea"/>
                <a:cs typeface="+mn-cs"/>
              </a:rPr>
              <a:t>The client sends the original message to the server, </a:t>
            </a:r>
            <a:r>
              <a:rPr lang="en-US" sz="1200" i="1" kern="1200" dirty="0" smtClean="0">
                <a:solidFill>
                  <a:schemeClr val="tx1"/>
                </a:solidFill>
                <a:effectLst/>
                <a:latin typeface="+mn-lt"/>
                <a:ea typeface="+mn-ea"/>
                <a:cs typeface="+mn-cs"/>
              </a:rPr>
              <a:t>plus </a:t>
            </a:r>
            <a:r>
              <a:rPr lang="en-US" sz="1200" kern="1200" dirty="0" smtClean="0">
                <a:solidFill>
                  <a:schemeClr val="tx1"/>
                </a:solidFill>
                <a:effectLst/>
                <a:latin typeface="+mn-lt"/>
                <a:ea typeface="+mn-ea"/>
                <a:cs typeface="+mn-cs"/>
              </a:rPr>
              <a:t>the signature in an authorization header.</a:t>
            </a:r>
          </a:p>
          <a:p>
            <a:pPr lvl="0"/>
            <a:r>
              <a:rPr lang="en-US" sz="1200" kern="1200" dirty="0" smtClean="0">
                <a:solidFill>
                  <a:schemeClr val="tx1"/>
                </a:solidFill>
                <a:effectLst/>
                <a:latin typeface="+mn-lt"/>
                <a:ea typeface="+mn-ea"/>
                <a:cs typeface="+mn-cs"/>
              </a:rPr>
              <a:t>The server receives the message and repeats the same hashing operation, then compares the result with the value from the authorization header. If they match, it knows the message was created by someone that knows the secret value AND that the message wasn’t modified in transit. (If either of those things is false, the server would have computed a different hash)</a:t>
            </a:r>
          </a:p>
          <a:p>
            <a:r>
              <a:rPr lang="en-US" sz="1200" kern="1200" dirty="0" smtClean="0">
                <a:solidFill>
                  <a:schemeClr val="tx1"/>
                </a:solidFill>
                <a:effectLst/>
                <a:latin typeface="+mn-lt"/>
                <a:ea typeface="+mn-ea"/>
                <a:cs typeface="+mn-cs"/>
              </a:rPr>
              <a:t>Technically speaking the authorization header is a type of “message authentication code”, or MAC. Since this technique uses a hash it’s called a “hash-based message authentication code”, or HMAC.</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7510712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Signing a request has some benefits.</a:t>
            </a:r>
            <a:r>
              <a:rPr lang="en-US" sz="1200" kern="1200" baseline="0" dirty="0" smtClean="0">
                <a:solidFill>
                  <a:schemeClr val="tx1"/>
                </a:solidFill>
                <a:effectLst/>
                <a:latin typeface="+mn-lt"/>
                <a:ea typeface="+mn-ea"/>
                <a:cs typeface="+mn-cs"/>
              </a:rPr>
              <a:t> First, as we just discussed, it lets you verify identity without sending secure keys over the wire. This means you don’t have to rely on TLS.</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Proves request wasn’t modified –</a:t>
            </a:r>
            <a:r>
              <a:rPr lang="en-US" sz="1200" kern="1200" baseline="0" dirty="0" smtClean="0">
                <a:solidFill>
                  <a:schemeClr val="tx1"/>
                </a:solidFill>
                <a:effectLst/>
                <a:latin typeface="+mn-lt"/>
                <a:ea typeface="+mn-ea"/>
                <a:cs typeface="+mn-cs"/>
              </a:rPr>
              <a:t> any changes to the request data will invalidate the signature.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Attacker can’t capture one MAC value and use it to authenticate a different request – each unique combination of request data will have a unique MAC.</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If you’re not using TLS then defend against replay attacks w/ custom nonce or timestamp</a:t>
            </a:r>
          </a:p>
          <a:p>
            <a:pPr lvl="0"/>
            <a:endParaRPr lang="en-US" sz="1200" kern="1200" baseline="0" dirty="0" smtClean="0">
              <a:solidFill>
                <a:schemeClr val="tx1"/>
              </a:solidFill>
              <a:effectLst/>
              <a:latin typeface="+mn-lt"/>
              <a:ea typeface="+mn-ea"/>
              <a:cs typeface="+mn-cs"/>
            </a:endParaRPr>
          </a:p>
          <a:p>
            <a:pPr lvl="0"/>
            <a:endParaRPr lang="en-US" sz="1200" kern="1200" baseline="0" dirty="0" smtClean="0">
              <a:solidFill>
                <a:schemeClr val="tx1"/>
              </a:solidFill>
              <a:effectLst/>
              <a:latin typeface="+mn-lt"/>
              <a:ea typeface="+mn-ea"/>
              <a:cs typeface="+mn-cs"/>
            </a:endParaRPr>
          </a:p>
          <a:p>
            <a:pPr lvl="0"/>
            <a:endParaRPr lang="en-US" sz="1200"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37234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primary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drawback to HMAC is complexity.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Client and server must compute the hash EXACTLY the same way. </a:t>
            </a:r>
          </a:p>
          <a:p>
            <a:r>
              <a:rPr lang="en-US" sz="1200" kern="1200" dirty="0" smtClean="0">
                <a:solidFill>
                  <a:schemeClr val="tx1"/>
                </a:solidFill>
                <a:effectLst/>
                <a:latin typeface="+mn-lt"/>
                <a:ea typeface="+mn-ea"/>
                <a:cs typeface="+mn-cs"/>
              </a:rPr>
              <a:t>* Usually requires publishing detailed instructions that describe how to “</a:t>
            </a:r>
            <a:r>
              <a:rPr lang="en-US" sz="1200" kern="1200" dirty="0" err="1" smtClean="0">
                <a:solidFill>
                  <a:schemeClr val="tx1"/>
                </a:solidFill>
                <a:effectLst/>
                <a:latin typeface="+mn-lt"/>
                <a:ea typeface="+mn-ea"/>
                <a:cs typeface="+mn-cs"/>
              </a:rPr>
              <a:t>canonicalize</a:t>
            </a:r>
            <a:r>
              <a:rPr lang="en-US" sz="1200" kern="1200" dirty="0" smtClean="0">
                <a:solidFill>
                  <a:schemeClr val="tx1"/>
                </a:solidFill>
                <a:effectLst/>
                <a:latin typeface="+mn-lt"/>
                <a:ea typeface="+mn-ea"/>
                <a:cs typeface="+mn-cs"/>
              </a:rPr>
              <a:t>” the request data</a:t>
            </a:r>
          </a:p>
          <a:p>
            <a:r>
              <a:rPr lang="en-US" sz="1200" kern="1200" dirty="0" smtClean="0">
                <a:solidFill>
                  <a:schemeClr val="tx1"/>
                </a:solidFill>
                <a:effectLst/>
                <a:latin typeface="+mn-lt"/>
                <a:ea typeface="+mn-ea"/>
                <a:cs typeface="+mn-cs"/>
              </a:rPr>
              <a:t>* Client and server must agree on which headers to include. If middleware network component adds a header to the request, server will calculate different signature.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image</a:t>
            </a:r>
            <a:r>
              <a:rPr lang="en-US" sz="1200" kern="1200" baseline="0" dirty="0" smtClean="0">
                <a:solidFill>
                  <a:schemeClr val="tx1"/>
                </a:solidFill>
                <a:effectLst/>
                <a:latin typeface="+mn-lt"/>
                <a:ea typeface="+mn-ea"/>
                <a:cs typeface="+mn-cs"/>
              </a:rPr>
              <a:t> is a tiny piece of just one portion of instructions for </a:t>
            </a:r>
            <a:r>
              <a:rPr lang="en-US" sz="1200" kern="1200" baseline="0" dirty="0" err="1" smtClean="0">
                <a:solidFill>
                  <a:schemeClr val="tx1"/>
                </a:solidFill>
                <a:effectLst/>
                <a:latin typeface="+mn-lt"/>
                <a:ea typeface="+mn-ea"/>
                <a:cs typeface="+mn-cs"/>
              </a:rPr>
              <a:t>canonicalizing</a:t>
            </a:r>
            <a:r>
              <a:rPr lang="en-US" sz="1200" kern="1200" baseline="0" dirty="0" smtClean="0">
                <a:solidFill>
                  <a:schemeClr val="tx1"/>
                </a:solidFill>
                <a:effectLst/>
                <a:latin typeface="+mn-lt"/>
                <a:ea typeface="+mn-ea"/>
                <a:cs typeface="+mn-cs"/>
              </a:rPr>
              <a:t> an AWS API call.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complexity is a necessary part of using HMAC. It’s the price you pay for the increased security that signed requests provide.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13849790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order for signing to work, the request must include at least two things: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signature</a:t>
            </a:r>
            <a:r>
              <a:rPr lang="en-US" sz="1200" kern="1200" dirty="0" smtClean="0">
                <a:solidFill>
                  <a:schemeClr val="tx1"/>
                </a:solidFill>
                <a:effectLst/>
                <a:latin typeface="+mn-lt"/>
                <a:ea typeface="+mn-ea"/>
                <a:cs typeface="+mn-cs"/>
              </a:rPr>
              <a:t> created with the secret value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An pointer to the </a:t>
            </a:r>
            <a:r>
              <a:rPr lang="en-US" sz="1200" b="1" kern="1200" dirty="0" smtClean="0">
                <a:solidFill>
                  <a:schemeClr val="tx1"/>
                </a:solidFill>
                <a:effectLst/>
                <a:latin typeface="+mn-lt"/>
                <a:ea typeface="+mn-ea"/>
                <a:cs typeface="+mn-cs"/>
              </a:rPr>
              <a:t>identity </a:t>
            </a:r>
            <a:r>
              <a:rPr lang="en-US" sz="1200" b="0" kern="1200" dirty="0" smtClean="0">
                <a:solidFill>
                  <a:schemeClr val="tx1"/>
                </a:solidFill>
                <a:effectLst/>
                <a:latin typeface="+mn-lt"/>
                <a:ea typeface="+mn-ea"/>
                <a:cs typeface="+mn-cs"/>
              </a:rPr>
              <a:t>that</a:t>
            </a:r>
            <a:r>
              <a:rPr lang="en-US" sz="1200" b="0" kern="1200" baseline="0" dirty="0" smtClean="0">
                <a:solidFill>
                  <a:schemeClr val="tx1"/>
                </a:solidFill>
                <a:effectLst/>
                <a:latin typeface="+mn-lt"/>
                <a:ea typeface="+mn-ea"/>
                <a:cs typeface="+mn-cs"/>
              </a:rPr>
              <a:t> created the signature</a:t>
            </a: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Identity indicator is required so server knows which secret value to verify with</a:t>
            </a:r>
          </a:p>
          <a:p>
            <a:pPr marL="0" lvl="0" indent="0">
              <a:buFont typeface="Arial" panose="020B0604020202020204" pitchFamily="34" charset="0"/>
              <a:buNone/>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kern="1200" dirty="0" smtClean="0">
                <a:solidFill>
                  <a:schemeClr val="tx1"/>
                </a:solidFill>
                <a:effectLst/>
                <a:latin typeface="+mn-lt"/>
                <a:ea typeface="+mn-ea"/>
                <a:cs typeface="+mn-cs"/>
              </a:rPr>
              <a:t>If you build an HMAC system you’ll </a:t>
            </a:r>
            <a:r>
              <a:rPr lang="en-US" sz="1200" b="1" kern="1200" dirty="0" smtClean="0">
                <a:solidFill>
                  <a:schemeClr val="tx1"/>
                </a:solidFill>
                <a:effectLst/>
                <a:latin typeface="+mn-lt"/>
                <a:ea typeface="+mn-ea"/>
                <a:cs typeface="+mn-cs"/>
              </a:rPr>
              <a:t>have to choose</a:t>
            </a:r>
            <a:r>
              <a:rPr lang="en-US" sz="1200" kern="1200" dirty="0" smtClean="0">
                <a:solidFill>
                  <a:schemeClr val="tx1"/>
                </a:solidFill>
                <a:effectLst/>
                <a:latin typeface="+mn-lt"/>
                <a:ea typeface="+mn-ea"/>
                <a:cs typeface="+mn-cs"/>
              </a:rPr>
              <a:t> what to use as the identifier and what to use as the secret value.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Internal APIs can use </a:t>
            </a:r>
            <a:r>
              <a:rPr lang="en-US" sz="1200" b="1" kern="1200" dirty="0" smtClean="0">
                <a:solidFill>
                  <a:schemeClr val="tx1"/>
                </a:solidFill>
                <a:effectLst/>
                <a:latin typeface="+mn-lt"/>
                <a:ea typeface="+mn-ea"/>
                <a:cs typeface="+mn-cs"/>
              </a:rPr>
              <a:t>member ID or PK</a:t>
            </a:r>
            <a:endParaRPr lang="en-US" sz="1200" b="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0" kern="1200" dirty="0" smtClean="0">
                <a:solidFill>
                  <a:schemeClr val="tx1"/>
                </a:solidFill>
                <a:effectLst/>
                <a:latin typeface="+mn-lt"/>
                <a:ea typeface="+mn-ea"/>
                <a:cs typeface="+mn-cs"/>
              </a:rPr>
              <a:t>Public APIs</a:t>
            </a:r>
            <a:r>
              <a:rPr lang="en-US" sz="1200" b="0" kern="1200" baseline="0" dirty="0" smtClean="0">
                <a:solidFill>
                  <a:schemeClr val="tx1"/>
                </a:solidFill>
                <a:effectLst/>
                <a:latin typeface="+mn-lt"/>
                <a:ea typeface="+mn-ea"/>
                <a:cs typeface="+mn-cs"/>
              </a:rPr>
              <a:t> will probably want to use an </a:t>
            </a:r>
            <a:r>
              <a:rPr lang="en-US" sz="1200" b="1" kern="1200" baseline="0" dirty="0" smtClean="0">
                <a:solidFill>
                  <a:schemeClr val="tx1"/>
                </a:solidFill>
                <a:effectLst/>
                <a:latin typeface="+mn-lt"/>
                <a:ea typeface="+mn-ea"/>
                <a:cs typeface="+mn-cs"/>
              </a:rPr>
              <a:t>API Key</a:t>
            </a:r>
          </a:p>
          <a:p>
            <a:pPr marL="171450" lvl="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In any case, must be something OK to transmit over the wire</a:t>
            </a: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If you use the API Key as the public identifier, what do we use as </a:t>
            </a:r>
            <a:r>
              <a:rPr lang="en-US" sz="1200" b="1" kern="1200" baseline="0" dirty="0" smtClean="0">
                <a:solidFill>
                  <a:schemeClr val="tx1"/>
                </a:solidFill>
                <a:effectLst/>
                <a:latin typeface="+mn-lt"/>
                <a:ea typeface="+mn-ea"/>
                <a:cs typeface="+mn-cs"/>
              </a:rPr>
              <a:t>secret value</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36778453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Whatever value you choose to use as the secret, it must be stored in </a:t>
            </a:r>
            <a:r>
              <a:rPr lang="en-US" sz="1200" b="1" kern="1200" dirty="0" smtClean="0">
                <a:solidFill>
                  <a:schemeClr val="tx1"/>
                </a:solidFill>
                <a:effectLst/>
                <a:latin typeface="+mn-lt"/>
                <a:ea typeface="+mn-ea"/>
                <a:cs typeface="+mn-cs"/>
              </a:rPr>
              <a:t>plain text or using reversible encryption</a:t>
            </a:r>
            <a:r>
              <a:rPr lang="en-US" sz="1200" kern="1200" dirty="0" smtClean="0">
                <a:solidFill>
                  <a:schemeClr val="tx1"/>
                </a:solidFill>
                <a:effectLst/>
                <a:latin typeface="+mn-lt"/>
                <a:ea typeface="+mn-ea"/>
                <a:cs typeface="+mn-cs"/>
              </a:rPr>
              <a:t>. App needs it</a:t>
            </a:r>
            <a:r>
              <a:rPr lang="en-US" sz="1200" kern="1200" baseline="0" dirty="0" smtClean="0">
                <a:solidFill>
                  <a:schemeClr val="tx1"/>
                </a:solidFill>
                <a:effectLst/>
                <a:latin typeface="+mn-lt"/>
                <a:ea typeface="+mn-ea"/>
                <a:cs typeface="+mn-cs"/>
              </a:rPr>
              <a:t> to verify sig.</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Can’t use the user’s password. Whole point of secure password storage is to </a:t>
            </a:r>
            <a:r>
              <a:rPr lang="en-US" sz="1200" b="1" kern="1200" baseline="0" dirty="0" smtClean="0">
                <a:solidFill>
                  <a:schemeClr val="tx1"/>
                </a:solidFill>
                <a:effectLst/>
                <a:latin typeface="+mn-lt"/>
                <a:ea typeface="+mn-ea"/>
                <a:cs typeface="+mn-cs"/>
              </a:rPr>
              <a:t>prevent app from knowing actual password</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If hashing and salting password, server only knows the </a:t>
            </a:r>
            <a:r>
              <a:rPr lang="en-US" sz="1200" b="1" kern="1200" baseline="0" dirty="0" smtClean="0">
                <a:solidFill>
                  <a:schemeClr val="tx1"/>
                </a:solidFill>
                <a:effectLst/>
                <a:latin typeface="+mn-lt"/>
                <a:ea typeface="+mn-ea"/>
                <a:cs typeface="+mn-cs"/>
              </a:rPr>
              <a:t>encrypted password</a:t>
            </a:r>
            <a:r>
              <a:rPr lang="en-US" sz="1200" b="0" kern="1200" baseline="0" dirty="0" smtClean="0">
                <a:solidFill>
                  <a:schemeClr val="tx1"/>
                </a:solidFill>
                <a:effectLst/>
                <a:latin typeface="+mn-lt"/>
                <a:ea typeface="+mn-ea"/>
                <a:cs typeface="+mn-cs"/>
              </a:rPr>
              <a:t>, not the text password</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a:t>
            </a:r>
            <a:r>
              <a:rPr lang="en-US" sz="1200" kern="1200" baseline="0" dirty="0" smtClean="0">
                <a:solidFill>
                  <a:schemeClr val="tx1"/>
                </a:solidFill>
                <a:effectLst/>
                <a:latin typeface="+mn-lt"/>
                <a:ea typeface="+mn-ea"/>
                <a:cs typeface="+mn-cs"/>
              </a:rPr>
              <a:t> popular </a:t>
            </a:r>
            <a:r>
              <a:rPr lang="en-US" sz="1200" kern="1200" dirty="0" smtClean="0">
                <a:solidFill>
                  <a:schemeClr val="tx1"/>
                </a:solidFill>
                <a:effectLst/>
                <a:latin typeface="+mn-lt"/>
                <a:ea typeface="+mn-ea"/>
                <a:cs typeface="+mn-cs"/>
              </a:rPr>
              <a:t>approach is to issue API Keys as a </a:t>
            </a:r>
            <a:r>
              <a:rPr lang="en-US" sz="1200" b="1" kern="1200" dirty="0" smtClean="0">
                <a:solidFill>
                  <a:schemeClr val="tx1"/>
                </a:solidFill>
                <a:effectLst/>
                <a:latin typeface="+mn-lt"/>
                <a:ea typeface="+mn-ea"/>
                <a:cs typeface="+mn-cs"/>
              </a:rPr>
              <a:t>pair</a:t>
            </a:r>
            <a:r>
              <a:rPr lang="en-US" sz="1200" kern="1200" dirty="0" smtClean="0">
                <a:solidFill>
                  <a:schemeClr val="tx1"/>
                </a:solidFill>
                <a:effectLst/>
                <a:latin typeface="+mn-lt"/>
                <a:ea typeface="+mn-ea"/>
                <a:cs typeface="+mn-cs"/>
              </a:rPr>
              <a:t> of values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Public API key, that is transmitted over the wire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Private key that is only known by the client and server. </a:t>
            </a:r>
          </a:p>
          <a:p>
            <a:endParaRPr lang="en-US" dirty="0" smtClean="0"/>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Storing in text </a:t>
            </a:r>
            <a:r>
              <a:rPr lang="en-US" sz="1200" b="1" kern="1200" dirty="0" smtClean="0">
                <a:solidFill>
                  <a:schemeClr val="tx1"/>
                </a:solidFill>
                <a:effectLst/>
                <a:latin typeface="+mn-lt"/>
                <a:ea typeface="+mn-ea"/>
                <a:cs typeface="+mn-cs"/>
              </a:rPr>
              <a:t>means it can be compromised</a:t>
            </a:r>
            <a:r>
              <a:rPr lang="en-US" sz="1200" b="0" kern="1200" baseline="0" dirty="0" smtClean="0">
                <a:solidFill>
                  <a:schemeClr val="tx1"/>
                </a:solidFill>
                <a:effectLst/>
                <a:latin typeface="+mn-lt"/>
                <a:ea typeface="+mn-ea"/>
                <a:cs typeface="+mn-cs"/>
              </a:rPr>
              <a:t> if an attacker gains access to your database. To combat this, implement an expiration policy for your API Keys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32115719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one other detail of an HMAC implementation that you need to think about: </a:t>
            </a:r>
            <a:r>
              <a:rPr lang="en-US" sz="1200" b="1" kern="1200" dirty="0" smtClean="0">
                <a:solidFill>
                  <a:schemeClr val="tx1"/>
                </a:solidFill>
                <a:effectLst/>
                <a:latin typeface="+mn-lt"/>
                <a:ea typeface="+mn-ea"/>
                <a:cs typeface="+mn-cs"/>
              </a:rPr>
              <a:t>how do</a:t>
            </a:r>
            <a:r>
              <a:rPr lang="en-US" sz="1200" b="1" kern="1200" baseline="0" dirty="0" smtClean="0">
                <a:solidFill>
                  <a:schemeClr val="tx1"/>
                </a:solidFill>
                <a:effectLst/>
                <a:latin typeface="+mn-lt"/>
                <a:ea typeface="+mn-ea"/>
                <a:cs typeface="+mn-cs"/>
              </a:rPr>
              <a:t> client and server agree</a:t>
            </a:r>
            <a:r>
              <a:rPr lang="en-US" sz="1200" b="0" kern="1200" baseline="0" dirty="0" smtClean="0">
                <a:solidFill>
                  <a:schemeClr val="tx1"/>
                </a:solidFill>
                <a:effectLst/>
                <a:latin typeface="+mn-lt"/>
                <a:ea typeface="+mn-ea"/>
                <a:cs typeface="+mn-cs"/>
              </a:rPr>
              <a:t> on the secret key in the first place?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you’re writing a </a:t>
            </a:r>
            <a:r>
              <a:rPr lang="en-US" sz="1200" b="1" kern="1200" dirty="0" smtClean="0">
                <a:solidFill>
                  <a:schemeClr val="tx1"/>
                </a:solidFill>
                <a:effectLst/>
                <a:latin typeface="+mn-lt"/>
                <a:ea typeface="+mn-ea"/>
                <a:cs typeface="+mn-cs"/>
              </a:rPr>
              <a:t>server-based clients</a:t>
            </a:r>
            <a:r>
              <a:rPr lang="en-US" sz="1200" kern="1200" dirty="0" smtClean="0">
                <a:solidFill>
                  <a:schemeClr val="tx1"/>
                </a:solidFill>
                <a:effectLst/>
                <a:latin typeface="+mn-lt"/>
                <a:ea typeface="+mn-ea"/>
                <a:cs typeface="+mn-cs"/>
              </a:rPr>
              <a:t> it’s easy.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Programmer obtains the API key and secret value using some secure mechanism</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Puts it into the source code or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file for the client. </a:t>
            </a:r>
          </a:p>
          <a:p>
            <a:r>
              <a:rPr lang="en-US" sz="1200" kern="1200" dirty="0" smtClean="0">
                <a:solidFill>
                  <a:schemeClr val="tx1"/>
                </a:solidFill>
                <a:effectLst/>
                <a:latin typeface="+mn-lt"/>
                <a:ea typeface="+mn-ea"/>
                <a:cs typeface="+mn-cs"/>
              </a:rPr>
              <a:t>* Once set, doesn’t need to change; that specific deployed instance of the client will only ever deal with that one pair of values.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20659507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More complicated</a:t>
            </a:r>
            <a:r>
              <a:rPr lang="en-US" sz="1200" kern="1200" baseline="0" dirty="0" smtClean="0">
                <a:solidFill>
                  <a:schemeClr val="tx1"/>
                </a:solidFill>
                <a:effectLst/>
                <a:latin typeface="+mn-lt"/>
                <a:ea typeface="+mn-ea"/>
                <a:cs typeface="+mn-cs"/>
              </a:rPr>
              <a:t> for a JS or mobile app.</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No way to pre-load the key up front; users can log in from any browser at any time</a:t>
            </a:r>
          </a:p>
          <a:p>
            <a:r>
              <a:rPr lang="en-US" sz="1200" kern="1200" baseline="0" dirty="0" smtClean="0">
                <a:solidFill>
                  <a:schemeClr val="tx1"/>
                </a:solidFill>
                <a:effectLst/>
                <a:latin typeface="+mn-lt"/>
                <a:ea typeface="+mn-ea"/>
                <a:cs typeface="+mn-cs"/>
              </a:rPr>
              <a:t>* Example: PC in a computer lab</a:t>
            </a:r>
          </a:p>
          <a:p>
            <a:r>
              <a:rPr lang="en-US" sz="1200" kern="1200" baseline="0" dirty="0" smtClean="0">
                <a:solidFill>
                  <a:schemeClr val="tx1"/>
                </a:solidFill>
                <a:effectLst/>
                <a:latin typeface="+mn-lt"/>
                <a:ea typeface="+mn-ea"/>
                <a:cs typeface="+mn-cs"/>
              </a:rPr>
              <a:t>* Need a way to securely transmit secret key to browser BEFORE it makes signed requests</a:t>
            </a:r>
          </a:p>
          <a:p>
            <a:r>
              <a:rPr lang="en-US" sz="1200" kern="1200" baseline="0" dirty="0" smtClean="0">
                <a:solidFill>
                  <a:schemeClr val="tx1"/>
                </a:solidFill>
                <a:effectLst/>
                <a:latin typeface="+mn-lt"/>
                <a:ea typeface="+mn-ea"/>
                <a:cs typeface="+mn-cs"/>
              </a:rPr>
              <a:t>* Remove or expire key during logout</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Return the key in response to a successful login</a:t>
            </a:r>
            <a:r>
              <a:rPr lang="en-US" sz="1200" kern="1200" dirty="0" smtClean="0">
                <a:solidFill>
                  <a:schemeClr val="tx1"/>
                </a:solidFill>
                <a:effectLst/>
                <a:latin typeface="+mn-lt"/>
                <a:ea typeface="+mn-ea"/>
                <a:cs typeface="+mn-cs"/>
              </a:rPr>
              <a:t>, as you can see here. </a:t>
            </a:r>
          </a:p>
          <a:p>
            <a:r>
              <a:rPr lang="en-US" sz="1200" kern="1200" dirty="0" smtClean="0">
                <a:solidFill>
                  <a:schemeClr val="tx1"/>
                </a:solidFill>
                <a:effectLst/>
                <a:latin typeface="+mn-lt"/>
                <a:ea typeface="+mn-ea"/>
                <a:cs typeface="+mn-cs"/>
              </a:rPr>
              <a:t>* Browser or app collects the actual user password from the user and POSTS it</a:t>
            </a:r>
          </a:p>
          <a:p>
            <a:r>
              <a:rPr lang="en-US" sz="1200" kern="1200" dirty="0" smtClean="0">
                <a:solidFill>
                  <a:schemeClr val="tx1"/>
                </a:solidFill>
                <a:effectLst/>
                <a:latin typeface="+mn-lt"/>
                <a:ea typeface="+mn-ea"/>
                <a:cs typeface="+mn-cs"/>
              </a:rPr>
              <a:t>* If successful, server returns a response that includes the key</a:t>
            </a:r>
          </a:p>
          <a:p>
            <a:r>
              <a:rPr lang="en-US" sz="1200" kern="1200" dirty="0" smtClean="0">
                <a:solidFill>
                  <a:schemeClr val="tx1"/>
                </a:solidFill>
                <a:effectLst/>
                <a:latin typeface="+mn-lt"/>
                <a:ea typeface="+mn-ea"/>
                <a:cs typeface="+mn-cs"/>
              </a:rPr>
              <a:t>* Client saves key in memory or local storage</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37694646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Since private keys are important, take care when exposing them to theft or misuse.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Storing in phone’s memory or in </a:t>
            </a:r>
            <a:r>
              <a:rPr lang="en-US" sz="1200" kern="1200" dirty="0" err="1" smtClean="0">
                <a:solidFill>
                  <a:schemeClr val="tx1"/>
                </a:solidFill>
                <a:effectLst/>
                <a:latin typeface="+mn-lt"/>
                <a:ea typeface="+mn-ea"/>
                <a:cs typeface="+mn-cs"/>
              </a:rPr>
              <a:t>LocalStorage</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creates the possibility</a:t>
            </a:r>
            <a:r>
              <a:rPr lang="en-US" sz="1200" kern="1200" dirty="0" smtClean="0">
                <a:solidFill>
                  <a:schemeClr val="tx1"/>
                </a:solidFill>
                <a:effectLst/>
                <a:latin typeface="+mn-lt"/>
                <a:ea typeface="+mn-ea"/>
                <a:cs typeface="+mn-cs"/>
              </a:rPr>
              <a:t> it might get leaked or stolen.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that reason, you might want to issue </a:t>
            </a:r>
            <a:r>
              <a:rPr lang="en-US" sz="1200" i="1" kern="1200" dirty="0" smtClean="0">
                <a:solidFill>
                  <a:schemeClr val="tx1"/>
                </a:solidFill>
                <a:effectLst/>
                <a:latin typeface="+mn-lt"/>
                <a:ea typeface="+mn-ea"/>
                <a:cs typeface="+mn-cs"/>
              </a:rPr>
              <a:t>temporary </a:t>
            </a:r>
            <a:r>
              <a:rPr lang="en-US" sz="1200" kern="1200" dirty="0" smtClean="0">
                <a:solidFill>
                  <a:schemeClr val="tx1"/>
                </a:solidFill>
                <a:effectLst/>
                <a:latin typeface="+mn-lt"/>
                <a:ea typeface="+mn-ea"/>
                <a:cs typeface="+mn-cs"/>
              </a:rPr>
              <a:t>keys for mobile app and JS clients that expire after a set period of time. This limits the window of opportunity for any attack made with compromised keys.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(Example)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 sure to </a:t>
            </a:r>
            <a:r>
              <a:rPr lang="en-US" sz="1200" b="1" kern="1200" dirty="0" smtClean="0">
                <a:solidFill>
                  <a:schemeClr val="tx1"/>
                </a:solidFill>
                <a:effectLst/>
                <a:latin typeface="+mn-lt"/>
                <a:ea typeface="+mn-ea"/>
                <a:cs typeface="+mn-cs"/>
              </a:rPr>
              <a:t>deactivate keys</a:t>
            </a:r>
            <a:r>
              <a:rPr lang="en-US" sz="1200" kern="1200" dirty="0" smtClean="0">
                <a:solidFill>
                  <a:schemeClr val="tx1"/>
                </a:solidFill>
                <a:effectLst/>
                <a:latin typeface="+mn-lt"/>
                <a:ea typeface="+mn-ea"/>
                <a:cs typeface="+mn-cs"/>
              </a:rPr>
              <a:t> when the user logs out. This was one of the things I got wrong initially;</a:t>
            </a:r>
            <a:r>
              <a:rPr lang="en-US" sz="1200" kern="1200" baseline="0" dirty="0" smtClean="0">
                <a:solidFill>
                  <a:schemeClr val="tx1"/>
                </a:solidFill>
                <a:effectLst/>
                <a:latin typeface="+mn-lt"/>
                <a:ea typeface="+mn-ea"/>
                <a:cs typeface="+mn-cs"/>
              </a:rPr>
              <a:t> we used a persistent, long-lived key that was still usable after the user’s session expired.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1031525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one’s a little more recent. In February</a:t>
            </a:r>
            <a:r>
              <a:rPr lang="en-US" sz="1200" kern="1200" baseline="0" dirty="0" smtClean="0">
                <a:solidFill>
                  <a:schemeClr val="tx1"/>
                </a:solidFill>
                <a:effectLst/>
                <a:latin typeface="+mn-lt"/>
                <a:ea typeface="+mn-ea"/>
                <a:cs typeface="+mn-cs"/>
              </a:rPr>
              <a:t> of this year, it was reported that the vehicle control app for the Nissan Leaf performs no API authentication whatsoever.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If you know the VIN number for a LEAF, you can turn the climate control on or off, access battery status, and access the complete driving history over the internet.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30311693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just covered a lot of ground, so let’s do a quick recap of API-key based authentication.</a:t>
            </a: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used instead of usernames/passwords </a:t>
            </a:r>
          </a:p>
          <a:p>
            <a:pPr lvl="0"/>
            <a:r>
              <a:rPr lang="en-US" sz="1200" kern="1200" dirty="0" smtClean="0">
                <a:solidFill>
                  <a:schemeClr val="tx1"/>
                </a:solidFill>
                <a:effectLst/>
                <a:latin typeface="+mn-lt"/>
                <a:ea typeface="+mn-ea"/>
                <a:cs typeface="+mn-cs"/>
              </a:rPr>
              <a:t>* uniquely identify a specific user and are sometimes associated with specific permissions</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When used like a password, </a:t>
            </a:r>
          </a:p>
          <a:p>
            <a:pPr lvl="0"/>
            <a:r>
              <a:rPr lang="en-US" sz="1200" kern="1200" dirty="0" smtClean="0">
                <a:solidFill>
                  <a:schemeClr val="tx1"/>
                </a:solidFill>
                <a:effectLst/>
                <a:latin typeface="+mn-lt"/>
                <a:ea typeface="+mn-ea"/>
                <a:cs typeface="+mn-cs"/>
              </a:rPr>
              <a:t>* the API Key is passed in a URL parameter or a header w/ each request </a:t>
            </a:r>
          </a:p>
          <a:p>
            <a:pPr lvl="0"/>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requests MUST use SSL to protect the key in transit </a:t>
            </a:r>
          </a:p>
          <a:p>
            <a:pPr lvl="0"/>
            <a:r>
              <a:rPr lang="en-US" sz="1200" kern="1200" dirty="0" smtClean="0">
                <a:solidFill>
                  <a:schemeClr val="tx1"/>
                </a:solidFill>
                <a:effectLst/>
                <a:latin typeface="+mn-lt"/>
                <a:ea typeface="+mn-ea"/>
                <a:cs typeface="+mn-cs"/>
              </a:rPr>
              <a:t>* server SHOULD store the keys in a secure fashion</a:t>
            </a:r>
          </a:p>
          <a:p>
            <a:pPr lvl="0"/>
            <a:r>
              <a:rPr lang="en-US" sz="1200" kern="1200" dirty="0" smtClean="0">
                <a:solidFill>
                  <a:schemeClr val="tx1"/>
                </a:solidFill>
                <a:effectLst/>
                <a:latin typeface="+mn-lt"/>
                <a:ea typeface="+mn-ea"/>
                <a:cs typeface="+mn-cs"/>
              </a:rPr>
              <a:t>* No</a:t>
            </a:r>
            <a:r>
              <a:rPr lang="en-US" sz="1200" kern="1200" baseline="0" dirty="0" smtClean="0">
                <a:solidFill>
                  <a:schemeClr val="tx1"/>
                </a:solidFill>
                <a:effectLst/>
                <a:latin typeface="+mn-lt"/>
                <a:ea typeface="+mn-ea"/>
                <a:cs typeface="+mn-cs"/>
              </a:rPr>
              <a:t> way to verify message integrity</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15122525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API Keys are used to sign requests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each public API Key must be paired with a private key that is kept secure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Private</a:t>
            </a:r>
            <a:r>
              <a:rPr lang="en-US" sz="1200" kern="1200" baseline="0" dirty="0" smtClean="0">
                <a:solidFill>
                  <a:schemeClr val="tx1"/>
                </a:solidFill>
                <a:effectLst/>
                <a:latin typeface="+mn-lt"/>
                <a:ea typeface="+mn-ea"/>
                <a:cs typeface="+mn-cs"/>
              </a:rPr>
              <a:t> keys must be stored as text or reversible encryption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Does not require TLS, unless the API call itself is sensitive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Guarantees message was not modified in transit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22780256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Signed requests</a:t>
            </a:r>
            <a:r>
              <a:rPr lang="en-US" sz="1200" kern="1200" baseline="0" dirty="0" smtClean="0">
                <a:solidFill>
                  <a:schemeClr val="tx1"/>
                </a:solidFill>
                <a:effectLst/>
                <a:latin typeface="+mn-lt"/>
                <a:ea typeface="+mn-ea"/>
                <a:cs typeface="+mn-cs"/>
              </a:rPr>
              <a:t> are great for server-to-server API calls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Also doable on mobile or JS, but at some point you’ll end up storing the private key on the client.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Consider assigning a temporary API Key upon login or just use SSL and avoid the complexity of signing requests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31829029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this point we’ve discussed some authentication schemes that are supported natively by the web server itself and we’ve discussed some custom systems based around API Keys. Next on the agenda is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of the reasons that we talked about those other thing first is because OAuth uses many of the same concepts and it’s easier to understand once you understand the underlying patterns.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We’re going to discuss a few different things: the difference between 2- and 3-party authorization, the differences between OAuth versions 1.0 and 2.0, and what it means for OAuth to be an </a:t>
            </a:r>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framework, not an authentication one.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2042901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was originally designed to solve the problem of “delegated authorization” in a 3-party scenario.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explain that, let’s first review </a:t>
            </a:r>
            <a:r>
              <a:rPr lang="en-US" sz="1200" kern="1200" dirty="0" smtClean="0">
                <a:solidFill>
                  <a:schemeClr val="tx1"/>
                </a:solidFill>
                <a:effectLst/>
                <a:latin typeface="+mn-lt"/>
                <a:ea typeface="+mn-ea"/>
                <a:cs typeface="+mn-cs"/>
              </a:rPr>
              <a:t>a 2-party </a:t>
            </a:r>
            <a:r>
              <a:rPr lang="en-US" sz="1200" kern="1200" dirty="0" smtClean="0">
                <a:solidFill>
                  <a:schemeClr val="tx1"/>
                </a:solidFill>
                <a:effectLst/>
                <a:latin typeface="+mn-lt"/>
                <a:ea typeface="+mn-ea"/>
                <a:cs typeface="+mn-cs"/>
              </a:rPr>
              <a:t>scenario you see here.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an example of machine-to-machine communication, where the client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uses </a:t>
            </a:r>
            <a:r>
              <a:rPr lang="en-US" sz="1200" kern="1200" dirty="0" smtClean="0">
                <a:solidFill>
                  <a:schemeClr val="tx1"/>
                </a:solidFill>
                <a:effectLst/>
                <a:latin typeface="+mn-lt"/>
                <a:ea typeface="+mn-ea"/>
                <a:cs typeface="+mn-cs"/>
              </a:rPr>
              <a:t>ITS credentials to access ITS resources on the server. In OAuth parlance, this is a “2-legged” model because there are two entities involved.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11939850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other cases, the client is acting ON BEHALF OF </a:t>
            </a:r>
            <a:r>
              <a:rPr lang="en-US" sz="1200" kern="1200" dirty="0" smtClean="0">
                <a:solidFill>
                  <a:schemeClr val="tx1"/>
                </a:solidFill>
                <a:effectLst/>
                <a:latin typeface="+mn-lt"/>
                <a:ea typeface="+mn-ea"/>
                <a:cs typeface="+mn-cs"/>
              </a:rPr>
              <a:t>another </a:t>
            </a:r>
            <a:r>
              <a:rPr lang="en-US" sz="1200" kern="1200" dirty="0" smtClean="0">
                <a:solidFill>
                  <a:schemeClr val="tx1"/>
                </a:solidFill>
                <a:effectLst/>
                <a:latin typeface="+mn-lt"/>
                <a:ea typeface="+mn-ea"/>
                <a:cs typeface="+mn-cs"/>
              </a:rPr>
              <a:t>entity, such as the person using the</a:t>
            </a:r>
            <a:r>
              <a:rPr lang="en-US" sz="1200" kern="1200" baseline="0" dirty="0" smtClean="0">
                <a:solidFill>
                  <a:schemeClr val="tx1"/>
                </a:solidFill>
                <a:effectLst/>
                <a:latin typeface="+mn-lt"/>
                <a:ea typeface="+mn-ea"/>
                <a:cs typeface="+mn-cs"/>
              </a:rPr>
              <a:t> browser</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those cases, client is not accessing its own resources but those of the user.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do this, the user</a:t>
            </a:r>
            <a:r>
              <a:rPr lang="en-US" sz="1200" kern="1200" baseline="0" dirty="0" smtClean="0">
                <a:solidFill>
                  <a:schemeClr val="tx1"/>
                </a:solidFill>
                <a:effectLst/>
                <a:latin typeface="+mn-lt"/>
                <a:ea typeface="+mn-ea"/>
                <a:cs typeface="+mn-cs"/>
              </a:rPr>
              <a:t> must </a:t>
            </a:r>
            <a:r>
              <a:rPr lang="en-US" sz="1200" b="1" kern="1200" dirty="0" smtClean="0">
                <a:solidFill>
                  <a:schemeClr val="tx1"/>
                </a:solidFill>
                <a:effectLst/>
                <a:latin typeface="+mn-lt"/>
                <a:ea typeface="+mn-ea"/>
                <a:cs typeface="+mn-cs"/>
              </a:rPr>
              <a:t>share</a:t>
            </a:r>
            <a:r>
              <a:rPr lang="en-US" sz="1200" kern="1200" dirty="0" smtClean="0">
                <a:solidFill>
                  <a:schemeClr val="tx1"/>
                </a:solidFill>
                <a:effectLst/>
                <a:latin typeface="+mn-lt"/>
                <a:ea typeface="+mn-ea"/>
                <a:cs typeface="+mn-cs"/>
              </a:rPr>
              <a:t> their credentials with the client so that the client can use them to make the authenticated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some cases this is fine,</a:t>
            </a:r>
            <a:r>
              <a:rPr lang="en-US" sz="1200" kern="1200" baseline="0" dirty="0" smtClean="0">
                <a:solidFill>
                  <a:schemeClr val="tx1"/>
                </a:solidFill>
                <a:effectLst/>
                <a:latin typeface="+mn-lt"/>
                <a:ea typeface="+mn-ea"/>
                <a:cs typeface="+mn-cs"/>
              </a:rPr>
              <a:t> like when the website you’re on is the website of the trusted system. By logging you</a:t>
            </a:r>
            <a:r>
              <a:rPr lang="en-US" sz="1200" kern="1200" dirty="0" smtClean="0">
                <a:solidFill>
                  <a:schemeClr val="tx1"/>
                </a:solidFill>
                <a:effectLst/>
                <a:latin typeface="+mn-lt"/>
                <a:ea typeface="+mn-ea"/>
                <a:cs typeface="+mn-cs"/>
              </a:rPr>
              <a:t> in</a:t>
            </a:r>
            <a:r>
              <a:rPr lang="en-US" sz="1200" kern="1200" baseline="0" dirty="0" smtClean="0">
                <a:solidFill>
                  <a:schemeClr val="tx1"/>
                </a:solidFill>
                <a:effectLst/>
                <a:latin typeface="+mn-lt"/>
                <a:ea typeface="+mn-ea"/>
                <a:cs typeface="+mn-cs"/>
              </a:rPr>
              <a:t> the first place</a:t>
            </a:r>
            <a:r>
              <a:rPr lang="en-US" sz="1200" kern="1200" dirty="0" smtClean="0">
                <a:solidFill>
                  <a:schemeClr val="tx1"/>
                </a:solidFill>
                <a:effectLst/>
                <a:latin typeface="+mn-lt"/>
                <a:ea typeface="+mn-ea"/>
                <a:cs typeface="+mn-cs"/>
              </a:rPr>
              <a:t>, you’re explicitly giving that site your credentials in order to authenticate yourself.</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20805293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what if you DON’T trust the client with your credentials?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say you have some photos that you’ve uploaded to Facebook and you want to use an online photo printing service to create greeting cards using those photos.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really don’t want to give ACME your Facebook username and password,</a:t>
            </a:r>
            <a:r>
              <a:rPr lang="en-US" sz="1200" kern="1200" baseline="0" dirty="0" smtClean="0">
                <a:solidFill>
                  <a:schemeClr val="tx1"/>
                </a:solidFill>
                <a:effectLst/>
                <a:latin typeface="+mn-lt"/>
                <a:ea typeface="+mn-ea"/>
                <a:cs typeface="+mn-cs"/>
              </a:rPr>
              <a:t> but how else does it make the authenticated request on your behalf?</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4344201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the exact scenario that OAuth was designed for.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“3-legged” model because there are 3 parties involved: the Resource Owner that owns the content, the Service Provider that hosts the content, and the Client that accesses the content.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allows the Resource Owner to </a:t>
            </a:r>
            <a:r>
              <a:rPr lang="en-US" sz="1200" u="sng" kern="1200" dirty="0" smtClean="0">
                <a:solidFill>
                  <a:schemeClr val="tx1"/>
                </a:solidFill>
                <a:effectLst/>
                <a:latin typeface="+mn-lt"/>
                <a:ea typeface="+mn-ea"/>
                <a:cs typeface="+mn-cs"/>
              </a:rPr>
              <a:t>authorize</a:t>
            </a:r>
            <a:r>
              <a:rPr lang="en-US" sz="1200" kern="1200" dirty="0" smtClean="0">
                <a:solidFill>
                  <a:schemeClr val="tx1"/>
                </a:solidFill>
                <a:effectLst/>
                <a:latin typeface="+mn-lt"/>
                <a:ea typeface="+mn-ea"/>
                <a:cs typeface="+mn-cs"/>
              </a:rPr>
              <a:t> the Client to access the data client on their behalf, but without sharing their actual credentials.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you do this, ACME is no</a:t>
            </a:r>
            <a:r>
              <a:rPr lang="en-US" sz="1200" kern="1200" baseline="0" dirty="0" smtClean="0">
                <a:solidFill>
                  <a:schemeClr val="tx1"/>
                </a:solidFill>
                <a:effectLst/>
                <a:latin typeface="+mn-lt"/>
                <a:ea typeface="+mn-ea"/>
                <a:cs typeface="+mn-cs"/>
              </a:rPr>
              <a:t> longer making an AUTHENTICATED request, its making an AUTHORIZED request. We’ll talk about this in a minute.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3104795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how it works. The user starts out on the client’s website, ACME photos. ACME redirects </a:t>
            </a:r>
            <a:r>
              <a:rPr lang="en-US" baseline="0" dirty="0" smtClean="0"/>
              <a:t>the user to the provider (Facebook)</a:t>
            </a:r>
          </a:p>
          <a:p>
            <a:endParaRPr lang="en-US" baseline="0" dirty="0" smtClean="0"/>
          </a:p>
          <a:p>
            <a:r>
              <a:rPr lang="en-US" baseline="0" dirty="0" smtClean="0"/>
              <a:t>Facebook displays a page to the user to collect authorization, which looks like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12305920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page is hosted by the </a:t>
            </a:r>
            <a:r>
              <a:rPr lang="en-US" sz="1200" b="1" kern="1200" dirty="0" smtClean="0">
                <a:solidFill>
                  <a:schemeClr val="tx1"/>
                </a:solidFill>
                <a:effectLst/>
                <a:latin typeface="+mn-lt"/>
                <a:ea typeface="+mn-ea"/>
                <a:cs typeface="+mn-cs"/>
              </a:rPr>
              <a:t>authorization server</a:t>
            </a:r>
            <a:r>
              <a:rPr lang="en-US" sz="1200" b="0" kern="1200" dirty="0" smtClean="0">
                <a:solidFill>
                  <a:schemeClr val="tx1"/>
                </a:solidFill>
                <a:effectLst/>
                <a:latin typeface="+mn-lt"/>
                <a:ea typeface="+mn-ea"/>
                <a:cs typeface="+mn-cs"/>
              </a:rPr>
              <a:t>, which presumably</a:t>
            </a:r>
            <a:r>
              <a:rPr lang="en-US" sz="1200" b="0" kern="1200" baseline="0" dirty="0" smtClean="0">
                <a:solidFill>
                  <a:schemeClr val="tx1"/>
                </a:solidFill>
                <a:effectLst/>
                <a:latin typeface="+mn-lt"/>
                <a:ea typeface="+mn-ea"/>
                <a:cs typeface="+mn-cs"/>
              </a:rPr>
              <a:t> you trust. It explains the sorts of access that you are authorizing.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If you choose to authorize the access, the OAuth flow continues.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1119205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You don’t have to be a high profile target like Twitter, or control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something as dangerous as a vehicle,</a:t>
            </a:r>
            <a:r>
              <a:rPr lang="en-US" sz="1200" kern="1200" baseline="0" dirty="0" smtClean="0">
                <a:solidFill>
                  <a:schemeClr val="tx1"/>
                </a:solidFill>
                <a:effectLst/>
                <a:latin typeface="+mn-lt"/>
                <a:ea typeface="+mn-ea"/>
                <a:cs typeface="+mn-cs"/>
              </a:rPr>
              <a:t> to be the target of an authentication attack. </a:t>
            </a:r>
            <a:r>
              <a:rPr lang="en-US" sz="1200" kern="1200" dirty="0" smtClean="0">
                <a:solidFill>
                  <a:schemeClr val="tx1"/>
                </a:solidFill>
                <a:effectLst/>
                <a:latin typeface="+mn-lt"/>
                <a:ea typeface="+mn-ea"/>
                <a:cs typeface="+mn-cs"/>
              </a:rPr>
              <a:t>Consider</a:t>
            </a:r>
            <a:r>
              <a:rPr lang="en-US" sz="1200" kern="1200" baseline="0" dirty="0" smtClean="0">
                <a:solidFill>
                  <a:schemeClr val="tx1"/>
                </a:solidFill>
                <a:effectLst/>
                <a:latin typeface="+mn-lt"/>
                <a:ea typeface="+mn-ea"/>
                <a:cs typeface="+mn-cs"/>
              </a:rPr>
              <a:t> this, </a:t>
            </a:r>
            <a:r>
              <a:rPr lang="en-US" sz="1200" kern="1200" dirty="0" smtClean="0">
                <a:solidFill>
                  <a:schemeClr val="tx1"/>
                </a:solidFill>
                <a:effectLst/>
                <a:latin typeface="+mn-lt"/>
                <a:ea typeface="+mn-ea"/>
                <a:cs typeface="+mn-cs"/>
              </a:rPr>
              <a:t>the ultimate purpose of an attack might be to </a:t>
            </a:r>
            <a:r>
              <a:rPr lang="en-US" sz="1200" b="1" kern="1200" dirty="0" smtClean="0">
                <a:solidFill>
                  <a:schemeClr val="tx1"/>
                </a:solidFill>
                <a:effectLst/>
                <a:latin typeface="+mn-lt"/>
                <a:ea typeface="+mn-ea"/>
                <a:cs typeface="+mn-cs"/>
              </a:rPr>
              <a:t>string lots of small exploits</a:t>
            </a:r>
            <a:r>
              <a:rPr lang="en-US" sz="1200" kern="1200" dirty="0" smtClean="0">
                <a:solidFill>
                  <a:schemeClr val="tx1"/>
                </a:solidFill>
                <a:effectLst/>
                <a:latin typeface="+mn-lt"/>
                <a:ea typeface="+mn-ea"/>
                <a:cs typeface="+mn-cs"/>
              </a:rPr>
              <a:t> into something larger.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Here’s a scary fact: </a:t>
            </a:r>
            <a:r>
              <a:rPr lang="en-US" sz="1200" b="1" kern="1200" dirty="0" smtClean="0">
                <a:solidFill>
                  <a:schemeClr val="tx1"/>
                </a:solidFill>
                <a:effectLst/>
                <a:latin typeface="+mn-lt"/>
                <a:ea typeface="+mn-ea"/>
                <a:cs typeface="+mn-cs"/>
              </a:rPr>
              <a:t>87% of the US population</a:t>
            </a:r>
            <a:r>
              <a:rPr lang="en-US" sz="1200" kern="1200" dirty="0" smtClean="0">
                <a:solidFill>
                  <a:schemeClr val="tx1"/>
                </a:solidFill>
                <a:effectLst/>
                <a:latin typeface="+mn-lt"/>
                <a:ea typeface="+mn-ea"/>
                <a:cs typeface="+mn-cs"/>
              </a:rPr>
              <a:t> are uniquely identified by these three pieces of data.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If you use </a:t>
            </a:r>
            <a:r>
              <a:rPr lang="en-US" sz="1200" kern="1200" baseline="0" dirty="0" smtClean="0">
                <a:solidFill>
                  <a:schemeClr val="tx1"/>
                </a:solidFill>
                <a:effectLst/>
                <a:latin typeface="+mn-lt"/>
                <a:ea typeface="+mn-ea"/>
                <a:cs typeface="+mn-cs"/>
              </a:rPr>
              <a:t>same address on multiple sites, and</a:t>
            </a:r>
            <a:r>
              <a:rPr lang="en-US" sz="1200" kern="1200" dirty="0" smtClean="0">
                <a:solidFill>
                  <a:schemeClr val="tx1"/>
                </a:solidFill>
                <a:effectLst/>
                <a:latin typeface="+mn-lt"/>
                <a:ea typeface="+mn-ea"/>
                <a:cs typeface="+mn-cs"/>
              </a:rPr>
              <a:t> attacker gets birthdate</a:t>
            </a:r>
            <a:r>
              <a:rPr lang="en-US" sz="1200" kern="1200" baseline="0" dirty="0" smtClean="0">
                <a:solidFill>
                  <a:schemeClr val="tx1"/>
                </a:solidFill>
                <a:effectLst/>
                <a:latin typeface="+mn-lt"/>
                <a:ea typeface="+mn-ea"/>
                <a:cs typeface="+mn-cs"/>
              </a:rPr>
              <a:t> from one “</a:t>
            </a:r>
            <a:r>
              <a:rPr lang="en-US" sz="1200" b="1" kern="1200" baseline="0" dirty="0" smtClean="0">
                <a:solidFill>
                  <a:schemeClr val="tx1"/>
                </a:solidFill>
                <a:effectLst/>
                <a:latin typeface="+mn-lt"/>
                <a:ea typeface="+mn-ea"/>
                <a:cs typeface="+mn-cs"/>
              </a:rPr>
              <a:t>low value</a:t>
            </a:r>
            <a:r>
              <a:rPr lang="en-US" sz="1200" kern="1200" baseline="0" dirty="0" smtClean="0">
                <a:solidFill>
                  <a:schemeClr val="tx1"/>
                </a:solidFill>
                <a:effectLst/>
                <a:latin typeface="+mn-lt"/>
                <a:ea typeface="+mn-ea"/>
                <a:cs typeface="+mn-cs"/>
              </a:rPr>
              <a:t>” target, gender another &amp; zip from a 3</a:t>
            </a:r>
            <a:r>
              <a:rPr lang="en-US" sz="1200" kern="1200" baseline="30000" dirty="0" smtClean="0">
                <a:solidFill>
                  <a:schemeClr val="tx1"/>
                </a:solidFill>
                <a:effectLst/>
                <a:latin typeface="+mn-lt"/>
                <a:ea typeface="+mn-ea"/>
                <a:cs typeface="+mn-cs"/>
              </a:rPr>
              <a:t>rd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they can now </a:t>
            </a:r>
            <a:r>
              <a:rPr lang="en-US" sz="1200" b="1" kern="1200" dirty="0" smtClean="0">
                <a:solidFill>
                  <a:schemeClr val="tx1"/>
                </a:solidFill>
                <a:effectLst/>
                <a:latin typeface="+mn-lt"/>
                <a:ea typeface="+mn-ea"/>
                <a:cs typeface="+mn-cs"/>
              </a:rPr>
              <a:t>de-anonymize</a:t>
            </a:r>
            <a:r>
              <a:rPr lang="en-US" sz="1200" kern="1200" dirty="0" smtClean="0">
                <a:solidFill>
                  <a:schemeClr val="tx1"/>
                </a:solidFill>
                <a:effectLst/>
                <a:latin typeface="+mn-lt"/>
                <a:ea typeface="+mn-ea"/>
                <a:cs typeface="+mn-cs"/>
              </a:rPr>
              <a:t> you in other databases.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It can use that data to stage social engineering attacks or to conduct identity</a:t>
            </a:r>
            <a:r>
              <a:rPr lang="en-US" sz="1200" kern="1200" baseline="0" dirty="0" smtClean="0">
                <a:solidFill>
                  <a:schemeClr val="tx1"/>
                </a:solidFill>
                <a:effectLst/>
                <a:latin typeface="+mn-lt"/>
                <a:ea typeface="+mn-ea"/>
                <a:cs typeface="+mn-cs"/>
              </a:rPr>
              <a:t> theft</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Point is that even “low</a:t>
            </a:r>
            <a:r>
              <a:rPr lang="en-US" sz="1200" kern="1200" baseline="0" dirty="0" smtClean="0">
                <a:solidFill>
                  <a:schemeClr val="tx1"/>
                </a:solidFill>
                <a:effectLst/>
                <a:latin typeface="+mn-lt"/>
                <a:ea typeface="+mn-ea"/>
                <a:cs typeface="+mn-cs"/>
              </a:rPr>
              <a:t> value” targets need to take API security seriously. One way to do that is to </a:t>
            </a:r>
            <a:r>
              <a:rPr lang="en-US" sz="1200" b="1" kern="1200" baseline="0" dirty="0" smtClean="0">
                <a:solidFill>
                  <a:schemeClr val="tx1"/>
                </a:solidFill>
                <a:effectLst/>
                <a:latin typeface="+mn-lt"/>
                <a:ea typeface="+mn-ea"/>
                <a:cs typeface="+mn-cs"/>
              </a:rPr>
              <a:t>properly authenticate</a:t>
            </a:r>
            <a:r>
              <a:rPr lang="en-US" sz="1200" kern="1200" baseline="0" dirty="0" smtClean="0">
                <a:solidFill>
                  <a:schemeClr val="tx1"/>
                </a:solidFill>
                <a:effectLst/>
                <a:latin typeface="+mn-lt"/>
                <a:ea typeface="+mn-ea"/>
                <a:cs typeface="+mn-cs"/>
              </a:rPr>
              <a:t> API calls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11781546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authorizes the access </a:t>
            </a:r>
            <a:r>
              <a:rPr lang="en-US" dirty="0" smtClean="0">
                <a:sym typeface="Wingdings" panose="05000000000000000000" pitchFamily="2" charset="2"/>
              </a:rPr>
              <a:t> redirects </a:t>
            </a:r>
            <a:r>
              <a:rPr lang="en-US" baseline="0" dirty="0" smtClean="0"/>
              <a:t>back to the client with an “authorization grant”. </a:t>
            </a:r>
          </a:p>
          <a:p>
            <a:endParaRPr lang="en-US" baseline="0" dirty="0" smtClean="0"/>
          </a:p>
          <a:p>
            <a:r>
              <a:rPr lang="en-US" baseline="0" dirty="0" smtClean="0"/>
              <a:t>Client makes another call to service and trades </a:t>
            </a:r>
            <a:r>
              <a:rPr lang="en-US" baseline="0" dirty="0" err="1" smtClean="0"/>
              <a:t>auth</a:t>
            </a:r>
            <a:r>
              <a:rPr lang="en-US" baseline="0" dirty="0" smtClean="0"/>
              <a:t> grant for an access token</a:t>
            </a:r>
          </a:p>
          <a:p>
            <a:endParaRPr lang="en-US" baseline="0" dirty="0" smtClean="0"/>
          </a:p>
          <a:p>
            <a:r>
              <a:rPr lang="en-US" b="1" baseline="0" dirty="0" smtClean="0"/>
              <a:t>transition</a:t>
            </a:r>
          </a:p>
          <a:p>
            <a:endParaRPr lang="en-US" baseline="0" dirty="0" smtClean="0"/>
          </a:p>
          <a:p>
            <a:r>
              <a:rPr lang="en-US" baseline="0" dirty="0" smtClean="0"/>
              <a:t>* There are </a:t>
            </a:r>
            <a:r>
              <a:rPr lang="en-US" b="1" baseline="0" dirty="0" smtClean="0"/>
              <a:t>2 versions </a:t>
            </a:r>
            <a:r>
              <a:rPr lang="en-US" baseline="0" dirty="0" smtClean="0"/>
              <a:t>of OAuth and they solve this problem in very different ways</a:t>
            </a:r>
          </a:p>
          <a:p>
            <a:r>
              <a:rPr lang="en-US" baseline="0" dirty="0" smtClean="0"/>
              <a:t>* </a:t>
            </a:r>
            <a:r>
              <a:rPr lang="en-US" b="1" baseline="0" dirty="0" smtClean="0"/>
              <a:t>Not universally accepted</a:t>
            </a:r>
            <a:r>
              <a:rPr lang="en-US" baseline="0" dirty="0" smtClean="0"/>
              <a:t> that the newer version is best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22185939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Published April 2010, 1,0a came out shortly after. When I say “OAuth 1.0” I really mean “1.0a”.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technical terms, implemented using </a:t>
            </a:r>
            <a:r>
              <a:rPr lang="en-US" sz="1200" b="1" kern="1200" dirty="0" smtClean="0">
                <a:solidFill>
                  <a:schemeClr val="tx1"/>
                </a:solidFill>
                <a:effectLst/>
                <a:latin typeface="+mn-lt"/>
                <a:ea typeface="+mn-ea"/>
                <a:cs typeface="+mn-cs"/>
              </a:rPr>
              <a:t>signed requests</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Does not require TLS</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Works</a:t>
            </a:r>
            <a:r>
              <a:rPr lang="en-US" sz="1200" kern="1200" baseline="0" dirty="0" smtClean="0">
                <a:solidFill>
                  <a:schemeClr val="tx1"/>
                </a:solidFill>
                <a:effectLst/>
                <a:latin typeface="+mn-lt"/>
                <a:ea typeface="+mn-ea"/>
                <a:cs typeface="+mn-cs"/>
              </a:rPr>
              <a:t> best w/ </a:t>
            </a:r>
            <a:r>
              <a:rPr lang="en-US" sz="1200" b="1" kern="1200" baseline="0" dirty="0" smtClean="0">
                <a:solidFill>
                  <a:schemeClr val="tx1"/>
                </a:solidFill>
                <a:effectLst/>
                <a:latin typeface="+mn-lt"/>
                <a:ea typeface="+mn-ea"/>
                <a:cs typeface="+mn-cs"/>
              </a:rPr>
              <a:t>web-based clients</a:t>
            </a:r>
            <a:r>
              <a:rPr lang="en-US" sz="1200" kern="1200" baseline="0" dirty="0" smtClean="0">
                <a:solidFill>
                  <a:schemeClr val="tx1"/>
                </a:solidFill>
                <a:effectLst/>
                <a:latin typeface="+mn-lt"/>
                <a:ea typeface="+mn-ea"/>
                <a:cs typeface="+mn-cs"/>
              </a:rPr>
              <a:t> b/c user must be sent to a website to do the </a:t>
            </a:r>
            <a:r>
              <a:rPr lang="en-US" sz="1200" kern="1200" baseline="0" dirty="0" err="1" smtClean="0">
                <a:solidFill>
                  <a:schemeClr val="tx1"/>
                </a:solidFill>
                <a:effectLst/>
                <a:latin typeface="+mn-lt"/>
                <a:ea typeface="+mn-ea"/>
                <a:cs typeface="+mn-cs"/>
              </a:rPr>
              <a:t>auth</a:t>
            </a: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Primary drawback </a:t>
            </a: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from signing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Mitigated a little by libraries, but still a lot of work</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33544808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2.0 was designed to address those drawbacks. It is an </a:t>
            </a:r>
            <a:r>
              <a:rPr lang="en-US" sz="1200" b="1" kern="1200" dirty="0" smtClean="0">
                <a:solidFill>
                  <a:schemeClr val="tx1"/>
                </a:solidFill>
                <a:effectLst/>
                <a:latin typeface="+mn-lt"/>
                <a:ea typeface="+mn-ea"/>
                <a:cs typeface="+mn-cs"/>
              </a:rPr>
              <a:t>entirely different</a:t>
            </a:r>
            <a:r>
              <a:rPr lang="en-US" sz="1200" kern="1200" dirty="0" smtClean="0">
                <a:solidFill>
                  <a:schemeClr val="tx1"/>
                </a:solidFill>
                <a:effectLst/>
                <a:latin typeface="+mn-lt"/>
                <a:ea typeface="+mn-ea"/>
                <a:cs typeface="+mn-cs"/>
              </a:rPr>
              <a:t> implementation and the two are not compatible.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Major difference is </a:t>
            </a:r>
            <a:r>
              <a:rPr lang="en-US" sz="1200" b="1" kern="1200" dirty="0" smtClean="0">
                <a:solidFill>
                  <a:schemeClr val="tx1"/>
                </a:solidFill>
                <a:effectLst/>
                <a:latin typeface="+mn-lt"/>
                <a:ea typeface="+mn-ea"/>
                <a:cs typeface="+mn-cs"/>
              </a:rPr>
              <a:t>simplicity</a:t>
            </a:r>
            <a:endParaRPr lang="en-US" sz="1200" b="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Uses bearer tokens instead of request signing</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Requires TLS to keep the tokens safe in transit</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2.0 also has </a:t>
            </a:r>
            <a:r>
              <a:rPr lang="en-US" sz="1200" b="1" kern="1200" dirty="0" smtClean="0">
                <a:solidFill>
                  <a:schemeClr val="tx1"/>
                </a:solidFill>
                <a:effectLst/>
                <a:latin typeface="+mn-lt"/>
                <a:ea typeface="+mn-ea"/>
                <a:cs typeface="+mn-cs"/>
              </a:rPr>
              <a:t>better support</a:t>
            </a:r>
            <a:r>
              <a:rPr lang="en-US" sz="1200" kern="1200" dirty="0" smtClean="0">
                <a:solidFill>
                  <a:schemeClr val="tx1"/>
                </a:solidFill>
                <a:effectLst/>
                <a:latin typeface="+mn-lt"/>
                <a:ea typeface="+mn-ea"/>
                <a:cs typeface="+mn-cs"/>
              </a:rPr>
              <a:t> for non-web clients and enterprise use cases.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Provides</a:t>
            </a:r>
            <a:r>
              <a:rPr lang="en-US" sz="1200" kern="1200" baseline="0" dirty="0" smtClean="0">
                <a:solidFill>
                  <a:schemeClr val="tx1"/>
                </a:solidFill>
                <a:effectLst/>
                <a:latin typeface="+mn-lt"/>
                <a:ea typeface="+mn-ea"/>
                <a:cs typeface="+mn-cs"/>
              </a:rPr>
              <a:t> more “flows” than 1.0</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Means there are more supported authentication workflows that can be supported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2237890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It’s important to note that the 2.0 spec is considered a </a:t>
            </a:r>
            <a:r>
              <a:rPr lang="en-US" sz="1200" i="1" kern="1200" dirty="0" smtClean="0">
                <a:solidFill>
                  <a:schemeClr val="tx1"/>
                </a:solidFill>
                <a:effectLst/>
                <a:latin typeface="+mn-lt"/>
                <a:ea typeface="+mn-ea"/>
                <a:cs typeface="+mn-cs"/>
              </a:rPr>
              <a:t>framework </a:t>
            </a:r>
            <a:r>
              <a:rPr lang="en-US" sz="1200" kern="1200" dirty="0" smtClean="0">
                <a:solidFill>
                  <a:schemeClr val="tx1"/>
                </a:solidFill>
                <a:effectLst/>
                <a:latin typeface="+mn-lt"/>
                <a:ea typeface="+mn-ea"/>
                <a:cs typeface="+mn-cs"/>
              </a:rPr>
              <a:t>rather than a </a:t>
            </a:r>
            <a:r>
              <a:rPr lang="en-US" sz="1200" i="1" kern="1200" dirty="0" smtClean="0">
                <a:solidFill>
                  <a:schemeClr val="tx1"/>
                </a:solidFill>
                <a:effectLst/>
                <a:latin typeface="+mn-lt"/>
                <a:ea typeface="+mn-ea"/>
                <a:cs typeface="+mn-cs"/>
              </a:rPr>
              <a:t>protocol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support the wider range of authorization</a:t>
            </a:r>
            <a:r>
              <a:rPr lang="en-US" sz="1200" kern="1200" baseline="0" dirty="0" smtClean="0">
                <a:solidFill>
                  <a:schemeClr val="tx1"/>
                </a:solidFill>
                <a:effectLst/>
                <a:latin typeface="+mn-lt"/>
                <a:ea typeface="+mn-ea"/>
                <a:cs typeface="+mn-cs"/>
              </a:rPr>
              <a:t> workflows, many </a:t>
            </a:r>
            <a:r>
              <a:rPr lang="en-US" sz="1200" kern="1200" dirty="0" smtClean="0">
                <a:solidFill>
                  <a:schemeClr val="tx1"/>
                </a:solidFill>
                <a:effectLst/>
                <a:latin typeface="+mn-lt"/>
                <a:ea typeface="+mn-ea"/>
                <a:cs typeface="+mn-cs"/>
              </a:rPr>
              <a:t>decisions are </a:t>
            </a:r>
            <a:r>
              <a:rPr lang="en-US" sz="1200" b="1" kern="1200" dirty="0" smtClean="0">
                <a:solidFill>
                  <a:schemeClr val="tx1"/>
                </a:solidFill>
                <a:effectLst/>
                <a:latin typeface="+mn-lt"/>
                <a:ea typeface="+mn-ea"/>
                <a:cs typeface="+mn-cs"/>
              </a:rPr>
              <a:t>left to implementers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hurts interoperability.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Two providers may say they are OAuth 2 compliant, and have very different actual implementations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Code you write for one provider may require a lot of work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3081242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some controversy around 2.</a:t>
            </a:r>
            <a:r>
              <a:rPr lang="en-US" sz="1200" kern="1200" baseline="0" dirty="0" smtClean="0">
                <a:solidFill>
                  <a:schemeClr val="tx1"/>
                </a:solidFill>
                <a:effectLst/>
                <a:latin typeface="+mn-lt"/>
                <a:ea typeface="+mn-ea"/>
                <a:cs typeface="+mn-cs"/>
              </a:rPr>
              <a:t>0 as well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Eran</a:t>
            </a:r>
            <a:r>
              <a:rPr lang="en-US" sz="1200" kern="1200" dirty="0" smtClean="0">
                <a:solidFill>
                  <a:schemeClr val="tx1"/>
                </a:solidFill>
                <a:effectLst/>
                <a:latin typeface="+mn-lt"/>
                <a:ea typeface="+mn-ea"/>
                <a:cs typeface="+mn-cs"/>
              </a:rPr>
              <a:t> Hammer was the </a:t>
            </a:r>
            <a:r>
              <a:rPr lang="en-US" sz="1200" b="1" kern="1200" dirty="0" smtClean="0">
                <a:solidFill>
                  <a:schemeClr val="tx1"/>
                </a:solidFill>
                <a:effectLst/>
                <a:latin typeface="+mn-lt"/>
                <a:ea typeface="+mn-ea"/>
                <a:cs typeface="+mn-cs"/>
              </a:rPr>
              <a:t>lead author</a:t>
            </a:r>
            <a:r>
              <a:rPr lang="en-US" sz="1200" kern="1200" dirty="0" smtClean="0">
                <a:solidFill>
                  <a:schemeClr val="tx1"/>
                </a:solidFill>
                <a:effectLst/>
                <a:latin typeface="+mn-lt"/>
                <a:ea typeface="+mn-ea"/>
                <a:cs typeface="+mn-cs"/>
              </a:rPr>
              <a:t> for the OAuth working group</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withdrew his name from the 2.0 specification prior to publishing</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“OAuth 2.0 and the Road to Hell”</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29177258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 goes on to say “If you consider yourself a security expert, use 2.0 after careful examination of its features. If you are not an expert, copy the implementation of a provider you trust to get it right or make sure you have some security experts on site to figure it out for you”.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 just be sour grapes or a difference in vision for OAuth.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Make sure you research </a:t>
            </a:r>
            <a:r>
              <a:rPr lang="en-US" sz="1200" b="0" kern="1200" dirty="0" smtClean="0">
                <a:solidFill>
                  <a:schemeClr val="tx1"/>
                </a:solidFill>
                <a:effectLst/>
                <a:latin typeface="+mn-lt"/>
                <a:ea typeface="+mn-ea"/>
                <a:cs typeface="+mn-cs"/>
              </a:rPr>
              <a:t>before</a:t>
            </a:r>
            <a:r>
              <a:rPr lang="en-US" sz="1200" b="0" kern="1200" baseline="0" dirty="0" smtClean="0">
                <a:solidFill>
                  <a:schemeClr val="tx1"/>
                </a:solidFill>
                <a:effectLst/>
                <a:latin typeface="+mn-lt"/>
                <a:ea typeface="+mn-ea"/>
                <a:cs typeface="+mn-cs"/>
              </a:rPr>
              <a:t> choosing OAuth 2</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17022535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authentication vs authorization again.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is a standard for </a:t>
            </a:r>
            <a:r>
              <a:rPr lang="en-US" sz="1200" u="sng" kern="1200" dirty="0" smtClean="0">
                <a:solidFill>
                  <a:schemeClr val="tx1"/>
                </a:solidFill>
                <a:effectLst/>
                <a:latin typeface="+mn-lt"/>
                <a:ea typeface="+mn-ea"/>
                <a:cs typeface="+mn-cs"/>
              </a:rPr>
              <a:t>delegating authorization</a:t>
            </a:r>
            <a:r>
              <a:rPr lang="en-US" sz="1200" kern="1200" dirty="0" smtClean="0">
                <a:solidFill>
                  <a:schemeClr val="tx1"/>
                </a:solidFill>
                <a:effectLst/>
                <a:latin typeface="+mn-lt"/>
                <a:ea typeface="+mn-ea"/>
                <a:cs typeface="+mn-cs"/>
              </a:rPr>
              <a:t> to an API.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About you, as a Resource Owner, </a:t>
            </a:r>
            <a:r>
              <a:rPr lang="en-US" sz="1200" b="1" u="sng" kern="1200" dirty="0" smtClean="0">
                <a:solidFill>
                  <a:schemeClr val="tx1"/>
                </a:solidFill>
                <a:effectLst/>
                <a:latin typeface="+mn-lt"/>
                <a:ea typeface="+mn-ea"/>
                <a:cs typeface="+mn-cs"/>
              </a:rPr>
              <a:t>authorizing</a:t>
            </a:r>
            <a:r>
              <a:rPr lang="en-US" sz="1200" u="sng"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one application to access your data from another application.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a:t>
            </a:r>
            <a:r>
              <a:rPr lang="en-US" sz="1200" u="sng" kern="1200" dirty="0" smtClean="0">
                <a:solidFill>
                  <a:schemeClr val="tx1"/>
                </a:solidFill>
                <a:effectLst/>
                <a:latin typeface="+mn-lt"/>
                <a:ea typeface="+mn-ea"/>
                <a:cs typeface="+mn-cs"/>
              </a:rPr>
              <a:t> is not an authentication protocol</a:t>
            </a:r>
            <a:r>
              <a:rPr lang="en-US" sz="1200" kern="1200" dirty="0" smtClean="0">
                <a:solidFill>
                  <a:schemeClr val="tx1"/>
                </a:solidFill>
                <a:effectLst/>
                <a:latin typeface="+mn-lt"/>
                <a:ea typeface="+mn-ea"/>
                <a:cs typeface="+mn-cs"/>
              </a:rPr>
              <a:t> and should not be used as one, for two reasons.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14401169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whole point of </a:t>
            </a:r>
            <a:r>
              <a:rPr lang="en-US" sz="1200" kern="1200" baseline="0" dirty="0" smtClean="0">
                <a:solidFill>
                  <a:schemeClr val="tx1"/>
                </a:solidFill>
                <a:effectLst/>
                <a:latin typeface="+mn-lt"/>
                <a:ea typeface="+mn-ea"/>
                <a:cs typeface="+mn-cs"/>
              </a:rPr>
              <a:t>authentication is to </a:t>
            </a:r>
            <a:r>
              <a:rPr lang="en-US" sz="1200" b="1" kern="1200" baseline="0" dirty="0" smtClean="0">
                <a:solidFill>
                  <a:schemeClr val="tx1"/>
                </a:solidFill>
                <a:effectLst/>
                <a:latin typeface="+mn-lt"/>
                <a:ea typeface="+mn-ea"/>
                <a:cs typeface="+mn-cs"/>
              </a:rPr>
              <a:t>securely associate identity with request</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OAuth access tokens </a:t>
            </a:r>
            <a:r>
              <a:rPr lang="en-US" sz="1200" b="1" kern="1200" baseline="0" dirty="0" smtClean="0">
                <a:solidFill>
                  <a:schemeClr val="tx1"/>
                </a:solidFill>
                <a:effectLst/>
                <a:latin typeface="+mn-lt"/>
                <a:ea typeface="+mn-ea"/>
                <a:cs typeface="+mn-cs"/>
              </a:rPr>
              <a:t>don’t tell the client</a:t>
            </a:r>
            <a:r>
              <a:rPr lang="en-US" sz="1200" kern="1200" baseline="0" dirty="0" smtClean="0">
                <a:solidFill>
                  <a:schemeClr val="tx1"/>
                </a:solidFill>
                <a:effectLst/>
                <a:latin typeface="+mn-lt"/>
                <a:ea typeface="+mn-ea"/>
                <a:cs typeface="+mn-cs"/>
              </a:rPr>
              <a:t> anything about user identity.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By definition, access tokens are </a:t>
            </a:r>
            <a:r>
              <a:rPr lang="en-US" sz="1200" b="1" kern="1200" baseline="0" dirty="0" smtClean="0">
                <a:solidFill>
                  <a:schemeClr val="tx1"/>
                </a:solidFill>
                <a:effectLst/>
                <a:latin typeface="+mn-lt"/>
                <a:ea typeface="+mn-ea"/>
                <a:cs typeface="+mn-cs"/>
              </a:rPr>
              <a:t>opaque</a:t>
            </a:r>
            <a:r>
              <a:rPr lang="en-US" sz="1200" kern="1200" baseline="0" dirty="0" smtClean="0">
                <a:solidFill>
                  <a:schemeClr val="tx1"/>
                </a:solidFill>
                <a:effectLst/>
                <a:latin typeface="+mn-lt"/>
                <a:ea typeface="+mn-ea"/>
                <a:cs typeface="+mn-cs"/>
              </a:rPr>
              <a:t> to the client.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gets token from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provider</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uses token to make API calls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Token itself is a black box – client can’t parse it or extract data </a:t>
            </a:r>
          </a:p>
          <a:p>
            <a:endParaRPr lang="en-US" sz="1200" kern="1200" baseline="0" dirty="0" smtClean="0">
              <a:solidFill>
                <a:schemeClr val="tx1"/>
              </a:solidFill>
              <a:effectLst/>
              <a:latin typeface="+mn-lt"/>
              <a:ea typeface="+mn-ea"/>
              <a:cs typeface="+mn-cs"/>
            </a:endParaRPr>
          </a:p>
          <a:p>
            <a:r>
              <a:rPr lang="en-US" dirty="0" smtClean="0"/>
              <a:t>Therefore,</a:t>
            </a:r>
            <a:r>
              <a:rPr lang="en-US" baseline="0" dirty="0" smtClean="0"/>
              <a:t> the access token alone is </a:t>
            </a:r>
            <a:r>
              <a:rPr lang="en-US" b="1" baseline="0" dirty="0" smtClean="0"/>
              <a:t>insufficient</a:t>
            </a:r>
            <a:r>
              <a:rPr lang="en-US" baseline="0" dirty="0" smtClean="0"/>
              <a:t> to provide authentication data to the client.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17163854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what if the access token authorizes you to </a:t>
            </a:r>
            <a:r>
              <a:rPr lang="en-US" sz="1200" b="1" kern="1200" dirty="0" smtClean="0">
                <a:solidFill>
                  <a:schemeClr val="tx1"/>
                </a:solidFill>
                <a:effectLst/>
                <a:latin typeface="+mn-lt"/>
                <a:ea typeface="+mn-ea"/>
                <a:cs typeface="+mn-cs"/>
              </a:rPr>
              <a:t>call an API</a:t>
            </a:r>
            <a:r>
              <a:rPr lang="en-US" sz="1200" kern="1200" dirty="0" smtClean="0">
                <a:solidFill>
                  <a:schemeClr val="tx1"/>
                </a:solidFill>
                <a:effectLst/>
                <a:latin typeface="+mn-lt"/>
                <a:ea typeface="+mn-ea"/>
                <a:cs typeface="+mn-cs"/>
              </a:rPr>
              <a:t> that will provide user identity </a:t>
            </a:r>
            <a:r>
              <a:rPr lang="en-US" sz="1200" kern="1200" baseline="0" dirty="0" smtClean="0">
                <a:solidFill>
                  <a:schemeClr val="tx1"/>
                </a:solidFill>
                <a:effectLst/>
                <a:latin typeface="+mn-lt"/>
                <a:ea typeface="+mn-ea"/>
                <a:cs typeface="+mn-cs"/>
              </a:rPr>
              <a:t>information?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you have a token, &amp; token authorized to obtain identity information, is </a:t>
            </a:r>
            <a:r>
              <a:rPr lang="en-US" sz="1200" i="1" kern="1200" baseline="0" dirty="0" smtClean="0">
                <a:solidFill>
                  <a:schemeClr val="tx1"/>
                </a:solidFill>
                <a:effectLst/>
                <a:latin typeface="+mn-lt"/>
                <a:ea typeface="+mn-ea"/>
                <a:cs typeface="+mn-cs"/>
              </a:rPr>
              <a:t>that </a:t>
            </a:r>
            <a:r>
              <a:rPr lang="en-US" sz="1200" i="0" kern="1200" baseline="0" dirty="0" smtClean="0">
                <a:solidFill>
                  <a:schemeClr val="tx1"/>
                </a:solidFill>
                <a:effectLst/>
                <a:latin typeface="+mn-lt"/>
                <a:ea typeface="+mn-ea"/>
                <a:cs typeface="+mn-cs"/>
              </a:rPr>
              <a:t>sufficient for authentication?</a:t>
            </a:r>
          </a:p>
          <a:p>
            <a:endParaRPr lang="en-US" sz="120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NO</a:t>
            </a:r>
            <a:r>
              <a:rPr lang="en-US" sz="1200" i="0" kern="1200" baseline="0" dirty="0" smtClean="0">
                <a:solidFill>
                  <a:schemeClr val="tx1"/>
                </a:solidFill>
                <a:effectLst/>
                <a:latin typeface="+mn-lt"/>
                <a:ea typeface="+mn-ea"/>
                <a:cs typeface="+mn-cs"/>
              </a:rPr>
              <a:t>, because no guarantee that </a:t>
            </a:r>
            <a:r>
              <a:rPr lang="en-US" sz="1200" b="1" i="0" kern="1200" baseline="0" dirty="0" smtClean="0">
                <a:solidFill>
                  <a:schemeClr val="tx1"/>
                </a:solidFill>
                <a:effectLst/>
                <a:latin typeface="+mn-lt"/>
                <a:ea typeface="+mn-ea"/>
                <a:cs typeface="+mn-cs"/>
              </a:rPr>
              <a:t>only that user</a:t>
            </a:r>
            <a:r>
              <a:rPr lang="en-US" sz="1200" i="0" kern="1200" baseline="0" dirty="0" smtClean="0">
                <a:solidFill>
                  <a:schemeClr val="tx1"/>
                </a:solidFill>
                <a:effectLst/>
                <a:latin typeface="+mn-lt"/>
                <a:ea typeface="+mn-ea"/>
                <a:cs typeface="+mn-cs"/>
              </a:rPr>
              <a:t> was able to authorize that access. If more than one entity can delegate access to that identity API, then you can’t assume that your </a:t>
            </a:r>
            <a:r>
              <a:rPr lang="en-US" sz="1200" b="1" i="0" kern="1200" baseline="0" dirty="0" smtClean="0">
                <a:solidFill>
                  <a:schemeClr val="tx1"/>
                </a:solidFill>
                <a:effectLst/>
                <a:latin typeface="+mn-lt"/>
                <a:ea typeface="+mn-ea"/>
                <a:cs typeface="+mn-cs"/>
              </a:rPr>
              <a:t>authorization</a:t>
            </a:r>
            <a:r>
              <a:rPr lang="en-US" sz="1200" b="0" i="0" kern="1200" baseline="0" dirty="0" smtClean="0">
                <a:solidFill>
                  <a:schemeClr val="tx1"/>
                </a:solidFill>
                <a:effectLst/>
                <a:latin typeface="+mn-lt"/>
                <a:ea typeface="+mn-ea"/>
                <a:cs typeface="+mn-cs"/>
              </a:rPr>
              <a:t> is sufficient for </a:t>
            </a:r>
            <a:r>
              <a:rPr lang="en-US" sz="1200" b="1" i="0" kern="1200" baseline="0" dirty="0" smtClean="0">
                <a:solidFill>
                  <a:schemeClr val="tx1"/>
                </a:solidFill>
                <a:effectLst/>
                <a:latin typeface="+mn-lt"/>
                <a:ea typeface="+mn-ea"/>
                <a:cs typeface="+mn-cs"/>
              </a:rPr>
              <a:t>authentication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a:t>
            </a:r>
            <a:r>
              <a:rPr lang="en-US" sz="1200" kern="1200" baseline="0" dirty="0" smtClean="0">
                <a:solidFill>
                  <a:schemeClr val="tx1"/>
                </a:solidFill>
                <a:effectLst/>
                <a:latin typeface="+mn-lt"/>
                <a:ea typeface="+mn-ea"/>
                <a:cs typeface="+mn-cs"/>
              </a:rPr>
              <a:t> be easier to understand with an example.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36732035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there is a website that lets people “log in with Facebook”.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go to Foo.com and follow normal OAuth flow and </a:t>
            </a:r>
            <a:r>
              <a:rPr lang="en-US" sz="1200" b="1" kern="1200" dirty="0" smtClean="0">
                <a:solidFill>
                  <a:schemeClr val="tx1"/>
                </a:solidFill>
                <a:effectLst/>
                <a:latin typeface="+mn-lt"/>
                <a:ea typeface="+mn-ea"/>
                <a:cs typeface="+mn-cs"/>
              </a:rPr>
              <a:t>authenticate against Facebook</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authorize Foo.com to access my data and get redirected back to Foo.com with an access token.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Foo.com uses token to make an API call to Facebook’s API, gets my data, and logs me in.</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have </a:t>
            </a:r>
            <a:r>
              <a:rPr lang="en-US" sz="1200" b="1" kern="1200" dirty="0" smtClean="0">
                <a:solidFill>
                  <a:schemeClr val="tx1"/>
                </a:solidFill>
                <a:effectLst/>
                <a:latin typeface="+mn-lt"/>
                <a:ea typeface="+mn-ea"/>
                <a:cs typeface="+mn-cs"/>
              </a:rPr>
              <a:t>given Foo</a:t>
            </a:r>
            <a:r>
              <a:rPr lang="en-US" sz="1200" b="1" kern="1200" baseline="0" dirty="0" smtClean="0">
                <a:solidFill>
                  <a:schemeClr val="tx1"/>
                </a:solidFill>
                <a:effectLst/>
                <a:latin typeface="+mn-lt"/>
                <a:ea typeface="+mn-ea"/>
                <a:cs typeface="+mn-cs"/>
              </a:rPr>
              <a:t> access to my profile</a:t>
            </a:r>
            <a:r>
              <a:rPr lang="en-US" sz="1200" b="0" kern="1200" baseline="0" dirty="0" smtClean="0">
                <a:solidFill>
                  <a:schemeClr val="tx1"/>
                </a:solidFill>
                <a:effectLst/>
                <a:latin typeface="+mn-lt"/>
                <a:ea typeface="+mn-ea"/>
                <a:cs typeface="+mn-cs"/>
              </a:rPr>
              <a:t> and in exchange, Foo gives me access to my account on their system</a:t>
            </a: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this scenario, Foo would be correct in considering me an authenticated user.</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1154539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get started, I have a confession to make.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My team develops a </a:t>
            </a:r>
            <a:r>
              <a:rPr lang="en-US" sz="1200" b="1" kern="1200" dirty="0" smtClean="0">
                <a:solidFill>
                  <a:schemeClr val="tx1"/>
                </a:solidFill>
                <a:effectLst/>
                <a:latin typeface="+mn-lt"/>
                <a:ea typeface="+mn-ea"/>
                <a:cs typeface="+mn-cs"/>
              </a:rPr>
              <a:t>fairly standard web app</a:t>
            </a:r>
            <a:r>
              <a:rPr lang="en-US" sz="1200" kern="1200" dirty="0" smtClean="0">
                <a:solidFill>
                  <a:schemeClr val="tx1"/>
                </a:solidFill>
                <a:effectLst/>
                <a:latin typeface="+mn-lt"/>
                <a:ea typeface="+mn-ea"/>
                <a:cs typeface="+mn-cs"/>
              </a:rPr>
              <a:t> with session state and server rendered HTML. We eventually want to build a mobile app…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RESTful APIs are normally </a:t>
            </a:r>
            <a:r>
              <a:rPr lang="en-US" sz="1200" b="1" kern="1200" dirty="0" smtClean="0">
                <a:solidFill>
                  <a:schemeClr val="tx1"/>
                </a:solidFill>
                <a:effectLst/>
                <a:latin typeface="+mn-lt"/>
                <a:ea typeface="+mn-ea"/>
                <a:cs typeface="+mn-cs"/>
              </a:rPr>
              <a:t>stateless</a:t>
            </a:r>
            <a:r>
              <a:rPr lang="en-US" sz="1200" kern="1200" dirty="0" smtClean="0">
                <a:solidFill>
                  <a:schemeClr val="tx1"/>
                </a:solidFill>
                <a:effectLst/>
                <a:latin typeface="+mn-lt"/>
                <a:ea typeface="+mn-ea"/>
                <a:cs typeface="+mn-cs"/>
              </a:rPr>
              <a:t>…. Need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did a little research and found a </a:t>
            </a:r>
            <a:r>
              <a:rPr lang="en-US" sz="1200" b="1" kern="1200" dirty="0" smtClean="0">
                <a:solidFill>
                  <a:schemeClr val="tx1"/>
                </a:solidFill>
                <a:effectLst/>
                <a:latin typeface="+mn-lt"/>
                <a:ea typeface="+mn-ea"/>
                <a:cs typeface="+mn-cs"/>
              </a:rPr>
              <a:t>pretty confusing mess:</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Bearer</a:t>
            </a:r>
            <a:r>
              <a:rPr lang="en-US" sz="1200" b="0" kern="1200" baseline="0" dirty="0" smtClean="0">
                <a:solidFill>
                  <a:schemeClr val="tx1"/>
                </a:solidFill>
                <a:effectLst/>
                <a:latin typeface="+mn-lt"/>
                <a:ea typeface="+mn-ea"/>
                <a:cs typeface="+mn-cs"/>
              </a:rPr>
              <a:t> tokens, </a:t>
            </a:r>
            <a:r>
              <a:rPr lang="en-US" sz="1200" b="0" kern="1200" baseline="0" dirty="0" err="1" smtClean="0">
                <a:solidFill>
                  <a:schemeClr val="tx1"/>
                </a:solidFill>
                <a:effectLst/>
                <a:latin typeface="+mn-lt"/>
                <a:ea typeface="+mn-ea"/>
                <a:cs typeface="+mn-cs"/>
              </a:rPr>
              <a:t>nonces</a:t>
            </a:r>
            <a:r>
              <a:rPr lang="en-US" sz="1200" b="0" kern="1200" baseline="0" dirty="0" smtClean="0">
                <a:solidFill>
                  <a:schemeClr val="tx1"/>
                </a:solidFill>
                <a:effectLst/>
                <a:latin typeface="+mn-lt"/>
                <a:ea typeface="+mn-ea"/>
                <a:cs typeface="+mn-cs"/>
              </a:rPr>
              <a:t>, federated identity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Correct cryptographic hash function when signing requests</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Two different versions of this thing called </a:t>
            </a:r>
            <a:r>
              <a:rPr lang="en-US" sz="1200" b="0" kern="1200" baseline="0" dirty="0" err="1" smtClean="0">
                <a:solidFill>
                  <a:schemeClr val="tx1"/>
                </a:solidFill>
                <a:effectLst/>
                <a:latin typeface="+mn-lt"/>
                <a:ea typeface="+mn-ea"/>
                <a:cs typeface="+mn-cs"/>
              </a:rPr>
              <a:t>Oauth</a:t>
            </a:r>
            <a:endParaRPr lang="en-US" sz="1200" b="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There was </a:t>
            </a:r>
            <a:r>
              <a:rPr lang="en-US" sz="1200" b="1" kern="1200" baseline="0" dirty="0" smtClean="0">
                <a:solidFill>
                  <a:schemeClr val="tx1"/>
                </a:solidFill>
                <a:effectLst/>
                <a:latin typeface="+mn-lt"/>
                <a:ea typeface="+mn-ea"/>
                <a:cs typeface="+mn-cs"/>
              </a:rPr>
              <a:t>no “guide to choosing the right authentication for you</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I did a bad thing. In a hurry, rolled my own,</a:t>
            </a:r>
            <a:r>
              <a:rPr lang="en-US" sz="1200" kern="1200" baseline="0" dirty="0" smtClean="0">
                <a:solidFill>
                  <a:schemeClr val="tx1"/>
                </a:solidFill>
                <a:effectLst/>
                <a:latin typeface="+mn-lt"/>
                <a:ea typeface="+mn-ea"/>
                <a:cs typeface="+mn-cs"/>
              </a:rPr>
              <a:t> got it wrong</a:t>
            </a:r>
            <a:r>
              <a:rPr lang="en-US" sz="1200" kern="1200" dirty="0" smtClean="0">
                <a:solidFill>
                  <a:schemeClr val="tx1"/>
                </a:solidFill>
                <a:effectLst/>
                <a:latin typeface="+mn-lt"/>
                <a:ea typeface="+mn-ea"/>
                <a:cs typeface="+mn-cs"/>
              </a:rPr>
              <a: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25947175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Foo.com isn’t trustworthy. It turns around and makes a login request against Bar.com, which also allows Facebook logins.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Instead of going</a:t>
            </a:r>
            <a:r>
              <a:rPr lang="en-US" sz="1200" kern="1200" baseline="0" dirty="0" smtClean="0">
                <a:solidFill>
                  <a:schemeClr val="tx1"/>
                </a:solidFill>
                <a:effectLst/>
                <a:latin typeface="+mn-lt"/>
                <a:ea typeface="+mn-ea"/>
                <a:cs typeface="+mn-cs"/>
              </a:rPr>
              <a:t> through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process, Foo </a:t>
            </a:r>
            <a:r>
              <a:rPr lang="en-US" sz="1200" b="1" kern="1200" baseline="0" dirty="0" smtClean="0">
                <a:solidFill>
                  <a:schemeClr val="tx1"/>
                </a:solidFill>
                <a:effectLst/>
                <a:latin typeface="+mn-lt"/>
                <a:ea typeface="+mn-ea"/>
                <a:cs typeface="+mn-cs"/>
              </a:rPr>
              <a:t>resubmits the access token </a:t>
            </a:r>
            <a:r>
              <a:rPr lang="en-US" sz="1200" b="0" kern="1200" baseline="0" dirty="0" smtClean="0">
                <a:solidFill>
                  <a:schemeClr val="tx1"/>
                </a:solidFill>
                <a:effectLst/>
                <a:latin typeface="+mn-lt"/>
                <a:ea typeface="+mn-ea"/>
                <a:cs typeface="+mn-cs"/>
              </a:rPr>
              <a:t>they obtained from my authorization</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B</a:t>
            </a:r>
            <a:r>
              <a:rPr lang="en-US" sz="1200" kern="1200" dirty="0" smtClean="0">
                <a:solidFill>
                  <a:schemeClr val="tx1"/>
                </a:solidFill>
                <a:effectLst/>
                <a:latin typeface="+mn-lt"/>
                <a:ea typeface="+mn-ea"/>
                <a:cs typeface="+mn-cs"/>
              </a:rPr>
              <a:t>ar </a:t>
            </a:r>
            <a:r>
              <a:rPr lang="en-US" sz="1200" b="1" kern="1200" dirty="0" smtClean="0">
                <a:solidFill>
                  <a:schemeClr val="tx1"/>
                </a:solidFill>
                <a:effectLst/>
                <a:latin typeface="+mn-lt"/>
                <a:ea typeface="+mn-ea"/>
                <a:cs typeface="+mn-cs"/>
              </a:rPr>
              <a:t>uses that access token</a:t>
            </a:r>
            <a:r>
              <a:rPr lang="en-US" sz="1200" kern="1200" dirty="0" smtClean="0">
                <a:solidFill>
                  <a:schemeClr val="tx1"/>
                </a:solidFill>
                <a:effectLst/>
                <a:latin typeface="+mn-lt"/>
                <a:ea typeface="+mn-ea"/>
                <a:cs typeface="+mn-cs"/>
              </a:rPr>
              <a:t> to call Facebook’s API and is given </a:t>
            </a:r>
            <a:r>
              <a:rPr lang="en-US" sz="1200" b="1" kern="1200" dirty="0" smtClean="0">
                <a:solidFill>
                  <a:schemeClr val="tx1"/>
                </a:solidFill>
                <a:effectLst/>
                <a:latin typeface="+mn-lt"/>
                <a:ea typeface="+mn-ea"/>
                <a:cs typeface="+mn-cs"/>
              </a:rPr>
              <a:t>my data</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Bar then</a:t>
            </a:r>
            <a:r>
              <a:rPr lang="en-US" sz="1200" b="0" kern="1200" baseline="0" dirty="0" smtClean="0">
                <a:solidFill>
                  <a:schemeClr val="tx1"/>
                </a:solidFill>
                <a:effectLst/>
                <a:latin typeface="+mn-lt"/>
                <a:ea typeface="+mn-ea"/>
                <a:cs typeface="+mn-cs"/>
              </a:rPr>
              <a:t> assumes that </a:t>
            </a:r>
            <a:r>
              <a:rPr lang="en-US" sz="1200" b="1" kern="1200" baseline="0" dirty="0" smtClean="0">
                <a:solidFill>
                  <a:schemeClr val="tx1"/>
                </a:solidFill>
                <a:effectLst/>
                <a:latin typeface="+mn-lt"/>
                <a:ea typeface="+mn-ea"/>
                <a:cs typeface="+mn-cs"/>
              </a:rPr>
              <a:t>Foo has authenticated as me</a:t>
            </a:r>
            <a:r>
              <a:rPr lang="en-US" sz="1200" kern="1200" baseline="0" dirty="0" smtClean="0">
                <a:solidFill>
                  <a:schemeClr val="tx1"/>
                </a:solidFill>
                <a:effectLst/>
                <a:latin typeface="+mn-lt"/>
                <a:ea typeface="+mn-ea"/>
                <a:cs typeface="+mn-cs"/>
              </a:rPr>
              <a:t>, so Foo is logged in and given access to </a:t>
            </a:r>
            <a:r>
              <a:rPr lang="en-US" sz="1200" b="1" kern="1200" baseline="0" dirty="0" smtClean="0">
                <a:solidFill>
                  <a:schemeClr val="tx1"/>
                </a:solidFill>
                <a:effectLst/>
                <a:latin typeface="+mn-lt"/>
                <a:ea typeface="+mn-ea"/>
                <a:cs typeface="+mn-cs"/>
              </a:rPr>
              <a:t>my account with BAR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Neither</a:t>
            </a:r>
            <a:r>
              <a:rPr lang="en-US" sz="1200" kern="1200" baseline="0" dirty="0" smtClean="0">
                <a:solidFill>
                  <a:schemeClr val="tx1"/>
                </a:solidFill>
                <a:effectLst/>
                <a:latin typeface="+mn-lt"/>
                <a:ea typeface="+mn-ea"/>
                <a:cs typeface="+mn-cs"/>
              </a:rPr>
              <a:t> Foo nor Bar have more access to </a:t>
            </a:r>
            <a:r>
              <a:rPr lang="en-US" sz="1200" b="1" kern="1200" baseline="0" dirty="0" smtClean="0">
                <a:solidFill>
                  <a:schemeClr val="tx1"/>
                </a:solidFill>
                <a:effectLst/>
                <a:latin typeface="+mn-lt"/>
                <a:ea typeface="+mn-ea"/>
                <a:cs typeface="+mn-cs"/>
              </a:rPr>
              <a:t>FB data </a:t>
            </a:r>
            <a:r>
              <a:rPr lang="en-US" sz="1200" b="0" kern="1200" baseline="0" dirty="0" smtClean="0">
                <a:solidFill>
                  <a:schemeClr val="tx1"/>
                </a:solidFill>
                <a:effectLst/>
                <a:latin typeface="+mn-lt"/>
                <a:ea typeface="+mn-ea"/>
                <a:cs typeface="+mn-cs"/>
              </a:rPr>
              <a:t>than was authorized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effectLst/>
                <a:latin typeface="+mn-lt"/>
                <a:ea typeface="+mn-ea"/>
                <a:cs typeface="+mn-cs"/>
              </a:rPr>
              <a:t>Foo has </a:t>
            </a:r>
            <a:r>
              <a:rPr lang="en-US" sz="1200" b="1" kern="1200" baseline="0" dirty="0" smtClean="0">
                <a:solidFill>
                  <a:schemeClr val="tx1"/>
                </a:solidFill>
                <a:effectLst/>
                <a:latin typeface="+mn-lt"/>
                <a:ea typeface="+mn-ea"/>
                <a:cs typeface="+mn-cs"/>
              </a:rPr>
              <a:t>impersonated me</a:t>
            </a:r>
            <a:r>
              <a:rPr lang="en-US" sz="1200" b="0" kern="1200" baseline="0" dirty="0" smtClean="0">
                <a:solidFill>
                  <a:schemeClr val="tx1"/>
                </a:solidFill>
                <a:effectLst/>
                <a:latin typeface="+mn-lt"/>
                <a:ea typeface="+mn-ea"/>
                <a:cs typeface="+mn-cs"/>
              </a:rPr>
              <a:t> at BAR and can access Bar’s data associated with my account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t>
            </a:r>
            <a:r>
              <a:rPr lang="en-US" sz="1200" kern="1200" baseline="0" dirty="0" smtClean="0">
                <a:solidFill>
                  <a:schemeClr val="tx1"/>
                </a:solidFill>
                <a:effectLst/>
                <a:latin typeface="+mn-lt"/>
                <a:ea typeface="+mn-ea"/>
                <a:cs typeface="+mn-cs"/>
              </a:rPr>
              <a:t>ossible because OAuth access tokens do not have </a:t>
            </a:r>
            <a:r>
              <a:rPr lang="en-US" sz="1200" b="1" kern="1200" baseline="0" dirty="0" smtClean="0">
                <a:solidFill>
                  <a:schemeClr val="tx1"/>
                </a:solidFill>
                <a:effectLst/>
                <a:latin typeface="+mn-lt"/>
                <a:ea typeface="+mn-ea"/>
                <a:cs typeface="+mn-cs"/>
              </a:rPr>
              <a:t>audience restriction</a:t>
            </a:r>
            <a:r>
              <a:rPr lang="en-US" sz="1200" kern="1200" baseline="0" dirty="0" smtClean="0">
                <a:solidFill>
                  <a:schemeClr val="tx1"/>
                </a:solidFill>
                <a:effectLst/>
                <a:latin typeface="+mn-lt"/>
                <a:ea typeface="+mn-ea"/>
                <a:cs typeface="+mn-cs"/>
              </a:rPr>
              <a:t>. This is a problem with bearer tokens, Bar doesn’t know that the access token is being misused.</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18501428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avoid that problem, ONLY use access tokens</a:t>
            </a:r>
            <a:r>
              <a:rPr lang="en-US" sz="1200" kern="1200" baseline="0" dirty="0" smtClean="0">
                <a:solidFill>
                  <a:schemeClr val="tx1"/>
                </a:solidFill>
                <a:effectLst/>
                <a:latin typeface="+mn-lt"/>
                <a:ea typeface="+mn-ea"/>
                <a:cs typeface="+mn-cs"/>
              </a:rPr>
              <a:t> to access the authorized resource.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use possession of an access token as proof of authentication, you are vulnerable.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solve this problem, the access token would</a:t>
            </a:r>
            <a:r>
              <a:rPr lang="en-US" sz="1200" kern="1200" baseline="0" dirty="0" smtClean="0">
                <a:solidFill>
                  <a:schemeClr val="tx1"/>
                </a:solidFill>
                <a:effectLst/>
                <a:latin typeface="+mn-lt"/>
                <a:ea typeface="+mn-ea"/>
                <a:cs typeface="+mn-cs"/>
              </a:rPr>
              <a:t> need to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assert </a:t>
            </a:r>
            <a:r>
              <a:rPr lang="en-US" sz="1200" b="1" u="sng" kern="1200" dirty="0" smtClean="0">
                <a:solidFill>
                  <a:schemeClr val="tx1"/>
                </a:solidFill>
                <a:effectLst/>
                <a:latin typeface="+mn-lt"/>
                <a:ea typeface="+mn-ea"/>
                <a:cs typeface="+mn-cs"/>
              </a:rPr>
              <a:t>which client</a:t>
            </a:r>
            <a:r>
              <a:rPr lang="en-US" sz="1200" kern="1200" dirty="0" smtClean="0">
                <a:solidFill>
                  <a:schemeClr val="tx1"/>
                </a:solidFill>
                <a:effectLst/>
                <a:latin typeface="+mn-lt"/>
                <a:ea typeface="+mn-ea"/>
                <a:cs typeface="+mn-cs"/>
              </a:rPr>
              <a:t> it was granted to and </a:t>
            </a:r>
          </a:p>
          <a:p>
            <a:pPr marL="171450" indent="-171450">
              <a:buFont typeface="Arial" panose="020B0604020202020204" pitchFamily="34" charset="0"/>
              <a:buChar char="•"/>
            </a:pPr>
            <a:r>
              <a:rPr lang="en-US" sz="1200" b="1" u="sng" kern="1200" dirty="0" smtClean="0">
                <a:solidFill>
                  <a:schemeClr val="tx1"/>
                </a:solidFill>
                <a:effectLst/>
                <a:latin typeface="+mn-lt"/>
                <a:ea typeface="+mn-ea"/>
                <a:cs typeface="+mn-cs"/>
              </a:rPr>
              <a:t>which authenticated</a:t>
            </a:r>
            <a:r>
              <a:rPr lang="en-US" sz="1200" b="1" u="sng" kern="1200" baseline="0" dirty="0" smtClean="0">
                <a:solidFill>
                  <a:schemeClr val="tx1"/>
                </a:solidFill>
                <a:effectLst/>
                <a:latin typeface="+mn-lt"/>
                <a:ea typeface="+mn-ea"/>
                <a:cs typeface="+mn-cs"/>
              </a:rPr>
              <a:t> </a:t>
            </a:r>
            <a:r>
              <a:rPr lang="en-US" sz="1200" b="1"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authorized it</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That way, only that one authorized client would be able to use the token, and the token itself would provide</a:t>
            </a:r>
            <a:r>
              <a:rPr lang="en-US" sz="1200" kern="1200" baseline="0" dirty="0" smtClean="0">
                <a:solidFill>
                  <a:schemeClr val="tx1"/>
                </a:solidFill>
                <a:effectLst/>
                <a:latin typeface="+mn-lt"/>
                <a:ea typeface="+mn-ea"/>
                <a:cs typeface="+mn-cs"/>
              </a:rPr>
              <a:t> the necessary identity information</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27002338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That’s the basic concept behind OpenID Connect.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Open standard that defines an </a:t>
            </a:r>
            <a:r>
              <a:rPr lang="en-US" sz="1200" b="1" kern="1200" dirty="0" smtClean="0">
                <a:solidFill>
                  <a:schemeClr val="tx1"/>
                </a:solidFill>
                <a:effectLst/>
                <a:latin typeface="+mn-lt"/>
                <a:ea typeface="+mn-ea"/>
                <a:cs typeface="+mn-cs"/>
              </a:rPr>
              <a:t>interoperable identity layer</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rPr>
              <a:t>on top of</a:t>
            </a:r>
            <a:r>
              <a:rPr lang="en-US" sz="1200" kern="1200" dirty="0" smtClean="0">
                <a:solidFill>
                  <a:schemeClr val="tx1"/>
                </a:solidFill>
                <a:effectLst/>
                <a:latin typeface="+mn-lt"/>
                <a:ea typeface="+mn-ea"/>
                <a:cs typeface="+mn-cs"/>
              </a:rPr>
              <a:t> OAuth 2.0.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Allows authentication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identity providers </a:t>
            </a:r>
            <a:r>
              <a:rPr lang="en-US" sz="1200" kern="1200" dirty="0" smtClean="0">
                <a:solidFill>
                  <a:schemeClr val="tx1"/>
                </a:solidFill>
                <a:effectLst/>
                <a:latin typeface="+mn-lt"/>
                <a:ea typeface="+mn-ea"/>
                <a:cs typeface="+mn-cs"/>
              </a:rPr>
              <a:t>by closing some of the gaps we just mentioned.</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ID Connect adds extra</a:t>
            </a:r>
            <a:r>
              <a:rPr lang="en-US" sz="1200" kern="1200" baseline="0" dirty="0" smtClean="0">
                <a:solidFill>
                  <a:schemeClr val="tx1"/>
                </a:solidFill>
                <a:effectLst/>
                <a:latin typeface="+mn-lt"/>
                <a:ea typeface="+mn-ea"/>
                <a:cs typeface="+mn-cs"/>
              </a:rPr>
              <a:t> tokens</a:t>
            </a:r>
            <a:r>
              <a:rPr lang="en-US" sz="1200" kern="1200" dirty="0" smtClean="0">
                <a:solidFill>
                  <a:schemeClr val="tx1"/>
                </a:solidFill>
                <a:effectLst/>
                <a:latin typeface="+mn-lt"/>
                <a:ea typeface="+mn-ea"/>
                <a:cs typeface="+mn-cs"/>
              </a:rPr>
              <a:t> which 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given to</a:t>
            </a:r>
            <a:r>
              <a:rPr lang="en-US" sz="1200" kern="1200" baseline="0" dirty="0" smtClean="0">
                <a:solidFill>
                  <a:schemeClr val="tx1"/>
                </a:solidFill>
                <a:effectLst/>
                <a:latin typeface="+mn-lt"/>
                <a:ea typeface="+mn-ea"/>
                <a:cs typeface="+mn-cs"/>
              </a:rPr>
              <a:t> client </a:t>
            </a:r>
            <a:r>
              <a:rPr lang="en-US" sz="1200" b="1" u="sng" kern="1200" dirty="0" smtClean="0">
                <a:solidFill>
                  <a:schemeClr val="tx1"/>
                </a:solidFill>
                <a:effectLst/>
                <a:latin typeface="+mn-lt"/>
                <a:ea typeface="+mn-ea"/>
                <a:cs typeface="+mn-cs"/>
              </a:rPr>
              <a:t>in addition to</a:t>
            </a:r>
            <a:r>
              <a:rPr lang="en-US" sz="1200" kern="1200" dirty="0" smtClean="0">
                <a:solidFill>
                  <a:schemeClr val="tx1"/>
                </a:solidFill>
                <a:effectLst/>
                <a:latin typeface="+mn-lt"/>
                <a:ea typeface="+mn-ea"/>
                <a:cs typeface="+mn-cs"/>
              </a:rPr>
              <a:t> regular OAuth access token. </a:t>
            </a:r>
          </a:p>
          <a:p>
            <a:pPr lvl="0"/>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have</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well-known format</a:t>
            </a:r>
            <a:r>
              <a:rPr lang="en-US" sz="1200" kern="1200" baseline="0" dirty="0" smtClean="0">
                <a:solidFill>
                  <a:schemeClr val="tx1"/>
                </a:solidFill>
                <a:effectLst/>
                <a:latin typeface="+mn-lt"/>
                <a:ea typeface="+mn-ea"/>
                <a:cs typeface="+mn-cs"/>
              </a:rPr>
              <a:t> so the client can extract identity claims and audience restrictions directly from the token.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OpenID Connect </a:t>
            </a:r>
            <a:r>
              <a:rPr lang="en-US" sz="1200" b="1" kern="1200" baseline="0" dirty="0" smtClean="0">
                <a:solidFill>
                  <a:schemeClr val="tx1"/>
                </a:solidFill>
                <a:effectLst/>
                <a:latin typeface="+mn-lt"/>
                <a:ea typeface="+mn-ea"/>
                <a:cs typeface="+mn-cs"/>
              </a:rPr>
              <a:t>replaces OpenID 2.0</a:t>
            </a:r>
            <a:r>
              <a:rPr lang="en-US" sz="1200" b="0" kern="1200" baseline="0" dirty="0" smtClean="0">
                <a:solidFill>
                  <a:schemeClr val="tx1"/>
                </a:solidFill>
                <a:effectLst/>
                <a:latin typeface="+mn-lt"/>
                <a:ea typeface="+mn-ea"/>
                <a:cs typeface="+mn-cs"/>
              </a:rPr>
              <a:t> and is the best way to implement something like “Log in with Google” on your app</a:t>
            </a:r>
            <a:r>
              <a:rPr lang="en-US" sz="1200" kern="1200" baseline="0" dirty="0" smtClean="0">
                <a:solidFill>
                  <a:schemeClr val="tx1"/>
                </a:solidFill>
                <a:effectLst/>
                <a:latin typeface="+mn-lt"/>
                <a:ea typeface="+mn-ea"/>
                <a:cs typeface="+mn-cs"/>
              </a:rPr>
              <a:t>.</a:t>
            </a:r>
          </a:p>
          <a:p>
            <a:pPr lvl="0"/>
            <a:endParaRPr lang="en-US" sz="1200" u="sng"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7959491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our list I want to touch very briefly on two additional technologies that you should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be aware of. These technologies are designed for SOAP web services and/or for complex authentication scenarios that occur in the enterprise.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is SAML, which stands for “Security Assertion Markup Language”. It’s an “XML-based, open standard data format for exchanging authentication and authorization data between parties”. Although technically designed for applications on the internet, SAML is generally used in enterprise SSO scenarios.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 is WS-Security. In terms of complexity, this is the undisputed king. It is designed for very complex scenarios that I’m guessing no one in this room needs to deal with. All I’m going to say is that if your use cases involve things like this then you should be seeking out some professional consulting services. My freebie session at </a:t>
            </a:r>
            <a:r>
              <a:rPr lang="en-US" sz="1200" kern="1200" dirty="0" err="1" smtClean="0">
                <a:solidFill>
                  <a:schemeClr val="tx1"/>
                </a:solidFill>
                <a:effectLst/>
                <a:latin typeface="+mn-lt"/>
                <a:ea typeface="+mn-ea"/>
                <a:cs typeface="+mn-cs"/>
              </a:rPr>
              <a:t>CodeMash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ain’t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cut it for you.</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34028646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what</a:t>
            </a:r>
            <a:r>
              <a:rPr lang="en-US" sz="1200" kern="1200" baseline="0" dirty="0" smtClean="0">
                <a:solidFill>
                  <a:schemeClr val="tx1"/>
                </a:solidFill>
                <a:effectLst/>
                <a:latin typeface="+mn-lt"/>
                <a:ea typeface="+mn-ea"/>
                <a:cs typeface="+mn-cs"/>
              </a:rPr>
              <a:t> should you use?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just threw a ton of choices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you, and as usual the correct answer</a:t>
            </a:r>
            <a:r>
              <a:rPr lang="en-US" sz="1200" kern="1200" baseline="0" dirty="0" smtClean="0">
                <a:solidFill>
                  <a:schemeClr val="tx1"/>
                </a:solidFill>
                <a:effectLst/>
                <a:latin typeface="+mn-lt"/>
                <a:ea typeface="+mn-ea"/>
                <a:cs typeface="+mn-cs"/>
              </a:rPr>
              <a:t> is “it depends”.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Let’s briefly recap those options and talk about the ideal use cases for each</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4659378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Client certs are</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awesome </a:t>
            </a:r>
            <a:r>
              <a:rPr lang="en-US" sz="1200" b="1" kern="1200" baseline="0" dirty="0" smtClean="0">
                <a:solidFill>
                  <a:schemeClr val="tx1"/>
                </a:solidFill>
                <a:effectLst/>
                <a:latin typeface="+mn-lt"/>
                <a:ea typeface="+mn-ea"/>
                <a:cs typeface="+mn-cs"/>
              </a:rPr>
              <a:t>if you can get users to install </a:t>
            </a:r>
            <a:r>
              <a:rPr lang="en-US" sz="1200" b="1" kern="1200" baseline="0" dirty="0" smtClean="0">
                <a:solidFill>
                  <a:schemeClr val="tx1"/>
                </a:solidFill>
                <a:effectLst/>
                <a:latin typeface="+mn-lt"/>
                <a:ea typeface="+mn-ea"/>
                <a:cs typeface="+mn-cs"/>
              </a:rPr>
              <a:t>them</a:t>
            </a:r>
            <a:r>
              <a:rPr lang="en-US" sz="1200" b="0" kern="1200" baseline="0" dirty="0" smtClean="0">
                <a:solidFill>
                  <a:schemeClr val="tx1"/>
                </a:solidFill>
                <a:effectLst/>
                <a:latin typeface="+mn-lt"/>
                <a:ea typeface="+mn-ea"/>
                <a:cs typeface="+mn-cs"/>
              </a:rPr>
              <a:t>, because there are </a:t>
            </a:r>
            <a:r>
              <a:rPr lang="en-US" sz="1200" b="1" kern="1200" baseline="0" dirty="0" smtClean="0">
                <a:solidFill>
                  <a:schemeClr val="tx1"/>
                </a:solidFill>
                <a:effectLst/>
                <a:latin typeface="+mn-lt"/>
                <a:ea typeface="+mn-ea"/>
                <a:cs typeface="+mn-cs"/>
              </a:rPr>
              <a:t>no passwords</a:t>
            </a:r>
            <a:r>
              <a:rPr lang="en-US" sz="1200" b="0" kern="1200" baseline="0" dirty="0" smtClean="0">
                <a:solidFill>
                  <a:schemeClr val="tx1"/>
                </a:solidFill>
                <a:effectLst/>
                <a:latin typeface="+mn-lt"/>
                <a:ea typeface="+mn-ea"/>
                <a:cs typeface="+mn-cs"/>
              </a:rPr>
              <a:t> to manage</a:t>
            </a:r>
            <a:endParaRPr lang="en-US" sz="1200" b="1"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Bad choice for </a:t>
            </a:r>
            <a:r>
              <a:rPr lang="en-US" sz="1200" b="1" kern="1200" baseline="0" dirty="0" smtClean="0">
                <a:solidFill>
                  <a:schemeClr val="tx1"/>
                </a:solidFill>
                <a:effectLst/>
                <a:latin typeface="+mn-lt"/>
                <a:ea typeface="+mn-ea"/>
                <a:cs typeface="+mn-cs"/>
              </a:rPr>
              <a:t>public API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Work best for securing </a:t>
            </a:r>
            <a:r>
              <a:rPr lang="en-US" sz="1200" b="1" kern="1200" dirty="0" smtClean="0">
                <a:solidFill>
                  <a:schemeClr val="tx1"/>
                </a:solidFill>
                <a:effectLst/>
                <a:latin typeface="+mn-lt"/>
                <a:ea typeface="+mn-ea"/>
                <a:cs typeface="+mn-cs"/>
              </a:rPr>
              <a:t>private API</a:t>
            </a:r>
            <a:r>
              <a:rPr lang="en-US" sz="1200" kern="1200" dirty="0" smtClean="0">
                <a:solidFill>
                  <a:schemeClr val="tx1"/>
                </a:solidFill>
                <a:effectLst/>
                <a:latin typeface="+mn-lt"/>
                <a:ea typeface="+mn-ea"/>
                <a:cs typeface="+mn-cs"/>
              </a:rPr>
              <a:t> on trusted</a:t>
            </a:r>
            <a:r>
              <a:rPr lang="en-US" sz="1200" kern="1200" baseline="0" dirty="0" smtClean="0">
                <a:solidFill>
                  <a:schemeClr val="tx1"/>
                </a:solidFill>
                <a:effectLst/>
                <a:latin typeface="+mn-lt"/>
                <a:ea typeface="+mn-ea"/>
                <a:cs typeface="+mn-cs"/>
              </a:rPr>
              <a:t> network</a:t>
            </a:r>
            <a:r>
              <a:rPr lang="en-US" sz="1200" kern="1200" baseline="0" dirty="0" smtClean="0">
                <a:solidFill>
                  <a:schemeClr val="tx1"/>
                </a:solidFill>
                <a:effectLst/>
                <a:latin typeface="+mn-lt"/>
                <a:ea typeface="+mn-ea"/>
                <a:cs typeface="+mn-cs"/>
              </a:rPr>
              <a:t>.</a:t>
            </a: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35592530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is ideal if</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want to write </a:t>
            </a:r>
            <a:r>
              <a:rPr lang="en-US" sz="1200" b="1" kern="1200" baseline="0" dirty="0" smtClean="0">
                <a:solidFill>
                  <a:schemeClr val="tx1"/>
                </a:solidFill>
                <a:effectLst/>
                <a:latin typeface="+mn-lt"/>
                <a:ea typeface="+mn-ea"/>
                <a:cs typeface="+mn-cs"/>
              </a:rPr>
              <a:t>very little code</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can use </a:t>
            </a:r>
            <a:r>
              <a:rPr lang="en-US" sz="1200" b="1" kern="1200" baseline="0" dirty="0" smtClean="0">
                <a:solidFill>
                  <a:schemeClr val="tx1"/>
                </a:solidFill>
                <a:effectLst/>
                <a:latin typeface="+mn-lt"/>
                <a:ea typeface="+mn-ea"/>
                <a:cs typeface="+mn-cs"/>
              </a:rPr>
              <a:t>TLS </a:t>
            </a:r>
            <a:r>
              <a:rPr lang="en-US" sz="1200" b="1" kern="1200" baseline="0" dirty="0" smtClean="0">
                <a:solidFill>
                  <a:schemeClr val="tx1"/>
                </a:solidFill>
                <a:effectLst/>
                <a:latin typeface="+mn-lt"/>
                <a:ea typeface="+mn-ea"/>
                <a:cs typeface="+mn-cs"/>
              </a:rPr>
              <a:t>on all requests</a:t>
            </a:r>
            <a:r>
              <a:rPr lang="en-US" sz="1200" b="0" kern="1200" baseline="0" dirty="0" smtClean="0">
                <a:solidFill>
                  <a:schemeClr val="tx1"/>
                </a:solidFill>
                <a:effectLst/>
                <a:latin typeface="+mn-lt"/>
                <a:ea typeface="+mn-ea"/>
                <a:cs typeface="+mn-cs"/>
              </a:rPr>
              <a:t> because you’re sending unencrypted passwords with each </a:t>
            </a:r>
            <a:r>
              <a:rPr lang="en-US" sz="1200" b="0" kern="1200" baseline="0" dirty="0" smtClean="0">
                <a:solidFill>
                  <a:schemeClr val="tx1"/>
                </a:solidFill>
                <a:effectLst/>
                <a:latin typeface="+mn-lt"/>
                <a:ea typeface="+mn-ea"/>
                <a:cs typeface="+mn-cs"/>
              </a:rPr>
              <a:t>request</a:t>
            </a:r>
          </a:p>
          <a:p>
            <a:pPr marL="17145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only </a:t>
            </a:r>
            <a:r>
              <a:rPr lang="en-US" sz="1200" b="1" kern="1200" dirty="0" smtClean="0">
                <a:solidFill>
                  <a:schemeClr val="tx1"/>
                </a:solidFill>
                <a:effectLst/>
                <a:latin typeface="+mn-lt"/>
                <a:ea typeface="+mn-ea"/>
                <a:cs typeface="+mn-cs"/>
              </a:rPr>
              <a:t>as secure</a:t>
            </a:r>
            <a:r>
              <a:rPr lang="en-US" sz="1200" kern="1200" dirty="0" smtClean="0">
                <a:solidFill>
                  <a:schemeClr val="tx1"/>
                </a:solidFill>
                <a:effectLst/>
                <a:latin typeface="+mn-lt"/>
                <a:ea typeface="+mn-ea"/>
                <a:cs typeface="+mn-cs"/>
              </a:rPr>
              <a:t> as your use of </a:t>
            </a:r>
            <a:r>
              <a:rPr lang="en-US" sz="1200" kern="1200" dirty="0" smtClean="0">
                <a:solidFill>
                  <a:schemeClr val="tx1"/>
                </a:solidFill>
                <a:effectLst/>
                <a:latin typeface="+mn-lt"/>
                <a:ea typeface="+mn-ea"/>
                <a:cs typeface="+mn-cs"/>
              </a:rPr>
              <a:t>TLS.</a:t>
            </a:r>
            <a:r>
              <a:rPr lang="en-US" sz="1200" kern="1200" baseline="0" dirty="0" smtClean="0">
                <a:solidFill>
                  <a:schemeClr val="tx1"/>
                </a:solidFill>
                <a:effectLst/>
                <a:latin typeface="+mn-lt"/>
                <a:ea typeface="+mn-ea"/>
                <a:cs typeface="+mn-cs"/>
              </a:rPr>
              <a:t> It TLS is broken on your platform, your authentication keys could be stolen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9808651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There’s no good reason to use Digest Auth.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17409928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a:t>
            </a:r>
            <a:r>
              <a:rPr lang="en-US" sz="1200" kern="1200" baseline="0" dirty="0" smtClean="0">
                <a:solidFill>
                  <a:schemeClr val="tx1"/>
                </a:solidFill>
                <a:effectLst/>
                <a:latin typeface="+mn-lt"/>
                <a:ea typeface="+mn-ea"/>
                <a:cs typeface="+mn-cs"/>
              </a:rPr>
              <a:t> should consider using API keys as bearer tokens if</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are comfortable w/ security aspects of Basic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meaning </a:t>
            </a:r>
            <a:r>
              <a:rPr lang="en-US" sz="1200" b="1" kern="1200" baseline="0" dirty="0" smtClean="0">
                <a:solidFill>
                  <a:schemeClr val="tx1"/>
                </a:solidFill>
                <a:effectLst/>
                <a:latin typeface="+mn-lt"/>
                <a:ea typeface="+mn-ea"/>
                <a:cs typeface="+mn-cs"/>
              </a:rPr>
              <a:t>you must use TLS</a:t>
            </a:r>
            <a:r>
              <a:rPr lang="en-US" sz="1200" b="0" kern="1200" baseline="0" dirty="0" smtClean="0">
                <a:solidFill>
                  <a:schemeClr val="tx1"/>
                </a:solidFill>
                <a:effectLst/>
                <a:latin typeface="+mn-lt"/>
                <a:ea typeface="+mn-ea"/>
                <a:cs typeface="+mn-cs"/>
              </a:rPr>
              <a:t> and </a:t>
            </a:r>
            <a:r>
              <a:rPr lang="en-US" sz="1200" b="1" kern="1200" baseline="0" dirty="0" smtClean="0">
                <a:solidFill>
                  <a:schemeClr val="tx1"/>
                </a:solidFill>
                <a:effectLst/>
                <a:latin typeface="+mn-lt"/>
                <a:ea typeface="+mn-ea"/>
                <a:cs typeface="+mn-cs"/>
              </a:rPr>
              <a:t>if TLS is compromised, then so are you</a:t>
            </a:r>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But you need more flexibility with the implementation than you get using the Basic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standard</a:t>
            </a:r>
          </a:p>
          <a:p>
            <a:pPr marL="171450" indent="-171450">
              <a:buFont typeface="Arial" panose="020B0604020202020204" pitchFamily="34" charset="0"/>
              <a:buChar char="•"/>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For instance, if you need the ability</a:t>
            </a:r>
            <a:r>
              <a:rPr lang="en-US" sz="1200" kern="1200" baseline="0" dirty="0" smtClean="0">
                <a:solidFill>
                  <a:schemeClr val="tx1"/>
                </a:solidFill>
                <a:effectLst/>
                <a:latin typeface="+mn-lt"/>
                <a:ea typeface="+mn-ea"/>
                <a:cs typeface="+mn-cs"/>
              </a:rPr>
              <a:t> to pass API keys as </a:t>
            </a:r>
            <a:r>
              <a:rPr lang="en-US" sz="1200" kern="1200" baseline="0" dirty="0" err="1" smtClean="0">
                <a:solidFill>
                  <a:schemeClr val="tx1"/>
                </a:solidFill>
                <a:effectLst/>
                <a:latin typeface="+mn-lt"/>
                <a:ea typeface="+mn-ea"/>
                <a:cs typeface="+mn-cs"/>
              </a:rPr>
              <a:t>querystring</a:t>
            </a:r>
            <a:r>
              <a:rPr lang="en-US" sz="1200" kern="1200" baseline="0" dirty="0" smtClean="0">
                <a:solidFill>
                  <a:schemeClr val="tx1"/>
                </a:solidFill>
                <a:effectLst/>
                <a:latin typeface="+mn-lt"/>
                <a:ea typeface="+mn-ea"/>
                <a:cs typeface="+mn-cs"/>
              </a:rPr>
              <a:t> arguments rather than in a header, you might need to roll your own API key implementation.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27434465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should consider using custom API keys to sign your</a:t>
            </a:r>
            <a:r>
              <a:rPr lang="en-US" sz="1200" kern="1200" baseline="0" dirty="0" smtClean="0">
                <a:solidFill>
                  <a:schemeClr val="tx1"/>
                </a:solidFill>
                <a:effectLst/>
                <a:latin typeface="+mn-lt"/>
                <a:ea typeface="+mn-ea"/>
                <a:cs typeface="+mn-cs"/>
              </a:rPr>
              <a:t> requests if either:</a:t>
            </a:r>
          </a:p>
          <a:p>
            <a:r>
              <a:rPr lang="en-US" sz="1200" kern="1200" baseline="0" dirty="0" smtClean="0">
                <a:solidFill>
                  <a:schemeClr val="tx1"/>
                </a:solidFill>
                <a:effectLst/>
                <a:latin typeface="+mn-lt"/>
                <a:ea typeface="+mn-ea"/>
                <a:cs typeface="+mn-cs"/>
              </a:rPr>
              <a:t>* You CAN’T require TLS on all requests, OR</a:t>
            </a:r>
          </a:p>
          <a:p>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You want extra security.</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Remember that</a:t>
            </a:r>
            <a:r>
              <a:rPr lang="en-US" sz="1200" kern="1200" baseline="0" dirty="0" smtClean="0">
                <a:solidFill>
                  <a:schemeClr val="tx1"/>
                </a:solidFill>
                <a:effectLst/>
                <a:latin typeface="+mn-lt"/>
                <a:ea typeface="+mn-ea"/>
                <a:cs typeface="+mn-cs"/>
              </a:rPr>
              <a:t> creating the signature can be </a:t>
            </a:r>
            <a:r>
              <a:rPr lang="en-US" sz="1200" b="1" kern="1200" baseline="0" dirty="0" smtClean="0">
                <a:solidFill>
                  <a:schemeClr val="tx1"/>
                </a:solidFill>
                <a:effectLst/>
                <a:latin typeface="+mn-lt"/>
                <a:ea typeface="+mn-ea"/>
                <a:cs typeface="+mn-cs"/>
              </a:rPr>
              <a:t>complex</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client and server must do it in the same way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Better choice if you’re writing </a:t>
            </a:r>
            <a:r>
              <a:rPr lang="en-US" sz="1200" b="1" kern="1200" baseline="0" dirty="0" smtClean="0">
                <a:solidFill>
                  <a:schemeClr val="tx1"/>
                </a:solidFill>
                <a:effectLst/>
                <a:latin typeface="+mn-lt"/>
                <a:ea typeface="+mn-ea"/>
                <a:cs typeface="+mn-cs"/>
              </a:rPr>
              <a:t>both client and server</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3</a:t>
            </a:r>
            <a:r>
              <a:rPr lang="en-US" sz="1200" b="0" kern="1200" baseline="30000" dirty="0" smtClean="0">
                <a:solidFill>
                  <a:schemeClr val="tx1"/>
                </a:solidFill>
                <a:effectLst/>
                <a:latin typeface="+mn-lt"/>
                <a:ea typeface="+mn-ea"/>
                <a:cs typeface="+mn-cs"/>
              </a:rPr>
              <a:t>rd</a:t>
            </a:r>
            <a:r>
              <a:rPr lang="en-US" sz="1200" b="0" kern="1200" baseline="0" dirty="0" smtClean="0">
                <a:solidFill>
                  <a:schemeClr val="tx1"/>
                </a:solidFill>
                <a:effectLst/>
                <a:latin typeface="+mn-lt"/>
                <a:ea typeface="+mn-ea"/>
                <a:cs typeface="+mn-cs"/>
              </a:rPr>
              <a:t> party client support means you’ll need to document and support </a:t>
            </a:r>
            <a:r>
              <a:rPr lang="en-US" sz="1200" b="1" kern="1200" baseline="0" dirty="0" smtClean="0">
                <a:solidFill>
                  <a:schemeClr val="tx1"/>
                </a:solidFill>
                <a:effectLst/>
                <a:latin typeface="+mn-lt"/>
                <a:ea typeface="+mn-ea"/>
                <a:cs typeface="+mn-cs"/>
              </a:rPr>
              <a:t>canonicalization</a:t>
            </a:r>
            <a:r>
              <a:rPr lang="en-US" sz="1200" b="0" kern="1200" baseline="0" dirty="0" smtClean="0">
                <a:solidFill>
                  <a:schemeClr val="tx1"/>
                </a:solidFill>
                <a:effectLst/>
                <a:latin typeface="+mn-lt"/>
                <a:ea typeface="+mn-ea"/>
                <a:cs typeface="+mn-cs"/>
              </a:rPr>
              <a:t> process</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786082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 goal today is to give you the coherent overview I desperately needed a few months ago.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I’m going to break down all of the complex terminology and compare and contrast the different techniques you can choose from.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time that you need to choose how to secure an API endpoint, I want you to start from a place of knowledge so that you can make an educated decision and not a rookie mistake.</a:t>
            </a:r>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1736727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API </a:t>
            </a:r>
            <a:r>
              <a:rPr lang="en-US" sz="1200" kern="1200" dirty="0" smtClean="0">
                <a:solidFill>
                  <a:schemeClr val="tx1"/>
                </a:solidFill>
                <a:effectLst/>
                <a:latin typeface="+mn-lt"/>
                <a:ea typeface="+mn-ea"/>
                <a:cs typeface="+mn-cs"/>
              </a:rPr>
              <a:t>interacts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with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services </a:t>
            </a:r>
            <a:r>
              <a:rPr lang="en-US" sz="1200" kern="1200" dirty="0" smtClean="0">
                <a:solidFill>
                  <a:schemeClr val="tx1"/>
                </a:solidFill>
                <a:effectLst/>
                <a:latin typeface="+mn-lt"/>
                <a:ea typeface="+mn-ea"/>
                <a:cs typeface="+mn-cs"/>
              </a:rPr>
              <a:t>then OAuth is the way to go.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Consider </a:t>
            </a:r>
            <a:r>
              <a:rPr lang="en-US" sz="1200" b="1" kern="1200" dirty="0" smtClean="0">
                <a:solidFill>
                  <a:schemeClr val="tx1"/>
                </a:solidFill>
                <a:effectLst/>
                <a:latin typeface="+mn-lt"/>
                <a:ea typeface="+mn-ea"/>
                <a:cs typeface="+mn-cs"/>
              </a:rPr>
              <a:t>version 1</a:t>
            </a:r>
            <a:r>
              <a:rPr lang="en-US" sz="1200" b="0" kern="1200" dirty="0" smtClean="0">
                <a:solidFill>
                  <a:schemeClr val="tx1"/>
                </a:solidFill>
                <a:effectLst/>
                <a:latin typeface="+mn-lt"/>
                <a:ea typeface="+mn-ea"/>
                <a:cs typeface="+mn-cs"/>
              </a:rPr>
              <a:t> if</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You’re writing a </a:t>
            </a:r>
            <a:r>
              <a:rPr lang="en-US" sz="1200" b="1" kern="1200" dirty="0" smtClean="0">
                <a:solidFill>
                  <a:schemeClr val="tx1"/>
                </a:solidFill>
                <a:effectLst/>
                <a:latin typeface="+mn-lt"/>
                <a:ea typeface="+mn-ea"/>
                <a:cs typeface="+mn-cs"/>
              </a:rPr>
              <a:t>web-based</a:t>
            </a:r>
            <a:r>
              <a:rPr lang="en-US" sz="1200" b="1" kern="1200" baseline="0" dirty="0" smtClean="0">
                <a:solidFill>
                  <a:schemeClr val="tx1"/>
                </a:solidFill>
                <a:effectLst/>
                <a:latin typeface="+mn-lt"/>
                <a:ea typeface="+mn-ea"/>
                <a:cs typeface="+mn-cs"/>
              </a:rPr>
              <a:t> app</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can’t or don’t want to rely on </a:t>
            </a:r>
            <a:r>
              <a:rPr lang="en-US" sz="1200" b="1" kern="1200" baseline="0" dirty="0" smtClean="0">
                <a:solidFill>
                  <a:schemeClr val="tx1"/>
                </a:solidFill>
                <a:effectLst/>
                <a:latin typeface="+mn-lt"/>
                <a:ea typeface="+mn-ea"/>
                <a:cs typeface="+mn-cs"/>
              </a:rPr>
              <a:t>TLS</a:t>
            </a:r>
            <a:r>
              <a:rPr lang="en-US" sz="1200" b="0" kern="1200" baseline="0" dirty="0" smtClean="0">
                <a:solidFill>
                  <a:schemeClr val="tx1"/>
                </a:solidFill>
                <a:effectLst/>
                <a:latin typeface="+mn-lt"/>
                <a:ea typeface="+mn-ea"/>
                <a:cs typeface="+mn-cs"/>
              </a:rPr>
              <a:t> for security</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might also consider version 1.0a if you want</a:t>
            </a:r>
            <a:r>
              <a:rPr lang="en-US" sz="1200" kern="1200" baseline="0" dirty="0" smtClean="0">
                <a:solidFill>
                  <a:schemeClr val="tx1"/>
                </a:solidFill>
                <a:effectLst/>
                <a:latin typeface="+mn-lt"/>
                <a:ea typeface="+mn-ea"/>
                <a:cs typeface="+mn-cs"/>
              </a:rPr>
              <a:t> to minimize the code you need to write to interact with multiple providers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primary drawbacks</a:t>
            </a:r>
            <a:r>
              <a:rPr lang="en-US" sz="1200" kern="1200" dirty="0" smtClean="0">
                <a:solidFill>
                  <a:schemeClr val="tx1"/>
                </a:solidFill>
                <a:effectLst/>
                <a:latin typeface="+mn-lt"/>
                <a:ea typeface="+mn-ea"/>
                <a:cs typeface="+mn-cs"/>
              </a:rPr>
              <a:t> with OAuth 1.0 are </a:t>
            </a:r>
          </a:p>
          <a:p>
            <a:pPr marL="171450" indent="-171450">
              <a:buFont typeface="Arial" panose="020B0604020202020204" pitchFamily="34" charset="0"/>
              <a:buChar char="•"/>
            </a:pP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involved in making signed requests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limited support for </a:t>
            </a:r>
            <a:r>
              <a:rPr lang="en-US" sz="1200" b="1" kern="1200" dirty="0" smtClean="0">
                <a:solidFill>
                  <a:schemeClr val="tx1"/>
                </a:solidFill>
                <a:effectLst/>
                <a:latin typeface="+mn-lt"/>
                <a:ea typeface="+mn-ea"/>
                <a:cs typeface="+mn-cs"/>
              </a:rPr>
              <a:t>non-browser</a:t>
            </a:r>
            <a:r>
              <a:rPr lang="en-US" sz="1200" kern="1200" dirty="0" smtClean="0">
                <a:solidFill>
                  <a:schemeClr val="tx1"/>
                </a:solidFill>
                <a:effectLst/>
                <a:latin typeface="+mn-lt"/>
                <a:ea typeface="+mn-ea"/>
                <a:cs typeface="+mn-cs"/>
              </a:rPr>
              <a:t> clients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196869143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Use OAuth 2 if</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You want</a:t>
            </a:r>
            <a:r>
              <a:rPr lang="en-US" sz="1200" kern="1200" baseline="0" dirty="0" smtClean="0">
                <a:solidFill>
                  <a:schemeClr val="tx1"/>
                </a:solidFill>
                <a:effectLst/>
                <a:latin typeface="+mn-lt"/>
                <a:ea typeface="+mn-ea"/>
                <a:cs typeface="+mn-cs"/>
              </a:rPr>
              <a:t> to </a:t>
            </a:r>
            <a:r>
              <a:rPr lang="en-US" sz="1200" b="1" kern="1200" baseline="0" dirty="0" smtClean="0">
                <a:solidFill>
                  <a:schemeClr val="tx1"/>
                </a:solidFill>
                <a:effectLst/>
                <a:latin typeface="+mn-lt"/>
                <a:ea typeface="+mn-ea"/>
                <a:cs typeface="+mn-cs"/>
              </a:rPr>
              <a:t>avoid complexity</a:t>
            </a:r>
            <a:r>
              <a:rPr lang="en-US" sz="1200" b="0" kern="1200" baseline="0" dirty="0" smtClean="0">
                <a:solidFill>
                  <a:schemeClr val="tx1"/>
                </a:solidFill>
                <a:effectLst/>
                <a:latin typeface="+mn-lt"/>
                <a:ea typeface="+mn-ea"/>
                <a:cs typeface="+mn-cs"/>
              </a:rPr>
              <a:t> of request signing in OAuth 1 or</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want to support </a:t>
            </a:r>
            <a:r>
              <a:rPr lang="en-US" sz="1200" b="1" kern="1200" baseline="0" dirty="0" smtClean="0">
                <a:solidFill>
                  <a:schemeClr val="tx1"/>
                </a:solidFill>
                <a:effectLst/>
                <a:latin typeface="+mn-lt"/>
                <a:ea typeface="+mn-ea"/>
                <a:cs typeface="+mn-cs"/>
              </a:rPr>
              <a:t>non-web</a:t>
            </a:r>
            <a:r>
              <a:rPr lang="en-US" sz="1200" b="0" kern="1200" baseline="0" dirty="0" smtClean="0">
                <a:solidFill>
                  <a:schemeClr val="tx1"/>
                </a:solidFill>
                <a:effectLst/>
                <a:latin typeface="+mn-lt"/>
                <a:ea typeface="+mn-ea"/>
                <a:cs typeface="+mn-cs"/>
              </a:rPr>
              <a:t> clients or alternative authentication flows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primary drawbacks</a:t>
            </a:r>
            <a:r>
              <a:rPr lang="en-US" sz="1200" kern="1200" dirty="0" smtClean="0">
                <a:solidFill>
                  <a:schemeClr val="tx1"/>
                </a:solidFill>
                <a:effectLst/>
                <a:latin typeface="+mn-lt"/>
                <a:ea typeface="+mn-ea"/>
                <a:cs typeface="+mn-cs"/>
              </a:rPr>
              <a:t> to OAuth 2.0 are </a:t>
            </a:r>
            <a:r>
              <a:rPr lang="en-US" sz="1200" b="1" kern="1200" dirty="0" smtClean="0">
                <a:solidFill>
                  <a:schemeClr val="tx1"/>
                </a:solidFill>
                <a:effectLst/>
                <a:latin typeface="+mn-lt"/>
                <a:ea typeface="+mn-ea"/>
                <a:cs typeface="+mn-cs"/>
              </a:rPr>
              <a:t>reduced security</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less interoperability</a:t>
            </a:r>
            <a:r>
              <a:rPr lang="en-US"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If TLS is compromised,</a:t>
            </a:r>
            <a:r>
              <a:rPr lang="en-US" sz="1200" kern="1200" baseline="0" dirty="0" smtClean="0">
                <a:solidFill>
                  <a:schemeClr val="tx1"/>
                </a:solidFill>
                <a:effectLst/>
                <a:latin typeface="+mn-lt"/>
                <a:ea typeface="+mn-ea"/>
                <a:cs typeface="+mn-cs"/>
              </a:rPr>
              <a:t> so are your keys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a:t>
            </a:r>
            <a:r>
              <a:rPr lang="en-US" sz="1200" kern="1200" dirty="0" smtClean="0">
                <a:solidFill>
                  <a:schemeClr val="tx1"/>
                </a:solidFill>
                <a:effectLst/>
                <a:latin typeface="+mn-lt"/>
                <a:ea typeface="+mn-ea"/>
                <a:cs typeface="+mn-cs"/>
              </a:rPr>
              <a:t>ode</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that you write for one OAuth 2 provider may require a lot of work to support another.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105652980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Remember that OAuth by itself is for </a:t>
            </a:r>
            <a:r>
              <a:rPr lang="en-US" sz="1200" b="1" kern="1200" dirty="0" smtClean="0">
                <a:solidFill>
                  <a:schemeClr val="tx1"/>
                </a:solidFill>
                <a:effectLst/>
                <a:latin typeface="+mn-lt"/>
                <a:ea typeface="+mn-ea"/>
                <a:cs typeface="+mn-cs"/>
              </a:rPr>
              <a:t>authorization only</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want to </a:t>
            </a:r>
            <a:r>
              <a:rPr lang="en-US" sz="1200" b="1" kern="1200" dirty="0" smtClean="0">
                <a:solidFill>
                  <a:schemeClr val="tx1"/>
                </a:solidFill>
                <a:effectLst/>
                <a:latin typeface="+mn-lt"/>
                <a:ea typeface="+mn-ea"/>
                <a:cs typeface="+mn-cs"/>
              </a:rPr>
              <a:t>authenticate</a:t>
            </a:r>
            <a:r>
              <a:rPr lang="en-US" sz="1200" b="0" kern="1200" dirty="0" smtClean="0">
                <a:solidFill>
                  <a:schemeClr val="tx1"/>
                </a:solidFill>
                <a:effectLst/>
                <a:latin typeface="+mn-lt"/>
                <a:ea typeface="+mn-ea"/>
                <a:cs typeface="+mn-cs"/>
              </a:rPr>
              <a:t>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data</a:t>
            </a:r>
            <a:r>
              <a:rPr lang="en-US" sz="1200" b="0" kern="1200" dirty="0" smtClean="0">
                <a:solidFill>
                  <a:schemeClr val="tx1"/>
                </a:solidFill>
                <a:effectLst/>
                <a:latin typeface="+mn-lt"/>
                <a:ea typeface="+mn-ea"/>
                <a:cs typeface="+mn-cs"/>
              </a:rPr>
              <a:t> then use OpenID</a:t>
            </a:r>
            <a:r>
              <a:rPr lang="en-US" sz="1200" b="0" kern="1200" baseline="0" dirty="0" smtClean="0">
                <a:solidFill>
                  <a:schemeClr val="tx1"/>
                </a:solidFill>
                <a:effectLst/>
                <a:latin typeface="+mn-lt"/>
                <a:ea typeface="+mn-ea"/>
                <a:cs typeface="+mn-cs"/>
              </a:rPr>
              <a:t> Connect on top of OAuth 2.0. This will let your users authenticate to your API with their Google accounts, for example.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also use OpenID Connect if you have</a:t>
            </a:r>
            <a:r>
              <a:rPr lang="en-US" sz="1200" kern="1200" baseline="0" dirty="0" smtClean="0">
                <a:solidFill>
                  <a:schemeClr val="tx1"/>
                </a:solidFill>
                <a:effectLst/>
                <a:latin typeface="+mn-lt"/>
                <a:ea typeface="+mn-ea"/>
                <a:cs typeface="+mn-cs"/>
              </a:rPr>
              <a:t> multiple internal systems and you want to set up your own </a:t>
            </a:r>
            <a:r>
              <a:rPr lang="en-US" sz="1200" b="1" kern="1200" baseline="0" dirty="0" smtClean="0">
                <a:solidFill>
                  <a:schemeClr val="tx1"/>
                </a:solidFill>
                <a:effectLst/>
                <a:latin typeface="+mn-lt"/>
                <a:ea typeface="+mn-ea"/>
                <a:cs typeface="+mn-cs"/>
              </a:rPr>
              <a:t>centralized Identity</a:t>
            </a:r>
            <a:r>
              <a:rPr lang="en-US" sz="1200" kern="1200" baseline="0" dirty="0" smtClean="0">
                <a:solidFill>
                  <a:schemeClr val="tx1"/>
                </a:solidFill>
                <a:effectLst/>
                <a:latin typeface="+mn-lt"/>
                <a:ea typeface="+mn-ea"/>
                <a:cs typeface="+mn-cs"/>
              </a:rPr>
              <a:t> and authentication provider.</a:t>
            </a:r>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8763194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Lastly, you should use SAML or WS-Security if you literally have no other choice, and/or have a sick love affair with XML.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choose either of these, good luck but</a:t>
            </a:r>
            <a:r>
              <a:rPr lang="en-US" sz="1200" kern="1200" baseline="0" dirty="0" smtClean="0">
                <a:solidFill>
                  <a:schemeClr val="tx1"/>
                </a:solidFill>
                <a:effectLst/>
                <a:latin typeface="+mn-lt"/>
                <a:ea typeface="+mn-ea"/>
                <a:cs typeface="+mn-cs"/>
              </a:rPr>
              <a:t> don’t ask me if you have questions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7774647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Research shows that attendees of a talk such will generally remember only 3 things. That means that most of the information I just shared with you will vanish quickly if you don’t act on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here are the 3 most important things I want you to remember:</a:t>
            </a:r>
          </a:p>
          <a:p>
            <a:pPr marL="228600" indent="-228600">
              <a:buAutoNum type="arabicParenR"/>
            </a:pPr>
            <a:r>
              <a:rPr lang="en-US" sz="1200" kern="1200" dirty="0" smtClean="0">
                <a:solidFill>
                  <a:schemeClr val="tx1"/>
                </a:solidFill>
                <a:effectLst/>
                <a:latin typeface="+mn-lt"/>
                <a:ea typeface="+mn-ea"/>
                <a:cs typeface="+mn-cs"/>
              </a:rPr>
              <a:t>Requests must use EITHER TLS, OR be signed with a MAC. </a:t>
            </a:r>
          </a:p>
          <a:p>
            <a:pPr marL="228600" indent="-228600">
              <a:buAutoNum type="arabicParenR"/>
            </a:pPr>
            <a:r>
              <a:rPr lang="en-US" sz="1200" kern="1200" dirty="0" smtClean="0">
                <a:solidFill>
                  <a:schemeClr val="tx1"/>
                </a:solidFill>
                <a:effectLst/>
                <a:latin typeface="+mn-lt"/>
                <a:ea typeface="+mn-ea"/>
                <a:cs typeface="+mn-cs"/>
              </a:rPr>
              <a:t>If you’re</a:t>
            </a:r>
            <a:r>
              <a:rPr lang="en-US" sz="1200" kern="1200" baseline="0" dirty="0" smtClean="0">
                <a:solidFill>
                  <a:schemeClr val="tx1"/>
                </a:solidFill>
                <a:effectLst/>
                <a:latin typeface="+mn-lt"/>
                <a:ea typeface="+mn-ea"/>
                <a:cs typeface="+mn-cs"/>
              </a:rPr>
              <a:t> not dealing with 3</a:t>
            </a:r>
            <a:r>
              <a:rPr lang="en-US" sz="1200" kern="1200" baseline="30000" dirty="0" smtClean="0">
                <a:solidFill>
                  <a:schemeClr val="tx1"/>
                </a:solidFill>
                <a:effectLst/>
                <a:latin typeface="+mn-lt"/>
                <a:ea typeface="+mn-ea"/>
                <a:cs typeface="+mn-cs"/>
              </a:rPr>
              <a:t>rd</a:t>
            </a:r>
            <a:r>
              <a:rPr lang="en-US" sz="1200" kern="1200" baseline="0" dirty="0" smtClean="0">
                <a:solidFill>
                  <a:schemeClr val="tx1"/>
                </a:solidFill>
                <a:effectLst/>
                <a:latin typeface="+mn-lt"/>
                <a:ea typeface="+mn-ea"/>
                <a:cs typeface="+mn-cs"/>
              </a:rPr>
              <a:t> party data or services, it will probably be simpler to use </a:t>
            </a:r>
            <a:r>
              <a:rPr lang="en-US" sz="1200" kern="1200" dirty="0" smtClean="0">
                <a:solidFill>
                  <a:schemeClr val="tx1"/>
                </a:solidFill>
                <a:effectLst/>
                <a:latin typeface="+mn-lt"/>
                <a:ea typeface="+mn-ea"/>
                <a:cs typeface="+mn-cs"/>
              </a:rPr>
              <a:t>API keys</a:t>
            </a:r>
            <a:r>
              <a:rPr lang="en-US" sz="1200" kern="1200" baseline="0" dirty="0" smtClean="0">
                <a:solidFill>
                  <a:schemeClr val="tx1"/>
                </a:solidFill>
                <a:effectLst/>
                <a:latin typeface="+mn-lt"/>
                <a:ea typeface="+mn-ea"/>
                <a:cs typeface="+mn-cs"/>
              </a:rPr>
              <a:t> instead of </a:t>
            </a:r>
            <a:r>
              <a:rPr lang="en-US" sz="1200" kern="1200" baseline="0" dirty="0" err="1" smtClean="0">
                <a:solidFill>
                  <a:schemeClr val="tx1"/>
                </a:solidFill>
                <a:effectLst/>
                <a:latin typeface="+mn-lt"/>
                <a:ea typeface="+mn-ea"/>
                <a:cs typeface="+mn-cs"/>
              </a:rPr>
              <a:t>Oauth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You</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can use API keys as bearer tokens or to sign requests, depending on your needs.</a:t>
            </a:r>
          </a:p>
          <a:p>
            <a:pPr lvl="0"/>
            <a:r>
              <a:rPr lang="en-US" sz="1200" kern="1200" dirty="0" smtClean="0">
                <a:solidFill>
                  <a:schemeClr val="tx1"/>
                </a:solidFill>
                <a:effectLst/>
                <a:latin typeface="+mn-lt"/>
                <a:ea typeface="+mn-ea"/>
                <a:cs typeface="+mn-cs"/>
              </a:rPr>
              <a:t>3)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OAuth is for authorization, not authentication. Use OpenID Connect if you need both.</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27786873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Actually, you all look like smart people, so I want you to try really hard to remember a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thing, and that’s my website. From there you can get to my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where these slides are kept and you can also get to my email, my Twitter, my LinkedIn, etc.</a:t>
            </a:r>
          </a:p>
          <a:p>
            <a:r>
              <a:rPr lang="en-US" sz="1200" kern="1200" dirty="0" smtClean="0">
                <a:solidFill>
                  <a:schemeClr val="tx1"/>
                </a:solidFill>
                <a:effectLst/>
                <a:latin typeface="+mn-lt"/>
                <a:ea typeface="+mn-ea"/>
                <a:cs typeface="+mn-cs"/>
              </a:rPr>
              <a:t>Please feel free to reach out with feedback, questions, comments, etc. I’d love to hear from you.</a:t>
            </a:r>
          </a:p>
          <a:p>
            <a:r>
              <a:rPr lang="en-US" sz="1200" kern="1200" dirty="0" smtClean="0">
                <a:solidFill>
                  <a:schemeClr val="tx1"/>
                </a:solidFill>
                <a:effectLst/>
                <a:latin typeface="+mn-lt"/>
                <a:ea typeface="+mn-ea"/>
                <a:cs typeface="+mn-cs"/>
              </a:rPr>
              <a:t>THANK YOU!</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1492457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the basic structure of this talk.</a:t>
            </a:r>
          </a:p>
          <a:p>
            <a:pPr lvl="0"/>
            <a:r>
              <a:rPr lang="en-US" sz="1200" kern="1200" dirty="0" smtClean="0">
                <a:solidFill>
                  <a:schemeClr val="tx1"/>
                </a:solidFill>
                <a:effectLst/>
                <a:latin typeface="+mn-lt"/>
                <a:ea typeface="+mn-ea"/>
                <a:cs typeface="+mn-cs"/>
              </a:rPr>
              <a:t>First, we’re going to talk about three different concepts</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you, as an API author, should be thinking about</a:t>
            </a:r>
            <a:r>
              <a:rPr lang="en-US" sz="1200" kern="1200" baseline="0" dirty="0" smtClean="0">
                <a:solidFill>
                  <a:schemeClr val="tx1"/>
                </a:solidFill>
                <a:effectLst/>
                <a:latin typeface="+mn-lt"/>
                <a:ea typeface="+mn-ea"/>
                <a:cs typeface="+mn-cs"/>
              </a:rPr>
              <a:t> when choosing an authentication solution.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Then we’ll compare and contrast the options you can choose from when authenticating your API calls. We’ll cover everything from HTTP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to OpenID Connect.</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Finally, we’ll wrap up with some suggestions for selecting a technology to match your use case.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majority of this talk is platform agnostic. As we go through the different options I may talk briefly about implementation details on the IIS/.NET platform, but mostly I’ll be showing you diagrams rather than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Also, I want to be clear about what this session is NOT.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it’s not an advanced security session. If you already know the difference between OAuth 1 and 2 and which authentication options require SSL and which don’t, or if you already know how to sign a request using HMAC, then you’re probably in the wrong place. My intended audience is people who DON’T know those things, or even that those are the things they need to know about in the first place.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301285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5/6/2016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5/6/2016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5/6/2016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5/6/2016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5/6/2016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5/6/2016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www.petry-johnson.com/"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hyperlink" Target="https://github.com/spetryjohnson/Talk-Patterns_of_Effective_Test_Setup/"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a:bodyPr>
          <a:lstStyle/>
          <a:p>
            <a:pPr algn="ctr"/>
            <a:r>
              <a:rPr lang="en-US" sz="5400" dirty="0" smtClean="0"/>
              <a:t>Securing Your API Endpoints</a:t>
            </a:r>
            <a:r>
              <a:rPr lang="en-US" dirty="0" smtClean="0"/>
              <a:t/>
            </a:r>
            <a:br>
              <a:rPr lang="en-US" dirty="0" smtClean="0"/>
            </a:br>
            <a:r>
              <a:rPr lang="en-US" sz="1100" dirty="0" smtClean="0"/>
              <a:t/>
            </a:r>
            <a:br>
              <a:rPr lang="en-US" sz="1100" dirty="0" smtClean="0"/>
            </a:br>
            <a:r>
              <a:rPr lang="en-US" sz="4000" dirty="0" smtClean="0">
                <a:solidFill>
                  <a:schemeClr val="bg1">
                    <a:lumMod val="65000"/>
                  </a:schemeClr>
                </a:solidFill>
              </a:rPr>
              <a:t>A practical guide to API authentication</a:t>
            </a:r>
            <a:endParaRPr lang="en-US" sz="4000" dirty="0">
              <a:solidFill>
                <a:schemeClr val="bg1">
                  <a:lumMod val="65000"/>
                </a:schemeClr>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87739" y="2144123"/>
            <a:ext cx="7735712" cy="4351338"/>
          </a:xfrm>
        </p:spPr>
      </p:pic>
      <p:sp>
        <p:nvSpPr>
          <p:cNvPr id="5" name="TextBox 4"/>
          <p:cNvSpPr txBox="1"/>
          <p:nvPr/>
        </p:nvSpPr>
        <p:spPr>
          <a:xfrm>
            <a:off x="4799106" y="5972241"/>
            <a:ext cx="3185231" cy="646331"/>
          </a:xfrm>
          <a:prstGeom prst="rect">
            <a:avLst/>
          </a:prstGeom>
          <a:noFill/>
        </p:spPr>
        <p:txBody>
          <a:bodyPr wrap="none" rtlCol="0">
            <a:spAutoFit/>
          </a:bodyPr>
          <a:lstStyle/>
          <a:p>
            <a:r>
              <a:rPr lang="en-US" sz="2800" dirty="0" smtClean="0">
                <a:solidFill>
                  <a:srgbClr val="FD7D00"/>
                </a:solidFill>
              </a:rPr>
              <a:t>@</a:t>
            </a:r>
            <a:r>
              <a:rPr lang="en-US" sz="3600" dirty="0" smtClean="0">
                <a:solidFill>
                  <a:srgbClr val="FD7D00"/>
                </a:solidFill>
              </a:rPr>
              <a:t>spetryjohnson</a:t>
            </a:r>
            <a:endParaRPr lang="en-US" sz="2800" dirty="0">
              <a:solidFill>
                <a:srgbClr val="FD7D00"/>
              </a:solidFill>
            </a:endParaRPr>
          </a:p>
        </p:txBody>
      </p:sp>
    </p:spTree>
    <p:extLst>
      <p:ext uri="{BB962C8B-B14F-4D97-AF65-F5344CB8AC3E}">
        <p14:creationId xmlns:p14="http://schemas.microsoft.com/office/powerpoint/2010/main" val="2179527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“getting started with &lt;foo&gt;”</a:t>
            </a:r>
            <a:endParaRPr lang="en-US" sz="4800" dirty="0"/>
          </a:p>
        </p:txBody>
      </p:sp>
    </p:spTree>
    <p:extLst>
      <p:ext uri="{BB962C8B-B14F-4D97-AF65-F5344CB8AC3E}">
        <p14:creationId xmlns:p14="http://schemas.microsoft.com/office/powerpoint/2010/main" val="1821055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“narrow down the options”</a:t>
            </a:r>
            <a:endParaRPr lang="en-US" sz="4800" dirty="0"/>
          </a:p>
        </p:txBody>
      </p:sp>
    </p:spTree>
    <p:extLst>
      <p:ext uri="{BB962C8B-B14F-4D97-AF65-F5344CB8AC3E}">
        <p14:creationId xmlns:p14="http://schemas.microsoft.com/office/powerpoint/2010/main" val="474559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4057463"/>
            <a:ext cx="11215255" cy="2376588"/>
          </a:xfrm>
        </p:spPr>
        <p:txBody>
          <a:bodyPr>
            <a:noAutofit/>
          </a:bodyPr>
          <a:lstStyle/>
          <a:p>
            <a:r>
              <a:rPr lang="en-US" sz="4000" b="1" dirty="0" smtClean="0"/>
              <a:t>Identity:</a:t>
            </a:r>
            <a:r>
              <a:rPr lang="en-US" sz="4000" dirty="0" smtClean="0"/>
              <a:t> user data</a:t>
            </a:r>
          </a:p>
          <a:p>
            <a:r>
              <a:rPr lang="en-US" sz="4000" b="1" dirty="0" smtClean="0"/>
              <a:t>Authentication:</a:t>
            </a:r>
            <a:r>
              <a:rPr lang="en-US" sz="4000" dirty="0" smtClean="0"/>
              <a:t> which user is this request for?</a:t>
            </a:r>
          </a:p>
          <a:p>
            <a:r>
              <a:rPr lang="en-US" sz="4000" b="1" dirty="0" smtClean="0"/>
              <a:t>Authorization:</a:t>
            </a:r>
            <a:r>
              <a:rPr lang="en-US" sz="4000" dirty="0" smtClean="0"/>
              <a:t> is this request permitted?</a:t>
            </a:r>
            <a:endParaRPr lang="en-US" sz="4000" b="1" dirty="0"/>
          </a:p>
        </p:txBody>
      </p:sp>
      <p:pic>
        <p:nvPicPr>
          <p:cNvPr id="6" name="Picture 5"/>
          <p:cNvPicPr>
            <a:picLocks noChangeAspect="1"/>
          </p:cNvPicPr>
          <p:nvPr/>
        </p:nvPicPr>
        <p:blipFill>
          <a:blip r:embed="rId3"/>
          <a:stretch>
            <a:fillRect/>
          </a:stretch>
        </p:blipFill>
        <p:spPr>
          <a:xfrm>
            <a:off x="1969122" y="1690688"/>
            <a:ext cx="8253755" cy="1802130"/>
          </a:xfrm>
          <a:prstGeom prst="rect">
            <a:avLst/>
          </a:prstGeom>
        </p:spPr>
      </p:pic>
    </p:spTree>
    <p:extLst>
      <p:ext uri="{BB962C8B-B14F-4D97-AF65-F5344CB8AC3E}">
        <p14:creationId xmlns:p14="http://schemas.microsoft.com/office/powerpoint/2010/main" val="406173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Not all APIs care about all 3 things</a:t>
            </a:r>
            <a:br>
              <a:rPr lang="en-US" sz="4000" dirty="0" smtClean="0"/>
            </a:br>
            <a:endParaRPr lang="en-US" sz="4000" dirty="0" smtClean="0"/>
          </a:p>
          <a:p>
            <a:r>
              <a:rPr lang="en-US" sz="4000" dirty="0" smtClean="0"/>
              <a:t>Access control often your app’s responsibility</a:t>
            </a:r>
          </a:p>
        </p:txBody>
      </p:sp>
      <p:pic>
        <p:nvPicPr>
          <p:cNvPr id="4" name="Picture 3"/>
          <p:cNvPicPr>
            <a:picLocks noChangeAspect="1"/>
          </p:cNvPicPr>
          <p:nvPr/>
        </p:nvPicPr>
        <p:blipFill>
          <a:blip r:embed="rId3"/>
          <a:stretch>
            <a:fillRect/>
          </a:stretch>
        </p:blipFill>
        <p:spPr>
          <a:xfrm>
            <a:off x="1101217" y="3813956"/>
            <a:ext cx="8253755" cy="1802130"/>
          </a:xfrm>
          <a:prstGeom prst="rect">
            <a:avLst/>
          </a:prstGeom>
        </p:spPr>
      </p:pic>
    </p:spTree>
    <p:extLst>
      <p:ext uri="{BB962C8B-B14F-4D97-AF65-F5344CB8AC3E}">
        <p14:creationId xmlns:p14="http://schemas.microsoft.com/office/powerpoint/2010/main" val="799271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Step 1: Use OAuth</a:t>
            </a:r>
            <a:endParaRPr lang="en-US" sz="4800" dirty="0"/>
          </a:p>
        </p:txBody>
      </p:sp>
      <p:pic>
        <p:nvPicPr>
          <p:cNvPr id="4" name="Content Placeholder 3"/>
          <p:cNvPicPr>
            <a:picLocks noGrp="1" noChangeAspect="1"/>
          </p:cNvPicPr>
          <p:nvPr>
            <p:ph idx="1"/>
          </p:nvPr>
        </p:nvPicPr>
        <p:blipFill>
          <a:blip r:embed="rId3"/>
          <a:stretch>
            <a:fillRect/>
          </a:stretch>
        </p:blipFill>
        <p:spPr>
          <a:xfrm>
            <a:off x="4043743" y="1690688"/>
            <a:ext cx="4104514" cy="3928716"/>
          </a:xfrm>
          <a:prstGeom prst="rect">
            <a:avLst/>
          </a:prstGeom>
        </p:spPr>
      </p:pic>
      <p:sp>
        <p:nvSpPr>
          <p:cNvPr id="5" name="Title 1"/>
          <p:cNvSpPr txBox="1">
            <a:spLocks/>
          </p:cNvSpPr>
          <p:nvPr/>
        </p:nvSpPr>
        <p:spPr>
          <a:xfrm>
            <a:off x="838200" y="5532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pPr algn="r"/>
            <a:r>
              <a:rPr lang="en-US" sz="4800" dirty="0" smtClean="0"/>
              <a:t>Step 2: Profit!</a:t>
            </a:r>
            <a:endParaRPr lang="en-US" sz="4800" dirty="0"/>
          </a:p>
        </p:txBody>
      </p:sp>
    </p:spTree>
    <p:extLst>
      <p:ext uri="{BB962C8B-B14F-4D97-AF65-F5344CB8AC3E}">
        <p14:creationId xmlns:p14="http://schemas.microsoft.com/office/powerpoint/2010/main" val="2849287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Well….</a:t>
            </a:r>
            <a:endParaRPr lang="en-US" sz="4800" dirty="0"/>
          </a:p>
        </p:txBody>
      </p:sp>
      <p:sp>
        <p:nvSpPr>
          <p:cNvPr id="5" name="Title 1"/>
          <p:cNvSpPr txBox="1">
            <a:spLocks/>
          </p:cNvSpPr>
          <p:nvPr/>
        </p:nvSpPr>
        <p:spPr>
          <a:xfrm>
            <a:off x="838200" y="5532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pPr algn="r"/>
            <a:r>
              <a:rPr lang="en-US" sz="4800" dirty="0" smtClean="0"/>
              <a:t>… maybe not.</a:t>
            </a:r>
            <a:endParaRPr lang="en-US" sz="4800" dirty="0"/>
          </a:p>
        </p:txBody>
      </p:sp>
      <p:pic>
        <p:nvPicPr>
          <p:cNvPr id="6" name="Picture 5"/>
          <p:cNvPicPr>
            <a:picLocks noChangeAspect="1"/>
          </p:cNvPicPr>
          <p:nvPr/>
        </p:nvPicPr>
        <p:blipFill>
          <a:blip r:embed="rId3"/>
          <a:stretch>
            <a:fillRect/>
          </a:stretch>
        </p:blipFill>
        <p:spPr>
          <a:xfrm>
            <a:off x="3724103" y="1230600"/>
            <a:ext cx="4288804" cy="4336858"/>
          </a:xfrm>
          <a:prstGeom prst="rect">
            <a:avLst/>
          </a:prstGeom>
        </p:spPr>
      </p:pic>
    </p:spTree>
    <p:extLst>
      <p:ext uri="{BB962C8B-B14F-4D97-AF65-F5344CB8AC3E}">
        <p14:creationId xmlns:p14="http://schemas.microsoft.com/office/powerpoint/2010/main" val="1104568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And the contestants are…</a:t>
            </a:r>
            <a:endParaRPr lang="en-US" sz="4800" dirty="0"/>
          </a:p>
        </p:txBody>
      </p:sp>
      <p:sp>
        <p:nvSpPr>
          <p:cNvPr id="3" name="Content Placeholder 2"/>
          <p:cNvSpPr>
            <a:spLocks noGrp="1"/>
          </p:cNvSpPr>
          <p:nvPr>
            <p:ph idx="1"/>
          </p:nvPr>
        </p:nvSpPr>
        <p:spPr>
          <a:xfrm>
            <a:off x="838200" y="1825625"/>
            <a:ext cx="4382193" cy="4351338"/>
          </a:xfrm>
        </p:spPr>
        <p:txBody>
          <a:bodyPr>
            <a:noAutofit/>
          </a:bodyPr>
          <a:lstStyle/>
          <a:p>
            <a:r>
              <a:rPr lang="en-US" sz="4000" dirty="0"/>
              <a:t>Client Certificates</a:t>
            </a:r>
          </a:p>
          <a:p>
            <a:r>
              <a:rPr lang="en-US" sz="4000" dirty="0" smtClean="0"/>
              <a:t>HTTP Basic Authentication</a:t>
            </a:r>
          </a:p>
          <a:p>
            <a:r>
              <a:rPr lang="en-US" sz="4000" dirty="0" smtClean="0"/>
              <a:t>Digest Authentication</a:t>
            </a:r>
          </a:p>
          <a:p>
            <a:r>
              <a:rPr lang="en-US" sz="4000" dirty="0" smtClean="0"/>
              <a:t>API Keys</a:t>
            </a:r>
          </a:p>
          <a:p>
            <a:r>
              <a:rPr lang="en-US" sz="4000" dirty="0" smtClean="0"/>
              <a:t>HMAC</a:t>
            </a:r>
          </a:p>
        </p:txBody>
      </p:sp>
      <p:sp>
        <p:nvSpPr>
          <p:cNvPr id="4" name="Content Placeholder 2"/>
          <p:cNvSpPr txBox="1">
            <a:spLocks/>
          </p:cNvSpPr>
          <p:nvPr/>
        </p:nvSpPr>
        <p:spPr>
          <a:xfrm>
            <a:off x="6096000" y="1825625"/>
            <a:ext cx="43821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smtClean="0"/>
              <a:t>OAuth 1.0</a:t>
            </a:r>
          </a:p>
          <a:p>
            <a:r>
              <a:rPr lang="en-US" sz="4000" dirty="0" smtClean="0"/>
              <a:t>OAuth 2.0</a:t>
            </a:r>
          </a:p>
          <a:p>
            <a:r>
              <a:rPr lang="en-US" sz="4000" dirty="0" smtClean="0"/>
              <a:t>OpenID Connect</a:t>
            </a:r>
          </a:p>
          <a:p>
            <a:r>
              <a:rPr lang="en-US" sz="4000" dirty="0" smtClean="0"/>
              <a:t>SAML</a:t>
            </a:r>
          </a:p>
          <a:p>
            <a:r>
              <a:rPr lang="en-US" sz="4000" dirty="0" smtClean="0"/>
              <a:t>WS-Security</a:t>
            </a:r>
            <a:endParaRPr lang="en-US" sz="4000" dirty="0"/>
          </a:p>
        </p:txBody>
      </p:sp>
    </p:spTree>
    <p:extLst>
      <p:ext uri="{BB962C8B-B14F-4D97-AF65-F5344CB8AC3E}">
        <p14:creationId xmlns:p14="http://schemas.microsoft.com/office/powerpoint/2010/main" val="4051204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Secure connection terminology</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HTTPS == “secure connection”</a:t>
            </a:r>
          </a:p>
          <a:p>
            <a:endParaRPr lang="en-US" sz="4000" dirty="0" smtClean="0"/>
          </a:p>
          <a:p>
            <a:r>
              <a:rPr lang="en-US" sz="4000" dirty="0" smtClean="0"/>
              <a:t>SSL is broken, use TLS</a:t>
            </a:r>
          </a:p>
          <a:p>
            <a:endParaRPr lang="en-US" sz="4000" dirty="0" smtClean="0"/>
          </a:p>
        </p:txBody>
      </p:sp>
    </p:spTree>
    <p:extLst>
      <p:ext uri="{BB962C8B-B14F-4D97-AF65-F5344CB8AC3E}">
        <p14:creationId xmlns:p14="http://schemas.microsoft.com/office/powerpoint/2010/main" val="32002681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 built-into the web server</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certificates</a:t>
            </a:r>
          </a:p>
          <a:p>
            <a:endParaRPr lang="en-US" sz="4000" dirty="0" smtClean="0"/>
          </a:p>
          <a:p>
            <a:r>
              <a:rPr lang="en-US" sz="4000" dirty="0" smtClean="0"/>
              <a:t>HTTP Basic Authentication</a:t>
            </a:r>
            <a:br>
              <a:rPr lang="en-US" sz="4000" dirty="0" smtClean="0"/>
            </a:br>
            <a:endParaRPr lang="en-US" sz="4000" dirty="0" smtClean="0"/>
          </a:p>
          <a:p>
            <a:r>
              <a:rPr lang="en-US" sz="4000" dirty="0" smtClean="0"/>
              <a:t>HTTP Digest Authentication</a:t>
            </a:r>
            <a:endParaRPr lang="en-US" sz="4000" dirty="0"/>
          </a:p>
        </p:txBody>
      </p:sp>
    </p:spTree>
    <p:extLst>
      <p:ext uri="{BB962C8B-B14F-4D97-AF65-F5344CB8AC3E}">
        <p14:creationId xmlns:p14="http://schemas.microsoft.com/office/powerpoint/2010/main" val="19969475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 certificates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“Reverse SSL” – proves client identity to server</a:t>
            </a:r>
          </a:p>
          <a:p>
            <a:endParaRPr lang="en-US" sz="4000" dirty="0"/>
          </a:p>
          <a:p>
            <a:r>
              <a:rPr lang="en-US" sz="4000" dirty="0" smtClean="0"/>
              <a:t>No usernames or passwords</a:t>
            </a:r>
          </a:p>
          <a:p>
            <a:endParaRPr lang="en-US" sz="4000" dirty="0"/>
          </a:p>
          <a:p>
            <a:r>
              <a:rPr lang="en-US" sz="4000" dirty="0" smtClean="0"/>
              <a:t>On IIS, only “low code” w/ Active Directory</a:t>
            </a:r>
          </a:p>
          <a:p>
            <a:endParaRPr lang="en-US" sz="4000" dirty="0"/>
          </a:p>
          <a:p>
            <a:pPr>
              <a:buFont typeface="Corbel" panose="020B0503020204020204" pitchFamily="34" charset="0"/>
              <a:buChar char="+"/>
            </a:pPr>
            <a:endParaRPr lang="en-US" sz="4000" dirty="0" smtClean="0"/>
          </a:p>
          <a:p>
            <a:pPr marL="0" indent="0">
              <a:buNone/>
            </a:pPr>
            <a:endParaRPr lang="en-US" sz="4000" dirty="0" smtClean="0"/>
          </a:p>
        </p:txBody>
      </p:sp>
    </p:spTree>
    <p:extLst>
      <p:ext uri="{BB962C8B-B14F-4D97-AF65-F5344CB8AC3E}">
        <p14:creationId xmlns:p14="http://schemas.microsoft.com/office/powerpoint/2010/main" val="1439171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 minutes; $136 billion lost</a:t>
            </a:r>
            <a:endParaRPr lang="en-US" sz="48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4219" y="1308303"/>
            <a:ext cx="11467218" cy="5242126"/>
          </a:xfrm>
        </p:spPr>
      </p:pic>
    </p:spTree>
    <p:extLst>
      <p:ext uri="{BB962C8B-B14F-4D97-AF65-F5344CB8AC3E}">
        <p14:creationId xmlns:p14="http://schemas.microsoft.com/office/powerpoint/2010/main" val="3897820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pic>
        <p:nvPicPr>
          <p:cNvPr id="7" name="Picture 6"/>
          <p:cNvPicPr>
            <a:picLocks noChangeAspect="1"/>
          </p:cNvPicPr>
          <p:nvPr/>
        </p:nvPicPr>
        <p:blipFill>
          <a:blip r:embed="rId3"/>
          <a:stretch>
            <a:fillRect/>
          </a:stretch>
        </p:blipFill>
        <p:spPr>
          <a:xfrm>
            <a:off x="268213" y="1330381"/>
            <a:ext cx="11655573" cy="5294862"/>
          </a:xfrm>
          <a:prstGeom prst="rect">
            <a:avLst/>
          </a:prstGeom>
        </p:spPr>
      </p:pic>
    </p:spTree>
    <p:extLst>
      <p:ext uri="{BB962C8B-B14F-4D97-AF65-F5344CB8AC3E}">
        <p14:creationId xmlns:p14="http://schemas.microsoft.com/office/powerpoint/2010/main" val="40972465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Active Directory supported “out of the box” on IIS</a:t>
            </a:r>
          </a:p>
          <a:p>
            <a:endParaRPr lang="en-US" sz="4000" dirty="0"/>
          </a:p>
          <a:p>
            <a:endParaRPr lang="en-US" sz="4000" dirty="0" smtClean="0"/>
          </a:p>
          <a:p>
            <a:endParaRPr lang="en-US" sz="4000" dirty="0"/>
          </a:p>
          <a:p>
            <a:endParaRPr lang="en-US" sz="4000" dirty="0" smtClean="0"/>
          </a:p>
          <a:p>
            <a:r>
              <a:rPr lang="en-US" sz="4000" dirty="0" smtClean="0"/>
              <a:t>Easily authenticate against custom database (ASP.NET, </a:t>
            </a:r>
            <a:r>
              <a:rPr lang="en-US" sz="4000" dirty="0" err="1" smtClean="0"/>
              <a:t>WebAPI</a:t>
            </a:r>
            <a:r>
              <a:rPr lang="en-US" sz="4000" dirty="0" smtClean="0"/>
              <a:t>, OWIN)</a:t>
            </a:r>
          </a:p>
        </p:txBody>
      </p:sp>
      <p:pic>
        <p:nvPicPr>
          <p:cNvPr id="4" name="Picture 3"/>
          <p:cNvPicPr>
            <a:picLocks noChangeAspect="1"/>
          </p:cNvPicPr>
          <p:nvPr/>
        </p:nvPicPr>
        <p:blipFill>
          <a:blip r:embed="rId3"/>
          <a:stretch>
            <a:fillRect/>
          </a:stretch>
        </p:blipFill>
        <p:spPr>
          <a:xfrm>
            <a:off x="1162050" y="2762510"/>
            <a:ext cx="8946226" cy="2055214"/>
          </a:xfrm>
          <a:prstGeom prst="rect">
            <a:avLst/>
          </a:prstGeom>
        </p:spPr>
      </p:pic>
    </p:spTree>
    <p:extLst>
      <p:ext uri="{BB962C8B-B14F-4D97-AF65-F5344CB8AC3E}">
        <p14:creationId xmlns:p14="http://schemas.microsoft.com/office/powerpoint/2010/main" val="156036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Credentials passed as clear text – </a:t>
            </a:r>
            <a:r>
              <a:rPr lang="en-US" sz="4000" b="1" dirty="0" smtClean="0"/>
              <a:t>requires TLS</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smtClean="0"/>
          </a:p>
          <a:p>
            <a:r>
              <a:rPr lang="en-US" sz="4000" dirty="0" smtClean="0"/>
              <a:t>Revoking access requires password change</a:t>
            </a:r>
          </a:p>
          <a:p>
            <a:pPr marL="0" indent="0">
              <a:buNone/>
            </a:pPr>
            <a:r>
              <a:rPr lang="en-US" sz="4000" dirty="0" smtClean="0"/>
              <a:t> </a:t>
            </a:r>
          </a:p>
        </p:txBody>
      </p:sp>
      <p:pic>
        <p:nvPicPr>
          <p:cNvPr id="4" name="Picture 3"/>
          <p:cNvPicPr>
            <a:picLocks noChangeAspect="1"/>
          </p:cNvPicPr>
          <p:nvPr/>
        </p:nvPicPr>
        <p:blipFill>
          <a:blip r:embed="rId3"/>
          <a:stretch>
            <a:fillRect/>
          </a:stretch>
        </p:blipFill>
        <p:spPr>
          <a:xfrm>
            <a:off x="1775892" y="2556509"/>
            <a:ext cx="8684477" cy="1583229"/>
          </a:xfrm>
          <a:prstGeom prst="rect">
            <a:avLst/>
          </a:prstGeom>
        </p:spPr>
      </p:pic>
    </p:spTree>
    <p:extLst>
      <p:ext uri="{BB962C8B-B14F-4D97-AF65-F5344CB8AC3E}">
        <p14:creationId xmlns:p14="http://schemas.microsoft.com/office/powerpoint/2010/main" val="17959619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No control over the login prompt</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smtClean="0"/>
          </a:p>
          <a:p>
            <a:pPr marL="0" indent="0">
              <a:buNone/>
            </a:pPr>
            <a:r>
              <a:rPr lang="en-US" sz="4000" dirty="0" smtClean="0"/>
              <a:t> </a:t>
            </a:r>
          </a:p>
        </p:txBody>
      </p:sp>
      <p:pic>
        <p:nvPicPr>
          <p:cNvPr id="5" name="Picture 4"/>
          <p:cNvPicPr>
            <a:picLocks noChangeAspect="1"/>
          </p:cNvPicPr>
          <p:nvPr/>
        </p:nvPicPr>
        <p:blipFill>
          <a:blip r:embed="rId3"/>
          <a:stretch>
            <a:fillRect/>
          </a:stretch>
        </p:blipFill>
        <p:spPr>
          <a:xfrm>
            <a:off x="1236865" y="2609070"/>
            <a:ext cx="6130666" cy="3957985"/>
          </a:xfrm>
          <a:prstGeom prst="rect">
            <a:avLst/>
          </a:prstGeom>
        </p:spPr>
      </p:pic>
    </p:spTree>
    <p:extLst>
      <p:ext uri="{BB962C8B-B14F-4D97-AF65-F5344CB8AC3E}">
        <p14:creationId xmlns:p14="http://schemas.microsoft.com/office/powerpoint/2010/main" val="42713734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spTree>
    <p:extLst>
      <p:ext uri="{BB962C8B-B14F-4D97-AF65-F5344CB8AC3E}">
        <p14:creationId xmlns:p14="http://schemas.microsoft.com/office/powerpoint/2010/main" val="41011100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TLS not required</a:t>
            </a:r>
          </a:p>
          <a:p>
            <a:r>
              <a:rPr lang="en-US" sz="4000" dirty="0" smtClean="0"/>
              <a:t>Active Directory supported “out of the box” on IIS</a:t>
            </a:r>
          </a:p>
          <a:p>
            <a:endParaRPr lang="en-US" sz="4000" dirty="0"/>
          </a:p>
          <a:p>
            <a:endParaRPr lang="en-US" sz="4000" dirty="0" smtClean="0"/>
          </a:p>
          <a:p>
            <a:endParaRPr lang="en-US" sz="4000" dirty="0"/>
          </a:p>
          <a:p>
            <a:endParaRPr lang="en-US" sz="4000" dirty="0" smtClean="0"/>
          </a:p>
          <a:p>
            <a:r>
              <a:rPr lang="en-US" sz="4000" dirty="0" smtClean="0"/>
              <a:t>Can authenticate against custom database (on IIS)</a:t>
            </a:r>
          </a:p>
        </p:txBody>
      </p:sp>
      <p:pic>
        <p:nvPicPr>
          <p:cNvPr id="6" name="Picture 5"/>
          <p:cNvPicPr>
            <a:picLocks noChangeAspect="1"/>
          </p:cNvPicPr>
          <p:nvPr/>
        </p:nvPicPr>
        <p:blipFill>
          <a:blip r:embed="rId3"/>
          <a:stretch>
            <a:fillRect/>
          </a:stretch>
        </p:blipFill>
        <p:spPr>
          <a:xfrm>
            <a:off x="1210160" y="3197652"/>
            <a:ext cx="7065936" cy="2639416"/>
          </a:xfrm>
          <a:prstGeom prst="rect">
            <a:avLst/>
          </a:prstGeom>
        </p:spPr>
      </p:pic>
    </p:spTree>
    <p:extLst>
      <p:ext uri="{BB962C8B-B14F-4D97-AF65-F5344CB8AC3E}">
        <p14:creationId xmlns:p14="http://schemas.microsoft.com/office/powerpoint/2010/main" val="26762986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For every request, client makes </a:t>
            </a:r>
            <a:r>
              <a:rPr lang="en-US" sz="4000" b="1" dirty="0" smtClean="0"/>
              <a:t>two </a:t>
            </a:r>
            <a:r>
              <a:rPr lang="en-US" sz="4000" dirty="0" smtClean="0"/>
              <a:t>calls to server</a:t>
            </a:r>
          </a:p>
          <a:p>
            <a:pPr>
              <a:buFont typeface="Corbel" panose="020B0503020204020204" pitchFamily="34" charset="0"/>
              <a:buChar char="-"/>
            </a:pPr>
            <a:endParaRPr lang="en-US" sz="4000" dirty="0" smtClean="0"/>
          </a:p>
          <a:p>
            <a:r>
              <a:rPr lang="en-US" sz="4000" dirty="0" smtClean="0"/>
              <a:t>Prevents </a:t>
            </a:r>
            <a:r>
              <a:rPr lang="en-US" sz="4000" dirty="0" smtClean="0"/>
              <a:t>storing passwords with strong encryption!</a:t>
            </a:r>
          </a:p>
          <a:p>
            <a:pPr>
              <a:buFont typeface="Corbel" panose="020B0503020204020204" pitchFamily="34" charset="0"/>
              <a:buChar char="-"/>
            </a:pPr>
            <a:endParaRPr lang="en-US" sz="4000" dirty="0" smtClean="0"/>
          </a:p>
        </p:txBody>
      </p:sp>
    </p:spTree>
    <p:extLst>
      <p:ext uri="{BB962C8B-B14F-4D97-AF65-F5344CB8AC3E}">
        <p14:creationId xmlns:p14="http://schemas.microsoft.com/office/powerpoint/2010/main" val="3863170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Used instead of username/password combo</a:t>
            </a:r>
            <a:br>
              <a:rPr lang="en-US" sz="4000" dirty="0" smtClean="0"/>
            </a:br>
            <a:endParaRPr lang="en-US" sz="4000" dirty="0" smtClean="0"/>
          </a:p>
          <a:p>
            <a:r>
              <a:rPr lang="en-US" sz="4000" dirty="0" smtClean="0"/>
              <a:t>No standard format – usually a GUID</a:t>
            </a:r>
          </a:p>
          <a:p>
            <a:pPr lvl="1"/>
            <a:r>
              <a:rPr lang="en-US" sz="3600" dirty="0" smtClean="0"/>
              <a:t>Designed for computers, not people</a:t>
            </a:r>
          </a:p>
          <a:p>
            <a:endParaRPr lang="en-US" sz="4000" dirty="0"/>
          </a:p>
          <a:p>
            <a:r>
              <a:rPr lang="en-US" sz="4000" dirty="0" smtClean="0"/>
              <a:t>Sometimes associated w/ specific permissions</a:t>
            </a:r>
          </a:p>
          <a:p>
            <a:endParaRPr lang="en-US" sz="4000" dirty="0" smtClean="0"/>
          </a:p>
          <a:p>
            <a:endParaRPr lang="en-US" sz="4000" dirty="0"/>
          </a:p>
        </p:txBody>
      </p:sp>
    </p:spTree>
    <p:extLst>
      <p:ext uri="{BB962C8B-B14F-4D97-AF65-F5344CB8AC3E}">
        <p14:creationId xmlns:p14="http://schemas.microsoft.com/office/powerpoint/2010/main" val="23425293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Why use 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Main account password is never shared or passed</a:t>
            </a:r>
            <a:br>
              <a:rPr lang="en-US" sz="4000" dirty="0" smtClean="0"/>
            </a:br>
            <a:endParaRPr lang="en-US" sz="4000" dirty="0" smtClean="0"/>
          </a:p>
          <a:p>
            <a:r>
              <a:rPr lang="en-US" sz="4000" dirty="0" smtClean="0"/>
              <a:t>Revocability</a:t>
            </a:r>
          </a:p>
          <a:p>
            <a:endParaRPr lang="en-US" sz="4000" dirty="0"/>
          </a:p>
          <a:p>
            <a:r>
              <a:rPr lang="en-US" sz="4000" dirty="0" smtClean="0"/>
              <a:t>Custom implementation; not limited by server platform</a:t>
            </a:r>
          </a:p>
          <a:p>
            <a:endParaRPr lang="en-US" sz="4000" dirty="0" smtClean="0"/>
          </a:p>
          <a:p>
            <a:endParaRPr lang="en-US" sz="4000" dirty="0"/>
          </a:p>
        </p:txBody>
      </p:sp>
    </p:spTree>
    <p:extLst>
      <p:ext uri="{BB962C8B-B14F-4D97-AF65-F5344CB8AC3E}">
        <p14:creationId xmlns:p14="http://schemas.microsoft.com/office/powerpoint/2010/main" val="26983260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a:t>
            </a:r>
            <a:r>
              <a:rPr lang="en-US" sz="4800" dirty="0"/>
              <a:t>passwords (“bearer tokens“)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Via querystring (</a:t>
            </a:r>
            <a:r>
              <a:rPr lang="en-US" sz="4000" b="1" dirty="0" smtClean="0"/>
              <a:t>using TLS</a:t>
            </a:r>
            <a:r>
              <a:rPr lang="en-US" sz="4000" dirty="0" smtClean="0"/>
              <a:t>)</a:t>
            </a:r>
          </a:p>
          <a:p>
            <a:endParaRPr lang="en-US" sz="4000" dirty="0"/>
          </a:p>
          <a:p>
            <a:endParaRPr lang="en-US" sz="4000" dirty="0" smtClean="0"/>
          </a:p>
          <a:p>
            <a:endParaRPr lang="en-US" sz="4000" dirty="0" smtClean="0"/>
          </a:p>
          <a:p>
            <a:r>
              <a:rPr lang="en-US" sz="4000" dirty="0" smtClean="0"/>
              <a:t>Via </a:t>
            </a:r>
            <a:r>
              <a:rPr lang="en-US" sz="4000" dirty="0"/>
              <a:t>header (</a:t>
            </a:r>
            <a:r>
              <a:rPr lang="en-US" sz="4000" b="1" dirty="0"/>
              <a:t>using TLS</a:t>
            </a:r>
            <a:r>
              <a:rPr lang="en-US" sz="4000" dirty="0"/>
              <a:t>)</a:t>
            </a:r>
            <a:endParaRPr lang="en-US" sz="4000" dirty="0" smtClean="0"/>
          </a:p>
          <a:p>
            <a:endParaRPr lang="en-US" sz="4000" dirty="0" smtClean="0"/>
          </a:p>
          <a:p>
            <a:endParaRPr lang="en-US" sz="4000" dirty="0"/>
          </a:p>
        </p:txBody>
      </p:sp>
      <p:pic>
        <p:nvPicPr>
          <p:cNvPr id="4" name="Picture 3"/>
          <p:cNvPicPr>
            <a:picLocks noChangeAspect="1"/>
          </p:cNvPicPr>
          <p:nvPr/>
        </p:nvPicPr>
        <p:blipFill>
          <a:blip r:embed="rId3"/>
          <a:stretch>
            <a:fillRect/>
          </a:stretch>
        </p:blipFill>
        <p:spPr>
          <a:xfrm>
            <a:off x="971203" y="2633576"/>
            <a:ext cx="10949247" cy="1547726"/>
          </a:xfrm>
          <a:prstGeom prst="rect">
            <a:avLst/>
          </a:prstGeom>
        </p:spPr>
      </p:pic>
      <p:pic>
        <p:nvPicPr>
          <p:cNvPr id="5" name="Picture 4"/>
          <p:cNvPicPr>
            <a:picLocks noChangeAspect="1"/>
          </p:cNvPicPr>
          <p:nvPr/>
        </p:nvPicPr>
        <p:blipFill>
          <a:blip r:embed="rId4"/>
          <a:stretch>
            <a:fillRect/>
          </a:stretch>
        </p:blipFill>
        <p:spPr>
          <a:xfrm>
            <a:off x="535506" y="5225892"/>
            <a:ext cx="11384944" cy="1632108"/>
          </a:xfrm>
          <a:prstGeom prst="rect">
            <a:avLst/>
          </a:prstGeom>
        </p:spPr>
      </p:pic>
    </p:spTree>
    <p:extLst>
      <p:ext uri="{BB962C8B-B14F-4D97-AF65-F5344CB8AC3E}">
        <p14:creationId xmlns:p14="http://schemas.microsoft.com/office/powerpoint/2010/main" val="3472286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30,000 spammed accounts</a:t>
            </a:r>
            <a:endParaRPr lang="en-US" sz="4800"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838199" y="1825625"/>
            <a:ext cx="10938211" cy="4823148"/>
          </a:xfrm>
          <a:prstGeom prst="rect">
            <a:avLst/>
          </a:prstGeom>
        </p:spPr>
      </p:pic>
    </p:spTree>
    <p:extLst>
      <p:ext uri="{BB962C8B-B14F-4D97-AF65-F5344CB8AC3E}">
        <p14:creationId xmlns:p14="http://schemas.microsoft.com/office/powerpoint/2010/main" val="878324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passwords (“bearer tokens“)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Anyone that has the key, gets access</a:t>
            </a:r>
          </a:p>
          <a:p>
            <a:endParaRPr lang="en-US" sz="4000" dirty="0"/>
          </a:p>
          <a:p>
            <a:r>
              <a:rPr lang="en-US" sz="4000" dirty="0"/>
              <a:t>Only as secure as the TLS implementation</a:t>
            </a:r>
          </a:p>
          <a:p>
            <a:endParaRPr lang="en-US" sz="4000" dirty="0" smtClean="0"/>
          </a:p>
          <a:p>
            <a:r>
              <a:rPr lang="en-US" sz="4000" dirty="0" smtClean="0"/>
              <a:t>Should salt and hash keys for storage</a:t>
            </a:r>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8939844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cryptographic keys: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Signed requests == sensitive values not transmitted</a:t>
            </a:r>
          </a:p>
          <a:p>
            <a:endParaRPr lang="en-US" sz="4000" dirty="0"/>
          </a:p>
          <a:p>
            <a:r>
              <a:rPr lang="en-US" sz="4000" dirty="0" smtClean="0"/>
              <a:t>Server ensured of message authenticity</a:t>
            </a:r>
          </a:p>
          <a:p>
            <a:endParaRPr lang="en-US" sz="4000" dirty="0"/>
          </a:p>
          <a:p>
            <a:r>
              <a:rPr lang="en-US" sz="4000" b="1" dirty="0" smtClean="0"/>
              <a:t>Does not require TLS to keep secret safe</a:t>
            </a:r>
          </a:p>
          <a:p>
            <a:endParaRPr lang="en-US" sz="4000" dirty="0" smtClean="0"/>
          </a:p>
          <a:p>
            <a:endParaRPr lang="en-US" sz="4000" dirty="0"/>
          </a:p>
          <a:p>
            <a:endParaRPr lang="en-US" sz="40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6175246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572192" y="238344"/>
            <a:ext cx="10693868" cy="6312085"/>
          </a:xfrm>
          <a:prstGeom prst="rect">
            <a:avLst/>
          </a:prstGeom>
        </p:spPr>
      </p:pic>
    </p:spTree>
    <p:extLst>
      <p:ext uri="{BB962C8B-B14F-4D97-AF65-F5344CB8AC3E}">
        <p14:creationId xmlns:p14="http://schemas.microsoft.com/office/powerpoint/2010/main" val="34478967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Verifies identity w/out bearer tokens</a:t>
            </a:r>
          </a:p>
          <a:p>
            <a:endParaRPr lang="en-US" sz="4000" dirty="0" smtClean="0"/>
          </a:p>
          <a:p>
            <a:r>
              <a:rPr lang="en-US" sz="4000" dirty="0"/>
              <a:t>TLS not required</a:t>
            </a:r>
          </a:p>
          <a:p>
            <a:endParaRPr lang="en-US" sz="4000" dirty="0" smtClean="0"/>
          </a:p>
          <a:p>
            <a:r>
              <a:rPr lang="en-US" sz="4000" dirty="0" smtClean="0"/>
              <a:t>Proves request was not modified in transit</a:t>
            </a:r>
          </a:p>
          <a:p>
            <a:endParaRPr lang="en-US" sz="4000" dirty="0" smtClean="0"/>
          </a:p>
          <a:p>
            <a:r>
              <a:rPr lang="en-US" sz="4000" dirty="0" smtClean="0"/>
              <a:t>Defend against replay attacks in app code or TLS</a:t>
            </a:r>
          </a:p>
          <a:p>
            <a:pPr lvl="1"/>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203476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Drawbacks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and server must compute hash </a:t>
            </a:r>
            <a:r>
              <a:rPr lang="en-US" sz="4000" b="1" dirty="0" smtClean="0"/>
              <a:t>exactly same</a:t>
            </a:r>
          </a:p>
          <a:p>
            <a:endParaRPr lang="en-US" sz="4000" b="1" dirty="0"/>
          </a:p>
          <a:p>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1046240" y="2537547"/>
            <a:ext cx="11145760" cy="4320453"/>
          </a:xfrm>
          <a:prstGeom prst="rect">
            <a:avLst/>
          </a:prstGeom>
        </p:spPr>
      </p:pic>
    </p:spTree>
    <p:extLst>
      <p:ext uri="{BB962C8B-B14F-4D97-AF65-F5344CB8AC3E}">
        <p14:creationId xmlns:p14="http://schemas.microsoft.com/office/powerpoint/2010/main" val="233664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8" name="Picture 7"/>
          <p:cNvPicPr>
            <a:picLocks noChangeAspect="1"/>
          </p:cNvPicPr>
          <p:nvPr/>
        </p:nvPicPr>
        <p:blipFill>
          <a:blip r:embed="rId3"/>
          <a:stretch>
            <a:fillRect/>
          </a:stretch>
        </p:blipFill>
        <p:spPr>
          <a:xfrm>
            <a:off x="338142" y="2746750"/>
            <a:ext cx="11515715" cy="2869103"/>
          </a:xfrm>
          <a:prstGeom prst="rect">
            <a:avLst/>
          </a:prstGeom>
        </p:spPr>
      </p:pic>
    </p:spTree>
    <p:extLst>
      <p:ext uri="{BB962C8B-B14F-4D97-AF65-F5344CB8AC3E}">
        <p14:creationId xmlns:p14="http://schemas.microsoft.com/office/powerpoint/2010/main" val="34228121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What to use as “secret value”?</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Must be something app can retrieve in clear text</a:t>
            </a:r>
          </a:p>
          <a:p>
            <a:endParaRPr lang="en-US" sz="4000" dirty="0"/>
          </a:p>
          <a:p>
            <a:r>
              <a:rPr lang="en-US" sz="4000" dirty="0" smtClean="0"/>
              <a:t>Salted/hashed passwords won’t work</a:t>
            </a:r>
          </a:p>
          <a:p>
            <a:endParaRPr lang="en-US" sz="4000" dirty="0"/>
          </a:p>
          <a:p>
            <a:r>
              <a:rPr lang="en-US" sz="4000" dirty="0" smtClean="0"/>
              <a:t>Issue API Keys as a </a:t>
            </a:r>
            <a:r>
              <a:rPr lang="en-US" sz="4000" b="1" dirty="0" smtClean="0"/>
              <a:t>pair</a:t>
            </a:r>
            <a:r>
              <a:rPr lang="en-US" sz="4000" dirty="0" smtClean="0"/>
              <a:t>: public API Key + private key</a:t>
            </a:r>
          </a:p>
          <a:p>
            <a:endParaRPr lang="en-US" sz="4000" dirty="0" smtClean="0"/>
          </a:p>
          <a:p>
            <a:r>
              <a:rPr lang="en-US" sz="4000" dirty="0" smtClean="0"/>
              <a:t>Add expiration timeout if necessary</a:t>
            </a:r>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842135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Great for server-based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807537" y="1692376"/>
            <a:ext cx="6277668" cy="5165624"/>
          </a:xfrm>
          <a:prstGeom prst="rect">
            <a:avLst/>
          </a:prstGeom>
        </p:spPr>
      </p:pic>
    </p:spTree>
    <p:extLst>
      <p:ext uri="{BB962C8B-B14F-4D97-AF65-F5344CB8AC3E}">
        <p14:creationId xmlns:p14="http://schemas.microsoft.com/office/powerpoint/2010/main" val="41967984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More complicated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069913" y="1928553"/>
            <a:ext cx="8052173" cy="4929447"/>
          </a:xfrm>
          <a:prstGeom prst="rect">
            <a:avLst/>
          </a:prstGeom>
        </p:spPr>
      </p:pic>
    </p:spTree>
    <p:extLst>
      <p:ext uri="{BB962C8B-B14F-4D97-AF65-F5344CB8AC3E}">
        <p14:creationId xmlns:p14="http://schemas.microsoft.com/office/powerpoint/2010/main" val="28224204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Use temporary keys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Issue temporary keys that expire</a:t>
            </a:r>
          </a:p>
          <a:p>
            <a:endParaRPr lang="en-US" sz="4000" dirty="0"/>
          </a:p>
          <a:p>
            <a:r>
              <a:rPr lang="en-US" sz="4000" dirty="0" smtClean="0"/>
              <a:t>Deactivate key when user logs out</a:t>
            </a:r>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37037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Nissan Leaf exploit</a:t>
            </a:r>
            <a:endParaRPr lang="en-US" sz="4800" dirty="0"/>
          </a:p>
        </p:txBody>
      </p:sp>
      <p:pic>
        <p:nvPicPr>
          <p:cNvPr id="4" name="Picture 3"/>
          <p:cNvPicPr>
            <a:picLocks noChangeAspect="1"/>
          </p:cNvPicPr>
          <p:nvPr/>
        </p:nvPicPr>
        <p:blipFill>
          <a:blip r:embed="rId3"/>
          <a:stretch>
            <a:fillRect/>
          </a:stretch>
        </p:blipFill>
        <p:spPr>
          <a:xfrm>
            <a:off x="1146247" y="1595438"/>
            <a:ext cx="9899506" cy="4811712"/>
          </a:xfrm>
          <a:prstGeom prst="rect">
            <a:avLst/>
          </a:prstGeom>
        </p:spPr>
      </p:pic>
      <p:pic>
        <p:nvPicPr>
          <p:cNvPr id="7" name="Picture 6"/>
          <p:cNvPicPr>
            <a:picLocks noChangeAspect="1"/>
          </p:cNvPicPr>
          <p:nvPr/>
        </p:nvPicPr>
        <p:blipFill>
          <a:blip r:embed="rId4"/>
          <a:stretch>
            <a:fillRect/>
          </a:stretch>
        </p:blipFill>
        <p:spPr>
          <a:xfrm>
            <a:off x="2748870" y="1690688"/>
            <a:ext cx="9172314" cy="871311"/>
          </a:xfrm>
          <a:prstGeom prst="rect">
            <a:avLst/>
          </a:prstGeom>
        </p:spPr>
      </p:pic>
    </p:spTree>
    <p:extLst>
      <p:ext uri="{BB962C8B-B14F-4D97-AF65-F5344CB8AC3E}">
        <p14:creationId xmlns:p14="http://schemas.microsoft.com/office/powerpoint/2010/main" val="13223367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Uniquely identify a user (</a:t>
            </a:r>
            <a:r>
              <a:rPr lang="en-US" sz="3600" i="1" dirty="0" smtClean="0"/>
              <a:t>and optionally some perms</a:t>
            </a:r>
            <a:r>
              <a:rPr lang="en-US" sz="4000" dirty="0" smtClean="0"/>
              <a:t>)</a:t>
            </a:r>
          </a:p>
          <a:p>
            <a:endParaRPr lang="en-US" sz="4000" dirty="0"/>
          </a:p>
          <a:p>
            <a:r>
              <a:rPr lang="en-US" sz="4000" dirty="0" smtClean="0"/>
              <a:t>When used as a password:</a:t>
            </a:r>
          </a:p>
          <a:p>
            <a:pPr lvl="1"/>
            <a:r>
              <a:rPr lang="en-US" sz="3600" b="1" dirty="0"/>
              <a:t>M</a:t>
            </a:r>
            <a:r>
              <a:rPr lang="en-US" sz="3600" b="1" dirty="0" smtClean="0"/>
              <a:t>ust</a:t>
            </a:r>
            <a:r>
              <a:rPr lang="en-US" sz="3600" dirty="0" smtClean="0"/>
              <a:t> use TLS</a:t>
            </a:r>
          </a:p>
          <a:p>
            <a:pPr lvl="1"/>
            <a:r>
              <a:rPr lang="en-US" sz="3600" b="1" dirty="0" smtClean="0"/>
              <a:t>Should</a:t>
            </a:r>
            <a:r>
              <a:rPr lang="en-US" sz="3600" dirty="0" smtClean="0"/>
              <a:t> store them securely</a:t>
            </a:r>
          </a:p>
          <a:p>
            <a:pPr lvl="1"/>
            <a:r>
              <a:rPr lang="en-US" sz="3600" dirty="0" smtClean="0"/>
              <a:t>Prefer passing via header, not querystring</a:t>
            </a:r>
          </a:p>
          <a:p>
            <a:pPr lvl="1"/>
            <a:r>
              <a:rPr lang="en-US" sz="3600" dirty="0" smtClean="0"/>
              <a:t>No way to verify message integrity</a:t>
            </a:r>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0423883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When used to “sign” requests (HMAC)</a:t>
            </a:r>
          </a:p>
          <a:p>
            <a:pPr lvl="1"/>
            <a:r>
              <a:rPr lang="en-US" sz="3600" dirty="0" smtClean="0"/>
              <a:t>Public API </a:t>
            </a:r>
            <a:r>
              <a:rPr lang="en-US" sz="3600" dirty="0"/>
              <a:t>Keys are </a:t>
            </a:r>
            <a:r>
              <a:rPr lang="en-US" sz="3600" dirty="0" smtClean="0"/>
              <a:t>paired w/ </a:t>
            </a:r>
            <a:r>
              <a:rPr lang="en-US" sz="3600" b="1" dirty="0" smtClean="0"/>
              <a:t>private key</a:t>
            </a:r>
            <a:br>
              <a:rPr lang="en-US" sz="3600" b="1" dirty="0" smtClean="0"/>
            </a:br>
            <a:endParaRPr lang="en-US" sz="3600" dirty="0" smtClean="0"/>
          </a:p>
          <a:p>
            <a:pPr lvl="1"/>
            <a:r>
              <a:rPr lang="en-US" sz="3600" dirty="0" smtClean="0"/>
              <a:t>Server </a:t>
            </a:r>
            <a:r>
              <a:rPr lang="en-US" sz="3600" b="1" dirty="0" smtClean="0"/>
              <a:t>cannot</a:t>
            </a:r>
            <a:r>
              <a:rPr lang="en-US" sz="3600" dirty="0" smtClean="0"/>
              <a:t> store private keys w/ 1-way encrypt.</a:t>
            </a:r>
            <a:br>
              <a:rPr lang="en-US" sz="3600" dirty="0" smtClean="0"/>
            </a:br>
            <a:endParaRPr lang="en-US" sz="3600" dirty="0" smtClean="0"/>
          </a:p>
          <a:p>
            <a:pPr lvl="1"/>
            <a:r>
              <a:rPr lang="en-US" sz="3600" dirty="0" smtClean="0"/>
              <a:t>Proof of identity [authentication] without TLS</a:t>
            </a:r>
            <a:endParaRPr lang="en-US" sz="3600" dirty="0"/>
          </a:p>
          <a:p>
            <a:pPr lvl="1"/>
            <a:endParaRPr lang="en-US" sz="3600" dirty="0" smtClean="0"/>
          </a:p>
          <a:p>
            <a:pPr lvl="1"/>
            <a:r>
              <a:rPr lang="en-US" sz="3600" dirty="0" smtClean="0"/>
              <a:t>Signing proves request wasn’t modified in transit</a:t>
            </a:r>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9627041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API keys are great for server to server API calls</a:t>
            </a:r>
            <a:br>
              <a:rPr lang="en-US" sz="4000" dirty="0" smtClean="0"/>
            </a:br>
            <a:endParaRPr lang="en-US" sz="4000" dirty="0" smtClean="0"/>
          </a:p>
          <a:p>
            <a:r>
              <a:rPr lang="en-US" sz="4000" dirty="0" smtClean="0"/>
              <a:t>If using API keys in lieu of </a:t>
            </a:r>
            <a:r>
              <a:rPr lang="en-US" sz="4000" dirty="0" err="1" smtClean="0"/>
              <a:t>sess</a:t>
            </a:r>
            <a:endParaRPr lang="en-US" sz="40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220079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For both 2-party and 3-party scenarios</a:t>
            </a:r>
          </a:p>
          <a:p>
            <a:endParaRPr lang="en-US" sz="4000" dirty="0" smtClean="0"/>
          </a:p>
          <a:p>
            <a:r>
              <a:rPr lang="en-US" sz="4000" dirty="0" smtClean="0"/>
              <a:t>OAuth 1.0a vs 2.0</a:t>
            </a:r>
          </a:p>
          <a:p>
            <a:endParaRPr lang="en-US" sz="4000" dirty="0" smtClean="0"/>
          </a:p>
          <a:p>
            <a:r>
              <a:rPr lang="en-US" sz="4000" dirty="0" smtClean="0"/>
              <a:t>Authorization, not authentication!</a:t>
            </a:r>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3980914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Client/server authentication (2-legged)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is resource owner; access </a:t>
            </a:r>
            <a:r>
              <a:rPr lang="en-US" sz="4000" b="1" dirty="0" smtClean="0"/>
              <a:t>its own</a:t>
            </a:r>
            <a:r>
              <a:rPr lang="en-US" sz="4000" dirty="0" smtClean="0"/>
              <a:t> data</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663928" y="3160593"/>
            <a:ext cx="8864144" cy="3044058"/>
          </a:xfrm>
          <a:prstGeom prst="rect">
            <a:avLst/>
          </a:prstGeom>
        </p:spPr>
      </p:pic>
    </p:spTree>
    <p:extLst>
      <p:ext uri="{BB962C8B-B14F-4D97-AF65-F5344CB8AC3E}">
        <p14:creationId xmlns:p14="http://schemas.microsoft.com/office/powerpoint/2010/main" val="21315836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acts </a:t>
            </a:r>
            <a:r>
              <a:rPr lang="en-US" sz="4000" b="1" dirty="0" smtClean="0"/>
              <a:t>on behalf of</a:t>
            </a:r>
            <a:r>
              <a:rPr lang="en-US" sz="4000" dirty="0" smtClean="0"/>
              <a:t> the resource owner</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94756" y="3198928"/>
            <a:ext cx="8401719" cy="3472988"/>
          </a:xfrm>
          <a:prstGeom prst="rect">
            <a:avLst/>
          </a:prstGeom>
        </p:spPr>
      </p:pic>
    </p:spTree>
    <p:extLst>
      <p:ext uri="{BB962C8B-B14F-4D97-AF65-F5344CB8AC3E}">
        <p14:creationId xmlns:p14="http://schemas.microsoft.com/office/powerpoint/2010/main" val="996702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354667" y="1577923"/>
            <a:ext cx="8882871" cy="5221688"/>
          </a:xfrm>
          <a:prstGeom prst="rect">
            <a:avLst/>
          </a:prstGeom>
        </p:spPr>
      </p:pic>
    </p:spTree>
    <p:extLst>
      <p:ext uri="{BB962C8B-B14F-4D97-AF65-F5344CB8AC3E}">
        <p14:creationId xmlns:p14="http://schemas.microsoft.com/office/powerpoint/2010/main" val="18878572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405467" y="1808583"/>
            <a:ext cx="8890188" cy="4745438"/>
          </a:xfrm>
          <a:prstGeom prst="rect">
            <a:avLst/>
          </a:prstGeom>
        </p:spPr>
      </p:pic>
    </p:spTree>
    <p:extLst>
      <p:ext uri="{BB962C8B-B14F-4D97-AF65-F5344CB8AC3E}">
        <p14:creationId xmlns:p14="http://schemas.microsoft.com/office/powerpoint/2010/main" val="8393753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42631482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0" y="199495"/>
            <a:ext cx="11591767" cy="6489171"/>
          </a:xfrm>
          <a:prstGeom prst="rect">
            <a:avLst/>
          </a:prstGeom>
        </p:spPr>
      </p:pic>
    </p:spTree>
    <p:extLst>
      <p:ext uri="{BB962C8B-B14F-4D97-AF65-F5344CB8AC3E}">
        <p14:creationId xmlns:p14="http://schemas.microsoft.com/office/powerpoint/2010/main" val="3255139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The cost of leaked data</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87% of the US population uniquely identified by</a:t>
            </a:r>
            <a:br>
              <a:rPr lang="en-US" sz="4000" dirty="0" smtClean="0"/>
            </a:br>
            <a:r>
              <a:rPr lang="en-US" sz="4000" dirty="0" smtClean="0"/>
              <a:t/>
            </a:r>
            <a:br>
              <a:rPr lang="en-US" sz="4000" dirty="0" smtClean="0"/>
            </a:br>
            <a:r>
              <a:rPr lang="en-US" sz="4000" dirty="0" smtClean="0"/>
              <a:t>{ birthdate, gender, zip code }</a:t>
            </a:r>
            <a:endParaRPr lang="en-US" sz="4000" dirty="0"/>
          </a:p>
        </p:txBody>
      </p:sp>
    </p:spTree>
    <p:extLst>
      <p:ext uri="{BB962C8B-B14F-4D97-AF65-F5344CB8AC3E}">
        <p14:creationId xmlns:p14="http://schemas.microsoft.com/office/powerpoint/2010/main" val="15853947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31038450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1.0a</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Uses signed requests (</a:t>
            </a:r>
            <a:r>
              <a:rPr lang="en-US" sz="3200" dirty="0" smtClean="0"/>
              <a:t>TLS not </a:t>
            </a:r>
            <a:r>
              <a:rPr lang="en-US" sz="3200" dirty="0" smtClean="0"/>
              <a:t>req</a:t>
            </a:r>
            <a:r>
              <a:rPr lang="en-US" sz="3200" dirty="0" smtClean="0"/>
              <a:t>uired)</a:t>
            </a:r>
            <a:endParaRPr lang="en-US" sz="4000" dirty="0" smtClean="0"/>
          </a:p>
          <a:p>
            <a:endParaRPr lang="en-US" sz="4000" dirty="0" smtClean="0"/>
          </a:p>
          <a:p>
            <a:r>
              <a:rPr lang="en-US" sz="4000" dirty="0" smtClean="0"/>
              <a:t>3-legged “flow” works best with web-based clients </a:t>
            </a:r>
          </a:p>
          <a:p>
            <a:endParaRPr lang="en-US" sz="4000" dirty="0" smtClean="0"/>
          </a:p>
          <a:p>
            <a:r>
              <a:rPr lang="en-US" sz="4000" dirty="0" smtClean="0"/>
              <a:t>Complex to implement – use libraries!</a:t>
            </a:r>
          </a:p>
          <a:p>
            <a:endParaRPr lang="en-US" sz="4000" dirty="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901150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a:t>
            </a:r>
            <a:endParaRPr lang="en-US" sz="4800" dirty="0"/>
          </a:p>
        </p:txBody>
      </p:sp>
      <p:sp>
        <p:nvSpPr>
          <p:cNvPr id="3" name="Content Placeholder 2"/>
          <p:cNvSpPr>
            <a:spLocks noGrp="1"/>
          </p:cNvSpPr>
          <p:nvPr>
            <p:ph idx="1"/>
          </p:nvPr>
        </p:nvSpPr>
        <p:spPr>
          <a:xfrm>
            <a:off x="838200" y="1894687"/>
            <a:ext cx="11215255" cy="4505498"/>
          </a:xfrm>
        </p:spPr>
        <p:txBody>
          <a:bodyPr>
            <a:noAutofit/>
          </a:bodyPr>
          <a:lstStyle/>
          <a:p>
            <a:r>
              <a:rPr lang="en-US" sz="4000" dirty="0"/>
              <a:t>Not backwards compatible with 1.0/1.0a</a:t>
            </a:r>
          </a:p>
          <a:p>
            <a:endParaRPr lang="en-US" sz="4000" dirty="0" smtClean="0"/>
          </a:p>
          <a:p>
            <a:r>
              <a:rPr lang="en-US" sz="4000" dirty="0" smtClean="0"/>
              <a:t>No HMAC signatures == simpler to implement</a:t>
            </a:r>
          </a:p>
          <a:p>
            <a:endParaRPr lang="en-US" sz="4000" dirty="0" smtClean="0"/>
          </a:p>
          <a:p>
            <a:r>
              <a:rPr lang="en-US" sz="4000" dirty="0" smtClean="0"/>
              <a:t>Delegates security entirely to TLS</a:t>
            </a:r>
          </a:p>
          <a:p>
            <a:endParaRPr lang="en-US" sz="4000" dirty="0"/>
          </a:p>
          <a:p>
            <a:r>
              <a:rPr lang="en-US" sz="4000" dirty="0" smtClean="0"/>
              <a:t>Better support for enterprise &amp; non-web clients</a:t>
            </a:r>
          </a:p>
          <a:p>
            <a:endParaRPr lang="en-US" sz="4000" dirty="0" smtClean="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5054007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a:t>
            </a:r>
            <a:r>
              <a:rPr lang="en-US" sz="4800" dirty="0"/>
              <a:t>2.0 – drawbacks</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OAuth 2.0 is a </a:t>
            </a:r>
            <a:r>
              <a:rPr lang="en-US" sz="4000" b="1" dirty="0" smtClean="0"/>
              <a:t>framework</a:t>
            </a:r>
            <a:r>
              <a:rPr lang="en-US" sz="4000" dirty="0" smtClean="0"/>
              <a:t>, not a </a:t>
            </a:r>
            <a:r>
              <a:rPr lang="en-US" sz="4000" b="1" dirty="0" smtClean="0"/>
              <a:t>protocol</a:t>
            </a:r>
            <a:r>
              <a:rPr lang="en-US" sz="4000" dirty="0" smtClean="0"/>
              <a:t>; less interoperable than 1.0a</a:t>
            </a:r>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283479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 – drawbacks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3970318"/>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“When compared with OAuth 1.0, the 2.0 specification is </a:t>
            </a:r>
            <a:r>
              <a:rPr lang="en-US" sz="3200" b="1" dirty="0" smtClean="0"/>
              <a:t>more complex</a:t>
            </a:r>
            <a:r>
              <a:rPr lang="en-US" sz="3200" dirty="0" smtClean="0"/>
              <a:t>, </a:t>
            </a:r>
            <a:r>
              <a:rPr lang="en-US" sz="3200" b="1" dirty="0" smtClean="0"/>
              <a:t>less interoperable</a:t>
            </a:r>
            <a:r>
              <a:rPr lang="en-US" sz="3200" dirty="0" smtClean="0"/>
              <a:t>, </a:t>
            </a:r>
            <a:r>
              <a:rPr lang="en-US" sz="3200" b="1" dirty="0" smtClean="0"/>
              <a:t>less useful</a:t>
            </a:r>
            <a:r>
              <a:rPr lang="en-US" sz="3200" dirty="0" smtClean="0"/>
              <a:t>, </a:t>
            </a:r>
            <a:r>
              <a:rPr lang="en-US" sz="3200" b="1" dirty="0" smtClean="0"/>
              <a:t>more incomplete</a:t>
            </a:r>
            <a:r>
              <a:rPr lang="en-US" sz="3200" dirty="0" smtClean="0"/>
              <a:t> and, most importantly, </a:t>
            </a:r>
            <a:r>
              <a:rPr lang="en-US" sz="3200" b="1" dirty="0" smtClean="0"/>
              <a:t>less secure</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9005970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Use OAuth 2.0 if…</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4462760"/>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“If you consider yourself a security expert, use 2.0 after careful examination of its features. If you are not an expert, </a:t>
            </a:r>
            <a:r>
              <a:rPr lang="en-US" sz="3200" b="1" dirty="0" smtClean="0"/>
              <a:t>copy an implementation of a provider you trust… or make sure you have some security experts on site to figure it out for you</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3010646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fontScale="90000"/>
          </a:bodyPr>
          <a:lstStyle/>
          <a:p>
            <a:pPr algn="ctr"/>
            <a:r>
              <a:rPr lang="en-US" sz="4800" dirty="0" smtClean="0"/>
              <a:t>OAuth is not an </a:t>
            </a:r>
            <a:r>
              <a:rPr lang="en-US" sz="4800" b="1" dirty="0" smtClean="0"/>
              <a:t>authentication</a:t>
            </a:r>
            <a:r>
              <a:rPr lang="en-US" sz="4800" dirty="0" smtClean="0"/>
              <a:t> protocol!</a:t>
            </a:r>
            <a:endParaRPr lang="en-US" sz="4800" dirty="0"/>
          </a:p>
        </p:txBody>
      </p:sp>
    </p:spTree>
    <p:extLst>
      <p:ext uri="{BB962C8B-B14F-4D97-AF65-F5344CB8AC3E}">
        <p14:creationId xmlns:p14="http://schemas.microsoft.com/office/powerpoint/2010/main" val="7027782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Autofit/>
          </a:bodyPr>
          <a:lstStyle/>
          <a:p>
            <a:r>
              <a:rPr lang="en-US" sz="4800" dirty="0" smtClean="0"/>
              <a:t>Access tokens are opaque - don’t provide ID</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endParaRPr lang="en-US" sz="4000" dirty="0" smtClean="0"/>
          </a:p>
          <a:p>
            <a:endParaRPr lang="en-US" sz="4000" dirty="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3085454" y="1690688"/>
            <a:ext cx="6363636" cy="5156739"/>
          </a:xfrm>
          <a:prstGeom prst="rect">
            <a:avLst/>
          </a:prstGeom>
        </p:spPr>
      </p:pic>
    </p:spTree>
    <p:extLst>
      <p:ext uri="{BB962C8B-B14F-4D97-AF65-F5344CB8AC3E}">
        <p14:creationId xmlns:p14="http://schemas.microsoft.com/office/powerpoint/2010/main" val="30753890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 identity API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838200" y="2501765"/>
            <a:ext cx="10804367" cy="2845150"/>
          </a:xfrm>
          <a:prstGeom prst="rect">
            <a:avLst/>
          </a:prstGeom>
        </p:spPr>
      </p:pic>
    </p:spTree>
    <p:extLst>
      <p:ext uri="{BB962C8B-B14F-4D97-AF65-F5344CB8AC3E}">
        <p14:creationId xmlns:p14="http://schemas.microsoft.com/office/powerpoint/2010/main" val="27958671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2487783" y="1591296"/>
            <a:ext cx="7216433" cy="5146145"/>
          </a:xfrm>
          <a:prstGeom prst="rect">
            <a:avLst/>
          </a:prstGeom>
        </p:spPr>
      </p:pic>
    </p:spTree>
    <p:extLst>
      <p:ext uri="{BB962C8B-B14F-4D97-AF65-F5344CB8AC3E}">
        <p14:creationId xmlns:p14="http://schemas.microsoft.com/office/powerpoint/2010/main" val="3713413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Rookies, </a:t>
            </a:r>
            <a:r>
              <a:rPr lang="en-US" sz="4800" dirty="0" err="1" smtClean="0"/>
              <a:t>amirite</a:t>
            </a:r>
            <a:r>
              <a:rPr lang="en-US" sz="4800" dirty="0" smtClean="0"/>
              <a:t>!?</a:t>
            </a:r>
            <a:endParaRPr lang="en-US" sz="4800" dirty="0"/>
          </a:p>
        </p:txBody>
      </p:sp>
      <p:pic>
        <p:nvPicPr>
          <p:cNvPr id="4" name="Content Placeholder 3"/>
          <p:cNvPicPr>
            <a:picLocks noGrp="1" noChangeAspect="1"/>
          </p:cNvPicPr>
          <p:nvPr>
            <p:ph idx="1"/>
          </p:nvPr>
        </p:nvPicPr>
        <p:blipFill>
          <a:blip r:embed="rId3"/>
          <a:stretch>
            <a:fillRect/>
          </a:stretch>
        </p:blipFill>
        <p:spPr>
          <a:xfrm>
            <a:off x="2183323" y="1690688"/>
            <a:ext cx="7825353" cy="5053657"/>
          </a:xfrm>
          <a:prstGeom prst="rect">
            <a:avLst/>
          </a:prstGeom>
        </p:spPr>
      </p:pic>
    </p:spTree>
    <p:extLst>
      <p:ext uri="{BB962C8B-B14F-4D97-AF65-F5344CB8AC3E}">
        <p14:creationId xmlns:p14="http://schemas.microsoft.com/office/powerpoint/2010/main" val="42208885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015065" y="1404276"/>
            <a:ext cx="8212667" cy="5453724"/>
          </a:xfrm>
          <a:prstGeom prst="rect">
            <a:avLst/>
          </a:prstGeom>
        </p:spPr>
      </p:pic>
    </p:spTree>
    <p:extLst>
      <p:ext uri="{BB962C8B-B14F-4D97-AF65-F5344CB8AC3E}">
        <p14:creationId xmlns:p14="http://schemas.microsoft.com/office/powerpoint/2010/main" val="30671980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Access tokens ONLY mean you can access specified resource</a:t>
            </a:r>
          </a:p>
          <a:p>
            <a:endParaRPr lang="en-US" sz="4000" dirty="0" smtClean="0"/>
          </a:p>
          <a:p>
            <a:r>
              <a:rPr lang="en-US" sz="4000" dirty="0" smtClean="0"/>
              <a:t>If you implicitly treat resource access as authentication, you are vulnerable to impersonation</a:t>
            </a:r>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3852186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OpenID Connect</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Open standard, built </a:t>
            </a:r>
            <a:r>
              <a:rPr lang="en-US" sz="4000" b="1" dirty="0" smtClean="0"/>
              <a:t>on top of</a:t>
            </a:r>
            <a:r>
              <a:rPr lang="en-US" sz="4000" dirty="0" smtClean="0"/>
              <a:t> OAuth 2.0</a:t>
            </a:r>
          </a:p>
          <a:p>
            <a:pPr lvl="1"/>
            <a:r>
              <a:rPr lang="en-US" sz="3600" dirty="0" smtClean="0"/>
              <a:t>ID Tokens – gives authentication data to client</a:t>
            </a:r>
          </a:p>
          <a:p>
            <a:pPr lvl="1"/>
            <a:r>
              <a:rPr lang="en-US" sz="3600" dirty="0" smtClean="0"/>
              <a:t>Audience restrictions</a:t>
            </a:r>
          </a:p>
          <a:p>
            <a:endParaRPr lang="en-US" sz="4400" dirty="0" smtClean="0"/>
          </a:p>
          <a:p>
            <a:r>
              <a:rPr lang="en-US" sz="4000" dirty="0" smtClean="0"/>
              <a:t>Enables</a:t>
            </a:r>
            <a:r>
              <a:rPr lang="en-US" sz="4400" dirty="0" smtClean="0"/>
              <a:t> </a:t>
            </a:r>
            <a:r>
              <a:rPr lang="en-US" sz="4000" dirty="0" smtClean="0"/>
              <a:t>authentication against </a:t>
            </a:r>
            <a:r>
              <a:rPr lang="en-US" sz="4000" b="1" dirty="0" smtClean="0"/>
              <a:t>3</a:t>
            </a:r>
            <a:r>
              <a:rPr lang="en-US" sz="4000" b="1" baseline="30000" dirty="0" smtClean="0"/>
              <a:t>rd</a:t>
            </a:r>
            <a:r>
              <a:rPr lang="en-US" sz="4000" b="1" dirty="0" smtClean="0"/>
              <a:t> party identity providers</a:t>
            </a:r>
            <a:endParaRPr lang="en-US" sz="4400" dirty="0" smtClean="0"/>
          </a:p>
          <a:p>
            <a:endParaRPr lang="en-US" sz="4400" dirty="0"/>
          </a:p>
          <a:p>
            <a:endParaRPr lang="en-US" sz="44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0828245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Enterprisey options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SAML</a:t>
            </a:r>
          </a:p>
          <a:p>
            <a:pPr lvl="1"/>
            <a:r>
              <a:rPr lang="en-US" sz="3600" dirty="0" smtClean="0"/>
              <a:t>Ideal for SSO w/ centralized identity source</a:t>
            </a:r>
          </a:p>
          <a:p>
            <a:pPr lvl="1"/>
            <a:endParaRPr lang="en-US" sz="3600" dirty="0" smtClean="0"/>
          </a:p>
          <a:p>
            <a:r>
              <a:rPr lang="en-US" sz="4000" dirty="0" smtClean="0"/>
              <a:t>WS-Security</a:t>
            </a:r>
          </a:p>
          <a:p>
            <a:pPr lvl="1"/>
            <a:r>
              <a:rPr lang="en-US" sz="3600" dirty="0" smtClean="0"/>
              <a:t>Transports other than HTTP</a:t>
            </a:r>
          </a:p>
          <a:p>
            <a:pPr lvl="1"/>
            <a:r>
              <a:rPr lang="en-US" sz="3600" dirty="0" smtClean="0"/>
              <a:t>Multiple encryption keys in use</a:t>
            </a:r>
          </a:p>
          <a:p>
            <a:pPr lvl="1"/>
            <a:r>
              <a:rPr lang="en-US" sz="3600" dirty="0" smtClean="0"/>
              <a:t>Messaging across trust domains</a:t>
            </a:r>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9729335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So what should </a:t>
            </a:r>
            <a:r>
              <a:rPr lang="en-US" sz="4800" b="1" dirty="0" smtClean="0"/>
              <a:t>you</a:t>
            </a:r>
            <a:r>
              <a:rPr lang="en-US" sz="4800" dirty="0" smtClean="0"/>
              <a:t> use?</a:t>
            </a:r>
            <a:endParaRPr lang="en-US" sz="4800" b="1" dirty="0"/>
          </a:p>
        </p:txBody>
      </p:sp>
    </p:spTree>
    <p:extLst>
      <p:ext uri="{BB962C8B-B14F-4D97-AF65-F5344CB8AC3E}">
        <p14:creationId xmlns:p14="http://schemas.microsoft.com/office/powerpoint/2010/main" val="24862970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client certificates</a:t>
            </a:r>
            <a:r>
              <a:rPr lang="en-US" sz="4000" dirty="0" smtClean="0"/>
              <a:t> if…</a:t>
            </a:r>
          </a:p>
          <a:p>
            <a:endParaRPr lang="en-US" sz="4000" dirty="0"/>
          </a:p>
          <a:p>
            <a:r>
              <a:rPr lang="en-US" sz="3600" dirty="0" smtClean="0"/>
              <a:t>You don’t want to worry about passwords or keys</a:t>
            </a:r>
            <a:endParaRPr lang="en-US" sz="3600" dirty="0" smtClean="0"/>
          </a:p>
          <a:p>
            <a:endParaRPr lang="en-US" sz="3600" dirty="0"/>
          </a:p>
          <a:p>
            <a:r>
              <a:rPr lang="en-US" sz="3600" dirty="0" smtClean="0"/>
              <a:t>You’re securing a private API on a trusted network</a:t>
            </a:r>
            <a:endParaRPr lang="en-US" sz="3600" dirty="0" smtClean="0"/>
          </a:p>
          <a:p>
            <a:pPr lvl="1"/>
            <a:endParaRPr lang="en-US" sz="32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749032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Basic Auth</a:t>
            </a:r>
            <a:r>
              <a:rPr lang="en-US" sz="4000" dirty="0" smtClean="0"/>
              <a:t> if</a:t>
            </a:r>
            <a:r>
              <a:rPr lang="en-US" sz="4000" dirty="0" smtClean="0"/>
              <a:t>…</a:t>
            </a:r>
            <a:br>
              <a:rPr lang="en-US" sz="4000" dirty="0" smtClean="0"/>
            </a:br>
            <a:endParaRPr lang="en-US" sz="4000" dirty="0"/>
          </a:p>
          <a:p>
            <a:r>
              <a:rPr lang="en-US" sz="3600" dirty="0" smtClean="0"/>
              <a:t>You </a:t>
            </a:r>
            <a:r>
              <a:rPr lang="en-US" sz="3600" dirty="0"/>
              <a:t>want to write </a:t>
            </a:r>
            <a:r>
              <a:rPr lang="en-US" sz="3600" dirty="0" smtClean="0"/>
              <a:t>very little code</a:t>
            </a:r>
            <a:br>
              <a:rPr lang="en-US" sz="3600" dirty="0" smtClean="0"/>
            </a:br>
            <a:endParaRPr lang="en-US" sz="3200" dirty="0"/>
          </a:p>
          <a:p>
            <a:r>
              <a:rPr lang="en-US" sz="3600" dirty="0" smtClean="0"/>
              <a:t>You </a:t>
            </a:r>
            <a:r>
              <a:rPr lang="en-US" sz="3600" dirty="0"/>
              <a:t>can </a:t>
            </a:r>
            <a:r>
              <a:rPr lang="en-US" sz="3600" dirty="0" smtClean="0"/>
              <a:t>use </a:t>
            </a:r>
            <a:r>
              <a:rPr lang="en-US" sz="3600" dirty="0" smtClean="0"/>
              <a:t>TLS on </a:t>
            </a:r>
            <a:r>
              <a:rPr lang="en-US" sz="3600" dirty="0"/>
              <a:t>all </a:t>
            </a:r>
            <a:r>
              <a:rPr lang="en-US" sz="3600" dirty="0" smtClean="0"/>
              <a:t>requests</a:t>
            </a:r>
            <a:br>
              <a:rPr lang="en-US" sz="3600" dirty="0" smtClean="0"/>
            </a:br>
            <a:endParaRPr lang="en-US" sz="3600" dirty="0" smtClean="0"/>
          </a:p>
          <a:p>
            <a:r>
              <a:rPr lang="en-US" sz="3600" dirty="0" smtClean="0"/>
              <a:t>You don’t need extra security on top of TLS</a:t>
            </a:r>
            <a:br>
              <a:rPr lang="en-US" sz="3600" dirty="0" smtClean="0"/>
            </a:br>
            <a:endParaRPr lang="en-US" sz="3600" dirty="0"/>
          </a:p>
          <a:p>
            <a:endParaRPr lang="en-US" sz="3600" dirty="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92217389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Digest Auth</a:t>
            </a:r>
            <a:r>
              <a:rPr lang="en-US" sz="4000" dirty="0" smtClean="0"/>
              <a:t> if…</a:t>
            </a:r>
          </a:p>
          <a:p>
            <a:endParaRPr lang="en-US" sz="4000" dirty="0"/>
          </a:p>
          <a:p>
            <a:r>
              <a:rPr lang="en-US" sz="3600" dirty="0" smtClean="0"/>
              <a:t>Don’t. Just don’t.</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629466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as </a:t>
            </a:r>
            <a:r>
              <a:rPr lang="en-US" sz="4000" b="1" u="sng" dirty="0" smtClean="0"/>
              <a:t>bearer tokens</a:t>
            </a:r>
            <a:r>
              <a:rPr lang="en-US" sz="4000" dirty="0" smtClean="0"/>
              <a:t> if…</a:t>
            </a:r>
          </a:p>
          <a:p>
            <a:endParaRPr lang="en-US" sz="4000" dirty="0"/>
          </a:p>
          <a:p>
            <a:r>
              <a:rPr lang="en-US" sz="3600" dirty="0" smtClean="0"/>
              <a:t>You’re comfortable w/ security aspects of Basic </a:t>
            </a:r>
            <a:r>
              <a:rPr lang="en-US" sz="3600" dirty="0" err="1" smtClean="0"/>
              <a:t>Auth</a:t>
            </a:r>
            <a:r>
              <a:rPr lang="en-US" sz="3600" dirty="0" smtClean="0"/>
              <a:t>, but</a:t>
            </a:r>
            <a:endParaRPr lang="en-US" sz="3600" dirty="0"/>
          </a:p>
          <a:p>
            <a:endParaRPr lang="en-US" sz="3600" dirty="0" smtClean="0"/>
          </a:p>
          <a:p>
            <a:r>
              <a:rPr lang="en-US" sz="3600" dirty="0" smtClean="0"/>
              <a:t>You need more freedom than offered by Basic </a:t>
            </a:r>
            <a:r>
              <a:rPr lang="en-US" sz="3600" dirty="0" err="1" smtClean="0"/>
              <a:t>Auth</a:t>
            </a:r>
            <a:endParaRPr lang="en-US" sz="3600" dirty="0" smtClean="0"/>
          </a:p>
          <a:p>
            <a:endParaRPr lang="en-US" sz="3600" dirty="0" smtClean="0"/>
          </a:p>
          <a:p>
            <a:endParaRPr lang="en-US" sz="3600" dirty="0" smtClean="0"/>
          </a:p>
          <a:p>
            <a:endParaRPr lang="en-US" sz="3600" dirty="0" smtClean="0"/>
          </a:p>
          <a:p>
            <a:endParaRPr lang="en-US" sz="3600" dirty="0"/>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112575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and </a:t>
            </a:r>
            <a:r>
              <a:rPr lang="en-US" sz="4000" b="1" u="sng" dirty="0" smtClean="0"/>
              <a:t>signed requests</a:t>
            </a:r>
            <a:r>
              <a:rPr lang="en-US" sz="4000" dirty="0" smtClean="0"/>
              <a:t> if</a:t>
            </a:r>
            <a:r>
              <a:rPr lang="en-US" sz="4000" dirty="0" smtClean="0"/>
              <a:t>…</a:t>
            </a:r>
          </a:p>
          <a:p>
            <a:pPr marL="0" indent="0">
              <a:buNone/>
            </a:pPr>
            <a:endParaRPr lang="en-US" sz="4000" dirty="0" smtClean="0"/>
          </a:p>
          <a:p>
            <a:r>
              <a:rPr lang="en-US" sz="3600" dirty="0" smtClean="0"/>
              <a:t>You can’t use TLS, or want TLS + </a:t>
            </a:r>
            <a:r>
              <a:rPr lang="en-US" sz="3600" b="1" dirty="0" smtClean="0"/>
              <a:t>extra security</a:t>
            </a:r>
            <a:endParaRPr lang="en-US" sz="3600" b="1" dirty="0" smtClean="0"/>
          </a:p>
          <a:p>
            <a:endParaRPr lang="en-US" sz="3600" dirty="0"/>
          </a:p>
          <a:p>
            <a:r>
              <a:rPr lang="en-US" sz="3600" dirty="0" smtClean="0"/>
              <a:t>Be prepared to publish and support instructions for creating the signature</a:t>
            </a:r>
            <a:endParaRPr lang="en-US" sz="36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168331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Today’s goal: No more rookie mistakes!</a:t>
            </a:r>
            <a:endParaRPr lang="en-US" sz="4800" dirty="0"/>
          </a:p>
        </p:txBody>
      </p:sp>
    </p:spTree>
    <p:extLst>
      <p:ext uri="{BB962C8B-B14F-4D97-AF65-F5344CB8AC3E}">
        <p14:creationId xmlns:p14="http://schemas.microsoft.com/office/powerpoint/2010/main" val="5221476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1.0a</a:t>
            </a:r>
            <a:r>
              <a:rPr lang="en-US" sz="4000" dirty="0" smtClean="0"/>
              <a:t> if…</a:t>
            </a:r>
          </a:p>
          <a:p>
            <a:endParaRPr lang="en-US" sz="4000" dirty="0"/>
          </a:p>
          <a:p>
            <a:r>
              <a:rPr lang="en-US" sz="3600" dirty="0" smtClean="0"/>
              <a:t>API interacts with 3</a:t>
            </a:r>
            <a:r>
              <a:rPr lang="en-US" sz="3600" baseline="30000" dirty="0" smtClean="0"/>
              <a:t>rd</a:t>
            </a:r>
            <a:r>
              <a:rPr lang="en-US" sz="3600" dirty="0" smtClean="0"/>
              <a:t> party services, </a:t>
            </a:r>
            <a:r>
              <a:rPr lang="en-US" sz="3600" dirty="0" smtClean="0"/>
              <a:t>and</a:t>
            </a:r>
          </a:p>
          <a:p>
            <a:r>
              <a:rPr lang="en-US" sz="3600" dirty="0" smtClean="0"/>
              <a:t>You’re writing a web-based app, and</a:t>
            </a:r>
          </a:p>
          <a:p>
            <a:r>
              <a:rPr lang="en-US" sz="3600" dirty="0" smtClean="0"/>
              <a:t>You </a:t>
            </a:r>
            <a:r>
              <a:rPr lang="en-US" sz="3600" dirty="0" smtClean="0"/>
              <a:t>can’t require TLS or want extra security</a:t>
            </a:r>
            <a:endParaRPr lang="en-US" sz="3600" dirty="0"/>
          </a:p>
          <a:p>
            <a:endParaRPr lang="en-US" sz="3600" dirty="0" smtClean="0"/>
          </a:p>
          <a:p>
            <a:r>
              <a:rPr lang="en-US" sz="3600" dirty="0" smtClean="0"/>
              <a:t>More interoperable </a:t>
            </a:r>
            <a:r>
              <a:rPr lang="en-US" sz="3600" dirty="0" smtClean="0"/>
              <a:t>than OAuth 2.0</a:t>
            </a:r>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684612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2.0</a:t>
            </a:r>
            <a:r>
              <a:rPr lang="en-US" sz="4000" dirty="0" smtClean="0"/>
              <a:t> if…</a:t>
            </a:r>
          </a:p>
          <a:p>
            <a:endParaRPr lang="en-US" sz="4000" dirty="0"/>
          </a:p>
          <a:p>
            <a:r>
              <a:rPr lang="en-US" sz="3600" dirty="0"/>
              <a:t>API interacts with 3</a:t>
            </a:r>
            <a:r>
              <a:rPr lang="en-US" sz="3600" baseline="30000" dirty="0"/>
              <a:t>rd</a:t>
            </a:r>
            <a:r>
              <a:rPr lang="en-US" sz="3600" dirty="0"/>
              <a:t> party </a:t>
            </a:r>
            <a:r>
              <a:rPr lang="en-US" sz="3600" dirty="0" smtClean="0"/>
              <a:t>services, and</a:t>
            </a:r>
            <a:endParaRPr lang="en-US" sz="3600" dirty="0"/>
          </a:p>
          <a:p>
            <a:r>
              <a:rPr lang="en-US" sz="3600" dirty="0" smtClean="0"/>
              <a:t>You </a:t>
            </a:r>
            <a:r>
              <a:rPr lang="en-US" sz="3600" dirty="0" smtClean="0"/>
              <a:t>want to avoid complexity of signed requests, or</a:t>
            </a:r>
          </a:p>
          <a:p>
            <a:r>
              <a:rPr lang="en-US" sz="3600" dirty="0" smtClean="0"/>
              <a:t>You need to support a wider set of devices and “flows”</a:t>
            </a:r>
          </a:p>
          <a:p>
            <a:endParaRPr lang="en-US" sz="3600" dirty="0" smtClean="0"/>
          </a:p>
          <a:p>
            <a:r>
              <a:rPr lang="en-US" sz="3600" dirty="0" smtClean="0"/>
              <a:t>Less secure / interoperable than OAuth 1.0</a:t>
            </a:r>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916444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2.0 + OpenID Connect</a:t>
            </a:r>
            <a:r>
              <a:rPr lang="en-US" sz="4000" dirty="0" smtClean="0"/>
              <a:t> if…</a:t>
            </a:r>
          </a:p>
          <a:p>
            <a:endParaRPr lang="en-US" sz="3200" dirty="0"/>
          </a:p>
          <a:p>
            <a:r>
              <a:rPr lang="en-US" sz="3600" dirty="0" smtClean="0"/>
              <a:t>You need to authenticate against 3</a:t>
            </a:r>
            <a:r>
              <a:rPr lang="en-US" sz="3600" baseline="30000" dirty="0" smtClean="0"/>
              <a:t>rd</a:t>
            </a:r>
            <a:r>
              <a:rPr lang="en-US" sz="3600" dirty="0" smtClean="0"/>
              <a:t> party identity data</a:t>
            </a:r>
            <a:endParaRPr lang="en-US" sz="3600" dirty="0"/>
          </a:p>
          <a:p>
            <a:endParaRPr lang="en-US" sz="2400" dirty="0" smtClean="0"/>
          </a:p>
          <a:p>
            <a:r>
              <a:rPr lang="en-US" sz="3600" dirty="0" smtClean="0"/>
              <a:t>You want to centralize your own authentication and identity systems</a:t>
            </a:r>
          </a:p>
          <a:p>
            <a:endParaRPr lang="en-US" sz="2400" dirty="0"/>
          </a:p>
          <a:p>
            <a:r>
              <a:rPr lang="en-US" sz="3600" dirty="0" smtClean="0"/>
              <a:t>You want SSO without SAML</a:t>
            </a:r>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132772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SAML or WS-Security</a:t>
            </a:r>
            <a:r>
              <a:rPr lang="en-US" sz="4000" dirty="0" smtClean="0"/>
              <a:t> if…</a:t>
            </a:r>
          </a:p>
          <a:p>
            <a:endParaRPr lang="en-US" sz="4000" dirty="0"/>
          </a:p>
          <a:p>
            <a:r>
              <a:rPr lang="en-US" sz="3600" dirty="0" smtClean="0"/>
              <a:t>You suffer endlessly in Enterprise Hell, or</a:t>
            </a:r>
            <a:endParaRPr lang="en-US" sz="3600" dirty="0"/>
          </a:p>
          <a:p>
            <a:endParaRPr lang="en-US" sz="3600" dirty="0" smtClean="0"/>
          </a:p>
          <a:p>
            <a:r>
              <a:rPr lang="en-US" sz="3600" dirty="0" smtClean="0"/>
              <a:t>You find XML to be life-affirming and joyful</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82207547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 key things to remember</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Requests must use TLS, or be signed w/ MAC</a:t>
            </a:r>
          </a:p>
          <a:p>
            <a:endParaRPr lang="en-US" sz="4000" dirty="0"/>
          </a:p>
          <a:p>
            <a:r>
              <a:rPr lang="en-US" sz="4000" dirty="0" smtClean="0"/>
              <a:t>If </a:t>
            </a:r>
            <a:r>
              <a:rPr lang="en-US" sz="4000" dirty="0" smtClean="0"/>
              <a:t>you’re not using 3</a:t>
            </a:r>
            <a:r>
              <a:rPr lang="en-US" sz="4000" baseline="30000" dirty="0" smtClean="0"/>
              <a:t>rd</a:t>
            </a:r>
            <a:r>
              <a:rPr lang="en-US" sz="4000" dirty="0" smtClean="0"/>
              <a:t> party data, use API </a:t>
            </a:r>
            <a:r>
              <a:rPr lang="en-US" sz="4000" dirty="0" smtClean="0"/>
              <a:t>Keys</a:t>
            </a:r>
          </a:p>
          <a:p>
            <a:endParaRPr lang="en-US" sz="4000" dirty="0" smtClean="0"/>
          </a:p>
          <a:p>
            <a:r>
              <a:rPr lang="en-US" sz="4000" dirty="0" smtClean="0"/>
              <a:t>OAuth is for authorization, not authentication. Use OpenID Connect for 3</a:t>
            </a:r>
            <a:r>
              <a:rPr lang="en-US" sz="4000" baseline="30000" dirty="0" smtClean="0"/>
              <a:t>rd</a:t>
            </a:r>
            <a:r>
              <a:rPr lang="en-US" sz="4000" dirty="0" smtClean="0"/>
              <a:t> party authentication</a:t>
            </a:r>
          </a:p>
          <a:p>
            <a:endParaRPr lang="en-US" sz="40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70656237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folks!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endParaRPr lang="en-US" dirty="0" smtClean="0"/>
          </a:p>
          <a:p>
            <a:pPr marL="0" indent="0">
              <a:buNone/>
            </a:pPr>
            <a:r>
              <a:rPr lang="en-US" sz="4000" b="1" dirty="0" smtClean="0"/>
              <a:t>Materials</a:t>
            </a:r>
          </a:p>
          <a:p>
            <a:pPr lvl="1"/>
            <a:r>
              <a:rPr lang="en-US" sz="3600" dirty="0">
                <a:hlinkClick r:id="rId3"/>
              </a:rPr>
              <a:t>www.petry-johnson.com</a:t>
            </a:r>
            <a:endParaRPr lang="en-US" sz="3600" dirty="0"/>
          </a:p>
          <a:p>
            <a:pPr lvl="1"/>
            <a:r>
              <a:rPr lang="en-US" sz="3600" dirty="0" smtClean="0">
                <a:hlinkClick r:id="rId4"/>
              </a:rPr>
              <a:t>github.com/spetryjohnson</a:t>
            </a:r>
            <a:endParaRPr lang="en-US" sz="3600" dirty="0" smtClean="0"/>
          </a:p>
          <a:p>
            <a:endParaRPr lang="en-US" sz="4000" dirty="0" smtClean="0"/>
          </a:p>
          <a:p>
            <a:pPr marL="0" indent="0">
              <a:buNone/>
            </a:pPr>
            <a:r>
              <a:rPr lang="en-US" sz="4000" b="1" dirty="0" smtClean="0"/>
              <a:t>Contact</a:t>
            </a:r>
          </a:p>
          <a:p>
            <a:pPr lvl="1"/>
            <a:r>
              <a:rPr lang="en-US" sz="3600" dirty="0" smtClean="0"/>
              <a:t>@spetryjohnson</a:t>
            </a:r>
          </a:p>
          <a:p>
            <a:pPr lvl="1"/>
            <a:r>
              <a:rPr lang="en-US" sz="3600" dirty="0" smtClean="0"/>
              <a:t>seth@petry-johnson.com</a:t>
            </a:r>
            <a:endParaRPr lang="en-US" sz="3600" dirty="0"/>
          </a:p>
        </p:txBody>
      </p:sp>
    </p:spTree>
    <p:extLst>
      <p:ext uri="{BB962C8B-B14F-4D97-AF65-F5344CB8AC3E}">
        <p14:creationId xmlns:p14="http://schemas.microsoft.com/office/powerpoint/2010/main" val="2763957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a:t>
            </a:r>
            <a:r>
              <a:rPr lang="en-US" sz="4800" dirty="0"/>
              <a:t>on the agenda?</a:t>
            </a:r>
          </a:p>
        </p:txBody>
      </p:sp>
      <p:sp>
        <p:nvSpPr>
          <p:cNvPr id="3" name="Content Placeholder 2"/>
          <p:cNvSpPr>
            <a:spLocks noGrp="1"/>
          </p:cNvSpPr>
          <p:nvPr>
            <p:ph idx="1"/>
          </p:nvPr>
        </p:nvSpPr>
        <p:spPr/>
        <p:txBody>
          <a:bodyPr>
            <a:normAutofit/>
          </a:bodyPr>
          <a:lstStyle/>
          <a:p>
            <a:r>
              <a:rPr lang="en-US" sz="4000" dirty="0" smtClean="0"/>
              <a:t>Identity </a:t>
            </a:r>
            <a:r>
              <a:rPr lang="en-US" sz="4000" i="1" dirty="0" smtClean="0">
                <a:solidFill>
                  <a:schemeClr val="bg1">
                    <a:lumMod val="65000"/>
                  </a:schemeClr>
                </a:solidFill>
              </a:rPr>
              <a:t>vs</a:t>
            </a:r>
            <a:r>
              <a:rPr lang="en-US" sz="4000" dirty="0" smtClean="0"/>
              <a:t> Authentication </a:t>
            </a:r>
            <a:r>
              <a:rPr lang="en-US" sz="4000" i="1" dirty="0">
                <a:solidFill>
                  <a:schemeClr val="bg1">
                    <a:lumMod val="65000"/>
                  </a:schemeClr>
                </a:solidFill>
              </a:rPr>
              <a:t>vs</a:t>
            </a:r>
            <a:r>
              <a:rPr lang="en-US" sz="4000" dirty="0" smtClean="0"/>
              <a:t> Authorization</a:t>
            </a:r>
            <a:br>
              <a:rPr lang="en-US" sz="4000" dirty="0" smtClean="0"/>
            </a:br>
            <a:endParaRPr lang="en-US" sz="4000" dirty="0" smtClean="0"/>
          </a:p>
          <a:p>
            <a:r>
              <a:rPr lang="en-US" sz="4000" dirty="0" smtClean="0"/>
              <a:t>Compare/contrast security techniques</a:t>
            </a:r>
            <a:br>
              <a:rPr lang="en-US" sz="4000" dirty="0" smtClean="0"/>
            </a:br>
            <a:endParaRPr lang="en-US" sz="4000" dirty="0" smtClean="0"/>
          </a:p>
          <a:p>
            <a:r>
              <a:rPr lang="en-US" sz="4000" dirty="0" smtClean="0"/>
              <a:t>Finding the best one for YOU</a:t>
            </a:r>
            <a:endParaRPr lang="en-US" sz="4000" dirty="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an advanced security session!</a:t>
            </a:r>
            <a:endParaRPr lang="en-US" sz="4800" dirty="0"/>
          </a:p>
        </p:txBody>
      </p:sp>
    </p:spTree>
    <p:extLst>
      <p:ext uri="{BB962C8B-B14F-4D97-AF65-F5344CB8AC3E}">
        <p14:creationId xmlns:p14="http://schemas.microsoft.com/office/powerpoint/2010/main" val="1492700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31862</TotalTime>
  <Words>7371</Words>
  <Application>Microsoft Office PowerPoint</Application>
  <PresentationFormat>Widescreen</PresentationFormat>
  <Paragraphs>1271</Paragraphs>
  <Slides>75</Slides>
  <Notes>75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Arial</vt:lpstr>
      <vt:lpstr>Calibri</vt:lpstr>
      <vt:lpstr>Calibri Light</vt:lpstr>
      <vt:lpstr>Corbel</vt:lpstr>
      <vt:lpstr>Wingdings</vt:lpstr>
      <vt:lpstr>Office Theme</vt:lpstr>
      <vt:lpstr>Securing Your API Endpoints  A practical guide to API authentication</vt:lpstr>
      <vt:lpstr>3 minutes; $136 billion lost</vt:lpstr>
      <vt:lpstr>30,000 spammed accounts</vt:lpstr>
      <vt:lpstr>Nissan Leaf exploit</vt:lpstr>
      <vt:lpstr>The cost of leaked data</vt:lpstr>
      <vt:lpstr>Rookies, amirite!?</vt:lpstr>
      <vt:lpstr>Today’s goal: No more rookie mistakes!</vt:lpstr>
      <vt:lpstr>What’s on the agenda?</vt:lpstr>
      <vt:lpstr>This is not an advanced security session!</vt:lpstr>
      <vt:lpstr>This is not “getting started with &lt;foo&gt;”</vt:lpstr>
      <vt:lpstr>This is “narrow down the options”</vt:lpstr>
      <vt:lpstr>Identity / Authentication / Authorization</vt:lpstr>
      <vt:lpstr>Identity / Authentication / Authorization</vt:lpstr>
      <vt:lpstr>Step 1: Use OAuth</vt:lpstr>
      <vt:lpstr>Well….</vt:lpstr>
      <vt:lpstr>And the contestants are…</vt:lpstr>
      <vt:lpstr>Secure connection terminology</vt:lpstr>
      <vt:lpstr>Authentication built-into the web server</vt:lpstr>
      <vt:lpstr>Client certificates</vt:lpstr>
      <vt:lpstr>HTTP Basic Authentication</vt:lpstr>
      <vt:lpstr>HTTP Basic Authentication</vt:lpstr>
      <vt:lpstr>HTTP Basic Authentication - drawbacks</vt:lpstr>
      <vt:lpstr>HTTP Basic Authentication - drawbacks</vt:lpstr>
      <vt:lpstr>HTTP Digest Authentication</vt:lpstr>
      <vt:lpstr>HTTP Digest Authentication</vt:lpstr>
      <vt:lpstr>HTTP Digest Authentication - drawbacks</vt:lpstr>
      <vt:lpstr>API Keys</vt:lpstr>
      <vt:lpstr>Why use API Keys?</vt:lpstr>
      <vt:lpstr>API Keys as passwords (“bearer tokens“)</vt:lpstr>
      <vt:lpstr>API Keys as passwords (“bearer tokens“)</vt:lpstr>
      <vt:lpstr>API Keys as cryptographic keys: HMAC</vt:lpstr>
      <vt:lpstr>PowerPoint Presentation</vt:lpstr>
      <vt:lpstr>Signed requests using HMAC</vt:lpstr>
      <vt:lpstr>HMAC Drawbacks</vt:lpstr>
      <vt:lpstr>Signed requests using HMAC</vt:lpstr>
      <vt:lpstr>HMAC: What to use as “secret value”?</vt:lpstr>
      <vt:lpstr>HMAC: Great for server-based clients</vt:lpstr>
      <vt:lpstr>HMAC: More complicated for JS clients</vt:lpstr>
      <vt:lpstr>HMAC: Use temporary keys for JS clients</vt:lpstr>
      <vt:lpstr>API Key recap</vt:lpstr>
      <vt:lpstr>API Key recap</vt:lpstr>
      <vt:lpstr>API Key recap</vt:lpstr>
      <vt:lpstr>OAuth</vt:lpstr>
      <vt:lpstr>Client/server authentication (2-legged)</vt:lpstr>
      <vt:lpstr>Delegated authorization (3-legged)</vt:lpstr>
      <vt:lpstr>Delegated authorization (3-legged)</vt:lpstr>
      <vt:lpstr>Delegated authorization (3-legged)</vt:lpstr>
      <vt:lpstr>PowerPoint Presentation</vt:lpstr>
      <vt:lpstr>PowerPoint Presentation</vt:lpstr>
      <vt:lpstr>PowerPoint Presentation</vt:lpstr>
      <vt:lpstr>OAuth 1.0a</vt:lpstr>
      <vt:lpstr>OAuth 2.0</vt:lpstr>
      <vt:lpstr>OAuth 2.0 – drawbacks</vt:lpstr>
      <vt:lpstr>OAuth 2.0 – drawbacks</vt:lpstr>
      <vt:lpstr>Use OAuth 2.0 if…</vt:lpstr>
      <vt:lpstr>OAuth is not an authentication protocol!</vt:lpstr>
      <vt:lpstr>Access tokens are opaque - don’t provide ID</vt:lpstr>
      <vt:lpstr>Access to identity API != authentication</vt:lpstr>
      <vt:lpstr>Access tokens lack audience restrictions</vt:lpstr>
      <vt:lpstr>Access tokens lack audience restrictions</vt:lpstr>
      <vt:lpstr>Access token != authentication</vt:lpstr>
      <vt:lpstr>OpenID Connect</vt:lpstr>
      <vt:lpstr>Enterprisey options</vt:lpstr>
      <vt:lpstr>So what should you use?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3 key things to remember</vt:lpstr>
      <vt:lpstr>That’s all, folks!</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859</cp:revision>
  <dcterms:created xsi:type="dcterms:W3CDTF">2013-12-09T01:29:59Z</dcterms:created>
  <dcterms:modified xsi:type="dcterms:W3CDTF">2016-05-06T14:49:47Z</dcterms:modified>
</cp:coreProperties>
</file>