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7"/>
  </p:notesMasterIdLst>
  <p:sldIdLst>
    <p:sldId id="426" r:id="rId2"/>
    <p:sldId id="425" r:id="rId3"/>
    <p:sldId id="523" r:id="rId4"/>
    <p:sldId id="528" r:id="rId5"/>
    <p:sldId id="519" r:id="rId6"/>
    <p:sldId id="520" r:id="rId7"/>
    <p:sldId id="496" r:id="rId8"/>
    <p:sldId id="275" r:id="rId9"/>
    <p:sldId id="524" r:id="rId10"/>
    <p:sldId id="522" r:id="rId11"/>
    <p:sldId id="529" r:id="rId12"/>
    <p:sldId id="427" r:id="rId13"/>
    <p:sldId id="430" r:id="rId14"/>
    <p:sldId id="428" r:id="rId15"/>
    <p:sldId id="436" r:id="rId16"/>
    <p:sldId id="429" r:id="rId17"/>
    <p:sldId id="525" r:id="rId18"/>
    <p:sldId id="437" r:id="rId19"/>
    <p:sldId id="439" r:id="rId20"/>
    <p:sldId id="438" r:id="rId21"/>
    <p:sldId id="440" r:id="rId22"/>
    <p:sldId id="441" r:id="rId23"/>
    <p:sldId id="445" r:id="rId24"/>
    <p:sldId id="443" r:id="rId25"/>
    <p:sldId id="448" r:id="rId26"/>
    <p:sldId id="449" r:id="rId27"/>
    <p:sldId id="450" r:id="rId28"/>
    <p:sldId id="451" r:id="rId29"/>
    <p:sldId id="453" r:id="rId30"/>
    <p:sldId id="456" r:id="rId31"/>
    <p:sldId id="461" r:id="rId32"/>
    <p:sldId id="457" r:id="rId33"/>
    <p:sldId id="462" r:id="rId34"/>
    <p:sldId id="463" r:id="rId35"/>
    <p:sldId id="459" r:id="rId36"/>
    <p:sldId id="464" r:id="rId37"/>
    <p:sldId id="466" r:id="rId38"/>
    <p:sldId id="467" r:id="rId39"/>
    <p:sldId id="468" r:id="rId40"/>
    <p:sldId id="469" r:id="rId41"/>
    <p:sldId id="470" r:id="rId42"/>
    <p:sldId id="471" r:id="rId43"/>
    <p:sldId id="474" r:id="rId44"/>
    <p:sldId id="476" r:id="rId45"/>
    <p:sldId id="472" r:id="rId46"/>
    <p:sldId id="475" r:id="rId47"/>
    <p:sldId id="490" r:id="rId48"/>
    <p:sldId id="486" r:id="rId49"/>
    <p:sldId id="482" r:id="rId50"/>
    <p:sldId id="527" r:id="rId51"/>
    <p:sldId id="487" r:id="rId52"/>
    <p:sldId id="488" r:id="rId53"/>
    <p:sldId id="526" r:id="rId54"/>
    <p:sldId id="479" r:id="rId55"/>
    <p:sldId id="494" r:id="rId56"/>
    <p:sldId id="521" r:id="rId57"/>
    <p:sldId id="498" r:id="rId58"/>
    <p:sldId id="499" r:id="rId59"/>
    <p:sldId id="497" r:id="rId60"/>
    <p:sldId id="500" r:id="rId61"/>
    <p:sldId id="501" r:id="rId62"/>
    <p:sldId id="502" r:id="rId63"/>
    <p:sldId id="503" r:id="rId64"/>
    <p:sldId id="516" r:id="rId65"/>
    <p:sldId id="506" r:id="rId66"/>
    <p:sldId id="508" r:id="rId67"/>
    <p:sldId id="509" r:id="rId68"/>
    <p:sldId id="510" r:id="rId69"/>
    <p:sldId id="511" r:id="rId70"/>
    <p:sldId id="512" r:id="rId71"/>
    <p:sldId id="513" r:id="rId72"/>
    <p:sldId id="514" r:id="rId73"/>
    <p:sldId id="515" r:id="rId74"/>
    <p:sldId id="504" r:id="rId75"/>
    <p:sldId id="42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66" d="100"/>
          <a:sy n="66" d="100"/>
        </p:scale>
        <p:origin x="2250"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5/3/2016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order to cover everything I want to cover I’m going to have to stay pretty high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a:t>
            </a:r>
            <a:r>
              <a:rPr lang="en-US" sz="1200" kern="1200" dirty="0" smtClean="0">
                <a:solidFill>
                  <a:schemeClr val="tx1"/>
                </a:solidFill>
                <a:effectLst/>
                <a:latin typeface="+mn-lt"/>
                <a:ea typeface="+mn-ea"/>
                <a:cs typeface="+mn-cs"/>
              </a:rPr>
              <a:t>We’re going</a:t>
            </a:r>
            <a:r>
              <a:rPr lang="en-US" sz="1200" kern="1200" baseline="0" dirty="0" smtClean="0">
                <a:solidFill>
                  <a:schemeClr val="tx1"/>
                </a:solidFill>
                <a:effectLst/>
                <a:latin typeface="+mn-lt"/>
                <a:ea typeface="+mn-ea"/>
                <a:cs typeface="+mn-cs"/>
              </a:rPr>
              <a:t> to talk about OAuth in a bit but I’ve never personally written any OAuth code.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I </a:t>
            </a:r>
            <a:r>
              <a:rPr lang="en-US" sz="1200" i="1" kern="1200" baseline="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done a lot of research about OAuth and how it compares to the other options, and that’s what I’m offering to you today.</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 summary of hours and hours of research, distilled into the most digestible format I could create. I want to help you narrow the universe of possibilities to the one or two technologies that are most suitable for your use case, but you’ll have to look elsewhere for a more in-depth Hello World tutorial on whatever you pick.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an identity with a request</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053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I wish it was as simple as saying "step 1. Use OAuth. There is no step 2”.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66126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 it’s not that simple.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actually 2 different versions of OAuth, which work very differently from each other, as well as numerous other techniques you could use, each with its own set of tradeoffs. Like most things in computer science there’s no One True Way that is best in all scenarios.</a:t>
            </a:r>
          </a:p>
          <a:p>
            <a:endParaRPr lang="en-US" dirty="0" smtClean="0"/>
          </a:p>
          <a:p>
            <a:endParaRPr lang="en-US" dirty="0" smtClean="0"/>
          </a:p>
          <a:p>
            <a:r>
              <a:rPr lang="en-US" dirty="0" smtClean="0"/>
              <a:t>(Don’t tell Bethesda I used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640773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authentication</a:t>
            </a:r>
            <a:r>
              <a:rPr lang="en-US" sz="1200" kern="1200" baseline="0" dirty="0" smtClean="0">
                <a:solidFill>
                  <a:schemeClr val="tx1"/>
                </a:solidFill>
                <a:effectLst/>
                <a:latin typeface="+mn-lt"/>
                <a:ea typeface="+mn-ea"/>
                <a:cs typeface="+mn-cs"/>
              </a:rPr>
              <a:t> techniques </a:t>
            </a:r>
            <a:r>
              <a:rPr lang="en-US" sz="1200" kern="1200" dirty="0" smtClean="0">
                <a:solidFill>
                  <a:schemeClr val="tx1"/>
                </a:solidFill>
                <a:effectLst/>
                <a:latin typeface="+mn-lt"/>
                <a:ea typeface="+mn-ea"/>
                <a:cs typeface="+mn-cs"/>
              </a:rPr>
              <a:t>we’re going to talk about today.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these things</a:t>
            </a:r>
            <a:r>
              <a:rPr lang="en-US" sz="1200" kern="1200" baseline="0" dirty="0" smtClean="0">
                <a:solidFill>
                  <a:schemeClr val="tx1"/>
                </a:solidFill>
                <a:effectLst/>
                <a:latin typeface="+mn-lt"/>
                <a:ea typeface="+mn-ea"/>
                <a:cs typeface="+mn-cs"/>
              </a:rPr>
              <a:t> are implemented at the web server, some of them use heavy frameworks, some of them require custom code. Some of these are very </a:t>
            </a:r>
            <a:r>
              <a:rPr lang="en-US" sz="1200" kern="1200" baseline="0" dirty="0" err="1" smtClean="0">
                <a:solidFill>
                  <a:schemeClr val="tx1"/>
                </a:solidFill>
                <a:effectLst/>
                <a:latin typeface="+mn-lt"/>
                <a:ea typeface="+mn-ea"/>
                <a:cs typeface="+mn-cs"/>
              </a:rPr>
              <a:t>enterprisey</a:t>
            </a:r>
            <a:r>
              <a:rPr lang="en-US" sz="1200" kern="1200" baseline="0" dirty="0" smtClean="0">
                <a:solidFill>
                  <a:schemeClr val="tx1"/>
                </a:solidFill>
                <a:effectLst/>
                <a:latin typeface="+mn-lt"/>
                <a:ea typeface="+mn-ea"/>
                <a:cs typeface="+mn-cs"/>
              </a:rPr>
              <a:t>, others are less so. Some of these I’ll cover in more detail than others, but when you leave here today I want you to understand how each of these things relates to the others and have a sense of how easily you could implement them.</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189636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Quick sidebar:</a:t>
            </a:r>
            <a:r>
              <a:rPr lang="en-US" sz="1200" kern="1200" baseline="0" dirty="0" smtClean="0">
                <a:solidFill>
                  <a:schemeClr val="tx1"/>
                </a:solidFill>
                <a:effectLst/>
                <a:latin typeface="+mn-lt"/>
                <a:ea typeface="+mn-ea"/>
                <a:cs typeface="+mn-cs"/>
              </a:rPr>
              <a:t> if you’ve been working on the web for more than a few years, you’re probably familiar with the concept of a “secure connection”. This is where you get the little lock icon in your browser that tells you that the server is who it claims to be and that your connection hasn’t been tampered with.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might also think that HTTPS means SSL. Thanks to the recent POODLE vulnerability, SSL is broken. TLS is the new hotness. You should not be relying on SSL to secure your API endpoints.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old habits die hard. I’ve been working on the web for 20 years, so if you hear me say SSL I mean TLS. And if I say TLS, what I really mean is “secure http connection between client and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313926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supported </a:t>
            </a:r>
            <a:r>
              <a:rPr lang="en-US" sz="1200" kern="1200" baseline="0" dirty="0" smtClean="0">
                <a:solidFill>
                  <a:schemeClr val="tx1"/>
                </a:solidFill>
                <a:effectLst/>
                <a:latin typeface="+mn-lt"/>
                <a:ea typeface="+mn-ea"/>
                <a:cs typeface="+mn-cs"/>
              </a:rPr>
              <a:t>by all major web servers and using them generally requires very little custom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you’re looking for a </a:t>
            </a:r>
            <a:r>
              <a:rPr lang="en-US" sz="1200" b="1" kern="1200" baseline="0" dirty="0" smtClean="0">
                <a:solidFill>
                  <a:schemeClr val="tx1"/>
                </a:solidFill>
                <a:effectLst/>
                <a:latin typeface="+mn-lt"/>
                <a:ea typeface="+mn-ea"/>
                <a:cs typeface="+mn-cs"/>
              </a:rPr>
              <a:t>standards-based, easy-to-use solution</a:t>
            </a:r>
            <a:r>
              <a:rPr lang="en-US" sz="1200" kern="1200" baseline="0" dirty="0" smtClean="0">
                <a:solidFill>
                  <a:schemeClr val="tx1"/>
                </a:solidFill>
                <a:effectLst/>
                <a:latin typeface="+mn-lt"/>
                <a:ea typeface="+mn-ea"/>
                <a:cs typeface="+mn-cs"/>
              </a:rPr>
              <a:t>, start with these.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“client certificates” = “reverse SSL”. In SSL, cert guarantees server identity.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server verifies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“low code”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2013, at 1:07pm on a Tuesday, the official Twitter account of the Associated Press tweeted that there had been two explosions at the White House and that Barack Obama had been injured. Over the next three minutes, the Dow dropped 150 points and erased $136 billion in equity market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the hoax was quickly exposed and the market quickly regained value. But 3 minutes is an eternity in a world of high-frequency trading algorithms, plenty of time</a:t>
            </a:r>
            <a:r>
              <a:rPr lang="en-US" sz="1200" kern="1200" baseline="0" dirty="0" smtClean="0">
                <a:solidFill>
                  <a:schemeClr val="tx1"/>
                </a:solidFill>
                <a:effectLst/>
                <a:latin typeface="+mn-lt"/>
                <a:ea typeface="+mn-ea"/>
                <a:cs typeface="+mn-cs"/>
              </a:rPr>
              <a:t> to take advantage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damage was done by a hack on a single account. What if </a:t>
            </a:r>
            <a:r>
              <a:rPr lang="en-US" sz="1200" i="1" kern="1200" dirty="0" smtClean="0">
                <a:solidFill>
                  <a:schemeClr val="tx1"/>
                </a:solidFill>
                <a:effectLst/>
                <a:latin typeface="+mn-lt"/>
                <a:ea typeface="+mn-ea"/>
                <a:cs typeface="+mn-cs"/>
              </a:rPr>
              <a:t>lots </a:t>
            </a:r>
            <a:r>
              <a:rPr lang="en-US" sz="1200" kern="1200" dirty="0" smtClean="0">
                <a:solidFill>
                  <a:schemeClr val="tx1"/>
                </a:solidFill>
                <a:effectLst/>
                <a:latin typeface="+mn-lt"/>
                <a:ea typeface="+mn-ea"/>
                <a:cs typeface="+mn-cs"/>
              </a:rPr>
              <a:t>of Twitter accounts were hacked at the same time?</a:t>
            </a:r>
            <a:endParaRPr lang="en-US" dirty="0" smtClean="0"/>
          </a:p>
          <a:p>
            <a:endParaRPr lang="en-US" dirty="0" smtClean="0"/>
          </a:p>
          <a:p>
            <a:r>
              <a:rPr lang="en-US" dirty="0" smtClean="0"/>
              <a:t>https://www.washingtonpost.com/news/worldviews/wp/2013/04/23/syrian-hackers-claim-ap-hack-that-tipped-stock-market-by-136-billion-is-it-terrorism/</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36758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Handshake</a:t>
            </a:r>
          </a:p>
          <a:p>
            <a:r>
              <a:rPr lang="en-US" sz="1200" kern="1200" dirty="0" smtClean="0">
                <a:solidFill>
                  <a:schemeClr val="tx1"/>
                </a:solidFill>
                <a:effectLst/>
                <a:latin typeface="+mn-lt"/>
                <a:ea typeface="+mn-ea"/>
                <a:cs typeface="+mn-cs"/>
              </a:rPr>
              <a:t>* Server receives request – returns 401</a:t>
            </a:r>
          </a:p>
          <a:p>
            <a:r>
              <a:rPr lang="en-US" sz="1200" kern="1200" dirty="0" smtClean="0">
                <a:solidFill>
                  <a:schemeClr val="tx1"/>
                </a:solidFill>
                <a:effectLst/>
                <a:latin typeface="+mn-lt"/>
                <a:ea typeface="+mn-ea"/>
                <a:cs typeface="+mn-cs"/>
              </a:rPr>
              <a:t>* Browser prompts for credentials</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Browser repeats request, sending Base64 encoded creds</a:t>
            </a:r>
          </a:p>
          <a:p>
            <a:r>
              <a:rPr lang="en-US" sz="1200" kern="1200" baseline="0" dirty="0" smtClean="0">
                <a:solidFill>
                  <a:schemeClr val="tx1"/>
                </a:solidFill>
                <a:effectLst/>
                <a:latin typeface="+mn-lt"/>
                <a:ea typeface="+mn-ea"/>
                <a:cs typeface="+mn-cs"/>
              </a:rPr>
              <a:t>* Server validates</a:t>
            </a:r>
          </a:p>
          <a:p>
            <a:r>
              <a:rPr lang="en-US" sz="1200" kern="1200" baseline="0" dirty="0" smtClean="0">
                <a:solidFill>
                  <a:schemeClr val="tx1"/>
                </a:solidFill>
                <a:effectLst/>
                <a:latin typeface="+mn-lt"/>
                <a:ea typeface="+mn-ea"/>
                <a:cs typeface="+mn-cs"/>
              </a:rPr>
              <a:t>* Browser continues to send the header with all subsequent requests</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by setting the authentication mode to “Windows”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This will authenticate against the same domain the server belongs to.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Benefits</a:t>
            </a:r>
            <a:endParaRPr lang="en-US" sz="1200" b="0" kern="1200" dirty="0" smtClean="0">
              <a:solidFill>
                <a:schemeClr val="tx1"/>
              </a:solidFill>
              <a:effectLst/>
              <a:latin typeface="+mn-lt"/>
              <a:ea typeface="+mn-ea"/>
              <a:cs typeface="+mn-cs"/>
            </a:endParaRPr>
          </a:p>
          <a:p>
            <a:pPr marL="228600" indent="-228600">
              <a:buAutoNum type="arabicParenR"/>
            </a:pPr>
            <a:r>
              <a:rPr lang="en-US" sz="1200" b="0" kern="1200" baseline="0" dirty="0" smtClean="0">
                <a:solidFill>
                  <a:schemeClr val="tx1"/>
                </a:solidFill>
                <a:effectLst/>
                <a:latin typeface="+mn-lt"/>
                <a:ea typeface="+mn-ea"/>
                <a:cs typeface="+mn-cs"/>
              </a:rPr>
              <a:t>Internet standard</a:t>
            </a:r>
          </a:p>
          <a:p>
            <a:pPr marL="228600" indent="-228600">
              <a:buAutoNum type="arabicParenR"/>
            </a:pPr>
            <a:r>
              <a:rPr lang="en-US" sz="1200" b="0" kern="1200" baseline="0" dirty="0" smtClean="0">
                <a:solidFill>
                  <a:schemeClr val="tx1"/>
                </a:solidFill>
                <a:effectLst/>
                <a:latin typeface="+mn-lt"/>
                <a:ea typeface="+mn-ea"/>
                <a:cs typeface="+mn-cs"/>
              </a:rPr>
              <a:t>Widely supported</a:t>
            </a:r>
          </a:p>
          <a:p>
            <a:pPr marL="228600" indent="-228600">
              <a:buAutoNum type="arabicParenR"/>
            </a:pPr>
            <a:r>
              <a:rPr lang="en-US" sz="1200" b="0" kern="1200" baseline="0" dirty="0" smtClean="0">
                <a:solidFill>
                  <a:schemeClr val="tx1"/>
                </a:solidFill>
                <a:effectLst/>
                <a:latin typeface="+mn-lt"/>
                <a:ea typeface="+mn-ea"/>
                <a:cs typeface="+mn-cs"/>
              </a:rPr>
              <a:t>Easy to implement</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Three main drawbacks:</a:t>
            </a:r>
          </a:p>
          <a:p>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a:t>
            </a:r>
            <a:r>
              <a:rPr lang="en-US" sz="1200" kern="1200" dirty="0" smtClean="0">
                <a:solidFill>
                  <a:schemeClr val="tx1"/>
                </a:solidFill>
                <a:effectLst/>
                <a:latin typeface="+mn-lt"/>
                <a:ea typeface="+mn-ea"/>
                <a:cs typeface="+mn-cs"/>
              </a:rPr>
              <a:t>request, because TLS encrypts the request</a:t>
            </a:r>
            <a:r>
              <a:rPr lang="en-US" sz="1200" kern="1200" baseline="0" dirty="0" smtClean="0">
                <a:solidFill>
                  <a:schemeClr val="tx1"/>
                </a:solidFill>
                <a:effectLst/>
                <a:latin typeface="+mn-lt"/>
                <a:ea typeface="+mn-ea"/>
                <a:cs typeface="+mn-cs"/>
              </a:rPr>
              <a:t> as it travels over the wire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Only way to revoke access is to change the password for the entire user account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connected integrations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as a website author you have no control over how the login prompt is displayed.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UI is the price you pay for an authentication system that requires very little code.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Transition</a:t>
            </a:r>
          </a:p>
          <a:p>
            <a:r>
              <a:rPr lang="en-US" sz="1200" b="0" kern="1200" dirty="0" smtClean="0">
                <a:solidFill>
                  <a:schemeClr val="tx1"/>
                </a:solidFill>
                <a:effectLst/>
                <a:latin typeface="+mn-lt"/>
                <a:ea typeface="+mn-ea"/>
                <a:cs typeface="+mn-cs"/>
              </a:rPr>
              <a:t>Because of these drawbacks, Basic </a:t>
            </a:r>
            <a:r>
              <a:rPr lang="en-US" sz="1200" b="0" kern="1200" dirty="0" err="1" smtClean="0">
                <a:solidFill>
                  <a:schemeClr val="tx1"/>
                </a:solidFill>
                <a:effectLst/>
                <a:latin typeface="+mn-lt"/>
                <a:ea typeface="+mn-ea"/>
                <a:cs typeface="+mn-cs"/>
              </a:rPr>
              <a:t>Auth</a:t>
            </a:r>
            <a:r>
              <a:rPr lang="en-US" sz="1200" b="0" kern="1200" dirty="0" smtClean="0">
                <a:solidFill>
                  <a:schemeClr val="tx1"/>
                </a:solidFill>
                <a:effectLst/>
                <a:latin typeface="+mn-lt"/>
                <a:ea typeface="+mn-ea"/>
                <a:cs typeface="+mn-cs"/>
              </a:rPr>
              <a:t> is best suited for server-to-server communications or scenarios</a:t>
            </a:r>
            <a:r>
              <a:rPr lang="en-US" sz="1200" b="0" kern="1200" baseline="0" dirty="0" smtClean="0">
                <a:solidFill>
                  <a:schemeClr val="tx1"/>
                </a:solidFill>
                <a:effectLst/>
                <a:latin typeface="+mn-lt"/>
                <a:ea typeface="+mn-ea"/>
                <a:cs typeface="+mn-cs"/>
              </a:rPr>
              <a:t> where wide support and simplicity trump the UX.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This is one of the techniques that data.gov uses to security their APIs, although they use an API key instead of a username/password. We’ll talk more about API keys in a few minutes.</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5093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Most significant</a:t>
            </a:r>
            <a:r>
              <a:rPr lang="en-US" sz="1200" kern="1200" baseline="0" dirty="0" smtClean="0">
                <a:solidFill>
                  <a:schemeClr val="tx1"/>
                </a:solidFill>
                <a:effectLst/>
                <a:latin typeface="+mn-lt"/>
                <a:ea typeface="+mn-ea"/>
                <a:cs typeface="+mn-cs"/>
              </a:rPr>
              <a:t> drawback to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that the password is sent over the wire, w/ each request, in clear text.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Only as secure as your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called Digest Auth. </a:t>
            </a:r>
            <a:r>
              <a:rPr lang="en-US" sz="1200" kern="1200" dirty="0" smtClean="0">
                <a:solidFill>
                  <a:schemeClr val="tx1"/>
                </a:solidFill>
                <a:effectLst/>
                <a:latin typeface="+mn-lt"/>
                <a:ea typeface="+mn-ea"/>
                <a:cs typeface="+mn-cs"/>
              </a:rPr>
              <a:t>I</a:t>
            </a:r>
            <a:r>
              <a:rPr lang="en-US" sz="1200" kern="1200" baseline="0" dirty="0" smtClean="0">
                <a:solidFill>
                  <a:schemeClr val="tx1"/>
                </a:solidFill>
                <a:effectLst/>
                <a:latin typeface="+mn-lt"/>
                <a:ea typeface="+mn-ea"/>
                <a:cs typeface="+mn-cs"/>
              </a:rPr>
              <a:t>nternet standard, widely supported, easy to </a:t>
            </a:r>
            <a:r>
              <a:rPr lang="en-US" sz="1200" kern="1200" baseline="0" dirty="0" err="1" smtClean="0">
                <a:solidFill>
                  <a:schemeClr val="tx1"/>
                </a:solidFill>
                <a:effectLst/>
                <a:latin typeface="+mn-lt"/>
                <a:ea typeface="+mn-ea"/>
                <a:cs typeface="+mn-cs"/>
              </a:rPr>
              <a:t>impl</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requests a secured resource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uses nonce to create an MD5 hash of the username and password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re-requests page passing username and nonce in clear text +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server looks up the user’s password, re-calculates hash, verifies request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both client and server used same password to </a:t>
            </a:r>
            <a:r>
              <a:rPr lang="en-US" sz="1200" kern="1200" baseline="0" dirty="0" err="1" smtClean="0">
                <a:solidFill>
                  <a:schemeClr val="tx1"/>
                </a:solidFill>
                <a:effectLst/>
                <a:latin typeface="+mn-lt"/>
                <a:ea typeface="+mn-ea"/>
                <a:cs typeface="+mn-cs"/>
              </a:rPr>
              <a:t>calc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 just takes a few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settings to authenticate against Active Directory and you can authenticate against a custom database with a little bit of custom code.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there are some significant drawbacks to Digest.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for every request client makes </a:t>
            </a:r>
            <a:r>
              <a:rPr lang="en-US" sz="1200" i="1" kern="1200" dirty="0" smtClean="0">
                <a:solidFill>
                  <a:schemeClr val="tx1"/>
                </a:solidFill>
                <a:effectLst/>
                <a:latin typeface="+mn-lt"/>
                <a:ea typeface="+mn-ea"/>
                <a:cs typeface="+mn-cs"/>
              </a:rPr>
              <a:t>two</a:t>
            </a:r>
            <a:r>
              <a:rPr lang="en-US" sz="1200" kern="1200" dirty="0" smtClean="0">
                <a:solidFill>
                  <a:schemeClr val="tx1"/>
                </a:solidFill>
                <a:effectLst/>
                <a:latin typeface="+mn-lt"/>
                <a:ea typeface="+mn-ea"/>
                <a:cs typeface="+mn-cs"/>
              </a:rPr>
              <a:t> calls to the </a:t>
            </a:r>
            <a:r>
              <a:rPr lang="en-US" sz="1200" kern="1200" dirty="0" smtClean="0">
                <a:solidFill>
                  <a:schemeClr val="tx1"/>
                </a:solidFill>
                <a:effectLst/>
                <a:latin typeface="+mn-lt"/>
                <a:ea typeface="+mn-ea"/>
                <a:cs typeface="+mn-cs"/>
              </a:rPr>
              <a:t>server</a:t>
            </a:r>
          </a:p>
          <a:p>
            <a:r>
              <a:rPr lang="en-US" sz="1200" kern="1200" dirty="0" smtClean="0">
                <a:solidFill>
                  <a:schemeClr val="tx1"/>
                </a:solidFill>
                <a:effectLst/>
                <a:latin typeface="+mn-lt"/>
                <a:ea typeface="+mn-ea"/>
                <a:cs typeface="+mn-cs"/>
              </a:rPr>
              <a:t>* Nonce must be re-calculated for each request to defend</a:t>
            </a:r>
            <a:r>
              <a:rPr lang="en-US" sz="1200" kern="1200" baseline="0" dirty="0" smtClean="0">
                <a:solidFill>
                  <a:schemeClr val="tx1"/>
                </a:solidFill>
                <a:effectLst/>
                <a:latin typeface="+mn-lt"/>
                <a:ea typeface="+mn-ea"/>
                <a:cs typeface="+mn-cs"/>
              </a:rPr>
              <a:t> against replay attacks, which TLS also does</a:t>
            </a:r>
            <a:endParaRPr lang="en-US" sz="1200" kern="1200" dirty="0" smtClean="0">
              <a:solidFill>
                <a:schemeClr val="tx1"/>
              </a:solidFill>
              <a:effectLst/>
              <a:latin typeface="+mn-lt"/>
              <a:ea typeface="+mn-ea"/>
              <a:cs typeface="+mn-cs"/>
            </a:endParaRPr>
          </a:p>
          <a:p>
            <a:pPr marL="0" lvl="0" indent="0">
              <a:buNone/>
            </a:pPr>
            <a:r>
              <a:rPr lang="en-US" sz="1200" kern="1200" baseline="0" dirty="0" smtClean="0">
                <a:solidFill>
                  <a:schemeClr val="tx1"/>
                </a:solidFill>
                <a:effectLst/>
                <a:latin typeface="+mn-lt"/>
                <a:ea typeface="+mn-ea"/>
                <a:cs typeface="+mn-cs"/>
              </a:rPr>
              <a:t>* Isn’t PROCESSING request twice, but still contributes to latency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Second, same terrible login UI as basic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Third,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779626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solutions discussed so far work great if you’re using IIS and have user data in Active Directory.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Popular approach is to implement a custom authentication scheme based on something called an “API Key”.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 lieu of a username/password combo to uniquely identify specific </a:t>
            </a:r>
            <a:r>
              <a:rPr lang="en-US" sz="1200" kern="1200" dirty="0" smtClean="0">
                <a:solidFill>
                  <a:schemeClr val="tx1"/>
                </a:solidFill>
                <a:effectLst/>
                <a:latin typeface="+mn-lt"/>
                <a:ea typeface="+mn-ea"/>
                <a:cs typeface="+mn-cs"/>
              </a:rPr>
              <a:t>user or</a:t>
            </a:r>
            <a:r>
              <a:rPr lang="en-US" sz="1200" kern="1200" baseline="0" dirty="0" smtClean="0">
                <a:solidFill>
                  <a:schemeClr val="tx1"/>
                </a:solidFill>
                <a:effectLst/>
                <a:latin typeface="+mn-lt"/>
                <a:ea typeface="+mn-ea"/>
                <a:cs typeface="+mn-cs"/>
              </a:rPr>
              <a:t> app</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standard format. Usually GUID – </a:t>
            </a:r>
            <a:r>
              <a:rPr lang="en-US" sz="1200" b="1" kern="1200" baseline="0" dirty="0" smtClean="0">
                <a:solidFill>
                  <a:schemeClr val="tx1"/>
                </a:solidFill>
                <a:effectLst/>
                <a:latin typeface="+mn-lt"/>
                <a:ea typeface="+mn-ea"/>
                <a:cs typeface="+mn-cs"/>
              </a:rPr>
              <a:t>hard to brute force</a:t>
            </a:r>
          </a:p>
          <a:p>
            <a:pPr lvl="0"/>
            <a:r>
              <a:rPr lang="en-US" sz="1200" kern="1200" dirty="0" smtClean="0">
                <a:solidFill>
                  <a:schemeClr val="tx1"/>
                </a:solidFill>
                <a:effectLst/>
                <a:latin typeface="+mn-lt"/>
                <a:ea typeface="+mn-ea"/>
                <a:cs typeface="+mn-cs"/>
              </a:rPr>
              <a:t>* Sometimes</a:t>
            </a:r>
            <a:r>
              <a:rPr lang="en-US" sz="1200" kern="1200" baseline="0" dirty="0" smtClean="0">
                <a:solidFill>
                  <a:schemeClr val="tx1"/>
                </a:solidFill>
                <a:effectLst/>
                <a:latin typeface="+mn-lt"/>
                <a:ea typeface="+mn-ea"/>
                <a:cs typeface="+mn-cs"/>
              </a:rPr>
              <a:t> just a pointer to a user, other times associated with permissions or metadata</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Benefits versus password-based authentication.</a:t>
            </a:r>
          </a:p>
          <a:p>
            <a:pPr marL="228600" indent="-228600">
              <a:buAutoNum type="arabicParenR"/>
            </a:pPr>
            <a:r>
              <a:rPr lang="en-US" sz="1200" kern="1200" baseline="0" dirty="0" smtClean="0">
                <a:solidFill>
                  <a:schemeClr val="tx1"/>
                </a:solidFill>
                <a:effectLst/>
                <a:latin typeface="+mn-lt"/>
                <a:ea typeface="+mn-ea"/>
                <a:cs typeface="+mn-cs"/>
              </a:rPr>
              <a:t>Not passing </a:t>
            </a:r>
            <a:r>
              <a:rPr lang="en-US" sz="1200" kern="1200" dirty="0" smtClean="0">
                <a:solidFill>
                  <a:schemeClr val="tx1"/>
                </a:solidFill>
                <a:effectLst/>
                <a:latin typeface="+mn-lt"/>
                <a:ea typeface="+mn-ea"/>
                <a:cs typeface="+mn-cs"/>
              </a:rPr>
              <a:t>actual passwords over the wire. Limits exposure</a:t>
            </a:r>
          </a:p>
          <a:p>
            <a:pPr marL="228600" indent="-228600">
              <a:buAutoNum type="arabicParenR"/>
            </a:pPr>
            <a:r>
              <a:rPr lang="en-US" sz="1200" kern="1200" dirty="0" smtClean="0">
                <a:solidFill>
                  <a:schemeClr val="tx1"/>
                </a:solidFill>
                <a:effectLst/>
                <a:latin typeface="+mn-lt"/>
                <a:ea typeface="+mn-ea"/>
                <a:cs typeface="+mn-cs"/>
              </a:rPr>
              <a:t>Revocability.</a:t>
            </a:r>
          </a:p>
          <a:p>
            <a:pPr marL="228600" indent="-228600">
              <a:buAutoNum type="arabicParenR"/>
            </a:pPr>
            <a:r>
              <a:rPr lang="en-US" sz="1200" kern="1200" dirty="0" smtClean="0">
                <a:solidFill>
                  <a:schemeClr val="tx1"/>
                </a:solidFill>
                <a:effectLst/>
                <a:latin typeface="+mn-lt"/>
                <a:ea typeface="+mn-ea"/>
                <a:cs typeface="+mn-cs"/>
              </a:rPr>
              <a:t>How you implement API keys is up</a:t>
            </a:r>
            <a:r>
              <a:rPr lang="en-US" sz="1200" kern="1200" baseline="0" dirty="0" smtClean="0">
                <a:solidFill>
                  <a:schemeClr val="tx1"/>
                </a:solidFill>
                <a:effectLst/>
                <a:latin typeface="+mn-lt"/>
                <a:ea typeface="+mn-ea"/>
                <a:cs typeface="+mn-cs"/>
              </a:rPr>
              <a:t> to you – not limited by built-in features.</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760718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Simplest way is to treat like a password &amp; pass with each request, in plain text</a:t>
            </a:r>
          </a:p>
          <a:p>
            <a:r>
              <a:rPr lang="en-US" sz="1200" kern="1200" dirty="0" smtClean="0">
                <a:solidFill>
                  <a:schemeClr val="tx1"/>
                </a:solidFill>
                <a:effectLst/>
                <a:latin typeface="+mn-lt"/>
                <a:ea typeface="+mn-ea"/>
                <a:cs typeface="+mn-cs"/>
              </a:rPr>
              <a:t>* Analogous to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 requires TLS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2013, nearly 400,000 Twitter and Facebook OAuth access tokens were compromised for a social media publishing service called Buffer.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Within 10 minutes, spam message ads were posted on behalf of 30,000 compromised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a:t>
            </a:r>
            <a:r>
              <a:rPr lang="en-US" sz="1200" kern="1200" baseline="0" dirty="0" smtClean="0">
                <a:solidFill>
                  <a:schemeClr val="tx1"/>
                </a:solidFill>
                <a:effectLst/>
                <a:latin typeface="+mn-lt"/>
                <a:ea typeface="+mn-ea"/>
                <a:cs typeface="+mn-cs"/>
              </a:rPr>
              <a:t> shut down quickly</a:t>
            </a:r>
            <a:r>
              <a:rPr lang="en-US" sz="1200" kern="1200" dirty="0" smtClean="0">
                <a:solidFill>
                  <a:schemeClr val="tx1"/>
                </a:solidFill>
                <a:effectLst/>
                <a:latin typeface="+mn-lt"/>
                <a:ea typeface="+mn-ea"/>
                <a:cs typeface="+mn-cs"/>
              </a:rPr>
              <a:t>, but </a:t>
            </a:r>
            <a:r>
              <a:rPr lang="en-US" sz="1200" b="1" kern="1200" dirty="0" smtClean="0">
                <a:solidFill>
                  <a:schemeClr val="tx1"/>
                </a:solidFill>
                <a:effectLst/>
                <a:latin typeface="+mn-lt"/>
                <a:ea typeface="+mn-ea"/>
                <a:cs typeface="+mn-cs"/>
              </a:rPr>
              <a:t>even in 10 minutes</a:t>
            </a:r>
            <a:r>
              <a:rPr lang="en-US" sz="1200" kern="1200" dirty="0" smtClean="0">
                <a:solidFill>
                  <a:schemeClr val="tx1"/>
                </a:solidFill>
                <a:effectLst/>
                <a:latin typeface="+mn-lt"/>
                <a:ea typeface="+mn-ea"/>
                <a:cs typeface="+mn-cs"/>
              </a:rPr>
              <a:t> damage could have far exceeded spam ads.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Manipulated</a:t>
            </a:r>
            <a:r>
              <a:rPr lang="en-US" sz="1200" kern="1200" baseline="0" dirty="0" smtClean="0">
                <a:solidFill>
                  <a:schemeClr val="tx1"/>
                </a:solidFill>
                <a:effectLst/>
                <a:latin typeface="+mn-lt"/>
                <a:ea typeface="+mn-ea"/>
                <a:cs typeface="+mn-cs"/>
              </a:rPr>
              <a:t> financial markets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Incited panic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Spread malware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0336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a:t>
            </a:r>
            <a:r>
              <a:rPr lang="en-US" sz="1200" kern="1200" dirty="0" smtClean="0">
                <a:solidFill>
                  <a:schemeClr val="tx1"/>
                </a:solidFill>
                <a:effectLst/>
                <a:latin typeface="+mn-lt"/>
                <a:ea typeface="+mn-ea"/>
                <a:cs typeface="+mn-cs"/>
              </a:rPr>
              <a:t>”, which is basically a password</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Whomever possesses the token may use </a:t>
            </a:r>
            <a:r>
              <a:rPr lang="en-US" sz="1200" kern="1200" baseline="0" dirty="0" smtClean="0">
                <a:solidFill>
                  <a:schemeClr val="tx1"/>
                </a:solidFill>
                <a:effectLst/>
                <a:latin typeface="+mn-lt"/>
                <a:ea typeface="+mn-ea"/>
                <a:cs typeface="+mn-cs"/>
              </a:rPr>
              <a:t>it.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means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a:t>
            </a:r>
            <a:r>
              <a:rPr lang="en-US" sz="1200" kern="1200" baseline="0" dirty="0" smtClean="0">
                <a:solidFill>
                  <a:schemeClr val="tx1"/>
                </a:solidFill>
                <a:effectLst/>
                <a:latin typeface="+mn-lt"/>
                <a:ea typeface="+mn-ea"/>
                <a:cs typeface="+mn-cs"/>
              </a:rPr>
              <a:t>. Only as secure as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No message integrity</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That’s what happened w/ </a:t>
            </a:r>
            <a:r>
              <a:rPr lang="en-US" sz="1200" kern="1200" dirty="0" smtClean="0">
                <a:solidFill>
                  <a:schemeClr val="tx1"/>
                </a:solidFill>
                <a:effectLst/>
                <a:latin typeface="+mn-lt"/>
                <a:ea typeface="+mn-ea"/>
                <a:cs typeface="+mn-cs"/>
              </a:rPr>
              <a:t>Buffer</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Can’t show users a list of their keys.</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AWS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Octopus Deploy</a:t>
            </a:r>
            <a:r>
              <a:rPr lang="en-US" sz="1200" b="0" kern="1200" baseline="0" dirty="0" smtClean="0">
                <a:solidFill>
                  <a:schemeClr val="tx1"/>
                </a:solidFill>
                <a:effectLst/>
                <a:latin typeface="+mn-lt"/>
                <a:ea typeface="+mn-ea"/>
                <a:cs typeface="+mn-cs"/>
              </a:rPr>
              <a:t> let you associate human readable name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a:t>
            </a:r>
            <a:r>
              <a:rPr lang="en-US" sz="1200" kern="1200" dirty="0" smtClean="0">
                <a:solidFill>
                  <a:schemeClr val="tx1"/>
                </a:solidFill>
                <a:effectLst/>
                <a:latin typeface="+mn-lt"/>
                <a:ea typeface="+mn-ea"/>
                <a:cs typeface="+mn-cs"/>
              </a:rPr>
              <a:t>to digitally sign the HTTP request.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 use it to communicate securely without ever transmitting that secret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can guarantee the authenticity of the</a:t>
            </a:r>
            <a:r>
              <a:rPr lang="en-US" sz="1200" kern="1200" baseline="0" dirty="0" smtClean="0">
                <a:solidFill>
                  <a:schemeClr val="tx1"/>
                </a:solidFill>
                <a:effectLst/>
                <a:latin typeface="+mn-lt"/>
                <a:ea typeface="+mn-ea"/>
                <a:cs typeface="+mn-cs"/>
              </a:rPr>
              <a:t> message, without requiring TLS to keep</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Because secret value itself is never transmitted, does not require TLS. </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with signed requests there is no danger of an attacker intercepting the message and compromising the authentication portion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a:t>
            </a:r>
            <a:r>
              <a:rPr lang="en-US" sz="1200" kern="1200" baseline="0" dirty="0" smtClean="0">
                <a:solidFill>
                  <a:schemeClr val="tx1"/>
                </a:solidFill>
                <a:effectLst/>
                <a:latin typeface="+mn-lt"/>
                <a:ea typeface="+mn-ea"/>
                <a:cs typeface="+mn-cs"/>
              </a:rPr>
              <a:t>.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Attacker can’t capture one MAC value and use it to authenticate a different request – each unique combination of request data will have a unique MAC.</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If you’re not using TLS then defend against replay attacks w/ custom nonce or timestamp</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complexity is a necessary part of using HMAC. It’s the price you pay for the increased security that signed requests </a:t>
            </a:r>
            <a:r>
              <a:rPr lang="en-US" sz="1200" kern="1200" dirty="0" smtClean="0">
                <a:solidFill>
                  <a:schemeClr val="tx1"/>
                </a:solidFill>
                <a:effectLst/>
                <a:latin typeface="+mn-lt"/>
                <a:ea typeface="+mn-ea"/>
                <a:cs typeface="+mn-cs"/>
              </a:rPr>
              <a:t>provide.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a:t>
            </a:r>
            <a:r>
              <a:rPr lang="en-US" sz="1200" b="1" kern="1200" baseline="0" dirty="0" smtClean="0">
                <a:solidFill>
                  <a:schemeClr val="tx1"/>
                </a:solidFill>
                <a:effectLst/>
                <a:latin typeface="+mn-lt"/>
                <a:ea typeface="+mn-ea"/>
                <a:cs typeface="+mn-cs"/>
              </a:rPr>
              <a:t>Key</a:t>
            </a:r>
          </a:p>
          <a:p>
            <a:pPr marL="171450" lvl="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In any case, must be something OK to transmit over the wire</a:t>
            </a:r>
            <a:endParaRPr lang="en-US" sz="1200" b="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from knowing actual password</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If hashing and salting password, server only knows the </a:t>
            </a:r>
            <a:r>
              <a:rPr lang="en-US" sz="1200" b="1" kern="1200" baseline="0" dirty="0" smtClean="0">
                <a:solidFill>
                  <a:schemeClr val="tx1"/>
                </a:solidFill>
                <a:effectLst/>
                <a:latin typeface="+mn-lt"/>
                <a:ea typeface="+mn-ea"/>
                <a:cs typeface="+mn-cs"/>
              </a:rPr>
              <a:t>encrypted password</a:t>
            </a:r>
            <a:r>
              <a:rPr lang="en-US" sz="1200" b="0" kern="1200" baseline="0" dirty="0" smtClean="0">
                <a:solidFill>
                  <a:schemeClr val="tx1"/>
                </a:solidFill>
                <a:effectLst/>
                <a:latin typeface="+mn-lt"/>
                <a:ea typeface="+mn-ea"/>
                <a:cs typeface="+mn-cs"/>
              </a:rPr>
              <a:t>, not the text password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other detail of an HMAC implementation that you need to think about: </a:t>
            </a:r>
            <a:r>
              <a:rPr lang="en-US" sz="1200" b="1" kern="1200" dirty="0" smtClean="0">
                <a:solidFill>
                  <a:schemeClr val="tx1"/>
                </a:solidFill>
                <a:effectLst/>
                <a:latin typeface="+mn-lt"/>
                <a:ea typeface="+mn-ea"/>
                <a:cs typeface="+mn-cs"/>
              </a:rPr>
              <a:t>how do</a:t>
            </a:r>
            <a:r>
              <a:rPr lang="en-US" sz="1200" b="1" kern="1200" baseline="0" dirty="0" smtClean="0">
                <a:solidFill>
                  <a:schemeClr val="tx1"/>
                </a:solidFill>
                <a:effectLst/>
                <a:latin typeface="+mn-lt"/>
                <a:ea typeface="+mn-ea"/>
                <a:cs typeface="+mn-cs"/>
              </a:rPr>
              <a:t> client and server agree</a:t>
            </a:r>
            <a:r>
              <a:rPr lang="en-US" sz="1200" b="0" kern="1200" baseline="0" dirty="0" smtClean="0">
                <a:solidFill>
                  <a:schemeClr val="tx1"/>
                </a:solidFill>
                <a:effectLst/>
                <a:latin typeface="+mn-lt"/>
                <a:ea typeface="+mn-ea"/>
                <a:cs typeface="+mn-cs"/>
              </a:rPr>
              <a:t> on the secret key in the first place?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clients</a:t>
            </a:r>
            <a:r>
              <a:rPr lang="en-US" sz="1200" kern="1200" dirty="0" smtClean="0">
                <a:solidFill>
                  <a:schemeClr val="tx1"/>
                </a:solidFill>
                <a:effectLst/>
                <a:latin typeface="+mn-lt"/>
                <a:ea typeface="+mn-ea"/>
                <a:cs typeface="+mn-cs"/>
              </a:rPr>
              <a:t> it’s easy. Some person, likely a programmer, obtains the API key and secret value using some secure mechanism, such as logging into a secure website over SSL, and then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Once set, it doesn’t need to change; that specific deployed instance of the client will only ever deal with that one pair of values.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or mobile app.</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 way to pre-load the key up front; users can log in from any browser at any time.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Return the key in response to a successful login</a:t>
            </a:r>
            <a:r>
              <a:rPr lang="en-US" sz="1200" kern="1200" dirty="0" smtClean="0">
                <a:solidFill>
                  <a:schemeClr val="tx1"/>
                </a:solidFill>
                <a:effectLst/>
                <a:latin typeface="+mn-lt"/>
                <a:ea typeface="+mn-ea"/>
                <a:cs typeface="+mn-cs"/>
              </a:rPr>
              <a:t>, as you can see here. The browser or app collects the actual user password from the user and submits it as a POST over SSL. If the login is successful, the server returns a response that includes the key. The client then saves the key in memory or local storage of some kind. Now that the client has the key, subsequent requests can be made without SSL.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user logs out, just delete the key from memory.</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private keys are important, you need to take care when exposing them to theft or misuse.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moment you store key in phone’s memory or in the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of some browser you </a:t>
            </a:r>
            <a:r>
              <a:rPr lang="en-US" sz="1200" b="1" kern="1200" dirty="0" smtClean="0">
                <a:solidFill>
                  <a:schemeClr val="tx1"/>
                </a:solidFill>
                <a:effectLst/>
                <a:latin typeface="+mn-lt"/>
                <a:ea typeface="+mn-ea"/>
                <a:cs typeface="+mn-cs"/>
              </a:rPr>
              <a:t>creating the possibility</a:t>
            </a:r>
            <a:r>
              <a:rPr lang="en-US" sz="1200" kern="1200" dirty="0" smtClean="0">
                <a:solidFill>
                  <a:schemeClr val="tx1"/>
                </a:solidFill>
                <a:effectLst/>
                <a:latin typeface="+mn-lt"/>
                <a:ea typeface="+mn-ea"/>
                <a:cs typeface="+mn-cs"/>
              </a:rPr>
              <a:t> that it might get leaked or stolen.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you might want to issue </a:t>
            </a:r>
            <a:r>
              <a:rPr lang="en-US" sz="1200" i="1" kern="1200" dirty="0" smtClean="0">
                <a:solidFill>
                  <a:schemeClr val="tx1"/>
                </a:solidFill>
                <a:effectLst/>
                <a:latin typeface="+mn-lt"/>
                <a:ea typeface="+mn-ea"/>
                <a:cs typeface="+mn-cs"/>
              </a:rPr>
              <a:t>temporary </a:t>
            </a:r>
            <a:r>
              <a:rPr lang="en-US" sz="1200" kern="1200" dirty="0" smtClean="0">
                <a:solidFill>
                  <a:schemeClr val="tx1"/>
                </a:solidFill>
                <a:effectLst/>
                <a:latin typeface="+mn-lt"/>
                <a:ea typeface="+mn-ea"/>
                <a:cs typeface="+mn-cs"/>
              </a:rPr>
              <a:t>keys for mobile app and JS clients that expire after a set period of time. This limits the window of opportunity for any attack made with compromised keys.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also want to make sure to </a:t>
            </a:r>
            <a:r>
              <a:rPr lang="en-US" sz="1200" b="1" kern="1200" dirty="0" smtClean="0">
                <a:solidFill>
                  <a:schemeClr val="tx1"/>
                </a:solidFill>
                <a:effectLst/>
                <a:latin typeface="+mn-lt"/>
                <a:ea typeface="+mn-ea"/>
                <a:cs typeface="+mn-cs"/>
              </a:rPr>
              <a:t>deactivate keys</a:t>
            </a:r>
            <a:r>
              <a:rPr lang="en-US" sz="1200" kern="1200" dirty="0" smtClean="0">
                <a:solidFill>
                  <a:schemeClr val="tx1"/>
                </a:solidFill>
                <a:effectLst/>
                <a:latin typeface="+mn-lt"/>
                <a:ea typeface="+mn-ea"/>
                <a:cs typeface="+mn-cs"/>
              </a:rPr>
              <a:t> when the user logs out. This was one of the things I got wrong initially;</a:t>
            </a:r>
            <a:r>
              <a:rPr lang="en-US" sz="1200" kern="1200" baseline="0" dirty="0" smtClean="0">
                <a:solidFill>
                  <a:schemeClr val="tx1"/>
                </a:solidFill>
                <a:effectLst/>
                <a:latin typeface="+mn-lt"/>
                <a:ea typeface="+mn-ea"/>
                <a:cs typeface="+mn-cs"/>
              </a:rPr>
              <a:t> we used a persistent, long-lived key that was still usable after the user’s session expired. If you create a temporary key when the user logs in, make damn sure it stops working when they log out.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one’s a little more recent. In February</a:t>
            </a:r>
            <a:r>
              <a:rPr lang="en-US" sz="1200" kern="1200" baseline="0" dirty="0" smtClean="0">
                <a:solidFill>
                  <a:schemeClr val="tx1"/>
                </a:solidFill>
                <a:effectLst/>
                <a:latin typeface="+mn-lt"/>
                <a:ea typeface="+mn-ea"/>
                <a:cs typeface="+mn-cs"/>
              </a:rPr>
              <a:t> of this year, it was reported that the vehicle control app for the Nissan Leaf performs no API authentication whatsoever.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know the VIN number for a LEAF, you can turn the climate control on or off, access battery status, and access the complete driving history over the internet.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031169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covered a lot of ground, so let’s do a quick recap of API-key based authentication.</a:t>
            </a:r>
          </a:p>
          <a:p>
            <a:pPr lvl="0"/>
            <a:r>
              <a:rPr lang="en-US" sz="1200" kern="1200" dirty="0" smtClean="0">
                <a:solidFill>
                  <a:schemeClr val="tx1"/>
                </a:solidFill>
                <a:effectLst/>
                <a:latin typeface="+mn-lt"/>
                <a:ea typeface="+mn-ea"/>
                <a:cs typeface="+mn-cs"/>
              </a:rPr>
              <a:t>API Keys are used instead of usernames/passwords when accessing secure resources. They uniquely identify a specific user and are sometimes associated with specific permissions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used like a password, the API Key is passed in a URL parameter or a header with each request to identify the requestor to the server. The requests MUST use SSL to protect the key in transit and the server SHOULD store the keys in a secure fashion.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512252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API Keys are used as a cryptographic key to sign requests then each public API Key must be paired with a private key that is kept secure.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Private keys must be stored on the server as text or using reversible encryption.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Signing requests allows us to verify identity without requiring TLS &amp; gives us message integrity</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2780256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Signed requests</a:t>
            </a:r>
            <a:r>
              <a:rPr lang="en-US" sz="1200" kern="1200" baseline="0" dirty="0" smtClean="0">
                <a:solidFill>
                  <a:schemeClr val="tx1"/>
                </a:solidFill>
                <a:effectLst/>
                <a:latin typeface="+mn-lt"/>
                <a:ea typeface="+mn-ea"/>
                <a:cs typeface="+mn-cs"/>
              </a:rPr>
              <a:t> are great for server-to-server API calls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Also doable on mobile or JS, but at some point you’ll end up storing the private key on the client.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Consider assigning a temporary API Key upon login or just use SSL and avoid the complexity of signing requests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182902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04290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You don’t have to be a high profile target like Twitter, or control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something as dangerous as a vehicle,</a:t>
            </a:r>
            <a:r>
              <a:rPr lang="en-US" sz="1200" kern="1200" baseline="0" dirty="0" smtClean="0">
                <a:solidFill>
                  <a:schemeClr val="tx1"/>
                </a:solidFill>
                <a:effectLst/>
                <a:latin typeface="+mn-lt"/>
                <a:ea typeface="+mn-ea"/>
                <a:cs typeface="+mn-cs"/>
              </a:rPr>
              <a:t> to be the target of an authentication attack. </a:t>
            </a:r>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the ultimate purpose of an attack might be to </a:t>
            </a:r>
            <a:r>
              <a:rPr lang="en-US" sz="1200" b="1" kern="1200" dirty="0" smtClean="0">
                <a:solidFill>
                  <a:schemeClr val="tx1"/>
                </a:solidFill>
                <a:effectLst/>
                <a:latin typeface="+mn-lt"/>
                <a:ea typeface="+mn-ea"/>
                <a:cs typeface="+mn-cs"/>
              </a:rPr>
              <a:t>string lots of small exploits</a:t>
            </a:r>
            <a:r>
              <a:rPr lang="en-US" sz="1200" kern="1200" dirty="0" smtClean="0">
                <a:solidFill>
                  <a:schemeClr val="tx1"/>
                </a:solidFill>
                <a:effectLst/>
                <a:latin typeface="+mn-lt"/>
                <a:ea typeface="+mn-ea"/>
                <a:cs typeface="+mn-cs"/>
              </a:rPr>
              <a:t> into something larger.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Here’s a scary fact: </a:t>
            </a:r>
            <a:r>
              <a:rPr lang="en-US" sz="1200" b="1" kern="1200" dirty="0" smtClean="0">
                <a:solidFill>
                  <a:schemeClr val="tx1"/>
                </a:solidFill>
                <a:effectLst/>
                <a:latin typeface="+mn-lt"/>
                <a:ea typeface="+mn-ea"/>
                <a:cs typeface="+mn-cs"/>
              </a:rPr>
              <a:t>87% of the US population</a:t>
            </a:r>
            <a:r>
              <a:rPr lang="en-US" sz="1200" kern="1200" dirty="0" smtClean="0">
                <a:solidFill>
                  <a:schemeClr val="tx1"/>
                </a:solidFill>
                <a:effectLst/>
                <a:latin typeface="+mn-lt"/>
                <a:ea typeface="+mn-ea"/>
                <a:cs typeface="+mn-cs"/>
              </a:rPr>
              <a:t> are uniquely identified by these three pieces of data.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 </a:t>
            </a:r>
            <a:r>
              <a:rPr lang="en-US" sz="1200" kern="1200" baseline="0" dirty="0" smtClean="0">
                <a:solidFill>
                  <a:schemeClr val="tx1"/>
                </a:solidFill>
                <a:effectLst/>
                <a:latin typeface="+mn-lt"/>
                <a:ea typeface="+mn-ea"/>
                <a:cs typeface="+mn-cs"/>
              </a:rPr>
              <a:t>same address on multiple sites, and</a:t>
            </a:r>
            <a:r>
              <a:rPr lang="en-US" sz="1200" kern="1200" dirty="0" smtClean="0">
                <a:solidFill>
                  <a:schemeClr val="tx1"/>
                </a:solidFill>
                <a:effectLst/>
                <a:latin typeface="+mn-lt"/>
                <a:ea typeface="+mn-ea"/>
                <a:cs typeface="+mn-cs"/>
              </a:rPr>
              <a:t> attacker gets birthdate</a:t>
            </a:r>
            <a:r>
              <a:rPr lang="en-US" sz="1200" kern="1200" baseline="0" dirty="0" smtClean="0">
                <a:solidFill>
                  <a:schemeClr val="tx1"/>
                </a:solidFill>
                <a:effectLst/>
                <a:latin typeface="+mn-lt"/>
                <a:ea typeface="+mn-ea"/>
                <a:cs typeface="+mn-cs"/>
              </a:rPr>
              <a:t> from one “</a:t>
            </a:r>
            <a:r>
              <a:rPr lang="en-US" sz="1200" b="1" kern="1200" baseline="0" dirty="0" smtClean="0">
                <a:solidFill>
                  <a:schemeClr val="tx1"/>
                </a:solidFill>
                <a:effectLst/>
                <a:latin typeface="+mn-lt"/>
                <a:ea typeface="+mn-ea"/>
                <a:cs typeface="+mn-cs"/>
              </a:rPr>
              <a:t>low value</a:t>
            </a:r>
            <a:r>
              <a:rPr lang="en-US" sz="1200" kern="1200" baseline="0" dirty="0" smtClean="0">
                <a:solidFill>
                  <a:schemeClr val="tx1"/>
                </a:solidFill>
                <a:effectLst/>
                <a:latin typeface="+mn-lt"/>
                <a:ea typeface="+mn-ea"/>
                <a:cs typeface="+mn-cs"/>
              </a:rPr>
              <a:t>” target, gender another &amp; zip from a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can </a:t>
            </a:r>
            <a:r>
              <a:rPr lang="en-US" sz="1200" kern="1200" dirty="0" smtClean="0">
                <a:solidFill>
                  <a:schemeClr val="tx1"/>
                </a:solidFill>
                <a:effectLst/>
                <a:latin typeface="+mn-lt"/>
                <a:ea typeface="+mn-ea"/>
                <a:cs typeface="+mn-cs"/>
              </a:rPr>
              <a:t>now </a:t>
            </a:r>
            <a:r>
              <a:rPr lang="en-US" sz="1200" b="1" kern="1200" dirty="0" smtClean="0">
                <a:solidFill>
                  <a:schemeClr val="tx1"/>
                </a:solidFill>
                <a:effectLst/>
                <a:latin typeface="+mn-lt"/>
                <a:ea typeface="+mn-ea"/>
                <a:cs typeface="+mn-cs"/>
              </a:rPr>
              <a:t>de-anonymize</a:t>
            </a:r>
            <a:r>
              <a:rPr lang="en-US" sz="1200" kern="1200" dirty="0" smtClean="0">
                <a:solidFill>
                  <a:schemeClr val="tx1"/>
                </a:solidFill>
                <a:effectLst/>
                <a:latin typeface="+mn-lt"/>
                <a:ea typeface="+mn-ea"/>
                <a:cs typeface="+mn-cs"/>
              </a:rPr>
              <a:t> you in other databases.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It can use that data to stage social engineering attacks or to conduct identity</a:t>
            </a:r>
            <a:r>
              <a:rPr lang="en-US" sz="1200" kern="1200" baseline="0" dirty="0" smtClean="0">
                <a:solidFill>
                  <a:schemeClr val="tx1"/>
                </a:solidFill>
                <a:effectLst/>
                <a:latin typeface="+mn-lt"/>
                <a:ea typeface="+mn-ea"/>
                <a:cs typeface="+mn-cs"/>
              </a:rPr>
              <a:t> theft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even “low</a:t>
            </a:r>
            <a:r>
              <a:rPr lang="en-US" sz="1200" kern="1200" baseline="0" dirty="0" smtClean="0">
                <a:solidFill>
                  <a:schemeClr val="tx1"/>
                </a:solidFill>
                <a:effectLst/>
                <a:latin typeface="+mn-lt"/>
                <a:ea typeface="+mn-ea"/>
                <a:cs typeface="+mn-cs"/>
              </a:rPr>
              <a:t> value” targets need to take </a:t>
            </a:r>
            <a:r>
              <a:rPr lang="en-US" sz="1200" kern="1200" baseline="0" dirty="0" smtClean="0">
                <a:solidFill>
                  <a:schemeClr val="tx1"/>
                </a:solidFill>
                <a:effectLst/>
                <a:latin typeface="+mn-lt"/>
                <a:ea typeface="+mn-ea"/>
                <a:cs typeface="+mn-cs"/>
              </a:rPr>
              <a:t>API security </a:t>
            </a:r>
            <a:r>
              <a:rPr lang="en-US" sz="1200" kern="1200" baseline="0" dirty="0" smtClean="0">
                <a:solidFill>
                  <a:schemeClr val="tx1"/>
                </a:solidFill>
                <a:effectLst/>
                <a:latin typeface="+mn-lt"/>
                <a:ea typeface="+mn-ea"/>
                <a:cs typeface="+mn-cs"/>
              </a:rPr>
              <a:t>seriously. One way to do that is to </a:t>
            </a:r>
            <a:r>
              <a:rPr lang="en-US" sz="1200" b="1" kern="1200" baseline="0" dirty="0" smtClean="0">
                <a:solidFill>
                  <a:schemeClr val="tx1"/>
                </a:solidFill>
                <a:effectLst/>
                <a:latin typeface="+mn-lt"/>
                <a:ea typeface="+mn-ea"/>
                <a:cs typeface="+mn-cs"/>
              </a:rPr>
              <a:t>properly authenticate</a:t>
            </a:r>
            <a:r>
              <a:rPr lang="en-US" sz="1200" kern="1200" baseline="0" dirty="0" smtClean="0">
                <a:solidFill>
                  <a:schemeClr val="tx1"/>
                </a:solidFill>
                <a:effectLst/>
                <a:latin typeface="+mn-lt"/>
                <a:ea typeface="+mn-ea"/>
                <a:cs typeface="+mn-cs"/>
              </a:rPr>
              <a:t> API calls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178154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identity with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that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get started, I have a confession to make.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did a little research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touch very briefly on two additional technologies that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aware of. These technologies are designed for SOAP web services and/or for complex authentication scenarios that occur in the enterprise.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open standard data format for exchanging authentication and authorization data between parties”. Although technically designed for applications on the internet, SAML is generally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In terms of complexity, this is the undisputed king. It is designed for very complex scenarios that I’m guessing no one in this room needs to deal with. All I’m going to say is that if your use cases involve things like this then you should be seeking out some professional consulting services. My freebie session at </a:t>
            </a:r>
            <a:r>
              <a:rPr lang="en-US" sz="1200" kern="1200" dirty="0" err="1" smtClean="0">
                <a:solidFill>
                  <a:schemeClr val="tx1"/>
                </a:solidFill>
                <a:effectLst/>
                <a:latin typeface="+mn-lt"/>
                <a:ea typeface="+mn-ea"/>
                <a:cs typeface="+mn-cs"/>
              </a:rPr>
              <a:t>CodeMash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cut it for you.</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4028646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don’t care about the </a:t>
            </a:r>
            <a:r>
              <a:rPr lang="en-US" sz="1200" b="1" kern="1200" baseline="0" dirty="0" smtClean="0">
                <a:solidFill>
                  <a:schemeClr val="tx1"/>
                </a:solidFill>
                <a:effectLst/>
                <a:latin typeface="+mn-lt"/>
                <a:ea typeface="+mn-ea"/>
                <a:cs typeface="+mn-cs"/>
              </a:rPr>
              <a:t>crappy login UI</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using </a:t>
            </a:r>
            <a:r>
              <a:rPr lang="en-US" sz="1200" b="1" kern="1200" baseline="0" dirty="0" smtClean="0">
                <a:solidFill>
                  <a:schemeClr val="tx1"/>
                </a:solidFill>
                <a:effectLst/>
                <a:latin typeface="+mn-lt"/>
                <a:ea typeface="+mn-ea"/>
                <a:cs typeface="+mn-cs"/>
              </a:rPr>
              <a:t>TLS on all requests</a:t>
            </a:r>
            <a:r>
              <a:rPr lang="en-US" sz="1200" b="0" kern="1200" baseline="0" dirty="0" smtClean="0">
                <a:solidFill>
                  <a:schemeClr val="tx1"/>
                </a:solidFill>
                <a:effectLst/>
                <a:latin typeface="+mn-lt"/>
                <a:ea typeface="+mn-ea"/>
                <a:cs typeface="+mn-cs"/>
              </a:rPr>
              <a:t> because you’re sending unencrypted passwords with each 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should consider using API keys as bearer tokens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Your app operates on </a:t>
            </a:r>
            <a:r>
              <a:rPr lang="en-US" sz="1200" b="1" kern="1200" baseline="0" dirty="0" smtClean="0">
                <a:solidFill>
                  <a:schemeClr val="tx1"/>
                </a:solidFill>
                <a:effectLst/>
                <a:latin typeface="+mn-lt"/>
                <a:ea typeface="+mn-ea"/>
                <a:cs typeface="+mn-cs"/>
              </a:rPr>
              <a:t>data it owns</a:t>
            </a:r>
            <a:r>
              <a:rPr lang="en-US" sz="1200" kern="1200" baseline="0" dirty="0" smtClean="0">
                <a:solidFill>
                  <a:schemeClr val="tx1"/>
                </a:solidFill>
                <a:effectLst/>
                <a:latin typeface="+mn-lt"/>
                <a:ea typeface="+mn-ea"/>
                <a:cs typeface="+mn-cs"/>
              </a:rPr>
              <a:t>, rather than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data</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entirely on TLS to keep your AKI keys safe in transit</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app owns the data</a:t>
            </a:r>
            <a:r>
              <a:rPr lang="en-US" sz="1200" b="0" kern="1200" baseline="0" dirty="0" smtClean="0">
                <a:solidFill>
                  <a:schemeClr val="tx1"/>
                </a:solidFill>
                <a:effectLst/>
                <a:latin typeface="+mn-lt"/>
                <a:ea typeface="+mn-ea"/>
                <a:cs typeface="+mn-cs"/>
              </a:rPr>
              <a:t> 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 message integrity </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Better choice if you’re writing </a:t>
            </a:r>
            <a:r>
              <a:rPr lang="en-US" sz="1200" b="1" kern="1200" baseline="0" dirty="0" smtClean="0">
                <a:solidFill>
                  <a:schemeClr val="tx1"/>
                </a:solidFill>
                <a:effectLst/>
                <a:latin typeface="+mn-lt"/>
                <a:ea typeface="+mn-ea"/>
                <a:cs typeface="+mn-cs"/>
              </a:rPr>
              <a:t>both client and server</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Ideal</a:t>
            </a:r>
            <a:r>
              <a:rPr lang="en-US" sz="1200" kern="1200" baseline="0" dirty="0" smtClean="0">
                <a:solidFill>
                  <a:schemeClr val="tx1"/>
                </a:solidFill>
                <a:effectLst/>
                <a:latin typeface="+mn-lt"/>
                <a:ea typeface="+mn-ea"/>
                <a:cs typeface="+mn-cs"/>
              </a:rPr>
              <a: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 a few months ago.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different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deals with data </a:t>
            </a:r>
            <a:r>
              <a:rPr lang="en-US" sz="1200" b="1" kern="1200" dirty="0" smtClean="0">
                <a:solidFill>
                  <a:schemeClr val="tx1"/>
                </a:solidFill>
                <a:effectLst/>
                <a:latin typeface="+mn-lt"/>
                <a:ea typeface="+mn-ea"/>
                <a:cs typeface="+mn-cs"/>
              </a:rPr>
              <a:t>owned by another party </a:t>
            </a:r>
            <a:r>
              <a:rPr lang="en-US" sz="1200" kern="1200" dirty="0" smtClean="0">
                <a:solidFill>
                  <a:schemeClr val="tx1"/>
                </a:solidFill>
                <a:effectLst/>
                <a:latin typeface="+mn-lt"/>
                <a:ea typeface="+mn-ea"/>
                <a:cs typeface="+mn-cs"/>
              </a:rPr>
              <a:t>then OAuth is the way to go.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good fit if you’re supporting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clients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less interoperability</a:t>
            </a:r>
            <a:r>
              <a:rPr lang="en-US" sz="1200" kern="1200" dirty="0" smtClean="0">
                <a:solidFill>
                  <a:schemeClr val="tx1"/>
                </a:solidFill>
                <a:effectLst/>
                <a:latin typeface="+mn-lt"/>
                <a:ea typeface="+mn-ea"/>
                <a:cs typeface="+mn-cs"/>
              </a:rPr>
              <a:t>; code</a:t>
            </a:r>
            <a:r>
              <a:rPr lang="en-US" sz="1200" kern="1200" baseline="0" dirty="0" smtClean="0">
                <a:solidFill>
                  <a:schemeClr val="tx1"/>
                </a:solidFill>
                <a:effectLst/>
                <a:latin typeface="+mn-lt"/>
                <a:ea typeface="+mn-ea"/>
                <a:cs typeface="+mn-cs"/>
              </a:rPr>
              <a:t> 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If you’re passing sensitive data over the wire then use SSL. If you want to verify message integrity, use a MAC.</a:t>
            </a:r>
          </a:p>
          <a:p>
            <a:pPr marL="228600" indent="-228600">
              <a:buAutoNum type="arabicParenR"/>
            </a:pPr>
            <a:r>
              <a:rPr lang="en-US" sz="1200" kern="1200" dirty="0" smtClean="0">
                <a:solidFill>
                  <a:schemeClr val="tx1"/>
                </a:solidFill>
                <a:effectLst/>
                <a:latin typeface="+mn-lt"/>
                <a:ea typeface="+mn-ea"/>
                <a:cs typeface="+mn-cs"/>
              </a:rPr>
              <a:t>If you own the data that your API deals with, or</a:t>
            </a:r>
            <a:r>
              <a:rPr lang="en-US" sz="1200" kern="1200" baseline="0" dirty="0" smtClean="0">
                <a:solidFill>
                  <a:schemeClr val="tx1"/>
                </a:solidFill>
                <a:effectLst/>
                <a:latin typeface="+mn-lt"/>
                <a:ea typeface="+mn-ea"/>
                <a:cs typeface="+mn-cs"/>
              </a:rPr>
              <a:t> if you’re writing the server AND the client yourself, then custom API keys may be simpler </a:t>
            </a:r>
            <a:r>
              <a:rPr lang="en-US" sz="1200" kern="1200" dirty="0" smtClean="0">
                <a:solidFill>
                  <a:schemeClr val="tx1"/>
                </a:solidFill>
                <a:effectLst/>
                <a:latin typeface="+mn-lt"/>
                <a:ea typeface="+mn-ea"/>
                <a:cs typeface="+mn-cs"/>
              </a:rPr>
              <a:t>than using OAuth. You</a:t>
            </a:r>
            <a:r>
              <a:rPr lang="en-US" sz="1200" kern="1200" baseline="0" dirty="0" smtClean="0">
                <a:solidFill>
                  <a:schemeClr val="tx1"/>
                </a:solidFill>
                <a:effectLst/>
                <a:latin typeface="+mn-lt"/>
                <a:ea typeface="+mn-ea"/>
                <a:cs typeface="+mn-cs"/>
              </a:rPr>
              <a:t> can use API keys as bearer tokens or to sign requests, depending on your needs.</a:t>
            </a:r>
          </a:p>
          <a:p>
            <a:pPr lvl="0"/>
            <a:r>
              <a:rPr lang="en-US" sz="1200" kern="1200" dirty="0" smtClean="0">
                <a:solidFill>
                  <a:schemeClr val="tx1"/>
                </a:solidFill>
                <a:effectLst/>
                <a:latin typeface="+mn-lt"/>
                <a:ea typeface="+mn-ea"/>
                <a:cs typeface="+mn-cs"/>
              </a:rPr>
              <a:t>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the options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majority of this talk is platform agnostic. As we go through the different options I may talk briefly about implementation details on the IIS/.NET platform, but mostly I’ll be showing you diagrams rather than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SSL 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30128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5/3/2016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a:t>
            </a:r>
            <a:r>
              <a:rPr lang="en-US" sz="4800" dirty="0" smtClean="0"/>
              <a:t>“pick your path”</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Step 1: Use OAuth</a:t>
            </a:r>
            <a:endParaRPr lang="en-US" sz="4800" dirty="0"/>
          </a:p>
        </p:txBody>
      </p:sp>
      <p:pic>
        <p:nvPicPr>
          <p:cNvPr id="4" name="Content Placeholder 3"/>
          <p:cNvPicPr>
            <a:picLocks noGrp="1" noChangeAspect="1"/>
          </p:cNvPicPr>
          <p:nvPr>
            <p:ph idx="1"/>
          </p:nvPr>
        </p:nvPicPr>
        <p:blipFill>
          <a:blip r:embed="rId3"/>
          <a:stretch>
            <a:fillRect/>
          </a:stretch>
        </p:blipFill>
        <p:spPr>
          <a:xfrm>
            <a:off x="4043743" y="1690688"/>
            <a:ext cx="4104514" cy="3928716"/>
          </a:xfrm>
          <a:prstGeom prst="rect">
            <a:avLst/>
          </a:prstGeom>
        </p:spPr>
      </p:pic>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Step 2: Profit!</a:t>
            </a:r>
            <a:endParaRPr lang="en-US" sz="4800" dirty="0"/>
          </a:p>
        </p:txBody>
      </p:sp>
    </p:spTree>
    <p:extLst>
      <p:ext uri="{BB962C8B-B14F-4D97-AF65-F5344CB8AC3E}">
        <p14:creationId xmlns:p14="http://schemas.microsoft.com/office/powerpoint/2010/main" val="2849287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Well….</a:t>
            </a:r>
            <a:endParaRPr lang="en-US" sz="4800" dirty="0"/>
          </a:p>
        </p:txBody>
      </p:sp>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 maybe not.</a:t>
            </a:r>
            <a:endParaRPr lang="en-US" sz="4800" dirty="0"/>
          </a:p>
        </p:txBody>
      </p:sp>
      <p:pic>
        <p:nvPicPr>
          <p:cNvPr id="6" name="Picture 5"/>
          <p:cNvPicPr>
            <a:picLocks noChangeAspect="1"/>
          </p:cNvPicPr>
          <p:nvPr/>
        </p:nvPicPr>
        <p:blipFill>
          <a:blip r:embed="rId3"/>
          <a:stretch>
            <a:fillRect/>
          </a:stretch>
        </p:blipFill>
        <p:spPr>
          <a:xfrm>
            <a:off x="3724103" y="1230600"/>
            <a:ext cx="4288804" cy="4336858"/>
          </a:xfrm>
          <a:prstGeom prst="rect">
            <a:avLst/>
          </a:prstGeom>
        </p:spPr>
      </p:pic>
    </p:spTree>
    <p:extLst>
      <p:ext uri="{BB962C8B-B14F-4D97-AF65-F5344CB8AC3E}">
        <p14:creationId xmlns:p14="http://schemas.microsoft.com/office/powerpoint/2010/main" val="110456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And the contestants are…</a:t>
            </a:r>
            <a:endParaRPr lang="en-US" sz="4800" dirty="0"/>
          </a:p>
        </p:txBody>
      </p:sp>
      <p:sp>
        <p:nvSpPr>
          <p:cNvPr id="3" name="Content Placeholder 2"/>
          <p:cNvSpPr>
            <a:spLocks noGrp="1"/>
          </p:cNvSpPr>
          <p:nvPr>
            <p:ph idx="1"/>
          </p:nvPr>
        </p:nvSpPr>
        <p:spPr>
          <a:xfrm>
            <a:off x="838200" y="1825625"/>
            <a:ext cx="4382193" cy="4351338"/>
          </a:xfrm>
        </p:spPr>
        <p:txBody>
          <a:bodyPr>
            <a:noAutofit/>
          </a:bodyPr>
          <a:lstStyle/>
          <a:p>
            <a:r>
              <a:rPr lang="en-US" sz="4000" dirty="0"/>
              <a:t>Client Certificates</a:t>
            </a:r>
          </a:p>
          <a:p>
            <a:r>
              <a:rPr lang="en-US" sz="4000" dirty="0" smtClean="0"/>
              <a:t>HTTP Basic Authentication</a:t>
            </a:r>
          </a:p>
          <a:p>
            <a:r>
              <a:rPr lang="en-US" sz="4000" dirty="0" smtClean="0"/>
              <a:t>Digest Authentication</a:t>
            </a:r>
          </a:p>
          <a:p>
            <a:r>
              <a:rPr lang="en-US" sz="4000" dirty="0" smtClean="0"/>
              <a:t>API Keys</a:t>
            </a:r>
          </a:p>
          <a:p>
            <a:r>
              <a:rPr lang="en-US" sz="4000" dirty="0" smtClean="0"/>
              <a:t>HMAC</a:t>
            </a:r>
          </a:p>
        </p:txBody>
      </p:sp>
      <p:sp>
        <p:nvSpPr>
          <p:cNvPr id="4" name="Content Placeholder 2"/>
          <p:cNvSpPr txBox="1">
            <a:spLocks/>
          </p:cNvSpPr>
          <p:nvPr/>
        </p:nvSpPr>
        <p:spPr>
          <a:xfrm>
            <a:off x="6096000" y="1825625"/>
            <a:ext cx="4382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t>OAuth 1.0</a:t>
            </a:r>
          </a:p>
          <a:p>
            <a:r>
              <a:rPr lang="en-US" sz="4000" dirty="0" smtClean="0"/>
              <a:t>OAuth 2.0</a:t>
            </a:r>
          </a:p>
          <a:p>
            <a:r>
              <a:rPr lang="en-US" sz="4000" dirty="0" smtClean="0"/>
              <a:t>OpenID Connect</a:t>
            </a:r>
          </a:p>
          <a:p>
            <a:r>
              <a:rPr lang="en-US" sz="4000" dirty="0" smtClean="0"/>
              <a:t>SAML</a:t>
            </a:r>
          </a:p>
          <a:p>
            <a:r>
              <a:rPr lang="en-US" sz="4000" dirty="0" smtClean="0"/>
              <a:t>WS-Security</a:t>
            </a:r>
            <a:endParaRPr lang="en-US" sz="4000" dirty="0"/>
          </a:p>
        </p:txBody>
      </p:sp>
    </p:spTree>
    <p:extLst>
      <p:ext uri="{BB962C8B-B14F-4D97-AF65-F5344CB8AC3E}">
        <p14:creationId xmlns:p14="http://schemas.microsoft.com/office/powerpoint/2010/main" val="4051204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Secure connection terminology</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HTTPS == “secure connection”</a:t>
            </a:r>
          </a:p>
          <a:p>
            <a:endParaRPr lang="en-US" sz="4000" dirty="0" smtClean="0"/>
          </a:p>
          <a:p>
            <a:r>
              <a:rPr lang="en-US" sz="4000" dirty="0" smtClean="0"/>
              <a:t>SSL is broken, use TLS</a:t>
            </a:r>
          </a:p>
          <a:p>
            <a:endParaRPr lang="en-US" sz="4000" dirty="0" smtClean="0"/>
          </a:p>
        </p:txBody>
      </p:sp>
    </p:spTree>
    <p:extLst>
      <p:ext uri="{BB962C8B-B14F-4D97-AF65-F5344CB8AC3E}">
        <p14:creationId xmlns:p14="http://schemas.microsoft.com/office/powerpoint/2010/main" val="3200268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 built-into the web server</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certificates</a:t>
            </a:r>
          </a:p>
          <a:p>
            <a:endParaRPr lang="en-US" sz="4000" dirty="0" smtClean="0"/>
          </a:p>
          <a:p>
            <a:r>
              <a:rPr lang="en-US" sz="4000" dirty="0" smtClean="0"/>
              <a:t>HTTP Basic Authentication</a:t>
            </a:r>
            <a:br>
              <a:rPr lang="en-US" sz="4000" dirty="0" smtClean="0"/>
            </a:br>
            <a:endParaRPr lang="en-US" sz="4000" dirty="0" smtClean="0"/>
          </a:p>
          <a:p>
            <a:r>
              <a:rPr lang="en-US" sz="4000" dirty="0" smtClean="0"/>
              <a:t>HTTP Digest Authentication</a:t>
            </a:r>
            <a:endParaRPr lang="en-US" sz="4000" dirty="0"/>
          </a:p>
        </p:txBody>
      </p:sp>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SSL” – proves client identity to server</a:t>
            </a:r>
          </a:p>
          <a:p>
            <a:endParaRPr lang="en-US" sz="4000" dirty="0"/>
          </a:p>
          <a:p>
            <a:r>
              <a:rPr lang="en-US" sz="4000" dirty="0" smtClean="0"/>
              <a:t>No usernames or passwords</a:t>
            </a:r>
          </a:p>
          <a:p>
            <a:endParaRPr lang="en-US" sz="4000" dirty="0"/>
          </a:p>
          <a:p>
            <a:r>
              <a:rPr lang="en-US" sz="4000" dirty="0" smtClean="0"/>
              <a:t>On IIS, only “low code” w/ Active Directory</a:t>
            </a:r>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minutes; $136 billion lost</a:t>
            </a:r>
            <a:endParaRPr lang="en-US"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219" y="1308303"/>
            <a:ext cx="11467218" cy="5242126"/>
          </a:xfrm>
        </p:spPr>
      </p:pic>
    </p:spTree>
    <p:extLst>
      <p:ext uri="{BB962C8B-B14F-4D97-AF65-F5344CB8AC3E}">
        <p14:creationId xmlns:p14="http://schemas.microsoft.com/office/powerpoint/2010/main" val="38978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7" name="Picture 6"/>
          <p:cNvPicPr>
            <a:picLocks noChangeAspect="1"/>
          </p:cNvPicPr>
          <p:nvPr/>
        </p:nvPicPr>
        <p:blipFill>
          <a:blip r:embed="rId3"/>
          <a:stretch>
            <a:fillRect/>
          </a:stretch>
        </p:blipFill>
        <p:spPr>
          <a:xfrm>
            <a:off x="268213" y="1330381"/>
            <a:ext cx="11655573" cy="5294862"/>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r>
              <a:rPr lang="en-US" sz="4000" dirty="0" smtClean="0"/>
              <a:t>Revoking access requires password change</a:t>
            </a:r>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75892" y="2556509"/>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No control over the login prompt</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5" name="Picture 4"/>
          <p:cNvPicPr>
            <a:picLocks noChangeAspect="1"/>
          </p:cNvPicPr>
          <p:nvPr/>
        </p:nvPicPr>
        <p:blipFill>
          <a:blip r:embed="rId3"/>
          <a:stretch>
            <a:fillRect/>
          </a:stretch>
        </p:blipFill>
        <p:spPr>
          <a:xfrm>
            <a:off x="1236865" y="2609070"/>
            <a:ext cx="6130666" cy="3957985"/>
          </a:xfrm>
          <a:prstGeom prst="rect">
            <a:avLst/>
          </a:prstGeom>
        </p:spPr>
      </p:pic>
    </p:spTree>
    <p:extLst>
      <p:ext uri="{BB962C8B-B14F-4D97-AF65-F5344CB8AC3E}">
        <p14:creationId xmlns:p14="http://schemas.microsoft.com/office/powerpoint/2010/main" val="4271373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Can authenticate against custom database (on IIS)</a:t>
            </a:r>
          </a:p>
        </p:txBody>
      </p:sp>
      <p:pic>
        <p:nvPicPr>
          <p:cNvPr id="6" name="Picture 5"/>
          <p:cNvPicPr>
            <a:picLocks noChangeAspect="1"/>
          </p:cNvPicPr>
          <p:nvPr/>
        </p:nvPicPr>
        <p:blipFill>
          <a:blip r:embed="rId3"/>
          <a:stretch>
            <a:fillRect/>
          </a:stretch>
        </p:blipFill>
        <p:spPr>
          <a:xfrm>
            <a:off x="1210160" y="3197652"/>
            <a:ext cx="7065936" cy="2639416"/>
          </a:xfrm>
          <a:prstGeom prst="rect">
            <a:avLst/>
          </a:prstGeom>
        </p:spPr>
      </p:pic>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For every request, client makes </a:t>
            </a:r>
            <a:r>
              <a:rPr lang="en-US" sz="4000" b="1" dirty="0" smtClean="0"/>
              <a:t>two </a:t>
            </a:r>
            <a:r>
              <a:rPr lang="en-US" sz="4000" dirty="0" smtClean="0"/>
              <a:t>calls to server</a:t>
            </a:r>
          </a:p>
          <a:p>
            <a:pPr>
              <a:buFont typeface="Corbel" panose="020B0503020204020204" pitchFamily="34" charset="0"/>
              <a:buChar char="-"/>
            </a:pPr>
            <a:endParaRPr lang="en-US" sz="4000" dirty="0" smtClean="0"/>
          </a:p>
          <a:p>
            <a:r>
              <a:rPr lang="en-US" sz="4000" dirty="0" smtClean="0"/>
              <a:t>Same terrible UI as Basic </a:t>
            </a:r>
            <a:r>
              <a:rPr lang="en-US" sz="4000" dirty="0" err="1" smtClean="0"/>
              <a:t>Auth</a:t>
            </a:r>
            <a:endParaRPr lang="en-US" sz="4000" dirty="0" smtClean="0"/>
          </a:p>
          <a:p>
            <a:endParaRPr lang="en-US" sz="4000" dirty="0" smtClean="0"/>
          </a:p>
          <a:p>
            <a:r>
              <a:rPr lang="en-US" sz="4000" dirty="0" smtClean="0"/>
              <a:t>Prevents storing passwords with strong encryption!</a:t>
            </a:r>
          </a:p>
          <a:p>
            <a:pPr>
              <a:buFont typeface="Corbel" panose="020B0503020204020204" pitchFamily="34" charset="0"/>
              <a:buChar char="-"/>
            </a:pPr>
            <a:endParaRPr lang="en-US" sz="4000" dirty="0" smtClean="0"/>
          </a:p>
        </p:txBody>
      </p:sp>
    </p:spTree>
    <p:extLst>
      <p:ext uri="{BB962C8B-B14F-4D97-AF65-F5344CB8AC3E}">
        <p14:creationId xmlns:p14="http://schemas.microsoft.com/office/powerpoint/2010/main" val="386317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instead of username/password combo</a:t>
            </a:r>
            <a:br>
              <a:rPr lang="en-US" sz="4000" dirty="0" smtClean="0"/>
            </a:br>
            <a:endParaRPr lang="en-US" sz="4000" dirty="0" smtClean="0"/>
          </a:p>
          <a:p>
            <a:r>
              <a:rPr lang="en-US" sz="4000" dirty="0" smtClean="0"/>
              <a:t>No standard format – usually a GUID</a:t>
            </a:r>
          </a:p>
          <a:p>
            <a:pPr lvl="1"/>
            <a:r>
              <a:rPr lang="en-US" sz="3600" dirty="0" smtClean="0"/>
              <a:t>Designed for computers, not people</a:t>
            </a:r>
          </a:p>
          <a:p>
            <a:endParaRPr lang="en-US" sz="4000" dirty="0"/>
          </a:p>
          <a:p>
            <a:r>
              <a:rPr lang="en-US" sz="4000" dirty="0" smtClean="0"/>
              <a:t>Sometimes associated w/ specific permissions</a:t>
            </a:r>
          </a:p>
          <a:p>
            <a:endParaRPr lang="en-US" sz="4000" dirty="0" smtClean="0"/>
          </a:p>
          <a:p>
            <a:endParaRPr lang="en-US" sz="4000" dirty="0"/>
          </a:p>
        </p:txBody>
      </p:sp>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use 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Main account password is never shared or passed</a:t>
            </a:r>
            <a:br>
              <a:rPr lang="en-US" sz="4000" dirty="0" smtClean="0"/>
            </a:br>
            <a:endParaRPr lang="en-US" sz="4000" dirty="0" smtClean="0"/>
          </a:p>
          <a:p>
            <a:r>
              <a:rPr lang="en-US" sz="4000" dirty="0" smtClean="0"/>
              <a:t>Revocability</a:t>
            </a:r>
          </a:p>
          <a:p>
            <a:endParaRPr lang="en-US" sz="4000" dirty="0"/>
          </a:p>
          <a:p>
            <a:r>
              <a:rPr lang="en-US" sz="4000" dirty="0" smtClean="0"/>
              <a:t>Custom implementation; not limited by server platform</a:t>
            </a:r>
          </a:p>
          <a:p>
            <a:endParaRPr lang="en-US" sz="4000" dirty="0" smtClean="0"/>
          </a:p>
          <a:p>
            <a:endParaRPr lang="en-US" sz="4000" dirty="0"/>
          </a:p>
        </p:txBody>
      </p:sp>
    </p:spTree>
    <p:extLst>
      <p:ext uri="{BB962C8B-B14F-4D97-AF65-F5344CB8AC3E}">
        <p14:creationId xmlns:p14="http://schemas.microsoft.com/office/powerpoint/2010/main" val="2698326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30,000 spammed accounts</a:t>
            </a:r>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199" y="1825625"/>
            <a:ext cx="10938211" cy="4823148"/>
          </a:xfrm>
          <a:prstGeom prst="rect">
            <a:avLst/>
          </a:prstGeom>
        </p:spPr>
      </p:pic>
    </p:spTree>
    <p:extLst>
      <p:ext uri="{BB962C8B-B14F-4D97-AF65-F5344CB8AC3E}">
        <p14:creationId xmlns:p14="http://schemas.microsoft.com/office/powerpoint/2010/main" val="8783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a:t>Only as secure as the TLS implementation</a:t>
            </a:r>
          </a:p>
          <a:p>
            <a:endParaRPr lang="en-US" sz="4000" dirty="0" smtClean="0"/>
          </a:p>
          <a:p>
            <a:r>
              <a:rPr lang="en-US" sz="4000" dirty="0" smtClean="0"/>
              <a:t>Should </a:t>
            </a:r>
            <a:r>
              <a:rPr lang="en-US" sz="4000" dirty="0" smtClean="0"/>
              <a:t>salt and hash keys for storage</a:t>
            </a:r>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a:t>TLS not required</a:t>
            </a:r>
          </a:p>
          <a:p>
            <a:endParaRPr lang="en-US" sz="4000" dirty="0" smtClean="0"/>
          </a:p>
          <a:p>
            <a:r>
              <a:rPr lang="en-US" sz="4000" dirty="0" smtClean="0"/>
              <a:t>Proves </a:t>
            </a:r>
            <a:r>
              <a:rPr lang="en-US" sz="4000" dirty="0" smtClean="0"/>
              <a:t>request was not modified in </a:t>
            </a:r>
            <a:r>
              <a:rPr lang="en-US" sz="4000" dirty="0" smtClean="0"/>
              <a:t>transit</a:t>
            </a:r>
          </a:p>
          <a:p>
            <a:endParaRPr lang="en-US" sz="4000" dirty="0" smtClean="0"/>
          </a:p>
          <a:p>
            <a:r>
              <a:rPr lang="en-US" sz="4000" dirty="0" smtClean="0"/>
              <a:t>Defend against replay attacks in app code or TLS</a:t>
            </a:r>
            <a:endParaRPr lang="en-US" sz="4000" dirty="0" smtClean="0"/>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807537" y="1692376"/>
            <a:ext cx="6277668" cy="5165624"/>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More complicated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69913" y="1928553"/>
            <a:ext cx="8052173" cy="4929447"/>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Use temporary keys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Issue temporary keys that expire</a:t>
            </a:r>
          </a:p>
          <a:p>
            <a:endParaRPr lang="en-US" sz="4000" dirty="0"/>
          </a:p>
          <a:p>
            <a:r>
              <a:rPr lang="en-US" sz="4000" dirty="0" smtClean="0"/>
              <a:t>Deactivate key when user logs out</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Nissan Leaf exploit</a:t>
            </a:r>
            <a:endParaRPr lang="en-US" sz="4800" dirty="0"/>
          </a:p>
        </p:txBody>
      </p:sp>
      <p:pic>
        <p:nvPicPr>
          <p:cNvPr id="4" name="Picture 3"/>
          <p:cNvPicPr>
            <a:picLocks noChangeAspect="1"/>
          </p:cNvPicPr>
          <p:nvPr/>
        </p:nvPicPr>
        <p:blipFill>
          <a:blip r:embed="rId3"/>
          <a:stretch>
            <a:fillRect/>
          </a:stretch>
        </p:blipFill>
        <p:spPr>
          <a:xfrm>
            <a:off x="1146247" y="1595438"/>
            <a:ext cx="9899506" cy="4811712"/>
          </a:xfrm>
          <a:prstGeom prst="rect">
            <a:avLst/>
          </a:prstGeom>
        </p:spPr>
      </p:pic>
      <p:pic>
        <p:nvPicPr>
          <p:cNvPr id="7" name="Picture 6"/>
          <p:cNvPicPr>
            <a:picLocks noChangeAspect="1"/>
          </p:cNvPicPr>
          <p:nvPr/>
        </p:nvPicPr>
        <p:blipFill>
          <a:blip r:embed="rId4"/>
          <a:stretch>
            <a:fillRect/>
          </a:stretch>
        </p:blipFill>
        <p:spPr>
          <a:xfrm>
            <a:off x="2748870" y="1690688"/>
            <a:ext cx="9172314" cy="871311"/>
          </a:xfrm>
          <a:prstGeom prst="rect">
            <a:avLst/>
          </a:prstGeom>
        </p:spPr>
      </p:pic>
    </p:spTree>
    <p:extLst>
      <p:ext uri="{BB962C8B-B14F-4D97-AF65-F5344CB8AC3E}">
        <p14:creationId xmlns:p14="http://schemas.microsoft.com/office/powerpoint/2010/main" val="1322336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Uniquely identify a user (</a:t>
            </a:r>
            <a:r>
              <a:rPr lang="en-US" sz="3600" i="1" dirty="0" smtClean="0"/>
              <a:t>and optionally some perms</a:t>
            </a:r>
            <a:r>
              <a:rPr lang="en-US" sz="4000" dirty="0" smtClean="0"/>
              <a:t>)</a:t>
            </a:r>
          </a:p>
          <a:p>
            <a:endParaRPr lang="en-US" sz="4000" dirty="0"/>
          </a:p>
          <a:p>
            <a:r>
              <a:rPr lang="en-US" sz="4000" dirty="0" smtClean="0"/>
              <a:t>When used as a password:</a:t>
            </a:r>
          </a:p>
          <a:p>
            <a:pPr lvl="1"/>
            <a:r>
              <a:rPr lang="en-US" sz="3600" b="1" dirty="0"/>
              <a:t>M</a:t>
            </a:r>
            <a:r>
              <a:rPr lang="en-US" sz="3600" b="1" dirty="0" smtClean="0"/>
              <a:t>ust</a:t>
            </a:r>
            <a:r>
              <a:rPr lang="en-US" sz="3600" dirty="0" smtClean="0"/>
              <a:t> use SSL </a:t>
            </a:r>
          </a:p>
          <a:p>
            <a:pPr lvl="1"/>
            <a:r>
              <a:rPr lang="en-US" sz="3600" b="1" dirty="0" smtClean="0"/>
              <a:t>Should</a:t>
            </a:r>
            <a:r>
              <a:rPr lang="en-US" sz="3600" dirty="0" smtClean="0"/>
              <a:t> store them securely</a:t>
            </a:r>
          </a:p>
          <a:p>
            <a:pPr lvl="1"/>
            <a:r>
              <a:rPr lang="en-US" sz="3600" dirty="0" smtClean="0"/>
              <a:t>Prefer passing via header, not querystring</a:t>
            </a:r>
          </a:p>
          <a:p>
            <a:pPr lvl="1"/>
            <a:r>
              <a:rPr lang="en-US" sz="3600" dirty="0" smtClean="0"/>
              <a:t>No way to verify message integrity</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423883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When used to “sign” requests (HMAC)</a:t>
            </a:r>
          </a:p>
          <a:p>
            <a:pPr lvl="1"/>
            <a:r>
              <a:rPr lang="en-US" sz="3600" dirty="0" smtClean="0"/>
              <a:t>Public API </a:t>
            </a:r>
            <a:r>
              <a:rPr lang="en-US" sz="3600" dirty="0"/>
              <a:t>Keys are </a:t>
            </a:r>
            <a:r>
              <a:rPr lang="en-US" sz="3600" dirty="0" smtClean="0"/>
              <a:t>paired w/ </a:t>
            </a:r>
            <a:r>
              <a:rPr lang="en-US" sz="3600" b="1" dirty="0" smtClean="0"/>
              <a:t>private key</a:t>
            </a:r>
            <a:br>
              <a:rPr lang="en-US" sz="3600" b="1" dirty="0" smtClean="0"/>
            </a:br>
            <a:endParaRPr lang="en-US" sz="3600" dirty="0" smtClean="0"/>
          </a:p>
          <a:p>
            <a:pPr lvl="1"/>
            <a:r>
              <a:rPr lang="en-US" sz="3600" dirty="0" smtClean="0"/>
              <a:t>Server </a:t>
            </a:r>
            <a:r>
              <a:rPr lang="en-US" sz="3600" b="1" dirty="0" smtClean="0"/>
              <a:t>cannot</a:t>
            </a:r>
            <a:r>
              <a:rPr lang="en-US" sz="3600" dirty="0" smtClean="0"/>
              <a:t> store private keys w/ 1-way encrypt.</a:t>
            </a:r>
            <a:br>
              <a:rPr lang="en-US" sz="3600" dirty="0" smtClean="0"/>
            </a:br>
            <a:endParaRPr lang="en-US" sz="3600" dirty="0" smtClean="0"/>
          </a:p>
          <a:p>
            <a:pPr lvl="1"/>
            <a:r>
              <a:rPr lang="en-US" sz="3600" dirty="0" smtClean="0"/>
              <a:t>Proof of identity [authentication] without TLS</a:t>
            </a:r>
            <a:endParaRPr lang="en-US" sz="3600" dirty="0"/>
          </a:p>
          <a:p>
            <a:pPr lvl="1"/>
            <a:endParaRPr lang="en-US" sz="3600" dirty="0" smtClean="0"/>
          </a:p>
          <a:p>
            <a:pPr lvl="1"/>
            <a:r>
              <a:rPr lang="en-US" sz="3600" dirty="0" smtClean="0"/>
              <a:t>Signing proves request wasn’t modified in transit</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962704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HMAC is well suited for server to server API calls</a:t>
            </a:r>
            <a:br>
              <a:rPr lang="en-US" sz="4000" dirty="0" smtClean="0"/>
            </a:br>
            <a:endParaRPr lang="en-US" sz="4000" dirty="0" smtClean="0"/>
          </a:p>
          <a:p>
            <a:r>
              <a:rPr lang="en-US" sz="4000" dirty="0" smtClean="0"/>
              <a:t>HMAC from JavaScript is doable, but consider temporary (expiring) API Keys</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2007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For both 2-party and 3-party scenarios</a:t>
            </a:r>
          </a:p>
          <a:p>
            <a:endParaRPr lang="en-US" sz="4000" dirty="0" smtClean="0"/>
          </a:p>
          <a:p>
            <a:r>
              <a:rPr lang="en-US" sz="4000" dirty="0" smtClean="0"/>
              <a:t>OAuth 1.0a vs 2.0</a:t>
            </a:r>
          </a:p>
          <a:p>
            <a:endParaRPr lang="en-US" sz="4000" dirty="0" smtClean="0"/>
          </a:p>
          <a:p>
            <a:r>
              <a:rPr lang="en-US" sz="4000" dirty="0" smtClean="0"/>
              <a:t>Authorization, not authentication!</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980914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leaked data</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87% of the US population uniquely identified by</a:t>
            </a:r>
            <a:br>
              <a:rPr lang="en-US" sz="4000" dirty="0" smtClean="0"/>
            </a:br>
            <a:r>
              <a:rPr lang="en-US" sz="4000" dirty="0" smtClean="0"/>
              <a:t/>
            </a:r>
            <a:br>
              <a:rPr lang="en-US" sz="4000" dirty="0" smtClean="0"/>
            </a:br>
            <a:r>
              <a:rPr lang="en-US" sz="4000" dirty="0" smtClean="0"/>
              <a:t>{ birthdate, gender, zip code }</a:t>
            </a:r>
            <a:endParaRPr lang="en-US" sz="4000" dirty="0"/>
          </a:p>
        </p:txBody>
      </p:sp>
    </p:spTree>
    <p:extLst>
      <p:ext uri="{BB962C8B-B14F-4D97-AF65-F5344CB8AC3E}">
        <p14:creationId xmlns:p14="http://schemas.microsoft.com/office/powerpoint/2010/main" val="15853947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Rookies, </a:t>
            </a:r>
            <a:r>
              <a:rPr lang="en-US" sz="4800" dirty="0" err="1" smtClean="0"/>
              <a:t>amirite</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Access tokens ONLY mean you can access specified resource</a:t>
            </a:r>
          </a:p>
          <a:p>
            <a:endParaRPr lang="en-US" sz="4000" dirty="0" smtClean="0"/>
          </a:p>
          <a:p>
            <a:r>
              <a:rPr lang="en-US" sz="4000" dirty="0" smtClean="0"/>
              <a:t>If you implicitly treat resource access as authentication, you are vulnerable to impersonation</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Enterprisey options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SAML</a:t>
            </a:r>
          </a:p>
          <a:p>
            <a:pPr lvl="1"/>
            <a:r>
              <a:rPr lang="en-US" sz="3600" dirty="0" smtClean="0"/>
              <a:t>Ideal for SSO w/ centralized identity source</a:t>
            </a:r>
          </a:p>
          <a:p>
            <a:pPr lvl="1"/>
            <a:endParaRPr lang="en-US" sz="3600" dirty="0" smtClean="0"/>
          </a:p>
          <a:p>
            <a:r>
              <a:rPr lang="en-US" sz="4000" dirty="0" smtClean="0"/>
              <a:t>WS-Security</a:t>
            </a:r>
          </a:p>
          <a:p>
            <a:pPr lvl="1"/>
            <a:r>
              <a:rPr lang="en-US" sz="3600" dirty="0" smtClean="0"/>
              <a:t>Transports other than HTTP</a:t>
            </a:r>
          </a:p>
          <a:p>
            <a:pPr lvl="1"/>
            <a:r>
              <a:rPr lang="en-US" sz="3600" dirty="0" smtClean="0"/>
              <a:t>Multiple encryption keys in use</a:t>
            </a:r>
          </a:p>
          <a:p>
            <a:pPr lvl="1"/>
            <a:r>
              <a:rPr lang="en-US" sz="3600" dirty="0" smtClean="0"/>
              <a:t>Messaging across trust domains</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972933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don’t care about the login UI, and</a:t>
            </a:r>
          </a:p>
          <a:p>
            <a:r>
              <a:rPr lang="en-US" sz="3600" dirty="0"/>
              <a:t>You 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Best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Your app owns the data the API cares about, and</a:t>
            </a:r>
          </a:p>
          <a:p>
            <a:endParaRPr lang="en-US" sz="3600" dirty="0" smtClean="0"/>
          </a:p>
          <a:p>
            <a:r>
              <a:rPr lang="en-US" sz="3600" dirty="0" smtClean="0"/>
              <a:t>You value simplicity over security, and</a:t>
            </a:r>
          </a:p>
          <a:p>
            <a:endParaRPr lang="en-US" sz="3600" dirty="0" smtClean="0"/>
          </a:p>
          <a:p>
            <a:r>
              <a:rPr lang="en-US" sz="3600" dirty="0" smtClean="0"/>
              <a:t>You can require TLS</a:t>
            </a:r>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p>
          <a:p>
            <a:endParaRPr lang="en-US" sz="1200" dirty="0"/>
          </a:p>
          <a:p>
            <a:r>
              <a:rPr lang="en-US" sz="3600" dirty="0" smtClean="0"/>
              <a:t>Your app owns the data the API cares about, and</a:t>
            </a:r>
            <a:endParaRPr lang="en-US" sz="3600" dirty="0"/>
          </a:p>
          <a:p>
            <a:r>
              <a:rPr lang="en-US" sz="3600" dirty="0" smtClean="0"/>
              <a:t>You can’t/don’t want to rely on TLS</a:t>
            </a:r>
          </a:p>
          <a:p>
            <a:endParaRPr lang="en-US" sz="1600" dirty="0" smtClean="0"/>
          </a:p>
          <a:p>
            <a:r>
              <a:rPr lang="en-US" sz="3600" dirty="0" smtClean="0"/>
              <a:t>You are writing both client &amp; server</a:t>
            </a:r>
          </a:p>
          <a:p>
            <a:endParaRPr lang="en-US" sz="1600" dirty="0" smtClean="0"/>
          </a:p>
          <a:p>
            <a:r>
              <a:rPr lang="en-US" sz="3600" dirty="0" smtClean="0"/>
              <a:t>Great for server-to-server communication</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Data are owned by another party,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Data are owned by another party, and</a:t>
            </a:r>
          </a:p>
          <a:p>
            <a:r>
              <a:rPr lang="en-US" sz="3600" dirty="0" smtClean="0"/>
              <a:t>You want to avoid complexity of signed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 w/ MAC</a:t>
            </a:r>
          </a:p>
          <a:p>
            <a:endParaRPr lang="en-US" sz="4000" dirty="0"/>
          </a:p>
          <a:p>
            <a:r>
              <a:rPr lang="en-US" sz="4000" dirty="0" smtClean="0"/>
              <a:t>If you are authenticating against </a:t>
            </a:r>
            <a:r>
              <a:rPr lang="en-US" sz="4000" b="1" dirty="0" smtClean="0"/>
              <a:t>your</a:t>
            </a:r>
            <a:r>
              <a:rPr lang="en-US" sz="4000" dirty="0" smtClean="0"/>
              <a:t> </a:t>
            </a:r>
            <a:r>
              <a:rPr lang="en-US" sz="4000" b="1" dirty="0" smtClean="0"/>
              <a:t>data</a:t>
            </a:r>
            <a:r>
              <a:rPr lang="en-US" sz="4000" smtClean="0"/>
              <a:t>, consider API Keys</a:t>
            </a:r>
            <a:endParaRPr lang="en-US" sz="4000" dirty="0" smtClean="0"/>
          </a:p>
          <a:p>
            <a:endParaRPr lang="en-US" sz="4000" dirty="0" smtClean="0"/>
          </a:p>
          <a:p>
            <a:r>
              <a:rPr lang="en-US" sz="4000" dirty="0" smtClean="0"/>
              <a:t>OAuth is for authorization, not authentication. Use OpenID Connect for 3</a:t>
            </a:r>
            <a:r>
              <a:rPr lang="en-US" sz="4000" baseline="30000" dirty="0" smtClean="0"/>
              <a:t>rd</a:t>
            </a:r>
            <a:r>
              <a:rPr lang="en-US" sz="4000" dirty="0" smtClean="0"/>
              <a:t> party authentication</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30219</TotalTime>
  <Words>7634</Words>
  <Application>Microsoft Office PowerPoint</Application>
  <PresentationFormat>Widescreen</PresentationFormat>
  <Paragraphs>1275</Paragraphs>
  <Slides>75</Slides>
  <Notes>75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Corbel</vt:lpstr>
      <vt:lpstr>Wingdings</vt:lpstr>
      <vt:lpstr>Office Theme</vt:lpstr>
      <vt:lpstr>Securing Your API Endpoints  A practical guide to API authentication</vt:lpstr>
      <vt:lpstr>3 minutes; $136 billion lost</vt:lpstr>
      <vt:lpstr>30,000 spammed accounts</vt:lpstr>
      <vt:lpstr>Nissan Leaf exploit</vt:lpstr>
      <vt:lpstr>The cost of leaked data</vt:lpstr>
      <vt:lpstr>Rookies, amirite!?</vt:lpstr>
      <vt:lpstr>Today’s goal: No more rookie mistakes!</vt:lpstr>
      <vt:lpstr>What’s on the agenda?</vt:lpstr>
      <vt:lpstr>This is not an advanced security session!</vt:lpstr>
      <vt:lpstr>This is not “getting started with &lt;foo&gt;”</vt:lpstr>
      <vt:lpstr>This is “pick your path”</vt:lpstr>
      <vt:lpstr>Identity / Authentication / Authorization</vt:lpstr>
      <vt:lpstr>Identity / Authentication / Authorization</vt:lpstr>
      <vt:lpstr>Step 1: Use OAuth</vt:lpstr>
      <vt:lpstr>Well….</vt:lpstr>
      <vt:lpstr>And the contestants are…</vt:lpstr>
      <vt:lpstr>Secure connection terminology</vt:lpstr>
      <vt:lpstr>Authentication built-into the web server</vt:lpstr>
      <vt:lpstr>Client certificates</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 - drawbacks</vt:lpstr>
      <vt:lpstr>API Keys</vt:lpstr>
      <vt:lpstr>Why use 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HMAC: Great for server-based clients</vt:lpstr>
      <vt:lpstr>HMAC: More complicated for JS clients</vt:lpstr>
      <vt:lpstr>HMAC: Use temporary keys for JS clients</vt:lpstr>
      <vt:lpstr>API Key recap</vt:lpstr>
      <vt:lpstr>API Key recap</vt:lpstr>
      <vt:lpstr>API Key recap</vt:lpstr>
      <vt:lpstr>OAuth</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Enterprisey options</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837</cp:revision>
  <dcterms:created xsi:type="dcterms:W3CDTF">2013-12-09T01:29:59Z</dcterms:created>
  <dcterms:modified xsi:type="dcterms:W3CDTF">2016-05-05T02:36:06Z</dcterms:modified>
</cp:coreProperties>
</file>