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7"/>
  </p:notesMasterIdLst>
  <p:sldIdLst>
    <p:sldId id="426" r:id="rId2"/>
    <p:sldId id="425" r:id="rId3"/>
    <p:sldId id="523" r:id="rId4"/>
    <p:sldId id="528" r:id="rId5"/>
    <p:sldId id="519" r:id="rId6"/>
    <p:sldId id="520" r:id="rId7"/>
    <p:sldId id="496" r:id="rId8"/>
    <p:sldId id="275" r:id="rId9"/>
    <p:sldId id="524" r:id="rId10"/>
    <p:sldId id="522" r:id="rId11"/>
    <p:sldId id="529" r:id="rId12"/>
    <p:sldId id="427" r:id="rId13"/>
    <p:sldId id="430" r:id="rId14"/>
    <p:sldId id="428" r:id="rId15"/>
    <p:sldId id="436" r:id="rId16"/>
    <p:sldId id="429" r:id="rId17"/>
    <p:sldId id="525" r:id="rId18"/>
    <p:sldId id="437" r:id="rId19"/>
    <p:sldId id="439" r:id="rId20"/>
    <p:sldId id="438" r:id="rId21"/>
    <p:sldId id="440" r:id="rId22"/>
    <p:sldId id="441" r:id="rId23"/>
    <p:sldId id="445" r:id="rId24"/>
    <p:sldId id="443" r:id="rId25"/>
    <p:sldId id="448" r:id="rId26"/>
    <p:sldId id="449" r:id="rId27"/>
    <p:sldId id="450" r:id="rId28"/>
    <p:sldId id="451" r:id="rId29"/>
    <p:sldId id="453" r:id="rId30"/>
    <p:sldId id="456" r:id="rId31"/>
    <p:sldId id="461" r:id="rId32"/>
    <p:sldId id="457" r:id="rId33"/>
    <p:sldId id="462" r:id="rId34"/>
    <p:sldId id="463" r:id="rId35"/>
    <p:sldId id="459" r:id="rId36"/>
    <p:sldId id="464" r:id="rId37"/>
    <p:sldId id="466" r:id="rId38"/>
    <p:sldId id="467" r:id="rId39"/>
    <p:sldId id="468" r:id="rId40"/>
    <p:sldId id="469" r:id="rId41"/>
    <p:sldId id="470" r:id="rId42"/>
    <p:sldId id="471" r:id="rId43"/>
    <p:sldId id="474" r:id="rId44"/>
    <p:sldId id="476" r:id="rId45"/>
    <p:sldId id="472" r:id="rId46"/>
    <p:sldId id="475" r:id="rId47"/>
    <p:sldId id="490" r:id="rId48"/>
    <p:sldId id="486" r:id="rId49"/>
    <p:sldId id="482" r:id="rId50"/>
    <p:sldId id="527" r:id="rId51"/>
    <p:sldId id="487" r:id="rId52"/>
    <p:sldId id="488" r:id="rId53"/>
    <p:sldId id="526" r:id="rId54"/>
    <p:sldId id="479" r:id="rId55"/>
    <p:sldId id="494" r:id="rId56"/>
    <p:sldId id="521" r:id="rId57"/>
    <p:sldId id="498" r:id="rId58"/>
    <p:sldId id="499" r:id="rId59"/>
    <p:sldId id="497" r:id="rId60"/>
    <p:sldId id="500" r:id="rId61"/>
    <p:sldId id="501" r:id="rId62"/>
    <p:sldId id="502" r:id="rId63"/>
    <p:sldId id="503" r:id="rId64"/>
    <p:sldId id="516" r:id="rId65"/>
    <p:sldId id="506" r:id="rId66"/>
    <p:sldId id="508" r:id="rId67"/>
    <p:sldId id="509" r:id="rId68"/>
    <p:sldId id="510" r:id="rId69"/>
    <p:sldId id="511" r:id="rId70"/>
    <p:sldId id="512" r:id="rId71"/>
    <p:sldId id="513" r:id="rId72"/>
    <p:sldId id="514" r:id="rId73"/>
    <p:sldId id="515" r:id="rId74"/>
    <p:sldId id="504" r:id="rId75"/>
    <p:sldId id="42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59141" autoAdjust="0"/>
  </p:normalViewPr>
  <p:slideViewPr>
    <p:cSldViewPr snapToGrid="0">
      <p:cViewPr varScale="1">
        <p:scale>
          <a:sx n="66" d="100"/>
          <a:sy n="66" d="100"/>
        </p:scale>
        <p:origin x="2250"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5/3/2016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a:t>
            </a:r>
            <a:r>
              <a:rPr lang="en-US" sz="1200" kern="1200" dirty="0" smtClean="0">
                <a:solidFill>
                  <a:schemeClr val="tx1"/>
                </a:solidFill>
                <a:effectLst/>
                <a:latin typeface="+mn-lt"/>
                <a:ea typeface="+mn-ea"/>
                <a:cs typeface="+mn-cs"/>
              </a:rPr>
              <a:t>We’re going</a:t>
            </a:r>
            <a:r>
              <a:rPr lang="en-US" sz="1200" kern="1200" baseline="0" dirty="0" smtClean="0">
                <a:solidFill>
                  <a:schemeClr val="tx1"/>
                </a:solidFill>
                <a:effectLst/>
                <a:latin typeface="+mn-lt"/>
                <a:ea typeface="+mn-ea"/>
                <a:cs typeface="+mn-cs"/>
              </a:rPr>
              <a:t> to talk about OAuth in a bit but I’ve never personally written any OAuth code.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I </a:t>
            </a:r>
            <a:r>
              <a:rPr lang="en-US" sz="1200" i="1"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done a lot of research about OAuth and how it compares to the other options, and that’s what I’m offering to you today.</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 summary of hours and hours of research, distilled into the most digestible format I could create. I want to help you narrow the universe of possibilities to the one or two technologies that are most suitable for your use case, but you’ll have to look elsewhere for a more in-depth Hello World tutorial on whatever you pick.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authentication</a:t>
            </a:r>
            <a:r>
              <a:rPr lang="en-US" sz="1200" kern="1200" baseline="0" dirty="0" smtClean="0">
                <a:solidFill>
                  <a:schemeClr val="tx1"/>
                </a:solidFill>
                <a:effectLst/>
                <a:latin typeface="+mn-lt"/>
                <a:ea typeface="+mn-ea"/>
                <a:cs typeface="+mn-cs"/>
              </a:rPr>
              <a:t> techniques </a:t>
            </a:r>
            <a:r>
              <a:rPr lang="en-US" sz="1200" kern="1200" dirty="0" smtClean="0">
                <a:solidFill>
                  <a:schemeClr val="tx1"/>
                </a:solidFill>
                <a:effectLst/>
                <a:latin typeface="+mn-lt"/>
                <a:ea typeface="+mn-ea"/>
                <a:cs typeface="+mn-cs"/>
              </a:rPr>
              <a:t>we’re going to talk about today.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things</a:t>
            </a:r>
            <a:r>
              <a:rPr lang="en-US" sz="1200" kern="1200" baseline="0" dirty="0" smtClean="0">
                <a:solidFill>
                  <a:schemeClr val="tx1"/>
                </a:solidFill>
                <a:effectLst/>
                <a:latin typeface="+mn-lt"/>
                <a:ea typeface="+mn-ea"/>
                <a:cs typeface="+mn-cs"/>
              </a:rPr>
              <a:t> are implemented at the web server, some of them use heavy frameworks, some of them require custom code. Some of these are very </a:t>
            </a:r>
            <a:r>
              <a:rPr lang="en-US" sz="1200" kern="1200" baseline="0" dirty="0" err="1" smtClean="0">
                <a:solidFill>
                  <a:schemeClr val="tx1"/>
                </a:solidFill>
                <a:effectLst/>
                <a:latin typeface="+mn-lt"/>
                <a:ea typeface="+mn-ea"/>
                <a:cs typeface="+mn-cs"/>
              </a:rPr>
              <a:t>enterprisey</a:t>
            </a:r>
            <a:r>
              <a:rPr lang="en-US" sz="1200" kern="1200" baseline="0" dirty="0" smtClean="0">
                <a:solidFill>
                  <a:schemeClr val="tx1"/>
                </a:solidFill>
                <a:effectLst/>
                <a:latin typeface="+mn-lt"/>
                <a:ea typeface="+mn-ea"/>
                <a:cs typeface="+mn-cs"/>
              </a:rPr>
              <a:t>, others are less so. Some of these I’ll cover in more detail than others, but when you leave here today I want you to understand how each of these things relates to the others and have a sense of how easily you could implement them.</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Quick sidebar:</a:t>
            </a:r>
            <a:r>
              <a:rPr lang="en-US" sz="1200" kern="1200" baseline="0" dirty="0" smtClean="0">
                <a:solidFill>
                  <a:schemeClr val="tx1"/>
                </a:solidFill>
                <a:effectLst/>
                <a:latin typeface="+mn-lt"/>
                <a:ea typeface="+mn-ea"/>
                <a:cs typeface="+mn-cs"/>
              </a:rPr>
              <a:t> if you’ve been working on the web for more than a few years, you’re probably familiar with the concept of a “secure connection”. This is where you get the little lock icon in your browser that tells you that the server is who it claims to be and that your connection hasn’t been tampered with.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might also think that HTTPS means SSL. Thanks to the recent POODLE vulnerability, SSL is broken. TLS is the new hotness. You should not be relying on SSL to secure your API endpoints.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old habits die hard. I’ve been working on the web for 20 years, so if you hear me say SSL I mean TLS. And if I say TLS, what I really mean is “secure http connection between client and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313926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supported </a:t>
            </a:r>
            <a:r>
              <a:rPr lang="en-US" sz="1200" kern="1200" baseline="0" dirty="0" smtClean="0">
                <a:solidFill>
                  <a:schemeClr val="tx1"/>
                </a:solidFill>
                <a:effectLst/>
                <a:latin typeface="+mn-lt"/>
                <a:ea typeface="+mn-ea"/>
                <a:cs typeface="+mn-cs"/>
              </a:rPr>
              <a:t>by all major web servers and using them generally requires very little custom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you’re looking for a </a:t>
            </a:r>
            <a:r>
              <a:rPr lang="en-US" sz="1200" b="1" kern="1200" baseline="0" dirty="0" smtClean="0">
                <a:solidFill>
                  <a:schemeClr val="tx1"/>
                </a:solidFill>
                <a:effectLst/>
                <a:latin typeface="+mn-lt"/>
                <a:ea typeface="+mn-ea"/>
                <a:cs typeface="+mn-cs"/>
              </a:rPr>
              <a:t>standards-based, easy-to-use solution</a:t>
            </a:r>
            <a:r>
              <a:rPr lang="en-US" sz="1200" kern="1200" baseline="0" dirty="0" smtClean="0">
                <a:solidFill>
                  <a:schemeClr val="tx1"/>
                </a:solidFill>
                <a:effectLst/>
                <a:latin typeface="+mn-lt"/>
                <a:ea typeface="+mn-ea"/>
                <a:cs typeface="+mn-cs"/>
              </a:rPr>
              <a:t>, start with these.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 “reverse SSL”. In SSL, cert guarantees server identity.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server verifies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“low code”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Handshake</a:t>
            </a:r>
          </a:p>
          <a:p>
            <a:r>
              <a:rPr lang="en-US" sz="1200" kern="1200" dirty="0" smtClean="0">
                <a:solidFill>
                  <a:schemeClr val="tx1"/>
                </a:solidFill>
                <a:effectLst/>
                <a:latin typeface="+mn-lt"/>
                <a:ea typeface="+mn-ea"/>
                <a:cs typeface="+mn-cs"/>
              </a:rPr>
              <a:t>* Server receives request – returns 401</a:t>
            </a:r>
          </a:p>
          <a:p>
            <a:r>
              <a:rPr lang="en-US" sz="1200" kern="1200" dirty="0" smtClean="0">
                <a:solidFill>
                  <a:schemeClr val="tx1"/>
                </a:solidFill>
                <a:effectLst/>
                <a:latin typeface="+mn-lt"/>
                <a:ea typeface="+mn-ea"/>
                <a:cs typeface="+mn-cs"/>
              </a:rPr>
              <a:t>* Browser prompts for credentials</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Browser repeats request, sending Base64 encoded creds</a:t>
            </a:r>
          </a:p>
          <a:p>
            <a:r>
              <a:rPr lang="en-US" sz="1200" kern="1200" baseline="0" dirty="0" smtClean="0">
                <a:solidFill>
                  <a:schemeClr val="tx1"/>
                </a:solidFill>
                <a:effectLst/>
                <a:latin typeface="+mn-lt"/>
                <a:ea typeface="+mn-ea"/>
                <a:cs typeface="+mn-cs"/>
              </a:rPr>
              <a:t>* Server validates</a:t>
            </a:r>
          </a:p>
          <a:p>
            <a:r>
              <a:rPr lang="en-US" sz="1200" kern="1200" baseline="0" dirty="0" smtClean="0">
                <a:solidFill>
                  <a:schemeClr val="tx1"/>
                </a:solidFill>
                <a:effectLst/>
                <a:latin typeface="+mn-lt"/>
                <a:ea typeface="+mn-ea"/>
                <a:cs typeface="+mn-cs"/>
              </a:rPr>
              <a:t>* Browser continues to send the header with all subsequent requests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by setting the authentication mode to “Windows”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This will authenticate against the same domain the server belongs to.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Three main drawbacks:</a:t>
            </a:r>
          </a:p>
          <a:p>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Only way to revoke access is to change the password for the entire user account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connected integrations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as a website author you have no control over how the login prompt is displayed.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the price you pay for an authentication system that requires very little code.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Transition</a:t>
            </a:r>
          </a:p>
          <a:p>
            <a:r>
              <a:rPr lang="en-US" sz="1200" kern="1200" dirty="0" smtClean="0">
                <a:solidFill>
                  <a:schemeClr val="tx1"/>
                </a:solidFill>
                <a:effectLst/>
                <a:latin typeface="+mn-lt"/>
                <a:ea typeface="+mn-ea"/>
                <a:cs typeface="+mn-cs"/>
              </a:rPr>
              <a:t>From</a:t>
            </a:r>
            <a:r>
              <a:rPr lang="en-US" sz="1200" kern="1200" baseline="0" dirty="0" smtClean="0">
                <a:solidFill>
                  <a:schemeClr val="tx1"/>
                </a:solidFill>
                <a:effectLst/>
                <a:latin typeface="+mn-lt"/>
                <a:ea typeface="+mn-ea"/>
                <a:cs typeface="+mn-cs"/>
              </a:rPr>
              <a:t> a security standpoint, the most significant drawback is that you’re sending unencrypted primary account password over the wire with each request.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forget to use TLS, or if there’s a flaw in your platform’s TLS implementation, </a:t>
            </a:r>
            <a:r>
              <a:rPr lang="en-US" sz="1200" kern="1200" dirty="0" smtClean="0">
                <a:solidFill>
                  <a:schemeClr val="tx1"/>
                </a:solidFill>
                <a:effectLst/>
                <a:latin typeface="+mn-lt"/>
                <a:ea typeface="+mn-ea"/>
                <a:cs typeface="+mn-cs"/>
              </a:rPr>
              <a:t>you end up exposing actual user passwords. That’s generally considered a Bad Thing.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5093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called Digest Auth. Also</a:t>
            </a:r>
            <a:r>
              <a:rPr lang="en-US" sz="1200" kern="1200" baseline="0" dirty="0" smtClean="0">
                <a:solidFill>
                  <a:schemeClr val="tx1"/>
                </a:solidFill>
                <a:effectLst/>
                <a:latin typeface="+mn-lt"/>
                <a:ea typeface="+mn-ea"/>
                <a:cs typeface="+mn-cs"/>
              </a:rPr>
              <a:t> an internet standard that’s supported directly by most web server platforms, making it easy to implement.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requests a secured resource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uses 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re-requests page passing 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 just takes a few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settings to authenticate against Active Directory and you can authenticate against a custom database with a little bit of custom code.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for every request client makes </a:t>
            </a:r>
            <a:r>
              <a:rPr lang="en-US" sz="1200" i="1" kern="1200" dirty="0" smtClean="0">
                <a:solidFill>
                  <a:schemeClr val="tx1"/>
                </a:solidFill>
                <a:effectLst/>
                <a:latin typeface="+mn-lt"/>
                <a:ea typeface="+mn-ea"/>
                <a:cs typeface="+mn-cs"/>
              </a:rPr>
              <a:t>two</a:t>
            </a:r>
            <a:r>
              <a:rPr lang="en-US" sz="1200" kern="1200" dirty="0" smtClean="0">
                <a:solidFill>
                  <a:schemeClr val="tx1"/>
                </a:solidFill>
                <a:effectLst/>
                <a:latin typeface="+mn-lt"/>
                <a:ea typeface="+mn-ea"/>
                <a:cs typeface="+mn-cs"/>
              </a:rPr>
              <a:t> calls to the server</a:t>
            </a:r>
          </a:p>
          <a:p>
            <a:pPr marL="0" lvl="0" indent="0">
              <a:buNone/>
            </a:pPr>
            <a:r>
              <a:rPr lang="en-US" sz="1200" kern="1200" baseline="0" dirty="0" smtClean="0">
                <a:solidFill>
                  <a:schemeClr val="tx1"/>
                </a:solidFill>
                <a:effectLst/>
                <a:latin typeface="+mn-lt"/>
                <a:ea typeface="+mn-ea"/>
                <a:cs typeface="+mn-cs"/>
              </a:rPr>
              <a:t>* Isn’t PROCESSING request twice, but still contributes to latency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Second, same terrible login UI as basic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Third,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solutions discussed so far work great if you’re using IIS and have user data in Active Directory.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Popular approach is to implement a custom authentication scheme based on something called an “API Key”.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 lieu of a username/password combo to uniquely identify specific user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standard format. Usually GUID – </a:t>
            </a:r>
            <a:r>
              <a:rPr lang="en-US" sz="1200" b="1" kern="1200" baseline="0" dirty="0" smtClean="0">
                <a:solidFill>
                  <a:schemeClr val="tx1"/>
                </a:solidFill>
                <a:effectLst/>
                <a:latin typeface="+mn-lt"/>
                <a:ea typeface="+mn-ea"/>
                <a:cs typeface="+mn-cs"/>
              </a:rPr>
              <a:t>hard to brute force</a:t>
            </a:r>
          </a:p>
          <a:p>
            <a:pPr lvl="0"/>
            <a:r>
              <a:rPr lang="en-US" sz="1200" kern="1200" dirty="0" smtClean="0">
                <a:solidFill>
                  <a:schemeClr val="tx1"/>
                </a:solidFill>
                <a:effectLst/>
                <a:latin typeface="+mn-lt"/>
                <a:ea typeface="+mn-ea"/>
                <a:cs typeface="+mn-cs"/>
              </a:rPr>
              <a:t>* Sometimes</a:t>
            </a:r>
            <a:r>
              <a:rPr lang="en-US" sz="1200" kern="1200" baseline="0" dirty="0" smtClean="0">
                <a:solidFill>
                  <a:schemeClr val="tx1"/>
                </a:solidFill>
                <a:effectLst/>
                <a:latin typeface="+mn-lt"/>
                <a:ea typeface="+mn-ea"/>
                <a:cs typeface="+mn-cs"/>
              </a:rPr>
              <a:t> just a pointer to a user, other times associated with permissions or metadata</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Benefits versus password-based authentication.</a:t>
            </a:r>
          </a:p>
          <a:p>
            <a:pPr marL="228600" indent="-228600">
              <a:buAutoNum type="arabicParenR"/>
            </a:pPr>
            <a:r>
              <a:rPr lang="en-US" sz="1200" kern="1200" baseline="0" dirty="0" smtClean="0">
                <a:solidFill>
                  <a:schemeClr val="tx1"/>
                </a:solidFill>
                <a:effectLst/>
                <a:latin typeface="+mn-lt"/>
                <a:ea typeface="+mn-ea"/>
                <a:cs typeface="+mn-cs"/>
              </a:rPr>
              <a:t>Not passing </a:t>
            </a:r>
            <a:r>
              <a:rPr lang="en-US" sz="1200" kern="1200" dirty="0" smtClean="0">
                <a:solidFill>
                  <a:schemeClr val="tx1"/>
                </a:solidFill>
                <a:effectLst/>
                <a:latin typeface="+mn-lt"/>
                <a:ea typeface="+mn-ea"/>
                <a:cs typeface="+mn-cs"/>
              </a:rPr>
              <a:t>actual passwords over the wire. Limits exposure</a:t>
            </a:r>
          </a:p>
          <a:p>
            <a:pPr marL="228600" indent="-228600">
              <a:buAutoNum type="arabicParenR"/>
            </a:pPr>
            <a:r>
              <a:rPr lang="en-US" sz="1200" kern="1200" dirty="0" smtClean="0">
                <a:solidFill>
                  <a:schemeClr val="tx1"/>
                </a:solidFill>
                <a:effectLst/>
                <a:latin typeface="+mn-lt"/>
                <a:ea typeface="+mn-ea"/>
                <a:cs typeface="+mn-cs"/>
              </a:rPr>
              <a:t>Revocability.</a:t>
            </a:r>
          </a:p>
          <a:p>
            <a:pPr marL="228600" indent="-228600">
              <a:buAutoNum type="arabicParenR"/>
            </a:pPr>
            <a:r>
              <a:rPr lang="en-US" sz="1200" kern="1200" dirty="0" smtClean="0">
                <a:solidFill>
                  <a:schemeClr val="tx1"/>
                </a:solidFill>
                <a:effectLst/>
                <a:latin typeface="+mn-lt"/>
                <a:ea typeface="+mn-ea"/>
                <a:cs typeface="+mn-cs"/>
              </a:rPr>
              <a:t>How you implement API keys is up</a:t>
            </a:r>
            <a:r>
              <a:rPr lang="en-US" sz="1200" kern="1200" baseline="0" dirty="0" smtClean="0">
                <a:solidFill>
                  <a:schemeClr val="tx1"/>
                </a:solidFill>
                <a:effectLst/>
                <a:latin typeface="+mn-lt"/>
                <a:ea typeface="+mn-ea"/>
                <a:cs typeface="+mn-cs"/>
              </a:rPr>
              <a:t> to you – not limited by built-in features.</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760718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Simplest way is to treat like 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a:t>
            </a:r>
            <a:r>
              <a:rPr lang="en-US" sz="1200" kern="1200" baseline="0" dirty="0" smtClean="0">
                <a:solidFill>
                  <a:schemeClr val="tx1"/>
                </a:solidFill>
                <a:effectLst/>
                <a:latin typeface="+mn-lt"/>
                <a:ea typeface="+mn-ea"/>
                <a:cs typeface="+mn-cs"/>
              </a:rPr>
              <a:t> shut down quickly</a:t>
            </a:r>
            <a:r>
              <a:rPr lang="en-US" sz="1200" kern="1200" dirty="0" smtClean="0">
                <a:solidFill>
                  <a:schemeClr val="tx1"/>
                </a:solidFill>
                <a:effectLst/>
                <a:latin typeface="+mn-lt"/>
                <a:ea typeface="+mn-ea"/>
                <a:cs typeface="+mn-cs"/>
              </a:rPr>
              <a:t>, but </a:t>
            </a:r>
            <a:r>
              <a:rPr lang="en-US" sz="1200" b="1" kern="1200" dirty="0" smtClean="0">
                <a:solidFill>
                  <a:schemeClr val="tx1"/>
                </a:solidFill>
                <a:effectLst/>
                <a:latin typeface="+mn-lt"/>
                <a:ea typeface="+mn-ea"/>
                <a:cs typeface="+mn-cs"/>
              </a:rPr>
              <a:t>even in 10 minutes</a:t>
            </a:r>
            <a:r>
              <a:rPr lang="en-US" sz="1200" kern="1200" dirty="0" smtClean="0">
                <a:solidFill>
                  <a:schemeClr val="tx1"/>
                </a:solidFill>
                <a:effectLst/>
                <a:latin typeface="+mn-lt"/>
                <a:ea typeface="+mn-ea"/>
                <a:cs typeface="+mn-cs"/>
              </a:rPr>
              <a:t> damage could have far exceeded spam ads.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Incited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Spread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a:t>
            </a:r>
            <a:r>
              <a:rPr lang="en-US" sz="1200" kern="1200" baseline="0" dirty="0" smtClean="0">
                <a:solidFill>
                  <a:schemeClr val="tx1"/>
                </a:solidFill>
                <a:effectLst/>
                <a:latin typeface="+mn-lt"/>
                <a:ea typeface="+mn-ea"/>
                <a:cs typeface="+mn-cs"/>
              </a:rPr>
              <a:t>. Whomever possesses the token may use it, and there’s little you can do to restrict it from being used by an unauthorized party.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Buffer</a:t>
            </a:r>
          </a:p>
          <a:p>
            <a:endParaRPr lang="en-US" dirty="0" smtClean="0"/>
          </a:p>
          <a:p>
            <a:r>
              <a:rPr lang="en-US" dirty="0" smtClean="0"/>
              <a:t>O</a:t>
            </a:r>
            <a:r>
              <a:rPr lang="en-US" baseline="0" dirty="0" smtClean="0"/>
              <a:t>nly as secure as your TLS implementation.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in conjunction with signed requests.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 use it to communicate securely without ever transmitting that secret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can guarantee the authenticity of the</a:t>
            </a:r>
            <a:r>
              <a:rPr lang="en-US" sz="1200" kern="1200" baseline="0" dirty="0" smtClean="0">
                <a:solidFill>
                  <a:schemeClr val="tx1"/>
                </a:solidFill>
                <a:effectLst/>
                <a:latin typeface="+mn-lt"/>
                <a:ea typeface="+mn-ea"/>
                <a:cs typeface="+mn-cs"/>
              </a:rPr>
              <a:t> message, without requiring TLS to keep</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Because secret value itself is never transmitted, does not require TLS. </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with signed requests there is no danger of an attacker intercepting the message and compromising the authentication portion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endParaRPr lang="en-US" sz="1200" b="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other detail of an HMAC implementation that you need to think about: </a:t>
            </a:r>
            <a:r>
              <a:rPr lang="en-US" sz="1200" b="1" kern="1200" dirty="0" smtClean="0">
                <a:solidFill>
                  <a:schemeClr val="tx1"/>
                </a:solidFill>
                <a:effectLst/>
                <a:latin typeface="+mn-lt"/>
                <a:ea typeface="+mn-ea"/>
                <a:cs typeface="+mn-cs"/>
              </a:rPr>
              <a:t>how do</a:t>
            </a:r>
            <a:r>
              <a:rPr lang="en-US" sz="1200" b="1" kern="1200" baseline="0" dirty="0" smtClean="0">
                <a:solidFill>
                  <a:schemeClr val="tx1"/>
                </a:solidFill>
                <a:effectLst/>
                <a:latin typeface="+mn-lt"/>
                <a:ea typeface="+mn-ea"/>
                <a:cs typeface="+mn-cs"/>
              </a:rPr>
              <a:t> client and server agree</a:t>
            </a:r>
            <a:r>
              <a:rPr lang="en-US" sz="1200" b="0" kern="1200" baseline="0" dirty="0" smtClean="0">
                <a:solidFill>
                  <a:schemeClr val="tx1"/>
                </a:solidFill>
                <a:effectLst/>
                <a:latin typeface="+mn-lt"/>
                <a:ea typeface="+mn-ea"/>
                <a:cs typeface="+mn-cs"/>
              </a:rPr>
              <a:t> on the secret key in the first place?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clients</a:t>
            </a:r>
            <a:r>
              <a:rPr lang="en-US" sz="1200" kern="1200" dirty="0" smtClean="0">
                <a:solidFill>
                  <a:schemeClr val="tx1"/>
                </a:solidFill>
                <a:effectLst/>
                <a:latin typeface="+mn-lt"/>
                <a:ea typeface="+mn-ea"/>
                <a:cs typeface="+mn-cs"/>
              </a:rPr>
              <a:t> it’s easy. Some person, likely a programmer, obtains the API key and secret value using some secure mechanism, such as logging into a secure website over SSL, and then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Once set, it doesn’t need to change; that specific deployed instance of the client will only ever deal with that one pair of values.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or mobile app.</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 way to pre-load the key up front; users can log in from any browser at any time.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Return the key in response to a successful login</a:t>
            </a:r>
            <a:r>
              <a:rPr lang="en-US" sz="1200" kern="1200" dirty="0" smtClean="0">
                <a:solidFill>
                  <a:schemeClr val="tx1"/>
                </a:solidFill>
                <a:effectLst/>
                <a:latin typeface="+mn-lt"/>
                <a:ea typeface="+mn-ea"/>
                <a:cs typeface="+mn-cs"/>
              </a:rPr>
              <a:t>, as you can see here. The browser or app collects the actual user password from the user and submits it as a POST over SSL. If the login is successful, the server returns a response that includes the key. The client then saves the key in memory or local storage of some kind. Now that the client has the key, subsequent requests can be made without SSL.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user logs out, just delete the key from memory.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private keys are important, you need to take care when exposing them to theft or misuse.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moment you store key in phone’s memory or in the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of some browser you </a:t>
            </a:r>
            <a:r>
              <a:rPr lang="en-US" sz="1200" b="1" kern="1200" dirty="0" smtClean="0">
                <a:solidFill>
                  <a:schemeClr val="tx1"/>
                </a:solidFill>
                <a:effectLst/>
                <a:latin typeface="+mn-lt"/>
                <a:ea typeface="+mn-ea"/>
                <a:cs typeface="+mn-cs"/>
              </a:rPr>
              <a:t>creating the possibility</a:t>
            </a:r>
            <a:r>
              <a:rPr lang="en-US" sz="1200" kern="1200" dirty="0" smtClean="0">
                <a:solidFill>
                  <a:schemeClr val="tx1"/>
                </a:solidFill>
                <a:effectLst/>
                <a:latin typeface="+mn-lt"/>
                <a:ea typeface="+mn-ea"/>
                <a:cs typeface="+mn-cs"/>
              </a:rPr>
              <a:t> that it might get leaked or stolen.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you might want to issue </a:t>
            </a:r>
            <a:r>
              <a:rPr lang="en-US" sz="1200" i="1" kern="1200" dirty="0" smtClean="0">
                <a:solidFill>
                  <a:schemeClr val="tx1"/>
                </a:solidFill>
                <a:effectLst/>
                <a:latin typeface="+mn-lt"/>
                <a:ea typeface="+mn-ea"/>
                <a:cs typeface="+mn-cs"/>
              </a:rPr>
              <a:t>temporary </a:t>
            </a:r>
            <a:r>
              <a:rPr lang="en-US" sz="1200" kern="1200" dirty="0" smtClean="0">
                <a:solidFill>
                  <a:schemeClr val="tx1"/>
                </a:solidFill>
                <a:effectLst/>
                <a:latin typeface="+mn-lt"/>
                <a:ea typeface="+mn-ea"/>
                <a:cs typeface="+mn-cs"/>
              </a:rPr>
              <a:t>keys for mobile app and JS clients that expire after a set period of time. This limits the window of opportunity for any attack made with compromised keys.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also want to make sure to </a:t>
            </a:r>
            <a:r>
              <a:rPr lang="en-US" sz="1200" b="1" kern="1200" dirty="0" smtClean="0">
                <a:solidFill>
                  <a:schemeClr val="tx1"/>
                </a:solidFill>
                <a:effectLst/>
                <a:latin typeface="+mn-lt"/>
                <a:ea typeface="+mn-ea"/>
                <a:cs typeface="+mn-cs"/>
              </a:rPr>
              <a:t>deactivate keys</a:t>
            </a:r>
            <a:r>
              <a:rPr lang="en-US" sz="1200" kern="1200" dirty="0" smtClean="0">
                <a:solidFill>
                  <a:schemeClr val="tx1"/>
                </a:solidFill>
                <a:effectLst/>
                <a:latin typeface="+mn-lt"/>
                <a:ea typeface="+mn-ea"/>
                <a:cs typeface="+mn-cs"/>
              </a:rPr>
              <a:t> when the user logs out. This was one of the things I got wrong initially;</a:t>
            </a:r>
            <a:r>
              <a:rPr lang="en-US" sz="1200" kern="1200" baseline="0" dirty="0" smtClean="0">
                <a:solidFill>
                  <a:schemeClr val="tx1"/>
                </a:solidFill>
                <a:effectLst/>
                <a:latin typeface="+mn-lt"/>
                <a:ea typeface="+mn-ea"/>
                <a:cs typeface="+mn-cs"/>
              </a:rPr>
              <a:t> we used a persistent, long-lived key that was still usable after the user’s session expired. If you create a temporary key when the user logs in, make damn sure it stops working when they log out.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one’s a little more recent. In February</a:t>
            </a:r>
            <a:r>
              <a:rPr lang="en-US" sz="1200" kern="1200" baseline="0" dirty="0" smtClean="0">
                <a:solidFill>
                  <a:schemeClr val="tx1"/>
                </a:solidFill>
                <a:effectLst/>
                <a:latin typeface="+mn-lt"/>
                <a:ea typeface="+mn-ea"/>
                <a:cs typeface="+mn-cs"/>
              </a:rPr>
              <a:t> of this year, it was reported that the vehicle control app for the Nissan Leaf performs no API authentication whatsoever.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know the VIN number for a LEAF, you can turn the climate control on or off, access battery status, and access the complete driving history over the internet.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031169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p>
          <a:p>
            <a:pPr lvl="0"/>
            <a:r>
              <a:rPr lang="en-US" sz="1200" kern="1200" dirty="0" smtClean="0">
                <a:solidFill>
                  <a:schemeClr val="tx1"/>
                </a:solidFill>
                <a:effectLst/>
                <a:latin typeface="+mn-lt"/>
                <a:ea typeface="+mn-ea"/>
                <a:cs typeface="+mn-cs"/>
              </a:rPr>
              <a:t>API Keys are used instead of usernames/passwords when accessing secure resources. They uniquely 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the API Key is passed in a URL parameter or a header with each request to identify the requestor to the server. The requests MUST use SSL to protect the key in transit and the server SHOULD store the keys in a secure fashion.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as a cryptographic key to sign requests then each public API Key must be paired with a private key that is kept secure.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Private keys must be stored on the server as text or using reversible encryption.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Signing requests allows us to verify identity without requiring TLS &amp; gives us message integrity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some point you’ll end up storing the private key on the client.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You don’t have to be a high profile target like Twitter, or control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something as dangerous as a vehicle,</a:t>
            </a:r>
            <a:r>
              <a:rPr lang="en-US" sz="1200" kern="1200" baseline="0" dirty="0" smtClean="0">
                <a:solidFill>
                  <a:schemeClr val="tx1"/>
                </a:solidFill>
                <a:effectLst/>
                <a:latin typeface="+mn-lt"/>
                <a:ea typeface="+mn-ea"/>
                <a:cs typeface="+mn-cs"/>
              </a:rPr>
              <a:t> to be the target of an authentication attack. </a:t>
            </a:r>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the ultimate purpose of an attack might be to </a:t>
            </a:r>
            <a:r>
              <a:rPr lang="en-US" sz="1200" b="1" kern="1200" dirty="0" smtClean="0">
                <a:solidFill>
                  <a:schemeClr val="tx1"/>
                </a:solidFill>
                <a:effectLst/>
                <a:latin typeface="+mn-lt"/>
                <a:ea typeface="+mn-ea"/>
                <a:cs typeface="+mn-cs"/>
              </a:rPr>
              <a:t>string lots of small exploits</a:t>
            </a:r>
            <a:r>
              <a:rPr lang="en-US" sz="1200" kern="1200" dirty="0" smtClean="0">
                <a:solidFill>
                  <a:schemeClr val="tx1"/>
                </a:solidFill>
                <a:effectLst/>
                <a:latin typeface="+mn-lt"/>
                <a:ea typeface="+mn-ea"/>
                <a:cs typeface="+mn-cs"/>
              </a:rPr>
              <a:t>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a:t>
            </a:r>
            <a:r>
              <a:rPr lang="en-US" sz="1200" b="1" kern="1200" dirty="0" smtClean="0">
                <a:solidFill>
                  <a:schemeClr val="tx1"/>
                </a:solidFill>
                <a:effectLst/>
                <a:latin typeface="+mn-lt"/>
                <a:ea typeface="+mn-ea"/>
                <a:cs typeface="+mn-cs"/>
              </a:rPr>
              <a:t>87% of the US population</a:t>
            </a:r>
            <a:r>
              <a:rPr lang="en-US" sz="1200" kern="1200" dirty="0" smtClean="0">
                <a:solidFill>
                  <a:schemeClr val="tx1"/>
                </a:solidFill>
                <a:effectLst/>
                <a:latin typeface="+mn-lt"/>
                <a:ea typeface="+mn-ea"/>
                <a:cs typeface="+mn-cs"/>
              </a:rPr>
              <a:t> are uniquely identified by these three pieces of data.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 </a:t>
            </a:r>
            <a:r>
              <a:rPr lang="en-US" sz="1200" kern="1200" baseline="0" dirty="0" smtClean="0">
                <a:solidFill>
                  <a:schemeClr val="tx1"/>
                </a:solidFill>
                <a:effectLst/>
                <a:latin typeface="+mn-lt"/>
                <a:ea typeface="+mn-ea"/>
                <a:cs typeface="+mn-cs"/>
              </a:rPr>
              <a:t>same address on multiple sites, and</a:t>
            </a:r>
            <a:r>
              <a:rPr lang="en-US" sz="1200" kern="1200" dirty="0" smtClean="0">
                <a:solidFill>
                  <a:schemeClr val="tx1"/>
                </a:solidFill>
                <a:effectLst/>
                <a:latin typeface="+mn-lt"/>
                <a:ea typeface="+mn-ea"/>
                <a:cs typeface="+mn-cs"/>
              </a:rPr>
              <a:t> attacker gets birthdate</a:t>
            </a:r>
            <a:r>
              <a:rPr lang="en-US" sz="1200" kern="1200" baseline="0" dirty="0" smtClean="0">
                <a:solidFill>
                  <a:schemeClr val="tx1"/>
                </a:solidFill>
                <a:effectLst/>
                <a:latin typeface="+mn-lt"/>
                <a:ea typeface="+mn-ea"/>
                <a:cs typeface="+mn-cs"/>
              </a:rPr>
              <a:t> from one “</a:t>
            </a:r>
            <a:r>
              <a:rPr lang="en-US" sz="1200" b="1" kern="1200" baseline="0" dirty="0" smtClean="0">
                <a:solidFill>
                  <a:schemeClr val="tx1"/>
                </a:solidFill>
                <a:effectLst/>
                <a:latin typeface="+mn-lt"/>
                <a:ea typeface="+mn-ea"/>
                <a:cs typeface="+mn-cs"/>
              </a:rPr>
              <a:t>low value</a:t>
            </a:r>
            <a:r>
              <a:rPr lang="en-US" sz="1200" kern="1200" baseline="0" dirty="0" smtClean="0">
                <a:solidFill>
                  <a:schemeClr val="tx1"/>
                </a:solidFill>
                <a:effectLst/>
                <a:latin typeface="+mn-lt"/>
                <a:ea typeface="+mn-ea"/>
                <a:cs typeface="+mn-cs"/>
              </a:rPr>
              <a:t>” target, gender another &amp; zip from a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can </a:t>
            </a:r>
            <a:r>
              <a:rPr lang="en-US" sz="1200" kern="1200" dirty="0" smtClean="0">
                <a:solidFill>
                  <a:schemeClr val="tx1"/>
                </a:solidFill>
                <a:effectLst/>
                <a:latin typeface="+mn-lt"/>
                <a:ea typeface="+mn-ea"/>
                <a:cs typeface="+mn-cs"/>
              </a:rPr>
              <a:t>now </a:t>
            </a:r>
            <a:r>
              <a:rPr lang="en-US" sz="1200" b="1" kern="1200" dirty="0" smtClean="0">
                <a:solidFill>
                  <a:schemeClr val="tx1"/>
                </a:solidFill>
                <a:effectLst/>
                <a:latin typeface="+mn-lt"/>
                <a:ea typeface="+mn-ea"/>
                <a:cs typeface="+mn-cs"/>
              </a:rPr>
              <a:t>de-anonymize</a:t>
            </a:r>
            <a:r>
              <a:rPr lang="en-US" sz="1200" kern="1200" dirty="0" smtClean="0">
                <a:solidFill>
                  <a:schemeClr val="tx1"/>
                </a:solidFill>
                <a:effectLst/>
                <a:latin typeface="+mn-lt"/>
                <a:ea typeface="+mn-ea"/>
                <a:cs typeface="+mn-cs"/>
              </a:rPr>
              <a:t> you in other databases.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It 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even “low</a:t>
            </a:r>
            <a:r>
              <a:rPr lang="en-US" sz="1200" kern="1200" baseline="0" dirty="0" smtClean="0">
                <a:solidFill>
                  <a:schemeClr val="tx1"/>
                </a:solidFill>
                <a:effectLst/>
                <a:latin typeface="+mn-lt"/>
                <a:ea typeface="+mn-ea"/>
                <a:cs typeface="+mn-cs"/>
              </a:rPr>
              <a:t> value” targets need to take </a:t>
            </a:r>
            <a:r>
              <a:rPr lang="en-US" sz="1200" kern="1200" baseline="0" dirty="0" smtClean="0">
                <a:solidFill>
                  <a:schemeClr val="tx1"/>
                </a:solidFill>
                <a:effectLst/>
                <a:latin typeface="+mn-lt"/>
                <a:ea typeface="+mn-ea"/>
                <a:cs typeface="+mn-cs"/>
              </a:rPr>
              <a:t>API security </a:t>
            </a:r>
            <a:r>
              <a:rPr lang="en-US" sz="1200" kern="1200" baseline="0" dirty="0" smtClean="0">
                <a:solidFill>
                  <a:schemeClr val="tx1"/>
                </a:solidFill>
                <a:effectLst/>
                <a:latin typeface="+mn-lt"/>
                <a:ea typeface="+mn-ea"/>
                <a:cs typeface="+mn-cs"/>
              </a:rPr>
              <a:t>seriously. One way to do that is to </a:t>
            </a:r>
            <a:r>
              <a:rPr lang="en-US" sz="1200" b="1" kern="1200" baseline="0" dirty="0" smtClean="0">
                <a:solidFill>
                  <a:schemeClr val="tx1"/>
                </a:solidFill>
                <a:effectLst/>
                <a:latin typeface="+mn-lt"/>
                <a:ea typeface="+mn-ea"/>
                <a:cs typeface="+mn-cs"/>
              </a:rPr>
              <a:t>properly authenticate</a:t>
            </a:r>
            <a:r>
              <a:rPr lang="en-US" sz="1200" kern="1200" baseline="0" dirty="0" smtClean="0">
                <a:solidFill>
                  <a:schemeClr val="tx1"/>
                </a:solidFill>
                <a:effectLst/>
                <a:latin typeface="+mn-lt"/>
                <a:ea typeface="+mn-ea"/>
                <a:cs typeface="+mn-cs"/>
              </a:rPr>
              <a:t> API calls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that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don’t care about the </a:t>
            </a:r>
            <a:r>
              <a:rPr lang="en-US" sz="1200" b="1" kern="1200" baseline="0" dirty="0" smtClean="0">
                <a:solidFill>
                  <a:schemeClr val="tx1"/>
                </a:solidFill>
                <a:effectLst/>
                <a:latin typeface="+mn-lt"/>
                <a:ea typeface="+mn-ea"/>
                <a:cs typeface="+mn-cs"/>
              </a:rPr>
              <a:t>crappy login UI</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using </a:t>
            </a:r>
            <a:r>
              <a:rPr lang="en-US" sz="1200" b="1" kern="1200" baseline="0" dirty="0" smtClean="0">
                <a:solidFill>
                  <a:schemeClr val="tx1"/>
                </a:solidFill>
                <a:effectLst/>
                <a:latin typeface="+mn-lt"/>
                <a:ea typeface="+mn-ea"/>
                <a:cs typeface="+mn-cs"/>
              </a:rPr>
              <a:t>TLS on all requests</a:t>
            </a:r>
            <a:r>
              <a:rPr lang="en-US" sz="1200" b="0" kern="1200" baseline="0" dirty="0" smtClean="0">
                <a:solidFill>
                  <a:schemeClr val="tx1"/>
                </a:solidFill>
                <a:effectLst/>
                <a:latin typeface="+mn-lt"/>
                <a:ea typeface="+mn-ea"/>
                <a:cs typeface="+mn-cs"/>
              </a:rPr>
              <a:t> because you’re sending unencrypted passwords with each 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Your app operates on </a:t>
            </a:r>
            <a:r>
              <a:rPr lang="en-US" sz="1200" b="1" kern="1200" baseline="0" dirty="0" smtClean="0">
                <a:solidFill>
                  <a:schemeClr val="tx1"/>
                </a:solidFill>
                <a:effectLst/>
                <a:latin typeface="+mn-lt"/>
                <a:ea typeface="+mn-ea"/>
                <a:cs typeface="+mn-cs"/>
              </a:rPr>
              <a:t>data it owns</a:t>
            </a:r>
            <a:r>
              <a:rPr lang="en-US" sz="1200" kern="1200" baseline="0" dirty="0" smtClean="0">
                <a:solidFill>
                  <a:schemeClr val="tx1"/>
                </a:solidFill>
                <a:effectLst/>
                <a:latin typeface="+mn-lt"/>
                <a:ea typeface="+mn-ea"/>
                <a:cs typeface="+mn-cs"/>
              </a:rPr>
              <a:t>, rather than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data</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entirely on TLS to keep your AKI keys safe in transit</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app owns the data</a:t>
            </a:r>
            <a:r>
              <a:rPr lang="en-US" sz="1200" b="0" kern="1200" baseline="0" dirty="0" smtClean="0">
                <a:solidFill>
                  <a:schemeClr val="tx1"/>
                </a:solidFill>
                <a:effectLst/>
                <a:latin typeface="+mn-lt"/>
                <a:ea typeface="+mn-ea"/>
                <a:cs typeface="+mn-cs"/>
              </a:rPr>
              <a:t> 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 message integrity </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Ideal</a:t>
            </a:r>
            <a:r>
              <a:rPr lang="en-US" sz="1200" kern="1200" baseline="0" dirty="0" smtClean="0">
                <a:solidFill>
                  <a:schemeClr val="tx1"/>
                </a:solidFill>
                <a:effectLst/>
                <a:latin typeface="+mn-lt"/>
                <a:ea typeface="+mn-ea"/>
                <a:cs typeface="+mn-cs"/>
              </a:rPr>
              <a: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deals with data </a:t>
            </a:r>
            <a:r>
              <a:rPr lang="en-US" sz="1200" b="1" kern="1200" dirty="0" smtClean="0">
                <a:solidFill>
                  <a:schemeClr val="tx1"/>
                </a:solidFill>
                <a:effectLst/>
                <a:latin typeface="+mn-lt"/>
                <a:ea typeface="+mn-ea"/>
                <a:cs typeface="+mn-cs"/>
              </a:rPr>
              <a:t>owned by another party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good fit if you’re supporting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clients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code</a:t>
            </a:r>
            <a:r>
              <a:rPr lang="en-US" sz="1200" kern="1200" baseline="0" dirty="0" smtClean="0">
                <a:solidFill>
                  <a:schemeClr val="tx1"/>
                </a:solidFill>
                <a:effectLst/>
                <a:latin typeface="+mn-lt"/>
                <a:ea typeface="+mn-ea"/>
                <a:cs typeface="+mn-cs"/>
              </a:rPr>
              <a:t> 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data that your API deals with, or</a:t>
            </a:r>
            <a:r>
              <a:rPr lang="en-US" sz="1200" kern="1200" baseline="0" dirty="0" smtClean="0">
                <a:solidFill>
                  <a:schemeClr val="tx1"/>
                </a:solidFill>
                <a:effectLst/>
                <a:latin typeface="+mn-lt"/>
                <a:ea typeface="+mn-ea"/>
                <a:cs typeface="+mn-cs"/>
              </a:rPr>
              <a:t> if you’re writing the server AND the client yourself, then custom API keys may be simpler </a:t>
            </a:r>
            <a:r>
              <a:rPr lang="en-US" sz="1200" kern="1200" dirty="0" smtClean="0">
                <a:solidFill>
                  <a:schemeClr val="tx1"/>
                </a:solidFill>
                <a:effectLst/>
                <a:latin typeface="+mn-lt"/>
                <a:ea typeface="+mn-ea"/>
                <a:cs typeface="+mn-cs"/>
              </a:rPr>
              <a:t>than using OAuth. You</a:t>
            </a:r>
            <a:r>
              <a:rPr lang="en-US" sz="1200" kern="1200" baseline="0" dirty="0" smtClean="0">
                <a:solidFill>
                  <a:schemeClr val="tx1"/>
                </a:solidFill>
                <a:effectLst/>
                <a:latin typeface="+mn-lt"/>
                <a:ea typeface="+mn-ea"/>
                <a:cs typeface="+mn-cs"/>
              </a:rPr>
              <a:t> 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30128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5/3/2016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a:t>
            </a:r>
            <a:r>
              <a:rPr lang="en-US" sz="4800" dirty="0" smtClean="0"/>
              <a:t>“pick your path”</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OAuth 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Secure connection terminology</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HTTPS == “secure connection”</a:t>
            </a:r>
          </a:p>
          <a:p>
            <a:endParaRPr lang="en-US" sz="4000" dirty="0" smtClean="0"/>
          </a:p>
          <a:p>
            <a:r>
              <a:rPr lang="en-US" sz="4000" dirty="0" smtClean="0"/>
              <a:t>SSL is broken, use TLS</a:t>
            </a:r>
          </a:p>
          <a:p>
            <a:endParaRPr lang="en-US" sz="4000" dirty="0" smtClean="0"/>
          </a:p>
        </p:txBody>
      </p:sp>
    </p:spTree>
    <p:extLst>
      <p:ext uri="{BB962C8B-B14F-4D97-AF65-F5344CB8AC3E}">
        <p14:creationId xmlns:p14="http://schemas.microsoft.com/office/powerpoint/2010/main" val="3200268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certificates</a:t>
            </a:r>
          </a:p>
          <a:p>
            <a:endParaRPr lang="en-US" sz="4000" dirty="0" smtClean="0"/>
          </a:p>
          <a:p>
            <a:r>
              <a:rPr lang="en-US" sz="4000" dirty="0" smtClean="0"/>
              <a:t>HTTP Basic Authentication</a:t>
            </a:r>
            <a:br>
              <a:rPr lang="en-US" sz="4000" dirty="0" smtClean="0"/>
            </a:br>
            <a:endParaRPr lang="en-US" sz="4000" dirty="0" smtClean="0"/>
          </a:p>
          <a:p>
            <a:r>
              <a:rPr lang="en-US" sz="4000" dirty="0" smtClean="0"/>
              <a:t>HTTP Digest Authentication</a:t>
            </a:r>
            <a:endParaRPr lang="en-US" sz="4000" dirty="0"/>
          </a:p>
        </p:txBody>
      </p:sp>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SSL” – proves client identity to server</a:t>
            </a:r>
          </a:p>
          <a:p>
            <a:endParaRPr lang="en-US" sz="4000" dirty="0"/>
          </a:p>
          <a:p>
            <a:r>
              <a:rPr lang="en-US" sz="4000" dirty="0" smtClean="0"/>
              <a:t>No usernames or passwords</a:t>
            </a:r>
          </a:p>
          <a:p>
            <a:endParaRPr lang="en-US" sz="4000" dirty="0"/>
          </a:p>
          <a:p>
            <a:r>
              <a:rPr lang="en-US" sz="4000" dirty="0" smtClean="0"/>
              <a:t>On IIS, only “low code” w/ Active Directory</a:t>
            </a:r>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7" name="Picture 6"/>
          <p:cNvPicPr>
            <a:picLocks noChangeAspect="1"/>
          </p:cNvPicPr>
          <p:nvPr/>
        </p:nvPicPr>
        <p:blipFill>
          <a:blip r:embed="rId3"/>
          <a:stretch>
            <a:fillRect/>
          </a:stretch>
        </p:blipFill>
        <p:spPr>
          <a:xfrm>
            <a:off x="268213" y="1330381"/>
            <a:ext cx="11655573" cy="5294862"/>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No control over the login prompt</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5" name="Picture 4"/>
          <p:cNvPicPr>
            <a:picLocks noChangeAspect="1"/>
          </p:cNvPicPr>
          <p:nvPr/>
        </p:nvPicPr>
        <p:blipFill>
          <a:blip r:embed="rId3"/>
          <a:stretch>
            <a:fillRect/>
          </a:stretch>
        </p:blipFill>
        <p:spPr>
          <a:xfrm>
            <a:off x="1236865" y="2609070"/>
            <a:ext cx="6130666" cy="3957985"/>
          </a:xfrm>
          <a:prstGeom prst="rect">
            <a:avLst/>
          </a:prstGeom>
        </p:spPr>
      </p:pic>
    </p:spTree>
    <p:extLst>
      <p:ext uri="{BB962C8B-B14F-4D97-AF65-F5344CB8AC3E}">
        <p14:creationId xmlns:p14="http://schemas.microsoft.com/office/powerpoint/2010/main" val="4271373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Can authenticate against custom database (on IIS)</a:t>
            </a:r>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p>
          <a:p>
            <a:pPr>
              <a:buFont typeface="Corbel" panose="020B0503020204020204" pitchFamily="34" charset="0"/>
              <a:buChar char="-"/>
            </a:pPr>
            <a:endParaRPr lang="en-US" sz="4000" dirty="0" smtClean="0"/>
          </a:p>
          <a:p>
            <a:r>
              <a:rPr lang="en-US" sz="4000" dirty="0" smtClean="0"/>
              <a:t>Same terrible UI as Basic </a:t>
            </a:r>
            <a:r>
              <a:rPr lang="en-US" sz="4000" dirty="0" err="1" smtClean="0"/>
              <a:t>Auth</a:t>
            </a:r>
            <a:endParaRPr lang="en-US" sz="4000" dirty="0" smtClean="0"/>
          </a:p>
          <a:p>
            <a:endParaRPr lang="en-US" sz="4000" dirty="0" smtClean="0"/>
          </a:p>
          <a:p>
            <a:r>
              <a:rPr lang="en-US" sz="4000" dirty="0" smtClean="0"/>
              <a:t>Prevents 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instead of username/password combo</a:t>
            </a:r>
            <a:br>
              <a:rPr lang="en-US" sz="4000" dirty="0" smtClean="0"/>
            </a:br>
            <a:endParaRPr lang="en-US" sz="4000" dirty="0" smtClean="0"/>
          </a:p>
          <a:p>
            <a:r>
              <a:rPr lang="en-US" sz="4000" dirty="0" smtClean="0"/>
              <a:t>No standard format – usually a GUID</a:t>
            </a:r>
          </a:p>
          <a:p>
            <a:pPr lvl="1"/>
            <a:r>
              <a:rPr lang="en-US" sz="3600" dirty="0" smtClean="0"/>
              <a:t>Designed for computers, not people</a:t>
            </a:r>
          </a:p>
          <a:p>
            <a:endParaRPr lang="en-US" sz="4000" dirty="0"/>
          </a:p>
          <a:p>
            <a:r>
              <a:rPr lang="en-US" sz="4000" dirty="0" smtClean="0"/>
              <a:t>Sometimes associated w/ specific permissions</a:t>
            </a:r>
          </a:p>
          <a:p>
            <a:endParaRPr lang="en-US" sz="4000" dirty="0" smtClean="0"/>
          </a:p>
          <a:p>
            <a:endParaRPr lang="en-US" sz="4000" dirty="0"/>
          </a:p>
        </p:txBody>
      </p:sp>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use 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Main account password is never shared or passed</a:t>
            </a:r>
            <a:br>
              <a:rPr lang="en-US" sz="4000" dirty="0" smtClean="0"/>
            </a:br>
            <a:endParaRPr lang="en-US" sz="4000" dirty="0" smtClean="0"/>
          </a:p>
          <a:p>
            <a:r>
              <a:rPr lang="en-US" sz="4000" dirty="0" smtClean="0"/>
              <a:t>Revocability</a:t>
            </a:r>
          </a:p>
          <a:p>
            <a:endParaRPr lang="en-US" sz="4000" dirty="0"/>
          </a:p>
          <a:p>
            <a:r>
              <a:rPr lang="en-US" sz="4000" dirty="0" smtClean="0"/>
              <a:t>Custom implementation; not limited by server platform</a:t>
            </a:r>
          </a:p>
          <a:p>
            <a:endParaRPr lang="en-US" sz="4000" dirty="0" smtClean="0"/>
          </a:p>
          <a:p>
            <a:endParaRPr lang="en-US" sz="4000" dirty="0"/>
          </a:p>
        </p:txBody>
      </p:sp>
    </p:spTree>
    <p:extLst>
      <p:ext uri="{BB962C8B-B14F-4D97-AF65-F5344CB8AC3E}">
        <p14:creationId xmlns:p14="http://schemas.microsoft.com/office/powerpoint/2010/main" val="2698326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smtClean="0"/>
              <a:t>Should salt and hash keys for storage</a:t>
            </a:r>
          </a:p>
          <a:p>
            <a:endParaRPr lang="en-US" sz="4000" dirty="0"/>
          </a:p>
          <a:p>
            <a:r>
              <a:rPr lang="en-US" sz="4000" dirty="0"/>
              <a:t>Only as secure as the TLS implementation</a:t>
            </a:r>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smtClean="0"/>
              <a:t>Proves request was not modified in transit</a:t>
            </a:r>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807537" y="1692376"/>
            <a:ext cx="6277668" cy="5165624"/>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More complicated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69913" y="1928553"/>
            <a:ext cx="8052173" cy="4929447"/>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Use temporary keys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Issue temporary keys that expire</a:t>
            </a:r>
          </a:p>
          <a:p>
            <a:endParaRPr lang="en-US" sz="4000" dirty="0"/>
          </a:p>
          <a:p>
            <a:r>
              <a:rPr lang="en-US" sz="4000" dirty="0" smtClean="0"/>
              <a:t>Deactivate key when user logs out</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Nissan Leaf exploit</a:t>
            </a:r>
            <a:endParaRPr lang="en-US" sz="4800" dirty="0"/>
          </a:p>
        </p:txBody>
      </p:sp>
      <p:pic>
        <p:nvPicPr>
          <p:cNvPr id="4" name="Picture 3"/>
          <p:cNvPicPr>
            <a:picLocks noChangeAspect="1"/>
          </p:cNvPicPr>
          <p:nvPr/>
        </p:nvPicPr>
        <p:blipFill>
          <a:blip r:embed="rId3"/>
          <a:stretch>
            <a:fillRect/>
          </a:stretch>
        </p:blipFill>
        <p:spPr>
          <a:xfrm>
            <a:off x="1146247" y="1595438"/>
            <a:ext cx="9899506" cy="4811712"/>
          </a:xfrm>
          <a:prstGeom prst="rect">
            <a:avLst/>
          </a:prstGeom>
        </p:spPr>
      </p:pic>
      <p:pic>
        <p:nvPicPr>
          <p:cNvPr id="7" name="Picture 6"/>
          <p:cNvPicPr>
            <a:picLocks noChangeAspect="1"/>
          </p:cNvPicPr>
          <p:nvPr/>
        </p:nvPicPr>
        <p:blipFill>
          <a:blip r:embed="rId4"/>
          <a:stretch>
            <a:fillRect/>
          </a:stretch>
        </p:blipFill>
        <p:spPr>
          <a:xfrm>
            <a:off x="2748870" y="1690688"/>
            <a:ext cx="9172314" cy="871311"/>
          </a:xfrm>
          <a:prstGeom prst="rect">
            <a:avLst/>
          </a:prstGeom>
        </p:spPr>
      </p:pic>
    </p:spTree>
    <p:extLst>
      <p:ext uri="{BB962C8B-B14F-4D97-AF65-F5344CB8AC3E}">
        <p14:creationId xmlns:p14="http://schemas.microsoft.com/office/powerpoint/2010/main" val="1322336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SSL </a:t>
            </a:r>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HMAC is well suited for server to server API calls</a:t>
            </a:r>
            <a:br>
              <a:rPr lang="en-US" sz="4000" dirty="0" smtClean="0"/>
            </a:br>
            <a:endParaRPr lang="en-US" sz="4000" dirty="0" smtClean="0"/>
          </a:p>
          <a:p>
            <a:r>
              <a:rPr lang="en-US" sz="4000" dirty="0" smtClean="0"/>
              <a:t>HMAC from JavaScript is doable, but consider temporary (expiring) API Keys</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don’t care about the login UI, and</a:t>
            </a:r>
          </a:p>
          <a:p>
            <a:r>
              <a:rPr lang="en-US" sz="3600" dirty="0"/>
              <a:t>You 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Best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 app owns the data the API cares about, and</a:t>
            </a:r>
          </a:p>
          <a:p>
            <a:endParaRPr lang="en-US" sz="3600" dirty="0" smtClean="0"/>
          </a:p>
          <a:p>
            <a:r>
              <a:rPr lang="en-US" sz="3600" dirty="0" smtClean="0"/>
              <a:t>You value simplicity over security, and</a:t>
            </a:r>
          </a:p>
          <a:p>
            <a:endParaRPr lang="en-US" sz="3600" dirty="0" smtClean="0"/>
          </a:p>
          <a:p>
            <a:r>
              <a:rPr lang="en-US" sz="3600" dirty="0" smtClean="0"/>
              <a:t>You can require TLS</a:t>
            </a:r>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p>
          <a:p>
            <a:endParaRPr lang="en-US" sz="1200" dirty="0"/>
          </a:p>
          <a:p>
            <a:r>
              <a:rPr lang="en-US" sz="3600" dirty="0" smtClean="0"/>
              <a:t>Your app owns the data the API cares about, and</a:t>
            </a:r>
            <a:endParaRPr lang="en-US" sz="3600" dirty="0"/>
          </a:p>
          <a:p>
            <a:r>
              <a:rPr lang="en-US" sz="3600" dirty="0" smtClean="0"/>
              <a:t>You can’t/don’t want to rely on TLS</a:t>
            </a:r>
          </a:p>
          <a:p>
            <a:endParaRPr lang="en-US" sz="1600" dirty="0" smtClean="0"/>
          </a:p>
          <a:p>
            <a:r>
              <a:rPr lang="en-US" sz="3600" dirty="0" smtClean="0"/>
              <a:t>You are writing both client &amp; server</a:t>
            </a:r>
          </a:p>
          <a:p>
            <a:endParaRPr lang="en-US" sz="1600" dirty="0" smtClean="0"/>
          </a:p>
          <a:p>
            <a:r>
              <a:rPr lang="en-US" sz="3600" dirty="0" smtClean="0"/>
              <a:t>Great for server-to-server communication</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Data are owned by another party,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Data are owned by another party, and</a:t>
            </a:r>
          </a:p>
          <a:p>
            <a:r>
              <a:rPr lang="en-US" sz="3600" dirty="0" smtClean="0"/>
              <a:t>You want to avoid complexity of signed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you are authenticating against </a:t>
            </a:r>
            <a:r>
              <a:rPr lang="en-US" sz="4000" b="1" dirty="0" smtClean="0"/>
              <a:t>your</a:t>
            </a:r>
            <a:r>
              <a:rPr lang="en-US" sz="4000" dirty="0" smtClean="0"/>
              <a:t> </a:t>
            </a:r>
            <a:r>
              <a:rPr lang="en-US" sz="4000" b="1" dirty="0" smtClean="0"/>
              <a:t>data</a:t>
            </a:r>
            <a:r>
              <a:rPr lang="en-US" sz="4000" smtClean="0"/>
              <a:t>, consider API Keys</a:t>
            </a:r>
            <a:endParaRPr lang="en-US" sz="4000" dirty="0" smtClean="0"/>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28732</TotalTime>
  <Words>7469</Words>
  <Application>Microsoft Office PowerPoint</Application>
  <PresentationFormat>Widescreen</PresentationFormat>
  <Paragraphs>1249</Paragraphs>
  <Slides>75</Slides>
  <Notes>75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Corbel</vt:lpstr>
      <vt:lpstr>Wingdings</vt:lpstr>
      <vt:lpstr>Office Theme</vt:lpstr>
      <vt:lpstr>Securing Your API Endpoints  A practical guide to API authentication</vt:lpstr>
      <vt:lpstr>3 minutes; $136 billion lost</vt:lpstr>
      <vt:lpstr>30,000 spammed accounts</vt:lpstr>
      <vt:lpstr>Nissan Leaf exploit</vt:lpstr>
      <vt:lpstr>The cost of leaked data</vt:lpstr>
      <vt:lpstr>Rookies, amirite!?</vt:lpstr>
      <vt:lpstr>Today’s goal: No more rookie mistakes!</vt:lpstr>
      <vt:lpstr>What’s on the agenda?</vt:lpstr>
      <vt:lpstr>This is not an advanced security session!</vt:lpstr>
      <vt:lpstr>This is not “getting started with &lt;foo&gt;”</vt:lpstr>
      <vt:lpstr>This is “pick your path”</vt:lpstr>
      <vt:lpstr>Identity / Authentication / Authorization</vt:lpstr>
      <vt:lpstr>Identity / Authentication / Authorization</vt:lpstr>
      <vt:lpstr>Step 1: Use OAuth</vt:lpstr>
      <vt:lpstr>Well….</vt:lpstr>
      <vt:lpstr>And the contestants are…</vt:lpstr>
      <vt:lpstr>Secure connection terminology</vt:lpstr>
      <vt:lpstr>Authentication built-into the web server</vt:lpstr>
      <vt:lpstr>Client certificates</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 - drawbacks</vt:lpstr>
      <vt:lpstr>API Keys</vt:lpstr>
      <vt:lpstr>Why use 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HMAC: Great for server-based clients</vt:lpstr>
      <vt:lpstr>HMAC: More complicated for JS clients</vt:lpstr>
      <vt:lpstr>HMAC: Use temporary keys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828</cp:revision>
  <dcterms:created xsi:type="dcterms:W3CDTF">2013-12-09T01:29:59Z</dcterms:created>
  <dcterms:modified xsi:type="dcterms:W3CDTF">2016-05-04T01:49:28Z</dcterms:modified>
</cp:coreProperties>
</file>