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8"/>
  </p:notesMasterIdLst>
  <p:sldIdLst>
    <p:sldId id="395" r:id="rId2"/>
    <p:sldId id="396" r:id="rId3"/>
    <p:sldId id="277" r:id="rId4"/>
    <p:sldId id="311" r:id="rId5"/>
    <p:sldId id="312" r:id="rId6"/>
    <p:sldId id="331" r:id="rId7"/>
    <p:sldId id="332" r:id="rId8"/>
    <p:sldId id="333" r:id="rId9"/>
    <p:sldId id="334" r:id="rId10"/>
    <p:sldId id="275" r:id="rId11"/>
    <p:sldId id="397" r:id="rId12"/>
    <p:sldId id="370" r:id="rId13"/>
    <p:sldId id="371" r:id="rId14"/>
    <p:sldId id="349" r:id="rId15"/>
    <p:sldId id="276" r:id="rId16"/>
    <p:sldId id="346" r:id="rId17"/>
    <p:sldId id="347" r:id="rId18"/>
    <p:sldId id="348" r:id="rId19"/>
    <p:sldId id="289" r:id="rId20"/>
    <p:sldId id="313" r:id="rId21"/>
    <p:sldId id="314" r:id="rId22"/>
    <p:sldId id="315" r:id="rId23"/>
    <p:sldId id="328" r:id="rId24"/>
    <p:sldId id="290" r:id="rId25"/>
    <p:sldId id="279" r:id="rId26"/>
    <p:sldId id="387" r:id="rId27"/>
    <p:sldId id="280" r:id="rId28"/>
    <p:sldId id="262" r:id="rId29"/>
    <p:sldId id="330" r:id="rId30"/>
    <p:sldId id="329" r:id="rId31"/>
    <p:sldId id="350" r:id="rId32"/>
    <p:sldId id="303" r:id="rId33"/>
    <p:sldId id="351" r:id="rId34"/>
    <p:sldId id="318" r:id="rId35"/>
    <p:sldId id="316" r:id="rId36"/>
    <p:sldId id="352" r:id="rId37"/>
    <p:sldId id="335" r:id="rId38"/>
    <p:sldId id="304" r:id="rId39"/>
    <p:sldId id="336" r:id="rId40"/>
    <p:sldId id="317" r:id="rId41"/>
    <p:sldId id="305" r:id="rId42"/>
    <p:sldId id="265" r:id="rId43"/>
    <p:sldId id="354" r:id="rId44"/>
    <p:sldId id="353" r:id="rId45"/>
    <p:sldId id="266" r:id="rId46"/>
    <p:sldId id="355" r:id="rId47"/>
    <p:sldId id="285" r:id="rId48"/>
    <p:sldId id="356" r:id="rId49"/>
    <p:sldId id="376" r:id="rId50"/>
    <p:sldId id="377" r:id="rId51"/>
    <p:sldId id="378" r:id="rId52"/>
    <p:sldId id="283" r:id="rId53"/>
    <p:sldId id="361" r:id="rId54"/>
    <p:sldId id="362" r:id="rId55"/>
    <p:sldId id="327" r:id="rId56"/>
    <p:sldId id="363" r:id="rId57"/>
    <p:sldId id="373" r:id="rId58"/>
    <p:sldId id="342" r:id="rId59"/>
    <p:sldId id="341" r:id="rId60"/>
    <p:sldId id="288" r:id="rId61"/>
    <p:sldId id="364" r:id="rId62"/>
    <p:sldId id="309" r:id="rId63"/>
    <p:sldId id="322" r:id="rId64"/>
    <p:sldId id="323" r:id="rId65"/>
    <p:sldId id="300" r:id="rId66"/>
    <p:sldId id="365" r:id="rId67"/>
    <p:sldId id="287" r:id="rId68"/>
    <p:sldId id="368" r:id="rId69"/>
    <p:sldId id="367" r:id="rId70"/>
    <p:sldId id="366" r:id="rId71"/>
    <p:sldId id="389" r:id="rId72"/>
    <p:sldId id="390" r:id="rId73"/>
    <p:sldId id="391" r:id="rId74"/>
    <p:sldId id="273" r:id="rId75"/>
    <p:sldId id="272" r:id="rId76"/>
    <p:sldId id="394" r:id="rId77"/>
    <p:sldId id="379" r:id="rId78"/>
    <p:sldId id="382" r:id="rId79"/>
    <p:sldId id="380" r:id="rId80"/>
    <p:sldId id="384" r:id="rId81"/>
    <p:sldId id="385" r:id="rId82"/>
    <p:sldId id="386" r:id="rId83"/>
    <p:sldId id="343" r:id="rId84"/>
    <p:sldId id="337" r:id="rId85"/>
    <p:sldId id="374" r:id="rId86"/>
    <p:sldId id="27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9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in the right place.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Automated</a:t>
            </a:r>
            <a:r>
              <a:rPr lang="en-US" baseline="0" dirty="0" smtClean="0"/>
              <a:t> testing is very important part of software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something that people struggle with.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really hate seeing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skip tests that could be valuable, and I’d like to help you stop doing that.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It’s customary to begin a talk like this by explaining who I am and why I’m qualified to stand up here and talk about it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Main qualification = writing tests for 12 years, and every day I try to write them better than before.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Philosophy is that tests are incredibly important, but doing them wrong is bad. Too important to get wrong.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I started current job 5 YEARS ago, frustrated at how frequently team would skip tests b/c too hard or too costly to write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a dig at coworkers – we work on large, data-driven applications that are hard to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wanted to write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err="1" smtClean="0"/>
              <a:t>Devs</a:t>
            </a:r>
            <a:r>
              <a:rPr lang="en-US" b="0" baseline="0" dirty="0" smtClean="0"/>
              <a:t> knew how to write the assertion…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… didn’t know how to get to the point where they could make that assertion.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other words, didn’t know how to </a:t>
            </a:r>
            <a:r>
              <a:rPr lang="en-US" b="0" i="1" baseline="0" dirty="0" smtClean="0"/>
              <a:t>set up </a:t>
            </a:r>
            <a:r>
              <a:rPr lang="en-US" b="0" i="0" baseline="0" dirty="0" smtClean="0"/>
              <a:t>the test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Share techniques developed as response to that frustration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any further,</a:t>
            </a:r>
            <a:r>
              <a:rPr lang="en-US" baseline="0" dirty="0" smtClean="0"/>
              <a:t> let’s define a few terms and talk about what “setup” means.</a:t>
            </a:r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Most test frameworks allow you to share setup code between multiple tests.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Often referred to as “fixture setup”.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“Fixture” refers to the consistent known state that is established prior to running a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I just showed you was an example of fixture setup code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3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go any further,</a:t>
            </a:r>
            <a:r>
              <a:rPr lang="en-US" baseline="0" dirty="0" smtClean="0"/>
              <a:t> let’s define a few terms and talk about what “setup” means.</a:t>
            </a:r>
          </a:p>
          <a:p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Most test frameworks allow you to share setup code between multiple tests.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Often referred to as “fixture setup”. 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“Fixture” refers to the consistent known state that is established prior to running a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code I just showed you was an example of fixture setup code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2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In addition to the shared setup code, each individual test can set up its </a:t>
            </a:r>
            <a:r>
              <a:rPr lang="en-US" b="0" i="1" baseline="0" dirty="0" smtClean="0"/>
              <a:t>own </a:t>
            </a:r>
            <a:r>
              <a:rPr lang="en-US" b="0" i="0" baseline="0" dirty="0" smtClean="0"/>
              <a:t>test data. </a:t>
            </a:r>
          </a:p>
          <a:p>
            <a:endParaRPr lang="en-US" b="0" i="0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When I say “setup”, I’m referring to either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“SETUP CODE” =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code you write to arrange your test, regardless of where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“TEST DATA” = any objects that you create within that setup code.</a:t>
            </a:r>
            <a:endParaRPr lang="en-US" b="1" baseline="0" dirty="0" smtClean="0"/>
          </a:p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First step in writing better setup is to be consciously</a:t>
            </a:r>
            <a:r>
              <a:rPr lang="en-US" b="0" baseline="0" dirty="0" smtClean="0"/>
              <a:t> aware of the costs of bad setup code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 smtClean="0"/>
              <a:t>Big</a:t>
            </a:r>
            <a:r>
              <a:rPr lang="en-US" b="0" baseline="0" dirty="0" smtClean="0"/>
              <a:t> picture is: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write, they don’t get written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When tests are difficult to maintain, they don’t justify your investment in them</a:t>
            </a: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TRANSITION: Let’s look at some SPECIFIC ways that poor setup code</a:t>
            </a:r>
            <a:r>
              <a:rPr lang="en-US" b="0" baseline="0" dirty="0" smtClean="0"/>
              <a:t> makes tests difficult to write or maintain</a:t>
            </a:r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9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complex</a:t>
            </a:r>
            <a:r>
              <a:rPr lang="en-US" baseline="0" dirty="0" smtClean="0"/>
              <a:t> code begets complex setup.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Not the most insightful</a:t>
            </a:r>
            <a:r>
              <a:rPr lang="en-US" b="0" baseline="0" dirty="0" smtClean="0"/>
              <a:t> statement, but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complicated app </a:t>
            </a:r>
            <a:r>
              <a:rPr lang="en-US" b="0" baseline="0" dirty="0" smtClean="0">
                <a:sym typeface="Wingdings" panose="05000000000000000000" pitchFamily="2" charset="2"/>
              </a:rPr>
              <a:t> bigger objects  deeper graph  more code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Code == liability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code </a:t>
            </a:r>
            <a:r>
              <a:rPr lang="en-US" b="0" baseline="0" dirty="0" smtClean="0">
                <a:sym typeface="Wingdings" panose="05000000000000000000" pitchFamily="2" charset="2"/>
              </a:rPr>
              <a:t> higher cost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8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Often have tests that only care about a PORTION of an object’s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Order’s SHIPPING STATUS may not care about line items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Customer’s ADDRESS may not care about their name</a:t>
            </a:r>
          </a:p>
          <a:p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always possible to create objects and specify ONLY what you care about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Constructor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Being forced to think about irrelevant dependencies makes it harder to write new tests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Also harder to MAINTAIN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 to create Customer in order to create Order, and Customer changes, your test may break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really don’t want tests to break when unrelated parts of the system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</a:t>
            </a:r>
            <a:r>
              <a:rPr lang="en-US" b="0" baseline="0" dirty="0" smtClean="0"/>
              <a:t>imple properties can be an issue too</a:t>
            </a:r>
            <a:br>
              <a:rPr lang="en-US" b="0" baseline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Imagine code</a:t>
            </a:r>
            <a:r>
              <a:rPr lang="en-US" b="0" baseline="0" dirty="0" smtClean="0"/>
              <a:t> that fails if the Customer email address is null</a:t>
            </a:r>
            <a:r>
              <a:rPr lang="en-US" b="0" dirty="0" smtClean="0"/>
              <a:t>, or some integer field is left at 0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setting up tests, we initialize those objects to some non-default value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These values, which DO NOT MATTER to the test, are hard to distinguish from other values that DO MATTER to the test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Other programmers work harder to</a:t>
            </a:r>
            <a:r>
              <a:rPr lang="en-US" b="0" baseline="0" dirty="0" smtClean="0"/>
              <a:t> determine </a:t>
            </a:r>
            <a:r>
              <a:rPr lang="en-US" b="0" dirty="0" smtClean="0"/>
              <a:t>which</a:t>
            </a:r>
            <a:r>
              <a:rPr lang="en-US" b="0" baseline="0" dirty="0" smtClean="0"/>
              <a:t> can be changed without affecting the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order for tests to serve as useful documentation: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Have to clearly communicate the conditions under which their assertions hold true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 sort of clear communication is IMPOSSIBLE when relevant and irrelevant data are MIXED together</a:t>
            </a:r>
            <a:endParaRPr lang="en-US" b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10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Lastly, poor setup code can burn you when its incorrectly reused.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When first started, noticed many tests had lot of data in common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Example: Two nearly identical tests for Boolean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Full of youthful </a:t>
            </a:r>
            <a:r>
              <a:rPr lang="en-US" b="0" i="0" baseline="0" dirty="0" err="1" smtClean="0"/>
              <a:t>naivete</a:t>
            </a:r>
            <a:r>
              <a:rPr lang="en-US" b="0" i="0" baseline="0" dirty="0" smtClean="0"/>
              <a:t>, I would push as much data as possible into a base class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like with “real” code, inheritance is restrictive way of achieving re-use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Quick and easy and works for simple scenarios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Gets out of hand as tests diverge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Think back to the nasty test I showed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29 string, integer and Boolean objects being initialize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Needed to change one to test the new feature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Had to read all the other tests to tell if it was safe to change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it wasn’t safe, would have had to hack apart the setup code to allow individual tests to modify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="0" dirty="0" smtClean="0"/>
          </a:p>
          <a:p>
            <a:endParaRPr lang="en-US" b="1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8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what these costs look like in code.</a:t>
            </a:r>
          </a:p>
          <a:p>
            <a:endParaRPr lang="en-US" dirty="0" smtClean="0"/>
          </a:p>
          <a:p>
            <a:r>
              <a:rPr lang="en-US" dirty="0" smtClean="0"/>
              <a:t>In this test,</a:t>
            </a:r>
            <a:r>
              <a:rPr lang="en-US" baseline="0" dirty="0" smtClean="0"/>
              <a:t> all I need is a shipped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9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goal today is to give you the coherent overview I desperately needed a few months ago.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going to break down all of the complex terminology and compare and contrast the different techniques you can choose from.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time that you need to choose how to secure an API endpoint, I want you to start from a place of knowledge so that you can make an educated decision and not a rookie mistake.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9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apparently an Order object needs a Customer…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a Customer needs some </a:t>
            </a:r>
            <a:r>
              <a:rPr lang="en-US" dirty="0" err="1" smtClean="0"/>
              <a:t>Addressess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2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by the time I’ve satisfied the constructor, I’ve written a whole lot of code when I really</a:t>
            </a:r>
            <a:r>
              <a:rPr lang="en-US" baseline="0" dirty="0" smtClean="0"/>
              <a:t> only care about two things: the order’s shipping status, and whether or not it accepts new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the things I created, but don’t care about,</a:t>
            </a:r>
            <a:r>
              <a:rPr lang="en-US" baseline="0" dirty="0" smtClean="0"/>
              <a:t> are noise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Every time you read this – filter signal through noise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objects I deal with have 4, 5 or even 6 layers of composition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Object A uses B, B uses C,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Irrelevant dependencies and noise values are a huge problem in large systems like this</a:t>
            </a:r>
            <a:endParaRPr lang="en-US" i="0" baseline="0" dirty="0" smtClean="0"/>
          </a:p>
          <a:p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/>
              <a:t>TRANSITION</a:t>
            </a:r>
            <a:r>
              <a:rPr lang="en-US" b="0" i="0" baseline="0" dirty="0" smtClean="0"/>
              <a:t>: Noise values aren’t just distracting – also liabilities and make tests brittle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6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What happens when the Order, Customer or Address constructors get modified?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If you’ve ever made a simple change to your application, and then spent the next two hours cleaning up failing tests, you’ve felt this pain.</a:t>
            </a:r>
            <a:endParaRPr lang="en-US" b="1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3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summarize,</a:t>
            </a:r>
            <a:r>
              <a:rPr lang="en-US" baseline="0" dirty="0" smtClean="0"/>
              <a:t> poor setup code makes test hard to write and maintain.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If tests are hard to write, we don’t write them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tests are hard to understand</a:t>
            </a:r>
            <a:r>
              <a:rPr lang="en-US" baseline="0" dirty="0" smtClean="0"/>
              <a:t>, we get less value from our investment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CLICK: </a:t>
            </a:r>
            <a:r>
              <a:rPr lang="en-US" baseline="0" dirty="0" smtClean="0"/>
              <a:t>Brittle tests get ignored &amp; train people that broken tests are “OK”</a:t>
            </a:r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Tests that break and are hard to change or understand have a tendency to get “fixed” with the delete key.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All that potential value, thrown away.</a:t>
            </a:r>
            <a:endParaRPr lang="en-US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7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So how</a:t>
            </a:r>
            <a:r>
              <a:rPr lang="en-US" baseline="0" dirty="0" smtClean="0"/>
              <a:t> do we write tests that</a:t>
            </a:r>
            <a:r>
              <a:rPr lang="en-US" i="1" baseline="0" dirty="0" smtClean="0"/>
              <a:t> don’t </a:t>
            </a:r>
            <a:r>
              <a:rPr lang="en-US" i="0" baseline="0" dirty="0" smtClean="0"/>
              <a:t>suck up all our time, money and energy?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Start by identifying core principles of good setup code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Highly expressive – delve into what that means in a moment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Highlights what really matters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Avoids inheritance for data reuse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Resilient - Doesn’t need constant upkeep as software changes</a:t>
            </a:r>
          </a:p>
          <a:p>
            <a:pPr marL="228600" indent="-228600">
              <a:buAutoNum type="arabicParenR"/>
            </a:pPr>
            <a:endParaRPr lang="en-US" i="0" baseline="0" dirty="0" smtClean="0"/>
          </a:p>
          <a:p>
            <a:pPr marL="0" indent="0">
              <a:buNone/>
            </a:pPr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Let’s look at those in more detail. </a:t>
            </a:r>
            <a:endParaRPr lang="en-US" b="1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6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The first principle is that tests should be “highly expressive”. What does that mean? 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Dictionary defines “expressive” as “effectively conveying thought or meaning”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Setup code should clearly convey the scenario that’s being created and why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can’t understand the assertions unless we understand the context too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that readers can come to that understanding quickly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Thousands of tests –read every day - Don’t waste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Easy to look at similar tests and spot what’s different</a:t>
            </a:r>
          </a:p>
          <a:p>
            <a:endParaRPr lang="en-US" b="0" i="0" baseline="0" dirty="0" smtClean="0"/>
          </a:p>
          <a:p>
            <a:r>
              <a:rPr lang="en-US" b="1" dirty="0" smtClean="0"/>
              <a:t>CLICK:</a:t>
            </a:r>
            <a:r>
              <a:rPr lang="en-US" b="0" dirty="0" smtClean="0"/>
              <a:t> Here’s an example. Quick,</a:t>
            </a:r>
            <a:r>
              <a:rPr lang="en-US" b="0" baseline="0" dirty="0" smtClean="0"/>
              <a:t> what’s the point of this code? </a:t>
            </a:r>
          </a:p>
          <a:p>
            <a:r>
              <a:rPr lang="en-US" b="0" baseline="0" dirty="0" smtClean="0"/>
              <a:t>Hard for me to tell too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3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about this?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 same thing - removed all the extraneous noise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the sort of readability I’m talking about</a:t>
            </a: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Minute ago said I hated seeing people</a:t>
            </a:r>
            <a:r>
              <a:rPr lang="en-US" b="0" baseline="0" dirty="0" smtClean="0"/>
              <a:t> SKIP tests because they would be hard to write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That’s only half the reason I wrote this talk – other half is seeing really convoluted setup code in the tests that DO get written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Here’s an example – needed to make minor adjustment to a feature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Feature itself was complex, but the new change was simple – should not take a lot of time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Before writing any new code, wanted to learn more about how the feature currently worked and wanted to write a failing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CLICK: So I opened up the file containing the existing tests, and my heart sank when I saw this: &lt;PAUSE&gt;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2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Another way to write expressive code is to write LESS of it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General rule of thumb - avoid writing tests that require more than 1 screen of code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Purpose of this constraint - hyper-focused on the clarity of my setup code.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If can’t describe the test data in just a few statements - writing that code at too low a level.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Like refactoring a method into smaller and smaller pieces: just keep asking yourself, can I describe this with fewer code?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I’ll show you some techniques in a few minutes that help me meet this goal more often than not.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8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Sometimes need to create one object only to create something else.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Example: need a Customer to create an Order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Two statements, one meaningful operation [create the Order]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 immediately clear if the Customer is reused elsewhere. Is it safe to change?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Is the customer data part of the core essence of the test? Or is it noise?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CLICK: 2</a:t>
            </a:r>
            <a:r>
              <a:rPr lang="en-US" b="1" baseline="30000" dirty="0" smtClean="0"/>
              <a:t>nd</a:t>
            </a:r>
            <a:r>
              <a:rPr lang="en-US" b="1" baseline="0" dirty="0" smtClean="0"/>
              <a:t> image: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Moving instantiation of Customer </a:t>
            </a:r>
            <a:r>
              <a:rPr lang="en-US" b="0" i="1" baseline="0" dirty="0" smtClean="0"/>
              <a:t>inside </a:t>
            </a:r>
            <a:r>
              <a:rPr lang="en-US" b="0" i="0" baseline="0" dirty="0" smtClean="0"/>
              <a:t>the Order constructor - express 1 meaningful operation as 1 code statement. 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Avoiding intermediate objects improves clarity</a:t>
            </a:r>
          </a:p>
          <a:p>
            <a:endParaRPr lang="en-US" b="0" i="0" baseline="0" dirty="0" smtClean="0"/>
          </a:p>
          <a:p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Making it easier to understand WHAT is only half the battle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Good setup code communicates WHY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Computer doesn’t care about your motivations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Co-workers, and future</a:t>
            </a:r>
            <a:r>
              <a:rPr lang="en-US" baseline="0" dirty="0" smtClean="0"/>
              <a:t> you, DO care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make them guess!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69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Example:</a:t>
            </a:r>
            <a:r>
              <a:rPr lang="en-US" b="0" baseline="0" dirty="0" smtClean="0"/>
              <a:t> </a:t>
            </a:r>
            <a:r>
              <a:rPr lang="en-US" b="0" dirty="0" smtClean="0"/>
              <a:t>Test asserts that product reviews are sorted in a specific way</a:t>
            </a:r>
            <a:br>
              <a:rPr lang="en-US" b="0" dirty="0" smtClean="0"/>
            </a:b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Setup</a:t>
            </a:r>
            <a:r>
              <a:rPr lang="en-US" b="0" baseline="0" dirty="0" smtClean="0"/>
              <a:t> intentionally adds data in reverse order than it should be output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This arrangement is crucial – if we insert data in sorted order, how do we know the sorting code works?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Comment draws attention to this significance</a:t>
            </a:r>
            <a:endParaRPr lang="en-US" b="0" dirty="0" smtClean="0"/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Different rules about comments in test code than production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Production code strives to make comments unnecessary – extract method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Less likely to extract small, one-off methods in test code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Clutters the files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Hard to manage at scale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setup code needs more than 1- or 2-line comment, extract to helper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69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Another</a:t>
            </a:r>
            <a:r>
              <a:rPr lang="en-US" b="0" baseline="0" dirty="0" smtClean="0"/>
              <a:t> good use of comments is to explain why a test exists in the first place.</a:t>
            </a:r>
            <a:endParaRPr lang="en-US" b="1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 from a real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Always post JSON string to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Server should ignore unless other data also present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Test</a:t>
            </a:r>
            <a:r>
              <a:rPr lang="en-US" baseline="0" dirty="0" smtClean="0"/>
              <a:t> was important, but only because of implementation details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Possible to re-write interface &amp; make this test pointless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 good way to describe that nuance in test name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Adding comment to top of the test adds the necessary context – helpers future coders determine if the test can be removed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Personal convention: “TEST NOTE”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Help me spot features that are too complex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Signal that test name is insufficient, or implementation too complex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rarely: out of 1000+ tests, &lt; 30 use this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everything you can to make comments unnecessary – but use them well when they </a:t>
            </a:r>
            <a:r>
              <a:rPr lang="en-US" i="1" baseline="0" dirty="0" smtClean="0"/>
              <a:t>are </a:t>
            </a:r>
            <a:r>
              <a:rPr lang="en-US" i="0" baseline="0" dirty="0" smtClean="0"/>
              <a:t>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3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next principle is that “good setup code highlights what matters and downplays what doesn’t”. 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Goal is to clearly</a:t>
            </a:r>
            <a:r>
              <a:rPr lang="en-US" baseline="0" dirty="0" smtClean="0"/>
              <a:t> differentiate data that impact the test and data that don’t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for programmers to read and maintain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65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Replace key values with named constants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Three benefits: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Draw attention to them and visually reinforces their importance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the code read more like English</a:t>
            </a:r>
          </a:p>
          <a:p>
            <a:pPr marL="228600" indent="-228600">
              <a:buAutoNum type="arabicParenR"/>
            </a:pPr>
            <a:r>
              <a:rPr lang="en-US" b="0" baseline="0" dirty="0" smtClean="0"/>
              <a:t>Makes it easier to spot differences between otherwise similar tests.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name communicates its </a:t>
            </a:r>
            <a:r>
              <a:rPr lang="en-US" b="0" i="1" baseline="0" dirty="0" smtClean="0"/>
              <a:t>value</a:t>
            </a:r>
            <a:br>
              <a:rPr lang="en-US" b="0" i="1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Even more effective when name communicates its </a:t>
            </a:r>
            <a:r>
              <a:rPr lang="en-US" b="0" i="1" baseline="0" dirty="0" smtClean="0"/>
              <a:t>purpose </a:t>
            </a:r>
            <a:r>
              <a:rPr lang="en-US" b="0" i="0" baseline="0" dirty="0" smtClean="0"/>
              <a:t>in the test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9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this example, the actual value is irrelevant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how the names of “original value” and “new value” give extra clarity to the assertion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Pause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Of course, giving things good names applies everywhere, not just to constants.</a:t>
            </a:r>
            <a:endParaRPr lang="en-US" b="1" baseline="0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3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like in production code, give test objects names that </a:t>
            </a:r>
            <a:r>
              <a:rPr lang="en-US" baseline="0" dirty="0" smtClean="0"/>
              <a:t>communicate their purpose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test revolves around the fact that a Customer is disabled, call it “disabled customer”</a:t>
            </a:r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4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contains multiple objects of same time, use names to differentiate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Sounds obvious, but if I had a nickel for every time “customer 1” and “customer 2”….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I’d have a lot of nickels.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Tests should tell a story – easier to understand when actors have meaningful names.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Doesn’t take a lot of effort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Makes a big difference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hate coinage, don’t need any more nickels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br>
              <a:rPr lang="en-US" b="1" baseline="0" dirty="0" smtClean="0"/>
            </a:br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Important that meaningful data stands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Also important to downplay data that isn’t as meaningful</a:t>
            </a:r>
          </a:p>
          <a:p>
            <a:endParaRPr lang="en-US" b="1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And this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97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Common</a:t>
            </a:r>
            <a:r>
              <a:rPr lang="en-US" baseline="0" dirty="0" smtClean="0"/>
              <a:t> example where this is useful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When writing tests for search or filter, important to do positive AND negative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as important that code returns the things it should as does NOT return what it shouldn’t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My convention is to use the term “distractor” when naming the objects that </a:t>
            </a:r>
            <a:r>
              <a:rPr lang="en-US" i="1" baseline="0" dirty="0" smtClean="0"/>
              <a:t>shouldn’t </a:t>
            </a:r>
            <a:r>
              <a:rPr lang="en-US" i="0" baseline="0" dirty="0" smtClean="0"/>
              <a:t>get returned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Communicates object is not important, as long as its different from the target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that name consistently, co-workers immediately recognize the point of these objects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sort of instant pattern recognition is another key benefit of expressive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7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Another way to downplay is w/ consistent dummy values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Example: constructor takes 3 arguments, I only care about 1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Passing </a:t>
            </a:r>
            <a:r>
              <a:rPr lang="en-US" b="0" i="1" baseline="0" dirty="0" smtClean="0"/>
              <a:t>null </a:t>
            </a:r>
            <a:r>
              <a:rPr lang="en-US" b="0" i="0" baseline="0" dirty="0" smtClean="0"/>
              <a:t>might cause errors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Use value that is obviously irrelevant</a:t>
            </a:r>
            <a:br>
              <a:rPr lang="en-US" b="0" i="0" baseline="0" dirty="0" smtClean="0"/>
            </a:br>
            <a:endParaRPr lang="en-US" b="0" i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Try to avoid numbers like 0, 1, and 2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Frequently appear as meaningful values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Want arbitrary values to stand out – I use “42” as my dummy integer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You can use whatever you want – just be consistent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6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third principle of good setup code is to avoid inheritance, at least for</a:t>
            </a:r>
            <a:r>
              <a:rPr lang="en-US" baseline="0" dirty="0" smtClean="0"/>
              <a:t> the purposes of creating test data.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first reason is that inheritance makes it hard to tweak shared data for each test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Imagine you have 5 tests covering the same piece of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Setup for these tests will be very similar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sake of example, </a:t>
            </a:r>
            <a:r>
              <a:rPr lang="en-US" b="0" baseline="0" dirty="0" err="1" smtClean="0"/>
              <a:t>lets’s</a:t>
            </a:r>
            <a:r>
              <a:rPr lang="en-US" b="0" baseline="0" dirty="0" smtClean="0"/>
              <a:t> say that any 2 tests will have 90% of same setup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Different tests have </a:t>
            </a:r>
            <a:r>
              <a:rPr lang="en-US" b="0" i="1" baseline="0" dirty="0" smtClean="0"/>
              <a:t>different </a:t>
            </a:r>
            <a:r>
              <a:rPr lang="en-US" b="0" i="0" baseline="0" dirty="0" smtClean="0"/>
              <a:t>90% in common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might need to change an Order’s ship status, another might need to change a Customer’s name</a:t>
            </a:r>
            <a:endParaRPr lang="en-US" b="0" baseline="0" dirty="0" smtClean="0"/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This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be handled w/ inheritance – not clean, not elegant</a:t>
            </a:r>
            <a:br>
              <a:rPr lang="en-US" b="0" i="0" baseline="0" dirty="0" smtClean="0"/>
            </a:br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7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baseline="0" dirty="0" smtClean="0"/>
              <a:t>Inheritance also limits ability to re-use setup logic.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Assume generic setup, like linked Customer, Order and Line Item.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Useful when testing </a:t>
            </a:r>
            <a:r>
              <a:rPr lang="en-US" b="0" i="1" baseline="0" dirty="0" smtClean="0"/>
              <a:t>any </a:t>
            </a:r>
            <a:r>
              <a:rPr lang="en-US" b="0" i="0" baseline="0" dirty="0" smtClean="0"/>
              <a:t>of those objects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Don’t want to force inheritance hierarchy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re-use setup logic, we need to get it out of the base class &amp; into something more easily shared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a few minutes, I’ll show a clean and elegant technique for doing this without inheritance</a:t>
            </a:r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8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Base classes </a:t>
            </a:r>
            <a:r>
              <a:rPr lang="en-US" b="0" i="1" baseline="0" dirty="0" smtClean="0"/>
              <a:t>can </a:t>
            </a:r>
            <a:r>
              <a:rPr lang="en-US" b="0" i="0" baseline="0" dirty="0" smtClean="0"/>
              <a:t>initialize shared services or stub out certain types of behavior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avoid creating </a:t>
            </a:r>
            <a:r>
              <a:rPr lang="en-US" b="0" i="1" baseline="0" dirty="0" smtClean="0"/>
              <a:t>data</a:t>
            </a: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  <a:p>
            <a:endParaRPr lang="en-US" b="0" i="0" baseline="0" dirty="0" smtClean="0"/>
          </a:p>
          <a:p>
            <a:endParaRPr lang="en-US" b="1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78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4</a:t>
            </a:r>
            <a:r>
              <a:rPr lang="en-US" b="0" i="0" baseline="30000" dirty="0" smtClean="0"/>
              <a:t>th</a:t>
            </a:r>
            <a:r>
              <a:rPr lang="en-US" b="0" i="0" baseline="0" dirty="0" smtClean="0"/>
              <a:t> principle of good setup code is that it is resilient to changes in the main app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Tests should be </a:t>
            </a:r>
            <a:r>
              <a:rPr lang="en-US" b="0" i="1" baseline="0" dirty="0" smtClean="0"/>
              <a:t>adding </a:t>
            </a:r>
            <a:r>
              <a:rPr lang="en-US" b="0" i="0" baseline="0" dirty="0" smtClean="0"/>
              <a:t>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Not subtracting it by demanding constant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57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the same vein, we want to be able to easily refactor our test projects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Seen people be sloppier in test code than real code – that’s a mistake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Important to keep tests malleable</a:t>
            </a:r>
          </a:p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962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Just identified 4 principles of good setup code. Next - concrete patterns and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baseline="0" dirty="0" smtClean="0"/>
              <a:t>CLICK FOR IMAGE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Most important thing to</a:t>
            </a:r>
            <a:r>
              <a:rPr lang="en-US" baseline="0" dirty="0" smtClean="0"/>
              <a:t> improve setup code – stop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Push into helper for two benefits: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Shorter setup code - easier to write and maintain</a:t>
            </a:r>
            <a:br>
              <a:rPr lang="en-US" baseline="0" dirty="0" smtClean="0"/>
            </a:b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Greater resiliency - if an object changes, only modify helper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00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 tried a couple existing object creation patterns but had some problems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Object Mother</a:t>
            </a: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First pattern we tried</a:t>
            </a:r>
            <a:r>
              <a:rPr lang="en-US" b="0" baseline="0" dirty="0" smtClean="0"/>
              <a:t> was called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Refers to a factory that returns fully-constructed objects in a very specific state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For example, one factory method might return a completed order with an unpaid balance, another might create an insurance policy object with a specific combination of </a:t>
            </a:r>
            <a:r>
              <a:rPr lang="en-US" b="0" baseline="0" dirty="0" err="1" smtClean="0"/>
              <a:t>coverages</a:t>
            </a: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Object Mother does good of making your tests more expressive, but it doesn’t scale well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software gets more complex, you need more and more pre-built objects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As the number of pre-built objects grows it becomes harder to maintain them and harder for developers to choose between them</a:t>
            </a:r>
            <a:br>
              <a:rPr lang="en-US" b="0" baseline="0" dirty="0" smtClean="0"/>
            </a:b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53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Eventually,</a:t>
            </a:r>
            <a:r>
              <a:rPr lang="en-US" b="0" baseline="0" dirty="0" smtClean="0"/>
              <a:t> you end up with a mess like this: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Lots of overlap == lots of duplication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More there are, harder to choose == people keep creating new ones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this.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1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The next thing we tried was a pattern called Data Builder.</a:t>
            </a:r>
            <a:br>
              <a:rPr lang="en-US" b="0" dirty="0" smtClean="0"/>
            </a:br>
            <a:endParaRPr lang="en-US" b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Rather</a:t>
            </a:r>
            <a:r>
              <a:rPr lang="en-US" b="0" baseline="0" dirty="0" smtClean="0"/>
              <a:t> than pre-built objects, Data Builder lets you create customized objects in the body of each test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Builder uses a Fluent API to expose methods for customizing the object in different ways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You chain these methods together and call Build() at the end, at which point the Builder returns a fully constructed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I like this approach a lot more than Object Mother because it lets us create the precise data we need for each test. This scales much better.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6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However, I’m not a big fan of the fluent API.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verbose and adds a lot of noise, as you see 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Annoying boilerplate code to implement the fluent API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21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Transition:</a:t>
            </a:r>
            <a:r>
              <a:rPr lang="en-US" b="0" dirty="0" smtClean="0"/>
              <a:t> Eventually,</a:t>
            </a:r>
            <a:r>
              <a:rPr lang="en-US" b="0" baseline="0" dirty="0" smtClean="0"/>
              <a:t> we created a hybrid of these two patterns that we call the Test Helper pattern</a:t>
            </a:r>
            <a:endParaRPr lang="en-US" b="1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 “Test Helper” combines the static factory class of Object Mother with the customizable nature of a Data Builder, minus the Fluent API.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69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Implemented using a feature of .NET 4.0 called “optional parameters”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First, create a static factory method like an Object Mother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Expose each customizable property as a method </a:t>
            </a:r>
            <a:r>
              <a:rPr lang="en-US" b="0" baseline="0" dirty="0" err="1" smtClean="0"/>
              <a:t>param</a:t>
            </a:r>
            <a:r>
              <a:rPr lang="en-US" b="0" baseline="0" dirty="0" smtClean="0"/>
              <a:t/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In most cases, expose all major properties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 – don’t want callers to specify irrelevant data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Make </a:t>
            </a:r>
            <a:r>
              <a:rPr lang="en-US" b="0" baseline="0" dirty="0" err="1" smtClean="0"/>
              <a:t>params</a:t>
            </a:r>
            <a:r>
              <a:rPr lang="en-US" b="0" baseline="0" dirty="0" smtClean="0"/>
              <a:t> optional by assigning a default value in 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69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When you call the method, use this “named argument” syntax to pick &amp; choose arguments to specify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Any optional parameter that you don’t provide is assigned its default value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Clean, low-noise API for describing test data in precise detail</a:t>
            </a:r>
          </a:p>
          <a:p>
            <a:endParaRPr lang="en-US" b="0" baseline="0" dirty="0" smtClean="0"/>
          </a:p>
          <a:p>
            <a:r>
              <a:rPr lang="en-US" b="1" baseline="0" dirty="0" smtClean="0"/>
              <a:t>Transition: </a:t>
            </a:r>
          </a:p>
          <a:p>
            <a:endParaRPr lang="en-US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To get the most value, important to implement correctly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Let’s look at some suggestions</a:t>
            </a:r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22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First,</a:t>
            </a:r>
            <a:r>
              <a:rPr lang="en-US" baseline="0" dirty="0" smtClean="0"/>
              <a:t> try to avoid creating objects that have properties equal to </a:t>
            </a:r>
            <a:r>
              <a:rPr lang="en-US" i="1" baseline="0" dirty="0" smtClean="0"/>
              <a:t>null </a:t>
            </a:r>
            <a:r>
              <a:rPr lang="en-US" i="0" baseline="0" dirty="0" smtClean="0"/>
              <a:t>or hardcoded values</a:t>
            </a:r>
            <a:br>
              <a:rPr lang="en-US" i="0" baseline="0" dirty="0" smtClean="0"/>
            </a:br>
            <a:endParaRPr lang="en-US" i="1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Null can lead to errors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Hardcoded values can lead to “unexpected equality”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Example: create two Customers from the helper, then compare their email address. Should they be equal?</a:t>
            </a:r>
            <a:br>
              <a:rPr lang="en-US" i="0" baseline="0" dirty="0" smtClean="0"/>
            </a:br>
            <a:endParaRPr lang="en-US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Too many tests fail that should have passed, or vice versa, because of this </a:t>
            </a:r>
            <a:r>
              <a:rPr lang="en-US" i="0" baseline="0" dirty="0" smtClean="0"/>
              <a:t>unexpected </a:t>
            </a:r>
            <a:r>
              <a:rPr lang="en-US" baseline="0" dirty="0" smtClean="0"/>
              <a:t>equality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By default, MAKE THINGS UNIQUE </a:t>
            </a:r>
            <a:r>
              <a:rPr lang="en-US" baseline="0" dirty="0" smtClean="0"/>
              <a:t>– force </a:t>
            </a:r>
            <a:r>
              <a:rPr lang="en-US" baseline="0" smtClean="0"/>
              <a:t>callers to be </a:t>
            </a:r>
            <a:r>
              <a:rPr lang="en-US" baseline="0" dirty="0" smtClean="0"/>
              <a:t>explicit if they want things to be equal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4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Nice way of creating unique strings is w/ </a:t>
            </a:r>
            <a:r>
              <a:rPr lang="en-US" b="0" i="0" baseline="0" dirty="0" err="1" smtClean="0"/>
              <a:t>ShortGuid</a:t>
            </a:r>
            <a:r>
              <a:rPr lang="en-US" b="0" i="0" baseline="0" dirty="0" smtClean="0"/>
              <a:t/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Compresses a normal GUID into a 22-character string by Base64-encoding it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Result is short, URL-friendly, and unique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In this example, every string property on the Customer will be unique unless caller specifies a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9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To create unique integers, I use a class I call the </a:t>
            </a:r>
            <a:r>
              <a:rPr lang="en-US" b="1" i="0" baseline="0" dirty="0" err="1" smtClean="0"/>
              <a:t>IdSequencer</a:t>
            </a:r>
            <a:r>
              <a:rPr lang="en-US" b="1" i="0" baseline="0" dirty="0" smtClean="0"/>
              <a:t/>
            </a:r>
            <a:br>
              <a:rPr lang="en-US" b="1" i="0" baseline="0" dirty="0" smtClean="0"/>
            </a:br>
            <a:endParaRPr lang="en-US" b="1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Every time you call Next() it returns a new value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If we have time I’ll show you how it works – or hit the bit.ly link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always assign unique integers to Id fields – callers can explicitly set up differently if they need to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I may or may not assign unique integers to other fields, it depends on what they are.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i="0" baseline="0" dirty="0" smtClean="0"/>
          </a:p>
          <a:p>
            <a:endParaRPr lang="en-US" b="0" i="0" baseline="0" dirty="0" smtClean="0"/>
          </a:p>
          <a:p>
            <a:endParaRPr lang="en-US" b="1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8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It’s also important that</a:t>
            </a:r>
            <a:r>
              <a:rPr lang="en-US" baseline="0" dirty="0" smtClean="0"/>
              <a:t> each Test Helper is concerned with creating a single type of object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object has some sort of dependency, delegate to another helper to create it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Here’s an example of an Order Helper that allows its Customer to be passed as a parameter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the caller doesn’t pass a Customer, it calls the </a:t>
            </a:r>
            <a:r>
              <a:rPr lang="en-US" baseline="0" dirty="0" err="1" smtClean="0"/>
              <a:t>CustomerHelper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way we end up with a fully-specified object, and each helper stays focused on one thing only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really important and will help keep your maintenance costs in check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69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Generally</a:t>
            </a:r>
            <a:r>
              <a:rPr lang="en-US" baseline="0" dirty="0" smtClean="0"/>
              <a:t> speaking, helpers have a single method called Create()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Creates as generic an object as possible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Whole point is that caller specifies what it cares about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</a:t>
            </a:r>
            <a:r>
              <a:rPr lang="en-US" baseline="0" dirty="0" smtClean="0"/>
              <a:t> some cases, create specialized helpers like an Object Mother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Consider if you notice patterns in your setup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instance, same set of parameters being set at same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example shows a helper that creates an Order with multiple payment types.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Less code than calling standard Create() method w/ lots of arguments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to refactor related tests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this sparingly – same drawbacks as Object Mother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After some experimentation, my team has settled on Test Helpers as our go-to pattern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Flexible, easy to implement, and easy to extend for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We’ll come back to that in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1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29 string,</a:t>
            </a:r>
            <a:r>
              <a:rPr lang="en-US" baseline="0" dirty="0" smtClean="0"/>
              <a:t> integer and Boolean values being initialized….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4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Helpers are great at returning single object - track of multiple objects AND their relationships? 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Example: product review feature - one or more Products, one or more Customers w/ Reviews for those products,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Wiring up by hand is tedious &amp; sacrifices expressiveness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CLICK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We’ve created a</a:t>
            </a:r>
            <a:r>
              <a:rPr lang="en-US" baseline="0" dirty="0" smtClean="0"/>
              <a:t> pattern we call a “Scenario”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Essentially a façade that simplifies the usage of multiple Test Helpers towards a common goal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Provides a convenient way of tracking relationships between test data</a:t>
            </a:r>
            <a:endParaRPr lang="en-US" dirty="0" smtClean="0"/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4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Changes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your feature requires complicated setup, you’re going to have multiple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have multiple tests for the same feature, you’ll probably want to re-use setup code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Specifically designed for reuse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Transition: </a:t>
            </a:r>
            <a:r>
              <a:rPr lang="en-US" b="0" baseline="0" dirty="0" smtClean="0"/>
              <a:t>So what does a Scenario object look like?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en-US" b="0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934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Biggest difference</a:t>
            </a:r>
            <a:r>
              <a:rPr lang="en-US" baseline="0" dirty="0" smtClean="0"/>
              <a:t> between Scenario &amp; Test Helper – static factory vs instance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Key objects or relationships are exposed as instance properties of the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95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example of why this is useful.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test does NOT use a scenario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Asserts that customers cannot submit new reviews once they’ve been flagged for objectionable content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Test creates a product and a customer, then 2 flagged reviews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Finally, tries to submit a new review &amp; asserts it is rejected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Certainly not a </a:t>
            </a:r>
            <a:r>
              <a:rPr lang="en-US" i="1" baseline="0" dirty="0" smtClean="0"/>
              <a:t>terrible </a:t>
            </a:r>
            <a:r>
              <a:rPr lang="en-US" i="0" baseline="0" dirty="0" smtClean="0"/>
              <a:t>test - could be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baseline="0" dirty="0" smtClean="0"/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63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Here’s the same test, re-written with a Scenario</a:t>
            </a:r>
            <a:br>
              <a:rPr lang="en-US" dirty="0" smtClean="0"/>
            </a:b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that I’m instantiating the scenario object &amp; passing data to the constructor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</a:t>
            </a:r>
            <a:r>
              <a:rPr lang="en-US" baseline="0" dirty="0" smtClean="0"/>
              <a:t>how much less noisy it is, without the customer and product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Scenario exposes references to them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Replaced the explicit creation of two flagged reviews with a single declarative argument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repeat this test with a different # of flagged reviews, copy 1 line of code &amp; change 1 argument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Excellent example of how expressive setup code makes it easy to add new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perfect</a:t>
            </a:r>
            <a:br>
              <a:rPr lang="en-US" dirty="0" smtClean="0"/>
            </a:b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Same drawbacks as Object Mother – Scenario</a:t>
            </a:r>
            <a:r>
              <a:rPr lang="en-US" baseline="0" dirty="0" smtClean="0"/>
              <a:t> is basically a Mother for a group of objects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03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Mitigated somewhat by the fact that Scenarios are rarely reusable in any broad terms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By their nature, represent tight coupling between multiple objects</a:t>
            </a:r>
            <a:br>
              <a:rPr lang="en-US" baseline="0" dirty="0" smtClean="0"/>
            </a:b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Coupling reduces their ability to be reused in different contexts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use Scenarios when a group of related tests share complex setup.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rarely use them in a wider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4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Take a second &amp;</a:t>
            </a:r>
            <a:r>
              <a:rPr lang="en-US" baseline="0" dirty="0" smtClean="0"/>
              <a:t> summarize object creation patterns</a:t>
            </a:r>
            <a:br>
              <a:rPr lang="en-US" baseline="0" dirty="0" smtClean="0"/>
            </a:b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 for Test Helpers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avoid constructing test objects by hand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you need to create a single object, consider Test Helper (or Object Mother or Data Builder)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78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Use Scenarios if you need multiple objects AND they are related to each other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Scenarios are also a good alternative to inheritance for sharing setup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74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I recommend that you put these helpers in your Test project.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If you have multiple test projects, consider creating a “Test Library” project so that you can reuse them across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7 objects being created…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Creating these helpers DOES have a cost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Adding them to a large legacy project can be especially painful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Been there, done that, worth it</a:t>
            </a:r>
          </a:p>
          <a:p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existing legacy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Recommend start w/ helpers for smaller objects first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Build up to your larger objects over time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Starting with the most complex object could be a rabbit hole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 greenfield project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Create these as you go, even if it seems like overkill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You’ll be glad you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5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Here’s that nasty chunk of setup code I showed at the start</a:t>
            </a:r>
            <a:endParaRPr lang="en-US" b="0" baseline="0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33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67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13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Here’s that same chunk of code, cleaned up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Determined many objects were irrelevant – pushed into helpers &amp; used defaults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Still creating a lot of objects, but something that’s manageable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i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Said it before and I’ll say it again; single most important thing is to build a good helper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741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Until now,</a:t>
            </a:r>
            <a:r>
              <a:rPr lang="en-US" baseline="0" dirty="0" smtClean="0"/>
              <a:t> in-memory objects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Eventually,</a:t>
            </a:r>
            <a:r>
              <a:rPr lang="en-US" baseline="0" dirty="0" smtClean="0"/>
              <a:t> you’re going to want to save your test data to a database so that you can test your data access code, or so that you can automate some of your full-stack system tests.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 this final section, I’ll show you how to use Test Helpers in integration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13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would be really nice if we could use the same Test Helpers to create real data as in-memory data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33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Easier said than done.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First, you have to deal with foreign keys.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Can’t just new up a Customer and an Order in-memory,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Have to new up entire object graph, save objects to the database in the correct sequence, and then update all the IDs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(This is a little bit easier if you assign primary keys in your application code, but my project uses good old-fashioned </a:t>
            </a:r>
            <a:r>
              <a:rPr lang="en-US" baseline="0" dirty="0" err="1" smtClean="0"/>
              <a:t>autonumber</a:t>
            </a:r>
            <a:r>
              <a:rPr lang="en-US" baseline="0" dirty="0" smtClean="0"/>
              <a:t> keys)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Second, you have to deal with column constraints.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Non-null columns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Max length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* Lastly, clean up test data when the test run is over.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These challenges are a pain, but they are manageable with a few extra additions to your Test Helper classes. 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The solution we use is to add a </a:t>
            </a:r>
            <a:r>
              <a:rPr lang="en-US" b="0" i="1" baseline="0" dirty="0" smtClean="0"/>
              <a:t>Save</a:t>
            </a:r>
            <a:r>
              <a:rPr lang="en-US" b="0" i="0" baseline="0" dirty="0" smtClean="0"/>
              <a:t>() method to your Test Helpers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Before I show you how that works, I want to mention a few things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First, this feature assumes you’re using an ORM of some sort. If you’re NOT using an ORM then the concept still applies, but you’ll need to find a different implementation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Second, these code samples are for </a:t>
            </a:r>
            <a:r>
              <a:rPr lang="en-US" b="0" i="0" baseline="0" dirty="0" err="1" smtClean="0"/>
              <a:t>Nhibernate</a:t>
            </a:r>
            <a:r>
              <a:rPr lang="en-US" b="0" i="0" baseline="0" dirty="0" smtClean="0"/>
              <a:t>. You’ll obviously need to modify them to work with Entity Framework or Active Record or whatever you’re using</a:t>
            </a:r>
            <a:br>
              <a:rPr lang="en-US" b="0" i="0" baseline="0" dirty="0" smtClean="0"/>
            </a:br>
            <a:endParaRPr lang="en-US" b="0" i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baseline="0" dirty="0" smtClean="0"/>
              <a:t>Let’s look at how the Save method is implemented in my helpers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2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1</a:t>
            </a:r>
            <a:r>
              <a:rPr lang="en-US" b="0" baseline="30000" dirty="0" smtClean="0"/>
              <a:t>st</a:t>
            </a:r>
            <a:r>
              <a:rPr lang="en-US" b="0" baseline="0" dirty="0" smtClean="0"/>
              <a:t>, Save() is static &amp; takes ORM interface as an argument.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It’s certainly possible to use Dependency Injection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All the other helper methods are static – not worth effort for my team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and 75 lines of code to understand.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17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Next, note that we delegate to other helpers to save any of our dependent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Can’t save an Order unless it refers to a valid customer – save the Customer first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Remember, each Test Helper deals w/ one object type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Third, Save method is responsible for resetting any Id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 to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We’re using </a:t>
            </a:r>
            <a:r>
              <a:rPr lang="en-US" b="0" baseline="0" dirty="0" err="1" smtClean="0"/>
              <a:t>Nhibernate</a:t>
            </a:r>
            <a:r>
              <a:rPr lang="en-US" b="0" baseline="0" dirty="0" smtClean="0"/>
              <a:t> in this example, and if we tell it to save an object that has a non-zero ID, it will issue an update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Resetting the Id to zero forces it to do an insert, which is what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Note that we don’t need to reset ALL values that were assigned by the </a:t>
            </a:r>
            <a:r>
              <a:rPr lang="en-US" b="0" baseline="0" dirty="0" err="1" smtClean="0"/>
              <a:t>IdSequencer</a:t>
            </a:r>
            <a:r>
              <a:rPr lang="en-US" b="0" baseline="0" dirty="0" smtClean="0"/>
              <a:t>, only entity IDs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906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Finally, we delegate to the ORM to insert or update the object</a:t>
            </a:r>
            <a:br>
              <a:rPr lang="en-US" b="0" baseline="0" dirty="0" smtClean="0"/>
            </a:b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baseline="0" dirty="0" smtClean="0"/>
              <a:t>Each helper should know how to save the objects that it creates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implementation of your Save methods will be driven by your Create methods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Does NOT need to handle any arbitrary object, only those configurations created by the helper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Transition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Finally, we need to prevent this test data from lingering around when our test run is 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One possibility is to reset the database to a known state at the start of each test run. This works, but I tend to run my unit tests against the same DB I use for local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Don’t want data</a:t>
            </a:r>
            <a:r>
              <a:rPr lang="en-US" baseline="0" dirty="0" smtClean="0"/>
              <a:t> I’ve crafted by hand from being blown away by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want to lose any schema changes I’ve made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08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Another option is to wrap each test run in a database transaction, and then roll back that transaction when the test run is over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easy to do by adding an attribute to our data tests. The presence of this attribute automatically executes the test inside of a transaction, and then discards the transaction at the end.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8368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Let’s recap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Good setup code: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Is highly expressive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Highlights what really matters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Avoids inheritance for shared data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r>
              <a:rPr lang="en-US" baseline="0" dirty="0" smtClean="0"/>
              <a:t>Does not require a lot of upkeep</a:t>
            </a:r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baseline="0" dirty="0" smtClean="0"/>
          </a:p>
          <a:p>
            <a:pPr marL="228600" indent="-228600">
              <a:buFont typeface="Arial" panose="020B0604020202020204" pitchFamily="34" charset="0"/>
              <a:buAutoNum type="arabicParenR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10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And how do we achieve these goals?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Short, clean code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="0" baseline="0" dirty="0" smtClean="0"/>
              <a:t>Use helpers for object creation</a:t>
            </a:r>
            <a:endParaRPr lang="en-US" b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278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like to wrap up with last piece</a:t>
            </a:r>
            <a:r>
              <a:rPr lang="en-US" baseline="0" dirty="0" smtClean="0"/>
              <a:t> of advice: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CLICK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something is hard to test, it’s probably too complex.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Don’t be “clever” in your tests – change design to make cleverness unnecessary.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Clean, simple, elegant are the keys to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</a:t>
            </a:r>
            <a:r>
              <a:rPr lang="en-US" b="0" baseline="0" dirty="0" smtClean="0"/>
              <a:t>: You can download these materials from my </a:t>
            </a:r>
            <a:r>
              <a:rPr lang="en-US" b="0" baseline="0" dirty="0" err="1" smtClean="0"/>
              <a:t>Github</a:t>
            </a:r>
            <a:r>
              <a:rPr lang="en-US" b="0" baseline="0" dirty="0" smtClean="0"/>
              <a:t> account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 smtClean="0"/>
              <a:t>CLICK: </a:t>
            </a:r>
            <a:r>
              <a:rPr lang="en-US" b="0" baseline="0" dirty="0" smtClean="0"/>
              <a:t>If you have any questions or feedback of any sort, reach me on Twitter or email.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/>
              <a:t>THANK YOU!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3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just the SHARED setup code for</a:t>
            </a:r>
            <a:r>
              <a:rPr lang="en-US" baseline="0" dirty="0" smtClean="0"/>
              <a:t> the test suite. Individual tests had more code like this, and all depended on different portions of this mess.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Became clear that even though my change was simple, understanding and modifying tests would not be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Went back to team – increased estimate – spent more time than should have been necessary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an isolated case – thousands of tests in our projects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Countless hours spent reading those tests and trying to make sense of stuff like this</a:t>
            </a:r>
          </a:p>
          <a:p>
            <a:endParaRPr lang="en-US" b="0" i="0" baseline="0" dirty="0" smtClean="0"/>
          </a:p>
          <a:p>
            <a:r>
              <a:rPr lang="en-US" b="1" i="0" baseline="0" dirty="0" smtClean="0"/>
              <a:t>TRANSITION: </a:t>
            </a:r>
            <a:r>
              <a:rPr lang="en-US" b="0" i="0" baseline="0" dirty="0" smtClean="0"/>
              <a:t>This sucks. Fortunately, it doesn’t have to be this way.</a:t>
            </a:r>
            <a:endParaRPr lang="en-US" b="1" i="0" baseline="0" dirty="0" smtClean="0"/>
          </a:p>
          <a:p>
            <a:endParaRPr lang="en-US" b="1" i="0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bad%20test%20full%20screencap.png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://bit.ly/1d7zHz7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Patterns of Effective Test Setup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9457" y="5795260"/>
            <a:ext cx="3533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D7D00"/>
                </a:solidFill>
              </a:rPr>
              <a:t>@</a:t>
            </a:r>
            <a:r>
              <a:rPr lang="en-US" sz="4000" dirty="0" smtClean="0">
                <a:solidFill>
                  <a:srgbClr val="FD7D00"/>
                </a:solidFill>
              </a:rPr>
              <a:t>spetryjohnson</a:t>
            </a:r>
            <a:endParaRPr lang="en-US" sz="3200" dirty="0">
              <a:solidFill>
                <a:srgbClr val="FD7D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346" y="3345676"/>
            <a:ext cx="110393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Because tests are too important to </a:t>
            </a:r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write poorly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What’s on 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Admit you have a problem (with test setup)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Basic patterns for sucking less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dirty="0" smtClean="0"/>
              <a:t>Advanced tips and tricks</a:t>
            </a:r>
            <a:endParaRPr lang="en-US" sz="4000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What </a:t>
            </a:r>
            <a:r>
              <a:rPr lang="en-US" sz="4800" dirty="0" smtClean="0"/>
              <a:t>is “test setup”, </a:t>
            </a:r>
            <a:r>
              <a:rPr lang="en-US" sz="4800" dirty="0" smtClean="0"/>
              <a:t>exactly?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written </a:t>
            </a:r>
            <a:r>
              <a:rPr lang="en-US" i="1" dirty="0"/>
              <a:t>outside</a:t>
            </a:r>
            <a:r>
              <a:rPr lang="en-US" dirty="0"/>
              <a:t> individual tests </a:t>
            </a:r>
            <a:r>
              <a:rPr lang="en-US" dirty="0" smtClean="0"/>
              <a:t>( “</a:t>
            </a:r>
            <a:r>
              <a:rPr lang="en-US" dirty="0"/>
              <a:t>fixture</a:t>
            </a:r>
            <a:r>
              <a:rPr lang="en-US" dirty="0" smtClean="0"/>
              <a:t>” setup)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outside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individual tests ( “fixture” setup)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Code written </a:t>
            </a:r>
            <a:r>
              <a:rPr lang="en-US" i="1" dirty="0" smtClean="0"/>
              <a:t>inside </a:t>
            </a:r>
            <a:r>
              <a:rPr lang="en-US" dirty="0" smtClean="0"/>
              <a:t>individual tests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“setup” are we talking about, exactly?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outside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individual tests ( “fixture” setup)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Code written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inside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individual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I say “setup”, I mean the union of these</a:t>
            </a:r>
            <a:endParaRPr lang="en-US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cautionary tale – the costs of poor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98" y="2686121"/>
            <a:ext cx="1830437" cy="2026555"/>
          </a:xfrm>
        </p:spPr>
      </p:pic>
    </p:spTree>
    <p:extLst>
      <p:ext uri="{BB962C8B-B14F-4D97-AF65-F5344CB8AC3E}">
        <p14:creationId xmlns:p14="http://schemas.microsoft.com/office/powerpoint/2010/main" val="17225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code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complex setup</a:t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Dependencies you don’t care about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“Noise” </a:t>
            </a:r>
            <a:r>
              <a:rPr lang="en-US" dirty="0" smtClean="0"/>
              <a:t>values obscure </a:t>
            </a:r>
            <a:r>
              <a:rPr lang="en-US" dirty="0"/>
              <a:t>what’s really </a:t>
            </a:r>
            <a:r>
              <a:rPr lang="en-US" dirty="0" smtClean="0"/>
              <a:t>important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Complex code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complex setup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Dependencies you don’t care about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“Noise” objects obscure what’s really important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Re-use of setup code </a:t>
            </a:r>
            <a:r>
              <a:rPr lang="en-US" dirty="0" smtClean="0">
                <a:sym typeface="Wingdings" panose="05000000000000000000" pitchFamily="2" charset="2"/>
              </a:rPr>
              <a:t> restrictive inheritance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53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2380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Story time…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54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87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37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77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8966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377"/>
            <a:ext cx="109537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write 		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aren’t written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Hard to understand 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little value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Fragile 			</a:t>
            </a:r>
            <a:r>
              <a:rPr lang="en-US" dirty="0" smtClean="0">
                <a:sym typeface="Wingdings" panose="05000000000000000000" pitchFamily="2" charset="2"/>
              </a:rPr>
              <a:t> drain on velocity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cautionary tale – the costs of poor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1" y="1425087"/>
            <a:ext cx="4913736" cy="46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Ain’t</a:t>
            </a:r>
            <a:r>
              <a:rPr lang="en-US" dirty="0" smtClean="0"/>
              <a:t> nobody got time for all that!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13" y="2773901"/>
            <a:ext cx="1625898" cy="17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&amp; clearly establishes the baseline state</a:t>
            </a:r>
          </a:p>
          <a:p>
            <a:pPr lvl="1"/>
            <a:r>
              <a:rPr lang="en-US" dirty="0" smtClean="0"/>
              <a:t>High “signal-to-noise ratio”</a:t>
            </a:r>
          </a:p>
          <a:p>
            <a:pPr lvl="1"/>
            <a:r>
              <a:rPr lang="en-US" dirty="0" smtClean="0"/>
              <a:t>Can reader quickly skim the code?</a:t>
            </a:r>
          </a:p>
          <a:p>
            <a:pPr lvl="1"/>
            <a:r>
              <a:rPr lang="en-US" dirty="0" smtClean="0"/>
              <a:t>Easily spot differences in similar tests?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10109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&amp; clearly establishes the baseline state</a:t>
            </a:r>
          </a:p>
          <a:p>
            <a:pPr lvl="1"/>
            <a:r>
              <a:rPr lang="en-US" dirty="0" smtClean="0"/>
              <a:t>High “signal-to-noise ratio”</a:t>
            </a:r>
          </a:p>
          <a:p>
            <a:pPr lvl="1"/>
            <a:r>
              <a:rPr lang="en-US" dirty="0" smtClean="0"/>
              <a:t>Can reader quickly skim the code?</a:t>
            </a:r>
          </a:p>
          <a:p>
            <a:pPr lvl="1"/>
            <a:r>
              <a:rPr lang="en-US" dirty="0" smtClean="0"/>
              <a:t>Easily spot differences in similar tests?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8343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Behold, the reason we’re here</a:t>
            </a:r>
            <a:endParaRPr lang="en-US" sz="4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178"/>
            <a:ext cx="8201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049"/>
            <a:ext cx="10515600" cy="4351338"/>
          </a:xfrm>
        </p:spPr>
        <p:txBody>
          <a:bodyPr/>
          <a:lstStyle/>
          <a:p>
            <a:r>
              <a:rPr lang="en-US" dirty="0" smtClean="0"/>
              <a:t>Entire test should fit on screen at 1 time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10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Entire test should fit on screen at 1 time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Avoid intermediate objects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99" y="3310731"/>
            <a:ext cx="85820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99" y="5195887"/>
            <a:ext cx="54673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3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what you’re doing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14" y="2392459"/>
            <a:ext cx="5715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what you’re doing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9516"/>
            <a:ext cx="79152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highly expressive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clear </a:t>
            </a:r>
            <a:r>
              <a:rPr lang="en-US" i="1" dirty="0" smtClean="0"/>
              <a:t>why </a:t>
            </a:r>
            <a:r>
              <a:rPr lang="en-US" dirty="0" smtClean="0"/>
              <a:t>you’re doing something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3750"/>
            <a:ext cx="10687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constants for important values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8002"/>
            <a:ext cx="9658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constants for important values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4138"/>
            <a:ext cx="8477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1" y="2648801"/>
            <a:ext cx="92297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3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highlights what matters…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569902"/>
            <a:ext cx="8496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" y="318383"/>
            <a:ext cx="740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downplays what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data objects descriptive names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2" y="2662238"/>
            <a:ext cx="9505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downplays what doesn’t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use of “dummy” values</a:t>
            </a:r>
          </a:p>
          <a:p>
            <a:pPr lvl="1"/>
            <a:r>
              <a:rPr lang="en-US" dirty="0" smtClean="0"/>
              <a:t>42, “irrelevant”,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Don’t use defaults like </a:t>
            </a:r>
            <a:r>
              <a:rPr lang="en-US" i="1" dirty="0" smtClean="0"/>
              <a:t>null </a:t>
            </a:r>
            <a:r>
              <a:rPr lang="en-US" dirty="0" smtClean="0"/>
              <a:t>and zero; avoid “unexpected equality”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0125"/>
            <a:ext cx="11115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should not construct data</a:t>
            </a:r>
          </a:p>
          <a:p>
            <a:pPr lvl="1"/>
            <a:r>
              <a:rPr lang="en-US" dirty="0" smtClean="0"/>
              <a:t>Hard to tweak data for each test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should not construct data</a:t>
            </a:r>
          </a:p>
          <a:p>
            <a:pPr lvl="1"/>
            <a:r>
              <a:rPr lang="en-US" dirty="0" smtClean="0"/>
              <a:t>Hard to tweak data for each test</a:t>
            </a:r>
          </a:p>
          <a:p>
            <a:pPr lvl="1"/>
            <a:r>
              <a:rPr lang="en-US" dirty="0" smtClean="0"/>
              <a:t>No re-use in other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avoids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Base classes should not construct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tweak data for each test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 re-use in other tests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Base classes </a:t>
            </a:r>
            <a:r>
              <a:rPr lang="en-US" i="1" dirty="0"/>
              <a:t>can </a:t>
            </a:r>
            <a:r>
              <a:rPr lang="en-US" dirty="0"/>
              <a:t>set up infrastructure…</a:t>
            </a:r>
          </a:p>
          <a:p>
            <a:pPr lvl="1"/>
            <a:r>
              <a:rPr lang="en-US" dirty="0"/>
              <a:t>… and initialize shared services</a:t>
            </a:r>
          </a:p>
          <a:p>
            <a:pPr lvl="1"/>
            <a:r>
              <a:rPr lang="en-US" dirty="0"/>
              <a:t>… and stub out behavior orthogonal to the test</a:t>
            </a:r>
          </a:p>
          <a:p>
            <a:pPr lvl="1"/>
            <a:r>
              <a:rPr lang="en-US" dirty="0"/>
              <a:t>… but they should avoid creating data.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resilient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Trivial changes != mountains of errors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setup code is resilient to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Trivial changes != mountains of errors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Minimal effort to refactor tests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&amp; Practices - show me the </a:t>
            </a:r>
            <a:r>
              <a:rPr lang="en-US" dirty="0" err="1" smtClean="0"/>
              <a:t>codez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338" y="3334543"/>
            <a:ext cx="43529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Mother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47925"/>
            <a:ext cx="10106025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45892"/>
            <a:ext cx="98012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2738438"/>
            <a:ext cx="9229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we tried, but didn’t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Builder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0" y="2639716"/>
            <a:ext cx="9296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a Builder, without the fluent API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Like a Builder, without the fluent API</a:t>
            </a:r>
          </a:p>
          <a:p>
            <a:endParaRPr lang="en-US" dirty="0" smtClean="0"/>
          </a:p>
          <a:p>
            <a:r>
              <a:rPr lang="en-US" dirty="0" smtClean="0"/>
              <a:t>Specify data via named, optional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45" y="3688557"/>
            <a:ext cx="4486275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45" y="5629275"/>
            <a:ext cx="80676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</p:txBody>
      </p:sp>
    </p:spTree>
    <p:extLst>
      <p:ext uri="{BB962C8B-B14F-4D97-AF65-F5344CB8AC3E}">
        <p14:creationId xmlns:p14="http://schemas.microsoft.com/office/powerpoint/2010/main" val="21135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unique values – avoid “unexpected equality”</a:t>
            </a:r>
          </a:p>
          <a:p>
            <a:pPr lvl="1"/>
            <a:r>
              <a:rPr lang="en-US" b="1" dirty="0" err="1" smtClean="0"/>
              <a:t>ShortGuid</a:t>
            </a:r>
            <a:r>
              <a:rPr lang="en-US" dirty="0" smtClean="0"/>
              <a:t> for short, unique strings (</a:t>
            </a:r>
            <a:r>
              <a:rPr lang="en-US" dirty="0" smtClean="0">
                <a:hlinkClick r:id="rId3" action="ppaction://hlinkfile"/>
              </a:rPr>
              <a:t>bit.ly/1dCxSbe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3438525"/>
            <a:ext cx="7467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unique values – avoid “unexpected equality”</a:t>
            </a:r>
          </a:p>
          <a:p>
            <a:pPr lvl="1"/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ShortGuid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for short, unique strings (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hlinkClick r:id="rId3" action="ppaction://hlinkfile"/>
              </a:rPr>
              <a:t>bit.ly/1dCxSbe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en-US" b="1" dirty="0" err="1" smtClean="0"/>
              <a:t>IdSequencer</a:t>
            </a:r>
            <a:r>
              <a:rPr lang="en-US" dirty="0" smtClean="0"/>
              <a:t> for unique integers (</a:t>
            </a:r>
            <a:r>
              <a:rPr lang="en-US" dirty="0" smtClean="0">
                <a:hlinkClick r:id="rId4"/>
              </a:rPr>
              <a:t>bit.ly/1d7zHz7</a:t>
            </a:r>
            <a:r>
              <a:rPr lang="en-US" dirty="0" smtClean="0"/>
              <a:t>)</a:t>
            </a:r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3438525"/>
            <a:ext cx="61626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Delegate to other helpers as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6107"/>
            <a:ext cx="81343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Test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act like an Object Mother, too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020"/>
            <a:ext cx="71247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façade for invoking multiple Test Helpers</a:t>
            </a:r>
          </a:p>
          <a:p>
            <a:pPr lvl="1"/>
            <a:r>
              <a:rPr lang="en-US" dirty="0" smtClean="0"/>
              <a:t>Use when objects have </a:t>
            </a:r>
            <a:r>
              <a:rPr lang="en-US" i="1" dirty="0" smtClean="0"/>
              <a:t>relationships </a:t>
            </a:r>
            <a:r>
              <a:rPr lang="en-US" dirty="0" smtClean="0"/>
              <a:t>you care about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façade for invoking multiple Test Helpers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Most useful when objects have complex relationships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Reuse complex arrangements w/out inheritance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6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Expose key data as instance properties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40" y="2566458"/>
            <a:ext cx="79152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50"/>
            <a:ext cx="112966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more expressive?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414588"/>
            <a:ext cx="11249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drawbacks as Object Mother</a:t>
            </a:r>
          </a:p>
          <a:p>
            <a:pPr lvl="1"/>
            <a:r>
              <a:rPr lang="en-US" dirty="0" smtClean="0"/>
              <a:t>Painful when tests need to customize data</a:t>
            </a:r>
          </a:p>
          <a:p>
            <a:pPr lvl="1"/>
            <a:r>
              <a:rPr lang="en-US" dirty="0" smtClean="0"/>
              <a:t>Hard to change once many tests use it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Same drawbacks as Object Mother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Painful when tests need to customize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 to change once many tests use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Rarely reusable globally</a:t>
            </a:r>
          </a:p>
          <a:p>
            <a:pPr lvl="1"/>
            <a:r>
              <a:rPr lang="en-US" dirty="0" smtClean="0"/>
              <a:t>Scenarios represent tight coupling between data</a:t>
            </a:r>
          </a:p>
          <a:p>
            <a:pPr lvl="1"/>
            <a:r>
              <a:rPr lang="en-US" dirty="0" smtClean="0"/>
              <a:t>Use instead of base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Helpers to create single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0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Scenarios to create multiple, related objects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98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Put these classes in your Test project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7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&amp; Practices – 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Test Helpers to create single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Scenarios to create multiple, related objects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Put these classes in your Test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 free, but worth the investment</a:t>
            </a:r>
          </a:p>
        </p:txBody>
      </p:sp>
    </p:spTree>
    <p:extLst>
      <p:ext uri="{BB962C8B-B14F-4D97-AF65-F5344CB8AC3E}">
        <p14:creationId xmlns:p14="http://schemas.microsoft.com/office/powerpoint/2010/main" val="88412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brought to chaos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178"/>
            <a:ext cx="82010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" y="318383"/>
            <a:ext cx="74009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brought to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8" y="1690688"/>
            <a:ext cx="10601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Techniques – integration tests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90" y="2752141"/>
            <a:ext cx="1699170" cy="1738686"/>
          </a:xfrm>
        </p:spPr>
      </p:pic>
    </p:spTree>
    <p:extLst>
      <p:ext uri="{BB962C8B-B14F-4D97-AF65-F5344CB8AC3E}">
        <p14:creationId xmlns:p14="http://schemas.microsoft.com/office/powerpoint/2010/main" val="385385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Techniques –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same helpers create data in-memory and in-</a:t>
            </a:r>
            <a:r>
              <a:rPr lang="en-US" dirty="0" err="1" smtClean="0"/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Challenges:</a:t>
            </a:r>
          </a:p>
          <a:p>
            <a:pPr lvl="1"/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Column constraints</a:t>
            </a:r>
          </a:p>
          <a:p>
            <a:pPr lvl="1"/>
            <a:r>
              <a:rPr lang="en-US" dirty="0" smtClean="0"/>
              <a:t>Don’t litter database with junk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4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Goal: same helpers create data in-memory and in-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db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Challenges: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Foreign keys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Column constraints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Don’t litter database with junk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Solution: Add a </a:t>
            </a:r>
            <a:r>
              <a:rPr lang="en-US" i="1" dirty="0" smtClean="0"/>
              <a:t>Save() </a:t>
            </a:r>
            <a:r>
              <a:rPr lang="en-US" dirty="0" smtClean="0"/>
              <a:t>method to Test Helpers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74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7440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 – 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[Rollback] attribute</a:t>
            </a:r>
          </a:p>
          <a:p>
            <a:pPr lvl="1"/>
            <a:r>
              <a:rPr lang="en-US" dirty="0" smtClean="0"/>
              <a:t>Creates DB transaction when test starts</a:t>
            </a:r>
          </a:p>
          <a:p>
            <a:pPr lvl="1"/>
            <a:r>
              <a:rPr lang="en-US" dirty="0" smtClean="0"/>
              <a:t>Rolls back when test ends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4897"/>
            <a:ext cx="7715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9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setup code:</a:t>
            </a:r>
          </a:p>
          <a:p>
            <a:pPr lvl="1"/>
            <a:r>
              <a:rPr lang="en-US" dirty="0" smtClean="0"/>
              <a:t>Is highly expressive</a:t>
            </a:r>
          </a:p>
          <a:p>
            <a:pPr lvl="1"/>
            <a:r>
              <a:rPr lang="en-US" dirty="0" smtClean="0"/>
              <a:t>Highlights what matters / downplays what doesn’t</a:t>
            </a:r>
          </a:p>
          <a:p>
            <a:pPr lvl="1"/>
            <a:r>
              <a:rPr lang="en-US" dirty="0" smtClean="0"/>
              <a:t>Doesn’t use inheritance</a:t>
            </a:r>
          </a:p>
          <a:p>
            <a:pPr lvl="1"/>
            <a:r>
              <a:rPr lang="en-US" dirty="0" smtClean="0"/>
              <a:t>Is resilient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Good setup code: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highly expressive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Highlights what matters / downplays what doesn’t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Doesn’t use inheritance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Is resilient</a:t>
            </a:r>
          </a:p>
          <a:p>
            <a:pPr lvl="1"/>
            <a:endParaRPr lang="en-US" dirty="0"/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Short, clean code</a:t>
            </a:r>
          </a:p>
          <a:p>
            <a:pPr lvl="1"/>
            <a:r>
              <a:rPr lang="en-US" dirty="0" smtClean="0"/>
              <a:t>Use helpers for object creation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Parting Words of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to test == too complex. Simplify!</a:t>
            </a:r>
          </a:p>
          <a:p>
            <a:endParaRPr lang="en-US" dirty="0"/>
          </a:p>
          <a:p>
            <a:r>
              <a:rPr lang="en-US" b="1" dirty="0" smtClean="0"/>
              <a:t>Liked what you saw today?</a:t>
            </a:r>
          </a:p>
          <a:p>
            <a:pPr lvl="1"/>
            <a:r>
              <a:rPr lang="en-US" dirty="0" smtClean="0"/>
              <a:t>Download materials from </a:t>
            </a: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Read my blog at </a:t>
            </a:r>
            <a:r>
              <a:rPr lang="en-US" dirty="0" smtClean="0">
                <a:hlinkClick r:id="rId4"/>
              </a:rPr>
              <a:t>petry-johnson.com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Questions / Comments / Suggestions / Flames?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spetryjohnson</a:t>
            </a:r>
            <a:endParaRPr lang="en-US" dirty="0" smtClean="0"/>
          </a:p>
          <a:p>
            <a:pPr lvl="1"/>
            <a:r>
              <a:rPr lang="en-US" dirty="0" smtClean="0"/>
              <a:t>seth@petry-johnson.com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41" y="464960"/>
            <a:ext cx="6924675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91" y="3653896"/>
            <a:ext cx="29908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791" y="3653896"/>
            <a:ext cx="2981325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741" y="3663421"/>
            <a:ext cx="3000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15322</TotalTime>
  <Words>3675</Words>
  <Application>Microsoft Office PowerPoint</Application>
  <PresentationFormat>Widescreen</PresentationFormat>
  <Paragraphs>982</Paragraphs>
  <Slides>86</Slides>
  <Notes>86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Corbel</vt:lpstr>
      <vt:lpstr>Wingdings</vt:lpstr>
      <vt:lpstr>Office Theme</vt:lpstr>
      <vt:lpstr>Patterns of Effective Test Setup </vt:lpstr>
      <vt:lpstr>Story time…</vt:lpstr>
      <vt:lpstr>Behold, the reason we’re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on the agenda?</vt:lpstr>
      <vt:lpstr>What is “test setup”, exactly?</vt:lpstr>
      <vt:lpstr>What “setup” are we talking about, exactly?</vt:lpstr>
      <vt:lpstr>What “setup” are we talking about, exactly?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 cautionary tale – the costs of poor setup</vt:lpstr>
      <vt:lpstr>Ain’t nobody got time for all that!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is highly expressive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Good setup code highlights what matters…</vt:lpstr>
      <vt:lpstr>… and downplays what doesn’t</vt:lpstr>
      <vt:lpstr>… and downplays what doesn’t</vt:lpstr>
      <vt:lpstr>Good setup code avoids inheritance</vt:lpstr>
      <vt:lpstr>Good setup code avoids inheritance</vt:lpstr>
      <vt:lpstr>Good setup code avoids inheritance</vt:lpstr>
      <vt:lpstr>Good setup code is resilient to change</vt:lpstr>
      <vt:lpstr>Good setup code is resilient to change</vt:lpstr>
      <vt:lpstr>Patterns &amp; Practices - show me the codez!</vt:lpstr>
      <vt:lpstr>Patterns we tried, but didn’t like</vt:lpstr>
      <vt:lpstr>Patterns we tried, but didn’t like</vt:lpstr>
      <vt:lpstr>Patterns we tried, but didn’t like</vt:lpstr>
      <vt:lpstr>Patterns we tried, but didn’t like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Test Helpers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Scenarios</vt:lpstr>
      <vt:lpstr>Patterns &amp; Practices – object construction</vt:lpstr>
      <vt:lpstr>Patterns &amp; Practices – object construction</vt:lpstr>
      <vt:lpstr>Patterns &amp; Practices – object construction</vt:lpstr>
      <vt:lpstr>Patterns &amp; Practices – object construction</vt:lpstr>
      <vt:lpstr>Order brought to chaos</vt:lpstr>
      <vt:lpstr>PowerPoint Presentation</vt:lpstr>
      <vt:lpstr>PowerPoint Presentation</vt:lpstr>
      <vt:lpstr>Order brought to chaos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Advanced Techniques – integration tests</vt:lpstr>
      <vt:lpstr>A quick recap…</vt:lpstr>
      <vt:lpstr>A quick recap…</vt:lpstr>
      <vt:lpstr>Parting Words of Wisdom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486</cp:revision>
  <dcterms:created xsi:type="dcterms:W3CDTF">2013-12-09T01:29:59Z</dcterms:created>
  <dcterms:modified xsi:type="dcterms:W3CDTF">2016-11-07T02:55:08Z</dcterms:modified>
</cp:coreProperties>
</file>