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95"/>
  </p:notesMasterIdLst>
  <p:sldIdLst>
    <p:sldId id="395" r:id="rId2"/>
    <p:sldId id="461" r:id="rId3"/>
    <p:sldId id="462" r:id="rId4"/>
    <p:sldId id="275" r:id="rId5"/>
    <p:sldId id="480" r:id="rId6"/>
    <p:sldId id="481" r:id="rId7"/>
    <p:sldId id="482" r:id="rId8"/>
    <p:sldId id="396" r:id="rId9"/>
    <p:sldId id="483" r:id="rId10"/>
    <p:sldId id="277" r:id="rId11"/>
    <p:sldId id="311" r:id="rId12"/>
    <p:sldId id="312" r:id="rId13"/>
    <p:sldId id="331" r:id="rId14"/>
    <p:sldId id="332" r:id="rId15"/>
    <p:sldId id="333" r:id="rId16"/>
    <p:sldId id="334" r:id="rId17"/>
    <p:sldId id="418" r:id="rId18"/>
    <p:sldId id="453" r:id="rId19"/>
    <p:sldId id="454" r:id="rId20"/>
    <p:sldId id="455" r:id="rId21"/>
    <p:sldId id="456" r:id="rId22"/>
    <p:sldId id="444" r:id="rId23"/>
    <p:sldId id="446" r:id="rId24"/>
    <p:sldId id="447" r:id="rId25"/>
    <p:sldId id="448" r:id="rId26"/>
    <p:sldId id="449" r:id="rId27"/>
    <p:sldId id="450" r:id="rId28"/>
    <p:sldId id="451" r:id="rId29"/>
    <p:sldId id="452" r:id="rId30"/>
    <p:sldId id="419" r:id="rId31"/>
    <p:sldId id="289" r:id="rId32"/>
    <p:sldId id="313" r:id="rId33"/>
    <p:sldId id="314" r:id="rId34"/>
    <p:sldId id="315" r:id="rId35"/>
    <p:sldId id="328" r:id="rId36"/>
    <p:sldId id="290" r:id="rId37"/>
    <p:sldId id="420" r:id="rId38"/>
    <p:sldId id="401" r:id="rId39"/>
    <p:sldId id="475" r:id="rId40"/>
    <p:sldId id="421" r:id="rId41"/>
    <p:sldId id="402" r:id="rId42"/>
    <p:sldId id="476" r:id="rId43"/>
    <p:sldId id="477" r:id="rId44"/>
    <p:sldId id="472" r:id="rId45"/>
    <p:sldId id="474" r:id="rId46"/>
    <p:sldId id="397" r:id="rId47"/>
    <p:sldId id="422" r:id="rId48"/>
    <p:sldId id="356" r:id="rId49"/>
    <p:sldId id="478" r:id="rId50"/>
    <p:sldId id="473" r:id="rId51"/>
    <p:sldId id="376" r:id="rId52"/>
    <p:sldId id="377" r:id="rId53"/>
    <p:sldId id="378" r:id="rId54"/>
    <p:sldId id="362" r:id="rId55"/>
    <p:sldId id="407" r:id="rId56"/>
    <p:sldId id="408" r:id="rId57"/>
    <p:sldId id="342" r:id="rId58"/>
    <p:sldId id="412" r:id="rId59"/>
    <p:sldId id="413" r:id="rId60"/>
    <p:sldId id="414" r:id="rId61"/>
    <p:sldId id="460" r:id="rId62"/>
    <p:sldId id="464" r:id="rId63"/>
    <p:sldId id="423" r:id="rId64"/>
    <p:sldId id="431" r:id="rId65"/>
    <p:sldId id="433" r:id="rId66"/>
    <p:sldId id="435" r:id="rId67"/>
    <p:sldId id="436" r:id="rId68"/>
    <p:sldId id="457" r:id="rId69"/>
    <p:sldId id="458" r:id="rId70"/>
    <p:sldId id="424" r:id="rId71"/>
    <p:sldId id="427" r:id="rId72"/>
    <p:sldId id="428" r:id="rId73"/>
    <p:sldId id="429" r:id="rId74"/>
    <p:sldId id="430" r:id="rId75"/>
    <p:sldId id="484" r:id="rId76"/>
    <p:sldId id="485" r:id="rId77"/>
    <p:sldId id="425" r:id="rId78"/>
    <p:sldId id="437" r:id="rId79"/>
    <p:sldId id="465" r:id="rId80"/>
    <p:sldId id="466" r:id="rId81"/>
    <p:sldId id="467" r:id="rId82"/>
    <p:sldId id="380" r:id="rId83"/>
    <p:sldId id="479" r:id="rId84"/>
    <p:sldId id="384" r:id="rId85"/>
    <p:sldId id="385" r:id="rId86"/>
    <p:sldId id="386" r:id="rId87"/>
    <p:sldId id="343" r:id="rId88"/>
    <p:sldId id="389" r:id="rId89"/>
    <p:sldId id="390" r:id="rId90"/>
    <p:sldId id="391" r:id="rId91"/>
    <p:sldId id="273" r:id="rId92"/>
    <p:sldId id="441" r:id="rId93"/>
    <p:sldId id="443"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9" autoAdjust="0"/>
    <p:restoredTop sz="60218" autoAdjust="0"/>
  </p:normalViewPr>
  <p:slideViewPr>
    <p:cSldViewPr snapToGrid="0">
      <p:cViewPr varScale="1">
        <p:scale>
          <a:sx n="62" d="100"/>
          <a:sy n="62" d="100"/>
        </p:scale>
        <p:origin x="1240" y="28"/>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1/12/2017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 to Patterns of Effective Test Setup!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talk is about writing tests.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3266555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(pause, then continue)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1640152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401743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this</a:t>
            </a:r>
            <a:r>
              <a:rPr lang="en-US" dirty="0" smtClean="0"/>
              <a:t>.</a:t>
            </a:r>
          </a:p>
          <a:p>
            <a:endParaRPr lang="en-US" dirty="0" smtClean="0"/>
          </a:p>
          <a:p>
            <a:r>
              <a:rPr lang="en-US" dirty="0" smtClean="0"/>
              <a:t>This is just the SHARED </a:t>
            </a:r>
            <a:r>
              <a:rPr lang="en-US" baseline="0" dirty="0" smtClean="0"/>
              <a:t>setup code for all tests in that fixture.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37766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contains 29 </a:t>
            </a:r>
            <a:r>
              <a:rPr lang="en-US" dirty="0" smtClean="0"/>
              <a:t>string,</a:t>
            </a:r>
            <a:r>
              <a:rPr lang="en-US" baseline="0" dirty="0" smtClean="0"/>
              <a:t> integer and Boolean values being initialized….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2379625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7 objects being created…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2721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75 lines of code to understand.</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2208961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 is just the SHARED setup code for</a:t>
            </a:r>
            <a:r>
              <a:rPr lang="en-US" baseline="0" dirty="0" smtClean="0"/>
              <a:t> the test suite. Individual tests had more code like this, and all depended on different portions of this mess.</a:t>
            </a:r>
            <a:br>
              <a:rPr lang="en-US" baseline="0" dirty="0" smtClean="0"/>
            </a:br>
            <a:endParaRPr lang="en-US" baseline="0" dirty="0" smtClean="0"/>
          </a:p>
          <a:p>
            <a:pPr marL="171450" indent="-171450">
              <a:buFont typeface="Arial" panose="020B0604020202020204" pitchFamily="34" charset="0"/>
              <a:buChar char="•"/>
            </a:pPr>
            <a:r>
              <a:rPr lang="en-US" baseline="0" dirty="0" smtClean="0"/>
              <a:t>Became clear that even though my change was simple, understanding and modifying tests would not be</a:t>
            </a:r>
            <a:br>
              <a:rPr lang="en-US" baseline="0" dirty="0" smtClean="0"/>
            </a:br>
            <a:endParaRPr lang="en-US" baseline="0" dirty="0" smtClean="0"/>
          </a:p>
          <a:p>
            <a:pPr marL="171450" indent="-171450">
              <a:buFont typeface="Arial" panose="020B0604020202020204" pitchFamily="34" charset="0"/>
              <a:buChar char="•"/>
            </a:pPr>
            <a:r>
              <a:rPr lang="en-US" baseline="0" dirty="0" smtClean="0"/>
              <a:t>Went back to team – increased estimate – spent more time than should have been necessary</a:t>
            </a:r>
            <a:br>
              <a:rPr lang="en-US" baseline="0" dirty="0" smtClean="0"/>
            </a:br>
            <a:endParaRPr lang="en-US" baseline="0" dirty="0" smtClean="0"/>
          </a:p>
          <a:p>
            <a:pPr marL="171450" indent="-171450">
              <a:buFont typeface="Arial" panose="020B0604020202020204" pitchFamily="34" charset="0"/>
              <a:buChar char="•"/>
            </a:pPr>
            <a:r>
              <a:rPr lang="en-US" baseline="0" dirty="0" smtClean="0"/>
              <a:t>Not an isolated case – thousands of tests in our projects</a:t>
            </a:r>
            <a:br>
              <a:rPr lang="en-US" baseline="0" dirty="0" smtClean="0"/>
            </a:br>
            <a:endParaRPr lang="en-US" baseline="0" dirty="0" smtClean="0"/>
          </a:p>
          <a:p>
            <a:pPr marL="171450" indent="-171450">
              <a:buFont typeface="Arial" panose="020B0604020202020204" pitchFamily="34" charset="0"/>
              <a:buChar char="•"/>
            </a:pPr>
            <a:r>
              <a:rPr lang="en-US" baseline="0" dirty="0" smtClean="0"/>
              <a:t>Countless hours spent reading those tests and trying to make sense of stuff like this</a:t>
            </a:r>
          </a:p>
          <a:p>
            <a:endParaRPr lang="en-US" b="0" i="0" baseline="0" dirty="0" smtClean="0"/>
          </a:p>
          <a:p>
            <a:r>
              <a:rPr lang="en-US" b="1" i="0" baseline="0" dirty="0" smtClean="0"/>
              <a:t>TRANSITION: </a:t>
            </a:r>
            <a:r>
              <a:rPr lang="en-US" b="0" i="0" baseline="0" dirty="0" smtClean="0"/>
              <a:t>This sucks. Fortunately, it doesn’t have to be this way.</a:t>
            </a:r>
            <a:endParaRPr lang="en-US" b="1" i="0" baseline="0" dirty="0" smtClean="0"/>
          </a:p>
          <a:p>
            <a:endParaRPr lang="en-US" b="1" i="0" baseline="0" dirty="0" smtClean="0"/>
          </a:p>
          <a:p>
            <a:endParaRPr lang="en-US" b="1" dirty="0"/>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126064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Today we’re going to talk about what it means to have effective test setup patterns,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we’re going to look at the mistakes you’re making today that reduce the effectiveness of your setup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I’ll show you a number of patterns and techniques to do instead.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We’ll finish by looking at ways for applying these same patterns and techniques to integration tests as well as unit tests. </a:t>
            </a:r>
          </a:p>
          <a:p>
            <a:endParaRPr lang="en-US" b="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2581986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let’s walk before we run. The first thing we need to do is answer these two questions. What do I mean by “test setup”, and how do we know if it’s being done effectively?</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1756580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“test setup”, I mean anything that you do to create the baseline “input” for a test. This could mean creating OBJ IN MEMORY.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could mean putting DATA INTO DB. It could mean putting FILES ON DISK.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Could also mean setup code that’s SHARED between multiple tests or it could be setup code that’s unique to a specific test. </a:t>
            </a:r>
          </a:p>
          <a:p>
            <a:endParaRPr lang="en-US" sz="1200" kern="1200" dirty="0" smtClean="0">
              <a:solidFill>
                <a:schemeClr val="tx1"/>
              </a:solidFill>
              <a:effectLst/>
              <a:latin typeface="+mn-lt"/>
              <a:ea typeface="+mn-ea"/>
              <a:cs typeface="+mn-cs"/>
            </a:endParaRP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49663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assertion, if you’ll pardon the pun, is that your tests suck.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Or, less insultingly, your tests suck up your TIME, employer’s MONEY, joy out of doing TDD, and generally make your life more unpleasant than it needs to be.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They do that because you’re making a couple of very costly mistakes when you set up or arrange your tests. You may not even recognize them as mistakes, but they’re causing you pain regardless.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your fault, though; lots of really smart people have written articles and books about how to write testable code and how to use TDD. But even if you were doing everything right, I assert that you could </a:t>
            </a:r>
            <a:r>
              <a:rPr lang="en-US" sz="1200" i="1" kern="1200" dirty="0" smtClean="0">
                <a:solidFill>
                  <a:schemeClr val="tx1"/>
                </a:solidFill>
                <a:effectLst/>
                <a:latin typeface="+mn-lt"/>
                <a:ea typeface="+mn-ea"/>
                <a:cs typeface="+mn-cs"/>
              </a:rPr>
              <a:t>still </a:t>
            </a:r>
            <a:r>
              <a:rPr lang="en-US" sz="1200" kern="1200" dirty="0" smtClean="0">
                <a:solidFill>
                  <a:schemeClr val="tx1"/>
                </a:solidFill>
                <a:effectLst/>
                <a:latin typeface="+mn-lt"/>
                <a:ea typeface="+mn-ea"/>
                <a:cs typeface="+mn-cs"/>
              </a:rPr>
              <a:t>be making those mistakes.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that’s because many programmers tend to overlook “test setup” and test data as critical areas for innovation and improvement.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566705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When I say effective test setup, I’m referring to the art of writing clean, expressive setup that doesn’t suck. </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332176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Or, more precisely, I’m referring to coding patterns that increase the value that automated testing provides to your project</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 do you identify effective test setup patterns? A project with effective patterns looks something like this: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945901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tests are so easy to write, that you write a metric </a:t>
            </a:r>
            <a:r>
              <a:rPr lang="en-US" sz="1200" kern="1200" dirty="0" err="1" smtClean="0">
                <a:solidFill>
                  <a:schemeClr val="tx1"/>
                </a:solidFill>
                <a:effectLst/>
                <a:latin typeface="+mn-lt"/>
                <a:ea typeface="+mn-ea"/>
                <a:cs typeface="+mn-cs"/>
              </a:rPr>
              <a:t>crapton</a:t>
            </a:r>
            <a:r>
              <a:rPr lang="en-US" sz="1200" kern="1200" dirty="0" smtClean="0">
                <a:solidFill>
                  <a:schemeClr val="tx1"/>
                </a:solidFill>
                <a:effectLst/>
                <a:latin typeface="+mn-lt"/>
                <a:ea typeface="+mn-ea"/>
                <a:cs typeface="+mn-cs"/>
              </a:rPr>
              <a:t> of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Something really enjoyable about getting into that TDD rhythm of red-green-refactor, but can only do that if tests are painless to author. And if tests are painless to author, then either your code is simple or you’ve deliberately made them painless to author.</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290376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Second, it’s a good sign if all of your tests are short and sweet.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Rough rule of thumb is that the entire test should fit on ONE SCREEN at one time. If your tests routinely require 2 or 3 </a:t>
            </a:r>
            <a:r>
              <a:rPr lang="en-US" sz="1200" kern="1200" dirty="0" err="1" smtClean="0">
                <a:solidFill>
                  <a:schemeClr val="tx1"/>
                </a:solidFill>
                <a:effectLst/>
                <a:latin typeface="+mn-lt"/>
                <a:ea typeface="+mn-ea"/>
                <a:cs typeface="+mn-cs"/>
              </a:rPr>
              <a:t>screenfuls</a:t>
            </a:r>
            <a:r>
              <a:rPr lang="en-US" sz="1200" kern="1200" dirty="0" smtClean="0">
                <a:solidFill>
                  <a:schemeClr val="tx1"/>
                </a:solidFill>
                <a:effectLst/>
                <a:latin typeface="+mn-lt"/>
                <a:ea typeface="+mn-ea"/>
                <a:cs typeface="+mn-cs"/>
              </a:rPr>
              <a:t> of code then my guess is that they are </a:t>
            </a:r>
            <a:r>
              <a:rPr lang="en-US" sz="1200" i="1" kern="1200" dirty="0" smtClean="0">
                <a:solidFill>
                  <a:schemeClr val="tx1"/>
                </a:solidFill>
                <a:effectLst/>
                <a:latin typeface="+mn-lt"/>
                <a:ea typeface="+mn-ea"/>
                <a:cs typeface="+mn-cs"/>
              </a:rPr>
              <a:t>not </a:t>
            </a:r>
            <a:r>
              <a:rPr lang="en-US" sz="1200" kern="1200" dirty="0" smtClean="0">
                <a:solidFill>
                  <a:schemeClr val="tx1"/>
                </a:solidFill>
                <a:effectLst/>
                <a:latin typeface="+mn-lt"/>
                <a:ea typeface="+mn-ea"/>
                <a:cs typeface="+mn-cs"/>
              </a:rPr>
              <a:t>easy to write, they’re probably not easy to </a:t>
            </a:r>
            <a:r>
              <a:rPr lang="en-US" sz="1200" i="1" kern="1200" dirty="0" smtClean="0">
                <a:solidFill>
                  <a:schemeClr val="tx1"/>
                </a:solidFill>
                <a:effectLst/>
                <a:latin typeface="+mn-lt"/>
                <a:ea typeface="+mn-ea"/>
                <a:cs typeface="+mn-cs"/>
              </a:rPr>
              <a:t>read, </a:t>
            </a:r>
            <a:r>
              <a:rPr lang="en-US" sz="1200" kern="1200" dirty="0" smtClean="0">
                <a:solidFill>
                  <a:schemeClr val="tx1"/>
                </a:solidFill>
                <a:effectLst/>
                <a:latin typeface="+mn-lt"/>
                <a:ea typeface="+mn-ea"/>
                <a:cs typeface="+mn-cs"/>
              </a:rPr>
              <a:t>and you probably aren’t writing a ton of them.</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2188944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Third, effective setup means that your tests don’t need a lot of refactoring or maintenance over time. Tests things are far less valuable if we’re constantly messing with them, and good setup habits can lead to more resilient tests.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215650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a huge sign that you’re doing it right is that you can write integration tests that hit a real database or a real filesystem just as easily as you write in-memory unit tests. This is huge. This is the promised land. This is what I want to show you today.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if I just described your project, then you’re probably in the wrong room because you’re already living in that promised land. However, I’m guessing many of you are here because your projects show signs of </a:t>
            </a:r>
            <a:r>
              <a:rPr lang="en-US" sz="1200" i="1" kern="1200" dirty="0" smtClean="0">
                <a:solidFill>
                  <a:schemeClr val="tx1"/>
                </a:solidFill>
                <a:effectLst/>
                <a:latin typeface="+mn-lt"/>
                <a:ea typeface="+mn-ea"/>
                <a:cs typeface="+mn-cs"/>
              </a:rPr>
              <a:t>ineffective </a:t>
            </a:r>
            <a:r>
              <a:rPr lang="en-US" sz="1200" kern="1200" dirty="0" smtClean="0">
                <a:solidFill>
                  <a:schemeClr val="tx1"/>
                </a:solidFill>
                <a:effectLst/>
                <a:latin typeface="+mn-lt"/>
                <a:ea typeface="+mn-ea"/>
                <a:cs typeface="+mn-cs"/>
              </a:rPr>
              <a:t>test setup.</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3212460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first sign of ineffective setup is that it’s too hard or frustrating or time consuming to do frequently. If testing isn’t fun, if you avoid writing tests because it sucks to do, maybe you’re doing it wrong.</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2573627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bad sign is if you curse in disgust every time you read or maintain an existing test. When I opened that original test I showed you a minute ago, I cursed like a sailor. I could tell instantly it was going to be a nightmare, and it was.</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587871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third sign of ineffective setup patterns is that tests frequently break, but it’s way easier to delete them then figure out how to fix them. </a:t>
            </a:r>
          </a:p>
          <a:p>
            <a:r>
              <a:rPr lang="en-US" sz="1200" kern="1200" dirty="0" smtClean="0">
                <a:solidFill>
                  <a:schemeClr val="tx1"/>
                </a:solidFill>
                <a:effectLst/>
                <a:latin typeface="+mn-lt"/>
                <a:ea typeface="+mn-ea"/>
                <a:cs typeface="+mn-cs"/>
              </a:rPr>
              <a:t>You ever do this? You’ve got a red dot on your screen, but you have no </a:t>
            </a:r>
            <a:r>
              <a:rPr lang="en-US" sz="1200" kern="1200" dirty="0" err="1" smtClean="0">
                <a:solidFill>
                  <a:schemeClr val="tx1"/>
                </a:solidFill>
                <a:effectLst/>
                <a:latin typeface="+mn-lt"/>
                <a:ea typeface="+mn-ea"/>
                <a:cs typeface="+mn-cs"/>
              </a:rPr>
              <a:t>freakin</a:t>
            </a:r>
            <a:r>
              <a:rPr lang="en-US" sz="1200" kern="1200" dirty="0" smtClean="0">
                <a:solidFill>
                  <a:schemeClr val="tx1"/>
                </a:solidFill>
                <a:effectLst/>
                <a:latin typeface="+mn-lt"/>
                <a:ea typeface="+mn-ea"/>
                <a:cs typeface="+mn-cs"/>
              </a:rPr>
              <a:t>’ clue what the test is doing, so you look over your shoulder, everyone’s at lunch, so you Ctrl-A, delete, Ctrl-S,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push commit. Boom. Fixed.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Yeah, that’s a sign that your tests need some work.</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744350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lastly, if your unit tests are painful to write or maintain, I’m guessing you don’t have a lot of integration tests. And if you don’t have integration tests, then you’re really missing out on some real-world feedback about how your system really works.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any of these things sound familiar, then you’ve got some work to do.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help you with that, I’ve identified 4 mistakes that you might be making that make your tests so ineffective.</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4035441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that’s OK, I can help.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I can help is I’ve spent a lot of time defining test setup patterns for my own team. I’ve made all of the mistakes you’re making. I’ve felt all the pain. And I think I have a solution that makes it better.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I have this solution is the project I manage has been under CONSTANT</a:t>
            </a:r>
            <a:r>
              <a:rPr lang="en-US" sz="1200" kern="1200" baseline="0" dirty="0" smtClean="0">
                <a:solidFill>
                  <a:schemeClr val="tx1"/>
                </a:solidFill>
                <a:effectLst/>
                <a:latin typeface="+mn-lt"/>
                <a:ea typeface="+mn-ea"/>
                <a:cs typeface="+mn-cs"/>
              </a:rPr>
              <a:t> ACTIVE DEV </a:t>
            </a:r>
            <a:r>
              <a:rPr lang="en-US" sz="1200" kern="1200" dirty="0" smtClean="0">
                <a:solidFill>
                  <a:schemeClr val="tx1"/>
                </a:solidFill>
                <a:effectLst/>
                <a:latin typeface="+mn-lt"/>
                <a:ea typeface="+mn-ea"/>
                <a:cs typeface="+mn-cs"/>
              </a:rPr>
              <a:t>for almost 8 years. Complexity of code base &amp; size of object model has grown enormously. As result we struggled w/ increasing costs to write tests. Larger our object model got, the harder and more costly it was just to set up the test data for our tests.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fact, if we’d continued making those mistakes, instead of developing these new techniques, I don’t think we’d still be writing tests today. It would have become financially unbearable.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MY GOAL TODAY is to open your eyes and give you a fresh perspective on your own tests. I want you to recognize the mistakes you’re making, I want you to be inspired to raise the bar and do better, and I want you to know how to begin when you get back to the office on Monday.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20694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mistake people make when setting up tests is constructing all of your object dependencies by hand.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almost every system there are tests that only care about a </a:t>
            </a:r>
            <a:r>
              <a:rPr lang="en-US" sz="1200" i="1" kern="1200" dirty="0" smtClean="0">
                <a:solidFill>
                  <a:schemeClr val="tx1"/>
                </a:solidFill>
                <a:effectLst/>
                <a:latin typeface="+mn-lt"/>
                <a:ea typeface="+mn-ea"/>
                <a:cs typeface="+mn-cs"/>
              </a:rPr>
              <a:t>portion </a:t>
            </a:r>
            <a:r>
              <a:rPr lang="en-US" sz="1200" kern="1200" dirty="0" smtClean="0">
                <a:solidFill>
                  <a:schemeClr val="tx1"/>
                </a:solidFill>
                <a:effectLst/>
                <a:latin typeface="+mn-lt"/>
                <a:ea typeface="+mn-ea"/>
                <a:cs typeface="+mn-cs"/>
              </a:rPr>
              <a:t>of an object. A test about an Order’s SHIPPING STATUS may not care about its line items, or a test about a Customer’s ADDRESS may not care about their name.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always possible to create objects and specify ONLY what you care about. In C# for example the object’s constructor may require things that are necessary to the domain model, but don’t actually matter to that specific test</a:t>
            </a:r>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082115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this test, all I need is a shipped Order.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2891095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apparently an Order object needs a Customer…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533865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a Customer needs some </a:t>
            </a:r>
            <a:r>
              <a:rPr lang="en-US" dirty="0" err="1" smtClean="0"/>
              <a:t>Addressess</a:t>
            </a:r>
            <a:r>
              <a:rPr lang="en-US" dirty="0" smtClean="0"/>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4242922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and by the time I’ve satisfied the constructor, I’ve written a whole lot of code when I really</a:t>
            </a:r>
            <a:r>
              <a:rPr lang="en-US" baseline="0" dirty="0" smtClean="0"/>
              <a:t> only care about two things: the order’s shipping status, and whether or not it accepts new items.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935065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All of these things that I created, but that don’t actually influence the assertion I’m making, are noise. They make your tests way harder to write than they need to be.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576246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mistake can also make your test code brittle.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What happens when the Order, Customer or Address constructors get modified?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If you’ve ever made a simple change to your application, and then spent the next two hours cleaning up failing tests, you’ve felt this pain.</a:t>
            </a:r>
            <a:endParaRPr lang="en-US" b="1"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91623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 first mistake makes test hard to write. The second mistake is writing tests that are hard to read and understand.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thing that makes setup code hard to understand is when there’s too much of it. That first test I showed you is an example of this; if you routinely write tests with 75 lines of dense setup code, then you’re probably doing something wrong.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Another example of setup that is hard to understand is when you create test data using explicit values, but those values don’t actually impact the outcome of the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14895342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Consider this example. The Customer and Product constructors both require certain values. And in addition, let’s assume that the test we’re going to run will execute code that throws an error if the customer ID or email address are left at their default values of 0 and null.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3978043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problem is, when you set up this test, you have to specify those values even if they DO NOT MATTER to the test outcome.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other programmers read that code, they have to spend time figuring out which values are significant and which are arbitrary. Are we testing a business rule that cares if the product is taxable or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this code is shared by multiple tests, it can be hard for someone to figure out which values they can modify to fit their needs and which values are significant to existing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2703882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Before I get into the good stuff, I want to set some quick expectations about this session.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this is not a Testing 101 session. I assume that you’re familiar with at least the basics of writing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third mistake I see in setup code is using inheritance as a way of sharing logic between multiple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often find that there’s a certain amount of boilerplate setup that’s useful across multiple fixtures. For instance, you might create an Order, a Customer, and a few Line Items and link them all together in a meaningful way. This arrangement could be useful when testing </a:t>
            </a:r>
            <a:r>
              <a:rPr lang="en-US" sz="1200" i="1" kern="1200" dirty="0" smtClean="0">
                <a:solidFill>
                  <a:schemeClr val="tx1"/>
                </a:solidFill>
                <a:effectLst/>
                <a:latin typeface="+mn-lt"/>
                <a:ea typeface="+mn-ea"/>
                <a:cs typeface="+mn-cs"/>
              </a:rPr>
              <a:t>any </a:t>
            </a:r>
            <a:r>
              <a:rPr lang="en-US" sz="1200" kern="1200" dirty="0" smtClean="0">
                <a:solidFill>
                  <a:schemeClr val="tx1"/>
                </a:solidFill>
                <a:effectLst/>
                <a:latin typeface="+mn-lt"/>
                <a:ea typeface="+mn-ea"/>
                <a:cs typeface="+mn-cs"/>
              </a:rPr>
              <a:t>of those objects or any number of related business features, so naturally we’d want to make that setup logic reusable.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112591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quick and easy way of doing that would be to create a base class and do the setup there, like you see here. You’d expose the things you want to share as instance properties.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Every class that needs that shared data could derive from that base class and get access to the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two problems with this. First, inheritance is a very restrictive way of achieving reuse. In C# you can only have a single base class, and there’s just no good argument for requiring that your Customer tests and your Order tests derive from the same 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717122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Secondly, as your system evolves over time, the needs of your tests might start to diverge. Maybe there’s one specific Customer test that needs to specify a distinct email address, or an Order test that requires that the Order not have any line items.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the setup code is in the base class, you end up doing things like initializing data in the shared area, and then overriding parts of it in the body of each test.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167437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just doesn’t scale over time. It’s confusing to read and maintain because you’ve taken this single logical thing, the instantiation of your test context, and you’ve split it across multiple files. And if anyone ever changes the shared data, your test might break until you add another override.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properly reuse setup logic we need to get it out of a base class and into something more easily managed. I’ll show you what that looks like in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24134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final mistake I see people making is writing integration tests that make assumptions about the state of external systems. This might mean assuming that a file exists in a specific location, or assuming that specific data will exist in the database.</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Every </a:t>
            </a:r>
            <a:r>
              <a:rPr lang="en-US" sz="1200" kern="1200" dirty="0" smtClean="0">
                <a:solidFill>
                  <a:schemeClr val="tx1"/>
                </a:solidFill>
                <a:effectLst/>
                <a:latin typeface="+mn-lt"/>
                <a:ea typeface="+mn-ea"/>
                <a:cs typeface="+mn-cs"/>
              </a:rPr>
              <a:t>assumption that you make about the state of an external system makes your tests more brittle.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6862363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 something as simple as this can be a problem. This test needs a Customer, so it just grabs the first one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what if you’re running against an empty database? Or what if this email service is designed to reject customers that have a known bad email address? Maybe on your database this pulls back a normal customer and the test passes, but on a coworker’s machine it pulls back someone in a flagged state and fails.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8931232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how do we avoid those mistakes and write tests that </a:t>
            </a:r>
            <a:r>
              <a:rPr lang="en-US" sz="1200" i="1" kern="1200" dirty="0" smtClean="0">
                <a:solidFill>
                  <a:schemeClr val="tx1"/>
                </a:solidFill>
                <a:effectLst/>
                <a:latin typeface="+mn-lt"/>
                <a:ea typeface="+mn-ea"/>
                <a:cs typeface="+mn-cs"/>
              </a:rPr>
              <a:t>don’t </a:t>
            </a:r>
            <a:r>
              <a:rPr lang="en-US" sz="1200" kern="1200" dirty="0" smtClean="0">
                <a:solidFill>
                  <a:schemeClr val="tx1"/>
                </a:solidFill>
                <a:effectLst/>
                <a:latin typeface="+mn-lt"/>
                <a:ea typeface="+mn-ea"/>
                <a:cs typeface="+mn-cs"/>
              </a:rPr>
              <a:t>suck up all our time, money and energy?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identified 4 key practices that you can implement to avoid each of those mistakes.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6285902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key to success, and the single most important thing you can do to improve your setup code, is to stop constructing test objects by hand. Instead, push object creation into some sort of helper method or object.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gives you two benefits: </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SHORTENS your setup code, making it easier to write and read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INCREASES resiliency; if an object’s constructor changes, you potentially only need to update the helper method.</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of why this matters. </a:t>
            </a:r>
          </a:p>
          <a:p>
            <a:r>
              <a:rPr lang="en-US" sz="1200" kern="1200" dirty="0" smtClean="0">
                <a:solidFill>
                  <a:schemeClr val="tx1"/>
                </a:solidFill>
                <a:effectLst/>
                <a:latin typeface="+mn-lt"/>
                <a:ea typeface="+mn-ea"/>
                <a:cs typeface="+mn-cs"/>
              </a:rPr>
              <a:t>In my app, one of our core domain concepts is a thing called a “workflow”. There are very few things that a user can do that don’t involve a workflow in one way or another, which means that many of our requirements deal with workflows in different states.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2792765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 result, many of our requirements look like this: “</a:t>
            </a:r>
            <a:r>
              <a:rPr lang="en-US" sz="1200" i="1" kern="1200" dirty="0" smtClean="0">
                <a:solidFill>
                  <a:schemeClr val="tx1"/>
                </a:solidFill>
                <a:effectLst/>
                <a:latin typeface="+mn-lt"/>
                <a:ea typeface="+mn-ea"/>
                <a:cs typeface="+mn-cs"/>
              </a:rPr>
              <a:t>When a workflow is &lt;configured like this&gt; then the system &lt;should do that&gt;</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practice, though, actually creating a workflow in that state is complex; a workflow is composed of lots of smaller objects that work together, and they all have to be set up in a logically consistent way to represent real-world code paths and to avoid runtime errors.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3132845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we have to create those objects by hand, we end up with the mess I showed you at the start. And since we deal with these objects all the time, anything we can do to make this type of setup faster pays huge dividends.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a couple of well-known patterns for handling object creation.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37179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isn’t about mocking or stubbing.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Generally speaking I would consider those topics part of “setup”, but that’s a whole different talk and is out of scope for today.</a:t>
            </a: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2085849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
            </a:r>
            <a:br>
              <a:rPr lang="en-US" b="0" baseline="0" dirty="0" smtClean="0"/>
            </a:br>
            <a:r>
              <a:rPr lang="en-US" sz="1200" kern="1200" dirty="0" smtClean="0">
                <a:solidFill>
                  <a:schemeClr val="tx1"/>
                </a:solidFill>
                <a:effectLst/>
                <a:latin typeface="+mn-lt"/>
                <a:ea typeface="+mn-ea"/>
                <a:cs typeface="+mn-cs"/>
              </a:rPr>
              <a:t>First pattern we tried is called Object Mother. The key idea behind this pattern is that you identify UP FRONT the different test data that you’ll need, and then you create static factory methods for each of those pre-defined states. For example, the “Order Mother” object might have a factory method for creating an order with an unpaid balance, or if you work with insurance, the “Policy Mother” object might create an insurance policy object with a specific combination of coverages.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Mother is a great way to get those noise values out of your setup code, but it DOESN'T SCALE. As software gets more complex you’ll need more pre-built objects in more and more pre-defined states.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the number of pre-built objects and states grows it becomes harder to maintain them and harder for developers to choose between them.</a:t>
            </a:r>
          </a:p>
          <a:p>
            <a:pPr marL="0" indent="0">
              <a:buFont typeface="Arial" panose="020B0604020202020204" pitchFamily="34" charset="0"/>
              <a:buNone/>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5009241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you end up with a mess like this. There’s one method for creating an order with different bill-to and ship-to addresses. There’s one for indicating that the credit card failed address verification. There’s one for specifying that the order was placed by a new customer.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There’s a ton of overlap here. What happens when someone needs an order that was placed by a new customer, and had failed the AVS checks, </a:t>
            </a:r>
            <a:r>
              <a:rPr lang="en-US" sz="1200" i="1" kern="1200" dirty="0" smtClean="0">
                <a:solidFill>
                  <a:schemeClr val="tx1"/>
                </a:solidFill>
                <a:effectLst/>
                <a:latin typeface="+mn-lt"/>
                <a:ea typeface="+mn-ea"/>
                <a:cs typeface="+mn-cs"/>
              </a:rPr>
              <a:t>and </a:t>
            </a:r>
            <a:r>
              <a:rPr lang="en-US" sz="1200" kern="1200" dirty="0" smtClean="0">
                <a:solidFill>
                  <a:schemeClr val="tx1"/>
                </a:solidFill>
                <a:effectLst/>
                <a:latin typeface="+mn-lt"/>
                <a:ea typeface="+mn-ea"/>
                <a:cs typeface="+mn-cs"/>
              </a:rPr>
              <a:t>had different bill-to and ship-to addresses? That exact scenario isn’t covered by any of these, so that developer would probably end up creating yet another method for their exact need. And that new method would probably have a lot of duplication when compared against the ones that already exist.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Object Mother is an EASY</a:t>
            </a:r>
            <a:r>
              <a:rPr lang="en-US" sz="1200" kern="1200" baseline="0" dirty="0" smtClean="0">
                <a:solidFill>
                  <a:schemeClr val="tx1"/>
                </a:solidFill>
                <a:effectLst/>
                <a:latin typeface="+mn-lt"/>
                <a:ea typeface="+mn-ea"/>
                <a:cs typeface="+mn-cs"/>
              </a:rPr>
              <a:t> PATTERN </a:t>
            </a:r>
            <a:r>
              <a:rPr lang="en-US" sz="1200" kern="1200" dirty="0" smtClean="0">
                <a:solidFill>
                  <a:schemeClr val="tx1"/>
                </a:solidFill>
                <a:effectLst/>
                <a:latin typeface="+mn-lt"/>
                <a:ea typeface="+mn-ea"/>
                <a:cs typeface="+mn-cs"/>
              </a:rPr>
              <a:t>if you only need a couple of course-grained pre-built objects. We needed a lot more control over our test data, so we quickly outgrew this pattern.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731910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thing we tried was a pattern called Data Builder.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Rather than a factory, Data Builder lets you create customized objects in the body of each test. It’s common for this to be accomplished via a Fluent API that exposes the things that can be customized.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general structure in this pattern is that initialize the builder itself and then start calling methods to customize various parts of the object. Those methods are chained together and at the very end you call a Build() method which returns your fully built object.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can be very simple, or they can get pretty complex as you see here where we’re creating both an Order and Customer with customized properties.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BENEFIT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FLEXIBILITY b/c lets you create PRECISE</a:t>
            </a:r>
            <a:r>
              <a:rPr lang="en-US" sz="1200" kern="1200" baseline="0" dirty="0" smtClean="0">
                <a:solidFill>
                  <a:schemeClr val="tx1"/>
                </a:solidFill>
                <a:effectLst/>
                <a:latin typeface="+mn-lt"/>
                <a:ea typeface="+mn-ea"/>
                <a:cs typeface="+mn-cs"/>
              </a:rPr>
              <a:t> DATA </a:t>
            </a:r>
            <a:r>
              <a:rPr lang="en-US" sz="1200" kern="1200" dirty="0" smtClean="0">
                <a:solidFill>
                  <a:schemeClr val="tx1"/>
                </a:solidFill>
                <a:effectLst/>
                <a:latin typeface="+mn-lt"/>
                <a:ea typeface="+mn-ea"/>
                <a:cs typeface="+mn-cs"/>
              </a:rPr>
              <a:t>that you need for each test, and that makes it a much better fit for larger or more complex applications.</a:t>
            </a:r>
          </a:p>
          <a:p>
            <a:pPr marL="628650" lvl="1"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35988262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I’m really not a big fan of the Fluent API. It’s verbose and adds a lot of noise, as you see here. The green arrows are pointing to the significant data that I’m creating and the red circles are basically the “noise” that we get from the fluent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this noise code means that the setup code is harder to write, read, and maintain. And on top of that, actually implementing the Fluent API is tedious. It requires a lot of boilerplate code that in my experience just isn’t worth the hassle.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38804721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Eventually, we created a hybrid of these two patterns that combines the static factory class of Object Mother with the customizable nature of a Data Builder, minus the Fluent API. </a:t>
            </a:r>
          </a:p>
          <a:p>
            <a:r>
              <a:rPr lang="en-US" sz="1200" kern="1200" dirty="0" smtClean="0">
                <a:solidFill>
                  <a:schemeClr val="tx1"/>
                </a:solidFill>
                <a:effectLst/>
                <a:latin typeface="+mn-lt"/>
                <a:ea typeface="+mn-ea"/>
                <a:cs typeface="+mn-cs"/>
              </a:rPr>
              <a:t>We call this the Test Helper pattern. It’s a terrible name, but it’s been a really useful pattern for us and I think it’s highly applicable not only in C# but also in JavaScript or Ruby.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18125222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in implementing a Test Helper is to create a static factory class, one for each type of object you want to build. I generally name them like this: </a:t>
            </a:r>
            <a:r>
              <a:rPr lang="en-US" sz="1200" i="1" kern="1200" dirty="0" err="1" smtClean="0">
                <a:solidFill>
                  <a:schemeClr val="tx1"/>
                </a:solidFill>
                <a:effectLst/>
                <a:latin typeface="+mn-lt"/>
                <a:ea typeface="+mn-ea"/>
                <a:cs typeface="+mn-cs"/>
              </a:rPr>
              <a:t>FooHelper</a:t>
            </a:r>
            <a:r>
              <a:rPr lang="en-US" sz="1200" i="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creates a </a:t>
            </a:r>
            <a:r>
              <a:rPr lang="en-US" sz="1200" i="1" kern="1200" dirty="0" smtClean="0">
                <a:solidFill>
                  <a:schemeClr val="tx1"/>
                </a:solidFill>
                <a:effectLst/>
                <a:latin typeface="+mn-lt"/>
                <a:ea typeface="+mn-ea"/>
                <a:cs typeface="+mn-cs"/>
              </a:rPr>
              <a:t>Foo</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factory gets a single static method called “Create”, which allows the caller to customize the object via METHOD ARGUMENTS.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is that the caller should only specify those values that they care about, and omit the rest.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271773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helper’s job is to build the object, filling</a:t>
            </a:r>
            <a:r>
              <a:rPr lang="en-US" sz="1200" kern="1200" baseline="0" dirty="0" smtClean="0">
                <a:solidFill>
                  <a:schemeClr val="tx1"/>
                </a:solidFill>
                <a:effectLst/>
                <a:latin typeface="+mn-lt"/>
                <a:ea typeface="+mn-ea"/>
                <a:cs typeface="+mn-cs"/>
              </a:rPr>
              <a:t> in the gaps between what the caller specified with </a:t>
            </a:r>
            <a:r>
              <a:rPr lang="en-US" sz="1200" kern="1200" dirty="0" smtClean="0">
                <a:solidFill>
                  <a:schemeClr val="tx1"/>
                </a:solidFill>
                <a:effectLst/>
                <a:latin typeface="+mn-lt"/>
                <a:ea typeface="+mn-ea"/>
                <a:cs typeface="+mn-cs"/>
              </a:rPr>
              <a:t>meaningful defaults.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a:t>
            </a:r>
            <a:r>
              <a:rPr lang="en-US" sz="1200" kern="1200" baseline="0" dirty="0" smtClean="0">
                <a:solidFill>
                  <a:schemeClr val="tx1"/>
                </a:solidFill>
                <a:effectLst/>
                <a:latin typeface="+mn-lt"/>
                <a:ea typeface="+mn-ea"/>
                <a:cs typeface="+mn-cs"/>
              </a:rPr>
              <a:t> generally declare arguments with a null default in the method signature, and then when I'm constructing the object I use the null coalescing operator to </a:t>
            </a:r>
            <a:r>
              <a:rPr lang="en-US" sz="1200" kern="1200" dirty="0" smtClean="0">
                <a:solidFill>
                  <a:schemeClr val="tx1"/>
                </a:solidFill>
                <a:effectLst/>
                <a:latin typeface="+mn-lt"/>
                <a:ea typeface="+mn-ea"/>
                <a:cs typeface="+mn-cs"/>
              </a:rPr>
              <a:t>provide a real</a:t>
            </a:r>
            <a:r>
              <a:rPr lang="en-US" sz="1200" kern="1200" baseline="0" dirty="0" smtClean="0">
                <a:solidFill>
                  <a:schemeClr val="tx1"/>
                </a:solidFill>
                <a:effectLst/>
                <a:latin typeface="+mn-lt"/>
                <a:ea typeface="+mn-ea"/>
                <a:cs typeface="+mn-cs"/>
              </a:rPr>
              <a:t> value.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the default value directly in the signature, but that only works with primitive types.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(transition quickly)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35178676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Sometimes you'll want to pass in</a:t>
            </a:r>
            <a:r>
              <a:rPr lang="en-US" sz="1200" kern="1200" baseline="0" dirty="0" smtClean="0">
                <a:solidFill>
                  <a:schemeClr val="tx1"/>
                </a:solidFill>
                <a:effectLst/>
                <a:latin typeface="+mn-lt"/>
                <a:ea typeface="+mn-ea"/>
                <a:cs typeface="+mn-cs"/>
              </a:rPr>
              <a:t> complex objects, such as specifying which Customer to use with an Order. You can't assign a default value for those types within the signature, so I generally just declare everything as null up here and provide all the real defaults down here, for consistency's sake.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it's important that if you need to create </a:t>
            </a:r>
            <a:r>
              <a:rPr lang="en-US" sz="1200" i="1" kern="1200" dirty="0" smtClean="0">
                <a:solidFill>
                  <a:schemeClr val="tx1"/>
                </a:solidFill>
                <a:effectLst/>
                <a:latin typeface="+mn-lt"/>
                <a:ea typeface="+mn-ea"/>
                <a:cs typeface="+mn-cs"/>
              </a:rPr>
              <a:t>other </a:t>
            </a:r>
            <a:r>
              <a:rPr lang="en-US" sz="1200" i="0" kern="1200" dirty="0" smtClean="0">
                <a:solidFill>
                  <a:schemeClr val="tx1"/>
                </a:solidFill>
                <a:effectLst/>
                <a:latin typeface="+mn-lt"/>
                <a:ea typeface="+mn-ea"/>
                <a:cs typeface="+mn-cs"/>
              </a:rPr>
              <a:t>objects, always delegate to another</a:t>
            </a:r>
            <a:r>
              <a:rPr lang="en-US" sz="1200" i="0" kern="1200" baseline="0" dirty="0" smtClean="0">
                <a:solidFill>
                  <a:schemeClr val="tx1"/>
                </a:solidFill>
                <a:effectLst/>
                <a:latin typeface="+mn-lt"/>
                <a:ea typeface="+mn-ea"/>
                <a:cs typeface="+mn-cs"/>
              </a:rPr>
              <a:t> helper to create them. Each helper should only know how to construct a single type. </a:t>
            </a:r>
            <a:r>
              <a:rPr lang="en-US" sz="1200" kern="1200" dirty="0" smtClean="0">
                <a:solidFill>
                  <a:schemeClr val="tx1"/>
                </a:solidFill>
                <a:effectLst/>
                <a:latin typeface="+mn-lt"/>
                <a:ea typeface="+mn-ea"/>
                <a:cs typeface="+mn-cs"/>
              </a:rPr>
              <a:t>This keeps both your tests and your helper code clean and tidy.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41886469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When assigning default values, there’s one potential </a:t>
            </a:r>
            <a:r>
              <a:rPr lang="en-US" sz="1200" kern="1200" dirty="0" err="1" smtClean="0">
                <a:solidFill>
                  <a:schemeClr val="tx1"/>
                </a:solidFill>
                <a:effectLst/>
                <a:latin typeface="+mn-lt"/>
                <a:ea typeface="+mn-ea"/>
                <a:cs typeface="+mn-cs"/>
              </a:rPr>
              <a:t>gotcha</a:t>
            </a:r>
            <a:r>
              <a:rPr lang="en-US" sz="1200" kern="1200" dirty="0" smtClean="0">
                <a:solidFill>
                  <a:schemeClr val="tx1"/>
                </a:solidFill>
                <a:effectLst/>
                <a:latin typeface="+mn-lt"/>
                <a:ea typeface="+mn-ea"/>
                <a:cs typeface="+mn-cs"/>
              </a:rPr>
              <a:t>. I call this the problem of “unexpected equality”.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Let’s say you create two different Customers from the helper, pass them into some method that performs a comparison, and that method returns the Customer ID matching some business rule. The tests asserts the return value is equal to the ID of customer #1.</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assumption encoded here </a:t>
            </a:r>
            <a:r>
              <a:rPr lang="en-US" sz="1200" kern="1200" baseline="0" dirty="0" smtClean="0">
                <a:solidFill>
                  <a:schemeClr val="tx1"/>
                </a:solidFill>
                <a:effectLst/>
                <a:latin typeface="+mn-lt"/>
                <a:ea typeface="+mn-ea"/>
                <a:cs typeface="+mn-cs"/>
              </a:rPr>
              <a:t>is that the test</a:t>
            </a:r>
            <a:r>
              <a:rPr lang="en-US" sz="1200" kern="1200" dirty="0" smtClean="0">
                <a:solidFill>
                  <a:schemeClr val="tx1"/>
                </a:solidFill>
                <a:effectLst/>
                <a:latin typeface="+mn-lt"/>
                <a:ea typeface="+mn-ea"/>
                <a:cs typeface="+mn-cs"/>
              </a:rPr>
              <a:t> should </a:t>
            </a:r>
            <a:r>
              <a:rPr lang="en-US" sz="1200" i="1" kern="1200" dirty="0" smtClean="0">
                <a:solidFill>
                  <a:schemeClr val="tx1"/>
                </a:solidFill>
                <a:effectLst/>
                <a:latin typeface="+mn-lt"/>
                <a:ea typeface="+mn-ea"/>
                <a:cs typeface="+mn-cs"/>
              </a:rPr>
              <a:t>fail </a:t>
            </a:r>
            <a:r>
              <a:rPr lang="en-US" sz="1200" kern="1200" dirty="0" smtClean="0">
                <a:solidFill>
                  <a:schemeClr val="tx1"/>
                </a:solidFill>
                <a:effectLst/>
                <a:latin typeface="+mn-lt"/>
                <a:ea typeface="+mn-ea"/>
                <a:cs typeface="+mn-cs"/>
              </a:rPr>
              <a:t>if the code returns the ID of customer #2. But if the </a:t>
            </a:r>
            <a:r>
              <a:rPr lang="en-US" sz="1200" kern="1200" dirty="0" err="1" smtClean="0">
                <a:solidFill>
                  <a:schemeClr val="tx1"/>
                </a:solidFill>
                <a:effectLst/>
                <a:latin typeface="+mn-lt"/>
                <a:ea typeface="+mn-ea"/>
                <a:cs typeface="+mn-cs"/>
              </a:rPr>
              <a:t>CustomerHelper</a:t>
            </a:r>
            <a:r>
              <a:rPr lang="en-US" sz="1200" kern="1200" dirty="0" smtClean="0">
                <a:solidFill>
                  <a:schemeClr val="tx1"/>
                </a:solidFill>
                <a:effectLst/>
                <a:latin typeface="+mn-lt"/>
                <a:ea typeface="+mn-ea"/>
                <a:cs typeface="+mn-cs"/>
              </a:rPr>
              <a:t> object creates Customers with a default ID value of 0, or some other hardcoded static value, both Customers will be created w/ same ID. Test will pass even if the code is broken. This is what I mean by “unexpected equality”; if I create two separate objects, I don’t expect them to be considered equal.</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by default, I prefer to make all significant values unique. This applies to IDs, names, email addresses, etc. I want programmers to intentionally be explicit if they want things to be equal.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27422887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strings, I use a class called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This is basically a shorter, URL-friendly, base64-encoded GUID. It’s more compact than a standard GUID, which can be helpful in some cases, but it’s still guaranteed to be unique. You can get this code off the web.</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Whenever I’m creating a name or a title or something, I use a </a:t>
            </a:r>
            <a:r>
              <a:rPr lang="en-US" sz="1200" kern="1200" dirty="0" err="1" smtClean="0">
                <a:solidFill>
                  <a:schemeClr val="tx1"/>
                </a:solidFill>
                <a:effectLst/>
                <a:latin typeface="+mn-lt"/>
                <a:ea typeface="+mn-ea"/>
                <a:cs typeface="+mn-cs"/>
              </a:rPr>
              <a:t>ShortGuid</a:t>
            </a:r>
            <a:r>
              <a:rPr lang="en-US" sz="1200" kern="1200" dirty="0" smtClean="0">
                <a:solidFill>
                  <a:schemeClr val="tx1"/>
                </a:solidFill>
                <a:effectLst/>
                <a:latin typeface="+mn-lt"/>
                <a:ea typeface="+mn-ea"/>
                <a:cs typeface="+mn-cs"/>
              </a:rPr>
              <a:t> as the default. It guarantees that no two objects I create will share the same value, unless I explicitly set them up that way.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59876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Third, I’m not trying to sell you a specific language, library, or framework. This is a talk about ideas and patterns. The slides are going to show you those ideas in C# and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but the concepts can be applied in many different platforms.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2606050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assign unique integers I created a static class called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It basically starts a counter and hands out a unique value each time I call “next”. Any time I have a helper that creates something with an ID property, I expose the ID as an argument and then I default it using the sequencer.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a:t>
            </a:r>
            <a:r>
              <a:rPr lang="en-US" sz="1200" i="1" kern="1200" dirty="0" smtClean="0">
                <a:solidFill>
                  <a:schemeClr val="tx1"/>
                </a:solidFill>
                <a:effectLst/>
                <a:latin typeface="+mn-lt"/>
                <a:ea typeface="+mn-ea"/>
                <a:cs typeface="+mn-cs"/>
              </a:rPr>
              <a:t>could </a:t>
            </a:r>
            <a:r>
              <a:rPr lang="en-US" sz="1200" kern="1200" dirty="0" smtClean="0">
                <a:solidFill>
                  <a:schemeClr val="tx1"/>
                </a:solidFill>
                <a:effectLst/>
                <a:latin typeface="+mn-lt"/>
                <a:ea typeface="+mn-ea"/>
                <a:cs typeface="+mn-cs"/>
              </a:rPr>
              <a:t>assign a random number instead, but this sequencer comes in really handy on integration tests. You’ll see that in a few minutes.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42373380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People often ask me why I write my own Test Helper classes instead of using a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party object construction library.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.NET there are libraries that take a generic type argument and automagically create an instance of that type, populating it with test data. This particular example is from a library called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and it looks super easy. Why not do this?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simple answer is that no library that you download can make better decisions about your test data than you can. Early on, when your objects are simple and you don’t have lots of special cases in your system then sure, this might work OK. But as things get complex, you’re going to want control over how your default values and properties get set up, and you don’t get that with a library.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in addition, these libraries tend to be noisier than custom code. </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382912696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a:t>
            </a:r>
            <a:r>
              <a:rPr lang="en-US" sz="1200" kern="1200" dirty="0" err="1" smtClean="0">
                <a:solidFill>
                  <a:schemeClr val="tx1"/>
                </a:solidFill>
                <a:effectLst/>
                <a:latin typeface="+mn-lt"/>
                <a:ea typeface="+mn-ea"/>
                <a:cs typeface="+mn-cs"/>
              </a:rPr>
              <a:t>AutoFixture</a:t>
            </a:r>
            <a:r>
              <a:rPr lang="en-US" sz="1200" kern="1200" dirty="0" smtClean="0">
                <a:solidFill>
                  <a:schemeClr val="tx1"/>
                </a:solidFill>
                <a:effectLst/>
                <a:latin typeface="+mn-lt"/>
                <a:ea typeface="+mn-ea"/>
                <a:cs typeface="+mn-cs"/>
              </a:rPr>
              <a:t> looks like if you want to specify a value for a property. Sure is a lot simpler to read and write the Test Helper version.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Basically, I look at it like this: when your app is small and simple, then the libraries might work. But if your app is small and simple, then introducing my Test Helper pattern is super easy too. And since Test Helper is designed to deal with complexity, you’ll start out with a solid foundation that will scale right along with your app code. And if your app is already really complex, then these libraries aren’t going to save you as much time as you might think.</a:t>
            </a:r>
          </a:p>
          <a:p>
            <a:endParaRPr lang="en-US" b="1"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1279160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second key to success is to make sure that your test setup code, and your test data, tell a story.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Reason is that, at their core, tests are valuable because they HELP US UNDERSTAND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our software. To fully deliver that value, they have to effectively convey information when they are read.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could write the most </a:t>
            </a:r>
            <a:r>
              <a:rPr lang="en-US" sz="1200" kern="1200" dirty="0" err="1" smtClean="0">
                <a:solidFill>
                  <a:schemeClr val="tx1"/>
                </a:solidFill>
                <a:effectLst/>
                <a:latin typeface="+mn-lt"/>
                <a:ea typeface="+mn-ea"/>
                <a:cs typeface="+mn-cs"/>
              </a:rPr>
              <a:t>bassackwards</a:t>
            </a:r>
            <a:r>
              <a:rPr lang="en-US" sz="1200" kern="1200" dirty="0" smtClean="0">
                <a:solidFill>
                  <a:schemeClr val="tx1"/>
                </a:solidFill>
                <a:effectLst/>
                <a:latin typeface="+mn-lt"/>
                <a:ea typeface="+mn-ea"/>
                <a:cs typeface="+mn-cs"/>
              </a:rPr>
              <a:t> and incoherent tests possible and the computer could still figure out if the assertions hold true. But that won’t help your poor coworker who opens that file a month later and needs to make a change. CPU cycles are cheap, your coworker’s time is not. Investing in clear, concise setup code is key.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it comes to telling a story, there are a few basic things to keep in mind.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39353124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names matter. If your setup code is a story, then your variable names and values are the actors in that story. Use them to drive home the </a:t>
            </a:r>
            <a:r>
              <a:rPr lang="en-US" sz="1200" i="1" kern="1200" dirty="0" smtClean="0">
                <a:solidFill>
                  <a:schemeClr val="tx1"/>
                </a:solidFill>
                <a:effectLst/>
                <a:latin typeface="+mn-lt"/>
                <a:ea typeface="+mn-ea"/>
                <a:cs typeface="+mn-cs"/>
              </a:rPr>
              <a:t>point </a:t>
            </a:r>
            <a:r>
              <a:rPr lang="en-US" sz="1200" kern="1200" dirty="0" smtClean="0">
                <a:solidFill>
                  <a:schemeClr val="tx1"/>
                </a:solidFill>
                <a:effectLst/>
                <a:latin typeface="+mn-lt"/>
                <a:ea typeface="+mn-ea"/>
                <a:cs typeface="+mn-cs"/>
              </a:rPr>
              <a:t>of a given test.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example, the actual values in use are irrelevant; they are just two arbitrary values that need to be different. By giving those values meaningful names, the assertion more clearly documents the intent behind the test.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21775375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test contains multiple objects of the same type, differentiate them! It sounds obvious, but I still see smart, experienced developers writing tests with variables called “customer1” and “customer2”. That is a completely unnecessary mistake that reduces the clarity of your setup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case, I’m testing some search logic. To write a complete test, I need to assert both that the code DOES return a match and DOES NOT return something that doesn’t match.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Naming the objects in this way provides way more meaning than “customer1” and “customer2”. And if you use consistent names across your tests, your coworkers will start to recognize these patterns. If I see the word “distractor” in any of our tests, I know </a:t>
            </a:r>
            <a:r>
              <a:rPr lang="en-US" sz="1200" i="1" kern="1200" dirty="0" smtClean="0">
                <a:solidFill>
                  <a:schemeClr val="tx1"/>
                </a:solidFill>
                <a:effectLst/>
                <a:latin typeface="+mn-lt"/>
                <a:ea typeface="+mn-ea"/>
                <a:cs typeface="+mn-cs"/>
              </a:rPr>
              <a:t>exactly </a:t>
            </a:r>
            <a:r>
              <a:rPr lang="en-US" sz="1200" kern="1200" dirty="0" smtClean="0">
                <a:solidFill>
                  <a:schemeClr val="tx1"/>
                </a:solidFill>
                <a:effectLst/>
                <a:latin typeface="+mn-lt"/>
                <a:ea typeface="+mn-ea"/>
                <a:cs typeface="+mn-cs"/>
              </a:rPr>
              <a:t>what it’s there for.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5900533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one final example of how good names can convey meaning. This test is asserting that a specific feature returns data ordered in a specific way.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I create the test data in the same order in which I expect them to come back out, then it’s possible that the sorting code isn’t do anything at all, and the test is passing by coincidence. A better test would be to create the data in a </a:t>
            </a:r>
            <a:r>
              <a:rPr lang="en-US" sz="1200" i="1" kern="1200" dirty="0" smtClean="0">
                <a:solidFill>
                  <a:schemeClr val="tx1"/>
                </a:solidFill>
                <a:effectLst/>
                <a:latin typeface="+mn-lt"/>
                <a:ea typeface="+mn-ea"/>
                <a:cs typeface="+mn-cs"/>
              </a:rPr>
              <a:t>different </a:t>
            </a:r>
            <a:r>
              <a:rPr lang="en-US" sz="1200" kern="1200" dirty="0" smtClean="0">
                <a:solidFill>
                  <a:schemeClr val="tx1"/>
                </a:solidFill>
                <a:effectLst/>
                <a:latin typeface="+mn-lt"/>
                <a:ea typeface="+mn-ea"/>
                <a:cs typeface="+mn-cs"/>
              </a:rPr>
              <a:t>sequence than it should come out, because then the test will only pass if it’s actually applying some sort logic.</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isn’t terrible, but it’s not telling as clear of a story as it could.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39485946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test, but where I assign those values names that describe their purpose. And as a result, I’m able to write an assertion that far more explicitly captures my intent behind the test.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sorts of tests that fit onto these slides, some of these techniques may not seem that useful. But if you get in the habit of doing this, then you’ll start to see a real difference in the readability of your real-world tests, especially as your setup logic gets larger and more complex.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859601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way to tell a clear story is to use your helper API to write fewer lines of code, but at a higher level of abstraction.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Here’s an example where I’m using a test helper to set up an Order that has two payments associated with it.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Creating this order is a single logical concept, but it requires multiple physical statements to accomplish. Alternatively I could move these instantiations inline, but then I end up with a larger, heavily nested construct that’s harder to read.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in order to make sure that this object is internally consistent, I might have to manually make sure that the order subtotal matches the sum of the two payments.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6001315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By taking a more declarative approach I reduce the amount of code and the test setup becomes simpler and more expressive.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note that I no longer need to manually specify the order subtotal; the helper can easily infer that value from the sum of the two payment amounts and wire everything up for me.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once this piece of code is written, it’s available for reuse by other tests that have similar needs</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point of this section is that your test setup code IS REAL CODE. Maybe</a:t>
            </a:r>
            <a:r>
              <a:rPr lang="en-US" sz="1200" kern="1200" baseline="0" dirty="0" smtClean="0">
                <a:solidFill>
                  <a:schemeClr val="tx1"/>
                </a:solidFill>
                <a:effectLst/>
                <a:latin typeface="+mn-lt"/>
                <a:ea typeface="+mn-ea"/>
                <a:cs typeface="+mn-cs"/>
              </a:rPr>
              <a:t> that's obvious to you, but I can tell you from experience that not all </a:t>
            </a:r>
            <a:r>
              <a:rPr lang="en-US" sz="1200" kern="1200" baseline="0" dirty="0" err="1" smtClean="0">
                <a:solidFill>
                  <a:schemeClr val="tx1"/>
                </a:solidFill>
                <a:effectLst/>
                <a:latin typeface="+mn-lt"/>
                <a:ea typeface="+mn-ea"/>
                <a:cs typeface="+mn-cs"/>
              </a:rPr>
              <a:t>devs</a:t>
            </a:r>
            <a:r>
              <a:rPr lang="en-US" sz="1200" kern="1200" baseline="0" dirty="0" smtClean="0">
                <a:solidFill>
                  <a:schemeClr val="tx1"/>
                </a:solidFill>
                <a:effectLst/>
                <a:latin typeface="+mn-lt"/>
                <a:ea typeface="+mn-ea"/>
                <a:cs typeface="+mn-cs"/>
              </a:rPr>
              <a:t> think of it that way</a:t>
            </a:r>
            <a:r>
              <a:rPr lang="en-US" sz="1200" kern="1200" dirty="0" smtClean="0">
                <a:solidFill>
                  <a:schemeClr val="tx1"/>
                </a:solidFill>
                <a:effectLst/>
                <a:latin typeface="+mn-lt"/>
                <a:ea typeface="+mn-ea"/>
                <a:cs typeface="+mn-cs"/>
              </a:rPr>
              <a:t>. I believe</a:t>
            </a:r>
            <a:r>
              <a:rPr lang="en-US" sz="1200" kern="1200" baseline="0" dirty="0" smtClean="0">
                <a:solidFill>
                  <a:schemeClr val="tx1"/>
                </a:solidFill>
                <a:effectLst/>
                <a:latin typeface="+mn-lt"/>
                <a:ea typeface="+mn-ea"/>
                <a:cs typeface="+mn-cs"/>
              </a:rPr>
              <a:t> that test setup code </a:t>
            </a:r>
            <a:r>
              <a:rPr lang="en-US" sz="1200" kern="1200" dirty="0" smtClean="0">
                <a:solidFill>
                  <a:schemeClr val="tx1"/>
                </a:solidFill>
                <a:effectLst/>
                <a:latin typeface="+mn-lt"/>
                <a:ea typeface="+mn-ea"/>
                <a:cs typeface="+mn-cs"/>
              </a:rPr>
              <a:t>deserves to be factored and named and managed just like the code in your application layer. And if you</a:t>
            </a:r>
            <a:r>
              <a:rPr lang="en-US" sz="1200" kern="1200" baseline="0" dirty="0" smtClean="0">
                <a:solidFill>
                  <a:schemeClr val="tx1"/>
                </a:solidFill>
                <a:effectLst/>
                <a:latin typeface="+mn-lt"/>
                <a:ea typeface="+mn-ea"/>
                <a:cs typeface="+mn-cs"/>
              </a:rPr>
              <a:t> give it the attention that it deserves, it will pay you back with tests that are far easier to read and maintain.</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69</a:t>
            </a:fld>
            <a:endParaRPr lang="en-US"/>
          </a:p>
        </p:txBody>
      </p:sp>
    </p:spTree>
    <p:extLst>
      <p:ext uri="{BB962C8B-B14F-4D97-AF65-F5344CB8AC3E}">
        <p14:creationId xmlns:p14="http://schemas.microsoft.com/office/powerpoint/2010/main" val="26149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Today, I’m going to focus entirely on improving the ways that you arrange test data and prepare your system to execute a test. That’s it.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3283155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3</a:t>
            </a:r>
            <a:r>
              <a:rPr lang="en-US" sz="1200" kern="1200" baseline="30000" dirty="0" smtClean="0">
                <a:solidFill>
                  <a:schemeClr val="tx1"/>
                </a:solidFill>
                <a:effectLst/>
                <a:latin typeface="+mn-lt"/>
                <a:ea typeface="+mn-ea"/>
                <a:cs typeface="+mn-cs"/>
              </a:rPr>
              <a:t>rd</a:t>
            </a:r>
            <a:r>
              <a:rPr lang="en-US" sz="1200" kern="1200" dirty="0" smtClean="0">
                <a:solidFill>
                  <a:schemeClr val="tx1"/>
                </a:solidFill>
                <a:effectLst/>
                <a:latin typeface="+mn-lt"/>
                <a:ea typeface="+mn-ea"/>
                <a:cs typeface="+mn-cs"/>
              </a:rPr>
              <a:t> key practice </a:t>
            </a:r>
            <a:r>
              <a:rPr lang="en-US" sz="1200" kern="1200" dirty="0" smtClean="0">
                <a:solidFill>
                  <a:schemeClr val="tx1"/>
                </a:solidFill>
                <a:effectLst/>
                <a:latin typeface="+mn-lt"/>
                <a:ea typeface="+mn-ea"/>
                <a:cs typeface="+mn-cs"/>
              </a:rPr>
              <a:t>deals with reuse of complex setup logic</a:t>
            </a:r>
            <a:r>
              <a:rPr lang="en-US" sz="1200" kern="1200" baseline="0" dirty="0" smtClean="0">
                <a:solidFill>
                  <a:schemeClr val="tx1"/>
                </a:solidFill>
                <a:effectLst/>
                <a:latin typeface="+mn-lt"/>
                <a:ea typeface="+mn-ea"/>
                <a:cs typeface="+mn-cs"/>
              </a:rPr>
              <a:t>.</a:t>
            </a:r>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Test Helpers are great at returning single objects. But what if you need of keep track of multiple objects AND their relationships?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example, if</a:t>
            </a:r>
            <a:r>
              <a:rPr lang="en-US" sz="1200" kern="1200" baseline="0" dirty="0" smtClean="0">
                <a:solidFill>
                  <a:schemeClr val="tx1"/>
                </a:solidFill>
                <a:effectLst/>
                <a:latin typeface="+mn-lt"/>
                <a:ea typeface="+mn-ea"/>
                <a:cs typeface="+mn-cs"/>
              </a:rPr>
              <a:t> you have an e-commerce site then many of your tests will deal with Orders and Customers. You might find yourself repeating the same setup over and over again: create an Order. Add some items to it. Assign a customer. Etc.</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reuse that logic I use a pattern that we call a Scenario. Scenarios are essentially façades that encapsulate the coordination of multiple Test Helpers. When used correctly,</a:t>
            </a:r>
            <a:r>
              <a:rPr lang="en-US" sz="1200" kern="1200" baseline="0" dirty="0" smtClean="0">
                <a:solidFill>
                  <a:schemeClr val="tx1"/>
                </a:solidFill>
                <a:effectLst/>
                <a:latin typeface="+mn-lt"/>
                <a:ea typeface="+mn-ea"/>
                <a:cs typeface="+mn-cs"/>
              </a:rPr>
              <a:t> they can dramatically simplify certain types of setup code.</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70</a:t>
            </a:fld>
            <a:endParaRPr lang="en-US"/>
          </a:p>
        </p:txBody>
      </p:sp>
    </p:spTree>
    <p:extLst>
      <p:ext uri="{BB962C8B-B14F-4D97-AF65-F5344CB8AC3E}">
        <p14:creationId xmlns:p14="http://schemas.microsoft.com/office/powerpoint/2010/main" val="31496798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it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You’ll notice that while a Test Helper is a static factory, a Scenario is something that you instantiate. You can still customize the result but you do it with constructor arguments and not method arguments.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reason for this difference is that a Test Helper returns one of our core domain objects, and we don’t want to litter our app code with constructors that exist only for testing. The factory pattern works great to isolate the Test Helper logic from the core objects.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scenarios, though, we’re actually creating </a:t>
            </a:r>
            <a:r>
              <a:rPr lang="en-US" sz="1200" i="1" kern="1200" dirty="0" smtClean="0">
                <a:solidFill>
                  <a:schemeClr val="tx1"/>
                </a:solidFill>
                <a:effectLst/>
                <a:latin typeface="+mn-lt"/>
                <a:ea typeface="+mn-ea"/>
                <a:cs typeface="+mn-cs"/>
              </a:rPr>
              <a:t>multiple </a:t>
            </a:r>
            <a:r>
              <a:rPr lang="en-US" sz="1200" kern="1200" dirty="0" smtClean="0">
                <a:solidFill>
                  <a:schemeClr val="tx1"/>
                </a:solidFill>
                <a:effectLst/>
                <a:latin typeface="+mn-lt"/>
                <a:ea typeface="+mn-ea"/>
                <a:cs typeface="+mn-cs"/>
              </a:rPr>
              <a:t>objects, and we need a handy way to keep track of all of those objects. If we implement the Scenarios as brand new classes, then we can use instance properties of those classes to expose pointers to the objects the tests will care about. </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71</a:t>
            </a:fld>
            <a:endParaRPr lang="en-US"/>
          </a:p>
        </p:txBody>
      </p:sp>
    </p:spTree>
    <p:extLst>
      <p:ext uri="{BB962C8B-B14F-4D97-AF65-F5344CB8AC3E}">
        <p14:creationId xmlns:p14="http://schemas.microsoft.com/office/powerpoint/2010/main" val="36305693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what the Scenario itself looks like. In the body of the constructor we create whatever data the scenario represents, and just like with Test</a:t>
            </a:r>
            <a:r>
              <a:rPr lang="en-US" sz="1200" kern="1200" baseline="0" dirty="0" smtClean="0">
                <a:solidFill>
                  <a:schemeClr val="tx1"/>
                </a:solidFill>
                <a:effectLst/>
                <a:latin typeface="+mn-lt"/>
                <a:ea typeface="+mn-ea"/>
                <a:cs typeface="+mn-cs"/>
              </a:rPr>
              <a:t> Helpers you can allow the scenario to be customized via arguments.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Anything that the Scenario creates, and that a test might need to get a reference to, is exposed as class properties.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Sometimes, like you see here, the scenario is simple.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72</a:t>
            </a:fld>
            <a:endParaRPr lang="en-US"/>
          </a:p>
        </p:txBody>
      </p:sp>
    </p:spTree>
    <p:extLst>
      <p:ext uri="{BB962C8B-B14F-4D97-AF65-F5344CB8AC3E}">
        <p14:creationId xmlns:p14="http://schemas.microsoft.com/office/powerpoint/2010/main" val="2637628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a more complex example. In this case, we’re creating multiple orders for a single customer, each with different characteristics.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sort of thing is especially helpful when you use it for integration</a:t>
            </a:r>
            <a:r>
              <a:rPr lang="en-US" sz="1200" kern="1200" baseline="0" dirty="0" smtClean="0">
                <a:solidFill>
                  <a:schemeClr val="tx1"/>
                </a:solidFill>
                <a:effectLst/>
                <a:latin typeface="+mn-lt"/>
                <a:ea typeface="+mn-ea"/>
                <a:cs typeface="+mn-cs"/>
              </a:rPr>
              <a:t> tests because it's a super fast way to create a whole corpus of test data with just a few lines of code. We'll get to integration tests in just a moment.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73</a:t>
            </a:fld>
            <a:endParaRPr lang="en-US"/>
          </a:p>
        </p:txBody>
      </p:sp>
    </p:spTree>
    <p:extLst>
      <p:ext uri="{BB962C8B-B14F-4D97-AF65-F5344CB8AC3E}">
        <p14:creationId xmlns:p14="http://schemas.microsoft.com/office/powerpoint/2010/main" val="31905546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recommend the Test Helper pattern without reservation. There’s literally no good argument not to. But there are a few drawbacks to the Scenario pattern that you should consider.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you’ll need to figure out for yourself the correct balance between specialization and customization. If you create a large number of Scenarios, each highly specialized for a specific use case, then you’ll generally find that each individual is scenario easy to maintain over time, but you’ll end up creating a lot of them with chunks of duplicate logic. If you create a smaller number of general purpose Scenarios that can be highly customized via arguments then you’ll create fewer objects, but it may be hard to refactor a Scenario because it might be used in lots of different ways by lots of different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 balance is hard to predict in advance. My rule of thumb is that if I’m only creating two or three objects in a test, I’ll usually just call the Test Helpers directly. But if I have more than that, AND I’m reusing that logic in more than two or three tests, I’ll extract out a Scenario. </a:t>
            </a:r>
          </a:p>
        </p:txBody>
      </p:sp>
      <p:sp>
        <p:nvSpPr>
          <p:cNvPr id="4" name="Slide Number Placeholder 3"/>
          <p:cNvSpPr>
            <a:spLocks noGrp="1"/>
          </p:cNvSpPr>
          <p:nvPr>
            <p:ph type="sldNum" sz="quarter" idx="10"/>
          </p:nvPr>
        </p:nvSpPr>
        <p:spPr/>
        <p:txBody>
          <a:bodyPr/>
          <a:lstStyle/>
          <a:p>
            <a:fld id="{89029652-62E7-43D6-83B5-097D7B7AA5D8}" type="slidenum">
              <a:rPr lang="en-US" smtClean="0"/>
              <a:t>74</a:t>
            </a:fld>
            <a:endParaRPr lang="en-US"/>
          </a:p>
        </p:txBody>
      </p:sp>
    </p:spTree>
    <p:extLst>
      <p:ext uri="{BB962C8B-B14F-4D97-AF65-F5344CB8AC3E}">
        <p14:creationId xmlns:p14="http://schemas.microsoft.com/office/powerpoint/2010/main" val="21438624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remember that Scenarios are helpful because they simplify the coordination of multiple related objects into a single abstraction. If you need a lot of Scenarios, that might be a code smell indicating that you should simplify your main application code instead.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instance, in that e-commerce example I just showed you, I had to set up an Order, and Customer, and some Line Items, and I had to wire all that stuff together so that I could test code that deals with all of those objects. If I find myself doing that a lot, then maybe there’s the need for some kind of flattened, simplified “Order Summary” object in the main app.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generally speaking, anything that you do to SIMPLIFY YOUR MAIN AP</a:t>
            </a:r>
            <a:r>
              <a:rPr lang="en-US" sz="1200" kern="1200" baseline="0" dirty="0" smtClean="0">
                <a:solidFill>
                  <a:schemeClr val="tx1"/>
                </a:solidFill>
                <a:effectLst/>
                <a:latin typeface="+mn-lt"/>
                <a:ea typeface="+mn-ea"/>
                <a:cs typeface="+mn-cs"/>
              </a:rPr>
              <a:t>P </a:t>
            </a:r>
            <a:r>
              <a:rPr lang="en-US" sz="1200" kern="1200" dirty="0" smtClean="0">
                <a:solidFill>
                  <a:schemeClr val="tx1"/>
                </a:solidFill>
                <a:effectLst/>
                <a:latin typeface="+mn-lt"/>
                <a:ea typeface="+mn-ea"/>
                <a:cs typeface="+mn-cs"/>
              </a:rPr>
              <a:t>will also simplify your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75</a:t>
            </a:fld>
            <a:endParaRPr lang="en-US"/>
          </a:p>
        </p:txBody>
      </p:sp>
    </p:spTree>
    <p:extLst>
      <p:ext uri="{BB962C8B-B14F-4D97-AF65-F5344CB8AC3E}">
        <p14:creationId xmlns:p14="http://schemas.microsoft.com/office/powerpoint/2010/main" val="9650469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Also, remember that Scenarios are helpful because they simplify the coordination of multiple related objects into a single abstraction. If you need a lot of Scenarios, that might be a code smell indicating that you should simplify your main application code instead.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For instance, in that e-commerce example I just showed you, I had to set up an Order, and Customer, and some Line Items, and I had to wire all that stuff together so that I could test code that deals with all of those objects. If I find myself doing that a lot, then maybe there’s the need for some kind of flattened, simplified “Order Summary” object in the main app. </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And generally speaking, anything that you do to SIMPLIFY YOUR MAIN AP</a:t>
            </a:r>
            <a:r>
              <a:rPr lang="en-US" sz="1200" kern="1200" baseline="0" smtClean="0">
                <a:solidFill>
                  <a:schemeClr val="tx1"/>
                </a:solidFill>
                <a:effectLst/>
                <a:latin typeface="+mn-lt"/>
                <a:ea typeface="+mn-ea"/>
                <a:cs typeface="+mn-cs"/>
              </a:rPr>
              <a:t>P </a:t>
            </a:r>
            <a:r>
              <a:rPr lang="en-US" sz="1200" kern="1200" smtClean="0">
                <a:solidFill>
                  <a:schemeClr val="tx1"/>
                </a:solidFill>
                <a:effectLst/>
                <a:latin typeface="+mn-lt"/>
                <a:ea typeface="+mn-ea"/>
                <a:cs typeface="+mn-cs"/>
              </a:rPr>
              <a:t>will also simplify your tests.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76</a:t>
            </a:fld>
            <a:endParaRPr lang="en-US"/>
          </a:p>
        </p:txBody>
      </p:sp>
    </p:spTree>
    <p:extLst>
      <p:ext uri="{BB962C8B-B14F-4D97-AF65-F5344CB8AC3E}">
        <p14:creationId xmlns:p14="http://schemas.microsoft.com/office/powerpoint/2010/main" val="28218010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Until now we’ve been talking about in-memory objects only. The fourth key to effective setup is to leverage those in-memory helpers in your integration tests as well.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a key practice because it addresses mistake #4 that we talked about. If you have a library of helpers that create data, then your integration tests no longer need to rely on pre-existing data. Instead, they can create exactly what they need in exactly the shape they need it.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 perfect world, we’d be able to use the same set of helpers to create data in memory or in the database.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77</a:t>
            </a:fld>
            <a:endParaRPr lang="en-US"/>
          </a:p>
        </p:txBody>
      </p:sp>
    </p:spTree>
    <p:extLst>
      <p:ext uri="{BB962C8B-B14F-4D97-AF65-F5344CB8AC3E}">
        <p14:creationId xmlns:p14="http://schemas.microsoft.com/office/powerpoint/2010/main" val="31160876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Unfortunately, that's easier said than done.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you have to deal with foreign keys. Your app may not care if you create a Line Item by itself, but you can’t save the Line Item to the database without an Order. And maybe you can’t create an Order without a customer. It’s the same issue we had with constructor dependencies, but in the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means you have to new up the entire object graph and then save objects to the database in the correct sequence. </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78</a:t>
            </a:fld>
            <a:endParaRPr lang="en-US"/>
          </a:p>
        </p:txBody>
      </p:sp>
    </p:spTree>
    <p:extLst>
      <p:ext uri="{BB962C8B-B14F-4D97-AF65-F5344CB8AC3E}">
        <p14:creationId xmlns:p14="http://schemas.microsoft.com/office/powerpoint/2010/main" val="5883286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if your database assigns primary keys, then after you save all those objects you have to update their ID values with the newly assigned key.</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79</a:t>
            </a:fld>
            <a:endParaRPr lang="en-US"/>
          </a:p>
        </p:txBody>
      </p:sp>
    </p:spTree>
    <p:extLst>
      <p:ext uri="{BB962C8B-B14F-4D97-AF65-F5344CB8AC3E}">
        <p14:creationId xmlns:p14="http://schemas.microsoft.com/office/powerpoint/2010/main" val="269218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why is test setup so important? It makes up the majority of your test code.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Assuming you’re not doing anything bizarre in your tests, they likely all follow the same pattern: do a bunch of stuff to get ready, then call the one method or function that you’re testing and end w/ assertion or two.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Bulk of the code is the setup, and the quality of that code is a huge factor in how effectively you can leverage tests towards your ultimate goals.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And if you’re setting up your tests poorly,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cost you. To help illustrate that, I have a short story about why I’m here and where these ideas came from.</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Click</a:t>
            </a:r>
            <a:r>
              <a:rPr lang="en-US" sz="1200" b="1" kern="1200" baseline="0" dirty="0" smtClean="0">
                <a:solidFill>
                  <a:schemeClr val="tx1"/>
                </a:solidFill>
                <a:effectLst/>
                <a:latin typeface="+mn-lt"/>
                <a:ea typeface="+mn-ea"/>
                <a:cs typeface="+mn-cs"/>
              </a:rPr>
              <a:t> for dupe slide &amp; story</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71609539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also have to make sure that your helpers are creating data that can be saved. Some columns might have constraints that reject NULL or other values, and those constraints may not be duplicated in the domain model.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80</a:t>
            </a:fld>
            <a:endParaRPr lang="en-US"/>
          </a:p>
        </p:txBody>
      </p:sp>
    </p:spTree>
    <p:extLst>
      <p:ext uri="{BB962C8B-B14F-4D97-AF65-F5344CB8AC3E}">
        <p14:creationId xmlns:p14="http://schemas.microsoft.com/office/powerpoint/2010/main" val="130660676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Lastly, you’ll want to clean up that test data when the test run is over. I run my automated tests against the same database I use for manual testing. I don’t want that database filled up with junk data because it can impact performance, waste disk space, and it’s just ugly.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things make integration tests difficult, but we can handle them with a few extra additions to the Test Helper pattern.</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81</a:t>
            </a:fld>
            <a:endParaRPr lang="en-US"/>
          </a:p>
        </p:txBody>
      </p:sp>
    </p:spTree>
    <p:extLst>
      <p:ext uri="{BB962C8B-B14F-4D97-AF65-F5344CB8AC3E}">
        <p14:creationId xmlns:p14="http://schemas.microsoft.com/office/powerpoint/2010/main" val="38625671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let’s start with this unit test. It creates two orders, sets up the service under test and prepares your mocks or stubs or whatever, and then asserts that the shipped order is NOT returned.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if the service that we’re testing is a data service, then this filtering logic might be implemented in a SQL query. The only way to properly test that filter is to create real data in a real database.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it would be great if we could use this same code to create that data in a way that addresses all of those issues we just looked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82</a:t>
            </a:fld>
            <a:endParaRPr lang="en-US"/>
          </a:p>
        </p:txBody>
      </p:sp>
    </p:spTree>
    <p:extLst>
      <p:ext uri="{BB962C8B-B14F-4D97-AF65-F5344CB8AC3E}">
        <p14:creationId xmlns:p14="http://schemas.microsoft.com/office/powerpoint/2010/main" val="1406218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first step to achieving that goal is to add a </a:t>
            </a:r>
            <a:r>
              <a:rPr lang="en-US" sz="1200" i="1" kern="1200" dirty="0" smtClean="0">
                <a:solidFill>
                  <a:schemeClr val="tx1"/>
                </a:solidFill>
                <a:effectLst/>
                <a:latin typeface="+mn-lt"/>
                <a:ea typeface="+mn-ea"/>
                <a:cs typeface="+mn-cs"/>
              </a:rPr>
              <a:t>Save() </a:t>
            </a:r>
            <a:r>
              <a:rPr lang="en-US" sz="1200" kern="1200" dirty="0" smtClean="0">
                <a:solidFill>
                  <a:schemeClr val="tx1"/>
                </a:solidFill>
                <a:effectLst/>
                <a:latin typeface="+mn-lt"/>
                <a:ea typeface="+mn-ea"/>
                <a:cs typeface="+mn-cs"/>
              </a:rPr>
              <a:t>method to your Test Helpers classes.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Obviously, this method needs some way of talking to the database, so you’ll either need to pass a database connection into the Save method when you call it, or you’ll need to use some sort of dependency injection to make it available. Since all of our other helper methods are static, I’ve found it easier to keep the Save method static as well and not worry about DI in this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project uses NHibernate so we pass around an </a:t>
            </a:r>
            <a:r>
              <a:rPr lang="en-US" sz="1200" kern="1200" dirty="0" err="1" smtClean="0">
                <a:solidFill>
                  <a:schemeClr val="tx1"/>
                </a:solidFill>
                <a:effectLst/>
                <a:latin typeface="+mn-lt"/>
                <a:ea typeface="+mn-ea"/>
                <a:cs typeface="+mn-cs"/>
              </a:rPr>
              <a:t>ISession</a:t>
            </a:r>
            <a:r>
              <a:rPr lang="en-US" sz="1200" kern="1200" dirty="0" smtClean="0">
                <a:solidFill>
                  <a:schemeClr val="tx1"/>
                </a:solidFill>
                <a:effectLst/>
                <a:latin typeface="+mn-lt"/>
                <a:ea typeface="+mn-ea"/>
                <a:cs typeface="+mn-cs"/>
              </a:rPr>
              <a:t> right here. If you use Entity Framework then you might pass the </a:t>
            </a:r>
            <a:r>
              <a:rPr lang="en-US" sz="1200" kern="1200" dirty="0" err="1" smtClean="0">
                <a:solidFill>
                  <a:schemeClr val="tx1"/>
                </a:solidFill>
                <a:effectLst/>
                <a:latin typeface="+mn-lt"/>
                <a:ea typeface="+mn-ea"/>
                <a:cs typeface="+mn-cs"/>
              </a:rPr>
              <a:t>db</a:t>
            </a:r>
            <a:r>
              <a:rPr lang="en-US" sz="1200" kern="1200" dirty="0" smtClean="0">
                <a:solidFill>
                  <a:schemeClr val="tx1"/>
                </a:solidFill>
                <a:effectLst/>
                <a:latin typeface="+mn-lt"/>
                <a:ea typeface="+mn-ea"/>
                <a:cs typeface="+mn-cs"/>
              </a:rPr>
              <a:t> context here, or a raw ADO.NET connection or whatever other object that you need to talk to the database.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83</a:t>
            </a:fld>
            <a:endParaRPr lang="en-US"/>
          </a:p>
        </p:txBody>
      </p:sp>
    </p:spTree>
    <p:extLst>
      <p:ext uri="{BB962C8B-B14F-4D97-AF65-F5344CB8AC3E}">
        <p14:creationId xmlns:p14="http://schemas.microsoft.com/office/powerpoint/2010/main" val="14083650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what the Save method itself looks like.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thing it does is deal with the foreign key constraints by delegating to other helpers to save its references. In this case, we can’t save an Order unless it references an existing Customer ID. By delegating to the Customer helper to create that record we keep each individual helper clean and focused on a single type.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84</a:t>
            </a:fld>
            <a:endParaRPr lang="en-US"/>
          </a:p>
        </p:txBody>
      </p:sp>
    </p:spTree>
    <p:extLst>
      <p:ext uri="{BB962C8B-B14F-4D97-AF65-F5344CB8AC3E}">
        <p14:creationId xmlns:p14="http://schemas.microsoft.com/office/powerpoint/2010/main" val="88434130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Next, the Save method deals with primary key values.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 that to avoid “unexpected equality”, each object that we create is assigned a non-zero value. But many ORMs use the ID property to determine if they should issue an INSERT or UPDATE query, and if the ORM sees a non-zero ID it will issue an UPDATE statement, and not an INSERT.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is where that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object comes in handy. It knows which values it’s handed out, so before we save our object we do a check to see if the ID currently in use was assigned by the sequencer. If it was then we reset it to 0, and cause an insert. If it wasn’t, then that means we’re dealing with an object that already exists in the database and we do nothing, and cause an update.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Note that we don’t need to reset ALL values that were assigned by the </a:t>
            </a:r>
            <a:r>
              <a:rPr lang="en-US" sz="1200" kern="1200" dirty="0" err="1" smtClean="0">
                <a:solidFill>
                  <a:schemeClr val="tx1"/>
                </a:solidFill>
                <a:effectLst/>
                <a:latin typeface="+mn-lt"/>
                <a:ea typeface="+mn-ea"/>
                <a:cs typeface="+mn-cs"/>
              </a:rPr>
              <a:t>IdSequencer</a:t>
            </a:r>
            <a:r>
              <a:rPr lang="en-US" sz="1200" kern="1200" dirty="0" smtClean="0">
                <a:solidFill>
                  <a:schemeClr val="tx1"/>
                </a:solidFill>
                <a:effectLst/>
                <a:latin typeface="+mn-lt"/>
                <a:ea typeface="+mn-ea"/>
                <a:cs typeface="+mn-cs"/>
              </a:rPr>
              <a:t>, only entity IDs. Only properties that map to primary keys.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85</a:t>
            </a:fld>
            <a:endParaRPr lang="en-US"/>
          </a:p>
        </p:txBody>
      </p:sp>
    </p:spTree>
    <p:extLst>
      <p:ext uri="{BB962C8B-B14F-4D97-AF65-F5344CB8AC3E}">
        <p14:creationId xmlns:p14="http://schemas.microsoft.com/office/powerpoint/2010/main" val="27177990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Finally, </a:t>
            </a:r>
            <a:r>
              <a:rPr lang="en-US" sz="1200" kern="1200" dirty="0" smtClean="0">
                <a:solidFill>
                  <a:schemeClr val="tx1"/>
                </a:solidFill>
                <a:effectLst/>
                <a:latin typeface="+mn-lt"/>
                <a:ea typeface="+mn-ea"/>
                <a:cs typeface="+mn-cs"/>
              </a:rPr>
              <a:t>helper </a:t>
            </a:r>
            <a:r>
              <a:rPr lang="en-US" sz="1200" kern="1200" dirty="0" smtClean="0">
                <a:solidFill>
                  <a:schemeClr val="tx1"/>
                </a:solidFill>
                <a:effectLst/>
                <a:latin typeface="+mn-lt"/>
                <a:ea typeface="+mn-ea"/>
                <a:cs typeface="+mn-cs"/>
              </a:rPr>
              <a:t>calls out to </a:t>
            </a:r>
            <a:r>
              <a:rPr lang="en-US" sz="1200" kern="1200" dirty="0" smtClean="0">
                <a:solidFill>
                  <a:schemeClr val="tx1"/>
                </a:solidFill>
                <a:effectLst/>
                <a:latin typeface="+mn-lt"/>
                <a:ea typeface="+mn-ea"/>
                <a:cs typeface="+mn-cs"/>
              </a:rPr>
              <a:t>ORM </a:t>
            </a:r>
            <a:r>
              <a:rPr lang="en-US" sz="1200" kern="1200" dirty="0" smtClean="0">
                <a:solidFill>
                  <a:schemeClr val="tx1"/>
                </a:solidFill>
                <a:effectLst/>
                <a:latin typeface="+mn-lt"/>
                <a:ea typeface="+mn-ea"/>
                <a:cs typeface="+mn-cs"/>
              </a:rPr>
              <a:t>to insert or update the database. If you’re not using an ORM then the exact details might change, but the general pattern should hold up.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follow this pattern then you can basically write a bunch of unit tests with in-memory data, copy and paste the setup code from one of them into an integration test, add a few calls to this Save method, and you’re done. It’s pretty sweet when it comes together</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addition to managing primary keys with the </a:t>
            </a:r>
            <a:r>
              <a:rPr lang="en-US" sz="1200" kern="1200" baseline="0" dirty="0" err="1" smtClean="0">
                <a:solidFill>
                  <a:schemeClr val="tx1"/>
                </a:solidFill>
                <a:effectLst/>
                <a:latin typeface="+mn-lt"/>
                <a:ea typeface="+mn-ea"/>
                <a:cs typeface="+mn-cs"/>
              </a:rPr>
              <a:t>IdSequencer</a:t>
            </a:r>
            <a:r>
              <a:rPr lang="en-US" sz="1200" kern="1200" baseline="0" dirty="0" smtClean="0">
                <a:solidFill>
                  <a:schemeClr val="tx1"/>
                </a:solidFill>
                <a:effectLst/>
                <a:latin typeface="+mn-lt"/>
                <a:ea typeface="+mn-ea"/>
                <a:cs typeface="+mn-cs"/>
              </a:rPr>
              <a:t>, the main benefit of using your helpers to save these objects, rather than just calling the ORM directly in your test, is that it gives you extension points to add test-specific logic. It doesn't happen a lot, but there are certainly times when I need to massage the test data in a certain way before saving it. Having this wrapper in place gives me a consistent place to do that.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But how do prevent this test data from lingering in the database when the test run is over?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One possibility is to reset the database to a known state at the start of each test run. This works, but I don’t recommend it. One reason is that it’s a massive pain to maintain that baseline backup every time the schema changes or new data is added. Another reason is that I use the same database for unit tests as I do for manual testing. It really sucks to spend a bunch of time crafting data for a manual test and then lose it because you accidently ran an integration test that wiped the slate clean.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86</a:t>
            </a:fld>
            <a:endParaRPr lang="en-US"/>
          </a:p>
        </p:txBody>
      </p:sp>
    </p:spTree>
    <p:extLst>
      <p:ext uri="{BB962C8B-B14F-4D97-AF65-F5344CB8AC3E}">
        <p14:creationId xmlns:p14="http://schemas.microsoft.com/office/powerpoint/2010/main" val="21452908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Another option is to start a database transaction when each test starts, and then roll that transaction back when the test is over.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Years ago I wrote a custom </a:t>
            </a:r>
            <a:r>
              <a:rPr lang="en-US" sz="1200" kern="1200" dirty="0" err="1" smtClean="0">
                <a:solidFill>
                  <a:schemeClr val="tx1"/>
                </a:solidFill>
                <a:effectLst/>
                <a:latin typeface="+mn-lt"/>
                <a:ea typeface="+mn-ea"/>
                <a:cs typeface="+mn-cs"/>
              </a:rPr>
              <a:t>NUnit</a:t>
            </a:r>
            <a:r>
              <a:rPr lang="en-US" sz="1200" kern="1200" dirty="0" smtClean="0">
                <a:solidFill>
                  <a:schemeClr val="tx1"/>
                </a:solidFill>
                <a:effectLst/>
                <a:latin typeface="+mn-lt"/>
                <a:ea typeface="+mn-ea"/>
                <a:cs typeface="+mn-cs"/>
              </a:rPr>
              <a:t> attribute called Rollback that does this for us. Any test that has this attribute is automatically executed inside of a transaction that is discarded when the test finishes. The implementation for this is on my GitHub, but at this point it’s like seven years old. There are probably newer and better ways of doing it now, but you’re welcome to copy my approach if you’re using </a:t>
            </a:r>
            <a:r>
              <a:rPr lang="en-US" sz="1200" kern="1200" dirty="0" err="1" smtClean="0">
                <a:solidFill>
                  <a:schemeClr val="tx1"/>
                </a:solidFill>
                <a:effectLst/>
                <a:latin typeface="+mn-lt"/>
                <a:ea typeface="+mn-ea"/>
                <a:cs typeface="+mn-cs"/>
              </a:rPr>
              <a:t>NUnit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87</a:t>
            </a:fld>
            <a:endParaRPr lang="en-US"/>
          </a:p>
        </p:txBody>
      </p:sp>
    </p:spTree>
    <p:extLst>
      <p:ext uri="{BB962C8B-B14F-4D97-AF65-F5344CB8AC3E}">
        <p14:creationId xmlns:p14="http://schemas.microsoft.com/office/powerpoint/2010/main" val="32666836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an example of how powerful these techniques can be, let’s first revisit that nasty chunk of setup code I showed at the start…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88</a:t>
            </a:fld>
            <a:endParaRPr lang="en-US"/>
          </a:p>
        </p:txBody>
      </p:sp>
    </p:spTree>
    <p:extLst>
      <p:ext uri="{BB962C8B-B14F-4D97-AF65-F5344CB8AC3E}">
        <p14:creationId xmlns:p14="http://schemas.microsoft.com/office/powerpoint/2010/main" val="62123337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89</a:t>
            </a:fld>
            <a:endParaRPr lang="en-US"/>
          </a:p>
        </p:txBody>
      </p:sp>
    </p:spTree>
    <p:extLst>
      <p:ext uri="{BB962C8B-B14F-4D97-AF65-F5344CB8AC3E}">
        <p14:creationId xmlns:p14="http://schemas.microsoft.com/office/powerpoint/2010/main" val="871096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Begins 8 years ago when just joined my current employer. Starting a new project / going to be FIRST</a:t>
            </a:r>
            <a:r>
              <a:rPr lang="en-US" sz="1200" kern="1200" baseline="0" dirty="0" smtClean="0">
                <a:solidFill>
                  <a:schemeClr val="tx1"/>
                </a:solidFill>
                <a:effectLst/>
                <a:latin typeface="+mn-lt"/>
                <a:ea typeface="+mn-ea"/>
                <a:cs typeface="+mn-cs"/>
              </a:rPr>
              <a:t> PROJECT </a:t>
            </a:r>
            <a:r>
              <a:rPr lang="en-US" sz="1200" kern="1200" dirty="0" smtClean="0">
                <a:solidFill>
                  <a:schemeClr val="tx1"/>
                </a:solidFill>
                <a:effectLst/>
                <a:latin typeface="+mn-lt"/>
                <a:ea typeface="+mn-ea"/>
                <a:cs typeface="+mn-cs"/>
              </a:rPr>
              <a:t>in which that team had ever written automated tests.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Starts out great, everyone’s writing tests / shipping features / going</a:t>
            </a:r>
            <a:r>
              <a:rPr lang="en-US" sz="1200" kern="1200" baseline="0" dirty="0" smtClean="0">
                <a:solidFill>
                  <a:schemeClr val="tx1"/>
                </a:solidFill>
                <a:effectLst/>
                <a:latin typeface="+mn-lt"/>
                <a:ea typeface="+mn-ea"/>
                <a:cs typeface="+mn-cs"/>
              </a:rPr>
              <a:t> good</a:t>
            </a:r>
            <a:r>
              <a:rPr lang="en-US" sz="1200" kern="1200" dirty="0" smtClean="0">
                <a:solidFill>
                  <a:schemeClr val="tx1"/>
                </a:solidFill>
                <a:effectLst/>
                <a:latin typeface="+mn-lt"/>
                <a:ea typeface="+mn-ea"/>
                <a:cs typeface="+mn-cs"/>
              </a:rPr>
              <a:t>. But a year or so later, after the code had started to get MORE COMPLEX and we’d started revisiting features to add new functionality, I began to feel something was wrong. AT THIS</a:t>
            </a:r>
            <a:r>
              <a:rPr lang="en-US" sz="1200" kern="1200" baseline="0" dirty="0" smtClean="0">
                <a:solidFill>
                  <a:schemeClr val="tx1"/>
                </a:solidFill>
                <a:effectLst/>
                <a:latin typeface="+mn-lt"/>
                <a:ea typeface="+mn-ea"/>
                <a:cs typeface="+mn-cs"/>
              </a:rPr>
              <a:t> POINT </a:t>
            </a:r>
            <a:r>
              <a:rPr lang="en-US" sz="1200" kern="1200" dirty="0" smtClean="0">
                <a:solidFill>
                  <a:schemeClr val="tx1"/>
                </a:solidFill>
                <a:effectLst/>
                <a:latin typeface="+mn-lt"/>
                <a:ea typeface="+mn-ea"/>
                <a:cs typeface="+mn-cs"/>
              </a:rPr>
              <a:t>I’d really </a:t>
            </a:r>
            <a:r>
              <a:rPr lang="en-US" sz="1200" kern="1200" dirty="0" err="1" smtClean="0">
                <a:solidFill>
                  <a:schemeClr val="tx1"/>
                </a:solidFill>
                <a:effectLst/>
                <a:latin typeface="+mn-lt"/>
                <a:ea typeface="+mn-ea"/>
                <a:cs typeface="+mn-cs"/>
              </a:rPr>
              <a:t>shotgunned</a:t>
            </a:r>
            <a:r>
              <a:rPr lang="en-US" sz="1200" kern="1200" dirty="0" smtClean="0">
                <a:solidFill>
                  <a:schemeClr val="tx1"/>
                </a:solidFill>
                <a:effectLst/>
                <a:latin typeface="+mn-lt"/>
                <a:ea typeface="+mn-ea"/>
                <a:cs typeface="+mn-cs"/>
              </a:rPr>
              <a:t> the Agile </a:t>
            </a:r>
            <a:r>
              <a:rPr lang="en-US" sz="1200" kern="1200" dirty="0" err="1" smtClean="0">
                <a:solidFill>
                  <a:schemeClr val="tx1"/>
                </a:solidFill>
                <a:effectLst/>
                <a:latin typeface="+mn-lt"/>
                <a:ea typeface="+mn-ea"/>
                <a:cs typeface="+mn-cs"/>
              </a:rPr>
              <a:t>kool-aid</a:t>
            </a:r>
            <a:r>
              <a:rPr lang="en-US" sz="1200" kern="1200" dirty="0" smtClean="0">
                <a:solidFill>
                  <a:schemeClr val="tx1"/>
                </a:solidFill>
                <a:effectLst/>
                <a:latin typeface="+mn-lt"/>
                <a:ea typeface="+mn-ea"/>
                <a:cs typeface="+mn-cs"/>
              </a:rPr>
              <a:t> &amp; was expecting transformational impact from testing, but it didn’t </a:t>
            </a:r>
            <a:r>
              <a:rPr lang="en-US" sz="1200" i="1" kern="1200" dirty="0" smtClean="0">
                <a:solidFill>
                  <a:schemeClr val="tx1"/>
                </a:solidFill>
                <a:effectLst/>
                <a:latin typeface="+mn-lt"/>
                <a:ea typeface="+mn-ea"/>
                <a:cs typeface="+mn-cs"/>
              </a:rPr>
              <a:t>feel </a:t>
            </a:r>
            <a:r>
              <a:rPr lang="en-US" sz="1200" kern="1200" dirty="0" smtClean="0">
                <a:solidFill>
                  <a:schemeClr val="tx1"/>
                </a:solidFill>
                <a:effectLst/>
                <a:latin typeface="+mn-lt"/>
                <a:ea typeface="+mn-ea"/>
                <a:cs typeface="+mn-cs"/>
              </a:rPr>
              <a:t>like we were living in the land of unicorns and happiness. Something was missing.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As I investigated, I noticed that despite our commitment to testing, many key objects DIDN'T HAVE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MANY TESTS. It turns out that as the code was getting more and more complex, it was getting harder and harder to set up the tests. This team was new to testing, they didn’t know how to deal with that, and so they’d begun AVOIDING TESTS for the more complex stuff. And unfortunately, that was the stuff that really needed tests the most.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they couldn’t avoid the tests, they ended up writing some PRETTY GNARLY setup code. In one particular case I needed to make a minor adjustment to a feature. The feature itself was complex, but the new change was relatively simple and I didn’t think it would take much time. Before writing any new code, however, I wanted to learn more about how the feature currently worked and I wanted to write a failing test. So I opened up the file containing the tests and my heart sank when I saw this:  </a:t>
            </a:r>
          </a:p>
          <a:p>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340666169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All three </a:t>
            </a:r>
            <a:r>
              <a:rPr lang="en-US" sz="1200" kern="1200" dirty="0" err="1" smtClean="0">
                <a:solidFill>
                  <a:schemeClr val="tx1"/>
                </a:solidFill>
                <a:effectLst/>
                <a:latin typeface="+mn-lt"/>
                <a:ea typeface="+mn-ea"/>
                <a:cs typeface="+mn-cs"/>
              </a:rPr>
              <a:t>screenfulls</a:t>
            </a:r>
            <a:r>
              <a:rPr lang="en-US" sz="1200" kern="1200" dirty="0" smtClean="0">
                <a:solidFill>
                  <a:schemeClr val="tx1"/>
                </a:solidFill>
                <a:effectLst/>
                <a:latin typeface="+mn-lt"/>
                <a:ea typeface="+mn-ea"/>
                <a:cs typeface="+mn-cs"/>
              </a:rPr>
              <a:t> of it.</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90</a:t>
            </a:fld>
            <a:endParaRPr lang="en-US"/>
          </a:p>
        </p:txBody>
      </p:sp>
    </p:spTree>
    <p:extLst>
      <p:ext uri="{BB962C8B-B14F-4D97-AF65-F5344CB8AC3E}">
        <p14:creationId xmlns:p14="http://schemas.microsoft.com/office/powerpoint/2010/main" val="28851013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that same chunk of code, cleaned up and rewritten using Test Helpers. Most of the values and objects being created were irrelevant dependencies that didn’t impact the outcomes. After pushing all of that stuff into helpers, this is all that’s left and it’s way, way more readable.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said it before and I’ll say it again; the single most important thing you can do is build a good helper library and stop creating data by hand.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91</a:t>
            </a:fld>
            <a:endParaRPr lang="en-US"/>
          </a:p>
        </p:txBody>
      </p:sp>
    </p:spTree>
    <p:extLst>
      <p:ext uri="{BB962C8B-B14F-4D97-AF65-F5344CB8AC3E}">
        <p14:creationId xmlns:p14="http://schemas.microsoft.com/office/powerpoint/2010/main" val="24086741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I have some quick suggestions for how to get started with these patterns in your own code.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start by creating helpers for your simple objects first, the ones that don’t have lots of dependencies or child data. Then move up to more complex objects, delegating to the simple helpers as needed. If you try and start with that huge, massive, ancient beast that lives at the heart of your legacy system, it’s </a:t>
            </a:r>
            <a:r>
              <a:rPr lang="en-US" sz="1200" kern="1200" dirty="0" err="1" smtClean="0">
                <a:solidFill>
                  <a:schemeClr val="tx1"/>
                </a:solidFill>
                <a:effectLst/>
                <a:latin typeface="+mn-lt"/>
                <a:ea typeface="+mn-ea"/>
                <a:cs typeface="+mn-cs"/>
              </a:rPr>
              <a:t>gonna</a:t>
            </a:r>
            <a:r>
              <a:rPr lang="en-US" sz="1200" kern="1200" dirty="0" smtClean="0">
                <a:solidFill>
                  <a:schemeClr val="tx1"/>
                </a:solidFill>
                <a:effectLst/>
                <a:latin typeface="+mn-lt"/>
                <a:ea typeface="+mn-ea"/>
                <a:cs typeface="+mn-cs"/>
              </a:rPr>
              <a:t> hurt.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Second, continually refactor your helpers as needed. Remember that test code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“real code”; keep it clean and tidy just like you would anything else.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the sooner you start implementing these patterns, the sooner you’ll notice the payoff. There </a:t>
            </a:r>
            <a:r>
              <a:rPr lang="en-US" sz="1200" i="1" kern="1200" dirty="0" smtClean="0">
                <a:solidFill>
                  <a:schemeClr val="tx1"/>
                </a:solidFill>
                <a:effectLst/>
                <a:latin typeface="+mn-lt"/>
                <a:ea typeface="+mn-ea"/>
                <a:cs typeface="+mn-cs"/>
              </a:rPr>
              <a:t>is </a:t>
            </a:r>
            <a:r>
              <a:rPr lang="en-US" sz="1200" kern="1200" dirty="0" smtClean="0">
                <a:solidFill>
                  <a:schemeClr val="tx1"/>
                </a:solidFill>
                <a:effectLst/>
                <a:latin typeface="+mn-lt"/>
                <a:ea typeface="+mn-ea"/>
                <a:cs typeface="+mn-cs"/>
              </a:rPr>
              <a:t>an investment to add these to a legacy system, but the promised land of clean, simple unit AND integration tests is totally worth it.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92</a:t>
            </a:fld>
            <a:endParaRPr lang="en-US"/>
          </a:p>
        </p:txBody>
      </p:sp>
    </p:spTree>
    <p:extLst>
      <p:ext uri="{BB962C8B-B14F-4D97-AF65-F5344CB8AC3E}">
        <p14:creationId xmlns:p14="http://schemas.microsoft.com/office/powerpoint/2010/main" val="411667684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And that brings us to the end of this session. Here are the 4 keys to effective test setup as well as links to these slides on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my website, and my twitter account. If you have any questions or comments I think we have a few minutes right now, or please feel free to seek me out online. </a:t>
            </a:r>
          </a:p>
          <a:p>
            <a:r>
              <a:rPr lang="en-US" sz="1200" kern="1200" dirty="0" smtClean="0">
                <a:solidFill>
                  <a:schemeClr val="tx1"/>
                </a:solidFill>
                <a:effectLst/>
                <a:latin typeface="+mn-lt"/>
                <a:ea typeface="+mn-ea"/>
                <a:cs typeface="+mn-cs"/>
              </a:rPr>
              <a:t>THANK YOU!</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93</a:t>
            </a:fld>
            <a:endParaRPr lang="en-US"/>
          </a:p>
        </p:txBody>
      </p:sp>
    </p:spTree>
    <p:extLst>
      <p:ext uri="{BB962C8B-B14F-4D97-AF65-F5344CB8AC3E}">
        <p14:creationId xmlns:p14="http://schemas.microsoft.com/office/powerpoint/2010/main" val="281302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1/12/2017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1/12/2017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1/12/2017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1/12/2017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1/12/2017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1/12/2017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https://github.com/spetryjohnson/Talk-Patterns_of_Effective_Test_Setup/" TargetMode="External"/><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hyperlink" Target="http://www.petry-johnson.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6" y="2185971"/>
            <a:ext cx="10515600" cy="1225050"/>
          </a:xfrm>
        </p:spPr>
        <p:txBody>
          <a:bodyPr>
            <a:normAutofit/>
          </a:bodyPr>
          <a:lstStyle/>
          <a:p>
            <a:pPr algn="ctr"/>
            <a:r>
              <a:rPr lang="en-US" sz="6000" dirty="0" smtClean="0"/>
              <a:t>Patterns of Effective Test </a:t>
            </a:r>
            <a:r>
              <a:rPr lang="en-US" sz="6000" dirty="0" smtClean="0"/>
              <a:t>Setup</a:t>
            </a:r>
            <a:endParaRPr lang="en-US" sz="4000" dirty="0">
              <a:solidFill>
                <a:schemeClr val="bg1">
                  <a:lumMod val="65000"/>
                </a:schemeClr>
              </a:solidFill>
            </a:endParaRPr>
          </a:p>
        </p:txBody>
      </p:sp>
      <p:sp>
        <p:nvSpPr>
          <p:cNvPr id="5" name="TextBox 4"/>
          <p:cNvSpPr txBox="1"/>
          <p:nvPr/>
        </p:nvSpPr>
        <p:spPr>
          <a:xfrm>
            <a:off x="4000134" y="4094816"/>
            <a:ext cx="4191725" cy="2554545"/>
          </a:xfrm>
          <a:prstGeom prst="rect">
            <a:avLst/>
          </a:prstGeom>
          <a:noFill/>
        </p:spPr>
        <p:txBody>
          <a:bodyPr wrap="none" rtlCol="0" anchor="b">
            <a:spAutoFit/>
          </a:bodyPr>
          <a:lstStyle/>
          <a:p>
            <a:pPr algn="ctr"/>
            <a:r>
              <a:rPr lang="en-US" sz="4000" dirty="0" smtClean="0">
                <a:solidFill>
                  <a:srgbClr val="013947"/>
                </a:solidFill>
              </a:rPr>
              <a:t/>
            </a:r>
            <a:br>
              <a:rPr lang="en-US" sz="4000" dirty="0" smtClean="0">
                <a:solidFill>
                  <a:srgbClr val="013947"/>
                </a:solidFill>
              </a:rPr>
            </a:br>
            <a:r>
              <a:rPr lang="en-US" sz="4000" dirty="0" smtClean="0">
                <a:solidFill>
                  <a:srgbClr val="013947"/>
                </a:solidFill>
              </a:rPr>
              <a:t>Seth </a:t>
            </a:r>
            <a:r>
              <a:rPr lang="en-US" sz="4000" dirty="0" smtClean="0">
                <a:solidFill>
                  <a:srgbClr val="013947"/>
                </a:solidFill>
              </a:rPr>
              <a:t>Petry-Johnson</a:t>
            </a:r>
          </a:p>
          <a:p>
            <a:pPr algn="ctr"/>
            <a:endParaRPr lang="en-US" sz="4000" dirty="0" smtClean="0">
              <a:solidFill>
                <a:srgbClr val="013947"/>
              </a:solidFill>
            </a:endParaRPr>
          </a:p>
          <a:p>
            <a:pPr algn="ctr"/>
            <a:r>
              <a:rPr lang="en-US" sz="3200" dirty="0" smtClean="0">
                <a:solidFill>
                  <a:srgbClr val="013947"/>
                </a:solidFill>
              </a:rPr>
              <a:t>@</a:t>
            </a:r>
            <a:r>
              <a:rPr lang="en-US" sz="4000" dirty="0" smtClean="0">
                <a:solidFill>
                  <a:srgbClr val="013947"/>
                </a:solidFill>
              </a:rPr>
              <a:t>spetryjohnson</a:t>
            </a:r>
            <a:endParaRPr lang="en-US" sz="3200" dirty="0">
              <a:solidFill>
                <a:srgbClr val="013947"/>
              </a:solidFill>
            </a:endParaRPr>
          </a:p>
        </p:txBody>
      </p:sp>
    </p:spTree>
    <p:extLst>
      <p:ext uri="{BB962C8B-B14F-4D97-AF65-F5344CB8AC3E}">
        <p14:creationId xmlns:p14="http://schemas.microsoft.com/office/powerpoint/2010/main" val="989502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Behold, the reason we’re here</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631230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632332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12348161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19793407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spTree>
    <p:extLst>
      <p:ext uri="{BB962C8B-B14F-4D97-AF65-F5344CB8AC3E}">
        <p14:creationId xmlns:p14="http://schemas.microsoft.com/office/powerpoint/2010/main" val="1069584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spTree>
    <p:extLst>
      <p:ext uri="{BB962C8B-B14F-4D97-AF65-F5344CB8AC3E}">
        <p14:creationId xmlns:p14="http://schemas.microsoft.com/office/powerpoint/2010/main" val="732186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pic>
        <p:nvPicPr>
          <p:cNvPr id="3" name="Picture 2"/>
          <p:cNvPicPr>
            <a:picLocks noChangeAspect="1"/>
          </p:cNvPicPr>
          <p:nvPr/>
        </p:nvPicPr>
        <p:blipFill>
          <a:blip r:embed="rId4"/>
          <a:stretch>
            <a:fillRect/>
          </a:stretch>
        </p:blipFill>
        <p:spPr>
          <a:xfrm>
            <a:off x="4770791" y="3653896"/>
            <a:ext cx="2981325" cy="2124075"/>
          </a:xfrm>
          <a:prstGeom prst="rect">
            <a:avLst/>
          </a:prstGeom>
        </p:spPr>
      </p:pic>
      <p:pic>
        <p:nvPicPr>
          <p:cNvPr id="4" name="Picture 3"/>
          <p:cNvPicPr>
            <a:picLocks noChangeAspect="1"/>
          </p:cNvPicPr>
          <p:nvPr/>
        </p:nvPicPr>
        <p:blipFill>
          <a:blip r:embed="rId5"/>
          <a:stretch>
            <a:fillRect/>
          </a:stretch>
        </p:blipFill>
        <p:spPr>
          <a:xfrm>
            <a:off x="4770791" y="3653896"/>
            <a:ext cx="2990850" cy="2124075"/>
          </a:xfrm>
          <a:prstGeom prst="rect">
            <a:avLst/>
          </a:prstGeom>
        </p:spPr>
      </p:pic>
      <p:pic>
        <p:nvPicPr>
          <p:cNvPr id="5" name="Picture 4"/>
          <p:cNvPicPr>
            <a:picLocks noChangeAspect="1"/>
          </p:cNvPicPr>
          <p:nvPr/>
        </p:nvPicPr>
        <p:blipFill>
          <a:blip r:embed="rId6"/>
          <a:stretch>
            <a:fillRect/>
          </a:stretch>
        </p:blipFill>
        <p:spPr>
          <a:xfrm>
            <a:off x="4770791" y="3653896"/>
            <a:ext cx="2981325" cy="2124075"/>
          </a:xfrm>
          <a:prstGeom prst="rect">
            <a:avLst/>
          </a:prstGeom>
        </p:spPr>
      </p:pic>
      <p:pic>
        <p:nvPicPr>
          <p:cNvPr id="7" name="Picture 6"/>
          <p:cNvPicPr>
            <a:picLocks noChangeAspect="1"/>
          </p:cNvPicPr>
          <p:nvPr/>
        </p:nvPicPr>
        <p:blipFill>
          <a:blip r:embed="rId7"/>
          <a:stretch>
            <a:fillRect/>
          </a:stretch>
        </p:blipFill>
        <p:spPr>
          <a:xfrm>
            <a:off x="4751741" y="3663421"/>
            <a:ext cx="3000375" cy="2114550"/>
          </a:xfrm>
          <a:prstGeom prst="rect">
            <a:avLst/>
          </a:prstGeom>
        </p:spPr>
      </p:pic>
    </p:spTree>
    <p:extLst>
      <p:ext uri="{BB962C8B-B14F-4D97-AF65-F5344CB8AC3E}">
        <p14:creationId xmlns:p14="http://schemas.microsoft.com/office/powerpoint/2010/main" val="1586081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What’s on the agenda?</a:t>
            </a:r>
          </a:p>
        </p:txBody>
      </p:sp>
      <p:sp>
        <p:nvSpPr>
          <p:cNvPr id="3" name="Content Placeholder 2"/>
          <p:cNvSpPr>
            <a:spLocks noGrp="1"/>
          </p:cNvSpPr>
          <p:nvPr>
            <p:ph idx="1"/>
          </p:nvPr>
        </p:nvSpPr>
        <p:spPr>
          <a:xfrm>
            <a:off x="838200" y="1825624"/>
            <a:ext cx="10515600" cy="4875214"/>
          </a:xfrm>
        </p:spPr>
        <p:txBody>
          <a:bodyPr>
            <a:normAutofit/>
          </a:bodyPr>
          <a:lstStyle/>
          <a:p>
            <a:r>
              <a:rPr lang="en-US" sz="4000" dirty="0" smtClean="0"/>
              <a:t>What it means to be "effective"</a:t>
            </a:r>
            <a:br>
              <a:rPr lang="en-US" sz="4000" dirty="0" smtClean="0"/>
            </a:br>
            <a:endParaRPr lang="en-US" sz="4000" dirty="0" smtClean="0"/>
          </a:p>
          <a:p>
            <a:r>
              <a:rPr lang="en-US" sz="4000" dirty="0" smtClean="0"/>
              <a:t>Mistakes you're making today</a:t>
            </a:r>
            <a:br>
              <a:rPr lang="en-US" sz="4000" dirty="0" smtClean="0"/>
            </a:br>
            <a:endParaRPr lang="en-US" sz="4000" dirty="0" smtClean="0"/>
          </a:p>
          <a:p>
            <a:r>
              <a:rPr lang="en-US" sz="4000" dirty="0" smtClean="0"/>
              <a:t>Key patterns to follow instead</a:t>
            </a:r>
          </a:p>
          <a:p>
            <a:endParaRPr lang="en-US" sz="4000" dirty="0" smtClean="0"/>
          </a:p>
          <a:p>
            <a:r>
              <a:rPr lang="en-US" sz="4000" dirty="0" smtClean="0"/>
              <a:t>Super easy integration tests!</a:t>
            </a:r>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737091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0515600" cy="1146175"/>
          </a:xfrm>
        </p:spPr>
        <p:txBody>
          <a:bodyPr>
            <a:normAutofit/>
          </a:bodyPr>
          <a:lstStyle/>
          <a:p>
            <a:pPr marL="0" indent="0">
              <a:buNone/>
            </a:pPr>
            <a:r>
              <a:rPr lang="en-US" dirty="0" smtClean="0"/>
              <a:t/>
            </a:r>
            <a:br>
              <a:rPr lang="en-US" dirty="0" smtClean="0"/>
            </a:b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4028335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37491" cy="1146175"/>
          </a:xfrm>
        </p:spPr>
        <p:txBody>
          <a:bodyPr>
            <a:normAutofit/>
          </a:bodyPr>
          <a:lstStyle/>
          <a:p>
            <a:pPr marL="0" indent="0">
              <a:buNone/>
            </a:pPr>
            <a:r>
              <a:rPr lang="en-US" sz="4000" dirty="0" smtClean="0"/>
              <a:t>Anything you do to create baseline "input" for a test</a:t>
            </a:r>
            <a:endParaRPr lang="en-US" dirty="0" smtClean="0"/>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endParaRPr lang="en-US" dirty="0" smtClean="0"/>
          </a:p>
          <a:p>
            <a:endParaRPr lang="en-US" dirty="0"/>
          </a:p>
        </p:txBody>
      </p:sp>
    </p:spTree>
    <p:extLst>
      <p:ext uri="{BB962C8B-B14F-4D97-AF65-F5344CB8AC3E}">
        <p14:creationId xmlns:p14="http://schemas.microsoft.com/office/powerpoint/2010/main" val="1062453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Tree>
    <p:extLst>
      <p:ext uri="{BB962C8B-B14F-4D97-AF65-F5344CB8AC3E}">
        <p14:creationId xmlns:p14="http://schemas.microsoft.com/office/powerpoint/2010/main" val="1649042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200" y="1825625"/>
            <a:ext cx="11211232"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smtClean="0"/>
              <a:t>The art of writing clean, expressive setup code that doesn't suck</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5047919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"test setup"?</a:t>
            </a:r>
            <a:endParaRPr lang="en-US" sz="4800" dirty="0"/>
          </a:p>
        </p:txBody>
      </p:sp>
      <p:sp>
        <p:nvSpPr>
          <p:cNvPr id="3" name="Content Placeholder 2"/>
          <p:cNvSpPr>
            <a:spLocks noGrp="1"/>
          </p:cNvSpPr>
          <p:nvPr>
            <p:ph idx="1"/>
          </p:nvPr>
        </p:nvSpPr>
        <p:spPr>
          <a:xfrm>
            <a:off x="838199" y="1825625"/>
            <a:ext cx="11181735" cy="1146175"/>
          </a:xfrm>
        </p:spPr>
        <p:txBody>
          <a:bodyPr>
            <a:normAutofit/>
          </a:bodyPr>
          <a:lstStyle/>
          <a:p>
            <a:pPr marL="0" indent="0">
              <a:buNone/>
            </a:pPr>
            <a:r>
              <a:rPr lang="en-US" sz="4000" dirty="0"/>
              <a:t>Anything you do to create baseline "input" for a test</a:t>
            </a:r>
          </a:p>
          <a:p>
            <a:endParaRPr lang="en-US" dirty="0" smtClean="0"/>
          </a:p>
          <a:p>
            <a:endParaRPr lang="en-US" dirty="0" smtClean="0"/>
          </a:p>
          <a:p>
            <a:endParaRPr lang="en-US" dirty="0"/>
          </a:p>
        </p:txBody>
      </p:sp>
      <p:sp>
        <p:nvSpPr>
          <p:cNvPr id="4" name="Title 1"/>
          <p:cNvSpPr txBox="1">
            <a:spLocks/>
          </p:cNvSpPr>
          <p:nvPr/>
        </p:nvSpPr>
        <p:spPr>
          <a:xfrm>
            <a:off x="838200" y="29718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FD7D00"/>
                </a:solidFill>
                <a:latin typeface="Corbel" panose="020B0503020204020204" pitchFamily="34" charset="0"/>
                <a:ea typeface="+mj-ea"/>
                <a:cs typeface="+mj-cs"/>
              </a:defRPr>
            </a:lvl1pPr>
          </a:lstStyle>
          <a:p>
            <a:r>
              <a:rPr lang="en-US" sz="4800" dirty="0" smtClean="0"/>
              <a:t>What is "</a:t>
            </a:r>
            <a:r>
              <a:rPr lang="en-US" sz="4800" u="sng" dirty="0" smtClean="0"/>
              <a:t>effective</a:t>
            </a:r>
            <a:r>
              <a:rPr lang="en-US" sz="4800" dirty="0" smtClean="0"/>
              <a:t> test setup"?</a:t>
            </a:r>
            <a:endParaRPr lang="en-US" sz="4800" dirty="0"/>
          </a:p>
        </p:txBody>
      </p:sp>
      <p:sp>
        <p:nvSpPr>
          <p:cNvPr id="5" name="Content Placeholder 2"/>
          <p:cNvSpPr txBox="1">
            <a:spLocks/>
          </p:cNvSpPr>
          <p:nvPr/>
        </p:nvSpPr>
        <p:spPr>
          <a:xfrm>
            <a:off x="838200" y="4432300"/>
            <a:ext cx="10515600" cy="2154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smtClean="0"/>
              <a:t>Coding patterns that increase the value of tests</a:t>
            </a:r>
            <a:endParaRPr lang="en-US" b="1"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538353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Tests so easy to write, you write lots of them</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930909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p>
          <a:p>
            <a:r>
              <a:rPr lang="en-US" sz="4000" dirty="0" smtClean="0"/>
              <a:t>Tests often fit on 1 screen of code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40702420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p>
          <a:p>
            <a:r>
              <a:rPr lang="en-US" sz="4000" dirty="0" smtClean="0"/>
              <a:t>Tests require minimal maintenance over time</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710817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solidFill>
                  <a:schemeClr val="bg1">
                    <a:lumMod val="65000"/>
                  </a:schemeClr>
                </a:solidFill>
              </a:rPr>
              <a:t>Tests so easy to write, you write lots of them</a:t>
            </a:r>
          </a:p>
          <a:p>
            <a:endParaRPr lang="en-US" sz="4000" dirty="0" smtClean="0">
              <a:solidFill>
                <a:schemeClr val="bg1">
                  <a:lumMod val="65000"/>
                </a:schemeClr>
              </a:solidFill>
            </a:endParaRPr>
          </a:p>
          <a:p>
            <a:r>
              <a:rPr lang="en-US" sz="4000" dirty="0" smtClean="0">
                <a:solidFill>
                  <a:schemeClr val="bg1">
                    <a:lumMod val="65000"/>
                  </a:schemeClr>
                </a:solidFill>
              </a:rPr>
              <a:t>Tests often fit on 1 screen of code</a:t>
            </a:r>
          </a:p>
          <a:p>
            <a:endParaRPr lang="en-US" sz="4000" dirty="0" smtClean="0">
              <a:solidFill>
                <a:schemeClr val="bg1">
                  <a:lumMod val="65000"/>
                </a:schemeClr>
              </a:solidFill>
            </a:endParaRPr>
          </a:p>
          <a:p>
            <a:r>
              <a:rPr lang="en-US" sz="4000" dirty="0">
                <a:solidFill>
                  <a:schemeClr val="bg1">
                    <a:lumMod val="65000"/>
                  </a:schemeClr>
                </a:solidFill>
              </a:rPr>
              <a:t>Tests require minimal </a:t>
            </a:r>
            <a:r>
              <a:rPr lang="en-US" sz="4000" dirty="0" smtClean="0">
                <a:solidFill>
                  <a:schemeClr val="bg1">
                    <a:lumMod val="65000"/>
                  </a:schemeClr>
                </a:solidFill>
              </a:rPr>
              <a:t>maintenance over </a:t>
            </a:r>
            <a:r>
              <a:rPr lang="en-US" sz="4000" dirty="0">
                <a:solidFill>
                  <a:schemeClr val="bg1">
                    <a:lumMod val="65000"/>
                  </a:schemeClr>
                </a:solidFill>
              </a:rPr>
              <a:t>time</a:t>
            </a:r>
          </a:p>
          <a:p>
            <a:endParaRPr lang="en-US" sz="4000" dirty="0" smtClean="0"/>
          </a:p>
          <a:p>
            <a:r>
              <a:rPr lang="en-US" sz="4000" dirty="0" smtClean="0"/>
              <a:t>Integration tests as easy to set up as unit tests</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0293139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smtClean="0"/>
              <a:t>Testing isn't fun / too costly</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598649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endParaRPr lang="en-US" sz="4000" dirty="0" smtClean="0">
              <a:solidFill>
                <a:schemeClr val="bg1">
                  <a:lumMod val="65000"/>
                </a:schemeClr>
              </a:solidFill>
            </a:endParaRPr>
          </a:p>
          <a:p>
            <a:endParaRPr lang="en-US" sz="4000" dirty="0" smtClean="0">
              <a:solidFill>
                <a:schemeClr val="bg1">
                  <a:lumMod val="65000"/>
                </a:schemeClr>
              </a:solidFill>
            </a:endParaRPr>
          </a:p>
          <a:p>
            <a:r>
              <a:rPr lang="en-US" sz="4000" dirty="0"/>
              <a:t>High WTF-to-test ratio</a:t>
            </a:r>
          </a:p>
          <a:p>
            <a:endParaRPr lang="en-US" sz="4000" dirty="0" smtClean="0">
              <a:solidFill>
                <a:schemeClr val="bg1">
                  <a:lumMod val="65000"/>
                </a:schemeClr>
              </a:solidFill>
            </a:endParaRPr>
          </a:p>
          <a:p>
            <a:endParaRPr lang="en-US" dirty="0" smtClean="0"/>
          </a:p>
          <a:p>
            <a:endParaRPr lang="en-US" dirty="0" smtClean="0"/>
          </a:p>
          <a:p>
            <a:endParaRPr lang="en-US" dirty="0"/>
          </a:p>
        </p:txBody>
      </p:sp>
    </p:spTree>
    <p:extLst>
      <p:ext uri="{BB962C8B-B14F-4D97-AF65-F5344CB8AC3E}">
        <p14:creationId xmlns:p14="http://schemas.microsoft.com/office/powerpoint/2010/main" val="12227069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t>Easiest way to "fix" tests is with &lt;DEL&gt; key</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314065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Signs of </a:t>
            </a:r>
            <a:r>
              <a:rPr lang="en-US" sz="4800" u="sng" dirty="0" smtClean="0"/>
              <a:t>ineffective</a:t>
            </a:r>
            <a:r>
              <a:rPr lang="en-US" sz="4800" dirty="0" smtClean="0"/>
              <a:t> test setup</a:t>
            </a:r>
            <a:endParaRPr lang="en-US" sz="4800" dirty="0"/>
          </a:p>
        </p:txBody>
      </p:sp>
      <p:sp>
        <p:nvSpPr>
          <p:cNvPr id="3" name="Content Placeholder 2"/>
          <p:cNvSpPr>
            <a:spLocks noGrp="1"/>
          </p:cNvSpPr>
          <p:nvPr>
            <p:ph idx="1"/>
          </p:nvPr>
        </p:nvSpPr>
        <p:spPr>
          <a:xfrm>
            <a:off x="838199" y="1825625"/>
            <a:ext cx="11206164" cy="4903788"/>
          </a:xfrm>
        </p:spPr>
        <p:txBody>
          <a:bodyPr>
            <a:normAutofit/>
          </a:bodyPr>
          <a:lstStyle/>
          <a:p>
            <a:r>
              <a:rPr lang="en-US" sz="4000" dirty="0">
                <a:solidFill>
                  <a:schemeClr val="bg1">
                    <a:lumMod val="65000"/>
                  </a:schemeClr>
                </a:solidFill>
              </a:rPr>
              <a:t>Testing isn't fun / too costly</a:t>
            </a:r>
          </a:p>
          <a:p>
            <a:endParaRPr lang="en-US" sz="4000" dirty="0" smtClean="0">
              <a:solidFill>
                <a:schemeClr val="bg1">
                  <a:lumMod val="65000"/>
                </a:schemeClr>
              </a:solidFill>
            </a:endParaRPr>
          </a:p>
          <a:p>
            <a:r>
              <a:rPr lang="en-US" sz="4000" dirty="0" smtClean="0">
                <a:solidFill>
                  <a:schemeClr val="bg1">
                    <a:lumMod val="65000"/>
                  </a:schemeClr>
                </a:solidFill>
              </a:rPr>
              <a:t>High WTF-to-test ratio</a:t>
            </a:r>
          </a:p>
          <a:p>
            <a:endParaRPr lang="en-US" sz="4000" dirty="0" smtClean="0">
              <a:solidFill>
                <a:schemeClr val="bg1">
                  <a:lumMod val="65000"/>
                </a:schemeClr>
              </a:solidFill>
            </a:endParaRPr>
          </a:p>
          <a:p>
            <a:r>
              <a:rPr lang="en-US" sz="4000" dirty="0" smtClean="0">
                <a:solidFill>
                  <a:schemeClr val="bg1">
                    <a:lumMod val="65000"/>
                  </a:schemeClr>
                </a:solidFill>
              </a:rPr>
              <a:t>Easiest </a:t>
            </a:r>
            <a:r>
              <a:rPr lang="en-US" sz="4000" dirty="0">
                <a:solidFill>
                  <a:schemeClr val="bg1">
                    <a:lumMod val="65000"/>
                  </a:schemeClr>
                </a:solidFill>
              </a:rPr>
              <a:t>way to "fix" </a:t>
            </a:r>
            <a:r>
              <a:rPr lang="en-US" sz="4000" dirty="0" smtClean="0">
                <a:solidFill>
                  <a:schemeClr val="bg1">
                    <a:lumMod val="65000"/>
                  </a:schemeClr>
                </a:solidFill>
              </a:rPr>
              <a:t>tests </a:t>
            </a:r>
            <a:r>
              <a:rPr lang="en-US" sz="4000" dirty="0">
                <a:solidFill>
                  <a:schemeClr val="bg1">
                    <a:lumMod val="65000"/>
                  </a:schemeClr>
                </a:solidFill>
              </a:rPr>
              <a:t>is with </a:t>
            </a:r>
            <a:r>
              <a:rPr lang="en-US" sz="4000" dirty="0" smtClean="0">
                <a:solidFill>
                  <a:schemeClr val="bg1">
                    <a:lumMod val="65000"/>
                  </a:schemeClr>
                </a:solidFill>
              </a:rPr>
              <a:t>&lt;DEL&gt; key</a:t>
            </a:r>
            <a:endParaRPr lang="en-US" sz="4000" dirty="0">
              <a:solidFill>
                <a:schemeClr val="bg1">
                  <a:lumMod val="65000"/>
                </a:schemeClr>
              </a:solidFill>
            </a:endParaRPr>
          </a:p>
          <a:p>
            <a:endParaRPr lang="en-US" sz="4000" dirty="0" smtClean="0"/>
          </a:p>
          <a:p>
            <a:r>
              <a:rPr lang="en-US" sz="4000" dirty="0" smtClean="0"/>
              <a:t>Integration tests? LOL! </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476992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839565" y="2960590"/>
            <a:ext cx="8404140" cy="593771"/>
          </a:xfrm>
          <a:prstGeom prst="rect">
            <a:avLst/>
          </a:prstGeom>
        </p:spPr>
      </p:pic>
      <p:sp>
        <p:nvSpPr>
          <p:cNvPr id="4" name="TextBox 3"/>
          <p:cNvSpPr txBox="1"/>
          <p:nvPr/>
        </p:nvSpPr>
        <p:spPr>
          <a:xfrm>
            <a:off x="4054018" y="4692004"/>
            <a:ext cx="3975234" cy="584775"/>
          </a:xfrm>
          <a:prstGeom prst="rect">
            <a:avLst/>
          </a:prstGeom>
          <a:noFill/>
        </p:spPr>
        <p:txBody>
          <a:bodyPr wrap="square" rtlCol="0">
            <a:spAutoFit/>
          </a:bodyPr>
          <a:lstStyle/>
          <a:p>
            <a:r>
              <a:rPr lang="en-US" sz="3200" dirty="0" smtClean="0"/>
              <a:t>That’s OK. I can help!</a:t>
            </a:r>
            <a:endParaRPr lang="en-US" dirty="0"/>
          </a:p>
        </p:txBody>
      </p:sp>
    </p:spTree>
    <p:extLst>
      <p:ext uri="{BB962C8B-B14F-4D97-AF65-F5344CB8AC3E}">
        <p14:creationId xmlns:p14="http://schemas.microsoft.com/office/powerpoint/2010/main" val="2787093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#1</a:t>
            </a:r>
            <a:br>
              <a:rPr lang="en-US" sz="4800" u="sng" dirty="0" smtClean="0"/>
            </a:br>
            <a:r>
              <a:rPr lang="en-US" sz="4800" u="sng" dirty="0" smtClean="0"/>
              <a:t/>
            </a:r>
            <a:br>
              <a:rPr lang="en-US" sz="4800" u="sng" dirty="0" smtClean="0"/>
            </a:br>
            <a:r>
              <a:rPr lang="en-US" sz="4000" dirty="0" smtClean="0"/>
              <a:t>Manually constructing test data</a:t>
            </a:r>
            <a:endParaRPr lang="en-US" sz="4000" dirty="0"/>
          </a:p>
        </p:txBody>
      </p:sp>
    </p:spTree>
    <p:extLst>
      <p:ext uri="{BB962C8B-B14F-4D97-AF65-F5344CB8AC3E}">
        <p14:creationId xmlns:p14="http://schemas.microsoft.com/office/powerpoint/2010/main" val="26760868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64609" cy="1325563"/>
          </a:xfrm>
        </p:spPr>
        <p:txBody>
          <a:bodyPr>
            <a:noAutofit/>
          </a:bodyPr>
          <a:lstStyle/>
          <a:p>
            <a:r>
              <a:rPr lang="en-US" sz="4800" dirty="0" smtClean="0"/>
              <a:t>Mistake #1: Manually constructing objects</a:t>
            </a:r>
            <a:endParaRPr lang="en-US" sz="4800" dirty="0"/>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838199" y="1690688"/>
            <a:ext cx="11164609" cy="1642447"/>
          </a:xfrm>
          <a:prstGeom prst="rect">
            <a:avLst/>
          </a:prstGeom>
        </p:spPr>
      </p:pic>
    </p:spTree>
    <p:extLst>
      <p:ext uri="{BB962C8B-B14F-4D97-AF65-F5344CB8AC3E}">
        <p14:creationId xmlns:p14="http://schemas.microsoft.com/office/powerpoint/2010/main" val="42306291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78498"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200" y="1690687"/>
            <a:ext cx="11214522" cy="1996409"/>
          </a:xfrm>
          <a:prstGeom prst="rect">
            <a:avLst/>
          </a:prstGeom>
        </p:spPr>
      </p:pic>
    </p:spTree>
    <p:extLst>
      <p:ext uri="{BB962C8B-B14F-4D97-AF65-F5344CB8AC3E}">
        <p14:creationId xmlns:p14="http://schemas.microsoft.com/office/powerpoint/2010/main" val="11362956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42523"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1690688"/>
            <a:ext cx="11240730" cy="2922590"/>
          </a:xfrm>
          <a:prstGeom prst="rect">
            <a:avLst/>
          </a:prstGeom>
        </p:spPr>
      </p:pic>
    </p:spTree>
    <p:extLst>
      <p:ext uri="{BB962C8B-B14F-4D97-AF65-F5344CB8AC3E}">
        <p14:creationId xmlns:p14="http://schemas.microsoft.com/office/powerpoint/2010/main" val="17965574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7755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normAutofit/>
          </a:bodyPr>
          <a:lstStyle/>
          <a:p>
            <a:endParaRPr lang="en-US" dirty="0" smtClean="0"/>
          </a:p>
          <a:p>
            <a:pPr marL="457200" lvl="1" indent="0">
              <a:buNone/>
            </a:pPr>
            <a:endParaRPr lang="en-US" dirty="0" smtClean="0"/>
          </a:p>
          <a:p>
            <a:pPr lvl="1"/>
            <a:endParaRPr lang="en-US" dirty="0"/>
          </a:p>
        </p:txBody>
      </p:sp>
      <p:pic>
        <p:nvPicPr>
          <p:cNvPr id="6" name="Picture 5"/>
          <p:cNvPicPr>
            <a:picLocks noChangeAspect="1"/>
          </p:cNvPicPr>
          <p:nvPr/>
        </p:nvPicPr>
        <p:blipFill>
          <a:blip r:embed="rId3"/>
          <a:stretch>
            <a:fillRect/>
          </a:stretch>
        </p:blipFill>
        <p:spPr>
          <a:xfrm>
            <a:off x="838199" y="1690688"/>
            <a:ext cx="11181736" cy="4494235"/>
          </a:xfrm>
          <a:prstGeom prst="rect">
            <a:avLst/>
          </a:prstGeom>
        </p:spPr>
      </p:pic>
    </p:spTree>
    <p:extLst>
      <p:ext uri="{BB962C8B-B14F-4D97-AF65-F5344CB8AC3E}">
        <p14:creationId xmlns:p14="http://schemas.microsoft.com/office/powerpoint/2010/main" val="42058916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838199" y="1690688"/>
            <a:ext cx="11132969" cy="4486275"/>
          </a:xfrm>
          <a:prstGeom prst="rect">
            <a:avLst/>
          </a:prstGeom>
        </p:spPr>
      </p:pic>
    </p:spTree>
    <p:extLst>
      <p:ext uri="{BB962C8B-B14F-4D97-AF65-F5344CB8AC3E}">
        <p14:creationId xmlns:p14="http://schemas.microsoft.com/office/powerpoint/2010/main" val="2094027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04756" cy="1325563"/>
          </a:xfrm>
        </p:spPr>
        <p:txBody>
          <a:bodyPr>
            <a:noAutofit/>
          </a:bodyPr>
          <a:lstStyle/>
          <a:p>
            <a:r>
              <a:rPr lang="en-US" sz="4800" dirty="0"/>
              <a:t>Mistake </a:t>
            </a:r>
            <a:r>
              <a:rPr lang="en-US" sz="4800" dirty="0" smtClean="0"/>
              <a:t>#1: </a:t>
            </a:r>
            <a:r>
              <a:rPr lang="en-US" sz="4800" dirty="0"/>
              <a:t>Manually constructing objects</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1600377"/>
            <a:ext cx="11245884" cy="4576586"/>
          </a:xfrm>
          <a:prstGeom prst="rect">
            <a:avLst/>
          </a:prstGeom>
        </p:spPr>
      </p:pic>
    </p:spTree>
    <p:extLst>
      <p:ext uri="{BB962C8B-B14F-4D97-AF65-F5344CB8AC3E}">
        <p14:creationId xmlns:p14="http://schemas.microsoft.com/office/powerpoint/2010/main" val="1744018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#2</a:t>
            </a:r>
            <a:br>
              <a:rPr lang="en-US" sz="4800" u="sng" dirty="0" smtClean="0"/>
            </a:br>
            <a:r>
              <a:rPr lang="en-US" sz="4800" u="sng" dirty="0" smtClean="0"/>
              <a:t/>
            </a:r>
            <a:br>
              <a:rPr lang="en-US" sz="4800" u="sng" dirty="0" smtClean="0"/>
            </a:br>
            <a:r>
              <a:rPr lang="en-US" sz="4000" dirty="0" smtClean="0"/>
              <a:t>Setup code is hard to read &amp; understand</a:t>
            </a:r>
            <a:endParaRPr lang="en-US" sz="4000" dirty="0"/>
          </a:p>
        </p:txBody>
      </p:sp>
    </p:spTree>
    <p:extLst>
      <p:ext uri="{BB962C8B-B14F-4D97-AF65-F5344CB8AC3E}">
        <p14:creationId xmlns:p14="http://schemas.microsoft.com/office/powerpoint/2010/main" val="2000256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3246" cy="1325563"/>
          </a:xfrm>
        </p:spPr>
        <p:txBody>
          <a:bodyPr>
            <a:noAutofit/>
          </a:bodyPr>
          <a:lstStyle/>
          <a:p>
            <a:r>
              <a:rPr lang="en-US" sz="4800" dirty="0" smtClean="0"/>
              <a:t>Mistake #2: Setup is hard to understand</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8" name="Picture 7"/>
          <p:cNvPicPr>
            <a:picLocks noChangeAspect="1"/>
          </p:cNvPicPr>
          <p:nvPr/>
        </p:nvPicPr>
        <p:blipFill>
          <a:blip r:embed="rId3"/>
          <a:stretch>
            <a:fillRect/>
          </a:stretch>
        </p:blipFill>
        <p:spPr>
          <a:xfrm>
            <a:off x="990600" y="2906479"/>
            <a:ext cx="11081664" cy="2189630"/>
          </a:xfrm>
          <a:prstGeom prst="rect">
            <a:avLst/>
          </a:prstGeom>
        </p:spPr>
      </p:pic>
    </p:spTree>
    <p:extLst>
      <p:ext uri="{BB962C8B-B14F-4D97-AF65-F5344CB8AC3E}">
        <p14:creationId xmlns:p14="http://schemas.microsoft.com/office/powerpoint/2010/main" val="36888677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#2: </a:t>
            </a:r>
            <a:r>
              <a:rPr lang="en-US" sz="4800" dirty="0"/>
              <a:t>Setup is hard to understand</a:t>
            </a:r>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2910784"/>
            <a:ext cx="11038089" cy="2181020"/>
          </a:xfrm>
          <a:prstGeom prst="rect">
            <a:avLst/>
          </a:prstGeom>
        </p:spPr>
      </p:pic>
    </p:spTree>
    <p:extLst>
      <p:ext uri="{BB962C8B-B14F-4D97-AF65-F5344CB8AC3E}">
        <p14:creationId xmlns:p14="http://schemas.microsoft.com/office/powerpoint/2010/main" val="3912276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t>Not "testing 101"</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#3</a:t>
            </a:r>
            <a:br>
              <a:rPr lang="en-US" sz="4800" u="sng" dirty="0" smtClean="0"/>
            </a:br>
            <a:r>
              <a:rPr lang="en-US" sz="4800" u="sng" dirty="0" smtClean="0"/>
              <a:t/>
            </a:r>
            <a:br>
              <a:rPr lang="en-US" sz="4800" u="sng" dirty="0" smtClean="0"/>
            </a:br>
            <a:r>
              <a:rPr lang="en-US" sz="4000" dirty="0" smtClean="0"/>
              <a:t>Reusing setup code via inheritance</a:t>
            </a:r>
            <a:endParaRPr lang="en-US" sz="4000" dirty="0"/>
          </a:p>
        </p:txBody>
      </p:sp>
    </p:spTree>
    <p:extLst>
      <p:ext uri="{BB962C8B-B14F-4D97-AF65-F5344CB8AC3E}">
        <p14:creationId xmlns:p14="http://schemas.microsoft.com/office/powerpoint/2010/main" val="733956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990600" y="1843088"/>
            <a:ext cx="8396071" cy="5014912"/>
          </a:xfrm>
          <a:prstGeom prst="rect">
            <a:avLst/>
          </a:prstGeom>
        </p:spPr>
      </p:pic>
    </p:spTree>
    <p:extLst>
      <p:ext uri="{BB962C8B-B14F-4D97-AF65-F5344CB8AC3E}">
        <p14:creationId xmlns:p14="http://schemas.microsoft.com/office/powerpoint/2010/main" val="17570424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spTree>
    <p:extLst>
      <p:ext uri="{BB962C8B-B14F-4D97-AF65-F5344CB8AC3E}">
        <p14:creationId xmlns:p14="http://schemas.microsoft.com/office/powerpoint/2010/main" val="401250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#3: Using inheritance for reuse</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199" y="1825625"/>
            <a:ext cx="10924415" cy="4638675"/>
          </a:xfrm>
          <a:prstGeom prst="rect">
            <a:avLst/>
          </a:prstGeom>
        </p:spPr>
      </p:pic>
      <p:pic>
        <p:nvPicPr>
          <p:cNvPr id="5" name="Picture 4"/>
          <p:cNvPicPr>
            <a:picLocks noChangeAspect="1"/>
          </p:cNvPicPr>
          <p:nvPr/>
        </p:nvPicPr>
        <p:blipFill>
          <a:blip r:embed="rId4"/>
          <a:stretch>
            <a:fillRect/>
          </a:stretch>
        </p:blipFill>
        <p:spPr>
          <a:xfrm>
            <a:off x="838198" y="1766888"/>
            <a:ext cx="10924416" cy="4638675"/>
          </a:xfrm>
          <a:prstGeom prst="rect">
            <a:avLst/>
          </a:prstGeom>
        </p:spPr>
      </p:pic>
    </p:spTree>
    <p:extLst>
      <p:ext uri="{BB962C8B-B14F-4D97-AF65-F5344CB8AC3E}">
        <p14:creationId xmlns:p14="http://schemas.microsoft.com/office/powerpoint/2010/main" val="2223655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Test Setup Mistake #4</a:t>
            </a:r>
            <a:br>
              <a:rPr lang="en-US" sz="4800" u="sng" dirty="0" smtClean="0"/>
            </a:br>
            <a:r>
              <a:rPr lang="en-US" sz="4800" u="sng" dirty="0" smtClean="0"/>
              <a:t/>
            </a:r>
            <a:br>
              <a:rPr lang="en-US" sz="4800" u="sng" dirty="0" smtClean="0"/>
            </a:br>
            <a:r>
              <a:rPr lang="en-US" sz="4000" dirty="0" smtClean="0"/>
              <a:t>Assuming external systems are in a specific state</a:t>
            </a:r>
            <a:endParaRPr lang="en-US" sz="4000" dirty="0"/>
          </a:p>
        </p:txBody>
      </p:sp>
    </p:spTree>
    <p:extLst>
      <p:ext uri="{BB962C8B-B14F-4D97-AF65-F5344CB8AC3E}">
        <p14:creationId xmlns:p14="http://schemas.microsoft.com/office/powerpoint/2010/main" val="31504804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83529" cy="1325563"/>
          </a:xfrm>
        </p:spPr>
        <p:txBody>
          <a:bodyPr>
            <a:noAutofit/>
          </a:bodyPr>
          <a:lstStyle/>
          <a:p>
            <a:r>
              <a:rPr lang="en-US" sz="4800" dirty="0" smtClean="0"/>
              <a:t>Mistake #4: Assuming data exists already</a:t>
            </a:r>
            <a:endParaRPr lang="en-US" sz="4800" dirty="0"/>
          </a:p>
        </p:txBody>
      </p:sp>
      <p:sp>
        <p:nvSpPr>
          <p:cNvPr id="3" name="Content Placeholder 2"/>
          <p:cNvSpPr>
            <a:spLocks noGrp="1"/>
          </p:cNvSpPr>
          <p:nvPr>
            <p:ph idx="1"/>
          </p:nvPr>
        </p:nvSpPr>
        <p:spPr/>
        <p:txBody>
          <a:bodyPr/>
          <a:lstStyle/>
          <a:p>
            <a:pPr lvl="1"/>
            <a:endParaRPr lang="en-US" dirty="0" smtClean="0"/>
          </a:p>
          <a:p>
            <a:pPr lvl="1"/>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
        <p:nvSpPr>
          <p:cNvPr id="4" name="Content Placeholder 2"/>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rgbClr val="013947"/>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baseline="0">
                <a:solidFill>
                  <a:srgbClr val="013947"/>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013947"/>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013947"/>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000" dirty="0" smtClean="0"/>
          </a:p>
          <a:p>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990600" y="1978024"/>
            <a:ext cx="9554497" cy="4800937"/>
          </a:xfrm>
          <a:prstGeom prst="rect">
            <a:avLst/>
          </a:prstGeom>
        </p:spPr>
      </p:pic>
    </p:spTree>
    <p:extLst>
      <p:ext uri="{BB962C8B-B14F-4D97-AF65-F5344CB8AC3E}">
        <p14:creationId xmlns:p14="http://schemas.microsoft.com/office/powerpoint/2010/main" val="904904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There </a:t>
            </a:r>
            <a:r>
              <a:rPr lang="en-US" sz="4800" i="1" dirty="0" smtClean="0"/>
              <a:t>is </a:t>
            </a:r>
            <a:r>
              <a:rPr lang="en-US" sz="4800" dirty="0" smtClean="0"/>
              <a:t>a better way!</a:t>
            </a:r>
            <a:endParaRPr lang="en-US" sz="4800" dirty="0"/>
          </a:p>
        </p:txBody>
      </p:sp>
    </p:spTree>
    <p:extLst>
      <p:ext uri="{BB962C8B-B14F-4D97-AF65-F5344CB8AC3E}">
        <p14:creationId xmlns:p14="http://schemas.microsoft.com/office/powerpoint/2010/main" val="2096865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#1</a:t>
            </a:r>
            <a:br>
              <a:rPr lang="en-US" sz="4800" u="sng" dirty="0" smtClean="0"/>
            </a:br>
            <a:r>
              <a:rPr lang="en-US" sz="4800" u="sng" dirty="0" smtClean="0"/>
              <a:t/>
            </a:r>
            <a:br>
              <a:rPr lang="en-US" sz="4800" u="sng" dirty="0" smtClean="0"/>
            </a:br>
            <a:r>
              <a:rPr lang="en-US" sz="4000" dirty="0" smtClean="0"/>
              <a:t>Stop creating data by hand!</a:t>
            </a:r>
            <a:endParaRPr lang="en-US" sz="4000" dirty="0"/>
          </a:p>
        </p:txBody>
      </p:sp>
    </p:spTree>
    <p:extLst>
      <p:ext uri="{BB962C8B-B14F-4D97-AF65-F5344CB8AC3E}">
        <p14:creationId xmlns:p14="http://schemas.microsoft.com/office/powerpoint/2010/main" val="13710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a:p>
          <a:p>
            <a:pPr lvl="1"/>
            <a:endParaRPr lang="en-US" dirty="0" smtClean="0"/>
          </a:p>
          <a:p>
            <a:endParaRPr lang="en-US" dirty="0" smtClean="0"/>
          </a:p>
          <a:p>
            <a:pPr lvl="2"/>
            <a:endParaRPr lang="en-US" dirty="0" smtClean="0"/>
          </a:p>
          <a:p>
            <a:pPr lvl="1"/>
            <a:endParaRPr lang="en-US" dirty="0"/>
          </a:p>
        </p:txBody>
      </p:sp>
    </p:spTree>
    <p:extLst>
      <p:ext uri="{BB962C8B-B14F-4D97-AF65-F5344CB8AC3E}">
        <p14:creationId xmlns:p14="http://schemas.microsoft.com/office/powerpoint/2010/main" val="2326039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"When a Workflow is &lt;</a:t>
            </a:r>
            <a:r>
              <a:rPr lang="en-US" sz="4000" i="1" dirty="0" smtClean="0"/>
              <a:t>configuration</a:t>
            </a:r>
            <a:r>
              <a:rPr lang="en-US" sz="4000" dirty="0" smtClean="0"/>
              <a:t>&gt; then the system should &lt;</a:t>
            </a:r>
            <a:r>
              <a:rPr lang="en-US" sz="4000" i="1" dirty="0" smtClean="0"/>
              <a:t>behavior</a:t>
            </a:r>
            <a:r>
              <a:rPr lang="en-US" sz="4000" dirty="0" smtClean="0"/>
              <a:t>&gt;"</a:t>
            </a:r>
          </a:p>
          <a:p>
            <a:endParaRPr lang="en-US" dirty="0" smtClean="0"/>
          </a:p>
          <a:p>
            <a:endParaRPr lang="en-US" dirty="0"/>
          </a:p>
          <a:p>
            <a:endParaRPr lang="en-US" dirty="0" smtClean="0"/>
          </a:p>
          <a:p>
            <a:endParaRPr lang="en-US" dirty="0"/>
          </a:p>
          <a:p>
            <a:pPr marL="0" indent="0">
              <a:buNone/>
            </a:pPr>
            <a:r>
              <a:rPr lang="en-US" sz="4000" dirty="0" smtClean="0">
                <a:solidFill>
                  <a:srgbClr val="C00000"/>
                </a:solidFill>
              </a:rPr>
              <a:t>75 lines of code / 6 objects / 29 literal values</a:t>
            </a:r>
            <a:endParaRPr lang="en-US" dirty="0" smtClean="0">
              <a:solidFill>
                <a:srgbClr val="C00000"/>
              </a:solidFill>
            </a:endParaRPr>
          </a:p>
          <a:p>
            <a:endParaRPr lang="en-US" dirty="0" smtClean="0"/>
          </a:p>
          <a:p>
            <a:pPr lvl="2"/>
            <a:endParaRPr lang="en-US" dirty="0" smtClean="0"/>
          </a:p>
        </p:txBody>
      </p:sp>
      <p:cxnSp>
        <p:nvCxnSpPr>
          <p:cNvPr id="9" name="Straight Arrow Connector 8"/>
          <p:cNvCxnSpPr/>
          <p:nvPr/>
        </p:nvCxnSpPr>
        <p:spPr>
          <a:xfrm>
            <a:off x="5353665" y="2964426"/>
            <a:ext cx="14748" cy="2109019"/>
          </a:xfrm>
          <a:prstGeom prst="straightConnector1">
            <a:avLst/>
          </a:prstGeom>
          <a:ln w="222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888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r>
              <a:rPr lang="en-US" sz="4000" dirty="0" smtClean="0"/>
              <a:t/>
            </a:r>
            <a:br>
              <a:rPr lang="en-US" sz="4000" dirty="0" smtClean="0"/>
            </a:br>
            <a:endParaRPr lang="en-US" sz="4000" dirty="0" smtClean="0"/>
          </a:p>
          <a:p>
            <a:r>
              <a:rPr lang="en-US" sz="4000" dirty="0" smtClean="0"/>
              <a:t>Not about mocking / stubbing</a:t>
            </a:r>
          </a:p>
          <a:p>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8883749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98277" cy="1325563"/>
          </a:xfrm>
        </p:spPr>
        <p:txBody>
          <a:bodyPr>
            <a:normAutofit/>
          </a:bodyPr>
          <a:lstStyle/>
          <a:p>
            <a:r>
              <a:rPr lang="en-US" sz="4800" dirty="0" smtClean="0"/>
              <a:t>Key #1: Stop creating data by hand!</a:t>
            </a:r>
            <a:endParaRPr lang="en-US" sz="4800" dirty="0"/>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808831"/>
            <a:ext cx="11196484" cy="1192463"/>
          </a:xfrm>
          <a:prstGeom prst="rect">
            <a:avLst/>
          </a:prstGeom>
        </p:spPr>
      </p:pic>
    </p:spTree>
    <p:extLst>
      <p:ext uri="{BB962C8B-B14F-4D97-AF65-F5344CB8AC3E}">
        <p14:creationId xmlns:p14="http://schemas.microsoft.com/office/powerpoint/2010/main" val="4895166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01516" cy="1325563"/>
          </a:xfrm>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Object Mother</a:t>
            </a:r>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0" y="2796269"/>
            <a:ext cx="11219624" cy="1194927"/>
          </a:xfrm>
          <a:prstGeom prst="rect">
            <a:avLst/>
          </a:prstGeom>
        </p:spPr>
      </p:pic>
      <p:pic>
        <p:nvPicPr>
          <p:cNvPr id="6" name="Picture 5"/>
          <p:cNvPicPr>
            <a:picLocks noChangeAspect="1"/>
          </p:cNvPicPr>
          <p:nvPr/>
        </p:nvPicPr>
        <p:blipFill>
          <a:blip r:embed="rId4"/>
          <a:stretch>
            <a:fillRect/>
          </a:stretch>
        </p:blipFill>
        <p:spPr>
          <a:xfrm>
            <a:off x="838200" y="4345892"/>
            <a:ext cx="11096271" cy="1671450"/>
          </a:xfrm>
          <a:prstGeom prst="rect">
            <a:avLst/>
          </a:prstGeom>
        </p:spPr>
      </p:pic>
    </p:spTree>
    <p:extLst>
      <p:ext uri="{BB962C8B-B14F-4D97-AF65-F5344CB8AC3E}">
        <p14:creationId xmlns:p14="http://schemas.microsoft.com/office/powerpoint/2010/main" val="31142131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a:xfrm>
            <a:off x="838200" y="1825625"/>
            <a:ext cx="10515600" cy="4351338"/>
          </a:xfrm>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7" name="Picture 6"/>
          <p:cNvPicPr>
            <a:picLocks noChangeAspect="1"/>
          </p:cNvPicPr>
          <p:nvPr/>
        </p:nvPicPr>
        <p:blipFill>
          <a:blip r:embed="rId3"/>
          <a:stretch>
            <a:fillRect/>
          </a:stretch>
        </p:blipFill>
        <p:spPr>
          <a:xfrm>
            <a:off x="838200" y="2738438"/>
            <a:ext cx="10895669" cy="3986827"/>
          </a:xfrm>
          <a:prstGeom prst="rect">
            <a:avLst/>
          </a:prstGeom>
        </p:spPr>
      </p:pic>
    </p:spTree>
    <p:extLst>
      <p:ext uri="{BB962C8B-B14F-4D97-AF65-F5344CB8AC3E}">
        <p14:creationId xmlns:p14="http://schemas.microsoft.com/office/powerpoint/2010/main" val="42146280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Data Builder</a:t>
            </a:r>
          </a:p>
          <a:p>
            <a:endParaRPr lang="en-US" dirty="0" smtClean="0"/>
          </a:p>
          <a:p>
            <a:endParaRPr lang="en-US" dirty="0"/>
          </a:p>
          <a:p>
            <a:pPr lvl="1"/>
            <a:endParaRPr lang="en-US" dirty="0" smtClean="0"/>
          </a:p>
          <a:p>
            <a:endParaRPr lang="en-US" dirty="0" smtClean="0"/>
          </a:p>
          <a:p>
            <a:pPr lvl="2"/>
            <a:endParaRPr lang="en-US" dirty="0" smtClean="0"/>
          </a:p>
          <a:p>
            <a:pPr lvl="1"/>
            <a:endParaRPr lang="en-US" dirty="0"/>
          </a:p>
        </p:txBody>
      </p:sp>
      <p:pic>
        <p:nvPicPr>
          <p:cNvPr id="5" name="Picture 4"/>
          <p:cNvPicPr>
            <a:picLocks noChangeAspect="1"/>
          </p:cNvPicPr>
          <p:nvPr/>
        </p:nvPicPr>
        <p:blipFill>
          <a:blip r:embed="rId3"/>
          <a:stretch>
            <a:fillRect/>
          </a:stretch>
        </p:blipFill>
        <p:spPr>
          <a:xfrm>
            <a:off x="838201" y="2639716"/>
            <a:ext cx="11418362" cy="4085549"/>
          </a:xfrm>
          <a:prstGeom prst="rect">
            <a:avLst/>
          </a:prstGeom>
        </p:spPr>
      </p:pic>
    </p:spTree>
    <p:extLst>
      <p:ext uri="{BB962C8B-B14F-4D97-AF65-F5344CB8AC3E}">
        <p14:creationId xmlns:p14="http://schemas.microsoft.com/office/powerpoint/2010/main" val="32992098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a:t>
            </a:r>
          </a:p>
          <a:p>
            <a:endParaRPr lang="en-US" dirty="0"/>
          </a:p>
          <a:p>
            <a:pPr marL="0" indent="0">
              <a:buNone/>
            </a:pPr>
            <a:r>
              <a:rPr lang="en-US" sz="3600" dirty="0" smtClean="0"/>
              <a:t>(Static Methods) + (Customization) – (Fluent API)</a:t>
            </a:r>
          </a:p>
          <a:p>
            <a:endParaRPr lang="en-US" dirty="0"/>
          </a:p>
        </p:txBody>
      </p:sp>
    </p:spTree>
    <p:extLst>
      <p:ext uri="{BB962C8B-B14F-4D97-AF65-F5344CB8AC3E}">
        <p14:creationId xmlns:p14="http://schemas.microsoft.com/office/powerpoint/2010/main" val="38399477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Stop creating data by hand!</a:t>
            </a:r>
          </a:p>
        </p:txBody>
      </p:sp>
      <p:sp>
        <p:nvSpPr>
          <p:cNvPr id="3" name="Content Placeholder 2"/>
          <p:cNvSpPr>
            <a:spLocks noGrp="1"/>
          </p:cNvSpPr>
          <p:nvPr>
            <p:ph idx="1"/>
          </p:nvPr>
        </p:nvSpPr>
        <p:spPr/>
        <p:txBody>
          <a:bodyPr/>
          <a:lstStyle/>
          <a:p>
            <a:pPr marL="0" indent="0">
              <a:buNone/>
            </a:pPr>
            <a:r>
              <a:rPr lang="en-US" sz="4000" dirty="0" smtClean="0"/>
              <a:t>Test Helper </a:t>
            </a:r>
          </a:p>
          <a:p>
            <a:pPr marL="0" indent="0">
              <a:buNone/>
            </a:pPr>
            <a:endParaRPr lang="en-US" sz="4000" dirty="0">
              <a:solidFill>
                <a:srgbClr val="FF0000"/>
              </a:solidFill>
            </a:endParaRPr>
          </a:p>
          <a:p>
            <a:endParaRPr lang="en-US" dirty="0" smtClean="0"/>
          </a:p>
          <a:p>
            <a:endParaRPr lang="en-US" dirty="0" smtClean="0"/>
          </a:p>
          <a:p>
            <a:endParaRPr lang="en-US" dirty="0"/>
          </a:p>
        </p:txBody>
      </p:sp>
      <p:pic>
        <p:nvPicPr>
          <p:cNvPr id="6" name="Picture 5"/>
          <p:cNvPicPr>
            <a:picLocks noChangeAspect="1"/>
          </p:cNvPicPr>
          <p:nvPr/>
        </p:nvPicPr>
        <p:blipFill>
          <a:blip r:embed="rId3"/>
          <a:stretch>
            <a:fillRect/>
          </a:stretch>
        </p:blipFill>
        <p:spPr>
          <a:xfrm>
            <a:off x="838200" y="3287425"/>
            <a:ext cx="10515600" cy="1427738"/>
          </a:xfrm>
          <a:prstGeom prst="rect">
            <a:avLst/>
          </a:prstGeom>
        </p:spPr>
      </p:pic>
    </p:spTree>
    <p:extLst>
      <p:ext uri="{BB962C8B-B14F-4D97-AF65-F5344CB8AC3E}">
        <p14:creationId xmlns:p14="http://schemas.microsoft.com/office/powerpoint/2010/main" val="24199211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Assign meaningful defaults</a:t>
            </a:r>
            <a:endParaRPr lang="en-US" sz="4800" dirty="0"/>
          </a:p>
        </p:txBody>
      </p:sp>
      <p:sp>
        <p:nvSpPr>
          <p:cNvPr id="3" name="Content Placeholder 2"/>
          <p:cNvSpPr>
            <a:spLocks noGrp="1"/>
          </p:cNvSpPr>
          <p:nvPr>
            <p:ph idx="1"/>
          </p:nvPr>
        </p:nvSpPr>
        <p:spPr/>
        <p:txBody>
          <a:bodyPr/>
          <a:lstStyle/>
          <a:p>
            <a:pPr marL="0" indent="0">
              <a:buNone/>
            </a:pPr>
            <a:endParaRPr lang="en-US" sz="4000" dirty="0">
              <a:solidFill>
                <a:srgbClr val="FF0000"/>
              </a:solidFill>
            </a:endParaRPr>
          </a:p>
          <a:p>
            <a:endParaRPr lang="en-US" dirty="0"/>
          </a:p>
          <a:p>
            <a:endParaRPr lang="en-US" dirty="0" smtClean="0"/>
          </a:p>
          <a:p>
            <a:endParaRPr lang="en-US" dirty="0"/>
          </a:p>
        </p:txBody>
      </p:sp>
      <p:pic>
        <p:nvPicPr>
          <p:cNvPr id="4" name="Picture 3"/>
          <p:cNvPicPr>
            <a:picLocks noChangeAspect="1"/>
          </p:cNvPicPr>
          <p:nvPr/>
        </p:nvPicPr>
        <p:blipFill>
          <a:blip r:embed="rId3"/>
          <a:stretch>
            <a:fillRect/>
          </a:stretch>
        </p:blipFill>
        <p:spPr>
          <a:xfrm>
            <a:off x="838201" y="1919884"/>
            <a:ext cx="8728534" cy="4938116"/>
          </a:xfrm>
          <a:prstGeom prst="rect">
            <a:avLst/>
          </a:prstGeom>
        </p:spPr>
      </p:pic>
    </p:spTree>
    <p:extLst>
      <p:ext uri="{BB962C8B-B14F-4D97-AF65-F5344CB8AC3E}">
        <p14:creationId xmlns:p14="http://schemas.microsoft.com/office/powerpoint/2010/main" val="4756901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Delegate to other helpers</a:t>
            </a:r>
            <a:endParaRPr lang="en-US" sz="4800" dirty="0"/>
          </a:p>
        </p:txBody>
      </p:sp>
      <p:pic>
        <p:nvPicPr>
          <p:cNvPr id="4" name="Picture 3"/>
          <p:cNvPicPr>
            <a:picLocks noChangeAspect="1"/>
          </p:cNvPicPr>
          <p:nvPr/>
        </p:nvPicPr>
        <p:blipFill>
          <a:blip r:embed="rId3"/>
          <a:stretch>
            <a:fillRect/>
          </a:stretch>
        </p:blipFill>
        <p:spPr>
          <a:xfrm>
            <a:off x="838200" y="2336879"/>
            <a:ext cx="10946915" cy="3807065"/>
          </a:xfrm>
          <a:prstGeom prst="rect">
            <a:avLst/>
          </a:prstGeom>
        </p:spPr>
      </p:pic>
    </p:spTree>
    <p:extLst>
      <p:ext uri="{BB962C8B-B14F-4D97-AF65-F5344CB8AC3E}">
        <p14:creationId xmlns:p14="http://schemas.microsoft.com/office/powerpoint/2010/main" val="2213529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Avoid "unexpected equality"</a:t>
            </a:r>
            <a:endParaRPr lang="en-US" sz="4800" dirty="0"/>
          </a:p>
        </p:txBody>
      </p:sp>
      <p:sp>
        <p:nvSpPr>
          <p:cNvPr id="3" name="Content Placeholder 2"/>
          <p:cNvSpPr>
            <a:spLocks noGrp="1"/>
          </p:cNvSpPr>
          <p:nvPr>
            <p:ph idx="1"/>
          </p:nvPr>
        </p:nvSpPr>
        <p:spPr/>
        <p:txBody>
          <a:bodyPr/>
          <a:lstStyle/>
          <a:p>
            <a:pPr marL="0" indent="0">
              <a:buNone/>
            </a:pPr>
            <a:endParaRPr lang="en-US" sz="4000" dirty="0"/>
          </a:p>
          <a:p>
            <a:endParaRPr lang="en-US" dirty="0"/>
          </a:p>
          <a:p>
            <a:endParaRPr lang="en-US" dirty="0" smtClean="0"/>
          </a:p>
          <a:p>
            <a:endParaRPr lang="en-US" dirty="0"/>
          </a:p>
        </p:txBody>
      </p:sp>
      <p:pic>
        <p:nvPicPr>
          <p:cNvPr id="5" name="Picture 4"/>
          <p:cNvPicPr>
            <a:picLocks noChangeAspect="1"/>
          </p:cNvPicPr>
          <p:nvPr/>
        </p:nvPicPr>
        <p:blipFill>
          <a:blip r:embed="rId3"/>
          <a:stretch>
            <a:fillRect/>
          </a:stretch>
        </p:blipFill>
        <p:spPr>
          <a:xfrm>
            <a:off x="838200" y="2033295"/>
            <a:ext cx="11315995" cy="3935998"/>
          </a:xfrm>
          <a:prstGeom prst="rect">
            <a:avLst/>
          </a:prstGeom>
        </p:spPr>
      </p:pic>
    </p:spTree>
    <p:extLst>
      <p:ext uri="{BB962C8B-B14F-4D97-AF65-F5344CB8AC3E}">
        <p14:creationId xmlns:p14="http://schemas.microsoft.com/office/powerpoint/2010/main" val="13108851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Key #1: </a:t>
            </a:r>
            <a:r>
              <a:rPr lang="en-US" sz="4800" i="1" dirty="0" smtClean="0">
                <a:latin typeface="Courier New" panose="02070309020205020404" pitchFamily="49" charset="0"/>
                <a:cs typeface="Courier New" panose="02070309020205020404" pitchFamily="49" charset="0"/>
              </a:rPr>
              <a:t>http://bit.ly/ShortGuid</a:t>
            </a:r>
            <a:endParaRPr lang="en-US" sz="48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endParaRPr lang="en-US" sz="3200" dirty="0">
              <a:solidFill>
                <a:schemeClr val="bg1">
                  <a:lumMod val="65000"/>
                </a:schemeClr>
              </a:solidFill>
            </a:endParaRPr>
          </a:p>
          <a:p>
            <a:endParaRPr lang="en-US" dirty="0" smtClean="0"/>
          </a:p>
          <a:p>
            <a:pPr marL="0" indent="0">
              <a:buNone/>
            </a:pPr>
            <a:endParaRPr lang="en-US" dirty="0" smtClean="0"/>
          </a:p>
          <a:p>
            <a:endParaRPr lang="en-US" dirty="0"/>
          </a:p>
        </p:txBody>
      </p:sp>
      <p:pic>
        <p:nvPicPr>
          <p:cNvPr id="4" name="Picture 3"/>
          <p:cNvPicPr>
            <a:picLocks noChangeAspect="1"/>
          </p:cNvPicPr>
          <p:nvPr/>
        </p:nvPicPr>
        <p:blipFill>
          <a:blip r:embed="rId3"/>
          <a:stretch>
            <a:fillRect/>
          </a:stretch>
        </p:blipFill>
        <p:spPr>
          <a:xfrm>
            <a:off x="838200" y="2055421"/>
            <a:ext cx="9536303" cy="4802579"/>
          </a:xfrm>
          <a:prstGeom prst="rect">
            <a:avLst/>
          </a:prstGeom>
        </p:spPr>
      </p:pic>
    </p:spTree>
    <p:extLst>
      <p:ext uri="{BB962C8B-B14F-4D97-AF65-F5344CB8AC3E}">
        <p14:creationId xmlns:p14="http://schemas.microsoft.com/office/powerpoint/2010/main" val="3908482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a:t>
            </a:r>
          </a:p>
          <a:p>
            <a:endParaRPr lang="en-US" sz="4000" dirty="0" smtClean="0"/>
          </a:p>
          <a:p>
            <a:r>
              <a:rPr lang="en-US" sz="4000" dirty="0" smtClean="0"/>
              <a:t>Not about specific framework or language</a:t>
            </a:r>
            <a:br>
              <a:rPr lang="en-US" sz="4000" dirty="0" smtClean="0"/>
            </a:br>
            <a:endParaRPr lang="en-US" sz="4000" dirty="0" smtClean="0"/>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308730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Key #1: </a:t>
            </a:r>
            <a:r>
              <a:rPr lang="en-US" sz="4800" i="1" dirty="0" smtClean="0">
                <a:latin typeface="Courier New" panose="02070309020205020404" pitchFamily="49" charset="0"/>
                <a:cs typeface="Courier New" panose="02070309020205020404" pitchFamily="49" charset="0"/>
              </a:rPr>
              <a:t>http://</a:t>
            </a:r>
            <a:r>
              <a:rPr lang="en-US" sz="4800" i="1" dirty="0" smtClean="0">
                <a:latin typeface="Courier New" panose="02070309020205020404" pitchFamily="49" charset="0"/>
                <a:cs typeface="Courier New" panose="02070309020205020404" pitchFamily="49" charset="0"/>
              </a:rPr>
              <a:t>bit.ly/dSequencer</a:t>
            </a:r>
            <a:endParaRPr lang="en-US" sz="4800" i="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p:txBody>
          <a:bodyPr/>
          <a:lstStyle/>
          <a:p>
            <a:pPr marL="0" indent="0">
              <a:buNone/>
            </a:pPr>
            <a:endParaRPr lang="en-US" sz="3200" dirty="0"/>
          </a:p>
          <a:p>
            <a:pPr marL="0" indent="0">
              <a:buNone/>
            </a:pPr>
            <a:endParaRPr lang="en-US" sz="3200" dirty="0" smtClean="0">
              <a:solidFill>
                <a:srgbClr val="FF0000"/>
              </a:solidFill>
            </a:endParaRPr>
          </a:p>
          <a:p>
            <a:endParaRPr lang="en-US" dirty="0"/>
          </a:p>
        </p:txBody>
      </p:sp>
      <p:pic>
        <p:nvPicPr>
          <p:cNvPr id="4" name="Picture 3"/>
          <p:cNvPicPr>
            <a:picLocks noChangeAspect="1"/>
          </p:cNvPicPr>
          <p:nvPr/>
        </p:nvPicPr>
        <p:blipFill>
          <a:blip r:embed="rId3"/>
          <a:stretch>
            <a:fillRect/>
          </a:stretch>
        </p:blipFill>
        <p:spPr>
          <a:xfrm>
            <a:off x="766281" y="2108720"/>
            <a:ext cx="8089128" cy="4651676"/>
          </a:xfrm>
          <a:prstGeom prst="rect">
            <a:avLst/>
          </a:prstGeom>
        </p:spPr>
      </p:pic>
    </p:spTree>
    <p:extLst>
      <p:ext uri="{BB962C8B-B14F-4D97-AF65-F5344CB8AC3E}">
        <p14:creationId xmlns:p14="http://schemas.microsoft.com/office/powerpoint/2010/main" val="26617145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Why not use a library?</a:t>
            </a:r>
            <a:endParaRPr lang="en-US" sz="4800" dirty="0"/>
          </a:p>
        </p:txBody>
      </p:sp>
      <p:sp>
        <p:nvSpPr>
          <p:cNvPr id="3" name="Content Placeholder 2"/>
          <p:cNvSpPr>
            <a:spLocks noGrp="1"/>
          </p:cNvSpPr>
          <p:nvPr>
            <p:ph idx="1"/>
          </p:nvPr>
        </p:nvSpPr>
        <p:spPr>
          <a:xfrm>
            <a:off x="838199" y="1825625"/>
            <a:ext cx="10872019" cy="4351338"/>
          </a:xfrm>
        </p:spPr>
        <p:txBody>
          <a:bodyPr/>
          <a:lstStyle/>
          <a:p>
            <a:pPr marL="0" indent="0">
              <a:buNone/>
            </a:pPr>
            <a:endParaRPr lang="en-US" sz="3200" dirty="0"/>
          </a:p>
          <a:p>
            <a:endParaRPr lang="en-US" dirty="0"/>
          </a:p>
        </p:txBody>
      </p:sp>
      <p:pic>
        <p:nvPicPr>
          <p:cNvPr id="7" name="Picture 6"/>
          <p:cNvPicPr>
            <a:picLocks noChangeAspect="1"/>
          </p:cNvPicPr>
          <p:nvPr/>
        </p:nvPicPr>
        <p:blipFill>
          <a:blip r:embed="rId3"/>
          <a:stretch>
            <a:fillRect/>
          </a:stretch>
        </p:blipFill>
        <p:spPr>
          <a:xfrm>
            <a:off x="838199" y="3307941"/>
            <a:ext cx="8635336" cy="703620"/>
          </a:xfrm>
          <a:prstGeom prst="rect">
            <a:avLst/>
          </a:prstGeom>
        </p:spPr>
      </p:pic>
    </p:spTree>
    <p:extLst>
      <p:ext uri="{BB962C8B-B14F-4D97-AF65-F5344CB8AC3E}">
        <p14:creationId xmlns:p14="http://schemas.microsoft.com/office/powerpoint/2010/main" val="21197425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#1: </a:t>
            </a:r>
            <a:r>
              <a:rPr lang="en-US" sz="4800" dirty="0" smtClean="0"/>
              <a:t>Why not use a library?</a:t>
            </a:r>
            <a:endParaRPr lang="en-US" sz="4800" dirty="0"/>
          </a:p>
        </p:txBody>
      </p:sp>
      <p:sp>
        <p:nvSpPr>
          <p:cNvPr id="3" name="Content Placeholder 2"/>
          <p:cNvSpPr>
            <a:spLocks noGrp="1"/>
          </p:cNvSpPr>
          <p:nvPr>
            <p:ph idx="1"/>
          </p:nvPr>
        </p:nvSpPr>
        <p:spPr>
          <a:xfrm>
            <a:off x="838199" y="1825625"/>
            <a:ext cx="10872019" cy="4351338"/>
          </a:xfrm>
        </p:spPr>
        <p:txBody>
          <a:bodyPr/>
          <a:lstStyle/>
          <a:p>
            <a:pPr marL="0" indent="0">
              <a:buNone/>
            </a:pPr>
            <a:endParaRPr lang="en-US" sz="3200" dirty="0"/>
          </a:p>
          <a:p>
            <a:endParaRPr lang="en-US" dirty="0"/>
          </a:p>
        </p:txBody>
      </p:sp>
      <p:pic>
        <p:nvPicPr>
          <p:cNvPr id="4" name="Picture 3"/>
          <p:cNvPicPr>
            <a:picLocks noChangeAspect="1"/>
          </p:cNvPicPr>
          <p:nvPr/>
        </p:nvPicPr>
        <p:blipFill>
          <a:blip r:embed="rId3"/>
          <a:stretch>
            <a:fillRect/>
          </a:stretch>
        </p:blipFill>
        <p:spPr>
          <a:xfrm>
            <a:off x="838199" y="2272002"/>
            <a:ext cx="9898482" cy="2310272"/>
          </a:xfrm>
          <a:prstGeom prst="rect">
            <a:avLst/>
          </a:prstGeom>
        </p:spPr>
      </p:pic>
      <p:pic>
        <p:nvPicPr>
          <p:cNvPr id="5" name="Picture 4"/>
          <p:cNvPicPr>
            <a:picLocks noChangeAspect="1"/>
          </p:cNvPicPr>
          <p:nvPr/>
        </p:nvPicPr>
        <p:blipFill>
          <a:blip r:embed="rId4"/>
          <a:stretch>
            <a:fillRect/>
          </a:stretch>
        </p:blipFill>
        <p:spPr>
          <a:xfrm>
            <a:off x="838199" y="5311819"/>
            <a:ext cx="10136707" cy="575273"/>
          </a:xfrm>
          <a:prstGeom prst="rect">
            <a:avLst/>
          </a:prstGeom>
        </p:spPr>
      </p:pic>
    </p:spTree>
    <p:extLst>
      <p:ext uri="{BB962C8B-B14F-4D97-AF65-F5344CB8AC3E}">
        <p14:creationId xmlns:p14="http://schemas.microsoft.com/office/powerpoint/2010/main" val="12447157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#2</a:t>
            </a:r>
            <a:br>
              <a:rPr lang="en-US" sz="4800" u="sng" dirty="0" smtClean="0"/>
            </a:br>
            <a:r>
              <a:rPr lang="en-US" sz="4800" u="sng" dirty="0" smtClean="0"/>
              <a:t/>
            </a:r>
            <a:br>
              <a:rPr lang="en-US" sz="4800" u="sng" dirty="0" smtClean="0"/>
            </a:br>
            <a:r>
              <a:rPr lang="en-US" sz="4000" dirty="0" smtClean="0"/>
              <a:t>Tell a story with your test data</a:t>
            </a:r>
            <a:endParaRPr lang="en-US" sz="4000" dirty="0"/>
          </a:p>
        </p:txBody>
      </p:sp>
    </p:spTree>
    <p:extLst>
      <p:ext uri="{BB962C8B-B14F-4D97-AF65-F5344CB8AC3E}">
        <p14:creationId xmlns:p14="http://schemas.microsoft.com/office/powerpoint/2010/main" val="5110852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Names matter</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053394"/>
            <a:ext cx="10838947" cy="4542615"/>
          </a:xfrm>
          <a:prstGeom prst="rect">
            <a:avLst/>
          </a:prstGeom>
        </p:spPr>
      </p:pic>
    </p:spTree>
    <p:extLst>
      <p:ext uri="{BB962C8B-B14F-4D97-AF65-F5344CB8AC3E}">
        <p14:creationId xmlns:p14="http://schemas.microsoft.com/office/powerpoint/2010/main" val="34694074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Names matter</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072097"/>
            <a:ext cx="11102050" cy="4104866"/>
          </a:xfrm>
          <a:prstGeom prst="rect">
            <a:avLst/>
          </a:prstGeom>
        </p:spPr>
      </p:pic>
    </p:spTree>
    <p:extLst>
      <p:ext uri="{BB962C8B-B14F-4D97-AF65-F5344CB8AC3E}">
        <p14:creationId xmlns:p14="http://schemas.microsoft.com/office/powerpoint/2010/main" val="23051205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Names matter</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1825625"/>
            <a:ext cx="10959495" cy="4616272"/>
          </a:xfrm>
          <a:prstGeom prst="rect">
            <a:avLst/>
          </a:prstGeom>
        </p:spPr>
      </p:pic>
    </p:spTree>
    <p:extLst>
      <p:ext uri="{BB962C8B-B14F-4D97-AF65-F5344CB8AC3E}">
        <p14:creationId xmlns:p14="http://schemas.microsoft.com/office/powerpoint/2010/main" val="8778394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Names matter</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8" y="1825625"/>
            <a:ext cx="10583931" cy="4760110"/>
          </a:xfrm>
          <a:prstGeom prst="rect">
            <a:avLst/>
          </a:prstGeom>
        </p:spPr>
      </p:pic>
    </p:spTree>
    <p:extLst>
      <p:ext uri="{BB962C8B-B14F-4D97-AF65-F5344CB8AC3E}">
        <p14:creationId xmlns:p14="http://schemas.microsoft.com/office/powerpoint/2010/main" val="5780857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Cultivate an expressive API</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9" y="1690688"/>
            <a:ext cx="8106982" cy="4895047"/>
          </a:xfrm>
          <a:prstGeom prst="rect">
            <a:avLst/>
          </a:prstGeom>
        </p:spPr>
      </p:pic>
    </p:spTree>
    <p:extLst>
      <p:ext uri="{BB962C8B-B14F-4D97-AF65-F5344CB8AC3E}">
        <p14:creationId xmlns:p14="http://schemas.microsoft.com/office/powerpoint/2010/main" val="360580566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#2: </a:t>
            </a:r>
            <a:r>
              <a:rPr lang="en-US" sz="4800" dirty="0" smtClean="0"/>
              <a:t>Cultivate an expressive API</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endParaRPr lang="en-US" sz="3600" dirty="0"/>
          </a:p>
          <a:p>
            <a:pPr marL="0" indent="0">
              <a:buNone/>
            </a:pPr>
            <a:endParaRPr lang="en-US" sz="3600" dirty="0" smtClean="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2452322"/>
            <a:ext cx="10914989" cy="3724641"/>
          </a:xfrm>
          <a:prstGeom prst="rect">
            <a:avLst/>
          </a:prstGeom>
        </p:spPr>
      </p:pic>
      <p:pic>
        <p:nvPicPr>
          <p:cNvPr id="6" name="Picture 5"/>
          <p:cNvPicPr>
            <a:picLocks noChangeAspect="1"/>
          </p:cNvPicPr>
          <p:nvPr/>
        </p:nvPicPr>
        <p:blipFill>
          <a:blip r:embed="rId4"/>
          <a:stretch>
            <a:fillRect/>
          </a:stretch>
        </p:blipFill>
        <p:spPr>
          <a:xfrm>
            <a:off x="6469933" y="4913210"/>
            <a:ext cx="933450" cy="276225"/>
          </a:xfrm>
          <a:prstGeom prst="rect">
            <a:avLst/>
          </a:prstGeom>
        </p:spPr>
      </p:pic>
    </p:spTree>
    <p:extLst>
      <p:ext uri="{BB962C8B-B14F-4D97-AF65-F5344CB8AC3E}">
        <p14:creationId xmlns:p14="http://schemas.microsoft.com/office/powerpoint/2010/main" val="1408318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Are you in the right place?</a:t>
            </a:r>
            <a:endParaRPr lang="en-US" sz="4800" dirty="0"/>
          </a:p>
        </p:txBody>
      </p:sp>
      <p:sp>
        <p:nvSpPr>
          <p:cNvPr id="3" name="Content Placeholder 2"/>
          <p:cNvSpPr>
            <a:spLocks noGrp="1"/>
          </p:cNvSpPr>
          <p:nvPr>
            <p:ph idx="1"/>
          </p:nvPr>
        </p:nvSpPr>
        <p:spPr>
          <a:xfrm>
            <a:off x="838200" y="1825624"/>
            <a:ext cx="10515600" cy="4589923"/>
          </a:xfrm>
        </p:spPr>
        <p:txBody>
          <a:bodyPr>
            <a:normAutofit/>
          </a:bodyPr>
          <a:lstStyle/>
          <a:p>
            <a:r>
              <a:rPr lang="en-US" sz="4000" dirty="0" smtClean="0">
                <a:solidFill>
                  <a:schemeClr val="bg1">
                    <a:lumMod val="65000"/>
                  </a:schemeClr>
                </a:solidFill>
              </a:rPr>
              <a:t>Not "testing 101"</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Not about mocking / stubbing</a:t>
            </a:r>
          </a:p>
          <a:p>
            <a:endParaRPr lang="en-US" sz="4000" dirty="0" smtClean="0">
              <a:solidFill>
                <a:schemeClr val="bg1">
                  <a:lumMod val="65000"/>
                </a:schemeClr>
              </a:solidFill>
            </a:endParaRPr>
          </a:p>
          <a:p>
            <a:r>
              <a:rPr lang="en-US" sz="4000" dirty="0" smtClean="0">
                <a:solidFill>
                  <a:schemeClr val="bg1">
                    <a:lumMod val="65000"/>
                  </a:schemeClr>
                </a:solidFill>
              </a:rPr>
              <a:t>Not about specific framework or language</a:t>
            </a:r>
            <a:r>
              <a:rPr lang="en-US" sz="4000" dirty="0" smtClean="0"/>
              <a:t/>
            </a:r>
            <a:br>
              <a:rPr lang="en-US" sz="4000" dirty="0" smtClean="0"/>
            </a:br>
            <a:endParaRPr lang="en-US" sz="4000" dirty="0" smtClean="0"/>
          </a:p>
          <a:p>
            <a:r>
              <a:rPr lang="en-US" sz="4000" b="1" dirty="0" smtClean="0"/>
              <a:t>All about improving test setup</a:t>
            </a:r>
          </a:p>
          <a:p>
            <a:endParaRPr lang="en-US" sz="4000"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6512305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#3</a:t>
            </a:r>
            <a:br>
              <a:rPr lang="en-US" sz="4800" u="sng" dirty="0" smtClean="0"/>
            </a:br>
            <a:r>
              <a:rPr lang="en-US" sz="4800" u="sng" dirty="0" smtClean="0"/>
              <a:t/>
            </a:r>
            <a:br>
              <a:rPr lang="en-US" sz="4800" u="sng" dirty="0" smtClean="0"/>
            </a:br>
            <a:r>
              <a:rPr lang="en-US" sz="4000" dirty="0" smtClean="0"/>
              <a:t>Create "scenarios" for complex setup / reuse</a:t>
            </a:r>
            <a:endParaRPr lang="en-US" sz="4000" dirty="0"/>
          </a:p>
        </p:txBody>
      </p:sp>
    </p:spTree>
    <p:extLst>
      <p:ext uri="{BB962C8B-B14F-4D97-AF65-F5344CB8AC3E}">
        <p14:creationId xmlns:p14="http://schemas.microsoft.com/office/powerpoint/2010/main" val="577104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4000" dirty="0" smtClean="0"/>
          </a:p>
          <a:p>
            <a:pPr marL="0" indent="0">
              <a:buNone/>
            </a:pPr>
            <a:endParaRPr lang="en-US" dirty="0"/>
          </a:p>
          <a:p>
            <a:pPr lvl="1"/>
            <a:endParaRPr lang="en-US" dirty="0"/>
          </a:p>
        </p:txBody>
      </p:sp>
      <p:pic>
        <p:nvPicPr>
          <p:cNvPr id="6" name="Picture 5"/>
          <p:cNvPicPr>
            <a:picLocks noChangeAspect="1"/>
          </p:cNvPicPr>
          <p:nvPr/>
        </p:nvPicPr>
        <p:blipFill>
          <a:blip r:embed="rId3"/>
          <a:stretch>
            <a:fillRect/>
          </a:stretch>
        </p:blipFill>
        <p:spPr>
          <a:xfrm>
            <a:off x="838198" y="1825625"/>
            <a:ext cx="9240749" cy="4933791"/>
          </a:xfrm>
          <a:prstGeom prst="rect">
            <a:avLst/>
          </a:prstGeom>
        </p:spPr>
      </p:pic>
    </p:spTree>
    <p:extLst>
      <p:ext uri="{BB962C8B-B14F-4D97-AF65-F5344CB8AC3E}">
        <p14:creationId xmlns:p14="http://schemas.microsoft.com/office/powerpoint/2010/main" val="36162107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5" name="Picture 4"/>
          <p:cNvPicPr>
            <a:picLocks noChangeAspect="1"/>
          </p:cNvPicPr>
          <p:nvPr/>
        </p:nvPicPr>
        <p:blipFill>
          <a:blip r:embed="rId3"/>
          <a:stretch>
            <a:fillRect/>
          </a:stretch>
        </p:blipFill>
        <p:spPr>
          <a:xfrm>
            <a:off x="838199" y="1690687"/>
            <a:ext cx="10592928" cy="5049159"/>
          </a:xfrm>
          <a:prstGeom prst="rect">
            <a:avLst/>
          </a:prstGeom>
        </p:spPr>
      </p:pic>
    </p:spTree>
    <p:extLst>
      <p:ext uri="{BB962C8B-B14F-4D97-AF65-F5344CB8AC3E}">
        <p14:creationId xmlns:p14="http://schemas.microsoft.com/office/powerpoint/2010/main" val="404267752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#3: Use Scenarios to reuse setup logic</a:t>
            </a:r>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dirty="0"/>
          </a:p>
          <a:p>
            <a:pPr lvl="1"/>
            <a:endParaRPr lang="en-US" dirty="0"/>
          </a:p>
        </p:txBody>
      </p:sp>
      <p:pic>
        <p:nvPicPr>
          <p:cNvPr id="4" name="Picture 3"/>
          <p:cNvPicPr>
            <a:picLocks noChangeAspect="1"/>
          </p:cNvPicPr>
          <p:nvPr/>
        </p:nvPicPr>
        <p:blipFill>
          <a:blip r:embed="rId3"/>
          <a:stretch>
            <a:fillRect/>
          </a:stretch>
        </p:blipFill>
        <p:spPr>
          <a:xfrm>
            <a:off x="838199" y="1690688"/>
            <a:ext cx="8880988" cy="5134774"/>
          </a:xfrm>
          <a:prstGeom prst="rect">
            <a:avLst/>
          </a:prstGeom>
        </p:spPr>
      </p:pic>
    </p:spTree>
    <p:extLst>
      <p:ext uri="{BB962C8B-B14F-4D97-AF65-F5344CB8AC3E}">
        <p14:creationId xmlns:p14="http://schemas.microsoft.com/office/powerpoint/2010/main" val="26348073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t>Need balance between specialization &amp; customization</a:t>
            </a:r>
            <a:br>
              <a:rPr lang="en-US" sz="3600" dirty="0" smtClean="0"/>
            </a:b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7263455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solidFill>
                  <a:schemeClr val="bg1">
                    <a:lumMod val="65000"/>
                  </a:schemeClr>
                </a:solidFill>
              </a:rPr>
              <a:t>Need balance between specialization &amp; customization</a:t>
            </a:r>
            <a:r>
              <a:rPr lang="en-US" sz="3600" dirty="0" smtClean="0"/>
              <a:t/>
            </a:r>
            <a:br>
              <a:rPr lang="en-US" sz="3600" dirty="0" smtClean="0"/>
            </a:br>
            <a:endParaRPr lang="en-US" sz="3600" dirty="0" smtClean="0"/>
          </a:p>
          <a:p>
            <a:r>
              <a:rPr lang="en-US" sz="3600" dirty="0" smtClean="0"/>
              <a:t>May indicate need for Façade pattern in core app</a:t>
            </a:r>
          </a:p>
          <a:p>
            <a:pPr marL="0" indent="0">
              <a:buNone/>
            </a:pPr>
            <a:endParaRPr lang="en-US" dirty="0"/>
          </a:p>
          <a:p>
            <a:pPr lvl="1"/>
            <a:endParaRPr lang="en-US" dirty="0"/>
          </a:p>
        </p:txBody>
      </p:sp>
    </p:spTree>
    <p:extLst>
      <p:ext uri="{BB962C8B-B14F-4D97-AF65-F5344CB8AC3E}">
        <p14:creationId xmlns:p14="http://schemas.microsoft.com/office/powerpoint/2010/main" val="17539497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smtClean="0"/>
              <a:t>Key #3: Use Scenarios to reuse setup logic</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pPr marL="0" indent="0">
              <a:buNone/>
            </a:pPr>
            <a:r>
              <a:rPr lang="en-US" sz="4000" dirty="0" smtClean="0"/>
              <a:t>Drawbacks and warnings</a:t>
            </a:r>
            <a:br>
              <a:rPr lang="en-US" sz="4000" dirty="0" smtClean="0"/>
            </a:br>
            <a:endParaRPr lang="en-US" sz="4000" dirty="0" smtClean="0"/>
          </a:p>
          <a:p>
            <a:r>
              <a:rPr lang="en-US" sz="3600" dirty="0" smtClean="0">
                <a:solidFill>
                  <a:schemeClr val="bg1">
                    <a:lumMod val="65000"/>
                  </a:schemeClr>
                </a:solidFill>
              </a:rPr>
              <a:t>Need balance between specialization &amp; customization</a:t>
            </a:r>
            <a:r>
              <a:rPr lang="en-US" sz="3600" dirty="0" smtClean="0"/>
              <a:t/>
            </a:r>
            <a:br>
              <a:rPr lang="en-US" sz="3600" dirty="0" smtClean="0"/>
            </a:br>
            <a:endParaRPr lang="en-US" sz="3600" dirty="0" smtClean="0"/>
          </a:p>
          <a:p>
            <a:r>
              <a:rPr lang="en-US" sz="3600" dirty="0" smtClean="0">
                <a:solidFill>
                  <a:schemeClr val="bg1">
                    <a:lumMod val="65000"/>
                  </a:schemeClr>
                </a:solidFill>
              </a:rPr>
              <a:t>May indicate need for Façade pattern in core app</a:t>
            </a:r>
          </a:p>
          <a:p>
            <a:endParaRPr lang="en-US" sz="3600" dirty="0" smtClean="0"/>
          </a:p>
          <a:p>
            <a:r>
              <a:rPr lang="en-US" sz="3600" dirty="0" smtClean="0"/>
              <a:t>Complex code begets complex setup</a:t>
            </a:r>
          </a:p>
          <a:p>
            <a:pPr marL="0" indent="0">
              <a:buNone/>
            </a:pPr>
            <a:endParaRPr lang="en-US" dirty="0"/>
          </a:p>
          <a:p>
            <a:pPr lvl="1"/>
            <a:endParaRPr lang="en-US" dirty="0"/>
          </a:p>
        </p:txBody>
      </p:sp>
    </p:spTree>
    <p:extLst>
      <p:ext uri="{BB962C8B-B14F-4D97-AF65-F5344CB8AC3E}">
        <p14:creationId xmlns:p14="http://schemas.microsoft.com/office/powerpoint/2010/main" val="35549678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7" y="2217960"/>
            <a:ext cx="11371007" cy="2088569"/>
          </a:xfrm>
        </p:spPr>
        <p:txBody>
          <a:bodyPr>
            <a:noAutofit/>
          </a:bodyPr>
          <a:lstStyle/>
          <a:p>
            <a:pPr algn="ctr"/>
            <a:r>
              <a:rPr lang="en-US" sz="4800" u="sng" dirty="0" smtClean="0"/>
              <a:t>Key Practice #4</a:t>
            </a:r>
            <a:br>
              <a:rPr lang="en-US" sz="4800" u="sng" dirty="0" smtClean="0"/>
            </a:br>
            <a:r>
              <a:rPr lang="en-US" sz="4800" u="sng" dirty="0" smtClean="0"/>
              <a:t/>
            </a:r>
            <a:br>
              <a:rPr lang="en-US" sz="4800" u="sng" dirty="0" smtClean="0"/>
            </a:br>
            <a:r>
              <a:rPr lang="en-US" sz="4000" dirty="0" smtClean="0"/>
              <a:t>Same helpers for unit </a:t>
            </a:r>
            <a:r>
              <a:rPr lang="en-US" sz="4000" i="1" dirty="0" smtClean="0"/>
              <a:t>and </a:t>
            </a:r>
            <a:r>
              <a:rPr lang="en-US" sz="4000" dirty="0" smtClean="0"/>
              <a:t>integration tests</a:t>
            </a:r>
            <a:endParaRPr lang="en-US" sz="4000" dirty="0"/>
          </a:p>
        </p:txBody>
      </p:sp>
    </p:spTree>
    <p:extLst>
      <p:ext uri="{BB962C8B-B14F-4D97-AF65-F5344CB8AC3E}">
        <p14:creationId xmlns:p14="http://schemas.microsoft.com/office/powerpoint/2010/main" val="9084584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Integration tests</a:t>
            </a:r>
            <a:endParaRPr lang="en-US" sz="4800" dirty="0"/>
          </a:p>
        </p:txBody>
      </p:sp>
      <p:sp>
        <p:nvSpPr>
          <p:cNvPr id="3" name="Content Placeholder 2"/>
          <p:cNvSpPr>
            <a:spLocks noGrp="1"/>
          </p:cNvSpPr>
          <p:nvPr>
            <p:ph idx="1"/>
          </p:nvPr>
        </p:nvSpPr>
        <p:spPr>
          <a:xfrm>
            <a:off x="838199" y="1825625"/>
            <a:ext cx="10621297" cy="4351338"/>
          </a:xfrm>
        </p:spPr>
        <p:txBody>
          <a:bodyPr>
            <a:normAutofit/>
          </a:bodyPr>
          <a:lstStyle/>
          <a:p>
            <a:r>
              <a:rPr lang="en-US" sz="4000" dirty="0" smtClean="0"/>
              <a:t>Foreign keys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5017595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5"/>
            <a:ext cx="10621297" cy="4457188"/>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t>Primary keys</a:t>
            </a:r>
            <a:br>
              <a:rPr lang="en-US" sz="4000" dirty="0" smtClean="0"/>
            </a:br>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251885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2885496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a:t>
            </a:r>
            <a:r>
              <a:rPr lang="en-US" sz="4800" dirty="0" smtClean="0"/>
              <a:t>#4: </a:t>
            </a:r>
            <a:r>
              <a:rPr lang="en-US" sz="4800" dirty="0"/>
              <a:t>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r>
              <a:rPr lang="en-US" sz="4000" dirty="0" smtClean="0"/>
              <a:t/>
            </a:r>
            <a:br>
              <a:rPr lang="en-US" sz="4000" dirty="0" smtClean="0"/>
            </a:br>
            <a:endParaRPr lang="en-US" sz="4000" dirty="0" smtClean="0"/>
          </a:p>
          <a:p>
            <a:r>
              <a:rPr lang="en-US" sz="4000" dirty="0" smtClean="0"/>
              <a:t>Column constraints</a:t>
            </a:r>
          </a:p>
          <a:p>
            <a:endParaRPr lang="en-US" sz="4000" dirty="0" smtClean="0"/>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381747799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271" cy="1325563"/>
          </a:xfrm>
        </p:spPr>
        <p:txBody>
          <a:bodyPr>
            <a:noAutofit/>
          </a:bodyPr>
          <a:lstStyle/>
          <a:p>
            <a:r>
              <a:rPr lang="en-US" sz="4800" dirty="0"/>
              <a:t>Key #4: Integration tests</a:t>
            </a:r>
          </a:p>
        </p:txBody>
      </p:sp>
      <p:sp>
        <p:nvSpPr>
          <p:cNvPr id="3" name="Content Placeholder 2"/>
          <p:cNvSpPr>
            <a:spLocks noGrp="1"/>
          </p:cNvSpPr>
          <p:nvPr>
            <p:ph idx="1"/>
          </p:nvPr>
        </p:nvSpPr>
        <p:spPr>
          <a:xfrm>
            <a:off x="838199" y="1825624"/>
            <a:ext cx="10621297" cy="4501433"/>
          </a:xfrm>
        </p:spPr>
        <p:txBody>
          <a:bodyPr>
            <a:normAutofit/>
          </a:bodyPr>
          <a:lstStyle/>
          <a:p>
            <a:r>
              <a:rPr lang="en-US" sz="4000" dirty="0" smtClean="0">
                <a:solidFill>
                  <a:schemeClr val="bg1">
                    <a:lumMod val="65000"/>
                  </a:schemeClr>
                </a:solidFill>
              </a:rPr>
              <a:t>Foreign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Primary keys</a:t>
            </a:r>
            <a:br>
              <a:rPr lang="en-US" sz="4000" dirty="0" smtClean="0">
                <a:solidFill>
                  <a:schemeClr val="bg1">
                    <a:lumMod val="65000"/>
                  </a:schemeClr>
                </a:solidFill>
              </a:rPr>
            </a:br>
            <a:endParaRPr lang="en-US" sz="4000" dirty="0" smtClean="0">
              <a:solidFill>
                <a:schemeClr val="bg1">
                  <a:lumMod val="65000"/>
                </a:schemeClr>
              </a:solidFill>
            </a:endParaRPr>
          </a:p>
          <a:p>
            <a:r>
              <a:rPr lang="en-US" sz="4000" dirty="0" smtClean="0">
                <a:solidFill>
                  <a:schemeClr val="bg1">
                    <a:lumMod val="65000"/>
                  </a:schemeClr>
                </a:solidFill>
              </a:rPr>
              <a:t>Column constraints</a:t>
            </a:r>
          </a:p>
          <a:p>
            <a:endParaRPr lang="en-US" sz="4000" dirty="0" smtClean="0"/>
          </a:p>
          <a:p>
            <a:r>
              <a:rPr lang="en-US" sz="4000" dirty="0" smtClean="0"/>
              <a:t>Junk data left behind by tests</a:t>
            </a:r>
          </a:p>
          <a:p>
            <a:pPr marL="0" indent="0">
              <a:buNone/>
            </a:pPr>
            <a:endParaRPr lang="en-US" sz="3600" dirty="0" smtClean="0"/>
          </a:p>
          <a:p>
            <a:pPr marL="0" indent="0">
              <a:buNone/>
            </a:pPr>
            <a:endParaRPr lang="en-US" sz="3600" dirty="0" smtClean="0"/>
          </a:p>
          <a:p>
            <a:pPr marL="0" indent="0">
              <a:buNone/>
            </a:pPr>
            <a:endParaRPr lang="en-US" dirty="0"/>
          </a:p>
          <a:p>
            <a:pPr lvl="1"/>
            <a:endParaRPr lang="en-US" dirty="0"/>
          </a:p>
        </p:txBody>
      </p:sp>
    </p:spTree>
    <p:extLst>
      <p:ext uri="{BB962C8B-B14F-4D97-AF65-F5344CB8AC3E}">
        <p14:creationId xmlns:p14="http://schemas.microsoft.com/office/powerpoint/2010/main" val="45509252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6" name="Picture 5"/>
          <p:cNvPicPr>
            <a:picLocks noChangeAspect="1"/>
          </p:cNvPicPr>
          <p:nvPr/>
        </p:nvPicPr>
        <p:blipFill>
          <a:blip r:embed="rId3"/>
          <a:stretch>
            <a:fillRect/>
          </a:stretch>
        </p:blipFill>
        <p:spPr>
          <a:xfrm>
            <a:off x="838199" y="1690688"/>
            <a:ext cx="11195843" cy="5167312"/>
          </a:xfrm>
          <a:prstGeom prst="rect">
            <a:avLst/>
          </a:prstGeom>
        </p:spPr>
      </p:pic>
    </p:spTree>
    <p:extLst>
      <p:ext uri="{BB962C8B-B14F-4D97-AF65-F5344CB8AC3E}">
        <p14:creationId xmlns:p14="http://schemas.microsoft.com/office/powerpoint/2010/main" val="1306348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pic>
        <p:nvPicPr>
          <p:cNvPr id="5" name="Picture 4"/>
          <p:cNvPicPr>
            <a:picLocks noChangeAspect="1"/>
          </p:cNvPicPr>
          <p:nvPr/>
        </p:nvPicPr>
        <p:blipFill>
          <a:blip r:embed="rId3"/>
          <a:stretch>
            <a:fillRect/>
          </a:stretch>
        </p:blipFill>
        <p:spPr>
          <a:xfrm>
            <a:off x="838200" y="1557952"/>
            <a:ext cx="10745966" cy="5300047"/>
          </a:xfrm>
          <a:prstGeom prst="rect">
            <a:avLst/>
          </a:prstGeom>
        </p:spPr>
      </p:pic>
    </p:spTree>
    <p:extLst>
      <p:ext uri="{BB962C8B-B14F-4D97-AF65-F5344CB8AC3E}">
        <p14:creationId xmlns:p14="http://schemas.microsoft.com/office/powerpoint/2010/main" val="8799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6585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5" name="Picture 4"/>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1525612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a:xfrm>
            <a:off x="838200" y="1825625"/>
            <a:ext cx="10515600" cy="4357462"/>
          </a:xfrm>
        </p:spPr>
        <p:txBody>
          <a:bodyPr>
            <a:normAutofit/>
          </a:bodyPr>
          <a:lstStyle/>
          <a:p>
            <a:pPr marL="914400" lvl="2" indent="0">
              <a:buNone/>
            </a:pPr>
            <a:r>
              <a:rPr lang="en-US" dirty="0" smtClean="0"/>
              <a:t>	</a:t>
            </a:r>
          </a:p>
          <a:p>
            <a:endParaRPr lang="en-US" dirty="0"/>
          </a:p>
        </p:txBody>
      </p:sp>
      <p:pic>
        <p:nvPicPr>
          <p:cNvPr id="4" name="Picture 3"/>
          <p:cNvPicPr>
            <a:picLocks noChangeAspect="1"/>
          </p:cNvPicPr>
          <p:nvPr/>
        </p:nvPicPr>
        <p:blipFill>
          <a:blip r:embed="rId3"/>
          <a:stretch>
            <a:fillRect/>
          </a:stretch>
        </p:blipFill>
        <p:spPr>
          <a:xfrm>
            <a:off x="838200" y="1690688"/>
            <a:ext cx="9744075" cy="4533900"/>
          </a:xfrm>
          <a:prstGeom prst="rect">
            <a:avLst/>
          </a:prstGeom>
        </p:spPr>
      </p:pic>
    </p:spTree>
    <p:extLst>
      <p:ext uri="{BB962C8B-B14F-4D97-AF65-F5344CB8AC3E}">
        <p14:creationId xmlns:p14="http://schemas.microsoft.com/office/powerpoint/2010/main" val="3734338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Key #4: Integration tests</a:t>
            </a:r>
          </a:p>
        </p:txBody>
      </p:sp>
      <p:sp>
        <p:nvSpPr>
          <p:cNvPr id="3" name="Content Placeholder 2"/>
          <p:cNvSpPr>
            <a:spLocks noGrp="1"/>
          </p:cNvSpPr>
          <p:nvPr>
            <p:ph idx="1"/>
          </p:nvPr>
        </p:nvSpPr>
        <p:spPr/>
        <p:txBody>
          <a:bodyPr>
            <a:normAutofit/>
          </a:bodyPr>
          <a:lstStyle/>
          <a:p>
            <a:pPr marL="0" indent="0">
              <a:buNone/>
            </a:pPr>
            <a:r>
              <a:rPr lang="en-US" sz="4000" dirty="0" smtClean="0"/>
              <a:t>[Rollback] attribute</a:t>
            </a:r>
          </a:p>
          <a:p>
            <a:pPr lvl="1"/>
            <a:r>
              <a:rPr lang="en-US" sz="3200" dirty="0" smtClean="0"/>
              <a:t>Creates DB transaction when test starts</a:t>
            </a:r>
          </a:p>
          <a:p>
            <a:pPr lvl="1"/>
            <a:r>
              <a:rPr lang="en-US" sz="3200" dirty="0" smtClean="0"/>
              <a:t>Rolls back when test ends</a:t>
            </a:r>
          </a:p>
          <a:p>
            <a:endParaRPr lang="en-US" dirty="0"/>
          </a:p>
        </p:txBody>
      </p:sp>
      <p:pic>
        <p:nvPicPr>
          <p:cNvPr id="6" name="Picture 5"/>
          <p:cNvPicPr>
            <a:picLocks noChangeAspect="1"/>
          </p:cNvPicPr>
          <p:nvPr/>
        </p:nvPicPr>
        <p:blipFill>
          <a:blip r:embed="rId3"/>
          <a:stretch>
            <a:fillRect/>
          </a:stretch>
        </p:blipFill>
        <p:spPr>
          <a:xfrm>
            <a:off x="838200" y="3676650"/>
            <a:ext cx="7715250" cy="3181350"/>
          </a:xfrm>
          <a:prstGeom prst="rect">
            <a:avLst/>
          </a:prstGeom>
        </p:spPr>
      </p:pic>
    </p:spTree>
    <p:extLst>
      <p:ext uri="{BB962C8B-B14F-4D97-AF65-F5344CB8AC3E}">
        <p14:creationId xmlns:p14="http://schemas.microsoft.com/office/powerpoint/2010/main" val="3022098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pic>
        <p:nvPicPr>
          <p:cNvPr id="7" name="Picture 6"/>
          <p:cNvPicPr>
            <a:picLocks noChangeAspect="1"/>
          </p:cNvPicPr>
          <p:nvPr/>
        </p:nvPicPr>
        <p:blipFill>
          <a:blip r:embed="rId3"/>
          <a:stretch>
            <a:fillRect/>
          </a:stretch>
        </p:blipFill>
        <p:spPr>
          <a:xfrm>
            <a:off x="838200" y="1264178"/>
            <a:ext cx="8201025" cy="5210175"/>
          </a:xfrm>
          <a:prstGeom prst="rect">
            <a:avLst/>
          </a:prstGeom>
        </p:spPr>
      </p:pic>
    </p:spTree>
    <p:extLst>
      <p:ext uri="{BB962C8B-B14F-4D97-AF65-F5344CB8AC3E}">
        <p14:creationId xmlns:p14="http://schemas.microsoft.com/office/powerpoint/2010/main" val="59881544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826381" y="318383"/>
            <a:ext cx="7400925" cy="5724525"/>
          </a:xfrm>
          <a:prstGeom prst="rect">
            <a:avLst/>
          </a:prstGeom>
        </p:spPr>
      </p:pic>
    </p:spTree>
    <p:extLst>
      <p:ext uri="{BB962C8B-B14F-4D97-AF65-F5344CB8AC3E}">
        <p14:creationId xmlns:p14="http://schemas.microsoft.com/office/powerpoint/2010/main" val="1062604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Why is test setup</a:t>
            </a:r>
            <a:r>
              <a:rPr lang="en-US" sz="4800" dirty="0"/>
              <a:t> </a:t>
            </a:r>
            <a:r>
              <a:rPr lang="en-US" sz="4800" dirty="0" smtClean="0"/>
              <a:t>so important?</a:t>
            </a:r>
            <a:endParaRPr lang="en-US" sz="4800" dirty="0"/>
          </a:p>
        </p:txBody>
      </p:sp>
    </p:spTree>
    <p:extLst>
      <p:ext uri="{BB962C8B-B14F-4D97-AF65-F5344CB8AC3E}">
        <p14:creationId xmlns:p14="http://schemas.microsoft.com/office/powerpoint/2010/main" val="39882404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27441" y="464960"/>
            <a:ext cx="6924675" cy="5905500"/>
          </a:xfrm>
          <a:prstGeom prst="rect">
            <a:avLst/>
          </a:prstGeom>
        </p:spPr>
      </p:pic>
    </p:spTree>
    <p:extLst>
      <p:ext uri="{BB962C8B-B14F-4D97-AF65-F5344CB8AC3E}">
        <p14:creationId xmlns:p14="http://schemas.microsoft.com/office/powerpoint/2010/main" val="35337325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Order brought to chaos</a:t>
            </a:r>
            <a:endParaRPr lang="en-US" sz="4800" dirty="0"/>
          </a:p>
        </p:txBody>
      </p:sp>
      <p:sp>
        <p:nvSpPr>
          <p:cNvPr id="3" name="Content Placeholder 2"/>
          <p:cNvSpPr>
            <a:spLocks noGrp="1"/>
          </p:cNvSpPr>
          <p:nvPr>
            <p:ph idx="1"/>
          </p:nvPr>
        </p:nvSpPr>
        <p:spPr/>
        <p:txBody>
          <a:bodyPr/>
          <a:lstStyle/>
          <a:p>
            <a:pPr lvl="1"/>
            <a:endParaRPr lang="en-US" dirty="0" smtClean="0"/>
          </a:p>
          <a:p>
            <a:pPr lvl="2"/>
            <a:endParaRPr lang="en-US" dirty="0"/>
          </a:p>
        </p:txBody>
      </p:sp>
      <p:pic>
        <p:nvPicPr>
          <p:cNvPr id="5" name="Picture 4"/>
          <p:cNvPicPr>
            <a:picLocks noChangeAspect="1"/>
          </p:cNvPicPr>
          <p:nvPr/>
        </p:nvPicPr>
        <p:blipFill>
          <a:blip r:embed="rId3"/>
          <a:stretch>
            <a:fillRect/>
          </a:stretch>
        </p:blipFill>
        <p:spPr>
          <a:xfrm>
            <a:off x="987248" y="1690688"/>
            <a:ext cx="11109147" cy="4311906"/>
          </a:xfrm>
          <a:prstGeom prst="rect">
            <a:avLst/>
          </a:prstGeom>
        </p:spPr>
      </p:pic>
    </p:spTree>
    <p:extLst>
      <p:ext uri="{BB962C8B-B14F-4D97-AF65-F5344CB8AC3E}">
        <p14:creationId xmlns:p14="http://schemas.microsoft.com/office/powerpoint/2010/main" val="13647310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How to get started?</a:t>
            </a:r>
            <a:endParaRPr lang="en-US" sz="4800" dirty="0"/>
          </a:p>
        </p:txBody>
      </p:sp>
      <p:sp>
        <p:nvSpPr>
          <p:cNvPr id="3" name="Content Placeholder 2"/>
          <p:cNvSpPr>
            <a:spLocks noGrp="1"/>
          </p:cNvSpPr>
          <p:nvPr>
            <p:ph idx="1"/>
          </p:nvPr>
        </p:nvSpPr>
        <p:spPr/>
        <p:txBody>
          <a:bodyPr>
            <a:normAutofit/>
          </a:bodyPr>
          <a:lstStyle/>
          <a:p>
            <a:r>
              <a:rPr lang="en-US" sz="4000" dirty="0" smtClean="0"/>
              <a:t>Start w/ simple objects first</a:t>
            </a:r>
            <a:br>
              <a:rPr lang="en-US" sz="4000" dirty="0" smtClean="0"/>
            </a:br>
            <a:endParaRPr lang="en-US" sz="4000" dirty="0" smtClean="0"/>
          </a:p>
          <a:p>
            <a:r>
              <a:rPr lang="en-US" sz="4000" dirty="0" smtClean="0"/>
              <a:t>Keep it clean / refactor as you go</a:t>
            </a:r>
            <a:br>
              <a:rPr lang="en-US" sz="4000" dirty="0" smtClean="0"/>
            </a:br>
            <a:endParaRPr lang="en-US" sz="4000" dirty="0" smtClean="0"/>
          </a:p>
          <a:p>
            <a:r>
              <a:rPr lang="en-US" sz="4000" dirty="0" smtClean="0"/>
              <a:t>No time like the present!</a:t>
            </a:r>
            <a:endParaRPr lang="en-US" sz="4000" dirty="0"/>
          </a:p>
          <a:p>
            <a:endParaRPr lang="en-US" dirty="0" smtClean="0"/>
          </a:p>
          <a:p>
            <a:pPr marL="0" indent="0">
              <a:buNone/>
            </a:pPr>
            <a:endParaRPr lang="en-US" dirty="0"/>
          </a:p>
          <a:p>
            <a:endParaRPr lang="en-US" dirty="0" smtClean="0"/>
          </a:p>
          <a:p>
            <a:endParaRPr lang="en-US" dirty="0" smtClean="0"/>
          </a:p>
          <a:p>
            <a:pPr lvl="1"/>
            <a:endParaRPr lang="en-US"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16498534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6768" cy="1325563"/>
          </a:xfrm>
        </p:spPr>
        <p:txBody>
          <a:bodyPr>
            <a:noAutofit/>
          </a:bodyPr>
          <a:lstStyle/>
          <a:p>
            <a:r>
              <a:rPr lang="en-US" sz="4800" dirty="0" smtClean="0"/>
              <a:t>Patterns of Effective Test Setup</a:t>
            </a:r>
            <a:endParaRPr lang="en-US" sz="4800" dirty="0"/>
          </a:p>
        </p:txBody>
      </p:sp>
      <p:sp>
        <p:nvSpPr>
          <p:cNvPr id="3" name="Content Placeholder 2"/>
          <p:cNvSpPr>
            <a:spLocks noGrp="1"/>
          </p:cNvSpPr>
          <p:nvPr>
            <p:ph idx="1"/>
          </p:nvPr>
        </p:nvSpPr>
        <p:spPr>
          <a:xfrm>
            <a:off x="838200" y="1825625"/>
            <a:ext cx="11137490" cy="4899640"/>
          </a:xfrm>
        </p:spPr>
        <p:txBody>
          <a:bodyPr>
            <a:normAutofit lnSpcReduction="10000"/>
          </a:bodyPr>
          <a:lstStyle/>
          <a:p>
            <a:r>
              <a:rPr lang="en-US" sz="4000" dirty="0" smtClean="0"/>
              <a:t>Stop creating objects by hand - use helpers</a:t>
            </a:r>
            <a:endParaRPr lang="en-US" sz="4000" dirty="0"/>
          </a:p>
          <a:p>
            <a:r>
              <a:rPr lang="en-US" sz="4000" dirty="0" smtClean="0"/>
              <a:t>Tell a story – clear, concise, explicit</a:t>
            </a:r>
          </a:p>
          <a:p>
            <a:r>
              <a:rPr lang="en-US" sz="4000" dirty="0" smtClean="0"/>
              <a:t>"Scenarios" for complex setup / for reuse</a:t>
            </a:r>
            <a:endParaRPr lang="en-US" sz="4000" dirty="0" smtClean="0">
              <a:solidFill>
                <a:schemeClr val="bg1">
                  <a:lumMod val="65000"/>
                </a:schemeClr>
              </a:solidFill>
            </a:endParaRPr>
          </a:p>
          <a:p>
            <a:r>
              <a:rPr lang="en-US" sz="4000" dirty="0" smtClean="0"/>
              <a:t>Same patterns for unit </a:t>
            </a:r>
            <a:r>
              <a:rPr lang="en-US" sz="4000" i="1" dirty="0" smtClean="0"/>
              <a:t>and </a:t>
            </a:r>
            <a:r>
              <a:rPr lang="en-US" sz="4000" dirty="0" smtClean="0"/>
              <a:t>integration tests</a:t>
            </a:r>
          </a:p>
          <a:p>
            <a:pPr marL="0" indent="0">
              <a:buNone/>
            </a:pPr>
            <a:endParaRPr lang="en-US" sz="3200" dirty="0" smtClean="0">
              <a:hlinkClick r:id="rId3"/>
            </a:endParaRPr>
          </a:p>
          <a:p>
            <a:pPr marL="0" indent="0">
              <a:buNone/>
            </a:pPr>
            <a:r>
              <a:rPr lang="en-US" sz="3600" dirty="0" smtClean="0">
                <a:hlinkClick r:id="rId3"/>
              </a:rPr>
              <a:t>github.com/</a:t>
            </a:r>
            <a:r>
              <a:rPr lang="en-US" sz="3600" dirty="0" err="1" smtClean="0">
                <a:hlinkClick r:id="rId3"/>
              </a:rPr>
              <a:t>spetryjohnson</a:t>
            </a:r>
            <a:r>
              <a:rPr lang="en-US" sz="3600" dirty="0" smtClean="0"/>
              <a:t> </a:t>
            </a:r>
            <a:r>
              <a:rPr lang="en-US" sz="3600" dirty="0" smtClean="0">
                <a:solidFill>
                  <a:schemeClr val="bg1">
                    <a:lumMod val="50000"/>
                  </a:schemeClr>
                </a:solidFill>
              </a:rPr>
              <a:t>|</a:t>
            </a:r>
            <a:r>
              <a:rPr lang="en-US" sz="3600" dirty="0" smtClean="0"/>
              <a:t> </a:t>
            </a:r>
            <a:r>
              <a:rPr lang="en-US" sz="3600" dirty="0" smtClean="0">
                <a:hlinkClick r:id="rId4"/>
              </a:rPr>
              <a:t>www.petry-johnson.com</a:t>
            </a:r>
            <a:r>
              <a:rPr lang="en-US" sz="3600" dirty="0" smtClean="0"/>
              <a:t/>
            </a:r>
            <a:br>
              <a:rPr lang="en-US" sz="3600" dirty="0" smtClean="0"/>
            </a:br>
            <a:endParaRPr lang="en-US" sz="3600" dirty="0"/>
          </a:p>
          <a:p>
            <a:pPr marL="0" indent="0" algn="ctr">
              <a:buNone/>
            </a:pPr>
            <a:r>
              <a:rPr lang="en-US" sz="3600" b="1" dirty="0" smtClean="0"/>
              <a:t>@</a:t>
            </a:r>
            <a:r>
              <a:rPr lang="en-US" sz="3600" b="1" dirty="0" err="1" smtClean="0"/>
              <a:t>spetryjohnson</a:t>
            </a:r>
            <a:endParaRPr lang="en-US" b="1" dirty="0" smtClean="0"/>
          </a:p>
          <a:p>
            <a:endParaRPr lang="en-US" dirty="0" smtClean="0"/>
          </a:p>
          <a:p>
            <a:pPr lvl="1"/>
            <a:endParaRPr lang="en-US" dirty="0" smtClean="0"/>
          </a:p>
          <a:p>
            <a:pPr lvl="1"/>
            <a:endParaRPr lang="en-US" dirty="0" smtClean="0"/>
          </a:p>
          <a:p>
            <a:pPr lvl="1"/>
            <a:endParaRPr lang="en-US" dirty="0"/>
          </a:p>
          <a:p>
            <a:pPr lvl="1"/>
            <a:endParaRPr lang="en-US" dirty="0" smtClean="0"/>
          </a:p>
          <a:p>
            <a:pPr lvl="1"/>
            <a:endParaRPr lang="en-US" dirty="0"/>
          </a:p>
        </p:txBody>
      </p:sp>
    </p:spTree>
    <p:extLst>
      <p:ext uri="{BB962C8B-B14F-4D97-AF65-F5344CB8AC3E}">
        <p14:creationId xmlns:p14="http://schemas.microsoft.com/office/powerpoint/2010/main" val="6590857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18375</TotalTime>
  <Words>9075</Words>
  <Application>Microsoft Office PowerPoint</Application>
  <PresentationFormat>Widescreen</PresentationFormat>
  <Paragraphs>816</Paragraphs>
  <Slides>93</Slides>
  <Notes>93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Arial</vt:lpstr>
      <vt:lpstr>Calibri</vt:lpstr>
      <vt:lpstr>Calibri Light</vt:lpstr>
      <vt:lpstr>Corbel</vt:lpstr>
      <vt:lpstr>Courier New</vt:lpstr>
      <vt:lpstr>Office Theme</vt:lpstr>
      <vt:lpstr>Patterns of Effective Test Setup</vt:lpstr>
      <vt:lpstr>PowerPoint Presentation</vt:lpstr>
      <vt:lpstr>PowerPoint Presentation</vt:lpstr>
      <vt:lpstr>Are you in the right place?</vt:lpstr>
      <vt:lpstr>Are you in the right place?</vt:lpstr>
      <vt:lpstr>Are you in the right place?</vt:lpstr>
      <vt:lpstr>Are you in the right place?</vt:lpstr>
      <vt:lpstr>Why is test setup so important?</vt:lpstr>
      <vt:lpstr>Why is test setup so important?</vt:lpstr>
      <vt:lpstr>Behold, the reason we’re here</vt:lpstr>
      <vt:lpstr>PowerPoint Presentation</vt:lpstr>
      <vt:lpstr>PowerPoint Presentation</vt:lpstr>
      <vt:lpstr>PowerPoint Presentation</vt:lpstr>
      <vt:lpstr>PowerPoint Presentation</vt:lpstr>
      <vt:lpstr>PowerPoint Presentation</vt:lpstr>
      <vt:lpstr>PowerPoint Presentation</vt:lpstr>
      <vt:lpstr>What’s on the agenda?</vt:lpstr>
      <vt:lpstr>What is "test setup"?</vt:lpstr>
      <vt:lpstr>What is "test setup"?</vt:lpstr>
      <vt:lpstr>What is "test setup"?</vt:lpstr>
      <vt:lpstr>What is "test setup"?</vt:lpstr>
      <vt:lpstr>Signs of effective test setup</vt:lpstr>
      <vt:lpstr>Signs of effective test setup</vt:lpstr>
      <vt:lpstr>Signs of effective test setup</vt:lpstr>
      <vt:lpstr>Signs of effective test setup</vt:lpstr>
      <vt:lpstr>Signs of ineffective test setup</vt:lpstr>
      <vt:lpstr>Signs of ineffective test setup</vt:lpstr>
      <vt:lpstr>Signs of ineffective test setup</vt:lpstr>
      <vt:lpstr>Signs of ineffective test setup</vt:lpstr>
      <vt:lpstr>Test Setup Mistake #1  Manually constructing test data</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Mistake #1: Manually constructing objects</vt:lpstr>
      <vt:lpstr>Test Setup Mistake #2  Setup code is hard to read &amp; understand</vt:lpstr>
      <vt:lpstr>Mistake #2: Setup is hard to understand</vt:lpstr>
      <vt:lpstr>Mistake #2: Setup is hard to understand</vt:lpstr>
      <vt:lpstr>Test Setup Mistake #3  Reusing setup code via inheritance</vt:lpstr>
      <vt:lpstr>Mistake #3: Using inheritance for reuse</vt:lpstr>
      <vt:lpstr>Mistake #3: Using inheritance for reuse</vt:lpstr>
      <vt:lpstr>Mistake #3: Using inheritance for reuse</vt:lpstr>
      <vt:lpstr>Test Setup Mistake #4  Assuming external systems are in a specific state</vt:lpstr>
      <vt:lpstr>Mistake #4: Assuming data exists already</vt:lpstr>
      <vt:lpstr>There is a better way!</vt:lpstr>
      <vt:lpstr>Key Practice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Stop creating data by hand!</vt:lpstr>
      <vt:lpstr>Key #1: Assign meaningful defaults</vt:lpstr>
      <vt:lpstr>Key #1: Delegate to other helpers</vt:lpstr>
      <vt:lpstr>Key #1: Avoid "unexpected equality"</vt:lpstr>
      <vt:lpstr>Key #1: http://bit.ly/ShortGuid</vt:lpstr>
      <vt:lpstr>Key #1: http://bit.ly/dSequencer</vt:lpstr>
      <vt:lpstr>Key #1: Why not use a library?</vt:lpstr>
      <vt:lpstr>Key #1: Why not use a library?</vt:lpstr>
      <vt:lpstr>Key Practice #2  Tell a story with your test data</vt:lpstr>
      <vt:lpstr>Key #2: Names matter</vt:lpstr>
      <vt:lpstr>Key #2: Names matter</vt:lpstr>
      <vt:lpstr>Key #2: Names matter</vt:lpstr>
      <vt:lpstr>Key #2: Names matter</vt:lpstr>
      <vt:lpstr>Key #2: Cultivate an expressive API</vt:lpstr>
      <vt:lpstr>Key #2: Cultivate an expressive API</vt:lpstr>
      <vt:lpstr>Key Practice #3  Create "scenarios" for complex setup / reuse</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#3: Use Scenarios to reuse setup logic</vt:lpstr>
      <vt:lpstr>Key Practice #4  Same helpers for unit and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Key #4: Integration tests</vt:lpstr>
      <vt:lpstr>Order brought to chaos</vt:lpstr>
      <vt:lpstr>PowerPoint Presentation</vt:lpstr>
      <vt:lpstr>PowerPoint Presentation</vt:lpstr>
      <vt:lpstr>Order brought to chaos</vt:lpstr>
      <vt:lpstr>How to get started?</vt:lpstr>
      <vt:lpstr>Patterns of Effective Test Setup</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681</cp:revision>
  <dcterms:created xsi:type="dcterms:W3CDTF">2013-12-09T01:29:59Z</dcterms:created>
  <dcterms:modified xsi:type="dcterms:W3CDTF">2017-01-12T14:00:12Z</dcterms:modified>
</cp:coreProperties>
</file>