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0"/>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75" r:id="rId36"/>
    <p:sldId id="421" r:id="rId37"/>
    <p:sldId id="402" r:id="rId38"/>
    <p:sldId id="476" r:id="rId39"/>
    <p:sldId id="477" r:id="rId40"/>
    <p:sldId id="472" r:id="rId41"/>
    <p:sldId id="474" r:id="rId42"/>
    <p:sldId id="397" r:id="rId43"/>
    <p:sldId id="422" r:id="rId44"/>
    <p:sldId id="356" r:id="rId45"/>
    <p:sldId id="478" r:id="rId46"/>
    <p:sldId id="473" r:id="rId47"/>
    <p:sldId id="376" r:id="rId48"/>
    <p:sldId id="377" r:id="rId49"/>
    <p:sldId id="378" r:id="rId50"/>
    <p:sldId id="362" r:id="rId51"/>
    <p:sldId id="407" r:id="rId52"/>
    <p:sldId id="408" r:id="rId53"/>
    <p:sldId id="342" r:id="rId54"/>
    <p:sldId id="412" r:id="rId55"/>
    <p:sldId id="413" r:id="rId56"/>
    <p:sldId id="414" r:id="rId57"/>
    <p:sldId id="460" r:id="rId58"/>
    <p:sldId id="464" r:id="rId59"/>
    <p:sldId id="423" r:id="rId60"/>
    <p:sldId id="431" r:id="rId61"/>
    <p:sldId id="432" r:id="rId62"/>
    <p:sldId id="433" r:id="rId63"/>
    <p:sldId id="435" r:id="rId64"/>
    <p:sldId id="436" r:id="rId65"/>
    <p:sldId id="457" r:id="rId66"/>
    <p:sldId id="458" r:id="rId67"/>
    <p:sldId id="424" r:id="rId68"/>
    <p:sldId id="427" r:id="rId69"/>
    <p:sldId id="428" r:id="rId70"/>
    <p:sldId id="429" r:id="rId71"/>
    <p:sldId id="430" r:id="rId72"/>
    <p:sldId id="425" r:id="rId73"/>
    <p:sldId id="437" r:id="rId74"/>
    <p:sldId id="465" r:id="rId75"/>
    <p:sldId id="466" r:id="rId76"/>
    <p:sldId id="467" r:id="rId77"/>
    <p:sldId id="380" r:id="rId78"/>
    <p:sldId id="479" r:id="rId79"/>
    <p:sldId id="384" r:id="rId80"/>
    <p:sldId id="385" r:id="rId81"/>
    <p:sldId id="386" r:id="rId82"/>
    <p:sldId id="343" r:id="rId83"/>
    <p:sldId id="389" r:id="rId84"/>
    <p:sldId id="390" r:id="rId85"/>
    <p:sldId id="391" r:id="rId86"/>
    <p:sldId id="273" r:id="rId87"/>
    <p:sldId id="441" r:id="rId88"/>
    <p:sldId id="4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setup mistake is allowing your setup code to be noisy, complicated, or unclear.</a:t>
            </a:r>
          </a:p>
          <a:p>
            <a:r>
              <a:rPr lang="en-US" sz="1200" kern="1200" dirty="0" smtClean="0">
                <a:solidFill>
                  <a:schemeClr val="tx1"/>
                </a:solidFill>
                <a:effectLst/>
                <a:latin typeface="+mn-lt"/>
                <a:ea typeface="+mn-ea"/>
                <a:cs typeface="+mn-cs"/>
              </a:rPr>
              <a:t>One example of this is the test I showed you at the start. If your test requires 75 lines of dense object construction or mock setup, then you’re very likely doing something wrong. Those tests are a nightmare to write and even harder to read, as I discovered firsthand.</a:t>
            </a:r>
          </a:p>
          <a:p>
            <a:r>
              <a:rPr lang="en-US" sz="1200" kern="1200" dirty="0" smtClean="0">
                <a:solidFill>
                  <a:schemeClr val="tx1"/>
                </a:solidFill>
                <a:effectLst/>
                <a:latin typeface="+mn-lt"/>
                <a:ea typeface="+mn-ea"/>
                <a:cs typeface="+mn-cs"/>
              </a:rPr>
              <a:t>Another example of noisy and unclear setup code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you’re forced to specify all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a:p>
            <a:r>
              <a:rPr lang="en-US" sz="1200" kern="1200" dirty="0" smtClean="0">
                <a:solidFill>
                  <a:schemeClr val="tx1"/>
                </a:solidFill>
                <a:effectLst/>
                <a:latin typeface="+mn-lt"/>
                <a:ea typeface="+mn-ea"/>
                <a:cs typeface="+mn-cs"/>
              </a:rPr>
              <a:t>As a rule, every assumption makes your tests that much more brittle. My rule is that each integration test must set up everything that it needs and cannot rely on the database being in any specific state. I’ll show you how to do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r>
              <a:rPr lang="en-US" sz="1200" kern="1200" dirty="0" smtClean="0">
                <a:solidFill>
                  <a:schemeClr val="tx1"/>
                </a:solidFill>
                <a:effectLst/>
                <a:latin typeface="+mn-lt"/>
                <a:ea typeface="+mn-ea"/>
                <a:cs typeface="+mn-cs"/>
              </a:rPr>
              <a:t>If 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r>
              <a:rPr lang="en-US" sz="1200" kern="1200" dirty="0" smtClean="0">
                <a:solidFill>
                  <a:schemeClr val="tx1"/>
                </a:solidFill>
                <a:effectLst/>
                <a:latin typeface="+mn-lt"/>
                <a:ea typeface="+mn-ea"/>
                <a:cs typeface="+mn-cs"/>
              </a:rPr>
              <a:t>This 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rich, customizable set of helpers that create data, then your integration tests no longer need to rely on pre-existing data. Instead, they can create exactly what they need in exactly the shape they need it.</a:t>
            </a:r>
          </a:p>
          <a:p>
            <a:r>
              <a:rPr lang="en-US" sz="1200" kern="1200" dirty="0" smtClean="0">
                <a:solidFill>
                  <a:schemeClr val="tx1"/>
                </a:solidFill>
                <a:effectLst/>
                <a:latin typeface="+mn-lt"/>
                <a:ea typeface="+mn-ea"/>
                <a:cs typeface="+mn-cs"/>
              </a:rPr>
              <a:t>If, like me, you have a standard object oriented web app, then being able to use the same set of helpers for in-memory tests as I do for integration tests is huge. If you’re doing a lot of functional programming, or if you tend to abstract things away into services, then you may not need complex data objects for unit tests. But regardless of your app’s architecture, however, eventually you’re going to want to test your data access code or do some other system level integration testing. And when that time comes, having a set of data creation helpers that can populate a database is really useful.</a:t>
            </a:r>
          </a:p>
          <a:p>
            <a:r>
              <a:rPr lang="en-US" sz="1200" kern="1200" dirty="0" smtClean="0">
                <a:solidFill>
                  <a:schemeClr val="tx1"/>
                </a:solidFill>
                <a:effectLst/>
                <a:latin typeface="+mn-lt"/>
                <a:ea typeface="+mn-ea"/>
                <a:cs typeface="+mn-cs"/>
              </a:rPr>
              <a:t>Unfortunately, it’s easier said than done.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Promised land: 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Test setup is "noisy" and unclear</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17236</TotalTime>
  <Words>9585</Words>
  <Application>Microsoft Office PowerPoint</Application>
  <PresentationFormat>Widescreen</PresentationFormat>
  <Paragraphs>661</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Test setup is "noisy" and unclear</vt:lpstr>
      <vt:lpstr>Mistake #2: Too much "noise"</vt:lpstr>
      <vt:lpstr>Mistake #2: Too much "noise"</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636</cp:revision>
  <dcterms:created xsi:type="dcterms:W3CDTF">2013-12-09T01:29:59Z</dcterms:created>
  <dcterms:modified xsi:type="dcterms:W3CDTF">2016-11-27T15:35:02Z</dcterms:modified>
</cp:coreProperties>
</file>