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6"/>
  </p:notesMasterIdLst>
  <p:sldIdLst>
    <p:sldId id="395" r:id="rId2"/>
    <p:sldId id="461" r:id="rId3"/>
    <p:sldId id="462" r:id="rId4"/>
    <p:sldId id="275" r:id="rId5"/>
    <p:sldId id="480" r:id="rId6"/>
    <p:sldId id="481" r:id="rId7"/>
    <p:sldId id="482" r:id="rId8"/>
    <p:sldId id="396" r:id="rId9"/>
    <p:sldId id="483" r:id="rId10"/>
    <p:sldId id="277" r:id="rId11"/>
    <p:sldId id="311" r:id="rId12"/>
    <p:sldId id="312" r:id="rId13"/>
    <p:sldId id="331" r:id="rId14"/>
    <p:sldId id="332" r:id="rId15"/>
    <p:sldId id="333" r:id="rId16"/>
    <p:sldId id="334" r:id="rId17"/>
    <p:sldId id="418" r:id="rId18"/>
    <p:sldId id="453" r:id="rId19"/>
    <p:sldId id="454" r:id="rId20"/>
    <p:sldId id="455" r:id="rId21"/>
    <p:sldId id="456" r:id="rId22"/>
    <p:sldId id="444" r:id="rId23"/>
    <p:sldId id="446" r:id="rId24"/>
    <p:sldId id="447" r:id="rId25"/>
    <p:sldId id="448" r:id="rId26"/>
    <p:sldId id="449" r:id="rId27"/>
    <p:sldId id="450" r:id="rId28"/>
    <p:sldId id="451" r:id="rId29"/>
    <p:sldId id="452" r:id="rId30"/>
    <p:sldId id="419" r:id="rId31"/>
    <p:sldId id="289" r:id="rId32"/>
    <p:sldId id="313" r:id="rId33"/>
    <p:sldId id="314" r:id="rId34"/>
    <p:sldId id="315" r:id="rId35"/>
    <p:sldId id="328" r:id="rId36"/>
    <p:sldId id="290" r:id="rId37"/>
    <p:sldId id="420" r:id="rId38"/>
    <p:sldId id="401" r:id="rId39"/>
    <p:sldId id="475" r:id="rId40"/>
    <p:sldId id="421" r:id="rId41"/>
    <p:sldId id="402" r:id="rId42"/>
    <p:sldId id="476" r:id="rId43"/>
    <p:sldId id="477" r:id="rId44"/>
    <p:sldId id="472" r:id="rId45"/>
    <p:sldId id="474" r:id="rId46"/>
    <p:sldId id="397" r:id="rId47"/>
    <p:sldId id="422" r:id="rId48"/>
    <p:sldId id="356" r:id="rId49"/>
    <p:sldId id="478" r:id="rId50"/>
    <p:sldId id="473" r:id="rId51"/>
    <p:sldId id="376" r:id="rId52"/>
    <p:sldId id="377" r:id="rId53"/>
    <p:sldId id="378" r:id="rId54"/>
    <p:sldId id="362" r:id="rId55"/>
    <p:sldId id="407" r:id="rId56"/>
    <p:sldId id="408" r:id="rId57"/>
    <p:sldId id="342" r:id="rId58"/>
    <p:sldId id="412" r:id="rId59"/>
    <p:sldId id="413" r:id="rId60"/>
    <p:sldId id="414" r:id="rId61"/>
    <p:sldId id="460" r:id="rId62"/>
    <p:sldId id="464" r:id="rId63"/>
    <p:sldId id="423" r:id="rId64"/>
    <p:sldId id="431" r:id="rId65"/>
    <p:sldId id="432" r:id="rId66"/>
    <p:sldId id="433" r:id="rId67"/>
    <p:sldId id="435" r:id="rId68"/>
    <p:sldId id="436" r:id="rId69"/>
    <p:sldId id="457" r:id="rId70"/>
    <p:sldId id="458" r:id="rId71"/>
    <p:sldId id="424" r:id="rId72"/>
    <p:sldId id="427" r:id="rId73"/>
    <p:sldId id="428" r:id="rId74"/>
    <p:sldId id="429" r:id="rId75"/>
    <p:sldId id="430" r:id="rId76"/>
    <p:sldId id="484" r:id="rId77"/>
    <p:sldId id="485" r:id="rId78"/>
    <p:sldId id="425" r:id="rId79"/>
    <p:sldId id="437" r:id="rId80"/>
    <p:sldId id="465" r:id="rId81"/>
    <p:sldId id="466" r:id="rId82"/>
    <p:sldId id="467" r:id="rId83"/>
    <p:sldId id="380" r:id="rId84"/>
    <p:sldId id="479" r:id="rId85"/>
    <p:sldId id="384" r:id="rId86"/>
    <p:sldId id="385" r:id="rId87"/>
    <p:sldId id="386" r:id="rId88"/>
    <p:sldId id="343" r:id="rId89"/>
    <p:sldId id="389" r:id="rId90"/>
    <p:sldId id="390" r:id="rId91"/>
    <p:sldId id="391" r:id="rId92"/>
    <p:sldId id="273" r:id="rId93"/>
    <p:sldId id="441" r:id="rId94"/>
    <p:sldId id="443"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then continue)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we’re going to look at the mistakes you’re making today that reduce the effectiveness of your setup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I’ll show you a number of patterns and techniques to do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 IN MEMORY.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could mean putting DATA INTO DB. It could mean putting FILES ON DISK.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Could also mean setup code that’s SHARED between multiple tests or it could be setup code that’s unique to a specific test.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Or, less insultingly, your tests suck up your TIME, employer’s MONEY, joy out of doing TDD, and generally make your life more unpleasant than it needs to be.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do that because you’re making a couple of very costly mistakes when you set up or arrange your tests. You may not even recognize them as mistakes, but they’re causing you pain regardless.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your fault, though; lots of really smart people have written articles and books about how to write testable code and how to use TDD. But even if you were doing everything right,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identify effective test setup patterns? A project with effective patterns looks something like this: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Something really enjoyable about getting into that TDD rhythm of red-green-refactor, but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Rough rule of thumb is that the entire test should fit on ONE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any of these things sound familiar, then you’ve got some work to do.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can help is I’ve spent a lot of time defining test setup patterns for my own team. I’ve made all of the mistakes you’re making. I’ve felt all the pain. And I think I have a solution that makes it better.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have this solution is the project I manage has been under CONSTANT</a:t>
            </a:r>
            <a:r>
              <a:rPr lang="en-US" sz="1200" kern="1200" baseline="0" dirty="0" smtClean="0">
                <a:solidFill>
                  <a:schemeClr val="tx1"/>
                </a:solidFill>
                <a:effectLst/>
                <a:latin typeface="+mn-lt"/>
                <a:ea typeface="+mn-ea"/>
                <a:cs typeface="+mn-cs"/>
              </a:rPr>
              <a:t> ACTIVE DEV </a:t>
            </a:r>
            <a:r>
              <a:rPr lang="en-US" sz="1200" kern="1200" dirty="0" smtClean="0">
                <a:solidFill>
                  <a:schemeClr val="tx1"/>
                </a:solidFill>
                <a:effectLst/>
                <a:latin typeface="+mn-lt"/>
                <a:ea typeface="+mn-ea"/>
                <a:cs typeface="+mn-cs"/>
              </a:rPr>
              <a:t>for almost 8 years. Complexity of code base &amp; size of object model has grown enormously. As result we struggled w/ increasing costs to write tests. Larger our object model got, the harder and more costly it was just to set up the test data for our tests.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if we’d continued making those mistakes, instead of developing these new techniques, I don’t think we’d still be writing tests today. It would have become financially unbearable.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people make when setting up tests is constructing all of your object dependencies by hand.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gives you two benefits: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SHORTENS your setup code, making it easier to write and read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INCREASES resiliency; if an object’s constructor changes, you potentially only need to update the helper method.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isn’t about mocking or stubbing.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speaking I would consider those topics part of “setup”, but that’s a whole different talk and is out of scope for today.</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First pattern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 great way to get those noise values out of your setup code, but it DOESN'T SCALE. As software gets more complex you’ll need more pre-built objects in more and more pre-defined states.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an EASY</a:t>
            </a:r>
            <a:r>
              <a:rPr lang="en-US" sz="1200" kern="1200" baseline="0" dirty="0" smtClean="0">
                <a:solidFill>
                  <a:schemeClr val="tx1"/>
                </a:solidFill>
                <a:effectLst/>
                <a:latin typeface="+mn-lt"/>
                <a:ea typeface="+mn-ea"/>
                <a:cs typeface="+mn-cs"/>
              </a:rPr>
              <a:t> PATTERN </a:t>
            </a:r>
            <a:r>
              <a:rPr lang="en-US" sz="1200" kern="1200" dirty="0" smtClean="0">
                <a:solidFill>
                  <a:schemeClr val="tx1"/>
                </a:solidFill>
                <a:effectLst/>
                <a:latin typeface="+mn-lt"/>
                <a:ea typeface="+mn-ea"/>
                <a:cs typeface="+mn-cs"/>
              </a:rPr>
              <a:t>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thing we tried was a pattern called Data Builder.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Rather than a factory, Data Builder lets you create customized objects in the body of each test. It’s common for this to be accomplished via a Fluent API that exposes the things that can be customized.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BENEFIT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FLEXIBILITY b/c lets you create PRECISE</a:t>
            </a:r>
            <a:r>
              <a:rPr lang="en-US" sz="1200" kern="1200" baseline="0" dirty="0" smtClean="0">
                <a:solidFill>
                  <a:schemeClr val="tx1"/>
                </a:solidFill>
                <a:effectLst/>
                <a:latin typeface="+mn-lt"/>
                <a:ea typeface="+mn-ea"/>
                <a:cs typeface="+mn-cs"/>
              </a:rPr>
              <a:t> DATA </a:t>
            </a:r>
            <a:r>
              <a:rPr lang="en-US" sz="1200" kern="1200" dirty="0" smtClean="0">
                <a:solidFill>
                  <a:schemeClr val="tx1"/>
                </a:solidFill>
                <a:effectLst/>
                <a:latin typeface="+mn-lt"/>
                <a:ea typeface="+mn-ea"/>
                <a:cs typeface="+mn-cs"/>
              </a:rPr>
              <a:t>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factory gets a single static method called “Create”, which allows the caller to customize the object via METHOD ARGUMENTS.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caller should only specify those values that they care about, and omit the rest.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a:t>
            </a:r>
            <a:r>
              <a:rPr lang="en-US" sz="1200" kern="1200" dirty="0" smtClean="0">
                <a:solidFill>
                  <a:schemeClr val="tx1"/>
                </a:solidFill>
                <a:effectLst/>
                <a:latin typeface="+mn-lt"/>
                <a:ea typeface="+mn-ea"/>
                <a:cs typeface="+mn-cs"/>
              </a:rPr>
              <a:t>filling</a:t>
            </a:r>
            <a:r>
              <a:rPr lang="en-US" sz="1200" kern="1200" baseline="0" dirty="0" smtClean="0">
                <a:solidFill>
                  <a:schemeClr val="tx1"/>
                </a:solidFill>
                <a:effectLst/>
                <a:latin typeface="+mn-lt"/>
                <a:ea typeface="+mn-ea"/>
                <a:cs typeface="+mn-cs"/>
              </a:rPr>
              <a:t> in the gaps between what the caller specified with </a:t>
            </a:r>
            <a:r>
              <a:rPr lang="en-US" sz="1200" kern="1200" dirty="0" smtClean="0">
                <a:solidFill>
                  <a:schemeClr val="tx1"/>
                </a:solidFill>
                <a:effectLst/>
                <a:latin typeface="+mn-lt"/>
                <a:ea typeface="+mn-ea"/>
                <a:cs typeface="+mn-cs"/>
              </a:rPr>
              <a:t>meaningful defaults.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generally declare arguments with a null default in the method signature, and then when I'm constructing the object I use the null coalescing operator to </a:t>
            </a:r>
            <a:r>
              <a:rPr lang="en-US" sz="1200" kern="1200" dirty="0" smtClean="0">
                <a:solidFill>
                  <a:schemeClr val="tx1"/>
                </a:solidFill>
                <a:effectLst/>
                <a:latin typeface="+mn-lt"/>
                <a:ea typeface="+mn-ea"/>
                <a:cs typeface="+mn-cs"/>
              </a:rPr>
              <a:t>provide a real</a:t>
            </a:r>
            <a:r>
              <a:rPr lang="en-US" sz="1200" kern="1200" baseline="0" dirty="0" smtClean="0">
                <a:solidFill>
                  <a:schemeClr val="tx1"/>
                </a:solidFill>
                <a:effectLst/>
                <a:latin typeface="+mn-lt"/>
                <a:ea typeface="+mn-ea"/>
                <a:cs typeface="+mn-cs"/>
              </a:rPr>
              <a:t> value.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the default value </a:t>
            </a:r>
            <a:r>
              <a:rPr lang="en-US" sz="1200" kern="1200" dirty="0" smtClean="0">
                <a:solidFill>
                  <a:schemeClr val="tx1"/>
                </a:solidFill>
                <a:effectLst/>
                <a:latin typeface="+mn-lt"/>
                <a:ea typeface="+mn-ea"/>
                <a:cs typeface="+mn-cs"/>
              </a:rPr>
              <a:t>directly in the </a:t>
            </a:r>
            <a:r>
              <a:rPr lang="en-US" sz="1200" kern="1200" dirty="0" smtClean="0">
                <a:solidFill>
                  <a:schemeClr val="tx1"/>
                </a:solidFill>
                <a:effectLst/>
                <a:latin typeface="+mn-lt"/>
                <a:ea typeface="+mn-ea"/>
                <a:cs typeface="+mn-cs"/>
              </a:rPr>
              <a:t>signature, but </a:t>
            </a:r>
            <a:r>
              <a:rPr lang="en-US" sz="1200" kern="1200" dirty="0" smtClean="0">
                <a:solidFill>
                  <a:schemeClr val="tx1"/>
                </a:solidFill>
                <a:effectLst/>
                <a:latin typeface="+mn-lt"/>
                <a:ea typeface="+mn-ea"/>
                <a:cs typeface="+mn-cs"/>
              </a:rPr>
              <a:t>that only works with primitive types.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(transition quickly)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you'll want to pass in</a:t>
            </a:r>
            <a:r>
              <a:rPr lang="en-US" sz="1200" kern="1200" baseline="0" dirty="0" smtClean="0">
                <a:solidFill>
                  <a:schemeClr val="tx1"/>
                </a:solidFill>
                <a:effectLst/>
                <a:latin typeface="+mn-lt"/>
                <a:ea typeface="+mn-ea"/>
                <a:cs typeface="+mn-cs"/>
              </a:rPr>
              <a:t> complex objects, such as specifying which Customer to use with an Order. You can't assign a default value for those types within the signature, so I generally just declare everything as null up here and provide all the real defaults down here, for consistency's sake.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it's important that if you need to create </a:t>
            </a:r>
            <a:r>
              <a:rPr lang="en-US" sz="1200" i="1" kern="1200" dirty="0" smtClean="0">
                <a:solidFill>
                  <a:schemeClr val="tx1"/>
                </a:solidFill>
                <a:effectLst/>
                <a:latin typeface="+mn-lt"/>
                <a:ea typeface="+mn-ea"/>
                <a:cs typeface="+mn-cs"/>
              </a:rPr>
              <a:t>other </a:t>
            </a:r>
            <a:r>
              <a:rPr lang="en-US" sz="1200" i="0" kern="1200" dirty="0" smtClean="0">
                <a:solidFill>
                  <a:schemeClr val="tx1"/>
                </a:solidFill>
                <a:effectLst/>
                <a:latin typeface="+mn-lt"/>
                <a:ea typeface="+mn-ea"/>
                <a:cs typeface="+mn-cs"/>
              </a:rPr>
              <a:t>objects, always delegate to another</a:t>
            </a:r>
            <a:r>
              <a:rPr lang="en-US" sz="1200" i="0" kern="1200" baseline="0" dirty="0" smtClean="0">
                <a:solidFill>
                  <a:schemeClr val="tx1"/>
                </a:solidFill>
                <a:effectLst/>
                <a:latin typeface="+mn-lt"/>
                <a:ea typeface="+mn-ea"/>
                <a:cs typeface="+mn-cs"/>
              </a:rPr>
              <a:t> helper to create them. Each helper should only know how to construct a single type. </a:t>
            </a: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I call this the problem of “unexpected equality”.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you create two different Customers from the helper, pass them into some method that performs a comparison, and that method returns the Customer ID matching some business rule. The tests asserts the return value is equal to the ID of customer #1.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encoded here </a:t>
            </a:r>
            <a:r>
              <a:rPr lang="en-US" sz="1200" kern="1200" baseline="0" dirty="0" smtClean="0">
                <a:solidFill>
                  <a:schemeClr val="tx1"/>
                </a:solidFill>
                <a:effectLst/>
                <a:latin typeface="+mn-lt"/>
                <a:ea typeface="+mn-ea"/>
                <a:cs typeface="+mn-cs"/>
              </a:rPr>
              <a:t>is that the test</a:t>
            </a:r>
            <a:r>
              <a:rPr lang="en-US" sz="1200" kern="1200" dirty="0" smtClean="0">
                <a:solidFill>
                  <a:schemeClr val="tx1"/>
                </a:solidFill>
                <a:effectLst/>
                <a:latin typeface="+mn-lt"/>
                <a:ea typeface="+mn-ea"/>
                <a:cs typeface="+mn-cs"/>
              </a:rPr>
              <a: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ID value of 0, or some other hardcoded static value, both Customers will be created w/ same ID. Test will pass even if the code is broken. This is what I mean by “unexpected equality”; if I create two separate objects, I don’t expect them to be considered equal.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I’m not trying to sell you a specific language, library, or framework. This is a talk about ideas and patterns. The slides are going to show you those ideas in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but the concepts can be applied in many different platforms.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People often ask me why I write my own Test Helper classes instead of using a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object construction library.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and it looks super easy. Why not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addition, these libraries tend to be noisier than custom code. </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Reason is that, at their core, tests are valuable because they HELP US UNDERSTAND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software. To fully deliver that value, they have to effectively convey information when they are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where I’m using a test helper to set up an Order that has two payments associated with it.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this order is a single logical concept, but it requires multiple physical statements to accomplish. Alternatively I could move these instantiations inline, but then I end up with a larger, heavily nested construct that’s harder to read.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Today, I’m going to focus entirely on improving the ways that you arrange test data and prepare your system to execute a test. That’s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key practice is to use "scenario"</a:t>
            </a:r>
            <a:r>
              <a:rPr lang="en-US" sz="1200" kern="1200" baseline="0" dirty="0" smtClean="0">
                <a:solidFill>
                  <a:schemeClr val="tx1"/>
                </a:solidFill>
                <a:effectLst/>
                <a:latin typeface="+mn-lt"/>
                <a:ea typeface="+mn-ea"/>
                <a:cs typeface="+mn-cs"/>
              </a:rPr>
              <a:t> objects to reuse complex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if</a:t>
            </a:r>
            <a:r>
              <a:rPr lang="en-US" sz="1200" kern="1200" baseline="0" dirty="0" smtClean="0">
                <a:solidFill>
                  <a:schemeClr val="tx1"/>
                </a:solidFill>
                <a:effectLst/>
                <a:latin typeface="+mn-lt"/>
                <a:ea typeface="+mn-ea"/>
                <a:cs typeface="+mn-cs"/>
              </a:rPr>
              <a:t> you have an e-commerce site then many of your tests will deal with Orders and Customers. You might find yourself repeating the same setup over and over again: create an Order. Add some items to it. Assign a customer. Etc.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reuse that logic I use </a:t>
            </a:r>
            <a:r>
              <a:rPr lang="en-US" sz="1200" kern="1200" dirty="0" smtClean="0">
                <a:solidFill>
                  <a:schemeClr val="tx1"/>
                </a:solidFill>
                <a:effectLst/>
                <a:latin typeface="+mn-lt"/>
                <a:ea typeface="+mn-ea"/>
                <a:cs typeface="+mn-cs"/>
              </a:rPr>
              <a:t>a pattern that we call a Scenario. </a:t>
            </a:r>
            <a:r>
              <a:rPr lang="en-US" sz="1200" kern="1200" dirty="0" smtClean="0">
                <a:solidFill>
                  <a:schemeClr val="tx1"/>
                </a:solidFill>
                <a:effectLst/>
                <a:latin typeface="+mn-lt"/>
                <a:ea typeface="+mn-ea"/>
                <a:cs typeface="+mn-cs"/>
              </a:rPr>
              <a:t>Scenarios are essentially façades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encapsulate the </a:t>
            </a:r>
            <a:r>
              <a:rPr lang="en-US" sz="1200" kern="1200" dirty="0" smtClean="0">
                <a:solidFill>
                  <a:schemeClr val="tx1"/>
                </a:solidFill>
                <a:effectLst/>
                <a:latin typeface="+mn-lt"/>
                <a:ea typeface="+mn-ea"/>
                <a:cs typeface="+mn-cs"/>
              </a:rPr>
              <a:t>coordination of multiple Test </a:t>
            </a:r>
            <a:r>
              <a:rPr lang="en-US" sz="1200" kern="1200" dirty="0" smtClean="0">
                <a:solidFill>
                  <a:schemeClr val="tx1"/>
                </a:solidFill>
                <a:effectLst/>
                <a:latin typeface="+mn-lt"/>
                <a:ea typeface="+mn-ea"/>
                <a:cs typeface="+mn-cs"/>
              </a:rPr>
              <a:t>Helpers. When used correctly,</a:t>
            </a:r>
            <a:r>
              <a:rPr lang="en-US" sz="1200" kern="1200" baseline="0" dirty="0" smtClean="0">
                <a:solidFill>
                  <a:schemeClr val="tx1"/>
                </a:solidFill>
                <a:effectLst/>
                <a:latin typeface="+mn-lt"/>
                <a:ea typeface="+mn-ea"/>
                <a:cs typeface="+mn-cs"/>
              </a:rPr>
              <a:t> they can dramatically simplify certain types of setup code.</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a:t>
            </a:r>
            <a:r>
              <a:rPr lang="en-US" sz="1200" kern="1200" dirty="0" smtClean="0">
                <a:solidFill>
                  <a:schemeClr val="tx1"/>
                </a:solidFill>
                <a:effectLst/>
                <a:latin typeface="+mn-lt"/>
                <a:ea typeface="+mn-ea"/>
                <a:cs typeface="+mn-cs"/>
              </a:rPr>
              <a:t>. In the body of the constructor we create whatever data the scenario represents, and just like with Test</a:t>
            </a:r>
            <a:r>
              <a:rPr lang="en-US" sz="1200" kern="1200" baseline="0" dirty="0" smtClean="0">
                <a:solidFill>
                  <a:schemeClr val="tx1"/>
                </a:solidFill>
                <a:effectLst/>
                <a:latin typeface="+mn-lt"/>
                <a:ea typeface="+mn-ea"/>
                <a:cs typeface="+mn-cs"/>
              </a:rPr>
              <a:t> Helpers you can allow the scenario to be customized via arguments.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Anything that the Scenario creates, and that a test might need to get a reference to, is exposed as class properties.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Sometimes, like you see here, the scenario is simple.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more complex example. In </a:t>
            </a:r>
            <a:r>
              <a:rPr lang="en-US" sz="1200" kern="1200" dirty="0" smtClean="0">
                <a:solidFill>
                  <a:schemeClr val="tx1"/>
                </a:solidFill>
                <a:effectLst/>
                <a:latin typeface="+mn-lt"/>
                <a:ea typeface="+mn-ea"/>
                <a:cs typeface="+mn-cs"/>
              </a:rPr>
              <a:t>this case, we’re creating multiple orders for a single customer, each with different characteristics.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sort of thing is especially helpful when you use it for integration</a:t>
            </a:r>
            <a:r>
              <a:rPr lang="en-US" sz="1200" kern="1200" baseline="0" dirty="0" smtClean="0">
                <a:solidFill>
                  <a:schemeClr val="tx1"/>
                </a:solidFill>
                <a:effectLst/>
                <a:latin typeface="+mn-lt"/>
                <a:ea typeface="+mn-ea"/>
                <a:cs typeface="+mn-cs"/>
              </a:rPr>
              <a:t> tests because it's a super fast way to create a whole corpus of test data with just a few lines of code. We'll get to integration tests in just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generally speaking, anything that you do to SIMPLIFY YOUR MAIN AP</a:t>
            </a:r>
            <a:r>
              <a:rPr lang="en-US" sz="1200" kern="1200" baseline="0" dirty="0" smtClean="0">
                <a:solidFill>
                  <a:schemeClr val="tx1"/>
                </a:solidFill>
                <a:effectLst/>
                <a:latin typeface="+mn-lt"/>
                <a:ea typeface="+mn-ea"/>
                <a:cs typeface="+mn-cs"/>
              </a:rPr>
              <a:t>P </a:t>
            </a:r>
            <a:r>
              <a:rPr lang="en-US" sz="1200" kern="1200" dirty="0" smtClean="0">
                <a:solidFill>
                  <a:schemeClr val="tx1"/>
                </a:solidFill>
                <a:effectLst/>
                <a:latin typeface="+mn-lt"/>
                <a:ea typeface="+mn-ea"/>
                <a:cs typeface="+mn-cs"/>
              </a:rPr>
              <a:t>will also simplify your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9650469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And generally speaking, anything that you do to SIMPLIFY YOUR MAIN AP</a:t>
            </a:r>
            <a:r>
              <a:rPr lang="en-US" sz="1200" kern="1200" baseline="0" smtClean="0">
                <a:solidFill>
                  <a:schemeClr val="tx1"/>
                </a:solidFill>
                <a:effectLst/>
                <a:latin typeface="+mn-lt"/>
                <a:ea typeface="+mn-ea"/>
                <a:cs typeface="+mn-cs"/>
              </a:rPr>
              <a:t>P </a:t>
            </a:r>
            <a:r>
              <a:rPr lang="en-US" sz="1200" kern="1200" smtClean="0">
                <a:solidFill>
                  <a:schemeClr val="tx1"/>
                </a:solidFill>
                <a:effectLst/>
                <a:latin typeface="+mn-lt"/>
                <a:ea typeface="+mn-ea"/>
                <a:cs typeface="+mn-cs"/>
              </a:rPr>
              <a:t>will also simplify your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8218010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that's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It makes up the majority of your test code.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Assuming you’re not doing anything bizarre in your tests, they likely all follow the same pattern: do a bunch of stuff to get ready, then call the one method or function that you’re testing and end w/ assertion or two.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Bulk of the code is the setup, and the quality of that code is a huge factor in how effectively you can leverage tests towards your ultimate goals.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Click</a:t>
            </a:r>
            <a:r>
              <a:rPr lang="en-US" sz="1200" b="1" kern="1200" baseline="0" dirty="0" smtClean="0">
                <a:solidFill>
                  <a:schemeClr val="tx1"/>
                </a:solidFill>
                <a:effectLst/>
                <a:latin typeface="+mn-lt"/>
                <a:ea typeface="+mn-ea"/>
                <a:cs typeface="+mn-cs"/>
              </a:rPr>
              <a:t> for dupe slide &amp; story</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how do prevent this test data from lingering in the database when the test run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Begins 8 years ago when just joined my current employer. Starting a new project / going to be FIRST</a:t>
            </a:r>
            <a:r>
              <a:rPr lang="en-US" sz="1200" kern="1200" baseline="0" dirty="0" smtClean="0">
                <a:solidFill>
                  <a:schemeClr val="tx1"/>
                </a:solidFill>
                <a:effectLst/>
                <a:latin typeface="+mn-lt"/>
                <a:ea typeface="+mn-ea"/>
                <a:cs typeface="+mn-cs"/>
              </a:rPr>
              <a:t> PROJECT </a:t>
            </a:r>
            <a:r>
              <a:rPr lang="en-US" sz="1200" kern="1200" dirty="0" smtClean="0">
                <a:solidFill>
                  <a:schemeClr val="tx1"/>
                </a:solidFill>
                <a:effectLst/>
                <a:latin typeface="+mn-lt"/>
                <a:ea typeface="+mn-ea"/>
                <a:cs typeface="+mn-cs"/>
              </a:rPr>
              <a:t>in which that team had ever written automated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Starts out great, everyone’s writing tests / shipping features / going</a:t>
            </a:r>
            <a:r>
              <a:rPr lang="en-US" sz="1200" kern="1200" baseline="0" dirty="0" smtClean="0">
                <a:solidFill>
                  <a:schemeClr val="tx1"/>
                </a:solidFill>
                <a:effectLst/>
                <a:latin typeface="+mn-lt"/>
                <a:ea typeface="+mn-ea"/>
                <a:cs typeface="+mn-cs"/>
              </a:rPr>
              <a:t> good</a:t>
            </a:r>
            <a:r>
              <a:rPr lang="en-US" sz="1200" kern="1200" dirty="0" smtClean="0">
                <a:solidFill>
                  <a:schemeClr val="tx1"/>
                </a:solidFill>
                <a:effectLst/>
                <a:latin typeface="+mn-lt"/>
                <a:ea typeface="+mn-ea"/>
                <a:cs typeface="+mn-cs"/>
              </a:rPr>
              <a:t>. But a year or so later, after the code had started to get MORE COMPLEX and we’d started revisiting features to add new functionality, I began to feel something was wrong. AT THIS</a:t>
            </a:r>
            <a:r>
              <a:rPr lang="en-US" sz="1200" kern="1200" baseline="0" dirty="0" smtClean="0">
                <a:solidFill>
                  <a:schemeClr val="tx1"/>
                </a:solidFill>
                <a:effectLst/>
                <a:latin typeface="+mn-lt"/>
                <a:ea typeface="+mn-ea"/>
                <a:cs typeface="+mn-cs"/>
              </a:rPr>
              <a:t> POINT </a:t>
            </a:r>
            <a:r>
              <a:rPr lang="en-US" sz="1200" kern="1200" dirty="0" smtClean="0">
                <a:solidFill>
                  <a:schemeClr val="tx1"/>
                </a:solidFill>
                <a:effectLst/>
                <a:latin typeface="+mn-lt"/>
                <a:ea typeface="+mn-ea"/>
                <a:cs typeface="+mn-cs"/>
              </a:rPr>
              <a:t>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&amp; was expecting transformational impact from testing, but it didn’t </a:t>
            </a:r>
            <a:r>
              <a:rPr lang="en-US" sz="1200" i="1" kern="1200" dirty="0" smtClean="0">
                <a:solidFill>
                  <a:schemeClr val="tx1"/>
                </a:solidFill>
                <a:effectLst/>
                <a:latin typeface="+mn-lt"/>
                <a:ea typeface="+mn-ea"/>
                <a:cs typeface="+mn-cs"/>
              </a:rPr>
              <a:t>feel </a:t>
            </a:r>
            <a:r>
              <a:rPr lang="en-US" sz="1200" kern="1200" dirty="0" smtClean="0">
                <a:solidFill>
                  <a:schemeClr val="tx1"/>
                </a:solidFill>
                <a:effectLst/>
                <a:latin typeface="+mn-lt"/>
                <a:ea typeface="+mn-ea"/>
                <a:cs typeface="+mn-cs"/>
              </a:rPr>
              <a:t>like we were living in the land of unicorns and happiness. Something was missing.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 investigated, I noticed that despite our commitment to testing, many key objects DIDN'T HAVE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TESTS. It turns out that as the code was getting more and more complex, it was getting harder and harder to set up the tests. This team was new to testing, they didn’t know how to deal with that, and so they’d begun AVOIDING TESTS for the more complex stuff. And unfortunately, that was the stuff that really needed tests the most.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they couldn’t avoid the tests, they ended up writing some PRETTY GNARLY setup code.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34066616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23607"/>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710369"/>
            <a:ext cx="4191725" cy="1938992"/>
          </a:xfrm>
          <a:prstGeom prst="rect">
            <a:avLst/>
          </a:prstGeom>
          <a:noFill/>
        </p:spPr>
        <p:txBody>
          <a:bodyPr wrap="none" rtlCol="0" anchor="b">
            <a:spAutoFit/>
          </a:bodyPr>
          <a:lstStyle/>
          <a:p>
            <a:pPr algn="ctr"/>
            <a:r>
              <a:rPr lang="en-US" sz="4000" dirty="0" smtClean="0">
                <a:solidFill>
                  <a:srgbClr val="013947"/>
                </a:solidFill>
              </a:rPr>
              <a:t/>
            </a:r>
            <a:br>
              <a:rPr lang="en-US" sz="4000" dirty="0" smtClean="0">
                <a:solidFill>
                  <a:srgbClr val="013947"/>
                </a:solidFill>
              </a:rPr>
            </a:br>
            <a:r>
              <a:rPr lang="en-US" sz="4000" dirty="0" smtClean="0">
                <a:solidFill>
                  <a:srgbClr val="013947"/>
                </a:solidFill>
              </a:rPr>
              <a:t>Seth Petry-Johnson</a:t>
            </a: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pic>
        <p:nvPicPr>
          <p:cNvPr id="3" name="Picture 2"/>
          <p:cNvPicPr>
            <a:picLocks noChangeAspect="1"/>
          </p:cNvPicPr>
          <p:nvPr/>
        </p:nvPicPr>
        <p:blipFill>
          <a:blip r:embed="rId3"/>
          <a:stretch>
            <a:fillRect/>
          </a:stretch>
        </p:blipFill>
        <p:spPr>
          <a:xfrm>
            <a:off x="4869331" y="1996783"/>
            <a:ext cx="2453327" cy="2842346"/>
          </a:xfrm>
          <a:prstGeom prst="rect">
            <a:avLst/>
          </a:prstGeom>
        </p:spPr>
      </p:pic>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40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8" y="1825625"/>
            <a:ext cx="9240749" cy="4933791"/>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690687"/>
            <a:ext cx="10592928" cy="5049159"/>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17539497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solidFill>
                  <a:schemeClr val="bg1">
                    <a:lumMod val="65000"/>
                  </a:schemeClr>
                </a:solidFill>
              </a:rPr>
              <a:t>May indicate need for Façade pattern in core app</a:t>
            </a:r>
          </a:p>
          <a:p>
            <a:endParaRPr lang="en-US" sz="3600" dirty="0" smtClean="0"/>
          </a:p>
          <a:p>
            <a:r>
              <a:rPr lang="en-US" sz="3600" dirty="0" smtClean="0"/>
              <a:t>Complex code begets complex setup</a:t>
            </a:r>
          </a:p>
          <a:p>
            <a:pPr marL="0" indent="0">
              <a:buNone/>
            </a:pPr>
            <a:endParaRPr lang="en-US" dirty="0"/>
          </a:p>
          <a:p>
            <a:pPr lvl="1"/>
            <a:endParaRPr lang="en-US" dirty="0"/>
          </a:p>
        </p:txBody>
      </p:sp>
    </p:spTree>
    <p:extLst>
      <p:ext uri="{BB962C8B-B14F-4D97-AF65-F5344CB8AC3E}">
        <p14:creationId xmlns:p14="http://schemas.microsoft.com/office/powerpoint/2010/main" val="35549678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3988240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18349</TotalTime>
  <Words>9069</Words>
  <Application>Microsoft Office PowerPoint</Application>
  <PresentationFormat>Widescreen</PresentationFormat>
  <Paragraphs>831</Paragraphs>
  <Slides>94</Slides>
  <Notes>94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675</cp:revision>
  <dcterms:created xsi:type="dcterms:W3CDTF">2013-12-09T01:29:59Z</dcterms:created>
  <dcterms:modified xsi:type="dcterms:W3CDTF">2017-01-11T23:15:47Z</dcterms:modified>
</cp:coreProperties>
</file>