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9"/>
  </p:notesMasterIdLst>
  <p:sldIdLst>
    <p:sldId id="256" r:id="rId2"/>
    <p:sldId id="421" r:id="rId3"/>
    <p:sldId id="428" r:id="rId4"/>
    <p:sldId id="388" r:id="rId5"/>
    <p:sldId id="401" r:id="rId6"/>
    <p:sldId id="311" r:id="rId7"/>
    <p:sldId id="312" r:id="rId8"/>
    <p:sldId id="331" r:id="rId9"/>
    <p:sldId id="332" r:id="rId10"/>
    <p:sldId id="333" r:id="rId11"/>
    <p:sldId id="334" r:id="rId12"/>
    <p:sldId id="275" r:id="rId13"/>
    <p:sldId id="418" r:id="rId14"/>
    <p:sldId id="349" r:id="rId15"/>
    <p:sldId id="276" r:id="rId16"/>
    <p:sldId id="346" r:id="rId17"/>
    <p:sldId id="347" r:id="rId18"/>
    <p:sldId id="348" r:id="rId19"/>
    <p:sldId id="289" r:id="rId20"/>
    <p:sldId id="313" r:id="rId21"/>
    <p:sldId id="314" r:id="rId22"/>
    <p:sldId id="315" r:id="rId23"/>
    <p:sldId id="328" r:id="rId24"/>
    <p:sldId id="290" r:id="rId25"/>
    <p:sldId id="279" r:id="rId26"/>
    <p:sldId id="387" r:id="rId27"/>
    <p:sldId id="280" r:id="rId28"/>
    <p:sldId id="262" r:id="rId29"/>
    <p:sldId id="430" r:id="rId30"/>
    <p:sldId id="330" r:id="rId31"/>
    <p:sldId id="431" r:id="rId32"/>
    <p:sldId id="433" r:id="rId33"/>
    <p:sldId id="432" r:id="rId34"/>
    <p:sldId id="329" r:id="rId35"/>
    <p:sldId id="350" r:id="rId36"/>
    <p:sldId id="303" r:id="rId37"/>
    <p:sldId id="351" r:id="rId38"/>
    <p:sldId id="395" r:id="rId39"/>
    <p:sldId id="417" r:id="rId40"/>
    <p:sldId id="429" r:id="rId41"/>
    <p:sldId id="352" r:id="rId42"/>
    <p:sldId id="435" r:id="rId43"/>
    <p:sldId id="436" r:id="rId44"/>
    <p:sldId id="335" r:id="rId45"/>
    <p:sldId id="304" r:id="rId46"/>
    <p:sldId id="336" r:id="rId47"/>
    <p:sldId id="317" r:id="rId48"/>
    <p:sldId id="265" r:id="rId49"/>
    <p:sldId id="266" r:id="rId50"/>
    <p:sldId id="355" r:id="rId51"/>
    <p:sldId id="396" r:id="rId52"/>
    <p:sldId id="285" r:id="rId53"/>
    <p:sldId id="356" r:id="rId54"/>
    <p:sldId id="376" r:id="rId55"/>
    <p:sldId id="377" r:id="rId56"/>
    <p:sldId id="378" r:id="rId57"/>
    <p:sldId id="402" r:id="rId58"/>
    <p:sldId id="362" r:id="rId59"/>
    <p:sldId id="327" r:id="rId60"/>
    <p:sldId id="403" r:id="rId61"/>
    <p:sldId id="363" r:id="rId62"/>
    <p:sldId id="373" r:id="rId63"/>
    <p:sldId id="342" r:id="rId64"/>
    <p:sldId id="437" r:id="rId65"/>
    <p:sldId id="438" r:id="rId66"/>
    <p:sldId id="341" r:id="rId67"/>
    <p:sldId id="405" r:id="rId68"/>
    <p:sldId id="404" r:id="rId69"/>
    <p:sldId id="288" r:id="rId70"/>
    <p:sldId id="397" r:id="rId71"/>
    <p:sldId id="364" r:id="rId72"/>
    <p:sldId id="309" r:id="rId73"/>
    <p:sldId id="399" r:id="rId74"/>
    <p:sldId id="322" r:id="rId75"/>
    <p:sldId id="323" r:id="rId76"/>
    <p:sldId id="300" r:id="rId77"/>
    <p:sldId id="365" r:id="rId78"/>
    <p:sldId id="400" r:id="rId79"/>
    <p:sldId id="406" r:id="rId80"/>
    <p:sldId id="407" r:id="rId81"/>
    <p:sldId id="408" r:id="rId82"/>
    <p:sldId id="409" r:id="rId83"/>
    <p:sldId id="410" r:id="rId84"/>
    <p:sldId id="411" r:id="rId85"/>
    <p:sldId id="412" r:id="rId86"/>
    <p:sldId id="413" r:id="rId87"/>
    <p:sldId id="414" r:id="rId88"/>
    <p:sldId id="389" r:id="rId89"/>
    <p:sldId id="390" r:id="rId90"/>
    <p:sldId id="391" r:id="rId91"/>
    <p:sldId id="273" r:id="rId92"/>
    <p:sldId id="426" r:id="rId93"/>
    <p:sldId id="419" r:id="rId94"/>
    <p:sldId id="424" r:id="rId95"/>
    <p:sldId id="425" r:id="rId96"/>
    <p:sldId id="427" r:id="rId97"/>
    <p:sldId id="42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60218" autoAdjust="0"/>
  </p:normalViewPr>
  <p:slideViewPr>
    <p:cSldViewPr snapToGrid="0">
      <p:cViewPr varScale="1">
        <p:scale>
          <a:sx n="66" d="100"/>
          <a:sy n="66" d="100"/>
        </p:scale>
        <p:origin x="1088" y="40"/>
      </p:cViewPr>
      <p:guideLst>
        <p:guide orient="horz" pos="2160"/>
        <p:guide pos="3840"/>
      </p:guideLst>
    </p:cSldViewPr>
  </p:slideViewPr>
  <p:outlineViewPr>
    <p:cViewPr>
      <p:scale>
        <a:sx n="33" d="100"/>
        <a:sy n="33" d="100"/>
      </p:scale>
      <p:origin x="0" y="-172"/>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4/29/2015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91455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Again, 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we had lots of tests like this, and I’m guessing that many of you do to</a:t>
            </a:r>
            <a:br>
              <a:rPr lang="en-US" baseline="0" dirty="0" smtClean="0"/>
            </a:br>
            <a:endParaRPr lang="en-US" baseline="0" dirty="0" smtClean="0"/>
          </a:p>
          <a:p>
            <a:r>
              <a:rPr lang="en-US" b="1" i="0" baseline="0" dirty="0" smtClean="0"/>
              <a:t>TRANSITION: </a:t>
            </a:r>
            <a:r>
              <a:rPr lang="en-US" b="0" i="0" baseline="0" dirty="0" smtClean="0"/>
              <a:t>This sucks. Sucks to write this, sucks to read it, sucks to pay for it. Fortunately, it doesn’t have to be this way.</a:t>
            </a:r>
            <a:endParaRPr lang="en-US" b="1" i="0" baseline="0" dirty="0" smtClean="0"/>
          </a:p>
          <a:p>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I’m goin</a:t>
            </a:r>
            <a:r>
              <a:rPr lang="en-US" sz="1200" kern="1200" baseline="0" dirty="0" smtClean="0">
                <a:solidFill>
                  <a:schemeClr val="tx1"/>
                </a:solidFill>
                <a:effectLst/>
                <a:latin typeface="+mn-lt"/>
                <a:ea typeface="+mn-ea"/>
                <a:cs typeface="+mn-cs"/>
              </a:rPr>
              <a:t>g to share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techniques that we developed</a:t>
            </a:r>
            <a:r>
              <a:rPr lang="en-US" sz="1200" kern="1200" baseline="0" dirty="0" smtClean="0">
                <a:solidFill>
                  <a:schemeClr val="tx1"/>
                </a:solidFill>
                <a:effectLst/>
                <a:latin typeface="+mn-lt"/>
                <a:ea typeface="+mn-ea"/>
                <a:cs typeface="+mn-cs"/>
              </a:rPr>
              <a:t> on that original team and </a:t>
            </a:r>
            <a:r>
              <a:rPr lang="en-US" sz="1200" kern="1200" baseline="0" dirty="0" smtClean="0">
                <a:solidFill>
                  <a:schemeClr val="tx1"/>
                </a:solidFill>
                <a:effectLst/>
                <a:latin typeface="+mn-lt"/>
                <a:ea typeface="+mn-ea"/>
                <a:cs typeface="+mn-cs"/>
              </a:rPr>
              <a:t>evolved </a:t>
            </a:r>
            <a:r>
              <a:rPr lang="en-US" sz="1200" kern="1200" baseline="0" dirty="0" smtClean="0">
                <a:solidFill>
                  <a:schemeClr val="tx1"/>
                </a:solidFill>
                <a:effectLst/>
                <a:latin typeface="+mn-lt"/>
                <a:ea typeface="+mn-ea"/>
                <a:cs typeface="+mn-cs"/>
              </a:rPr>
              <a:t>since then to make our tests as easy to write and maintain as possible.</a:t>
            </a:r>
            <a:r>
              <a:rPr lang="en-US" sz="1200" kern="1200" dirty="0" smtClean="0">
                <a:solidFill>
                  <a:schemeClr val="tx1"/>
                </a:solidFill>
                <a:effectLst/>
                <a:latin typeface="+mn-lt"/>
                <a:ea typeface="+mn-ea"/>
                <a:cs typeface="+mn-cs"/>
              </a:rPr>
              <a:t> </a:t>
            </a:r>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Goals today: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Help you understand how costly poor setup code can be.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Show you some basic patterns for reducing those costs</a:t>
            </a:r>
            <a:br>
              <a:rPr lang="en-US" b="0" i="0" baseline="0" dirty="0" smtClean="0"/>
            </a:b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Share some advanced tips and tricks that make a really big difference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NOT going to talk about mocking/stubbing – </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any further,</a:t>
            </a:r>
            <a:r>
              <a:rPr lang="en-US" baseline="0" dirty="0" smtClean="0"/>
              <a:t> let’s define a few terms and talk about what “setup” means.</a:t>
            </a:r>
          </a:p>
          <a:p>
            <a:endParaRPr lang="en-US" dirty="0" smtClean="0"/>
          </a:p>
          <a:p>
            <a:r>
              <a:rPr lang="en-US" dirty="0" smtClean="0"/>
              <a:t>For</a:t>
            </a:r>
            <a:r>
              <a:rPr lang="en-US" baseline="0" dirty="0" smtClean="0"/>
              <a:t> the purposes of this talk</a:t>
            </a:r>
          </a:p>
          <a:p>
            <a:pPr marL="171450" indent="-171450">
              <a:buFont typeface="Arial" panose="020B0604020202020204" pitchFamily="34" charset="0"/>
              <a:buChar char="•"/>
            </a:pPr>
            <a:r>
              <a:rPr lang="en-US" baseline="0" dirty="0" smtClean="0"/>
              <a:t>Referring to anything you do prior to running the code being tested. </a:t>
            </a:r>
          </a:p>
          <a:p>
            <a:pPr marL="171450" indent="-171450">
              <a:buFont typeface="Arial" panose="020B0604020202020204" pitchFamily="34" charset="0"/>
              <a:buChar char="•"/>
            </a:pPr>
            <a:r>
              <a:rPr lang="en-US" baseline="0" dirty="0" smtClean="0"/>
              <a:t>Objects </a:t>
            </a:r>
            <a:r>
              <a:rPr lang="en-US" baseline="0" dirty="0" smtClean="0"/>
              <a:t>in memory</a:t>
            </a:r>
          </a:p>
          <a:p>
            <a:pPr marL="171450" indent="-171450">
              <a:buFont typeface="Arial" panose="020B0604020202020204" pitchFamily="34" charset="0"/>
              <a:buChar char="•"/>
            </a:pPr>
            <a:r>
              <a:rPr lang="en-US" baseline="0" dirty="0" smtClean="0"/>
              <a:t>Data </a:t>
            </a:r>
            <a:r>
              <a:rPr lang="en-US" baseline="0" dirty="0" smtClean="0"/>
              <a:t>in a database, </a:t>
            </a:r>
          </a:p>
          <a:p>
            <a:pPr marL="171450" indent="-171450">
              <a:buFont typeface="Arial" panose="020B0604020202020204" pitchFamily="34" charset="0"/>
              <a:buChar char="•"/>
            </a:pPr>
            <a:r>
              <a:rPr lang="en-US" baseline="0" dirty="0" smtClean="0"/>
              <a:t>Files </a:t>
            </a:r>
            <a:r>
              <a:rPr lang="en-US" baseline="0" dirty="0" smtClean="0"/>
              <a:t>on disk. </a:t>
            </a:r>
          </a:p>
          <a:p>
            <a:pPr marL="171450" indent="-171450">
              <a:buFont typeface="Arial" panose="020B0604020202020204" pitchFamily="34" charset="0"/>
              <a:buChar char="•"/>
            </a:pPr>
            <a:r>
              <a:rPr lang="en-US" baseline="0" dirty="0" smtClean="0"/>
              <a:t>Shared setup code</a:t>
            </a:r>
          </a:p>
          <a:p>
            <a:pPr marL="171450" indent="-171450">
              <a:buFont typeface="Arial" panose="020B0604020202020204" pitchFamily="34" charset="0"/>
              <a:buChar char="•"/>
            </a:pPr>
            <a:r>
              <a:rPr lang="en-US" baseline="0" dirty="0" smtClean="0"/>
              <a:t>Setup in a single test</a:t>
            </a:r>
            <a:endParaRPr lang="en-US" baseline="0" dirty="0" smtClean="0"/>
          </a:p>
          <a:p>
            <a:endParaRPr lang="en-US" baseline="0" dirty="0" smtClean="0"/>
          </a:p>
          <a:p>
            <a:r>
              <a:rPr lang="en-US" baseline="0" dirty="0" smtClean="0"/>
              <a:t>In this talk I don’t differentiate. It’s all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558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First step in recovery is admitting you have a problem! We can’t write good setup code until we are consciously aware of what bad setup code looks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TRANSITION: Let’s look at some SPECIFIC ways that poor setup code</a:t>
            </a:r>
            <a:r>
              <a:rPr lang="en-US" b="0" baseline="0" dirty="0" smtClean="0"/>
              <a:t> makes tests difficult to write or maintain</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59844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complex</a:t>
            </a:r>
            <a:r>
              <a:rPr lang="en-US" baseline="0" dirty="0" smtClean="0"/>
              <a:t> code begets complex setup.</a:t>
            </a:r>
            <a:endParaRPr lang="en-US" dirty="0" smtClean="0"/>
          </a:p>
          <a:p>
            <a:endParaRPr lang="en-US" dirty="0" smtClean="0"/>
          </a:p>
          <a:p>
            <a:pPr marL="171450" indent="-171450">
              <a:buFont typeface="Arial" panose="020B0604020202020204" pitchFamily="34" charset="0"/>
              <a:buChar char="•"/>
            </a:pPr>
            <a:r>
              <a:rPr lang="en-US" b="0" baseline="0" dirty="0" smtClean="0"/>
              <a:t>More complicated app </a:t>
            </a:r>
            <a:r>
              <a:rPr lang="en-US" b="0" baseline="0" dirty="0" smtClean="0">
                <a:sym typeface="Wingdings" panose="05000000000000000000" pitchFamily="2" charset="2"/>
              </a:rPr>
              <a:t> bigger objects  deeper graph  more code</a:t>
            </a:r>
            <a:r>
              <a:rPr lang="en-US" b="0" baseline="0" dirty="0" smtClean="0"/>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Code == liability</a:t>
            </a:r>
          </a:p>
          <a:p>
            <a:pPr marL="628650" lvl="1" indent="-171450">
              <a:buFont typeface="Arial" panose="020B0604020202020204" pitchFamily="34" charset="0"/>
              <a:buChar char="•"/>
            </a:pPr>
            <a:r>
              <a:rPr lang="en-US" b="0" baseline="0" dirty="0" smtClean="0"/>
              <a:t>More code </a:t>
            </a:r>
            <a:r>
              <a:rPr lang="en-US" b="0" baseline="0" dirty="0" smtClean="0">
                <a:sym typeface="Wingdings" panose="05000000000000000000" pitchFamily="2" charset="2"/>
              </a:rPr>
              <a:t> higher cost</a:t>
            </a:r>
          </a:p>
          <a:p>
            <a:pPr marL="628650" lvl="1" indent="-171450">
              <a:buFont typeface="Arial" panose="020B0604020202020204" pitchFamily="34" charset="0"/>
              <a:buChar char="•"/>
            </a:pPr>
            <a:r>
              <a:rPr lang="en-US" b="0" baseline="0" dirty="0" smtClean="0">
                <a:sym typeface="Wingdings" panose="05000000000000000000" pitchFamily="2" charset="2"/>
              </a:rPr>
              <a:t>Takes more time to write, more time to read and understand</a:t>
            </a:r>
          </a:p>
          <a:p>
            <a:pPr marL="628650" lvl="1" indent="-171450">
              <a:buFont typeface="Arial" panose="020B0604020202020204" pitchFamily="34" charset="0"/>
              <a:buChar char="•"/>
            </a:pPr>
            <a:endParaRPr lang="en-US" b="0" baseline="0" dirty="0" smtClean="0">
              <a:sym typeface="Wingdings" panose="05000000000000000000" pitchFamily="2" charset="2"/>
            </a:endParaRPr>
          </a:p>
          <a:p>
            <a:pPr marL="171450" lvl="0" indent="-171450">
              <a:buFont typeface="Arial" panose="020B0604020202020204" pitchFamily="34" charset="0"/>
              <a:buChar char="•"/>
            </a:pPr>
            <a:r>
              <a:rPr lang="en-US" b="0" baseline="0" dirty="0" smtClean="0">
                <a:sym typeface="Wingdings" panose="05000000000000000000" pitchFamily="2" charset="2"/>
              </a:rPr>
              <a:t>Setup logic should be easy to follow</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Second thing that you want to watch out for is when you are forced to create more objects than your test cares about.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Tests often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create objects that don’t impact the test outcome makes tests hard to write and hard to understand</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smtClean="0"/>
              <a:t>Similar to point #2, poor</a:t>
            </a:r>
            <a:r>
              <a:rPr lang="en-US" b="0" baseline="0" dirty="0" smtClean="0"/>
              <a:t> setup code often suffers from “noise” </a:t>
            </a:r>
            <a:r>
              <a:rPr lang="en-US" b="0" baseline="0" dirty="0" smtClean="0"/>
              <a:t>values – OBSCURE </a:t>
            </a:r>
            <a:r>
              <a:rPr lang="en-US" b="0" dirty="0" smtClean="0"/>
              <a:t>the </a:t>
            </a:r>
            <a:r>
              <a:rPr lang="en-US" b="0" dirty="0" smtClean="0"/>
              <a:t>data that actually </a:t>
            </a:r>
            <a:r>
              <a:rPr lang="en-US" b="0" dirty="0" smtClean="0"/>
              <a:t>IMPACT test </a:t>
            </a:r>
            <a:r>
              <a:rPr lang="en-US" b="0" dirty="0" smtClean="0"/>
              <a:t>outcome.</a:t>
            </a:r>
            <a:br>
              <a:rPr lang="en-US" b="0" dirty="0" smtClean="0"/>
            </a:br>
            <a:endParaRPr lang="en-US" b="0" dirty="0" smtClean="0"/>
          </a:p>
          <a:p>
            <a:pPr marL="171450" indent="-171450">
              <a:buFont typeface="Arial" panose="020B0604020202020204" pitchFamily="34" charset="0"/>
              <a:buChar char="•"/>
            </a:pPr>
            <a:r>
              <a:rPr lang="en-US" b="0" dirty="0" smtClean="0"/>
              <a:t>Imagine code</a:t>
            </a:r>
            <a:r>
              <a:rPr lang="en-US" b="0" baseline="0" dirty="0" smtClean="0"/>
              <a:t> that fails if the Customer email address is null</a:t>
            </a:r>
          </a:p>
          <a:p>
            <a:pPr marL="628650" lvl="1" indent="-171450">
              <a:buFont typeface="Arial" panose="020B0604020202020204" pitchFamily="34" charset="0"/>
              <a:buChar char="•"/>
            </a:pPr>
            <a:r>
              <a:rPr lang="en-US" b="0" baseline="0" dirty="0" smtClean="0"/>
              <a:t>When creating a customer in test, we give it a non-null email</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The</a:t>
            </a:r>
            <a:r>
              <a:rPr lang="en-US" b="0" baseline="0" dirty="0" smtClean="0"/>
              <a:t> </a:t>
            </a:r>
            <a:r>
              <a:rPr lang="en-US" b="0" baseline="0" dirty="0" smtClean="0"/>
              <a:t>email </a:t>
            </a:r>
            <a:r>
              <a:rPr lang="en-US" b="0" baseline="0" dirty="0" smtClean="0"/>
              <a:t>address</a:t>
            </a:r>
            <a:r>
              <a:rPr lang="en-US" b="0" dirty="0" smtClean="0"/>
              <a:t>, which DOES NOT impact the test outcome, is hard to distinguish from other values that DO impact the </a:t>
            </a:r>
            <a:r>
              <a:rPr lang="en-US" b="0" dirty="0" smtClean="0"/>
              <a:t>test</a:t>
            </a:r>
          </a:p>
          <a:p>
            <a:pPr marL="628650" lvl="1" indent="-171450">
              <a:buFont typeface="Arial" panose="020B0604020202020204" pitchFamily="34" charset="0"/>
              <a:buChar char="•"/>
            </a:pPr>
            <a:r>
              <a:rPr lang="en-US" b="0" dirty="0" err="1" smtClean="0"/>
              <a:t>Devs</a:t>
            </a:r>
            <a:r>
              <a:rPr lang="en-US" b="0" baseline="0" dirty="0" smtClean="0"/>
              <a:t> </a:t>
            </a:r>
            <a:r>
              <a:rPr lang="en-US" b="0" dirty="0" smtClean="0"/>
              <a:t>work </a:t>
            </a:r>
            <a:r>
              <a:rPr lang="en-US" b="0" dirty="0" smtClean="0"/>
              <a:t>harder to</a:t>
            </a:r>
            <a:r>
              <a:rPr lang="en-US" b="0" baseline="0" dirty="0" smtClean="0"/>
              <a:t> determine </a:t>
            </a:r>
            <a:r>
              <a:rPr lang="en-US" b="0" dirty="0" smtClean="0"/>
              <a:t>which</a:t>
            </a:r>
            <a:r>
              <a:rPr lang="en-US" b="0" baseline="0" dirty="0" smtClean="0"/>
              <a:t> values are part of the true test context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order for tests to serve as useful documentation:</a:t>
            </a:r>
          </a:p>
          <a:p>
            <a:pPr marL="628650" lvl="1" indent="-171450">
              <a:buFont typeface="Arial" panose="020B0604020202020204" pitchFamily="34" charset="0"/>
              <a:buChar char="•"/>
            </a:pPr>
            <a:r>
              <a:rPr lang="en-US" b="0" baseline="0" dirty="0" smtClean="0"/>
              <a:t>Clearly </a:t>
            </a:r>
            <a:r>
              <a:rPr lang="en-US" b="0" baseline="0" dirty="0" smtClean="0"/>
              <a:t>communicate </a:t>
            </a:r>
            <a:r>
              <a:rPr lang="en-US" b="0" baseline="0" dirty="0" smtClean="0"/>
              <a:t>conditions </a:t>
            </a:r>
            <a:r>
              <a:rPr lang="en-US" b="0" baseline="0" dirty="0" smtClean="0"/>
              <a:t>under which </a:t>
            </a:r>
            <a:r>
              <a:rPr lang="en-US" b="0" baseline="0" dirty="0" smtClean="0"/>
              <a:t>assertions </a:t>
            </a:r>
            <a:r>
              <a:rPr lang="en-US" b="0" baseline="0" dirty="0" smtClean="0"/>
              <a:t>hold true</a:t>
            </a:r>
          </a:p>
          <a:p>
            <a:pPr marL="628650" lvl="1" indent="-171450">
              <a:buFont typeface="Arial" panose="020B0604020202020204" pitchFamily="34" charset="0"/>
              <a:buChar char="•"/>
            </a:pPr>
            <a:r>
              <a:rPr lang="en-US" b="0" baseline="0" dirty="0" smtClean="0"/>
              <a:t>Literal values in setup should be significant or removed</a:t>
            </a:r>
            <a:r>
              <a:rPr lang="en-US" b="0" baseline="0" dirty="0" smtClean="0"/>
              <a:t/>
            </a:r>
            <a:br>
              <a:rPr lang="en-US" b="0" baseline="0" dirty="0" smtClean="0"/>
            </a:b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20671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Finally, poor setup code is often full of duplication, OR it </a:t>
            </a:r>
            <a:r>
              <a:rPr lang="en-US" b="0" i="0" baseline="0" dirty="0" smtClean="0"/>
              <a:t>incorrectly reuses that logic</a:t>
            </a:r>
            <a:endParaRPr lang="en-US" b="0" i="0" baseline="0" dirty="0" smtClean="0"/>
          </a:p>
          <a:p>
            <a:endParaRPr lang="en-US" b="0" i="0" baseline="0" dirty="0" smtClean="0"/>
          </a:p>
          <a:p>
            <a:r>
              <a:rPr lang="en-US" b="0" i="0" baseline="0" dirty="0" smtClean="0"/>
              <a:t>When logic is duplicated your tests are less resilient to change and it’s harder to find related tests.</a:t>
            </a:r>
          </a:p>
          <a:p>
            <a:endParaRPr lang="en-US" b="0" i="0" baseline="0" dirty="0" smtClean="0"/>
          </a:p>
          <a:p>
            <a:r>
              <a:rPr lang="en-US" b="0" i="0" baseline="0" dirty="0" smtClean="0"/>
              <a:t>When logic is incorrectly reused, </a:t>
            </a:r>
            <a:r>
              <a:rPr lang="en-US" b="0" i="0" baseline="0" dirty="0" smtClean="0"/>
              <a:t>it’s </a:t>
            </a:r>
            <a:r>
              <a:rPr lang="en-US" b="0" i="0" baseline="0" dirty="0" smtClean="0"/>
              <a:t>harder to maintain.</a:t>
            </a:r>
            <a:br>
              <a:rPr lang="en-US" b="0" i="0" baseline="0" dirty="0" smtClean="0"/>
            </a:b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r>
              <a:rPr lang="en-US" b="1" dirty="0" smtClean="0"/>
              <a:t>Transition</a:t>
            </a:r>
            <a:r>
              <a:rPr lang="en-US" b="1" dirty="0" smtClean="0"/>
              <a:t>:</a:t>
            </a:r>
            <a:r>
              <a:rPr lang="en-US" b="1" baseline="0" dirty="0" smtClean="0"/>
              <a:t> </a:t>
            </a:r>
            <a:r>
              <a:rPr lang="en-US" b="0" baseline="0" dirty="0" smtClean="0"/>
              <a:t>Let’s look at what these anti-patterns look like in code</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what these costs look like in code.</a:t>
            </a:r>
          </a:p>
          <a:p>
            <a:endParaRPr lang="en-US" dirty="0" smtClean="0"/>
          </a:p>
          <a:p>
            <a:r>
              <a:rPr lang="en-US" dirty="0" smtClean="0"/>
              <a:t>In this test,</a:t>
            </a:r>
            <a:r>
              <a:rPr lang="en-US" baseline="0" dirty="0" smtClean="0"/>
              <a:t> all I need is a shipped Order.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are doing things in your tests</a:t>
            </a:r>
            <a:r>
              <a:rPr lang="en-US" sz="1200" kern="1200" baseline="0" dirty="0" smtClean="0">
                <a:solidFill>
                  <a:schemeClr val="tx1"/>
                </a:solidFill>
                <a:effectLst/>
                <a:latin typeface="+mn-lt"/>
                <a:ea typeface="+mn-ea"/>
                <a:cs typeface="+mn-cs"/>
              </a:rPr>
              <a:t> that are costing you time, money and frustration.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a:t>
            </a:r>
            <a:r>
              <a:rPr lang="en-US" sz="1200" kern="1200" baseline="0" dirty="0" smtClean="0">
                <a:solidFill>
                  <a:schemeClr val="tx1"/>
                </a:solidFill>
                <a:effectLst/>
                <a:latin typeface="+mn-lt"/>
                <a:ea typeface="+mn-ea"/>
                <a:cs typeface="+mn-cs"/>
              </a:rPr>
              <a:t>TIME </a:t>
            </a:r>
            <a:r>
              <a:rPr lang="en-US" sz="1200" kern="1200" baseline="0" dirty="0" smtClean="0">
                <a:solidFill>
                  <a:schemeClr val="tx1"/>
                </a:solidFill>
                <a:effectLst/>
                <a:latin typeface="+mn-lt"/>
                <a:ea typeface="+mn-ea"/>
                <a:cs typeface="+mn-cs"/>
              </a:rPr>
              <a:t>when too hard to READ or UNDERSTAND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a:t>
            </a:r>
            <a:r>
              <a:rPr lang="en-US" sz="1200" kern="1200" baseline="0" dirty="0" smtClean="0">
                <a:solidFill>
                  <a:schemeClr val="tx1"/>
                </a:solidFill>
                <a:effectLst/>
                <a:latin typeface="+mn-lt"/>
                <a:ea typeface="+mn-ea"/>
                <a:cs typeface="+mn-cs"/>
              </a:rPr>
              <a:t>MONEY</a:t>
            </a:r>
            <a:r>
              <a:rPr lang="en-US" sz="1200" kern="1200" baseline="0" dirty="0" smtClean="0">
                <a:solidFill>
                  <a:schemeClr val="tx1"/>
                </a:solidFill>
                <a:effectLst/>
                <a:latin typeface="+mn-lt"/>
                <a:ea typeface="+mn-ea"/>
                <a:cs typeface="+mn-cs"/>
              </a:rPr>
              <a:t>, or </a:t>
            </a:r>
            <a:r>
              <a:rPr lang="en-US" sz="1200" kern="1200" baseline="0" dirty="0" smtClean="0">
                <a:solidFill>
                  <a:schemeClr val="tx1"/>
                </a:solidFill>
                <a:effectLst/>
                <a:latin typeface="+mn-lt"/>
                <a:ea typeface="+mn-ea"/>
                <a:cs typeface="+mn-cs"/>
              </a:rPr>
              <a:t>company’s </a:t>
            </a:r>
            <a:r>
              <a:rPr lang="en-US" sz="1200" kern="1200" baseline="0" dirty="0" smtClean="0">
                <a:solidFill>
                  <a:schemeClr val="tx1"/>
                </a:solidFill>
                <a:effectLst/>
                <a:latin typeface="+mn-lt"/>
                <a:ea typeface="+mn-ea"/>
                <a:cs typeface="+mn-cs"/>
              </a:rPr>
              <a:t>money, when </a:t>
            </a:r>
            <a:r>
              <a:rPr lang="en-US" sz="1200" kern="1200" baseline="0" dirty="0" smtClean="0">
                <a:solidFill>
                  <a:schemeClr val="tx1"/>
                </a:solidFill>
                <a:effectLst/>
                <a:latin typeface="+mn-lt"/>
                <a:ea typeface="+mn-ea"/>
                <a:cs typeface="+mn-cs"/>
              </a:rPr>
              <a:t>hard to maintain</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Cause </a:t>
            </a:r>
            <a:r>
              <a:rPr lang="en-US" sz="1200" kern="1200" baseline="0" dirty="0" smtClean="0">
                <a:solidFill>
                  <a:schemeClr val="tx1"/>
                </a:solidFill>
                <a:effectLst/>
                <a:latin typeface="+mn-lt"/>
                <a:ea typeface="+mn-ea"/>
                <a:cs typeface="+mn-cs"/>
              </a:rPr>
              <a:t>frustration </a:t>
            </a:r>
            <a:r>
              <a:rPr lang="en-US" sz="1200" kern="1200" baseline="0" dirty="0" smtClean="0">
                <a:solidFill>
                  <a:schemeClr val="tx1"/>
                </a:solidFill>
                <a:effectLst/>
                <a:latin typeface="+mn-lt"/>
                <a:ea typeface="+mn-ea"/>
                <a:cs typeface="+mn-cs"/>
              </a:rPr>
              <a:t>when </a:t>
            </a:r>
            <a:r>
              <a:rPr lang="en-US" sz="1200" kern="1200" baseline="0" dirty="0" smtClean="0">
                <a:solidFill>
                  <a:schemeClr val="tx1"/>
                </a:solidFill>
                <a:effectLst/>
                <a:latin typeface="+mn-lt"/>
                <a:ea typeface="+mn-ea"/>
                <a:cs typeface="+mn-cs"/>
              </a:rPr>
              <a:t>harder </a:t>
            </a:r>
            <a:r>
              <a:rPr lang="en-US" sz="1200" kern="1200" baseline="0" dirty="0" smtClean="0">
                <a:solidFill>
                  <a:schemeClr val="tx1"/>
                </a:solidFill>
                <a:effectLst/>
                <a:latin typeface="+mn-lt"/>
                <a:ea typeface="+mn-ea"/>
                <a:cs typeface="+mn-cs"/>
              </a:rPr>
              <a:t>than </a:t>
            </a:r>
            <a:r>
              <a:rPr lang="en-US" sz="1200" kern="1200" baseline="0" dirty="0" smtClean="0">
                <a:solidFill>
                  <a:schemeClr val="tx1"/>
                </a:solidFill>
                <a:effectLst/>
                <a:latin typeface="+mn-lt"/>
                <a:ea typeface="+mn-ea"/>
                <a:cs typeface="+mn-cs"/>
              </a:rPr>
              <a:t>should </a:t>
            </a:r>
            <a:r>
              <a:rPr lang="en-US" sz="1200" kern="1200" baseline="0" dirty="0" smtClean="0">
                <a:solidFill>
                  <a:schemeClr val="tx1"/>
                </a:solidFill>
                <a:effectLst/>
                <a:latin typeface="+mn-lt"/>
                <a:ea typeface="+mn-ea"/>
                <a:cs typeface="+mn-cs"/>
              </a:rPr>
              <a:t>be to WRITE NEW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are my assertions,</a:t>
            </a:r>
            <a:r>
              <a:rPr lang="en-US" sz="1200" kern="1200" baseline="0" dirty="0" smtClean="0">
                <a:solidFill>
                  <a:schemeClr val="tx1"/>
                </a:solidFill>
                <a:effectLst/>
                <a:latin typeface="+mn-lt"/>
                <a:ea typeface="+mn-ea"/>
                <a:cs typeface="+mn-cs"/>
              </a:rPr>
              <a:t> based on years of experience </a:t>
            </a:r>
            <a:r>
              <a:rPr lang="en-US" sz="1200" kern="1200" baseline="0" dirty="0" smtClean="0">
                <a:solidFill>
                  <a:schemeClr val="tx1"/>
                </a:solidFill>
                <a:effectLst/>
                <a:latin typeface="+mn-lt"/>
                <a:ea typeface="+mn-ea"/>
                <a:cs typeface="+mn-cs"/>
              </a:rPr>
              <a:t>in </a:t>
            </a:r>
            <a:r>
              <a:rPr lang="en-US" sz="1200" kern="1200" baseline="0" dirty="0" smtClean="0">
                <a:solidFill>
                  <a:schemeClr val="tx1"/>
                </a:solidFill>
                <a:effectLst/>
                <a:latin typeface="+mn-lt"/>
                <a:ea typeface="+mn-ea"/>
                <a:cs typeface="+mn-cs"/>
              </a:rPr>
              <a:t>the </a:t>
            </a:r>
            <a:r>
              <a:rPr lang="en-US" sz="1200" kern="1200" baseline="0" dirty="0" smtClean="0">
                <a:solidFill>
                  <a:schemeClr val="tx1"/>
                </a:solidFill>
                <a:effectLst/>
                <a:latin typeface="+mn-lt"/>
                <a:ea typeface="+mn-ea"/>
                <a:cs typeface="+mn-cs"/>
              </a:rPr>
              <a:t>trenches</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Gritted my teeth </a:t>
            </a:r>
            <a:r>
              <a:rPr lang="en-US" sz="1200" kern="1200" baseline="0" dirty="0" smtClean="0">
                <a:solidFill>
                  <a:schemeClr val="tx1"/>
                </a:solidFill>
                <a:effectLst/>
                <a:latin typeface="+mn-lt"/>
                <a:ea typeface="+mn-ea"/>
                <a:cs typeface="+mn-cs"/>
              </a:rPr>
              <a:t>- took longer to WRITE SINGLE TEST than to </a:t>
            </a:r>
            <a:r>
              <a:rPr lang="en-US" sz="1200" kern="1200" baseline="0" dirty="0" smtClean="0">
                <a:solidFill>
                  <a:schemeClr val="tx1"/>
                </a:solidFill>
                <a:effectLst/>
                <a:latin typeface="+mn-lt"/>
                <a:ea typeface="+mn-ea"/>
                <a:cs typeface="+mn-cs"/>
              </a:rPr>
              <a:t>implement </a:t>
            </a:r>
            <a:r>
              <a:rPr lang="en-US" sz="1200" kern="1200" baseline="0" dirty="0" smtClean="0">
                <a:solidFill>
                  <a:schemeClr val="tx1"/>
                </a:solidFill>
                <a:effectLst/>
                <a:latin typeface="+mn-lt"/>
                <a:ea typeface="+mn-ea"/>
                <a:cs typeface="+mn-cs"/>
              </a:rPr>
              <a:t>feature</a:t>
            </a:r>
            <a:r>
              <a:rPr lang="en-US" sz="120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Overwhelmed </a:t>
            </a:r>
            <a:r>
              <a:rPr lang="en-US" sz="1200" kern="1200" baseline="0" dirty="0" smtClean="0">
                <a:solidFill>
                  <a:schemeClr val="tx1"/>
                </a:solidFill>
                <a:effectLst/>
                <a:latin typeface="+mn-lt"/>
                <a:ea typeface="+mn-ea"/>
                <a:cs typeface="+mn-cs"/>
              </a:rPr>
              <a:t>by confusion </a:t>
            </a:r>
            <a:r>
              <a:rPr lang="en-US" sz="1200" kern="1200" baseline="0" dirty="0" smtClean="0">
                <a:solidFill>
                  <a:schemeClr val="tx1"/>
                </a:solidFill>
                <a:effectLst/>
                <a:latin typeface="+mn-lt"/>
                <a:ea typeface="+mn-ea"/>
                <a:cs typeface="+mn-cs"/>
              </a:rPr>
              <a:t>trying </a:t>
            </a:r>
            <a:r>
              <a:rPr lang="en-US" sz="1200" kern="1200" baseline="0" dirty="0" smtClean="0">
                <a:solidFill>
                  <a:schemeClr val="tx1"/>
                </a:solidFill>
                <a:effectLst/>
                <a:latin typeface="+mn-lt"/>
                <a:ea typeface="+mn-ea"/>
                <a:cs typeface="+mn-cs"/>
              </a:rPr>
              <a:t>to </a:t>
            </a:r>
            <a:r>
              <a:rPr lang="en-US" sz="1200" kern="1200" baseline="0" dirty="0" smtClean="0">
                <a:solidFill>
                  <a:schemeClr val="tx1"/>
                </a:solidFill>
                <a:effectLst/>
                <a:latin typeface="+mn-lt"/>
                <a:ea typeface="+mn-ea"/>
                <a:cs typeface="+mn-cs"/>
              </a:rPr>
              <a:t>UNDERSTAND 3 screens </a:t>
            </a:r>
            <a:r>
              <a:rPr lang="en-US" sz="1200" kern="1200" baseline="0" dirty="0" smtClean="0">
                <a:solidFill>
                  <a:schemeClr val="tx1"/>
                </a:solidFill>
                <a:effectLst/>
                <a:latin typeface="+mn-lt"/>
                <a:ea typeface="+mn-ea"/>
                <a:cs typeface="+mn-cs"/>
              </a:rPr>
              <a:t>of setup logic.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SKIPPED writing valuable </a:t>
            </a:r>
            <a:r>
              <a:rPr lang="en-US" sz="1200" kern="1200" baseline="0" dirty="0" smtClean="0">
                <a:solidFill>
                  <a:schemeClr val="tx1"/>
                </a:solidFill>
                <a:effectLst/>
                <a:latin typeface="+mn-lt"/>
                <a:ea typeface="+mn-ea"/>
                <a:cs typeface="+mn-cs"/>
              </a:rPr>
              <a:t>test because it would have been too </a:t>
            </a:r>
            <a:r>
              <a:rPr lang="en-US" sz="1200" kern="1200" baseline="0" dirty="0" smtClean="0">
                <a:solidFill>
                  <a:schemeClr val="tx1"/>
                </a:solidFill>
                <a:effectLst/>
                <a:latin typeface="+mn-lt"/>
                <a:ea typeface="+mn-ea"/>
                <a:cs typeface="+mn-cs"/>
              </a:rPr>
              <a:t>costly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That sucks!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420975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Addresses…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All the things I created, but don’t care about,</a:t>
            </a:r>
            <a:r>
              <a:rPr lang="en-US" baseline="0" dirty="0" smtClean="0"/>
              <a:t> are noise</a:t>
            </a:r>
            <a:br>
              <a:rPr lang="en-US" baseline="0" dirty="0" smtClean="0"/>
            </a:br>
            <a:endParaRPr lang="en-US" baseline="0" dirty="0" smtClean="0"/>
          </a:p>
          <a:p>
            <a:pPr marL="171450" indent="-171450">
              <a:buFont typeface="Arial" panose="020B0604020202020204" pitchFamily="34" charset="0"/>
              <a:buChar char="•"/>
            </a:pPr>
            <a:r>
              <a:rPr lang="en-US" baseline="0" dirty="0" smtClean="0"/>
              <a:t>Every time you read this – filter signal through noise</a:t>
            </a:r>
            <a:endParaRPr lang="en-US" dirty="0" smtClean="0"/>
          </a:p>
          <a:p>
            <a:endParaRPr lang="en-US" baseline="0" dirty="0" smtClean="0"/>
          </a:p>
          <a:p>
            <a:pPr marL="171450" indent="-171450">
              <a:buFont typeface="Arial" panose="020B0604020202020204" pitchFamily="34" charset="0"/>
              <a:buChar char="•"/>
            </a:pPr>
            <a:r>
              <a:rPr lang="en-US" baseline="0" dirty="0" smtClean="0"/>
              <a:t>Some objects I deal with have 4, 5 or even 6 layers of composition</a:t>
            </a:r>
          </a:p>
          <a:p>
            <a:pPr marL="628650" lvl="1" indent="-171450">
              <a:buFont typeface="Arial" panose="020B0604020202020204" pitchFamily="34" charset="0"/>
              <a:buChar char="•"/>
            </a:pPr>
            <a:r>
              <a:rPr lang="en-US" baseline="0" dirty="0" smtClean="0"/>
              <a:t>Object A uses B, B uses C, </a:t>
            </a:r>
            <a:r>
              <a:rPr lang="en-US" baseline="0" dirty="0" err="1" smtClean="0"/>
              <a:t>etc</a:t>
            </a:r>
            <a:endParaRPr lang="en-US" baseline="0" dirty="0" smtClean="0"/>
          </a:p>
          <a:p>
            <a:pPr marL="628650" lvl="1" indent="-171450">
              <a:buFont typeface="Arial" panose="020B0604020202020204" pitchFamily="34" charset="0"/>
              <a:buChar char="•"/>
            </a:pPr>
            <a:r>
              <a:rPr lang="en-US" baseline="0" dirty="0" smtClean="0"/>
              <a:t>Being forced to write unnecessary code like this can make it very difficult to set up tests for complex systems</a:t>
            </a:r>
          </a:p>
          <a:p>
            <a:pPr marL="628650" lvl="1" indent="-171450">
              <a:buFont typeface="Arial" panose="020B0604020202020204" pitchFamily="34" charset="0"/>
              <a:buChar char="•"/>
            </a:pPr>
            <a:endParaRPr lang="en-US"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t>TRANSITION</a:t>
            </a:r>
            <a:r>
              <a:rPr lang="en-US" b="0" i="0" baseline="0" dirty="0" smtClean="0"/>
              <a:t>: Noise values aren’t just distracting – also liabilities and make tests brittle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poor setup code makes test hard to write and maintain.</a:t>
            </a:r>
          </a:p>
          <a:p>
            <a:endParaRPr lang="en-US" baseline="0" dirty="0" smtClean="0"/>
          </a:p>
          <a:p>
            <a:pPr marL="228600" indent="-228600">
              <a:buAutoNum type="arabicParenR"/>
            </a:pPr>
            <a:r>
              <a:rPr lang="en-US" b="1" baseline="0" dirty="0" smtClean="0"/>
              <a:t>CLICK: </a:t>
            </a:r>
            <a:r>
              <a:rPr lang="en-US" baseline="0" dirty="0" smtClean="0"/>
              <a:t>If tests are hard to write, we don’t write them</a:t>
            </a:r>
          </a:p>
          <a:p>
            <a:pPr marL="228600" indent="-228600">
              <a:buAutoNum type="arabicParenR"/>
            </a:pPr>
            <a:r>
              <a:rPr lang="en-US" b="1" baseline="0" dirty="0" smtClean="0"/>
              <a:t>CLICK: </a:t>
            </a:r>
            <a:r>
              <a:rPr lang="en-US" b="0" baseline="0" dirty="0" smtClean="0"/>
              <a:t>If tests are hard to understand</a:t>
            </a:r>
            <a:r>
              <a:rPr lang="en-US" baseline="0" dirty="0" smtClean="0"/>
              <a:t>, we get less value from our investment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CLICK: </a:t>
            </a:r>
            <a:r>
              <a:rPr lang="en-US" sz="1200" kern="1200" dirty="0" smtClean="0">
                <a:solidFill>
                  <a:schemeClr val="tx1"/>
                </a:solidFill>
                <a:effectLst/>
                <a:latin typeface="+mn-lt"/>
                <a:ea typeface="+mn-ea"/>
                <a:cs typeface="+mn-cs"/>
              </a:rPr>
              <a:t>And tests that are brittle require a lot of time to keep running. This takes our focus away from more valuable tasks.</a:t>
            </a:r>
          </a:p>
          <a:p>
            <a:pPr marL="228600" indent="-228600">
              <a:buAutoNum type="arabicParenR"/>
            </a:pPr>
            <a:endParaRPr lang="en-US"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0149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Tests that break and are hard to change or understand have a tendency to get “fixed” with the delete key.</a:t>
            </a:r>
          </a:p>
          <a:p>
            <a:pPr marL="0" indent="0">
              <a:buNone/>
            </a:pPr>
            <a:endParaRPr lang="en-US" baseline="0" dirty="0" smtClean="0"/>
          </a:p>
          <a:p>
            <a:pPr marL="0" indent="0">
              <a:buNone/>
            </a:pPr>
            <a:r>
              <a:rPr lang="en-US" baseline="0" dirty="0" smtClean="0"/>
              <a:t>Has anyone here ever done that? A test starts failing, you look at it, you run out of fingers to count up the WTFs in the setup logic. So you look over your shoulder, make sure no one is watching, then you delete the test, commit the change, and sneak out to an early lunch.</a:t>
            </a:r>
          </a:p>
          <a:p>
            <a:pPr marL="0" indent="0">
              <a:buNone/>
            </a:pPr>
            <a:endParaRPr lang="en-US" baseline="0" dirty="0" smtClean="0"/>
          </a:p>
          <a:p>
            <a:pPr marL="0" indent="0">
              <a:buNone/>
            </a:pPr>
            <a:r>
              <a:rPr lang="en-US" baseline="0" dirty="0" smtClean="0"/>
              <a:t>That sucks! Someone wrote that test because they thought it was valuable, but the cost outweighed the benefit. That’s what we’re trying to avoid.</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174087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4 core principles of good setup code, and then we’ll look at specific patterns for adhering to them. </a:t>
            </a: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78371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Means that other developers should be able to read and understand our setup code with as </a:t>
            </a:r>
            <a:r>
              <a:rPr lang="en-US" b="0" i="0" baseline="0" dirty="0" smtClean="0"/>
              <a:t>MINIMAL EFFORT as </a:t>
            </a:r>
            <a:r>
              <a:rPr lang="en-US" b="0" i="0" baseline="0" dirty="0" smtClean="0"/>
              <a:t>possible</a:t>
            </a:r>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TRANSITION: </a:t>
            </a:r>
            <a:r>
              <a:rPr lang="en-US" b="0" i="0" baseline="0" dirty="0" smtClean="0"/>
              <a:t>This is a really important idea so we’re going to dig in and look at a bunch of ways to write expressive code.</a:t>
            </a:r>
            <a:br>
              <a:rPr lang="en-US" b="0" i="0" baseline="0" dirty="0" smtClean="0"/>
            </a:br>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One aspect of expressive code is that it has a high signal-to-noise ratio. </a:t>
            </a:r>
          </a:p>
          <a:p>
            <a:endParaRPr lang="en-US" b="0" i="0" baseline="0" dirty="0" smtClean="0"/>
          </a:p>
          <a:p>
            <a:pPr marL="171450" indent="-171450">
              <a:buFont typeface="Arial" panose="020B0604020202020204" pitchFamily="34" charset="0"/>
              <a:buChar char="•"/>
            </a:pPr>
            <a:r>
              <a:rPr lang="en-US" b="0" i="0" baseline="0" dirty="0" smtClean="0"/>
              <a:t>Removed unnecessary </a:t>
            </a:r>
            <a:r>
              <a:rPr lang="en-US" b="0" i="0" baseline="0" dirty="0" smtClean="0"/>
              <a:t>code </a:t>
            </a:r>
          </a:p>
          <a:p>
            <a:pPr marL="171450" indent="-171450">
              <a:buFont typeface="Arial" panose="020B0604020202020204" pitchFamily="34" charset="0"/>
              <a:buChar char="•"/>
            </a:pPr>
            <a:r>
              <a:rPr lang="en-US" b="0" i="0" baseline="0" dirty="0" smtClean="0"/>
              <a:t>What’s left is as easy read and scan as possible.</a:t>
            </a:r>
          </a:p>
          <a:p>
            <a:endParaRPr lang="en-US" b="0" i="0" baseline="0" dirty="0" smtClean="0"/>
          </a:p>
          <a:p>
            <a:r>
              <a:rPr lang="en-US" b="0" i="0" baseline="0" dirty="0" smtClean="0"/>
              <a:t>We read tests every day;</a:t>
            </a:r>
          </a:p>
          <a:p>
            <a:pPr marL="171450" indent="-171450">
              <a:buFont typeface="Arial" panose="020B0604020202020204" pitchFamily="34" charset="0"/>
              <a:buChar char="•"/>
            </a:pPr>
            <a:r>
              <a:rPr lang="en-US" b="0" i="0" baseline="0" dirty="0" smtClean="0"/>
              <a:t>Can’t understand </a:t>
            </a:r>
            <a:r>
              <a:rPr lang="en-US" b="0" i="0" baseline="0" dirty="0" smtClean="0"/>
              <a:t>assertions </a:t>
            </a:r>
            <a:r>
              <a:rPr lang="en-US" b="0" i="0" baseline="0" dirty="0" smtClean="0"/>
              <a:t>unless we understand </a:t>
            </a:r>
            <a:r>
              <a:rPr lang="en-US" b="0" i="0" baseline="0" dirty="0" smtClean="0"/>
              <a:t>context</a:t>
            </a:r>
            <a:endParaRPr lang="en-US" b="0" i="0" baseline="0" dirty="0" smtClean="0"/>
          </a:p>
          <a:p>
            <a:pPr marL="171450" indent="-171450">
              <a:buFont typeface="Arial" panose="020B0604020202020204" pitchFamily="34" charset="0"/>
              <a:buChar char="•"/>
            </a:pPr>
            <a:r>
              <a:rPr lang="en-US" b="0" i="0" baseline="0" dirty="0" smtClean="0"/>
              <a:t>Effortless </a:t>
            </a:r>
            <a:r>
              <a:rPr lang="en-US" b="0" i="0" baseline="0" dirty="0" smtClean="0"/>
              <a:t>as possible </a:t>
            </a:r>
            <a:r>
              <a:rPr lang="en-US" b="0" i="0" baseline="0" dirty="0" smtClean="0"/>
              <a:t>to digest</a:t>
            </a:r>
            <a:endParaRPr lang="en-US" b="0"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baseline="0" dirty="0" smtClean="0"/>
          </a:p>
          <a:p>
            <a:r>
              <a:rPr lang="en-US" b="1" dirty="0" smtClean="0"/>
              <a:t>CLICK:</a:t>
            </a:r>
            <a:r>
              <a:rPr lang="en-US" b="0" dirty="0" smtClean="0"/>
              <a:t> Here’s an example. Quick,</a:t>
            </a:r>
            <a:r>
              <a:rPr lang="en-US" b="0" baseline="0" dirty="0" smtClean="0"/>
              <a:t> what’s the point of this code? It’s hard to tell because there’s so much going on. And it turns out that a lot of what is going is noise.</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1348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don’t know about you, but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gritting my teeth when writing tests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feeling confused when reading our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I don’t like feeling ashamed when I let my team </a:t>
            </a:r>
            <a:r>
              <a:rPr lang="en-US" sz="1200" kern="1200" baseline="0" dirty="0" smtClean="0">
                <a:solidFill>
                  <a:schemeClr val="tx1"/>
                </a:solidFill>
                <a:effectLst/>
                <a:latin typeface="+mn-lt"/>
                <a:ea typeface="+mn-ea"/>
                <a:cs typeface="+mn-cs"/>
              </a:rPr>
              <a:t>down</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Because I don’t like those things, and because I think testing is too important to give up on, I have spent a great deal of effort finding better ways to write tests.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OUT OF THE DARKNESS and </a:t>
            </a:r>
            <a:r>
              <a:rPr lang="en-US" sz="1200" kern="1200" baseline="0" dirty="0" smtClean="0">
                <a:solidFill>
                  <a:schemeClr val="tx1"/>
                </a:solidFill>
                <a:effectLst/>
                <a:latin typeface="+mn-lt"/>
                <a:ea typeface="+mn-ea"/>
                <a:cs typeface="+mn-cs"/>
              </a:rPr>
              <a:t>into the land of milk, honey and unicorns where tests are easy to write, easy to read, and easy to maintain.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Show you the things that you’re doing that are so costly</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Practical things that you can do today to reduce those costs</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64163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br>
              <a:rPr lang="en-US" baseline="0" dirty="0" smtClean="0"/>
            </a:br>
            <a:endParaRPr lang="en-US" baseline="0" dirty="0" smtClean="0"/>
          </a:p>
          <a:p>
            <a:pPr marL="171450" indent="-171450">
              <a:buFont typeface="Arial" panose="020B0604020202020204" pitchFamily="34" charset="0"/>
              <a:buChar char="•"/>
            </a:pPr>
            <a:r>
              <a:rPr lang="en-US" baseline="0" dirty="0" smtClean="0"/>
              <a:t>Does same thing - removed all the extraneous noise </a:t>
            </a:r>
            <a:r>
              <a:rPr lang="en-US" sz="1200" kern="1200" dirty="0" smtClean="0">
                <a:solidFill>
                  <a:schemeClr val="tx1"/>
                </a:solidFill>
                <a:effectLst/>
                <a:latin typeface="+mn-lt"/>
                <a:ea typeface="+mn-ea"/>
                <a:cs typeface="+mn-cs"/>
              </a:rPr>
              <a:t>and all that you’re left with is a simple, concise expression of my intent</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87206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 we can quickly compare similar tests and see how they differ.</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Software </a:t>
            </a:r>
            <a:r>
              <a:rPr lang="en-US" i="0" baseline="0" dirty="0" smtClean="0"/>
              <a:t>gets complex and you add more </a:t>
            </a:r>
            <a:r>
              <a:rPr lang="en-US" i="0" baseline="0" dirty="0" smtClean="0"/>
              <a:t>rules = lot </a:t>
            </a:r>
            <a:r>
              <a:rPr lang="en-US" i="0" baseline="0" dirty="0" smtClean="0"/>
              <a:t>of similar tests that differ in subtle, but important, ways.</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Easier </a:t>
            </a:r>
            <a:r>
              <a:rPr lang="en-US" i="0" baseline="0" dirty="0" smtClean="0"/>
              <a:t>to </a:t>
            </a:r>
            <a:r>
              <a:rPr lang="en-US" i="0" baseline="0" dirty="0" smtClean="0"/>
              <a:t>UNDERSTAND AND MAINTAIN when you </a:t>
            </a:r>
            <a:r>
              <a:rPr lang="en-US" i="0" baseline="0" dirty="0" smtClean="0"/>
              <a:t>can quickly and </a:t>
            </a:r>
            <a:r>
              <a:rPr lang="en-US" i="0" baseline="0" dirty="0" smtClean="0"/>
              <a:t>VISUALLY COMPARE them </a:t>
            </a:r>
            <a:r>
              <a:rPr lang="en-US" i="0" baseline="0" dirty="0" smtClean="0"/>
              <a:t>to see what’s different.</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b="1"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29001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How quickly does your eye spot the difference between these two statements?</a:t>
            </a:r>
          </a:p>
          <a:p>
            <a:endParaRPr lang="en-US" i="0" baseline="0" dirty="0" smtClean="0"/>
          </a:p>
          <a:p>
            <a:r>
              <a:rPr lang="en-US" b="1" i="0" baseline="0" dirty="0" smtClean="0"/>
              <a:t>(pause)</a:t>
            </a:r>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837011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now?</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Expressive code is easier to scan and compare. </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 write more tests, or as your tests get more complex, this can make a huge difference</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00253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force yourself to write more expressive setup code is to limit yourself to a single screen of code per test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Purpose </a:t>
            </a:r>
            <a:r>
              <a:rPr lang="en-US" b="0" baseline="0" dirty="0" smtClean="0"/>
              <a:t>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a hard and fast </a:t>
            </a:r>
            <a:r>
              <a:rPr lang="en-US" sz="1200" kern="1200" dirty="0" smtClean="0">
                <a:solidFill>
                  <a:schemeClr val="tx1"/>
                </a:solidFill>
                <a:effectLst/>
                <a:latin typeface="+mn-lt"/>
                <a:ea typeface="+mn-ea"/>
                <a:cs typeface="+mn-cs"/>
              </a:rPr>
              <a:t>rule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Meet this </a:t>
            </a:r>
            <a:r>
              <a:rPr lang="en-US" sz="1200" kern="1200" dirty="0" smtClean="0">
                <a:solidFill>
                  <a:schemeClr val="tx1"/>
                </a:solidFill>
                <a:effectLst/>
                <a:latin typeface="+mn-lt"/>
                <a:ea typeface="+mn-ea"/>
                <a:cs typeface="+mn-cs"/>
              </a:rPr>
              <a:t>goal </a:t>
            </a:r>
            <a:r>
              <a:rPr lang="en-US" sz="1200" kern="1200" dirty="0" smtClean="0">
                <a:solidFill>
                  <a:schemeClr val="tx1"/>
                </a:solidFill>
                <a:effectLst/>
                <a:latin typeface="+mn-lt"/>
                <a:ea typeface="+mn-ea"/>
                <a:cs typeface="+mn-cs"/>
              </a:rPr>
              <a:t>majority </a:t>
            </a:r>
            <a:r>
              <a:rPr lang="en-US" sz="1200" kern="1200" dirty="0" smtClean="0">
                <a:solidFill>
                  <a:schemeClr val="tx1"/>
                </a:solidFill>
                <a:effectLst/>
                <a:latin typeface="+mn-lt"/>
                <a:ea typeface="+mn-ea"/>
                <a:cs typeface="+mn-cs"/>
              </a:rPr>
              <a:t>of the time.</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Another way to fit a test onto a single screen is to write more concise code, and one way to do that is to avoid what I call “intermediate setup objects”. </a:t>
            </a:r>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baseline="0" dirty="0" smtClean="0"/>
              <a:t>Sometimes need to create one object only to create something else – never refer to the first object again</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Specifically, help the reader understand why or how a particular piece of test data will affect the test’s outcome.</a:t>
            </a:r>
            <a:endParaRPr lang="en-US" b="0" i="0" baseline="0" dirty="0" smtClean="0"/>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a:t>
            </a:r>
            <a:r>
              <a:rPr lang="en-US" baseline="0" dirty="0" smtClean="0"/>
              <a:t>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171450" lvl="0" indent="-171450">
              <a:buFont typeface="Arial" panose="020B0604020202020204" pitchFamily="34" charset="0"/>
              <a:buChar char="•"/>
            </a:pPr>
            <a:r>
              <a:rPr lang="en-US" b="0" baseline="0" dirty="0" smtClean="0"/>
              <a:t>Use comments to call attention to anything you do that isn’t immediately obvious</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Multiple tests in single file – Extract Method clutters the files</a:t>
            </a:r>
          </a:p>
          <a:p>
            <a:pPr marL="1085850" lvl="2" indent="-171450">
              <a:buFont typeface="Arial" panose="020B0604020202020204" pitchFamily="34" charset="0"/>
              <a:buChar char="•"/>
            </a:pPr>
            <a:r>
              <a:rPr lang="en-US" b="0" i="0" baseline="0" dirty="0" smtClean="0"/>
              <a:t>Hard to manage at scale</a:t>
            </a:r>
          </a:p>
          <a:p>
            <a:pPr marL="1085850" lvl="2" indent="-171450">
              <a:buFont typeface="Arial" panose="020B0604020202020204" pitchFamily="34" charset="0"/>
              <a:buChar char="•"/>
            </a:pPr>
            <a:r>
              <a:rPr lang="en-US" b="0" i="0" baseline="0" dirty="0" smtClean="0"/>
              <a:t>We avoid comments in prod b/c they get stale when logic changes – setup code has lower rate of change than app code, less of a concern</a:t>
            </a:r>
            <a:br>
              <a:rPr lang="en-US" b="0" i="0" baseline="0" dirty="0" smtClean="0"/>
            </a:br>
            <a:r>
              <a:rPr lang="en-US" b="0" i="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Another way that I use comments in</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is to</a:t>
            </a:r>
            <a:r>
              <a:rPr lang="en-US" sz="1200" kern="1200" baseline="0" dirty="0" smtClean="0">
                <a:solidFill>
                  <a:schemeClr val="tx1"/>
                </a:solidFill>
                <a:effectLst/>
                <a:latin typeface="+mn-lt"/>
                <a:ea typeface="+mn-ea"/>
                <a:cs typeface="+mn-cs"/>
              </a:rPr>
              <a:t> organize setup code to make it easier to 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this example you can see that I’m creating a bunch of stuff,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it’s all packed together in one dense chunk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really hard to digest what’s actually happening</a:t>
            </a: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Any competent programmer could take</a:t>
            </a:r>
            <a:r>
              <a:rPr lang="en-US" sz="1200" kern="1200" baseline="0" dirty="0" smtClean="0">
                <a:solidFill>
                  <a:schemeClr val="tx1"/>
                </a:solidFill>
                <a:effectLst/>
                <a:latin typeface="+mn-lt"/>
                <a:ea typeface="+mn-ea"/>
                <a:cs typeface="+mn-cs"/>
              </a:rPr>
              <a:t> time to study </a:t>
            </a:r>
            <a:r>
              <a:rPr lang="en-US" sz="1200" kern="1200" dirty="0" smtClean="0">
                <a:solidFill>
                  <a:schemeClr val="tx1"/>
                </a:solidFill>
                <a:effectLst/>
                <a:latin typeface="+mn-lt"/>
                <a:ea typeface="+mn-ea"/>
                <a:cs typeface="+mn-cs"/>
              </a:rPr>
              <a:t>this code and figure it 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 goal of expressive setup code is</a:t>
            </a:r>
            <a:r>
              <a:rPr lang="en-US" sz="1200" kern="1200" baseline="0" dirty="0" smtClean="0">
                <a:solidFill>
                  <a:schemeClr val="tx1"/>
                </a:solidFill>
                <a:effectLst/>
                <a:latin typeface="+mn-lt"/>
                <a:ea typeface="+mn-ea"/>
                <a:cs typeface="+mn-cs"/>
              </a:rPr>
              <a:t> to make the test context as immediately digestible as possible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01368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Notice how much easier it is to read when we use comments to break it up into logical sections.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Easily see that we’re creating a customer in one special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another customer in a different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Again, in production code I’d get rid of the comments and extract each block of code into a well-named method.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But in my test code, I find that this style works really </a:t>
            </a:r>
            <a:r>
              <a:rPr lang="en-US" sz="1200" kern="1200" baseline="0" dirty="0" err="1" smtClean="0">
                <a:solidFill>
                  <a:schemeClr val="tx1"/>
                </a:solidFill>
                <a:effectLst/>
                <a:latin typeface="+mn-lt"/>
                <a:ea typeface="+mn-ea"/>
                <a:cs typeface="+mn-cs"/>
              </a:rPr>
              <a:t>really</a:t>
            </a:r>
            <a:r>
              <a:rPr lang="en-US" sz="1200" kern="1200" baseline="0" dirty="0" smtClean="0">
                <a:solidFill>
                  <a:schemeClr val="tx1"/>
                </a:solidFill>
                <a:effectLst/>
                <a:latin typeface="+mn-lt"/>
                <a:ea typeface="+mn-ea"/>
                <a:cs typeface="+mn-cs"/>
              </a:rPr>
              <a:t> well.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5800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begin our journey with a short story</a:t>
            </a:r>
            <a:r>
              <a:rPr lang="en-US" sz="1200" kern="1200" baseline="0" dirty="0" smtClean="0">
                <a:solidFill>
                  <a:schemeClr val="tx1"/>
                </a:solidFill>
                <a:effectLst/>
                <a:latin typeface="+mn-lt"/>
                <a:ea typeface="+mn-ea"/>
                <a:cs typeface="+mn-cs"/>
              </a:rPr>
              <a:t> that you might find familiar.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6.5 years ago when I had just joined my current employer. We were in the middle of our agile transformation and everyone was super excited about having “user stories” instead of “requirements” and “story points” instead of “estimates”. In the midst of all that agile euphoria, we decided to require tests for 70% of the code in the new project we were starting.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made this decision because many team members were inexperienced test writers and we wanted to give them some guidance on how much testing was “enough”. I don’t remember why we picked 70% exactly, but the general idea was that 100% coverage seemed unreasonable and that we thought it was a good starting point to have this soft, comforting safety blanket wrapped around the most important 70% of our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starts out great, everyone starts writing tests and shipping features and things are going pretty good. But a few months later, after the code had started to get a little complex and we’d started revisiting features to add new functionality, I began to realize that something was wrong with our tests. They weren’t really delivering the value that we were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problem I noticed is that despite our 70% test coverage requirement, many important tests were missing. It turns out that as the code got more and more complex, it got harder and harder to set up new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 by that safety blanket we were expecting.</a:t>
            </a:r>
          </a:p>
          <a:p>
            <a:pPr marL="0" indent="0">
              <a:buNone/>
            </a:pPr>
            <a:endParaRPr lang="en-US" baseline="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 was that the tests that </a:t>
            </a:r>
            <a:r>
              <a:rPr lang="en-US" sz="1200" i="1"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get written were a nightmare. In one case I needed to make a minor adjustment to a feature. Before writing any new code, however, I wanted to learn more about how the feature currently worked and I wanted to write a failing test. So I opened up the file containing the tests and my heart sank when I saw this:  </a:t>
            </a:r>
          </a:p>
          <a:p>
            <a:endParaRPr lang="en-US" b="1" dirty="0" smtClean="0"/>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6408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significant data</a:t>
            </a:r>
            <a:r>
              <a:rPr lang="en-US" baseline="0" dirty="0" smtClean="0"/>
              <a:t>”</a:t>
            </a:r>
          </a:p>
          <a:p>
            <a:endParaRPr lang="en-US" baseline="0" dirty="0" smtClean="0"/>
          </a:p>
          <a:p>
            <a:pPr marL="171450" indent="-171450">
              <a:buFont typeface="Arial" panose="020B0604020202020204" pitchFamily="34" charset="0"/>
              <a:buChar char="•"/>
            </a:pPr>
            <a:r>
              <a:rPr lang="en-US" dirty="0" smtClean="0"/>
              <a:t>Clearly</a:t>
            </a:r>
            <a:r>
              <a:rPr lang="en-US" baseline="0" dirty="0" smtClean="0"/>
              <a:t> </a:t>
            </a:r>
            <a:r>
              <a:rPr lang="en-US" baseline="0" dirty="0" smtClean="0"/>
              <a:t>identify the values or objects in the setup code that </a:t>
            </a:r>
            <a:r>
              <a:rPr lang="en-US" baseline="0" dirty="0" smtClean="0"/>
              <a:t>ACTUALLY IMPACT the </a:t>
            </a:r>
            <a:r>
              <a:rPr lang="en-US" baseline="0" dirty="0" smtClean="0"/>
              <a:t>test outcome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Clearly </a:t>
            </a:r>
            <a:r>
              <a:rPr lang="en-US" baseline="0" dirty="0" smtClean="0"/>
              <a:t>communicate HOW and WHY those values impact the test outcome</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people to understand the context being created</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91728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The first way to do this is to remove </a:t>
            </a:r>
            <a:r>
              <a:rPr lang="en-US" b="0" baseline="0" dirty="0" smtClean="0"/>
              <a:t>intermediate </a:t>
            </a:r>
            <a:r>
              <a:rPr lang="en-US" b="0" baseline="0" dirty="0" smtClean="0"/>
              <a:t>objects and values that don’t impact the test outcome.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 saw this earlier when we talked about expressive code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We’ll see some patterns that make this easier in a little bit.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 corollary to the previous point is that all significant data should be explicitly set up by your test.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Don’t make assumptions or rely on implicitly created data</a:t>
            </a:r>
          </a:p>
          <a:p>
            <a:pPr marL="628650" lvl="1" indent="-171450">
              <a:buFont typeface="Arial" panose="020B0604020202020204" pitchFamily="34" charset="0"/>
              <a:buChar char="•"/>
            </a:pPr>
            <a:r>
              <a:rPr lang="en-US" b="0" baseline="0" dirty="0" smtClean="0"/>
              <a:t>Hard to understand </a:t>
            </a:r>
            <a:r>
              <a:rPr lang="en-US" b="0" baseline="0" dirty="0" smtClean="0"/>
              <a:t>when not familiar </a:t>
            </a:r>
            <a:r>
              <a:rPr lang="en-US" b="0" baseline="0" dirty="0" smtClean="0"/>
              <a:t>with those details</a:t>
            </a:r>
          </a:p>
          <a:p>
            <a:pPr marL="628650" lvl="1" indent="-171450">
              <a:buFont typeface="Arial" panose="020B0604020202020204" pitchFamily="34" charset="0"/>
              <a:buChar char="•"/>
            </a:pPr>
            <a:r>
              <a:rPr lang="en-US" b="0" baseline="0" dirty="0" smtClean="0"/>
              <a:t>Hard to figure out </a:t>
            </a:r>
            <a:r>
              <a:rPr lang="en-US" b="0" baseline="0" dirty="0" smtClean="0"/>
              <a:t>why test started breaking</a:t>
            </a: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this example we are creating a customer object and we are relying on the fact that it’s default status is ACTIVE. If that default gets changed this test will start breaking and it could be hard to identify why.</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6276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By being explicit in the setup code we more clearly capture our intent</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Easier to comprehend</a:t>
            </a:r>
          </a:p>
          <a:p>
            <a:pPr marL="171450" indent="-171450">
              <a:buFont typeface="Arial" panose="020B0604020202020204" pitchFamily="34" charset="0"/>
              <a:buChar char="•"/>
            </a:pPr>
            <a:endParaRPr lang="en-US" b="0" baseline="0" smtClean="0"/>
          </a:p>
          <a:p>
            <a:pPr marL="171450" indent="-171450">
              <a:buFont typeface="Arial" panose="020B0604020202020204" pitchFamily="34" charset="0"/>
              <a:buChar char="•"/>
            </a:pPr>
            <a:r>
              <a:rPr lang="en-US" b="0" baseline="0" smtClean="0"/>
              <a:t>More </a:t>
            </a:r>
            <a:r>
              <a:rPr lang="en-US" b="0" baseline="0" dirty="0" smtClean="0"/>
              <a:t>resilient at the same time.</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32933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improve expressiveness is by replacing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type,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I’m still seeing smart, experienced programmers writing tests with “customer1” and “customer2”</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endParaRPr lang="en-US" baseline="0" dirty="0" smtClean="0"/>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Final suggestion</a:t>
            </a:r>
            <a:r>
              <a:rPr lang="en-US" baseline="0" dirty="0" smtClean="0"/>
              <a:t> for </a:t>
            </a:r>
            <a:r>
              <a:rPr lang="en-US" baseline="0" dirty="0" smtClean="0"/>
              <a:t>highlighting significant data is to use common naming </a:t>
            </a:r>
            <a:r>
              <a:rPr lang="en-US" baseline="0" dirty="0" smtClean="0"/>
              <a:t>patterns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 </a:t>
            </a:r>
            <a:r>
              <a:rPr lang="en-US" baseline="0" dirty="0" smtClean="0"/>
              <a:t>Tests </a:t>
            </a:r>
            <a:r>
              <a:rPr lang="en-US" baseline="0" dirty="0" smtClean="0"/>
              <a:t>for search or filter, important to do positive AND negative test</a:t>
            </a:r>
          </a:p>
          <a:p>
            <a:pPr marL="628650" lvl="1" indent="-171450">
              <a:buFont typeface="Arial" panose="020B0604020202020204" pitchFamily="34" charset="0"/>
              <a:buChar char="•"/>
            </a:pPr>
            <a:r>
              <a:rPr lang="en-US" baseline="0" dirty="0" smtClean="0"/>
              <a:t>Just as important </a:t>
            </a:r>
            <a:r>
              <a:rPr lang="en-US" baseline="0" dirty="0" smtClean="0"/>
              <a:t>code </a:t>
            </a:r>
            <a:r>
              <a:rPr lang="en-US" baseline="0" dirty="0" smtClean="0"/>
              <a:t>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Convention </a:t>
            </a:r>
            <a:r>
              <a:rPr lang="en-US" baseline="0" dirty="0" smtClean="0"/>
              <a:t>is to use the term “distractor</a:t>
            </a:r>
            <a:r>
              <a:rPr lang="en-US" baseline="0" dirty="0" smtClean="0"/>
              <a:t>”</a:t>
            </a:r>
            <a:endParaRPr lang="en-US" i="0" baseline="0" dirty="0" smtClean="0"/>
          </a:p>
          <a:p>
            <a:pPr marL="628650" lvl="1" indent="-171450">
              <a:buFont typeface="Arial" panose="020B0604020202020204" pitchFamily="34" charset="0"/>
              <a:buChar char="•"/>
            </a:pPr>
            <a:r>
              <a:rPr lang="en-US" baseline="0" dirty="0" smtClean="0"/>
              <a:t>Communicates object is not </a:t>
            </a:r>
            <a:r>
              <a:rPr lang="en-US" baseline="0" dirty="0" smtClean="0"/>
              <a:t>important</a:t>
            </a:r>
            <a:endParaRPr lang="en-US" baseline="0" dirty="0" smtClean="0"/>
          </a:p>
          <a:p>
            <a:pPr marL="628650" lvl="1" indent="-171450">
              <a:buFont typeface="Arial" panose="020B0604020202020204" pitchFamily="34" charset="0"/>
              <a:buChar char="•"/>
            </a:pPr>
            <a:r>
              <a:rPr lang="en-US" baseline="0" dirty="0" smtClean="0"/>
              <a:t>Use that name consistently, co-workers immediately </a:t>
            </a:r>
            <a:r>
              <a:rPr lang="en-US" baseline="0" dirty="0" smtClean="0"/>
              <a:t>recognize</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sort of instant pattern recognition is a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that it should be reusable. </a:t>
            </a:r>
          </a:p>
          <a:p>
            <a:endParaRPr lang="en-US" dirty="0" smtClean="0"/>
          </a:p>
          <a:p>
            <a:r>
              <a:rPr lang="en-US" dirty="0" smtClean="0"/>
              <a:t>Example:</a:t>
            </a:r>
          </a:p>
          <a:p>
            <a:pPr marL="171450" indent="-171450">
              <a:buFont typeface="Arial" panose="020B0604020202020204" pitchFamily="34" charset="0"/>
              <a:buChar char="•"/>
            </a:pPr>
            <a:r>
              <a:rPr lang="en-US" dirty="0" smtClean="0"/>
              <a:t>Product, Order, Customer linked</a:t>
            </a:r>
            <a:r>
              <a:rPr lang="en-US" baseline="0" dirty="0" smtClean="0"/>
              <a:t> together</a:t>
            </a:r>
          </a:p>
          <a:p>
            <a:pPr marL="171450" indent="-171450">
              <a:buFont typeface="Arial" panose="020B0604020202020204" pitchFamily="34" charset="0"/>
              <a:buChar char="•"/>
            </a:pPr>
            <a:r>
              <a:rPr lang="en-US" baseline="0" dirty="0" smtClean="0"/>
              <a:t>Useful when testing any of those objects</a:t>
            </a:r>
          </a:p>
          <a:p>
            <a:pPr marL="171450" indent="-171450">
              <a:buFont typeface="Arial" panose="020B0604020202020204" pitchFamily="34" charset="0"/>
              <a:buChar char="•"/>
            </a:pPr>
            <a:r>
              <a:rPr lang="en-US" baseline="0" dirty="0" smtClean="0"/>
              <a:t>Don’t want to copy/paste</a:t>
            </a:r>
            <a:endParaRPr lang="en-US" dirty="0" smtClean="0"/>
          </a:p>
          <a:p>
            <a:endParaRPr lang="en-US" dirty="0" smtClean="0"/>
          </a:p>
          <a:p>
            <a:r>
              <a:rPr lang="en-US" dirty="0" smtClean="0"/>
              <a:t>One common way to reuse setup logic</a:t>
            </a:r>
            <a:r>
              <a:rPr lang="en-US" baseline="0" dirty="0" smtClean="0"/>
              <a:t> is through inheritance. </a:t>
            </a:r>
            <a:r>
              <a:rPr lang="en-US" dirty="0" smtClean="0"/>
              <a:t>Don’t do that</a:t>
            </a:r>
          </a:p>
          <a:p>
            <a:pPr marL="171450" indent="-171450">
              <a:buFont typeface="Arial" panose="020B0604020202020204" pitchFamily="34" charset="0"/>
              <a:buChar char="•"/>
            </a:pPr>
            <a:r>
              <a:rPr lang="en-US" baseline="0" dirty="0" smtClean="0"/>
              <a:t>Hard for each test to override and customize the data defined in a base class</a:t>
            </a:r>
          </a:p>
          <a:p>
            <a:pPr marL="171450" indent="-171450">
              <a:buFont typeface="Arial" panose="020B0604020202020204" pitchFamily="34" charset="0"/>
              <a:buChar char="•"/>
            </a:pPr>
            <a:r>
              <a:rPr lang="en-US" baseline="0" dirty="0" smtClean="0"/>
              <a:t>We don’t want our Order tests and our Customer tests to share a base class, just so that they can share a little bit of data</a:t>
            </a:r>
          </a:p>
          <a:p>
            <a:endParaRPr lang="en-US" baseline="0" dirty="0" smtClean="0"/>
          </a:p>
          <a:p>
            <a:r>
              <a:rPr lang="en-US" baseline="0" dirty="0" smtClean="0"/>
              <a:t>Show examples in a bit of a pattern that’s purpose built for reusing setup logic</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566434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Next - concrete patterns and practices for adhering to these principles</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441832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Examples</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grows = more and more pre-built objects</a:t>
            </a:r>
          </a:p>
          <a:p>
            <a:pPr marL="628650" lvl="1" indent="-171450">
              <a:buFont typeface="Arial" panose="020B0604020202020204" pitchFamily="34" charset="0"/>
              <a:buChar char="•"/>
            </a:pPr>
            <a:r>
              <a:rPr lang="en-US" b="0" baseline="0" dirty="0" smtClean="0"/>
              <a:t>As the number of pre-built objects grows = harder to maintain them and choose</a:t>
            </a:r>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1" baseline="0" dirty="0" smtClean="0"/>
              <a:t>TRANSITION: </a:t>
            </a:r>
            <a:r>
              <a:rPr lang="en-US" b="0" baseline="0" dirty="0" smtClean="0"/>
              <a:t>Over time, as your software grows and developers need to handle new setup needs, you end up with a mess like this:</a:t>
            </a:r>
            <a:endParaRPr lang="en-US" b="1" baseline="0" dirty="0" smtClean="0"/>
          </a:p>
          <a:p>
            <a:pPr marL="628650" lvl="1"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lots of overlap between these methods,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more methods that exist the harder it is to choose between them.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happens if someone needs an order that: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Is placed by a new customer,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failed AVS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has different bill-to and ship-to addresses?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They’d probably add yet another factory method and contribute to the bloat.</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baseline="0" dirty="0" smtClean="0">
                <a:solidFill>
                  <a:schemeClr val="tx1"/>
                </a:solidFill>
                <a:effectLst/>
                <a:latin typeface="+mn-lt"/>
                <a:ea typeface="+mn-ea"/>
                <a:cs typeface="+mn-cs"/>
              </a:rPr>
              <a:t>Transition: </a:t>
            </a:r>
            <a:r>
              <a:rPr lang="en-US" sz="1200" b="0" kern="1200" baseline="0" dirty="0" smtClean="0">
                <a:solidFill>
                  <a:schemeClr val="tx1"/>
                </a:solidFill>
                <a:effectLst/>
                <a:latin typeface="+mn-lt"/>
                <a:ea typeface="+mn-ea"/>
                <a:cs typeface="+mn-cs"/>
              </a:rPr>
              <a:t>As software grows, defining important objects up front gets difficult – want to be able to craft data on a per-test basis</a:t>
            </a:r>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r>
              <a:rPr lang="en-US" sz="1200" kern="1200" dirty="0" smtClean="0">
                <a:solidFill>
                  <a:schemeClr val="tx1"/>
                </a:solidFill>
                <a:effectLst/>
                <a:latin typeface="+mn-lt"/>
                <a:ea typeface="+mn-ea"/>
                <a:cs typeface="+mn-cs"/>
              </a:rPr>
              <a:t>I like this approach a lot more than Object Mother because it makes it easy to create the precise data we need for each test. Rather than picking from a library of pre-built data I can easily construct exactly what I need. In general, this scales better than Object Mother.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fan </a:t>
            </a:r>
            <a:r>
              <a:rPr lang="en-US" sz="1200" kern="1200" dirty="0" smtClean="0">
                <a:solidFill>
                  <a:schemeClr val="tx1"/>
                </a:solidFill>
                <a:effectLst/>
                <a:latin typeface="+mn-lt"/>
                <a:ea typeface="+mn-ea"/>
                <a:cs typeface="+mn-cs"/>
              </a:rPr>
              <a:t>of the Fluent API because it’s very verbose.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Green arrows point to the significant data that I’m creating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Red circles are the “noise” that we get from the fluent API. </a:t>
            </a:r>
          </a:p>
          <a:p>
            <a:pPr marL="171450" lvl="0" indent="-171450">
              <a:buFont typeface="Arial" panose="020B0604020202020204" pitchFamily="34" charset="0"/>
              <a:buChar char="•"/>
            </a:pPr>
            <a:endParaRPr lang="en-US" b="0" dirty="0" smtClean="0"/>
          </a:p>
          <a:p>
            <a:pPr marL="0" lvl="0" indent="0">
              <a:buFont typeface="Arial" panose="020B0604020202020204" pitchFamily="34" charset="0"/>
              <a:buNone/>
            </a:pPr>
            <a:r>
              <a:rPr lang="en-US" b="0" dirty="0" smtClean="0"/>
              <a:t>In addition, actually implementing the fluent API is tedious. </a:t>
            </a:r>
          </a:p>
          <a:p>
            <a:pPr marL="171450" lvl="0" indent="-171450">
              <a:buFont typeface="Arial" panose="020B0604020202020204" pitchFamily="34" charset="0"/>
              <a:buChar char="•"/>
            </a:pPr>
            <a:r>
              <a:rPr lang="en-US" b="0" dirty="0" smtClean="0"/>
              <a:t>Lot of boilerplate code that, in</a:t>
            </a:r>
            <a:r>
              <a:rPr lang="en-US" b="0" baseline="0" dirty="0" smtClean="0"/>
              <a:t> my experience, isn’t worth the effort. </a:t>
            </a:r>
          </a:p>
          <a:p>
            <a:pPr marL="171450" lvl="0" indent="-171450">
              <a:buFont typeface="Arial" panose="020B0604020202020204" pitchFamily="34" charset="0"/>
              <a:buChar char="•"/>
            </a:pPr>
            <a:r>
              <a:rPr lang="en-US" b="0" baseline="0" dirty="0" smtClean="0"/>
              <a:t>Not happy with results</a:t>
            </a:r>
            <a:endParaRPr lang="en-US" b="0" baseline="0" dirty="0" smtClean="0"/>
          </a:p>
          <a:p>
            <a:pPr marL="0" lvl="0" indent="0">
              <a:buFont typeface="Arial" panose="020B0604020202020204" pitchFamily="34" charse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Transition:</a:t>
            </a:r>
            <a:r>
              <a:rPr lang="en-US" b="0" dirty="0" smtClean="0"/>
              <a:t> </a:t>
            </a:r>
            <a:r>
              <a:rPr lang="en-US" b="0" dirty="0" smtClean="0"/>
              <a:t>We </a:t>
            </a:r>
            <a:r>
              <a:rPr lang="en-US" b="0" dirty="0" smtClean="0"/>
              <a:t>decided </a:t>
            </a:r>
            <a:r>
              <a:rPr lang="en-US" b="0" dirty="0" smtClean="0"/>
              <a:t>we </a:t>
            </a:r>
            <a:r>
              <a:rPr lang="en-US" b="0" dirty="0" smtClean="0"/>
              <a:t>wanted something </a:t>
            </a:r>
            <a:r>
              <a:rPr lang="en-US" b="0" dirty="0" smtClean="0"/>
              <a:t>CONCISE </a:t>
            </a:r>
            <a:r>
              <a:rPr lang="en-US" b="0" baseline="0" dirty="0" smtClean="0"/>
              <a:t>like </a:t>
            </a:r>
            <a:r>
              <a:rPr lang="en-US" b="0" baseline="0" dirty="0" smtClean="0"/>
              <a:t>Object Mother but </a:t>
            </a:r>
            <a:r>
              <a:rPr lang="en-US" b="0" baseline="0" dirty="0" smtClean="0"/>
              <a:t>FLEXIBLE like </a:t>
            </a:r>
            <a:r>
              <a:rPr lang="en-US" b="0" baseline="0" dirty="0" smtClean="0"/>
              <a:t>Data Builder. </a:t>
            </a:r>
            <a:r>
              <a:rPr lang="en-US" b="0" baseline="0" dirty="0" smtClean="0"/>
              <a:t>Created </a:t>
            </a:r>
            <a:r>
              <a:rPr lang="en-US" b="0" baseline="0" dirty="0" smtClean="0"/>
              <a:t>a hybrid pattern that takes the best aspects of each.</a:t>
            </a:r>
            <a:endParaRPr lang="en-US" b="1" dirty="0" smtClean="0"/>
          </a:p>
          <a:p>
            <a:pPr marL="0" lvl="0" indent="0">
              <a:buFont typeface="Arial" panose="020B0604020202020204" pitchFamily="34" charset="0"/>
              <a:buNone/>
            </a:pPr>
            <a:endParaRPr lang="en-US" b="0" dirty="0" smtClean="0"/>
          </a:p>
          <a:p>
            <a:r>
              <a:rPr lang="en-US" baseline="0" dirty="0" smtClean="0"/>
              <a:t>We have internally referred to this pattern as “Test Helper”. </a:t>
            </a:r>
            <a:r>
              <a:rPr lang="en-US" baseline="0" dirty="0" smtClean="0"/>
              <a:t>Name sucks – focus on details of the pattern itself</a:t>
            </a: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Test Helper” combines </a:t>
            </a:r>
            <a:r>
              <a:rPr lang="en-US" baseline="0" dirty="0" smtClean="0"/>
              <a:t>static </a:t>
            </a:r>
            <a:r>
              <a:rPr lang="en-US" baseline="0" dirty="0" smtClean="0"/>
              <a:t>factory class of Object Mother </a:t>
            </a:r>
            <a:r>
              <a:rPr lang="en-US" baseline="0" dirty="0" smtClean="0"/>
              <a:t>w/ customizable </a:t>
            </a:r>
            <a:r>
              <a:rPr lang="en-US" baseline="0" dirty="0" smtClean="0"/>
              <a:t>nature of </a:t>
            </a:r>
            <a:r>
              <a:rPr lang="en-US" baseline="0" dirty="0" smtClean="0"/>
              <a:t>Data Builder </a:t>
            </a:r>
            <a:endParaRPr lang="en-US" baseline="0" dirty="0" smtClean="0"/>
          </a:p>
          <a:p>
            <a:endParaRPr lang="en-US" baseline="0" dirty="0" smtClean="0"/>
          </a:p>
          <a:p>
            <a:pPr marL="171450" indent="-171450">
              <a:buFont typeface="Arial" panose="020B0604020202020204" pitchFamily="34" charset="0"/>
              <a:buChar char="•"/>
            </a:pPr>
            <a:r>
              <a:rPr lang="en-US" baseline="0" dirty="0" smtClean="0"/>
              <a:t>Static classes </a:t>
            </a:r>
            <a:r>
              <a:rPr lang="en-US" baseline="0" dirty="0" smtClean="0"/>
              <a:t>expose </a:t>
            </a:r>
            <a:r>
              <a:rPr lang="en-US" baseline="0" dirty="0" smtClean="0"/>
              <a:t>SMALL number of GENERIC factory methods.</a:t>
            </a:r>
          </a:p>
          <a:p>
            <a:pPr marL="171450" indent="-171450">
              <a:buFont typeface="Arial" panose="020B0604020202020204" pitchFamily="34" charset="0"/>
              <a:buChar char="•"/>
            </a:pPr>
            <a:r>
              <a:rPr lang="en-US" baseline="0" dirty="0" smtClean="0"/>
              <a:t>Customized via method </a:t>
            </a:r>
            <a:r>
              <a:rPr lang="en-US" baseline="0" dirty="0" err="1" smtClean="0"/>
              <a:t>args</a:t>
            </a:r>
            <a:endParaRPr lang="en-US" baseline="0" dirty="0" smtClean="0"/>
          </a:p>
          <a:p>
            <a:endParaRPr lang="en-US" baseline="0" dirty="0" smtClean="0"/>
          </a:p>
          <a:p>
            <a:pPr marL="171450" indent="-171450">
              <a:buFont typeface="Arial" panose="020B0604020202020204" pitchFamily="34" charset="0"/>
              <a:buChar char="•"/>
            </a:pPr>
            <a:r>
              <a:rPr lang="en-US" b="0" baseline="0" dirty="0" smtClean="0"/>
              <a:t>Create static </a:t>
            </a:r>
            <a:r>
              <a:rPr lang="en-US" b="0" baseline="0" dirty="0" smtClean="0"/>
              <a:t>class, one for each </a:t>
            </a:r>
            <a:r>
              <a:rPr lang="en-US" b="0" baseline="0" dirty="0" smtClean="0"/>
              <a:t>type</a:t>
            </a:r>
            <a:endParaRPr lang="en-US" b="0" baseline="0" dirty="0" smtClean="0"/>
          </a:p>
          <a:p>
            <a:pPr marL="628650" lvl="1" indent="-171450">
              <a:buFont typeface="Arial" panose="020B0604020202020204" pitchFamily="34" charset="0"/>
              <a:buChar char="•"/>
            </a:pPr>
            <a:r>
              <a:rPr lang="en-US" b="0" baseline="0" dirty="0" smtClean="0"/>
              <a:t>Create </a:t>
            </a:r>
            <a:r>
              <a:rPr lang="en-US" b="0" baseline="0" dirty="0" err="1" smtClean="0"/>
              <a:t>tatic</a:t>
            </a:r>
            <a:r>
              <a:rPr lang="en-US" b="0" baseline="0" dirty="0" smtClean="0"/>
              <a:t> </a:t>
            </a:r>
            <a:r>
              <a:rPr lang="en-US" b="0" baseline="0" dirty="0" smtClean="0"/>
              <a:t>method called Create and </a:t>
            </a:r>
            <a:r>
              <a:rPr lang="en-US" b="0" baseline="0" dirty="0" smtClean="0"/>
              <a:t>expose </a:t>
            </a:r>
            <a:r>
              <a:rPr lang="en-US" b="0" baseline="0" dirty="0" smtClean="0"/>
              <a:t>each customizable property as </a:t>
            </a:r>
            <a:r>
              <a:rPr lang="en-US" b="0" baseline="0" dirty="0" smtClean="0"/>
              <a:t>method parameter</a:t>
            </a: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Remember – callers should only specify values that impact test outcome</a:t>
            </a:r>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994447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In order for this pattern to work really well there are a couple of things to keep in mind as you design your helpers.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avoid setting properties to </a:t>
            </a:r>
            <a:r>
              <a:rPr lang="en-US" i="1" baseline="0" dirty="0" smtClean="0"/>
              <a:t>null </a:t>
            </a:r>
            <a:r>
              <a:rPr lang="en-US" i="0" baseline="0" dirty="0" smtClean="0"/>
              <a:t>or hardcoded values because this leads to “unexpected equality”</a:t>
            </a:r>
            <a:br>
              <a:rPr lang="en-US" i="0" baseline="0" dirty="0" smtClean="0"/>
            </a:br>
            <a:endParaRPr lang="en-US" i="0" baseline="0" dirty="0" smtClean="0"/>
          </a:p>
          <a:p>
            <a:r>
              <a:rPr lang="en-US" sz="1200" kern="1200" dirty="0" smtClean="0">
                <a:solidFill>
                  <a:schemeClr val="tx1"/>
                </a:solidFill>
                <a:effectLst/>
                <a:latin typeface="+mn-lt"/>
                <a:ea typeface="+mn-ea"/>
                <a:cs typeface="+mn-cs"/>
              </a:rPr>
              <a:t>For example, let’s say you create two different Customers from the helper, one called “target” and one called “distractor”. You then do whatever you’re trying to test, and finally you make an assertion that your method under test returned a result that’s equal to the target customer’s email.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here is that the test will fail if the code returns the distractor’s email address.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because both objects were created with the same value. This is what I mean by “unexpected equality”.</a:t>
            </a:r>
          </a:p>
          <a:p>
            <a:pPr marL="171450" indent="-171450">
              <a:buFont typeface="Arial" panose="020B0604020202020204" pitchFamily="34" charset="0"/>
              <a:buChar char="•"/>
            </a:pPr>
            <a:endParaRPr lang="en-US" i="0"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issue of “unexpected equality” also applies when you’re dealing with Entity IDs</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an integration test, where you’re loading data from an actual database, you know that every object will have a unique ID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 unit test, where we’re dealing with in-memory objects only, we don’t have that guarantee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Nothing prevents you from creating multiple customers all with the ID of 0 or some other value</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dirty="0" smtClean="0"/>
              <a:t>To avoid this</a:t>
            </a:r>
            <a:r>
              <a:rPr lang="en-US" baseline="0" dirty="0" smtClean="0"/>
              <a:t> issue of “unexpected equality”, </a:t>
            </a:r>
            <a:r>
              <a:rPr lang="en-US" dirty="0" smtClean="0"/>
              <a:t>MAKE VALUES UNIQUE BY DEFAULT </a:t>
            </a:r>
            <a:r>
              <a:rPr lang="en-US" baseline="0" dirty="0" smtClean="0"/>
              <a:t>– force callers to be 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75910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t>
            </a:r>
            <a:r>
              <a:rPr lang="en-US" b="0" i="0" baseline="0" dirty="0" smtClean="0"/>
              <a:t>which you can get from my GitHub</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 and it keeps track of the values it’s handed out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This makes it really easy to guarantee that every in-memory object that you create with a helper will have a unique ID, unless the caller has explicitly provided a value to use</a:t>
            </a:r>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Sometimes</a:t>
            </a:r>
            <a:r>
              <a:rPr lang="en-US" baseline="0" dirty="0" smtClean="0"/>
              <a:t> </a:t>
            </a:r>
            <a:r>
              <a:rPr lang="en-US" baseline="0" dirty="0" smtClean="0"/>
              <a:t>need </a:t>
            </a:r>
            <a:r>
              <a:rPr lang="en-US" baseline="0" dirty="0" smtClean="0"/>
              <a:t>to customize </a:t>
            </a:r>
            <a:r>
              <a:rPr lang="en-US" baseline="0" dirty="0" smtClean="0"/>
              <a:t>object </a:t>
            </a:r>
            <a:r>
              <a:rPr lang="en-US" baseline="0" dirty="0" smtClean="0"/>
              <a:t>in a way </a:t>
            </a:r>
            <a:r>
              <a:rPr lang="en-US" baseline="0" dirty="0" smtClean="0"/>
              <a:t>helper </a:t>
            </a:r>
            <a:r>
              <a:rPr lang="en-US" baseline="0" dirty="0" smtClean="0"/>
              <a:t>wasn’t built to support</a:t>
            </a:r>
          </a:p>
          <a:p>
            <a:pPr marL="628650" lvl="1" indent="-171450">
              <a:buFont typeface="Arial" panose="020B0604020202020204" pitchFamily="34" charset="0"/>
              <a:buChar char="•"/>
            </a:pPr>
            <a:r>
              <a:rPr lang="en-US" baseline="0" dirty="0" smtClean="0"/>
              <a:t>Modify properties not exposed </a:t>
            </a:r>
            <a:r>
              <a:rPr lang="en-US" baseline="0" dirty="0" smtClean="0"/>
              <a:t>as </a:t>
            </a:r>
            <a:r>
              <a:rPr lang="en-US" baseline="0" dirty="0" err="1" smtClean="0"/>
              <a:t>args</a:t>
            </a:r>
            <a:endParaRPr lang="en-US" baseline="0" dirty="0" smtClean="0"/>
          </a:p>
          <a:p>
            <a:pPr marL="628650" lvl="1" indent="-171450">
              <a:buFont typeface="Arial" panose="020B0604020202020204" pitchFamily="34" charset="0"/>
              <a:buChar char="•"/>
            </a:pPr>
            <a:r>
              <a:rPr lang="en-US" baseline="0" dirty="0" smtClean="0"/>
              <a:t>Something more complex</a:t>
            </a:r>
            <a:endParaRPr lang="en-US" baseline="0" dirty="0" smtClean="0"/>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You might be tempted to call the helper, do what you can, and then further modify the object that gets returned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77069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AVOID </a:t>
            </a:r>
            <a:r>
              <a:rPr lang="en-US" baseline="0" dirty="0" smtClean="0"/>
              <a:t>this if you can</a:t>
            </a:r>
          </a:p>
          <a:p>
            <a:pPr marL="628650" lvl="1" indent="-171450">
              <a:buFont typeface="Arial" panose="020B0604020202020204" pitchFamily="34" charset="0"/>
              <a:buChar char="•"/>
            </a:pPr>
            <a:r>
              <a:rPr lang="en-US" baseline="0" dirty="0" smtClean="0"/>
              <a:t>Harder to understand – reader has to comprehend helper call AND tweaks</a:t>
            </a:r>
          </a:p>
          <a:p>
            <a:pPr marL="628650" lvl="1" indent="-171450">
              <a:buFont typeface="Arial" panose="020B0604020202020204" pitchFamily="34" charset="0"/>
              <a:buChar char="•"/>
            </a:pPr>
            <a:r>
              <a:rPr lang="en-US" baseline="0" dirty="0" smtClean="0"/>
              <a:t>Hard to maintain – the test makes assumptions about what gets returned; </a:t>
            </a:r>
          </a:p>
          <a:p>
            <a:pPr marL="628650" lvl="1" indent="-171450">
              <a:buFont typeface="Arial" panose="020B0604020202020204" pitchFamily="34" charset="0"/>
              <a:buChar char="•"/>
            </a:pPr>
            <a:r>
              <a:rPr lang="en-US" baseline="0" dirty="0" smtClean="0"/>
              <a:t>Test should depend ONLY on data it specifies itself.</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It isn’t always possible to avoid, but always try to extend the helper before you do anything in a one-off test</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80284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generic factory method called Create()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Sometimes</a:t>
            </a:r>
            <a:r>
              <a:rPr lang="en-US" baseline="0" dirty="0" smtClean="0"/>
              <a:t> you’ll start to see logic develop inside that generic method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For example:</a:t>
            </a:r>
          </a:p>
          <a:p>
            <a:pPr marL="628650" lvl="1" indent="-171450">
              <a:buFont typeface="Arial" panose="020B0604020202020204" pitchFamily="34" charset="0"/>
              <a:buChar char="•"/>
            </a:pPr>
            <a:r>
              <a:rPr lang="en-US" baseline="0" dirty="0" smtClean="0"/>
              <a:t>(explain)</a:t>
            </a:r>
            <a:endParaRPr lang="en-US" baseline="0" dirty="0" smtClean="0"/>
          </a:p>
          <a:p>
            <a:pPr marL="628650" lvl="1" indent="-171450">
              <a:buFont typeface="Arial" panose="020B0604020202020204" pitchFamily="34" charset="0"/>
              <a:buChar char="•"/>
            </a:pPr>
            <a:r>
              <a:rPr lang="en-US" baseline="0" dirty="0" smtClean="0"/>
              <a:t>This works well, but it has two drawbacks:</a:t>
            </a:r>
          </a:p>
          <a:p>
            <a:pPr marL="1085850" lvl="2" indent="-171450">
              <a:buFont typeface="Arial" panose="020B0604020202020204" pitchFamily="34" charset="0"/>
              <a:buChar char="•"/>
            </a:pPr>
            <a:r>
              <a:rPr lang="en-US" baseline="0" dirty="0" smtClean="0"/>
              <a:t>1) </a:t>
            </a:r>
            <a:r>
              <a:rPr lang="en-US" baseline="0" dirty="0" smtClean="0"/>
              <a:t>Gets messy or complicated if you have lots of logic</a:t>
            </a:r>
            <a:endParaRPr lang="en-US" baseline="0" dirty="0" smtClean="0"/>
          </a:p>
          <a:p>
            <a:pPr marL="1085850" lvl="2" indent="-171450">
              <a:buFont typeface="Arial" panose="020B0604020202020204" pitchFamily="34" charset="0"/>
              <a:buChar char="•"/>
            </a:pPr>
            <a:r>
              <a:rPr lang="en-US" baseline="0" dirty="0" smtClean="0"/>
              <a:t>2) </a:t>
            </a:r>
            <a:r>
              <a:rPr lang="en-US" baseline="0" dirty="0" smtClean="0"/>
              <a:t>No </a:t>
            </a:r>
            <a:r>
              <a:rPr lang="en-US" baseline="0" dirty="0" smtClean="0"/>
              <a:t>easy way to search your test code for all places that are creating a Shipped order</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r>
              <a:rPr lang="en-US" b="0" baseline="0" dirty="0" smtClean="0"/>
              <a:t> Another way to handle this is to create a new factory method very similar to Object Mother</a:t>
            </a: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This helper method is </a:t>
            </a:r>
            <a:r>
              <a:rPr lang="en-US" b="0" baseline="0" dirty="0" smtClean="0"/>
              <a:t>purpose built for creating shipped orders.</a:t>
            </a:r>
          </a:p>
          <a:p>
            <a:endParaRPr lang="en-US" b="0" baseline="0" dirty="0" smtClean="0"/>
          </a:p>
          <a:p>
            <a:pPr marL="171450" indent="-171450">
              <a:buFont typeface="Arial" panose="020B0604020202020204" pitchFamily="34" charset="0"/>
              <a:buChar char="•"/>
            </a:pPr>
            <a:r>
              <a:rPr lang="en-US" b="0" baseline="0" dirty="0" smtClean="0"/>
              <a:t>no </a:t>
            </a:r>
            <a:r>
              <a:rPr lang="en-US" b="0" baseline="0" dirty="0" smtClean="0"/>
              <a:t>longer need to expose the shipping status as a </a:t>
            </a:r>
            <a:r>
              <a:rPr lang="en-US" b="0" baseline="0" dirty="0" smtClean="0"/>
              <a:t>parameter</a:t>
            </a:r>
          </a:p>
          <a:p>
            <a:pPr marL="171450" indent="-171450">
              <a:buFont typeface="Arial" panose="020B0604020202020204" pitchFamily="34" charset="0"/>
              <a:buChar char="•"/>
            </a:pPr>
            <a:r>
              <a:rPr lang="en-US" b="0" baseline="0" dirty="0" smtClean="0"/>
              <a:t>no </a:t>
            </a:r>
            <a:r>
              <a:rPr lang="en-US" b="0" baseline="0" dirty="0" smtClean="0"/>
              <a:t>longer need </a:t>
            </a:r>
            <a:r>
              <a:rPr lang="en-US" b="0" baseline="0" dirty="0" smtClean="0"/>
              <a:t>shipping </a:t>
            </a:r>
            <a:r>
              <a:rPr lang="en-US" b="0" baseline="0" dirty="0" smtClean="0"/>
              <a:t>method and ship date to default to null. </a:t>
            </a:r>
          </a:p>
          <a:p>
            <a:endParaRPr lang="en-US" b="0" baseline="0" dirty="0" smtClean="0"/>
          </a:p>
          <a:p>
            <a:r>
              <a:rPr lang="en-US" b="0" i="0" baseline="0" dirty="0" smtClean="0"/>
              <a:t>This helper can delegate to the generic Create, which can be left very simple</a:t>
            </a:r>
          </a:p>
          <a:p>
            <a:endParaRPr lang="en-US" b="0" i="0" baseline="0" dirty="0" smtClean="0"/>
          </a:p>
          <a:p>
            <a:r>
              <a:rPr lang="en-US" b="0" i="0" baseline="0" dirty="0" smtClean="0"/>
              <a:t>Can also Find Refs to find all tests creating shipped order</a:t>
            </a:r>
            <a:endParaRPr lang="en-US" b="0" baseline="0" dirty="0" smtClean="0"/>
          </a:p>
          <a:p>
            <a:endParaRPr lang="en-US" b="0" baseline="0" dirty="0" smtClean="0"/>
          </a:p>
          <a:p>
            <a:r>
              <a:rPr lang="en-US" b="1" baseline="0" dirty="0" smtClean="0"/>
              <a:t>Transition:</a:t>
            </a:r>
            <a:r>
              <a:rPr lang="en-US" b="0" baseline="0" dirty="0" smtClean="0"/>
              <a:t> </a:t>
            </a:r>
            <a:r>
              <a:rPr lang="en-US" b="0" baseline="0" dirty="0" smtClean="0"/>
              <a:t>Do sparingly </a:t>
            </a:r>
            <a:r>
              <a:rPr lang="en-US" b="0" baseline="0" dirty="0" smtClean="0"/>
              <a:t>because </a:t>
            </a:r>
            <a:r>
              <a:rPr lang="en-US" b="0" baseline="0" dirty="0" smtClean="0"/>
              <a:t>same </a:t>
            </a:r>
            <a:r>
              <a:rPr lang="en-US" b="0" baseline="0" dirty="0" smtClean="0"/>
              <a:t>drawbacks as </a:t>
            </a:r>
            <a:r>
              <a:rPr lang="en-US" b="0" baseline="0" dirty="0" smtClean="0"/>
              <a:t>Object Mother. I </a:t>
            </a:r>
            <a:r>
              <a:rPr lang="en-US" b="0" baseline="0" dirty="0" smtClean="0"/>
              <a:t>tend to have a small number of factory methods for very common and coarse grained specification, and then rely on parameters to specialize the data further.</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898718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key point </a:t>
            </a:r>
            <a:r>
              <a:rPr lang="en-US" baseline="0" dirty="0" smtClean="0"/>
              <a:t>is </a:t>
            </a:r>
            <a:r>
              <a:rPr lang="en-US" baseline="0" dirty="0" smtClean="0"/>
              <a:t>that </a:t>
            </a:r>
            <a:r>
              <a:rPr lang="en-US" baseline="0" dirty="0" smtClean="0"/>
              <a:t>helpers </a:t>
            </a:r>
            <a:r>
              <a:rPr lang="en-US" baseline="0" dirty="0" smtClean="0"/>
              <a:t>should be declarative in nature. </a:t>
            </a:r>
          </a:p>
          <a:p>
            <a:endParaRPr lang="en-US" baseline="0" dirty="0" smtClean="0"/>
          </a:p>
          <a:p>
            <a:r>
              <a:rPr lang="en-US" baseline="0" dirty="0" smtClean="0"/>
              <a:t>Describe </a:t>
            </a:r>
            <a:r>
              <a:rPr lang="en-US" i="1" baseline="0" dirty="0" smtClean="0"/>
              <a:t>what </a:t>
            </a:r>
            <a:r>
              <a:rPr lang="en-US" i="0" baseline="0" dirty="0" smtClean="0"/>
              <a:t>is being created </a:t>
            </a:r>
            <a:r>
              <a:rPr lang="en-US" i="0" baseline="0" dirty="0" smtClean="0"/>
              <a:t>not </a:t>
            </a:r>
            <a:r>
              <a:rPr lang="en-US" i="1" baseline="0" dirty="0" smtClean="0"/>
              <a:t>how</a:t>
            </a:r>
          </a:p>
          <a:p>
            <a:endParaRPr lang="en-US" i="1" baseline="0" dirty="0" smtClean="0"/>
          </a:p>
          <a:p>
            <a:r>
              <a:rPr lang="en-US" i="0" baseline="0" dirty="0" smtClean="0"/>
              <a:t>Let the helper deal with the ACTUAL domain model – keep tests clean and expressive</a:t>
            </a:r>
            <a:endParaRPr lang="en-US" i="0" baseline="0" dirty="0" smtClean="0"/>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Example: multiple payments</a:t>
            </a:r>
            <a:endParaRPr lang="en-US" baseline="0" dirty="0" smtClean="0"/>
          </a:p>
          <a:p>
            <a:pPr marL="628650" lvl="1" indent="-171450">
              <a:buFont typeface="Arial" panose="020B0604020202020204" pitchFamily="34" charset="0"/>
              <a:buChar char="•"/>
            </a:pPr>
            <a:r>
              <a:rPr lang="en-US" baseline="0" dirty="0" smtClean="0"/>
              <a:t>Order has Payments collection – multiple statements to add multiple pays</a:t>
            </a:r>
            <a:endParaRPr lang="en-US" baseline="0" dirty="0" smtClean="0"/>
          </a:p>
          <a:p>
            <a:pPr marL="628650" lvl="1" indent="-171450">
              <a:buFont typeface="Arial" panose="020B0604020202020204" pitchFamily="34" charset="0"/>
              <a:buChar char="•"/>
            </a:pPr>
            <a:r>
              <a:rPr lang="en-US" baseline="0" dirty="0" smtClean="0"/>
              <a:t>Abstract details away – tests stay nice and clean</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Resilient – domain model can change, tests may not</a:t>
            </a: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9258123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a:t>
            </a:r>
          </a:p>
          <a:p>
            <a:pPr marL="1085850" lvl="2" indent="-171450">
              <a:buFont typeface="Arial" panose="020B0604020202020204" pitchFamily="34" charset="0"/>
              <a:buChar char="•"/>
            </a:pPr>
            <a:r>
              <a:rPr lang="en-US" baseline="0" dirty="0" smtClean="0"/>
              <a:t>Create a product</a:t>
            </a:r>
          </a:p>
          <a:p>
            <a:pPr marL="1085850" lvl="2" indent="-171450">
              <a:buFont typeface="Arial" panose="020B0604020202020204" pitchFamily="34" charset="0"/>
              <a:buChar char="•"/>
            </a:pPr>
            <a:r>
              <a:rPr lang="en-US" baseline="0" dirty="0" smtClean="0"/>
              <a:t>Create a customer</a:t>
            </a:r>
          </a:p>
          <a:p>
            <a:pPr marL="1085850" lvl="2" indent="-171450">
              <a:buFont typeface="Arial" panose="020B0604020202020204" pitchFamily="34" charset="0"/>
              <a:buChar char="•"/>
            </a:pPr>
            <a:r>
              <a:rPr lang="en-US" baseline="0" dirty="0" smtClean="0"/>
              <a:t>Create objectionable reviews linking them together</a:t>
            </a:r>
          </a:p>
          <a:p>
            <a:pPr marL="1085850" lvl="2" indent="-171450">
              <a:buFont typeface="Arial" panose="020B0604020202020204" pitchFamily="34" charset="0"/>
              <a:buChar char="•"/>
            </a:pPr>
            <a:r>
              <a:rPr lang="en-US" baseline="0" dirty="0" smtClean="0"/>
              <a:t>Assert that new reviews are rejected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Not a </a:t>
            </a:r>
            <a:r>
              <a:rPr lang="en-US" i="1" baseline="0" dirty="0" smtClean="0"/>
              <a:t>bad </a:t>
            </a:r>
            <a:r>
              <a:rPr lang="en-US" i="0" baseline="0" dirty="0" smtClean="0"/>
              <a:t>test, but could be better</a:t>
            </a:r>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r>
              <a:rPr lang="en-US" baseline="0" dirty="0" smtClean="0"/>
              <a:t>Copy/paste reuse</a:t>
            </a:r>
          </a:p>
          <a:p>
            <a:pPr marL="628650" lvl="1" indent="-171450">
              <a:buFont typeface="Arial" panose="020B0604020202020204" pitchFamily="34" charset="0"/>
              <a:buChar char="•"/>
            </a:pPr>
            <a:endParaRPr lang="en-US" baseline="0"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these situations we use a </a:t>
            </a:r>
            <a:r>
              <a:rPr lang="en-US" baseline="0" dirty="0" smtClean="0"/>
              <a:t>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0024816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Scenarios are 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The scenario is customized by passing in constructor arguments</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After you instantiate it, the Scenario exposes its key data as instance properties.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case, the scenario contains a Product and three different types of Reviewers</a:t>
            </a:r>
            <a:br>
              <a:rPr lang="en-US" baseline="0" dirty="0" smtClean="0"/>
            </a:br>
            <a:endParaRPr lang="en-US" baseline="0" dirty="0" smtClean="0"/>
          </a:p>
          <a:p>
            <a:pPr marL="171450" indent="-171450">
              <a:buFont typeface="Arial" panose="020B0604020202020204" pitchFamily="34" charset="0"/>
              <a:buChar char="•"/>
            </a:pPr>
            <a:r>
              <a:rPr lang="en-US" baseline="0" dirty="0" smtClean="0"/>
              <a:t>Properties should be well-named and, if complex enough, commented</a:t>
            </a:r>
            <a:br>
              <a:rPr lang="en-US" baseline="0" dirty="0" smtClean="0"/>
            </a:b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989113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example again of the Product Review test that is NOT</a:t>
            </a:r>
            <a:r>
              <a:rPr lang="en-US" baseline="0" dirty="0" smtClean="0"/>
              <a:t> using a Scenario</a:t>
            </a:r>
            <a:endParaRPr lang="en-US" dirty="0" smtClean="0"/>
          </a:p>
          <a:p>
            <a:endParaRPr lang="en-US" dirty="0" smtClean="0"/>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br>
              <a:rPr lang="en-US" i="0" baseline="0" dirty="0" smtClean="0"/>
            </a:br>
            <a:endParaRPr lang="en-US" i="0" baseline="0" dirty="0" smtClean="0"/>
          </a:p>
          <a:p>
            <a:pPr marL="171450" indent="-171450">
              <a:buFont typeface="Arial" panose="020B0604020202020204" pitchFamily="34" charset="0"/>
              <a:buChar char="•"/>
            </a:pPr>
            <a:r>
              <a:rPr lang="en-US" b="1" i="0" baseline="0" dirty="0" smtClean="0"/>
              <a:t>TRANSITION:</a:t>
            </a:r>
            <a:r>
              <a:rPr lang="en-US" b="0" i="0" baseline="0" dirty="0" smtClean="0"/>
              <a:t> Look what happens when we re-write it using a scenario</a:t>
            </a:r>
            <a:r>
              <a:rPr lang="en-US" i="0" baseline="0" dirty="0" smtClean="0"/>
              <a:t/>
            </a:r>
            <a:br>
              <a:rPr lang="en-US" i="0" baseline="0" dirty="0" smtClean="0"/>
            </a:br>
            <a:endParaRPr lang="en-US" i="0" baseline="0" dirty="0" smtClean="0"/>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Replaced the explicit creation of two flagged reviews with a single declarative argument</a:t>
            </a:r>
          </a:p>
          <a:p>
            <a:pPr marL="17145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&amp; core objects don’t impact outcomes</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1302282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some advanced tips for making your integration tests as easy to set up as possible</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63377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shared setup code for those</a:t>
            </a:r>
            <a:r>
              <a:rPr lang="en-US" baseline="0" dirty="0" smtClean="0"/>
              <a:t> tests and it contains </a:t>
            </a:r>
            <a:r>
              <a:rPr lang="en-US" dirty="0" smtClean="0"/>
              <a:t>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Goal is to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7847535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t>
            </a:r>
            <a:r>
              <a:rPr lang="en-US" baseline="0" dirty="0" smtClean="0"/>
              <a:t>things and save them</a:t>
            </a:r>
            <a:endParaRPr lang="en-US" baseline="0" dirty="0" smtClean="0"/>
          </a:p>
          <a:p>
            <a:pPr marL="628650" lvl="1" indent="-171450">
              <a:buFont typeface="Arial" panose="020B0604020202020204" pitchFamily="34" charset="0"/>
              <a:buChar char="•"/>
            </a:pPr>
            <a:r>
              <a:rPr lang="en-US" baseline="0" dirty="0" smtClean="0"/>
              <a:t>New </a:t>
            </a:r>
            <a:r>
              <a:rPr lang="en-US" baseline="0" dirty="0" smtClean="0"/>
              <a:t>up entire object </a:t>
            </a:r>
            <a:r>
              <a:rPr lang="en-US" baseline="0" dirty="0" smtClean="0"/>
              <a:t>graph – save in correct sequence – update all ids</a:t>
            </a:r>
            <a:endParaRPr lang="en-US" baseline="0" dirty="0" smtClean="0"/>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674991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41635719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9238162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332268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If the object is something new, resetting the Id to zero forces it to do an insert, which is what we want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1730151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Any shortcuts you take in Create need handled in Save</a:t>
            </a:r>
          </a:p>
          <a:p>
            <a:pPr marL="628650" lvl="1"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 </a:t>
            </a:r>
            <a:r>
              <a:rPr lang="en-US" dirty="0" smtClean="0"/>
              <a:t>Finally</a:t>
            </a:r>
            <a:r>
              <a:rPr lang="en-US" dirty="0" smtClean="0"/>
              <a:t>, </a:t>
            </a:r>
            <a:r>
              <a:rPr lang="en-US" dirty="0" smtClean="0"/>
              <a:t>prevent test </a:t>
            </a:r>
            <a:r>
              <a:rPr lang="en-US" dirty="0" smtClean="0"/>
              <a:t>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Could reset database </a:t>
            </a:r>
            <a:r>
              <a:rPr lang="en-US" dirty="0" smtClean="0"/>
              <a:t>to </a:t>
            </a:r>
            <a:r>
              <a:rPr lang="en-US" dirty="0" smtClean="0"/>
              <a:t>known </a:t>
            </a:r>
            <a:r>
              <a:rPr lang="en-US" dirty="0" smtClean="0"/>
              <a:t>state </a:t>
            </a:r>
            <a:r>
              <a:rPr lang="en-US" dirty="0" smtClean="0"/>
              <a:t>– blows away</a:t>
            </a:r>
            <a:r>
              <a:rPr lang="en-US" baseline="0" dirty="0" smtClean="0"/>
              <a:t> local changes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18582782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37145226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 and using Helpers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you can do to improve your test setup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recap</a:t>
            </a:r>
            <a:r>
              <a:rPr lang="en-US" baseline="0" dirty="0" smtClean="0"/>
              <a:t> and talk about how you’re going to make a difference in your tests.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First,</a:t>
            </a:r>
            <a:r>
              <a:rPr lang="en-US" baseline="0" dirty="0" smtClean="0"/>
              <a:t> remember the principles of good setup code: it’s clean, expressive and resilient.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Strive to make your intent as clearly evident as possible. Make it easy for people to understand your test setup, and keep your maintenance costs in check.</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33914544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do we do that? Stop creating data</a:t>
            </a:r>
            <a:r>
              <a:rPr lang="en-US" baseline="0" dirty="0" smtClean="0"/>
              <a:t> by hand! Create a library of test helpers to do it for you.</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Also, when you’re creating objects using those helpers, only specify the values that impact the test outcome; use defaults for everything else.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you use a literal value in your test setup, it should be significant.</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350806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if something is hard to test, or it’s hard to write a test helper for something, then it’s probably too complex.</a:t>
            </a:r>
          </a:p>
          <a:p>
            <a:endParaRPr lang="en-US" baseline="0" dirty="0" smtClean="0"/>
          </a:p>
          <a:p>
            <a:r>
              <a:rPr lang="en-US" baseline="0" dirty="0" smtClean="0"/>
              <a:t>Don’t spend a lot of effort fighting with the tests or the test helper, simplify your application design instead. </a:t>
            </a:r>
          </a:p>
          <a:p>
            <a:endParaRPr lang="en-US" baseline="0" dirty="0" smtClean="0"/>
          </a:p>
          <a:p>
            <a:r>
              <a:rPr lang="en-US" baseline="0" dirty="0" smtClean="0"/>
              <a:t>And whatever you do, don’t be “clever” in your setup code! Keep it clean and simple; Remember that today’s clever is tomorrow’s throat punch from a co-worker!</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27399593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 recommend that</a:t>
            </a:r>
            <a:r>
              <a:rPr lang="en-US" baseline="0" dirty="0" smtClean="0"/>
              <a:t> you consider these techniques for ALL of your projects.</a:t>
            </a:r>
          </a:p>
          <a:p>
            <a:endParaRPr lang="en-US" b="1" baseline="0" dirty="0" smtClean="0"/>
          </a:p>
          <a:p>
            <a:r>
              <a:rPr lang="en-US" b="0" baseline="0" dirty="0" smtClean="0"/>
              <a:t>Small and simple</a:t>
            </a:r>
          </a:p>
          <a:p>
            <a:pPr marL="171450" indent="-171450">
              <a:buFont typeface="Arial" panose="020B0604020202020204" pitchFamily="34" charset="0"/>
              <a:buChar char="•"/>
            </a:pPr>
            <a:r>
              <a:rPr lang="en-US" b="0" baseline="0" dirty="0" smtClean="0"/>
              <a:t>May not have the problems these techniques are designed to address</a:t>
            </a:r>
          </a:p>
          <a:p>
            <a:pPr marL="171450" indent="-171450">
              <a:buFont typeface="Arial" panose="020B0604020202020204" pitchFamily="34" charset="0"/>
              <a:buChar char="•"/>
            </a:pPr>
            <a:r>
              <a:rPr lang="en-US" b="0" baseline="0" dirty="0" smtClean="0"/>
              <a:t>Software rarely stays small and simple over time</a:t>
            </a:r>
          </a:p>
          <a:p>
            <a:pPr marL="171450" indent="-171450">
              <a:buFont typeface="Arial" panose="020B0604020202020204" pitchFamily="34" charset="0"/>
              <a:buChar char="•"/>
            </a:pPr>
            <a:r>
              <a:rPr lang="en-US" b="0" baseline="0" dirty="0" smtClean="0"/>
              <a:t>The cheapest time to introduce these patterns is when things are small and simple; dividends over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Adding these helpers to a large existing project is more painful.</a:t>
            </a:r>
          </a:p>
          <a:p>
            <a:pPr marL="171450" indent="-171450">
              <a:buFont typeface="Arial" panose="020B0604020202020204" pitchFamily="34" charset="0"/>
              <a:buChar char="•"/>
            </a:pPr>
            <a:r>
              <a:rPr lang="en-US" b="0" baseline="0" dirty="0" smtClean="0"/>
              <a:t>I’ve been there, done that, and it is absolutely worth the effort.</a:t>
            </a:r>
          </a:p>
          <a:p>
            <a:pPr marL="171450" indent="-171450">
              <a:buFont typeface="Arial" panose="020B0604020202020204" pitchFamily="34" charset="0"/>
              <a:buChar char="•"/>
            </a:pPr>
            <a:r>
              <a:rPr lang="en-US" b="0" baseline="0" dirty="0" smtClean="0"/>
              <a:t>The sooner that you introduce these patterns, the sooner they will start giving benefits</a:t>
            </a:r>
          </a:p>
          <a:p>
            <a:pPr marL="171450" indent="-171450">
              <a:buFont typeface="Arial" panose="020B0604020202020204" pitchFamily="34" charset="0"/>
              <a:buChar char="•"/>
            </a:pPr>
            <a:r>
              <a:rPr lang="en-US" b="0" baseline="0" dirty="0" smtClean="0"/>
              <a:t>It may take a little while until you start picking up momentum from them, but you WILL get there if you stay the course</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19320696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About an hour ago I made </a:t>
            </a:r>
            <a:r>
              <a:rPr lang="en-US" baseline="0" dirty="0" smtClean="0"/>
              <a:t>assertion </a:t>
            </a:r>
            <a:r>
              <a:rPr lang="en-US" baseline="0" dirty="0" smtClean="0"/>
              <a:t>that your tests suck. </a:t>
            </a:r>
            <a:r>
              <a:rPr lang="en-US" baseline="0" dirty="0" smtClean="0"/>
              <a:t>Suck up TIME, ENERGY and MONEY and leave </a:t>
            </a:r>
            <a:r>
              <a:rPr lang="en-US" baseline="0" dirty="0" smtClean="0"/>
              <a:t>you </a:t>
            </a:r>
            <a:r>
              <a:rPr lang="en-US" baseline="0" dirty="0" smtClean="0"/>
              <a:t>FRUSTRATED. </a:t>
            </a:r>
            <a:r>
              <a:rPr lang="en-US" baseline="0" dirty="0" smtClean="0"/>
              <a:t>I promised to lead you </a:t>
            </a:r>
            <a:r>
              <a:rPr lang="en-US" baseline="0" dirty="0" smtClean="0"/>
              <a:t>OUT OF DARKNESS and </a:t>
            </a:r>
            <a:r>
              <a:rPr lang="en-US" baseline="0" dirty="0" smtClean="0"/>
              <a:t>into the land of milk, honey and </a:t>
            </a:r>
            <a:r>
              <a:rPr lang="en-US" baseline="0" dirty="0" smtClean="0"/>
              <a:t>unicorns…</a:t>
            </a:r>
            <a:endParaRPr lang="en-US" baseline="0"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New </a:t>
            </a:r>
            <a:r>
              <a:rPr lang="en-US" baseline="0" dirty="0" smtClean="0"/>
              <a:t>assertion is </a:t>
            </a:r>
            <a:r>
              <a:rPr lang="en-US" baseline="0" dirty="0" smtClean="0"/>
              <a:t>your </a:t>
            </a:r>
            <a:r>
              <a:rPr lang="en-US" baseline="0" dirty="0" smtClean="0"/>
              <a:t>tests aren’t going to suck any longer. </a:t>
            </a:r>
            <a:endParaRPr lang="en-US" baseline="0" dirty="0" smtClean="0"/>
          </a:p>
          <a:p>
            <a:pPr marL="171450" indent="-171450">
              <a:buFont typeface="Arial" panose="020B0604020202020204" pitchFamily="34" charset="0"/>
              <a:buChar char="•"/>
            </a:pPr>
            <a:r>
              <a:rPr lang="en-US" baseline="0" dirty="0" smtClean="0"/>
              <a:t>Shown you what to stop doing</a:t>
            </a:r>
          </a:p>
          <a:p>
            <a:pPr marL="171450" indent="-171450">
              <a:buFont typeface="Arial" panose="020B0604020202020204" pitchFamily="34" charset="0"/>
              <a:buChar char="•"/>
            </a:pPr>
            <a:r>
              <a:rPr lang="en-US" baseline="0" dirty="0" smtClean="0"/>
              <a:t>Shown you what to do instead</a:t>
            </a:r>
          </a:p>
          <a:p>
            <a:pPr marL="171450" indent="-171450">
              <a:buFont typeface="Arial" panose="020B0604020202020204" pitchFamily="34" charset="0"/>
              <a:buChar char="•"/>
            </a:pPr>
            <a:r>
              <a:rPr lang="en-US" baseline="0" dirty="0" smtClean="0"/>
              <a:t>Given you benefits of 6 years of testing complex systems</a:t>
            </a:r>
          </a:p>
          <a:p>
            <a:pPr marL="171450" indent="-171450">
              <a:buFont typeface="Arial" panose="020B0604020202020204" pitchFamily="34" charset="0"/>
              <a:buChar char="•"/>
            </a:pPr>
            <a:r>
              <a:rPr lang="en-US" baseline="0" dirty="0" smtClean="0"/>
              <a:t>Given everything to </a:t>
            </a:r>
            <a:r>
              <a:rPr lang="en-US" baseline="0" dirty="0" smtClean="0"/>
              <a:t>keep </a:t>
            </a:r>
            <a:r>
              <a:rPr lang="en-US" baseline="0" dirty="0" smtClean="0"/>
              <a:t>assertion </a:t>
            </a:r>
            <a:r>
              <a:rPr lang="en-US" baseline="0" dirty="0" smtClean="0"/>
              <a:t>green.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 have brought you to the threshold of the promised land. Whether you take up residence here, or whether you go back to that land of frustration and darkness and confusion, is up to you. Choose wisely.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THANK YOU!</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2801627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find these slides on my GitHub account, and if you have any questions or other feedback you can reach me on Twitter or email. </a:t>
            </a:r>
          </a:p>
          <a:p>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97</a:t>
            </a:fld>
            <a:endParaRPr lang="en-US"/>
          </a:p>
        </p:txBody>
      </p:sp>
    </p:spTree>
    <p:extLst>
      <p:ext uri="{BB962C8B-B14F-4D97-AF65-F5344CB8AC3E}">
        <p14:creationId xmlns:p14="http://schemas.microsoft.com/office/powerpoint/2010/main" val="14924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4/29/2015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hyperlink" Target="http://bit.ly/1d7zHz7"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B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13947"/>
                </a:solidFill>
              </a:rPr>
              <a:t>Patterns of Effective </a:t>
            </a:r>
            <a:br>
              <a:rPr lang="en-US" dirty="0" smtClean="0">
                <a:solidFill>
                  <a:srgbClr val="013947"/>
                </a:solidFill>
              </a:rPr>
            </a:br>
            <a:r>
              <a:rPr lang="en-US" dirty="0" smtClean="0">
                <a:solidFill>
                  <a:srgbClr val="013947"/>
                </a:solidFill>
              </a:rPr>
              <a:t>Test Setup</a:t>
            </a:r>
            <a:endParaRPr lang="en-US" dirty="0">
              <a:solidFill>
                <a:srgbClr val="013947"/>
              </a:solidFill>
            </a:endParaRPr>
          </a:p>
        </p:txBody>
      </p:sp>
      <p:sp>
        <p:nvSpPr>
          <p:cNvPr id="3" name="Subtitle 2"/>
          <p:cNvSpPr>
            <a:spLocks noGrp="1"/>
          </p:cNvSpPr>
          <p:nvPr>
            <p:ph type="subTitle" idx="1"/>
          </p:nvPr>
        </p:nvSpPr>
        <p:spPr/>
        <p:txBody>
          <a:bodyPr/>
          <a:lstStyle/>
          <a:p>
            <a:endParaRPr lang="en-US" b="1" dirty="0" smtClean="0">
              <a:solidFill>
                <a:srgbClr val="013947"/>
              </a:solidFill>
            </a:endParaRPr>
          </a:p>
          <a:p>
            <a:r>
              <a:rPr lang="en-US" b="1" dirty="0" smtClean="0">
                <a:solidFill>
                  <a:schemeClr val="accent2">
                    <a:lumMod val="50000"/>
                  </a:schemeClr>
                </a:solidFill>
              </a:rPr>
              <a:t>@</a:t>
            </a:r>
            <a:r>
              <a:rPr lang="en-US" b="1" dirty="0" err="1">
                <a:solidFill>
                  <a:schemeClr val="accent2">
                    <a:lumMod val="50000"/>
                  </a:schemeClr>
                </a:solidFill>
              </a:rPr>
              <a:t>spetryjohnson</a:t>
            </a:r>
            <a:endParaRPr lang="en-US" b="1" dirty="0">
              <a:solidFill>
                <a:schemeClr val="accent2">
                  <a:lumMod val="50000"/>
                </a:schemeClr>
              </a:solidFill>
            </a:endParaRPr>
          </a:p>
          <a:p>
            <a:r>
              <a:rPr lang="en-US" dirty="0">
                <a:solidFill>
                  <a:schemeClr val="accent2">
                    <a:lumMod val="50000"/>
                  </a:schemeClr>
                </a:solidFill>
              </a:rPr>
              <a:t>seth@petry-johnson.com</a:t>
            </a:r>
          </a:p>
          <a:p>
            <a:endParaRPr lang="en-US" dirty="0"/>
          </a:p>
        </p:txBody>
      </p:sp>
    </p:spTree>
    <p:extLst>
      <p:ext uri="{BB962C8B-B14F-4D97-AF65-F5344CB8AC3E}">
        <p14:creationId xmlns:p14="http://schemas.microsoft.com/office/powerpoint/2010/main" val="1098663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agenda?</a:t>
            </a:r>
          </a:p>
        </p:txBody>
      </p:sp>
      <p:sp>
        <p:nvSpPr>
          <p:cNvPr id="3" name="Content Placeholder 2"/>
          <p:cNvSpPr>
            <a:spLocks noGrp="1"/>
          </p:cNvSpPr>
          <p:nvPr>
            <p:ph idx="1"/>
          </p:nvPr>
        </p:nvSpPr>
        <p:spPr/>
        <p:txBody>
          <a:bodyPr>
            <a:normAutofit/>
          </a:bodyPr>
          <a:lstStyle/>
          <a:p>
            <a:r>
              <a:rPr lang="en-US" dirty="0" smtClean="0"/>
              <a:t>Identify painful test setup anti-patterns</a:t>
            </a:r>
          </a:p>
          <a:p>
            <a:r>
              <a:rPr lang="en-US" dirty="0" smtClean="0"/>
              <a:t>Basic patterns to follow instead</a:t>
            </a:r>
          </a:p>
          <a:p>
            <a:r>
              <a:rPr lang="en-US" dirty="0" smtClean="0"/>
              <a:t>Advanced techniques for maximal awesomeness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“setup” mean, exactly?</a:t>
            </a:r>
            <a:endParaRPr lang="en-US" dirty="0"/>
          </a:p>
        </p:txBody>
      </p:sp>
      <p:sp>
        <p:nvSpPr>
          <p:cNvPr id="3" name="Content Placeholder 2"/>
          <p:cNvSpPr>
            <a:spLocks noGrp="1"/>
          </p:cNvSpPr>
          <p:nvPr>
            <p:ph idx="1"/>
          </p:nvPr>
        </p:nvSpPr>
        <p:spPr/>
        <p:txBody>
          <a:bodyPr>
            <a:normAutofit/>
          </a:bodyPr>
          <a:lstStyle/>
          <a:p>
            <a:r>
              <a:rPr lang="en-US" dirty="0" smtClean="0"/>
              <a:t>Anything done prior to running the code being tested</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5506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“doing it wrong” looks like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5698" y="2686121"/>
            <a:ext cx="1830437" cy="2026555"/>
          </a:xfrm>
        </p:spPr>
      </p:pic>
      <p:pic>
        <p:nvPicPr>
          <p:cNvPr id="3" name="Picture 2"/>
          <p:cNvPicPr>
            <a:picLocks noChangeAspect="1"/>
          </p:cNvPicPr>
          <p:nvPr/>
        </p:nvPicPr>
        <p:blipFill>
          <a:blip r:embed="rId4"/>
          <a:stretch>
            <a:fillRect/>
          </a:stretch>
        </p:blipFill>
        <p:spPr>
          <a:xfrm>
            <a:off x="2797886" y="1690688"/>
            <a:ext cx="6596228" cy="4765976"/>
          </a:xfrm>
          <a:prstGeom prst="rect">
            <a:avLst/>
          </a:prstGeom>
        </p:spPr>
      </p:pic>
    </p:spTree>
    <p:extLst>
      <p:ext uri="{BB962C8B-B14F-4D97-AF65-F5344CB8AC3E}">
        <p14:creationId xmlns:p14="http://schemas.microsoft.com/office/powerpoint/2010/main" val="172258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t>Complex setup logic</a:t>
            </a:r>
            <a:br>
              <a:rPr lang="en-US" dirty="0" smtClean="0"/>
            </a:br>
            <a:endParaRPr lang="en-US"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r>
              <a:rPr lang="en-US" dirty="0" smtClean="0"/>
              <a:t/>
            </a:r>
            <a:br>
              <a:rPr lang="en-US" dirty="0" smtClean="0"/>
            </a:br>
            <a:endParaRPr lang="en-US" dirty="0"/>
          </a:p>
          <a:p>
            <a:r>
              <a:rPr lang="en-US" dirty="0" smtClean="0"/>
              <a:t>Creating too many objects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r>
              <a:rPr lang="en-US" dirty="0" smtClean="0"/>
              <a:t/>
            </a:r>
            <a:br>
              <a:rPr lang="en-US" dirty="0" smtClean="0"/>
            </a:br>
            <a:endParaRPr lang="en-US" dirty="0" smtClean="0"/>
          </a:p>
          <a:p>
            <a:r>
              <a:rPr lang="en-US" dirty="0" smtClean="0"/>
              <a:t>Specifying data that don’t impact the test’s outcome</a:t>
            </a:r>
            <a:br>
              <a:rPr lang="en-US" dirty="0" smtClean="0"/>
            </a:br>
            <a:endParaRPr lang="en-US"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4182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Specifying data that don’t impact the test’s outcome</a:t>
            </a:r>
            <a:r>
              <a:rPr lang="en-US" dirty="0" smtClean="0"/>
              <a:t/>
            </a:r>
            <a:br>
              <a:rPr lang="en-US" dirty="0" smtClean="0"/>
            </a:br>
            <a:endParaRPr lang="en-US" dirty="0" smtClean="0"/>
          </a:p>
          <a:p>
            <a:r>
              <a:rPr lang="en-US" dirty="0" smtClean="0"/>
              <a:t>Duplicated setup logic -OR- painful reuse patterns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200" y="1690688"/>
            <a:ext cx="10553700" cy="1552575"/>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Tree>
    <p:extLst>
      <p:ext uri="{BB962C8B-B14F-4D97-AF65-F5344CB8AC3E}">
        <p14:creationId xmlns:p14="http://schemas.microsoft.com/office/powerpoint/2010/main" val="28870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487025" cy="1866900"/>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0953750" cy="2847975"/>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877550" cy="437197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200" y="1690688"/>
            <a:ext cx="10896600" cy="439102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0953750" cy="4457700"/>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poor setup</a:t>
            </a:r>
            <a:endParaRPr lang="en-US" dirty="0"/>
          </a:p>
        </p:txBody>
      </p:sp>
      <p:sp>
        <p:nvSpPr>
          <p:cNvPr id="3" name="Content Placeholder 2"/>
          <p:cNvSpPr>
            <a:spLocks noGrp="1"/>
          </p:cNvSpPr>
          <p:nvPr>
            <p:ph idx="1"/>
          </p:nvPr>
        </p:nvSpPr>
        <p:spPr/>
        <p:txBody>
          <a:bodyPr/>
          <a:lstStyle/>
          <a:p>
            <a:r>
              <a:rPr lang="en-US" dirty="0" smtClean="0"/>
              <a:t>Hard to write 		</a:t>
            </a:r>
            <a:r>
              <a:rPr lang="en-US" dirty="0" smtClean="0">
                <a:sym typeface="Wingdings" panose="05000000000000000000" pitchFamily="2" charset="2"/>
              </a:rPr>
              <a:t></a:t>
            </a:r>
            <a:r>
              <a:rPr lang="en-US" dirty="0" smtClean="0"/>
              <a:t> aren’t written</a:t>
            </a:r>
            <a:br>
              <a:rPr lang="en-US" dirty="0" smtClean="0"/>
            </a:br>
            <a:endParaRPr lang="en-US" dirty="0" smtClean="0"/>
          </a:p>
          <a:p>
            <a:r>
              <a:rPr lang="en-US" dirty="0" smtClean="0"/>
              <a:t>Hard to understand 	</a:t>
            </a:r>
            <a:r>
              <a:rPr lang="en-US" dirty="0" smtClean="0">
                <a:sym typeface="Wingdings" panose="05000000000000000000" pitchFamily="2" charset="2"/>
              </a:rPr>
              <a:t> </a:t>
            </a:r>
            <a:r>
              <a:rPr lang="en-US" dirty="0" smtClean="0"/>
              <a:t>little value</a:t>
            </a:r>
            <a:br>
              <a:rPr lang="en-US" dirty="0" smtClean="0"/>
            </a:br>
            <a:endParaRPr lang="en-US" dirty="0" smtClean="0"/>
          </a:p>
          <a:p>
            <a:r>
              <a:rPr lang="en-US" dirty="0" smtClean="0"/>
              <a:t>Fragile 			</a:t>
            </a:r>
            <a:r>
              <a:rPr lang="en-US" dirty="0" smtClean="0">
                <a:sym typeface="Wingdings" panose="05000000000000000000" pitchFamily="2" charset="2"/>
              </a:rPr>
              <a:t> drain on velocity</a:t>
            </a:r>
            <a:endParaRPr lang="en-US" dirty="0"/>
          </a:p>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4913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costs of poor setup</a:t>
            </a:r>
          </a:p>
        </p:txBody>
      </p:sp>
      <p:sp>
        <p:nvSpPr>
          <p:cNvPr id="3" name="Content Placeholder 2"/>
          <p:cNvSpPr>
            <a:spLocks noGrp="1"/>
          </p:cNvSpPr>
          <p:nvPr>
            <p:ph idx="1"/>
          </p:nvPr>
        </p:nvSpPr>
        <p:spPr/>
        <p:txBody>
          <a:bodyPr/>
          <a:lstStyle/>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11" y="1425087"/>
            <a:ext cx="4913736" cy="4643175"/>
          </a:xfrm>
          <a:prstGeom prst="rect">
            <a:avLst/>
          </a:prstGeom>
        </p:spPr>
      </p:pic>
    </p:spTree>
    <p:extLst>
      <p:ext uri="{BB962C8B-B14F-4D97-AF65-F5344CB8AC3E}">
        <p14:creationId xmlns:p14="http://schemas.microsoft.com/office/powerpoint/2010/main" val="176466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231" y="2675731"/>
            <a:ext cx="10515600" cy="1325563"/>
          </a:xfrm>
        </p:spPr>
        <p:txBody>
          <a:bodyPr/>
          <a:lstStyle/>
          <a:p>
            <a:r>
              <a:rPr lang="en-US" dirty="0" err="1" smtClean="0"/>
              <a:t>Ain’t</a:t>
            </a:r>
            <a:r>
              <a:rPr lang="en-US" dirty="0" smtClean="0"/>
              <a:t> nobody got time for all that!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p:txBody>
      </p:sp>
    </p:spTree>
    <p:extLst>
      <p:ext uri="{BB962C8B-B14F-4D97-AF65-F5344CB8AC3E}">
        <p14:creationId xmlns:p14="http://schemas.microsoft.com/office/powerpoint/2010/main" val="1344188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3348038"/>
            <a:ext cx="11010900" cy="2828925"/>
          </a:xfrm>
          <a:prstGeom prst="rect">
            <a:avLst/>
          </a:prstGeom>
        </p:spPr>
      </p:pic>
    </p:spTree>
    <p:extLst>
      <p:ext uri="{BB962C8B-B14F-4D97-AF65-F5344CB8AC3E}">
        <p14:creationId xmlns:p14="http://schemas.microsoft.com/office/powerpoint/2010/main" val="27553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
        <p:nvSpPr>
          <p:cNvPr id="2" name="TextBox 1"/>
          <p:cNvSpPr txBox="1"/>
          <p:nvPr/>
        </p:nvSpPr>
        <p:spPr>
          <a:xfrm>
            <a:off x="4004912" y="4706752"/>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197169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1914" y="3839886"/>
            <a:ext cx="10561886" cy="458164"/>
          </a:xfrm>
          <a:prstGeom prst="rect">
            <a:avLst/>
          </a:prstGeom>
        </p:spPr>
      </p:pic>
    </p:spTree>
    <p:extLst>
      <p:ext uri="{BB962C8B-B14F-4D97-AF65-F5344CB8AC3E}">
        <p14:creationId xmlns:p14="http://schemas.microsoft.com/office/powerpoint/2010/main" val="380145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70989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838200" y="3344378"/>
            <a:ext cx="10353675" cy="2209800"/>
          </a:xfrm>
          <a:prstGeom prst="rect">
            <a:avLst/>
          </a:prstGeom>
        </p:spPr>
      </p:pic>
    </p:spTree>
    <p:extLst>
      <p:ext uri="{BB962C8B-B14F-4D97-AF65-F5344CB8AC3E}">
        <p14:creationId xmlns:p14="http://schemas.microsoft.com/office/powerpoint/2010/main" val="15711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09625" y="3585260"/>
            <a:ext cx="11382375" cy="1343025"/>
          </a:xfrm>
          <a:prstGeom prst="rect">
            <a:avLst/>
          </a:prstGeom>
        </p:spPr>
      </p:pic>
    </p:spTree>
    <p:extLst>
      <p:ext uri="{BB962C8B-B14F-4D97-AF65-F5344CB8AC3E}">
        <p14:creationId xmlns:p14="http://schemas.microsoft.com/office/powerpoint/2010/main" val="382140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a:xfrm>
            <a:off x="838200" y="1797049"/>
            <a:ext cx="10515600" cy="4351338"/>
          </a:xfrm>
        </p:spPr>
        <p:txBody>
          <a:bodyPr/>
          <a:lstStyle/>
          <a:p>
            <a:r>
              <a:rPr lang="en-US" dirty="0" smtClean="0"/>
              <a:t>Tests should use no more than 1 screen of code</a:t>
            </a:r>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Avoid intermediate objects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3310731"/>
            <a:ext cx="9464893" cy="1523207"/>
          </a:xfrm>
          <a:prstGeom prst="rect">
            <a:avLst/>
          </a:prstGeom>
        </p:spPr>
      </p:pic>
      <p:pic>
        <p:nvPicPr>
          <p:cNvPr id="5" name="Picture 4"/>
          <p:cNvPicPr>
            <a:picLocks noChangeAspect="1"/>
          </p:cNvPicPr>
          <p:nvPr/>
        </p:nvPicPr>
        <p:blipFill>
          <a:blip r:embed="rId4"/>
          <a:stretch>
            <a:fillRect/>
          </a:stretch>
        </p:blipFill>
        <p:spPr>
          <a:xfrm>
            <a:off x="1082498" y="5068149"/>
            <a:ext cx="6810217" cy="1672893"/>
          </a:xfrm>
          <a:prstGeom prst="rect">
            <a:avLst/>
          </a:prstGeom>
        </p:spPr>
      </p:pic>
    </p:spTree>
    <p:extLst>
      <p:ext uri="{BB962C8B-B14F-4D97-AF65-F5344CB8AC3E}">
        <p14:creationId xmlns:p14="http://schemas.microsoft.com/office/powerpoint/2010/main" val="387613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Comments are OK. Really.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54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2685611"/>
            <a:ext cx="9499333" cy="4172390"/>
          </a:xfrm>
          <a:prstGeom prst="rect">
            <a:avLst/>
          </a:prstGeom>
        </p:spPr>
      </p:pic>
    </p:spTree>
    <p:extLst>
      <p:ext uri="{BB962C8B-B14F-4D97-AF65-F5344CB8AC3E}">
        <p14:creationId xmlns:p14="http://schemas.microsoft.com/office/powerpoint/2010/main" val="197948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25699"/>
            <a:ext cx="11353801" cy="2590950"/>
          </a:xfrm>
          <a:prstGeom prst="rect">
            <a:avLst/>
          </a:prstGeom>
        </p:spPr>
      </p:pic>
    </p:spTree>
    <p:extLst>
      <p:ext uri="{BB962C8B-B14F-4D97-AF65-F5344CB8AC3E}">
        <p14:creationId xmlns:p14="http://schemas.microsoft.com/office/powerpoint/2010/main" val="287134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838199" y="3038168"/>
            <a:ext cx="11186651" cy="3819832"/>
          </a:xfrm>
          <a:prstGeom prst="rect">
            <a:avLst/>
          </a:prstGeom>
        </p:spPr>
      </p:pic>
    </p:spTree>
    <p:extLst>
      <p:ext uri="{BB962C8B-B14F-4D97-AF65-F5344CB8AC3E}">
        <p14:creationId xmlns:p14="http://schemas.microsoft.com/office/powerpoint/2010/main" val="335526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165100"/>
            <a:ext cx="7975600" cy="6527800"/>
          </a:xfrm>
          <a:prstGeom prst="rect">
            <a:avLst/>
          </a:prstGeom>
        </p:spPr>
      </p:pic>
    </p:spTree>
    <p:extLst>
      <p:ext uri="{BB962C8B-B14F-4D97-AF65-F5344CB8AC3E}">
        <p14:creationId xmlns:p14="http://schemas.microsoft.com/office/powerpoint/2010/main" val="24140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highlights significant data</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4221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Only specify data that matter!</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39904"/>
            <a:ext cx="10749496" cy="2737384"/>
          </a:xfrm>
          <a:prstGeom prst="rect">
            <a:avLst/>
          </a:prstGeom>
        </p:spPr>
      </p:pic>
    </p:spTree>
    <p:extLst>
      <p:ext uri="{BB962C8B-B14F-4D97-AF65-F5344CB8AC3E}">
        <p14:creationId xmlns:p14="http://schemas.microsoft.com/office/powerpoint/2010/main" val="36181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501841"/>
            <a:ext cx="11192012" cy="2003810"/>
          </a:xfrm>
          <a:prstGeom prst="rect">
            <a:avLst/>
          </a:prstGeom>
        </p:spPr>
      </p:pic>
    </p:spTree>
    <p:extLst>
      <p:ext uri="{BB962C8B-B14F-4D97-AF65-F5344CB8AC3E}">
        <p14:creationId xmlns:p14="http://schemas.microsoft.com/office/powerpoint/2010/main" val="4036908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423183"/>
            <a:ext cx="11120648" cy="2072842"/>
          </a:xfrm>
          <a:prstGeom prst="rect">
            <a:avLst/>
          </a:prstGeom>
        </p:spPr>
      </p:pic>
    </p:spTree>
    <p:extLst>
      <p:ext uri="{BB962C8B-B14F-4D97-AF65-F5344CB8AC3E}">
        <p14:creationId xmlns:p14="http://schemas.microsoft.com/office/powerpoint/2010/main" val="978611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Named constants to communicate purpose</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886746"/>
            <a:ext cx="8924778" cy="3740384"/>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200" y="3460652"/>
            <a:ext cx="11075666" cy="2560319"/>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21006"/>
            <a:ext cx="9598221" cy="3636994"/>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Consistent naming patterns = instant recognition</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38867" y="2940148"/>
            <a:ext cx="10314265" cy="3813591"/>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reusable</a:t>
            </a:r>
            <a:endParaRPr lang="en-US" dirty="0"/>
          </a:p>
        </p:txBody>
      </p:sp>
      <p:sp>
        <p:nvSpPr>
          <p:cNvPr id="3" name="Content Placeholder 2"/>
          <p:cNvSpPr>
            <a:spLocks noGrp="1"/>
          </p:cNvSpPr>
          <p:nvPr>
            <p:ph idx="1"/>
          </p:nvPr>
        </p:nvSpPr>
        <p:spPr/>
        <p:txBody>
          <a:bodyPr/>
          <a:lstStyle/>
          <a:p>
            <a:r>
              <a:rPr lang="en-US" dirty="0" smtClean="0"/>
              <a:t>Avoid inheritance (for data reuse)</a:t>
            </a:r>
          </a:p>
          <a:p>
            <a:pPr lvl="1"/>
            <a:r>
              <a:rPr lang="en-US" dirty="0" smtClean="0"/>
              <a:t>Hard to tweak data for each test</a:t>
            </a:r>
          </a:p>
          <a:p>
            <a:pPr lvl="1"/>
            <a:r>
              <a:rPr lang="en-US" dirty="0" smtClean="0"/>
              <a:t>Can’t re-use in different base classes</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Behold, the reason we’re here</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3717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Principles of good test setup code</a:t>
            </a:r>
            <a:endParaRPr lang="en-US" dirty="0"/>
          </a:p>
        </p:txBody>
      </p:sp>
      <p:sp>
        <p:nvSpPr>
          <p:cNvPr id="3" name="Content Placeholder 2"/>
          <p:cNvSpPr>
            <a:spLocks noGrp="1"/>
          </p:cNvSpPr>
          <p:nvPr>
            <p:ph idx="1"/>
          </p:nvPr>
        </p:nvSpPr>
        <p:spPr/>
        <p:txBody>
          <a:bodyPr>
            <a:normAutofit/>
          </a:bodyPr>
          <a:lstStyle/>
          <a:p>
            <a:pPr marL="171450" indent="-171450"/>
            <a:r>
              <a:rPr lang="en-US" dirty="0" smtClean="0"/>
              <a:t>Highly expressive</a:t>
            </a:r>
            <a:br>
              <a:rPr lang="en-US" dirty="0" smtClean="0"/>
            </a:br>
            <a:endParaRPr lang="en-US" dirty="0"/>
          </a:p>
          <a:p>
            <a:pPr marL="171450" indent="-171450"/>
            <a:r>
              <a:rPr lang="en-US" dirty="0"/>
              <a:t>Highlights data that </a:t>
            </a:r>
            <a:r>
              <a:rPr lang="en-US" dirty="0" smtClean="0"/>
              <a:t>impact </a:t>
            </a:r>
            <a:r>
              <a:rPr lang="en-US" dirty="0"/>
              <a:t>the test outcome</a:t>
            </a:r>
          </a:p>
          <a:p>
            <a:pPr marL="628650" lvl="1" indent="-171450"/>
            <a:endParaRPr lang="en-US" dirty="0"/>
          </a:p>
          <a:p>
            <a:pPr marL="171450" indent="-171450"/>
            <a:r>
              <a:rPr lang="en-US" dirty="0" smtClean="0"/>
              <a:t>Is reusable (without inheritance)</a:t>
            </a:r>
            <a:r>
              <a:rPr lang="en-US" dirty="0"/>
              <a:t/>
            </a:r>
            <a:br>
              <a:rPr lang="en-US" dirty="0"/>
            </a:br>
            <a:endParaRPr lang="en-US" dirty="0"/>
          </a:p>
          <a:p>
            <a:pPr marL="171450" indent="-171450"/>
            <a:r>
              <a:rPr lang="en-US" dirty="0" smtClean="0"/>
              <a:t>Resilient / easy to maintain</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2536410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 - show me the </a:t>
            </a:r>
            <a:r>
              <a:rPr lang="en-US" dirty="0" err="1" smtClean="0"/>
              <a:t>codez</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462338" y="3334543"/>
            <a:ext cx="4352925" cy="561975"/>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3151310"/>
            <a:ext cx="11353800" cy="1209217"/>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3170354"/>
            <a:ext cx="11285999" cy="1700029"/>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106505" y="2897946"/>
            <a:ext cx="10349763" cy="3855794"/>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Like Object Mother, but customizable</a:t>
            </a:r>
          </a:p>
          <a:p>
            <a:r>
              <a:rPr lang="en-US" dirty="0" smtClean="0"/>
              <a:t>Like Data Builder, without the fluent API</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61598" y="3122881"/>
            <a:ext cx="9256007" cy="3735119"/>
          </a:xfrm>
          <a:prstGeom prst="rect">
            <a:avLst/>
          </a:prstGeom>
        </p:spPr>
      </p:pic>
    </p:spTree>
    <p:extLst>
      <p:ext uri="{BB962C8B-B14F-4D97-AF65-F5344CB8AC3E}">
        <p14:creationId xmlns:p14="http://schemas.microsoft.com/office/powerpoint/2010/main" val="12441198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Like Object Mother, but customizable</a:t>
            </a:r>
          </a:p>
          <a:p>
            <a:r>
              <a:rPr lang="en-US" dirty="0"/>
              <a:t>Like Data Builder, without the fluent API</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200" y="3867504"/>
            <a:ext cx="10058508" cy="1365677"/>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5" name="Picture 4"/>
          <p:cNvPicPr>
            <a:picLocks noChangeAspect="1"/>
          </p:cNvPicPr>
          <p:nvPr/>
        </p:nvPicPr>
        <p:blipFill>
          <a:blip r:embed="rId3"/>
          <a:stretch>
            <a:fillRect/>
          </a:stretch>
        </p:blipFill>
        <p:spPr>
          <a:xfrm>
            <a:off x="1062789" y="3333687"/>
            <a:ext cx="10838448" cy="2601891"/>
          </a:xfrm>
          <a:prstGeom prst="rect">
            <a:avLst/>
          </a:prstGeom>
        </p:spPr>
      </p:pic>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7" name="Picture 6"/>
          <p:cNvPicPr>
            <a:picLocks noChangeAspect="1"/>
          </p:cNvPicPr>
          <p:nvPr/>
        </p:nvPicPr>
        <p:blipFill>
          <a:blip r:embed="rId3"/>
          <a:stretch>
            <a:fillRect/>
          </a:stretch>
        </p:blipFill>
        <p:spPr>
          <a:xfrm>
            <a:off x="1147691" y="3367527"/>
            <a:ext cx="9684433" cy="2542373"/>
          </a:xfrm>
          <a:prstGeom prst="rect">
            <a:avLst/>
          </a:prstGeom>
        </p:spPr>
      </p:pic>
      <p:pic>
        <p:nvPicPr>
          <p:cNvPr id="8" name="Picture 7"/>
          <p:cNvPicPr>
            <a:picLocks noChangeAspect="1"/>
          </p:cNvPicPr>
          <p:nvPr/>
        </p:nvPicPr>
        <p:blipFill>
          <a:blip r:embed="rId4"/>
          <a:stretch>
            <a:fillRect/>
          </a:stretch>
        </p:blipFill>
        <p:spPr>
          <a:xfrm>
            <a:off x="1147691" y="3367526"/>
            <a:ext cx="9684435" cy="2542373"/>
          </a:xfrm>
          <a:prstGeom prst="rect">
            <a:avLst/>
          </a:prstGeom>
        </p:spPr>
      </p:pic>
    </p:spTree>
    <p:extLst>
      <p:ext uri="{BB962C8B-B14F-4D97-AF65-F5344CB8AC3E}">
        <p14:creationId xmlns:p14="http://schemas.microsoft.com/office/powerpoint/2010/main" val="397857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6" y="331191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1236406" y="3277774"/>
            <a:ext cx="9412052" cy="3273278"/>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3749490"/>
            <a:ext cx="10656141" cy="1525154"/>
          </a:xfrm>
          <a:prstGeom prst="rect">
            <a:avLst/>
          </a:prstGeom>
        </p:spPr>
      </p:pic>
    </p:spTree>
    <p:extLst>
      <p:ext uri="{BB962C8B-B14F-4D97-AF65-F5344CB8AC3E}">
        <p14:creationId xmlns:p14="http://schemas.microsoft.com/office/powerpoint/2010/main" val="14810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3749490"/>
            <a:ext cx="10656141" cy="1525154"/>
          </a:xfrm>
          <a:prstGeom prst="rect">
            <a:avLst/>
          </a:prstGeom>
        </p:spPr>
      </p:pic>
      <p:pic>
        <p:nvPicPr>
          <p:cNvPr id="4" name="Picture 3"/>
          <p:cNvPicPr>
            <a:picLocks noChangeAspect="1"/>
          </p:cNvPicPr>
          <p:nvPr/>
        </p:nvPicPr>
        <p:blipFill>
          <a:blip r:embed="rId4"/>
          <a:stretch>
            <a:fillRect/>
          </a:stretch>
        </p:blipFill>
        <p:spPr>
          <a:xfrm>
            <a:off x="819150" y="3683969"/>
            <a:ext cx="10534650" cy="1590675"/>
          </a:xfrm>
          <a:prstGeom prst="rect">
            <a:avLst/>
          </a:prstGeom>
        </p:spPr>
      </p:pic>
    </p:spTree>
    <p:extLst>
      <p:ext uri="{BB962C8B-B14F-4D97-AF65-F5344CB8AC3E}">
        <p14:creationId xmlns:p14="http://schemas.microsoft.com/office/powerpoint/2010/main" val="2147732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088922" y="2678140"/>
            <a:ext cx="9201931" cy="417986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115315" y="3495368"/>
            <a:ext cx="8656229" cy="3038167"/>
          </a:xfrm>
          <a:prstGeom prst="rect">
            <a:avLst/>
          </a:prstGeom>
        </p:spPr>
      </p:pic>
    </p:spTree>
    <p:extLst>
      <p:ext uri="{BB962C8B-B14F-4D97-AF65-F5344CB8AC3E}">
        <p14:creationId xmlns:p14="http://schemas.microsoft.com/office/powerpoint/2010/main" val="14148689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API should be declarative – describe the “what”, not the “how”</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115" y="4365522"/>
            <a:ext cx="10979211" cy="1946377"/>
          </a:xfrm>
          <a:prstGeom prst="rect">
            <a:avLst/>
          </a:prstGeom>
        </p:spPr>
      </p:pic>
    </p:spTree>
    <p:extLst>
      <p:ext uri="{BB962C8B-B14F-4D97-AF65-F5344CB8AC3E}">
        <p14:creationId xmlns:p14="http://schemas.microsoft.com/office/powerpoint/2010/main" val="467305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pic>
        <p:nvPicPr>
          <p:cNvPr id="4" name="Content Placeholder 3"/>
          <p:cNvPicPr>
            <a:picLocks noGrp="1" noChangeAspect="1"/>
          </p:cNvPicPr>
          <p:nvPr>
            <p:ph idx="1"/>
          </p:nvPr>
        </p:nvPicPr>
        <p:blipFill>
          <a:blip r:embed="rId3"/>
          <a:stretch>
            <a:fillRect/>
          </a:stretch>
        </p:blipFill>
        <p:spPr>
          <a:xfrm>
            <a:off x="838200" y="1935413"/>
            <a:ext cx="11293094" cy="4437252"/>
          </a:xfrm>
          <a:prstGeom prst="rect">
            <a:avLst/>
          </a:prstGeom>
        </p:spPr>
      </p:pic>
    </p:spTree>
    <p:extLst>
      <p:ext uri="{BB962C8B-B14F-4D97-AF65-F5344CB8AC3E}">
        <p14:creationId xmlns:p14="http://schemas.microsoft.com/office/powerpoint/2010/main" val="1489228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2600551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a:solidFill>
                  <a:schemeClr val="bg1">
                    <a:lumMod val="65000"/>
                  </a:schemeClr>
                </a:solidFill>
              </a:rPr>
              <a:t>Use when objects have </a:t>
            </a:r>
            <a:r>
              <a:rPr lang="en-US" i="1" dirty="0">
                <a:solidFill>
                  <a:schemeClr val="bg1">
                    <a:lumMod val="65000"/>
                  </a:schemeClr>
                </a:solidFill>
              </a:rPr>
              <a:t>relationships </a:t>
            </a:r>
            <a:r>
              <a:rPr lang="en-US" dirty="0">
                <a:solidFill>
                  <a:schemeClr val="bg1">
                    <a:lumMod val="65000"/>
                  </a:schemeClr>
                </a:solidFill>
              </a:rPr>
              <a:t>you care about</a:t>
            </a:r>
            <a:r>
              <a:rPr lang="en-US" dirty="0" smtClean="0">
                <a:solidFill>
                  <a:schemeClr val="bg1">
                    <a:lumMod val="65000"/>
                  </a:schemeClr>
                </a:solidFill>
              </a:rPr>
              <a:t/>
            </a:r>
            <a:br>
              <a:rPr lang="en-US" dirty="0" smtClean="0">
                <a:solidFill>
                  <a:schemeClr val="bg1">
                    <a:lumMod val="65000"/>
                  </a:schemeClr>
                </a:solidFill>
              </a:rPr>
            </a:br>
            <a:endParaRPr lang="en-US" dirty="0" smtClean="0">
              <a:solidFill>
                <a:schemeClr val="bg1">
                  <a:lumMod val="65000"/>
                </a:schemeClr>
              </a:solidFill>
            </a:endParaRPr>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Scenarios get instantiated</a:t>
            </a:r>
          </a:p>
          <a:p>
            <a:pPr lvl="1"/>
            <a:endParaRPr lang="en-US" dirty="0"/>
          </a:p>
        </p:txBody>
      </p:sp>
      <p:pic>
        <p:nvPicPr>
          <p:cNvPr id="8" name="Picture 7"/>
          <p:cNvPicPr>
            <a:picLocks noChangeAspect="1"/>
          </p:cNvPicPr>
          <p:nvPr/>
        </p:nvPicPr>
        <p:blipFill>
          <a:blip r:embed="rId3"/>
          <a:stretch>
            <a:fillRect/>
          </a:stretch>
        </p:blipFill>
        <p:spPr>
          <a:xfrm>
            <a:off x="1253813" y="2810233"/>
            <a:ext cx="10099987" cy="3907397"/>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Expose key data as instance properties</a:t>
            </a:r>
          </a:p>
        </p:txBody>
      </p:sp>
      <p:pic>
        <p:nvPicPr>
          <p:cNvPr id="4" name="Picture 3"/>
          <p:cNvPicPr>
            <a:picLocks noChangeAspect="1"/>
          </p:cNvPicPr>
          <p:nvPr/>
        </p:nvPicPr>
        <p:blipFill>
          <a:blip r:embed="rId3"/>
          <a:stretch>
            <a:fillRect/>
          </a:stretch>
        </p:blipFill>
        <p:spPr>
          <a:xfrm>
            <a:off x="1243445" y="2794192"/>
            <a:ext cx="10110355" cy="3911408"/>
          </a:xfrm>
          <a:prstGeom prst="rect">
            <a:avLst/>
          </a:prstGeom>
        </p:spPr>
      </p:pic>
    </p:spTree>
    <p:extLst>
      <p:ext uri="{BB962C8B-B14F-4D97-AF65-F5344CB8AC3E}">
        <p14:creationId xmlns:p14="http://schemas.microsoft.com/office/powerpoint/2010/main" val="3237179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a:xfrm>
            <a:off x="838200" y="1825625"/>
            <a:ext cx="10515600" cy="4703512"/>
          </a:xfrm>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Rarely reusable globally</a:t>
            </a:r>
          </a:p>
          <a:p>
            <a:pPr lvl="1"/>
            <a:r>
              <a:rPr lang="en-US" dirty="0" smtClean="0">
                <a:solidFill>
                  <a:schemeClr val="bg1">
                    <a:lumMod val="65000"/>
                  </a:schemeClr>
                </a:solidFill>
              </a:rPr>
              <a:t>Scenarios represent tight coupling between data</a:t>
            </a:r>
            <a:r>
              <a:rPr lang="en-US" dirty="0" smtClean="0"/>
              <a:t/>
            </a:r>
            <a:br>
              <a:rPr lang="en-US" dirty="0" smtClean="0"/>
            </a:br>
            <a:endParaRPr lang="en-US" dirty="0" smtClean="0"/>
          </a:p>
          <a:p>
            <a:r>
              <a:rPr lang="en-US" dirty="0" smtClean="0"/>
              <a:t>Use when…</a:t>
            </a:r>
          </a:p>
          <a:p>
            <a:pPr lvl="1"/>
            <a:r>
              <a:rPr lang="en-US" dirty="0" smtClean="0"/>
              <a:t>Related tests share complex setup</a:t>
            </a:r>
          </a:p>
          <a:p>
            <a:pPr lvl="1"/>
            <a:r>
              <a:rPr lang="en-US" dirty="0" smtClean="0"/>
              <a:t>Core set of objects must be created; don’t impact outcomes</a:t>
            </a:r>
            <a:endParaRPr lang="en-US" dirty="0"/>
          </a:p>
        </p:txBody>
      </p:sp>
    </p:spTree>
    <p:extLst>
      <p:ext uri="{BB962C8B-B14F-4D97-AF65-F5344CB8AC3E}">
        <p14:creationId xmlns:p14="http://schemas.microsoft.com/office/powerpoint/2010/main" val="34155293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Tree>
    <p:extLst>
      <p:ext uri="{BB962C8B-B14F-4D97-AF65-F5344CB8AC3E}">
        <p14:creationId xmlns:p14="http://schemas.microsoft.com/office/powerpoint/2010/main" val="237026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
        <p:nvSpPr>
          <p:cNvPr id="3" name="Content Placeholder 2"/>
          <p:cNvSpPr>
            <a:spLocks noGrp="1"/>
          </p:cNvSpPr>
          <p:nvPr>
            <p:ph idx="1"/>
          </p:nvPr>
        </p:nvSpPr>
        <p:spPr/>
        <p:txBody>
          <a:bodyPr>
            <a:normAutofit/>
          </a:bodyPr>
          <a:lstStyle/>
          <a:p>
            <a:r>
              <a:rPr lang="en-US" dirty="0" smtClean="0"/>
              <a:t>Goal: same patterns to create in-memory and in-</a:t>
            </a:r>
            <a:r>
              <a:rPr lang="en-US" dirty="0" err="1" smtClean="0"/>
              <a:t>db</a:t>
            </a:r>
            <a:r>
              <a:rPr lang="en-US" dirty="0" smtClean="0"/>
              <a:t> data</a:t>
            </a:r>
            <a:br>
              <a:rPr lang="en-US" dirty="0" smtClean="0"/>
            </a:br>
            <a:endParaRPr lang="en-US" dirty="0" smtClean="0"/>
          </a:p>
          <a:p>
            <a:endParaRPr lang="en-US" dirty="0"/>
          </a:p>
        </p:txBody>
      </p:sp>
    </p:spTree>
    <p:extLst>
      <p:ext uri="{BB962C8B-B14F-4D97-AF65-F5344CB8AC3E}">
        <p14:creationId xmlns:p14="http://schemas.microsoft.com/office/powerpoint/2010/main" val="33496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a:solidFill>
                  <a:schemeClr val="bg1">
                    <a:lumMod val="65000"/>
                  </a:schemeClr>
                </a:solidFill>
              </a:rPr>
              <a:t>Goal: same patterns to create in-memory and in-</a:t>
            </a:r>
            <a:r>
              <a:rPr lang="en-US" dirty="0" err="1">
                <a:solidFill>
                  <a:schemeClr val="bg1">
                    <a:lumMod val="65000"/>
                  </a:schemeClr>
                </a:solidFill>
              </a:rPr>
              <a:t>db</a:t>
            </a:r>
            <a:r>
              <a:rPr lang="en-US" dirty="0">
                <a:solidFill>
                  <a:schemeClr val="bg1">
                    <a:lumMod val="65000"/>
                  </a:schemeClr>
                </a:solidFill>
              </a:rPr>
              <a:t> data</a:t>
            </a:r>
            <a:br>
              <a:rPr lang="en-US" dirty="0">
                <a:solidFill>
                  <a:schemeClr val="bg1">
                    <a:lumMod val="65000"/>
                  </a:schemeClr>
                </a:solidFill>
              </a:rPr>
            </a:br>
            <a:endParaRPr lang="en-US" dirty="0">
              <a:solidFill>
                <a:schemeClr val="bg1">
                  <a:lumMod val="65000"/>
                </a:schemeClr>
              </a:solidFill>
            </a:endParaRPr>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26885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a:t>
            </a:r>
            <a:r>
              <a:rPr lang="en-US" dirty="0">
                <a:solidFill>
                  <a:schemeClr val="bg1">
                    <a:lumMod val="65000"/>
                  </a:schemeClr>
                </a:solidFill>
              </a:rPr>
              <a:t>same patterns to create in-memory and in-</a:t>
            </a:r>
            <a:r>
              <a:rPr lang="en-US" dirty="0" err="1">
                <a:solidFill>
                  <a:schemeClr val="bg1">
                    <a:lumMod val="65000"/>
                  </a:schemeClr>
                </a:solidFill>
              </a:rPr>
              <a:t>db</a:t>
            </a:r>
            <a:r>
              <a:rPr lang="en-US" dirty="0">
                <a:solidFill>
                  <a:schemeClr val="bg1">
                    <a:lumMod val="65000"/>
                  </a:schemeClr>
                </a:solidFill>
              </a:rPr>
              <a:t> data</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308844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70315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4745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45052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25837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4377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802506" y="2202665"/>
            <a:ext cx="11212802" cy="4352139"/>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a:t>Clean, expressive, </a:t>
            </a:r>
            <a:r>
              <a:rPr lang="en-US" dirty="0" smtClean="0"/>
              <a:t>resilient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02118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t>Test helpers + defaults</a:t>
            </a:r>
          </a:p>
          <a:p>
            <a:endParaRPr lang="en-US" dirty="0"/>
          </a:p>
        </p:txBody>
      </p:sp>
    </p:spTree>
    <p:extLst>
      <p:ext uri="{BB962C8B-B14F-4D97-AF65-F5344CB8AC3E}">
        <p14:creationId xmlns:p14="http://schemas.microsoft.com/office/powerpoint/2010/main" val="1944472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t>Hard to test == too complex. Simplify!</a:t>
            </a:r>
            <a:endParaRPr lang="en-US" dirty="0"/>
          </a:p>
        </p:txBody>
      </p:sp>
    </p:spTree>
    <p:extLst>
      <p:ext uri="{BB962C8B-B14F-4D97-AF65-F5344CB8AC3E}">
        <p14:creationId xmlns:p14="http://schemas.microsoft.com/office/powerpoint/2010/main" val="10970225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solidFill>
                  <a:schemeClr val="bg1">
                    <a:lumMod val="75000"/>
                  </a:schemeClr>
                </a:solidFill>
              </a:rPr>
              <a:t>Hard to test == too complex. Simplify!</a:t>
            </a:r>
          </a:p>
          <a:p>
            <a:endParaRPr lang="en-US" dirty="0"/>
          </a:p>
          <a:p>
            <a:r>
              <a:rPr lang="en-US" dirty="0" smtClean="0"/>
              <a:t>Use on ALL projects – old, big, new, small</a:t>
            </a:r>
            <a:endParaRPr lang="en-US" dirty="0"/>
          </a:p>
        </p:txBody>
      </p:sp>
    </p:spTree>
    <p:extLst>
      <p:ext uri="{BB962C8B-B14F-4D97-AF65-F5344CB8AC3E}">
        <p14:creationId xmlns:p14="http://schemas.microsoft.com/office/powerpoint/2010/main" val="26054021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1085850" y="3018423"/>
            <a:ext cx="10020300" cy="628650"/>
          </a:xfrm>
          <a:prstGeom prst="rect">
            <a:avLst/>
          </a:prstGeom>
        </p:spPr>
      </p:pic>
    </p:spTree>
    <p:extLst>
      <p:ext uri="{BB962C8B-B14F-4D97-AF65-F5344CB8AC3E}">
        <p14:creationId xmlns:p14="http://schemas.microsoft.com/office/powerpoint/2010/main" val="28561941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smtClean="0">
                <a:hlinkClick r:id="rId3"/>
              </a:rPr>
              <a:t>github.com/</a:t>
            </a:r>
            <a:r>
              <a:rPr lang="en-US" sz="3600" dirty="0" err="1" smtClean="0">
                <a:hlinkClick r:id="rId3"/>
              </a:rPr>
              <a:t>spetryjohnson</a:t>
            </a:r>
            <a:endParaRPr lang="en-US" sz="3600" dirty="0" smtClean="0"/>
          </a:p>
          <a:p>
            <a:pPr lvl="1"/>
            <a:r>
              <a:rPr lang="en-US" sz="3600" dirty="0" smtClean="0">
                <a:hlinkClick r:id="rId4"/>
              </a:rPr>
              <a:t>www.petry-johnson.com</a:t>
            </a:r>
            <a:endParaRPr lang="en-US" sz="3600" dirty="0"/>
          </a:p>
          <a:p>
            <a:endParaRPr lang="en-US" sz="4000" dirty="0" smtClean="0"/>
          </a:p>
          <a:p>
            <a:pPr marL="0" indent="0">
              <a:buNone/>
            </a:pPr>
            <a:r>
              <a:rPr lang="en-US" sz="4000" b="1" dirty="0" smtClean="0"/>
              <a:t>Contact</a:t>
            </a:r>
          </a:p>
          <a:p>
            <a:pPr lvl="1"/>
            <a:r>
              <a:rPr lang="en-US" sz="3600" dirty="0" smtClean="0"/>
              <a:t>@</a:t>
            </a:r>
            <a:r>
              <a:rPr lang="en-US" sz="3600" dirty="0" err="1" smtClean="0"/>
              <a:t>spetryjohnson</a:t>
            </a:r>
            <a:endParaRPr lang="en-US" sz="3600" dirty="0" smtClean="0"/>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21336</TotalTime>
  <Words>5639</Words>
  <Application>Microsoft Office PowerPoint</Application>
  <PresentationFormat>Widescreen</PresentationFormat>
  <Paragraphs>1032</Paragraphs>
  <Slides>97</Slides>
  <Notes>97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Corbel</vt:lpstr>
      <vt:lpstr>Wingdings</vt:lpstr>
      <vt:lpstr>Office Theme</vt:lpstr>
      <vt:lpstr>Patterns of Effective  Test Setup</vt:lpstr>
      <vt:lpstr>PowerPoint Presentation</vt:lpstr>
      <vt:lpstr>PowerPoint Presentation</vt:lpstr>
      <vt:lpstr>PowerPoint Presentation</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does “setup” mean, exactly?</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Hidden costs of poor setup</vt:lpstr>
      <vt:lpstr>Hidden costs of poor setup</vt:lpstr>
      <vt:lpstr>Ain’t nobody got time for all that!</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is reusable</vt:lpstr>
      <vt:lpstr>Good setup code is resilient</vt:lpstr>
      <vt:lpstr>Good setup code is resilient</vt:lpstr>
      <vt:lpstr>Recap: Principles of good test setup code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Order brought to chaos</vt:lpstr>
      <vt:lpstr>PowerPoint Presentation</vt:lpstr>
      <vt:lpstr>PowerPoint Presentation</vt:lpstr>
      <vt:lpstr>Order brought to chaos</vt:lpstr>
      <vt:lpstr>Land of milk, honey, and unicorns</vt:lpstr>
      <vt:lpstr>Land of milk, honey, and unicorns</vt:lpstr>
      <vt:lpstr>Land of milk, honey, and unicorns</vt:lpstr>
      <vt:lpstr>Land of milk, honey, and unicorns</vt:lpstr>
      <vt:lpstr>PowerPoint Presentation</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604</cp:revision>
  <dcterms:created xsi:type="dcterms:W3CDTF">2013-12-09T01:29:59Z</dcterms:created>
  <dcterms:modified xsi:type="dcterms:W3CDTF">2015-04-29T15:52:01Z</dcterms:modified>
</cp:coreProperties>
</file>