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3"/>
  </p:notesMasterIdLst>
  <p:sldIdLst>
    <p:sldId id="395" r:id="rId2"/>
    <p:sldId id="461" r:id="rId3"/>
    <p:sldId id="462" r:id="rId4"/>
    <p:sldId id="275" r:id="rId5"/>
    <p:sldId id="480" r:id="rId6"/>
    <p:sldId id="481" r:id="rId7"/>
    <p:sldId id="482" r:id="rId8"/>
    <p:sldId id="396" r:id="rId9"/>
    <p:sldId id="277" r:id="rId10"/>
    <p:sldId id="311" r:id="rId11"/>
    <p:sldId id="312" r:id="rId12"/>
    <p:sldId id="331" r:id="rId13"/>
    <p:sldId id="332" r:id="rId14"/>
    <p:sldId id="333" r:id="rId15"/>
    <p:sldId id="334" r:id="rId16"/>
    <p:sldId id="418" r:id="rId17"/>
    <p:sldId id="453" r:id="rId18"/>
    <p:sldId id="454" r:id="rId19"/>
    <p:sldId id="455" r:id="rId20"/>
    <p:sldId id="456" r:id="rId21"/>
    <p:sldId id="444" r:id="rId22"/>
    <p:sldId id="446" r:id="rId23"/>
    <p:sldId id="447" r:id="rId24"/>
    <p:sldId id="448" r:id="rId25"/>
    <p:sldId id="449" r:id="rId26"/>
    <p:sldId id="450" r:id="rId27"/>
    <p:sldId id="451" r:id="rId28"/>
    <p:sldId id="452" r:id="rId29"/>
    <p:sldId id="419" r:id="rId30"/>
    <p:sldId id="289" r:id="rId31"/>
    <p:sldId id="313" r:id="rId32"/>
    <p:sldId id="314" r:id="rId33"/>
    <p:sldId id="315" r:id="rId34"/>
    <p:sldId id="328" r:id="rId35"/>
    <p:sldId id="290" r:id="rId36"/>
    <p:sldId id="420" r:id="rId37"/>
    <p:sldId id="401" r:id="rId38"/>
    <p:sldId id="475" r:id="rId39"/>
    <p:sldId id="421" r:id="rId40"/>
    <p:sldId id="402" r:id="rId41"/>
    <p:sldId id="476" r:id="rId42"/>
    <p:sldId id="477" r:id="rId43"/>
    <p:sldId id="472" r:id="rId44"/>
    <p:sldId id="474" r:id="rId45"/>
    <p:sldId id="397" r:id="rId46"/>
    <p:sldId id="422" r:id="rId47"/>
    <p:sldId id="356" r:id="rId48"/>
    <p:sldId id="478" r:id="rId49"/>
    <p:sldId id="473" r:id="rId50"/>
    <p:sldId id="376" r:id="rId51"/>
    <p:sldId id="377" r:id="rId52"/>
    <p:sldId id="378" r:id="rId53"/>
    <p:sldId id="362" r:id="rId54"/>
    <p:sldId id="407" r:id="rId55"/>
    <p:sldId id="408" r:id="rId56"/>
    <p:sldId id="342" r:id="rId57"/>
    <p:sldId id="412" r:id="rId58"/>
    <p:sldId id="413" r:id="rId59"/>
    <p:sldId id="414" r:id="rId60"/>
    <p:sldId id="460" r:id="rId61"/>
    <p:sldId id="464" r:id="rId62"/>
    <p:sldId id="423" r:id="rId63"/>
    <p:sldId id="431" r:id="rId64"/>
    <p:sldId id="432" r:id="rId65"/>
    <p:sldId id="433" r:id="rId66"/>
    <p:sldId id="435" r:id="rId67"/>
    <p:sldId id="436" r:id="rId68"/>
    <p:sldId id="457" r:id="rId69"/>
    <p:sldId id="458" r:id="rId70"/>
    <p:sldId id="424" r:id="rId71"/>
    <p:sldId id="427" r:id="rId72"/>
    <p:sldId id="428" r:id="rId73"/>
    <p:sldId id="429" r:id="rId74"/>
    <p:sldId id="430" r:id="rId75"/>
    <p:sldId id="425" r:id="rId76"/>
    <p:sldId id="437" r:id="rId77"/>
    <p:sldId id="465" r:id="rId78"/>
    <p:sldId id="466" r:id="rId79"/>
    <p:sldId id="467" r:id="rId80"/>
    <p:sldId id="380" r:id="rId81"/>
    <p:sldId id="479" r:id="rId82"/>
    <p:sldId id="384" r:id="rId83"/>
    <p:sldId id="385" r:id="rId84"/>
    <p:sldId id="386" r:id="rId85"/>
    <p:sldId id="343" r:id="rId86"/>
    <p:sldId id="389" r:id="rId87"/>
    <p:sldId id="390" r:id="rId88"/>
    <p:sldId id="391" r:id="rId89"/>
    <p:sldId id="273" r:id="rId90"/>
    <p:sldId id="441" r:id="rId91"/>
    <p:sldId id="443"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2" d="100"/>
          <a:sy n="62" d="100"/>
        </p:scale>
        <p:origin x="1236" y="36"/>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Patterns of Effective Test Setup!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talk is about writing tests.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we’re going to talk about what it means to have effective test setup patterns, we’re going to look at the mistakes you’re making today that reduce the effectiveness of your setup code, and then I’ll show you a number of patterns and techniques to do instead. We’ll finish by looking at ways for applying these same patterns and techniques to integration tests as well as unit tests.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let’s walk before we run. The first thing we need to do is answer these two questions. What do I mean by “test setup”, and how do we know if it’s being done effectively?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“test setup”, I mean anything that you do to create the baseline “input” for a test. This could mean creating objects in memory. It could mean putting data into a database. It could mean putting files on a file system. This could also mean setup code that’s shared between multiple tests or it could be setup code that’s unique to a specific test. </a:t>
            </a:r>
          </a:p>
          <a:p>
            <a:r>
              <a:rPr lang="en-US" sz="1200" kern="1200" dirty="0" smtClean="0">
                <a:solidFill>
                  <a:schemeClr val="tx1"/>
                </a:solidFill>
                <a:effectLst/>
                <a:latin typeface="+mn-lt"/>
                <a:ea typeface="+mn-ea"/>
                <a:cs typeface="+mn-cs"/>
              </a:rPr>
              <a:t>In general, I would include mocking and stubbing as “test setup”, but I’m focusing mostly on test data today.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 say effective test setup, I’m referring to the art of writing clean, expressive setup that doesn’t suck. </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assertion, if you’ll pardon the pun, is that your tests suck.</a:t>
            </a:r>
          </a:p>
          <a:p>
            <a:r>
              <a:rPr lang="en-US" sz="1200" kern="1200" dirty="0" smtClean="0">
                <a:solidFill>
                  <a:schemeClr val="tx1"/>
                </a:solidFill>
                <a:effectLst/>
                <a:latin typeface="+mn-lt"/>
                <a:ea typeface="+mn-ea"/>
                <a:cs typeface="+mn-cs"/>
              </a:rPr>
              <a:t>Or, less insultingly, your tests suck up your time, suck up your employer’s money, suck the joy out of doing TDD, and just generally make your life more unpleasant than it needs to be. And they do that because you’re making a couple of very costly mistakes when you set up or arrange your tests. You may not even recognize them as mistakes, but they’re causing you pain regardless.</a:t>
            </a:r>
          </a:p>
          <a:p>
            <a:r>
              <a:rPr lang="en-US" sz="1200" kern="1200" dirty="0" smtClean="0">
                <a:solidFill>
                  <a:schemeClr val="tx1"/>
                </a:solidFill>
                <a:effectLst/>
                <a:latin typeface="+mn-lt"/>
                <a:ea typeface="+mn-ea"/>
                <a:cs typeface="+mn-cs"/>
              </a:rPr>
              <a:t>It’s not your fault, though; lots of really smart people have written lots of really smart articles and books about how to write testable code and how to use TDD to drive the design of your code. But even if you were doing everything right, just like all those smart people said to do, I assert that you could </a:t>
            </a:r>
            <a:r>
              <a:rPr lang="en-US" sz="1200" i="1" kern="1200" dirty="0" smtClean="0">
                <a:solidFill>
                  <a:schemeClr val="tx1"/>
                </a:solidFill>
                <a:effectLst/>
                <a:latin typeface="+mn-lt"/>
                <a:ea typeface="+mn-ea"/>
                <a:cs typeface="+mn-cs"/>
              </a:rPr>
              <a:t>still </a:t>
            </a:r>
            <a:r>
              <a:rPr lang="en-US" sz="1200" kern="1200" dirty="0" smtClean="0">
                <a:solidFill>
                  <a:schemeClr val="tx1"/>
                </a:solidFill>
                <a:effectLst/>
                <a:latin typeface="+mn-lt"/>
                <a:ea typeface="+mn-ea"/>
                <a:cs typeface="+mn-cs"/>
              </a:rPr>
              <a:t>be making those mistakes. And that’s because many programmers tend to overlook “test setup” and test data as critical areas for innovation and improvement.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more precisely, I’m referring to coding patterns that increase the value that automated testing provides to your project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tests are so easy to write, that you write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them. There’s something really enjoyable about getting into that TDD rhythm of red-green-refactor, but you can only do that if tests are painless to author. And if tests are painless to author, then either your code is simple or you’ve deliberately made them painless to author.</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it’s a good sign if all of your tests are short and sweet. My rough rule of thumb is that the entire test should fit on the screen at one time. If your tests routinely require 2 or 3 </a:t>
            </a:r>
            <a:r>
              <a:rPr lang="en-US" sz="1200" kern="1200" dirty="0" err="1" smtClean="0">
                <a:solidFill>
                  <a:schemeClr val="tx1"/>
                </a:solidFill>
                <a:effectLst/>
                <a:latin typeface="+mn-lt"/>
                <a:ea typeface="+mn-ea"/>
                <a:cs typeface="+mn-cs"/>
              </a:rPr>
              <a:t>screenfuls</a:t>
            </a:r>
            <a:r>
              <a:rPr lang="en-US" sz="1200" kern="1200" dirty="0" smtClean="0">
                <a:solidFill>
                  <a:schemeClr val="tx1"/>
                </a:solidFill>
                <a:effectLst/>
                <a:latin typeface="+mn-lt"/>
                <a:ea typeface="+mn-ea"/>
                <a:cs typeface="+mn-cs"/>
              </a:rPr>
              <a:t> of code then my guess is that they are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easy to write, they’re probably not easy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and you probably aren’t writing a ton of them.</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Third, effective setup means that your tests don’t need a lot of refactoring or maintenance over time. Tests things are far less valuable if we’re constantly messing with them, and good setup habits can lead to more resilient tests.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a huge sign that you’re doing it right is that you can write integration tests that hit a real database or a real filesystem just as easily as you write in-memory unit tests. This is huge. This is the promised land. This is what I want to show you today.</a:t>
            </a:r>
          </a:p>
          <a:p>
            <a:r>
              <a:rPr lang="en-US" sz="1200" kern="1200" dirty="0" smtClean="0">
                <a:solidFill>
                  <a:schemeClr val="tx1"/>
                </a:solidFill>
                <a:effectLst/>
                <a:latin typeface="+mn-lt"/>
                <a:ea typeface="+mn-ea"/>
                <a:cs typeface="+mn-cs"/>
              </a:rPr>
              <a:t>Now, if I just described your project, then you’re probably in the wrong room because you’re already living in that promised land. However, I’m guessing many of you are here because your projects show signs of </a:t>
            </a:r>
            <a:r>
              <a:rPr lang="en-US" sz="1200" i="1" kern="1200" dirty="0" smtClean="0">
                <a:solidFill>
                  <a:schemeClr val="tx1"/>
                </a:solidFill>
                <a:effectLst/>
                <a:latin typeface="+mn-lt"/>
                <a:ea typeface="+mn-ea"/>
                <a:cs typeface="+mn-cs"/>
              </a:rPr>
              <a:t>ineffective </a:t>
            </a:r>
            <a:r>
              <a:rPr lang="en-US" sz="1200" kern="1200" dirty="0" smtClean="0">
                <a:solidFill>
                  <a:schemeClr val="tx1"/>
                </a:solidFill>
                <a:effectLst/>
                <a:latin typeface="+mn-lt"/>
                <a:ea typeface="+mn-ea"/>
                <a:cs typeface="+mn-cs"/>
              </a:rPr>
              <a:t>test setup.</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sign of ineffective setup is that it’s too hard or frustrating or time consuming to do frequently. If testing isn’t fun, if you avoid writing tests because it sucks to do, maybe you’re doing it wrong.</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bad sign is if you curse in disgust every time you read or maintain an existing test. When I opened that original test I showed you a minute ago, I cursed like a sailor. I could tell instantly it was going to be a nightmare, and it was.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third sign of ineffective setup patterns is that tests frequently break, but it’s way easier to delete them then figure out how to fix them. </a:t>
            </a:r>
          </a:p>
          <a:p>
            <a:r>
              <a:rPr lang="en-US" sz="1200" kern="1200" dirty="0" smtClean="0">
                <a:solidFill>
                  <a:schemeClr val="tx1"/>
                </a:solidFill>
                <a:effectLst/>
                <a:latin typeface="+mn-lt"/>
                <a:ea typeface="+mn-ea"/>
                <a:cs typeface="+mn-cs"/>
              </a:rPr>
              <a:t>You ever do this? You’ve got a red dot on your screen, but you have no </a:t>
            </a:r>
            <a:r>
              <a:rPr lang="en-US" sz="1200" kern="1200" dirty="0" err="1" smtClean="0">
                <a:solidFill>
                  <a:schemeClr val="tx1"/>
                </a:solidFill>
                <a:effectLst/>
                <a:latin typeface="+mn-lt"/>
                <a:ea typeface="+mn-ea"/>
                <a:cs typeface="+mn-cs"/>
              </a:rPr>
              <a:t>freakin</a:t>
            </a:r>
            <a:r>
              <a:rPr lang="en-US" sz="1200" kern="1200" dirty="0" smtClean="0">
                <a:solidFill>
                  <a:schemeClr val="tx1"/>
                </a:solidFill>
                <a:effectLst/>
                <a:latin typeface="+mn-lt"/>
                <a:ea typeface="+mn-ea"/>
                <a:cs typeface="+mn-cs"/>
              </a:rPr>
              <a:t>’ clue what the test is doing, so you look over your shoulder, everyone’s at lunch, so you Ctrl-A, delete, Ctrl-S,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push commit. Boom. Fixed. </a:t>
            </a:r>
          </a:p>
          <a:p>
            <a:r>
              <a:rPr lang="en-US" sz="1200" kern="1200" dirty="0" smtClean="0">
                <a:solidFill>
                  <a:schemeClr val="tx1"/>
                </a:solidFill>
                <a:effectLst/>
                <a:latin typeface="+mn-lt"/>
                <a:ea typeface="+mn-ea"/>
                <a:cs typeface="+mn-cs"/>
              </a:rPr>
              <a:t>Yeah, that’s a sign that your tests need some work.</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lastly, if your unit tests are painful to write or maintain, I’m guessing you don’t have a lot of integration tests. And if you don’t have integration tests, then you’re really missing out on some real-world feedback about how your system really works.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any of these things sound familiar, then you’ve got some work to do.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a:t>
            </a:r>
            <a:r>
              <a:rPr lang="en-US" sz="1200" kern="1200" dirty="0" smtClean="0">
                <a:solidFill>
                  <a:schemeClr val="tx1"/>
                </a:solidFill>
                <a:effectLst/>
                <a:latin typeface="+mn-lt"/>
                <a:ea typeface="+mn-ea"/>
                <a:cs typeface="+mn-cs"/>
              </a:rPr>
              <a:t>help you with that, I’ve identified 4 mistakes that you might be making that make your tests so ineffective.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first mistake </a:t>
            </a:r>
            <a:r>
              <a:rPr lang="en-US" sz="1200" kern="1200" dirty="0" smtClean="0">
                <a:solidFill>
                  <a:schemeClr val="tx1"/>
                </a:solidFill>
                <a:effectLst/>
                <a:latin typeface="+mn-lt"/>
                <a:ea typeface="+mn-ea"/>
                <a:cs typeface="+mn-cs"/>
              </a:rPr>
              <a:t>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OK, I can help. And the reason that I can help is that I’ve spent a lot of time defining test setup patterns for my own team. I’ve made all of the mistakes you’re making right now. I’ve felt all the pain they create. And I think I have a solution that makes it better. </a:t>
            </a:r>
          </a:p>
          <a:p>
            <a:r>
              <a:rPr lang="en-US" sz="1200" kern="1200" dirty="0" smtClean="0">
                <a:solidFill>
                  <a:schemeClr val="tx1"/>
                </a:solidFill>
                <a:effectLst/>
                <a:latin typeface="+mn-lt"/>
                <a:ea typeface="+mn-ea"/>
                <a:cs typeface="+mn-cs"/>
              </a:rPr>
              <a:t>And the reason that I have this solution is that the project I manage has been under almost constant active development for almost 8 years. Over that time the complexity of our code base, and the general size of our object model, has grown enormously, and as a result we really struggled with the increasing costs to write tests. The larger our object model got, the harder and more costly it was just to set up the test data for our tests. In fact, if we’d continued making those mistakes, instead of developing these new techniques, I don’t think we’d still be writing tests today. It would have become financially unbearable. </a:t>
            </a:r>
          </a:p>
          <a:p>
            <a:r>
              <a:rPr lang="en-US" sz="1200" kern="1200" dirty="0" smtClean="0">
                <a:solidFill>
                  <a:schemeClr val="tx1"/>
                </a:solidFill>
                <a:effectLst/>
                <a:latin typeface="+mn-lt"/>
                <a:ea typeface="+mn-ea"/>
                <a:cs typeface="+mn-cs"/>
              </a:rPr>
              <a:t>My goal today is to open your eyes and give you a fresh perspective on your own tests. I want you to recognize the mistakes you’re making, I want you to be inspired to raise the bar and do better, and I want you to know how to begin when you get back to the office on Monday.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this test, all I need is a shipped Order.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They make your tests way harder to write than they need to be.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first mistake makes test hard to write. The second mistake is writing tests that are hard to read and understand.</a:t>
            </a:r>
          </a:p>
          <a:p>
            <a:r>
              <a:rPr lang="en-US" sz="1200" kern="1200" dirty="0" smtClean="0">
                <a:solidFill>
                  <a:schemeClr val="tx1"/>
                </a:solidFill>
                <a:effectLst/>
                <a:latin typeface="+mn-lt"/>
                <a:ea typeface="+mn-ea"/>
                <a:cs typeface="+mn-cs"/>
              </a:rPr>
              <a:t>One thing that makes setup code hard to understand is when there’s too much of it. That first test I showed you is an example of this; if you routinely write tests with 75 lines of dense setup code, then you’re probably doing something wrong.</a:t>
            </a:r>
          </a:p>
          <a:p>
            <a:r>
              <a:rPr lang="en-US" sz="1200" kern="1200" dirty="0" smtClean="0">
                <a:solidFill>
                  <a:schemeClr val="tx1"/>
                </a:solidFill>
                <a:effectLst/>
                <a:latin typeface="+mn-lt"/>
                <a:ea typeface="+mn-ea"/>
                <a:cs typeface="+mn-cs"/>
              </a:rPr>
              <a:t>Another example of setup that is hard to understand is when you create test data using explicit values, but those values don’t actually impact the outcome of the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Consider this example. The Customer and Product constructors both require certain values. And in addition, let’s assume that the test we’re going to run will execute code that throws an error if the customer ID or email address are left at their default values of 0 and null.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problem is, when you set up this test, you have to specify those values even if they DO NOT MATTER to the test outcome. </a:t>
            </a:r>
          </a:p>
          <a:p>
            <a:r>
              <a:rPr lang="en-US" sz="1200" kern="1200" dirty="0" smtClean="0">
                <a:solidFill>
                  <a:schemeClr val="tx1"/>
                </a:solidFill>
                <a:effectLst/>
                <a:latin typeface="+mn-lt"/>
                <a:ea typeface="+mn-ea"/>
                <a:cs typeface="+mn-cs"/>
              </a:rPr>
              <a:t>When other programmers read that code, they have to spend time figuring out which values are significant and which are arbitrary. Are we testing a business rule that cares if the product is taxable or not?</a:t>
            </a:r>
          </a:p>
          <a:p>
            <a:r>
              <a:rPr lang="en-US" sz="1200" kern="1200" dirty="0" smtClean="0">
                <a:solidFill>
                  <a:schemeClr val="tx1"/>
                </a:solidFill>
                <a:effectLst/>
                <a:latin typeface="+mn-lt"/>
                <a:ea typeface="+mn-ea"/>
                <a:cs typeface="+mn-cs"/>
              </a:rPr>
              <a:t>And if this code is shared by multiple tests, it can be hard for someone to figure out which values they can modify to fit their needs and which values are significant to existing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7038827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mistake I see in setup code is using inheritance as a way of sharing logic between multiple tests.</a:t>
            </a:r>
          </a:p>
          <a:p>
            <a:r>
              <a:rPr lang="en-US" sz="1200" kern="1200" dirty="0" smtClean="0">
                <a:solidFill>
                  <a:schemeClr val="tx1"/>
                </a:solidFill>
                <a:effectLst/>
                <a:latin typeface="+mn-lt"/>
                <a:ea typeface="+mn-ea"/>
                <a:cs typeface="+mn-cs"/>
              </a:rPr>
              <a:t>I often find that there’s a certain amount of boilerplate setup that’s useful across multiple fixtures. For instance, you might create an Order, a Customer, and a few Line Items and link them all together in a meaningful way.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quick and easy way of doing that would be to create a base class and do the setup there, like you see here. You’d expose the things you want to share as instance properties.</a:t>
            </a:r>
          </a:p>
          <a:p>
            <a:r>
              <a:rPr lang="en-US" sz="1200" kern="1200" dirty="0" smtClean="0">
                <a:solidFill>
                  <a:schemeClr val="tx1"/>
                </a:solidFill>
                <a:effectLst/>
                <a:latin typeface="+mn-lt"/>
                <a:ea typeface="+mn-ea"/>
                <a:cs typeface="+mn-cs"/>
              </a:rPr>
              <a:t>Every class that needs that shared data could derive from that base class and get access to the data.</a:t>
            </a: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r>
              <a:rPr lang="en-US" sz="1200" kern="1200" dirty="0" smtClean="0">
                <a:solidFill>
                  <a:schemeClr val="tx1"/>
                </a:solidFill>
                <a:effectLst/>
                <a:latin typeface="+mn-lt"/>
                <a:ea typeface="+mn-ea"/>
                <a:cs typeface="+mn-cs"/>
              </a:rPr>
              <a:t>If the setup code is in the base class, you end up doing things like initializing data in the shared area, and then overriding parts of it in the body of each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1674373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just doesn’t scale over time. It’s confusing to read and maintain because you’ve taken this single logical thing, the instantiation of your test context, and you’ve split it across multiple files. And if anyone ever changes the shared data, your test might break until you add another override.</a:t>
            </a: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24134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mistake I see people making is writing integration tests that make assumptions about the state of external systems. This might mean assuming that a file exists in a specific location, or assuming that specific data will exist in the database.</a:t>
            </a:r>
          </a:p>
          <a:p>
            <a:r>
              <a:rPr lang="en-US" sz="1200" i="1" kern="1200" dirty="0" smtClean="0">
                <a:solidFill>
                  <a:schemeClr val="tx1"/>
                </a:solidFill>
                <a:effectLst/>
                <a:latin typeface="+mn-lt"/>
                <a:ea typeface="+mn-ea"/>
                <a:cs typeface="+mn-cs"/>
              </a:rPr>
              <a:t>Every </a:t>
            </a:r>
            <a:r>
              <a:rPr lang="en-US" sz="1200" kern="1200" dirty="0" smtClean="0">
                <a:solidFill>
                  <a:schemeClr val="tx1"/>
                </a:solidFill>
                <a:effectLst/>
                <a:latin typeface="+mn-lt"/>
                <a:ea typeface="+mn-ea"/>
                <a:cs typeface="+mn-cs"/>
              </a:rPr>
              <a:t>assumption that you make about the state of an external system makes your tests more brittle.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6862363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 something as simple as this can be a problem. This test needs a Customer, so it just grabs the first one in the database. </a:t>
            </a:r>
          </a:p>
          <a:p>
            <a:r>
              <a:rPr lang="en-US" sz="1200" kern="1200" dirty="0" smtClean="0">
                <a:solidFill>
                  <a:schemeClr val="tx1"/>
                </a:solidFill>
                <a:effectLst/>
                <a:latin typeface="+mn-lt"/>
                <a:ea typeface="+mn-ea"/>
                <a:cs typeface="+mn-cs"/>
              </a:rPr>
              <a:t>But what if you’re running against an empty database? Or what if this email service is designed to reject customers that have a known bad email address? </a:t>
            </a:r>
            <a:r>
              <a:rPr lang="en-US" sz="1200" kern="1200" smtClean="0">
                <a:solidFill>
                  <a:schemeClr val="tx1"/>
                </a:solidFill>
                <a:effectLst/>
                <a:latin typeface="+mn-lt"/>
                <a:ea typeface="+mn-ea"/>
                <a:cs typeface="+mn-cs"/>
              </a:rPr>
              <a:t>Maybe on your database this pulls back a normal customer and the test passes, but on a coworker’s machine it pulls back someone in a flagged state and fails.</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8931232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how do we avoid those mistakes and write tests that </a:t>
            </a:r>
            <a:r>
              <a:rPr lang="en-US" sz="1200" i="1" kern="1200" dirty="0" smtClean="0">
                <a:solidFill>
                  <a:schemeClr val="tx1"/>
                </a:solidFill>
                <a:effectLst/>
                <a:latin typeface="+mn-lt"/>
                <a:ea typeface="+mn-ea"/>
                <a:cs typeface="+mn-cs"/>
              </a:rPr>
              <a:t>don’t </a:t>
            </a:r>
            <a:r>
              <a:rPr lang="en-US" sz="1200" kern="1200" dirty="0" smtClean="0">
                <a:solidFill>
                  <a:schemeClr val="tx1"/>
                </a:solidFill>
                <a:effectLst/>
                <a:latin typeface="+mn-lt"/>
                <a:ea typeface="+mn-ea"/>
                <a:cs typeface="+mn-cs"/>
              </a:rPr>
              <a:t>suck up all our time, money and energy?</a:t>
            </a:r>
          </a:p>
          <a:p>
            <a:r>
              <a:rPr lang="en-US" sz="1200" kern="1200" dirty="0" smtClean="0">
                <a:solidFill>
                  <a:schemeClr val="tx1"/>
                </a:solidFill>
                <a:effectLst/>
                <a:latin typeface="+mn-lt"/>
                <a:ea typeface="+mn-ea"/>
                <a:cs typeface="+mn-cs"/>
              </a:rPr>
              <a:t>I’ve identified 4 key practices that you can implement to avoid each of those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r>
              <a:rPr lang="en-US" sz="1200" kern="1200" dirty="0" smtClean="0">
                <a:solidFill>
                  <a:schemeClr val="tx1"/>
                </a:solidFill>
                <a:effectLst/>
                <a:latin typeface="+mn-lt"/>
                <a:ea typeface="+mn-ea"/>
                <a:cs typeface="+mn-cs"/>
              </a:rPr>
              <a:t>This gives you two benefits: </a:t>
            </a:r>
          </a:p>
          <a:p>
            <a:pPr lvl="0"/>
            <a:r>
              <a:rPr lang="en-US" sz="1200" kern="1200" dirty="0" smtClean="0">
                <a:solidFill>
                  <a:schemeClr val="tx1"/>
                </a:solidFill>
                <a:effectLst/>
                <a:latin typeface="+mn-lt"/>
                <a:ea typeface="+mn-ea"/>
                <a:cs typeface="+mn-cs"/>
              </a:rPr>
              <a:t>It often shortens your setup code, making it easier to write and read</a:t>
            </a:r>
          </a:p>
          <a:p>
            <a:pPr lvl="0"/>
            <a:r>
              <a:rPr lang="en-US" sz="1200" kern="1200" dirty="0" smtClean="0">
                <a:solidFill>
                  <a:schemeClr val="tx1"/>
                </a:solidFill>
                <a:effectLst/>
                <a:latin typeface="+mn-lt"/>
                <a:ea typeface="+mn-ea"/>
                <a:cs typeface="+mn-cs"/>
              </a:rPr>
              <a:t>It increases resiliency; if an object’s constructor changes, you potentially only need to update the helper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an example of why this matters. </a:t>
            </a:r>
          </a:p>
          <a:p>
            <a:r>
              <a:rPr lang="en-US" sz="1200" kern="1200" dirty="0" smtClean="0">
                <a:solidFill>
                  <a:schemeClr val="tx1"/>
                </a:solidFill>
                <a:effectLst/>
                <a:latin typeface="+mn-lt"/>
                <a:ea typeface="+mn-ea"/>
                <a:cs typeface="+mn-cs"/>
              </a:rPr>
              <a:t>In my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 result, many of our requirements look like this: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practice, though, actually creating a workflow in that state is complex; a workflow is composed of lots of smaller objects that work together, and they all have to be set up in a logically consistent way to represent real-world code paths and to avoid runtime errors.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we have to create those objects by hand, we end up with the mess I showed you at the start. And since we deal with these objects all the time, anything we can do to make this type of setup faster pays huge dividends.</a:t>
            </a:r>
          </a:p>
          <a:p>
            <a:r>
              <a:rPr lang="en-US" sz="1200" kern="1200" dirty="0" smtClean="0">
                <a:solidFill>
                  <a:schemeClr val="tx1"/>
                </a:solidFill>
                <a:effectLst/>
                <a:latin typeface="+mn-lt"/>
                <a:ea typeface="+mn-ea"/>
                <a:cs typeface="+mn-cs"/>
              </a:rPr>
              <a:t>There are a couple of well-known patterns for handling object creation.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71792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500924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08584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in implementing a Test Helper is to create a static factory class, one for each type of object you want to build. I generally name them like this: </a:t>
            </a:r>
            <a:r>
              <a:rPr lang="en-US" sz="1200" i="1" kern="1200" dirty="0" err="1" smtClean="0">
                <a:solidFill>
                  <a:schemeClr val="tx1"/>
                </a:solidFill>
                <a:effectLst/>
                <a:latin typeface="+mn-lt"/>
                <a:ea typeface="+mn-ea"/>
                <a:cs typeface="+mn-cs"/>
              </a:rPr>
              <a:t>FooHelper</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creates a </a:t>
            </a:r>
            <a:r>
              <a:rPr lang="en-US" sz="1200" i="1" kern="1200" dirty="0" smtClean="0">
                <a:solidFill>
                  <a:schemeClr val="tx1"/>
                </a:solidFill>
                <a:effectLst/>
                <a:latin typeface="+mn-lt"/>
                <a:ea typeface="+mn-ea"/>
                <a:cs typeface="+mn-cs"/>
              </a:rPr>
              <a:t>Foo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That factory gets a single static method called “Create”, which allows the caller to specify method arguments to customize the object. In this case, I’m using the “named arguments” feature of C# to specify which arguments I’m providing. If your language doesn’t support this feature then you might need to use method overloading to achieve something similar.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helper’s job is to build the object, using meaningful defaults for whatever isn’t passed as arguments. In this case, I’ve opted to assign a specific status and name by default.</a:t>
            </a:r>
          </a:p>
          <a:p>
            <a:r>
              <a:rPr lang="en-US" sz="1200" kern="1200" dirty="0" smtClean="0">
                <a:solidFill>
                  <a:schemeClr val="tx1"/>
                </a:solidFill>
                <a:effectLst/>
                <a:latin typeface="+mn-lt"/>
                <a:ea typeface="+mn-ea"/>
                <a:cs typeface="+mn-cs"/>
              </a:rPr>
              <a:t>I generally declare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arguments with a null default and then use the null coalescing operator when constructing the object. You could assign the default value right here in the signature, but sometimes it’s handy to tell if the caller provider a value or not.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object you’re building is composed of other objects, then expose them as optional arguments as well. If the caller leaves it null, then delegate to the relevant helper to create those objects.</a:t>
            </a:r>
          </a:p>
          <a:p>
            <a:r>
              <a:rPr lang="en-US" sz="1200" kern="1200" dirty="0" smtClean="0">
                <a:solidFill>
                  <a:schemeClr val="tx1"/>
                </a:solidFill>
                <a:effectLst/>
                <a:latin typeface="+mn-lt"/>
                <a:ea typeface="+mn-ea"/>
                <a:cs typeface="+mn-cs"/>
              </a:rPr>
              <a:t>This lets your test code declare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what it actually needs, and then the helpers fill in all the gaps. And each helper only needs to deal with one type of object. This keeps both your tests and your helper code clean and tidy.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assigning default values, 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you should be aware of. I call this the problem of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that performs a comparison, and then that method returns the Customer ID matching some business rule. In your test, you’ve written an assumption that the return value is equal to the ID of customer #1.</a:t>
            </a:r>
          </a:p>
          <a:p>
            <a:r>
              <a:rPr lang="en-US" sz="1200" kern="1200" dirty="0" smtClean="0">
                <a:solidFill>
                  <a:schemeClr val="tx1"/>
                </a:solidFill>
                <a:effectLst/>
                <a:latin typeface="+mn-lt"/>
                <a:ea typeface="+mn-ea"/>
                <a:cs typeface="+mn-cs"/>
              </a:rPr>
              <a:t>My assumption is that the test should </a:t>
            </a:r>
            <a:r>
              <a:rPr lang="en-US" sz="1200" i="1" kern="1200" dirty="0" smtClean="0">
                <a:solidFill>
                  <a:schemeClr val="tx1"/>
                </a:solidFill>
                <a:effectLst/>
                <a:latin typeface="+mn-lt"/>
                <a:ea typeface="+mn-ea"/>
                <a:cs typeface="+mn-cs"/>
              </a:rPr>
              <a:t>fail </a:t>
            </a:r>
            <a:r>
              <a:rPr lang="en-US" sz="1200" kern="1200" dirty="0" smtClean="0">
                <a:solidFill>
                  <a:schemeClr val="tx1"/>
                </a:solidFill>
                <a:effectLst/>
                <a:latin typeface="+mn-lt"/>
                <a:ea typeface="+mn-ea"/>
                <a:cs typeface="+mn-cs"/>
              </a:rPr>
              <a:t>if the code returns the ID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creates Customers with a default integer ID value of 0, or some other hardcoded static value, then both Customers will be created with the same ID. And in that case, the test will pass even if the code is broken. This is what I mean by “unexpected equality”; if I create two separate objects, I don’t expect them to be considered equal.</a:t>
            </a:r>
          </a:p>
          <a:p>
            <a:r>
              <a:rPr lang="en-US" sz="1200" kern="1200" dirty="0" smtClean="0">
                <a:solidFill>
                  <a:schemeClr val="tx1"/>
                </a:solidFill>
                <a:effectLst/>
                <a:latin typeface="+mn-lt"/>
                <a:ea typeface="+mn-ea"/>
                <a:cs typeface="+mn-cs"/>
              </a:rPr>
              <a:t>So, by default, I prefer to make all significant values unique. This applies to IDs, names, email addresses, etc. I want programmers to intentionally be explicit if they want things to be equal.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strings, I use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It’s more compact than a standard GUID, which can be helpful in some cases, but it’s still guaranteed to be unique. You can get this code off the web.</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integers 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a random number instead, but this sequencer comes in really handy on integration tests. You’ll see that in a few minutes.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606050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People often ask me why I write my own Test Helper classes instead of using a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party object construction library.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.NET there are libraries that take a generic type argument and automagically create an instance of that type, populating it with test data. This particular example is from a library called </a:t>
            </a:r>
            <a:r>
              <a:rPr lang="en-US" sz="1200" kern="1200" dirty="0" err="1" smtClean="0">
                <a:solidFill>
                  <a:schemeClr val="tx1"/>
                </a:solidFill>
                <a:effectLst/>
                <a:latin typeface="+mn-lt"/>
                <a:ea typeface="+mn-ea"/>
                <a:cs typeface="+mn-cs"/>
              </a:rPr>
              <a:t>AutoFixture</a:t>
            </a:r>
            <a:r>
              <a:rPr lang="en-US" sz="1200" kern="1200" dirty="0" smtClean="0">
                <a:solidFill>
                  <a:schemeClr val="tx1"/>
                </a:solidFill>
                <a:effectLst/>
                <a:latin typeface="+mn-lt"/>
                <a:ea typeface="+mn-ea"/>
                <a:cs typeface="+mn-cs"/>
              </a:rPr>
              <a:t>, and it looks super easy. Why not do this?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simple answer is that no library that you download can make better decisions about your test data than you can. Early on, when your objects are simple and you don’t have lots of special cases in your system then sure, this might work OK. But as things get complex, you’re going to want control over how your default values and properties get set up, and you don’t get that with a library.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in addition, these libraries tend to be noisier than custom code. </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a:t>
            </a:r>
            <a:r>
              <a:rPr lang="en-US" sz="1200" kern="1200" dirty="0" err="1" smtClean="0">
                <a:solidFill>
                  <a:schemeClr val="tx1"/>
                </a:solidFill>
                <a:effectLst/>
                <a:latin typeface="+mn-lt"/>
                <a:ea typeface="+mn-ea"/>
                <a:cs typeface="+mn-cs"/>
              </a:rPr>
              <a:t>AutoFixture</a:t>
            </a:r>
            <a:r>
              <a:rPr lang="en-US" sz="1200" kern="1200" dirty="0" smtClean="0">
                <a:solidFill>
                  <a:schemeClr val="tx1"/>
                </a:solidFill>
                <a:effectLst/>
                <a:latin typeface="+mn-lt"/>
                <a:ea typeface="+mn-ea"/>
                <a:cs typeface="+mn-cs"/>
              </a:rPr>
              <a:t> looks like if you want to specify a value for a property. Sure is a lot simpler to read and write the Test Helper version.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I look at it like this: when your app is small and simple, then the libraries might work. But if your app is small and simple, then introducing my Test Helper pattern is super easy too. And since Test Helper is designed to deal with complexity, you’ll start out with a solid foundation that will scale right along with your app code. And if your app is already really complex, then these libraries aren’t going to save you as much time as you might think.</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sure that your test setup code, and your test data, tell a story.</a:t>
            </a:r>
          </a:p>
          <a:p>
            <a:r>
              <a:rPr lang="en-US" sz="1200" kern="1200" dirty="0" smtClean="0">
                <a:solidFill>
                  <a:schemeClr val="tx1"/>
                </a:solidFill>
                <a:effectLst/>
                <a:latin typeface="+mn-lt"/>
                <a:ea typeface="+mn-ea"/>
                <a:cs typeface="+mn-cs"/>
              </a:rPr>
              <a:t>The reason is that, at the core of their essence, tests are valuable because they help us understand our software. And in order to fully deliver that value, they have to effectively convey information when they are read. 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if the assertions hold true. But that won’t help your poor coworker who opens that file a month later and needs to make a change. CPU cycles are cheap, your coworker’s time is not. Investing in clear, concise setup code is key.</a:t>
            </a:r>
          </a:p>
          <a:p>
            <a:r>
              <a:rPr lang="en-US" sz="1200" kern="1200" dirty="0" smtClean="0">
                <a:solidFill>
                  <a:schemeClr val="tx1"/>
                </a:solidFill>
                <a:effectLst/>
                <a:latin typeface="+mn-lt"/>
                <a:ea typeface="+mn-ea"/>
                <a:cs typeface="+mn-cs"/>
              </a:rPr>
              <a:t>When it comes to telling a story, there are a few basic things to keep in mind.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names matter. If your setup code is a story, then your variable names and values are the actors in that story. Use them to drive home the </a:t>
            </a:r>
            <a:r>
              <a:rPr lang="en-US" sz="1200" i="1" kern="1200" dirty="0" smtClean="0">
                <a:solidFill>
                  <a:schemeClr val="tx1"/>
                </a:solidFill>
                <a:effectLst/>
                <a:latin typeface="+mn-lt"/>
                <a:ea typeface="+mn-ea"/>
                <a:cs typeface="+mn-cs"/>
              </a:rPr>
              <a:t>point </a:t>
            </a:r>
            <a:r>
              <a:rPr lang="en-US" sz="1200" kern="1200" dirty="0" smtClean="0">
                <a:solidFill>
                  <a:schemeClr val="tx1"/>
                </a:solidFill>
                <a:effectLst/>
                <a:latin typeface="+mn-lt"/>
                <a:ea typeface="+mn-ea"/>
                <a:cs typeface="+mn-cs"/>
              </a:rPr>
              <a:t>of a given test.</a:t>
            </a:r>
          </a:p>
          <a:p>
            <a:r>
              <a:rPr lang="en-US" sz="1200" kern="1200" dirty="0" smtClean="0">
                <a:solidFill>
                  <a:schemeClr val="tx1"/>
                </a:solidFill>
                <a:effectLst/>
                <a:latin typeface="+mn-lt"/>
                <a:ea typeface="+mn-ea"/>
                <a:cs typeface="+mn-cs"/>
              </a:rPr>
              <a:t>In this example, the actual values in use are irrelevant; they are just two arbitrary values that need to be different. By giving those values meaningful names, the assertion more clearly documents the intent behind the test.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if your test revolves around the fact that a customer is disabled, don’t just call it “customer” or “c”; call it “</a:t>
            </a:r>
            <a:r>
              <a:rPr lang="en-US" sz="1200" kern="1200" dirty="0" err="1" smtClean="0">
                <a:solidFill>
                  <a:schemeClr val="tx1"/>
                </a:solidFill>
                <a:effectLst/>
                <a:latin typeface="+mn-lt"/>
                <a:ea typeface="+mn-ea"/>
                <a:cs typeface="+mn-cs"/>
              </a:rPr>
              <a:t>disabledCustomer</a:t>
            </a:r>
            <a:r>
              <a:rPr lang="en-US" sz="1200" kern="1200" dirty="0" smtClean="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test contains multiple objects of the same type, differentiate them! It sounds obvious, but I still see smart, experienced developers writing tests with variables called “customer1” and “customer2”. That is a completely unnecessary mistake that reduces the clarity of your setup code.</a:t>
            </a:r>
          </a:p>
          <a:p>
            <a:r>
              <a:rPr lang="en-US" sz="1200" kern="1200" dirty="0" smtClean="0">
                <a:solidFill>
                  <a:schemeClr val="tx1"/>
                </a:solidFill>
                <a:effectLst/>
                <a:latin typeface="+mn-lt"/>
                <a:ea typeface="+mn-ea"/>
                <a:cs typeface="+mn-cs"/>
              </a:rPr>
              <a:t>In this case, I’m testing some search logic. To write a complete test, I need to assert both that the code DOES return a match and DOES NOT return something that doesn’t match. Naming the objects in this way provides way more meaning than “customer1” and “customer2”. And if you use consistent names across your tests, your coworkers will start to recognize these patterns. If I see the word “distractor” in any of our tests, I know </a:t>
            </a:r>
            <a:r>
              <a:rPr lang="en-US" sz="1200" i="1" kern="1200" dirty="0" smtClean="0">
                <a:solidFill>
                  <a:schemeClr val="tx1"/>
                </a:solidFill>
                <a:effectLst/>
                <a:latin typeface="+mn-lt"/>
                <a:ea typeface="+mn-ea"/>
                <a:cs typeface="+mn-cs"/>
              </a:rPr>
              <a:t>exactly </a:t>
            </a:r>
            <a:r>
              <a:rPr lang="en-US" sz="1200" kern="1200" dirty="0" smtClean="0">
                <a:solidFill>
                  <a:schemeClr val="tx1"/>
                </a:solidFill>
                <a:effectLst/>
                <a:latin typeface="+mn-lt"/>
                <a:ea typeface="+mn-ea"/>
                <a:cs typeface="+mn-cs"/>
              </a:rPr>
              <a:t>what it’s there for.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one final example of how good names can convey meaning. This test is asserting that a specific feature returns data ordered in a specific way.</a:t>
            </a:r>
          </a:p>
          <a:p>
            <a:r>
              <a:rPr lang="en-US" sz="1200" kern="1200" dirty="0" smtClean="0">
                <a:solidFill>
                  <a:schemeClr val="tx1"/>
                </a:solidFill>
                <a:effectLst/>
                <a:latin typeface="+mn-lt"/>
                <a:ea typeface="+mn-ea"/>
                <a:cs typeface="+mn-cs"/>
              </a:rPr>
              <a:t>If I create the test data in the same order in which I expect them to come back out, then it’s possible that the sorting code isn’t do anything at all, and the test is passing by coincidence. A better test would be to create the data in a </a:t>
            </a:r>
            <a:r>
              <a:rPr lang="en-US" sz="1200" i="1" kern="1200" dirty="0" smtClean="0">
                <a:solidFill>
                  <a:schemeClr val="tx1"/>
                </a:solidFill>
                <a:effectLst/>
                <a:latin typeface="+mn-lt"/>
                <a:ea typeface="+mn-ea"/>
                <a:cs typeface="+mn-cs"/>
              </a:rPr>
              <a:t>different </a:t>
            </a:r>
            <a:r>
              <a:rPr lang="en-US" sz="1200" kern="1200" dirty="0" smtClean="0">
                <a:solidFill>
                  <a:schemeClr val="tx1"/>
                </a:solidFill>
                <a:effectLst/>
                <a:latin typeface="+mn-lt"/>
                <a:ea typeface="+mn-ea"/>
                <a:cs typeface="+mn-cs"/>
              </a:rPr>
              <a:t>sequence than it should come out, because then the test will only pass if it’s actually applying some sort logic.</a:t>
            </a:r>
          </a:p>
          <a:p>
            <a:r>
              <a:rPr lang="en-US" sz="1200" kern="1200" dirty="0" smtClean="0">
                <a:solidFill>
                  <a:schemeClr val="tx1"/>
                </a:solidFill>
                <a:effectLst/>
                <a:latin typeface="+mn-lt"/>
                <a:ea typeface="+mn-ea"/>
                <a:cs typeface="+mn-cs"/>
              </a:rPr>
              <a:t>Here’s one way to write that test. This isn’t terrible, but it’s not telling as clear of a story as it could.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test, but where I assign those values names that describe their purpose. And as a result, I’m able to write an assertion that far more explicitly captures my intent behind the test. </a:t>
            </a:r>
          </a:p>
          <a:p>
            <a:r>
              <a:rPr lang="en-US" sz="1200" kern="1200" dirty="0" smtClean="0">
                <a:solidFill>
                  <a:schemeClr val="tx1"/>
                </a:solidFill>
                <a:effectLst/>
                <a:latin typeface="+mn-lt"/>
                <a:ea typeface="+mn-ea"/>
                <a:cs typeface="+mn-cs"/>
              </a:rPr>
              <a:t>On the sorts of tests that fit onto these slides, some of these techniques may not seem that useful. But if you get in the habit of doing this, then you’ll start to see a real difference in the readability of your real-world tests, especially as your setup logic gets larger and more complex.</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tell a clear story is to use your helper API to write fewer lines of code, but at a higher level of abstraction. Here’s an example where I’m using a test helper to set up an Order that has two payments associated with it. Creating this order is a single logical concept, but it requires multiple physical statements to accomplish. Alternatively I could move these instantiations inline, but then I end up with a larger, heavily nested construct that’s harder to read.</a:t>
            </a:r>
          </a:p>
          <a:p>
            <a:r>
              <a:rPr lang="en-US" sz="1200" kern="1200" dirty="0" smtClean="0">
                <a:solidFill>
                  <a:schemeClr val="tx1"/>
                </a:solidFill>
                <a:effectLst/>
                <a:latin typeface="+mn-lt"/>
                <a:ea typeface="+mn-ea"/>
                <a:cs typeface="+mn-cs"/>
              </a:rPr>
              <a:t>Also, in order to make sure that this object is internally consistent, I might have to manually make sure that the order subtotal matches the sum of the two payments.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taking a more declarative approach I reduce the amount of code and the test setup becomes simpler and more expressive.</a:t>
            </a:r>
          </a:p>
          <a:p>
            <a:r>
              <a:rPr lang="en-US" sz="1200" kern="1200" dirty="0" smtClean="0">
                <a:solidFill>
                  <a:schemeClr val="tx1"/>
                </a:solidFill>
                <a:effectLst/>
                <a:latin typeface="+mn-lt"/>
                <a:ea typeface="+mn-ea"/>
                <a:cs typeface="+mn-cs"/>
              </a:rPr>
              <a:t>In addition, note that I no longer need to manually specify the order subtotal; the helper can easily infer that value from the sum of the two payment amounts and wire everything up for me.</a:t>
            </a:r>
          </a:p>
          <a:p>
            <a:r>
              <a:rPr lang="en-US" sz="1200" kern="1200" dirty="0" smtClean="0">
                <a:solidFill>
                  <a:schemeClr val="tx1"/>
                </a:solidFill>
                <a:effectLst/>
                <a:latin typeface="+mn-lt"/>
                <a:ea typeface="+mn-ea"/>
                <a:cs typeface="+mn-cs"/>
              </a:rPr>
              <a:t>And once this piece of code is written, it’s available for reuse by other tests that have similar needs.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it looks like.</a:t>
            </a: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r>
              <a:rPr lang="en-US" sz="1200" kern="1200" dirty="0" smtClean="0">
                <a:solidFill>
                  <a:schemeClr val="tx1"/>
                </a:solidFill>
                <a:effectLst/>
                <a:latin typeface="+mn-lt"/>
                <a:ea typeface="+mn-ea"/>
                <a:cs typeface="+mn-cs"/>
              </a:rPr>
              <a:t>If you need to control certain parts of the scenario, for example if you wanted to specify the Customer that gets used, you can expose that as an argument as well. They key is that you encapsulate multiple pieces of tests data in a single wrapper, and make it easy for the caller to get that data back 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a:t>
            </a:r>
          </a:p>
          <a:p>
            <a:r>
              <a:rPr lang="en-US" sz="1200" kern="1200" dirty="0" smtClean="0">
                <a:solidFill>
                  <a:schemeClr val="tx1"/>
                </a:solidFill>
                <a:effectLst/>
                <a:latin typeface="+mn-lt"/>
                <a:ea typeface="+mn-ea"/>
                <a:cs typeface="+mn-cs"/>
              </a:rPr>
              <a:t>This type of thing is really nice when you’re testing search or filtering code, when you want to be sure that the code is properly excluding data that doesn’t match the criteria. A scenario like this lets you write one line of setup code to get all of those distractor records more or less for free.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r>
              <a:rPr lang="en-US" sz="1200" kern="1200" dirty="0" smtClean="0">
                <a:solidFill>
                  <a:schemeClr val="tx1"/>
                </a:solidFill>
                <a:effectLst/>
                <a:latin typeface="+mn-lt"/>
                <a:ea typeface="+mn-ea"/>
                <a:cs typeface="+mn-cs"/>
              </a:rPr>
              <a:t>Also,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Until now we’ve been talking about in-memory objects only. The fourth key to effective setup is to leverage those in-memory helpers in your integration tests as well. </a:t>
            </a:r>
          </a:p>
          <a:p>
            <a:r>
              <a:rPr lang="en-US" sz="1200" kern="1200" dirty="0" smtClean="0">
                <a:solidFill>
                  <a:schemeClr val="tx1"/>
                </a:solidFill>
                <a:effectLst/>
                <a:latin typeface="+mn-lt"/>
                <a:ea typeface="+mn-ea"/>
                <a:cs typeface="+mn-cs"/>
              </a:rPr>
              <a:t>This is a key practice because it addresses mistake #4 that we talked about. If you have a library of helpers that create data, then your integration tests no longer need to rely on pre-existing data. Instead, they can create exactly what they need in exactly the shape they need it. </a:t>
            </a:r>
          </a:p>
          <a:p>
            <a:r>
              <a:rPr lang="en-US" sz="1200" kern="1200" dirty="0" smtClean="0">
                <a:solidFill>
                  <a:schemeClr val="tx1"/>
                </a:solidFill>
                <a:effectLst/>
                <a:latin typeface="+mn-lt"/>
                <a:ea typeface="+mn-ea"/>
                <a:cs typeface="+mn-cs"/>
              </a:rPr>
              <a:t>In a perfect world, we’d be able to use the same set of helpers to create data in memory or in the database.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 it’s easier said than done.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a:t>
            </a:r>
            <a:r>
              <a:rPr lang="en-US" sz="1200" kern="1200" dirty="0" smtClean="0">
                <a:solidFill>
                  <a:schemeClr val="tx1"/>
                </a:solidFill>
                <a:effectLst/>
                <a:latin typeface="+mn-lt"/>
                <a:ea typeface="+mn-ea"/>
                <a:cs typeface="+mn-cs"/>
              </a:rPr>
              <a: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also have to make sure that your helpers are creating data that can be saved. Some columns might have constraints that reject NULL or other values, and those constraints may not be duplicated in the domain model.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you’ll want to clean up that test data when the test run is over. I run my automated tests against the same database I use for manual testing. I don’t want that database filled up with junk data because it can impact performance, waste disk space, and it’s just ugly. </a:t>
            </a:r>
          </a:p>
          <a:p>
            <a:r>
              <a:rPr lang="en-US" sz="1200" kern="1200" dirty="0" smtClean="0">
                <a:solidFill>
                  <a:schemeClr val="tx1"/>
                </a:solidFill>
                <a:effectLst/>
                <a:latin typeface="+mn-lt"/>
                <a:ea typeface="+mn-ea"/>
                <a:cs typeface="+mn-cs"/>
              </a:rPr>
              <a:t>These things make integration tests difficult, but we can handle them with a few extra additions to the Test Helper pattern.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why is test setup so important? The answer is because it makes up the majority of your test code. </a:t>
            </a:r>
          </a:p>
          <a:p>
            <a:r>
              <a:rPr lang="en-US" sz="1200" kern="1200" dirty="0" smtClean="0">
                <a:solidFill>
                  <a:schemeClr val="tx1"/>
                </a:solidFill>
                <a:effectLst/>
                <a:latin typeface="+mn-lt"/>
                <a:ea typeface="+mn-ea"/>
                <a:cs typeface="+mn-cs"/>
              </a:rPr>
              <a:t>Assuming that you’re not doing really bizarre in your tests, they likely all follow the same pattern: you do a bunch of stuff to get ready, then you call the one method or function that you’re testing and end with an assertion or two. The bulk of the code is the setup, and the quality of that code is a huge factor in how effectively you can leverage tests towards your ultimate goals.</a:t>
            </a:r>
          </a:p>
          <a:p>
            <a:r>
              <a:rPr lang="en-US" sz="1200" kern="1200" dirty="0" smtClean="0">
                <a:solidFill>
                  <a:schemeClr val="tx1"/>
                </a:solidFill>
                <a:effectLst/>
                <a:latin typeface="+mn-lt"/>
                <a:ea typeface="+mn-ea"/>
                <a:cs typeface="+mn-cs"/>
              </a:rPr>
              <a:t>And if you’re setting up your tests poorly,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cost you. To help illustrate that, I have a short story about why I’m here and where these ideas came from.</a:t>
            </a:r>
          </a:p>
          <a:p>
            <a:r>
              <a:rPr lang="en-US" sz="1200" kern="1200" dirty="0" smtClean="0">
                <a:solidFill>
                  <a:schemeClr val="tx1"/>
                </a:solidFill>
                <a:effectLst/>
                <a:latin typeface="+mn-lt"/>
                <a:ea typeface="+mn-ea"/>
                <a:cs typeface="+mn-cs"/>
              </a:rPr>
              <a:t>This story begins 8 years ago when I had just joined my current employer. We were just beginning our agile transformation and everyone was super excited about having “user stories” instead of “requirements” and “story points” instead of “estimates”. In the midst of all that agile euphoria, we decided to require tests for 70% of the code in this new project.</a:t>
            </a:r>
          </a:p>
          <a:p>
            <a:r>
              <a:rPr lang="en-US" sz="1200" kern="1200" dirty="0" smtClean="0">
                <a:solidFill>
                  <a:schemeClr val="tx1"/>
                </a:solidFill>
                <a:effectLst/>
                <a:latin typeface="+mn-lt"/>
                <a:ea typeface="+mn-ea"/>
                <a:cs typeface="+mn-cs"/>
              </a:rPr>
              <a:t>Most of the team was new to testing and felt that 100% coverage was unreasonable, but everyone agreed that having that soft, safety blanket of tests around the most important 70% of the code was a good starting point. </a:t>
            </a:r>
          </a:p>
          <a:p>
            <a:r>
              <a:rPr lang="en-US" sz="1200" kern="1200" dirty="0" smtClean="0">
                <a:solidFill>
                  <a:schemeClr val="tx1"/>
                </a:solidFill>
                <a:effectLst/>
                <a:latin typeface="+mn-lt"/>
                <a:ea typeface="+mn-ea"/>
                <a:cs typeface="+mn-cs"/>
              </a:rPr>
              <a:t>The project starts out great, everyone’s writing tests and shipping features and things are going pretty good. But a few months later, after the code had started to get a little complex and we’d started revisiting features to add new functionality, I began to realize that something was wrong with our tests. I’d really </a:t>
            </a:r>
            <a:r>
              <a:rPr lang="en-US" sz="1200" kern="1200" dirty="0" err="1" smtClean="0">
                <a:solidFill>
                  <a:schemeClr val="tx1"/>
                </a:solidFill>
                <a:effectLst/>
                <a:latin typeface="+mn-lt"/>
                <a:ea typeface="+mn-ea"/>
                <a:cs typeface="+mn-cs"/>
              </a:rPr>
              <a:t>shotgunned</a:t>
            </a:r>
            <a:r>
              <a:rPr lang="en-US" sz="1200" kern="1200" dirty="0" smtClean="0">
                <a:solidFill>
                  <a:schemeClr val="tx1"/>
                </a:solidFill>
                <a:effectLst/>
                <a:latin typeface="+mn-lt"/>
                <a:ea typeface="+mn-ea"/>
                <a:cs typeface="+mn-cs"/>
              </a:rPr>
              <a:t> the Agile </a:t>
            </a:r>
            <a:r>
              <a:rPr lang="en-US" sz="1200" kern="1200" dirty="0" err="1" smtClean="0">
                <a:solidFill>
                  <a:schemeClr val="tx1"/>
                </a:solidFill>
                <a:effectLst/>
                <a:latin typeface="+mn-lt"/>
                <a:ea typeface="+mn-ea"/>
                <a:cs typeface="+mn-cs"/>
              </a:rPr>
              <a:t>kool-aid</a:t>
            </a:r>
            <a:r>
              <a:rPr lang="en-US" sz="1200" kern="1200" dirty="0" smtClean="0">
                <a:solidFill>
                  <a:schemeClr val="tx1"/>
                </a:solidFill>
                <a:effectLst/>
                <a:latin typeface="+mn-lt"/>
                <a:ea typeface="+mn-ea"/>
                <a:cs typeface="+mn-cs"/>
              </a:rPr>
              <a:t> and was expecting this transformational impact from testing, but the tests just weren’t delivering that value.</a:t>
            </a:r>
          </a:p>
          <a:p>
            <a:r>
              <a:rPr lang="en-US" sz="1200" kern="1200" dirty="0" smtClean="0">
                <a:solidFill>
                  <a:schemeClr val="tx1"/>
                </a:solidFill>
                <a:effectLst/>
                <a:latin typeface="+mn-lt"/>
                <a:ea typeface="+mn-ea"/>
                <a:cs typeface="+mn-cs"/>
              </a:rPr>
              <a:t>As the project went on, I noticed that despite our test coverage requirement, many seemingly important tests were missing. It turns out that as the code got more and more complex it got harder and harder to write the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a:t>
            </a:r>
          </a:p>
          <a:p>
            <a:r>
              <a:rPr lang="en-US" sz="1200" kern="1200" dirty="0" smtClean="0">
                <a:solidFill>
                  <a:schemeClr val="tx1"/>
                </a:solidFill>
                <a:effectLst/>
                <a:latin typeface="+mn-lt"/>
                <a:ea typeface="+mn-ea"/>
                <a:cs typeface="+mn-cs"/>
              </a:rPr>
              <a:t>One of the main reasons that tests were getting hard to write is that as the application got larger and more complex, it was requiring more and more effort just to describe the starting point for a given test. Complex business rules often required complex test data, and complex text data was time consuming to set up. So, people looked for ways to avoid testing the complex rules. </a:t>
            </a:r>
          </a:p>
          <a:p>
            <a:r>
              <a:rPr lang="en-US" sz="1200" kern="1200" dirty="0" smtClean="0">
                <a:solidFill>
                  <a:schemeClr val="tx1"/>
                </a:solidFill>
                <a:effectLst/>
                <a:latin typeface="+mn-lt"/>
                <a:ea typeface="+mn-ea"/>
                <a:cs typeface="+mn-cs"/>
              </a:rPr>
              <a:t>And when they couldn’t avoid the tests, they ended up writing some pretty gnarly setup code. The best way to illustrate how bad it was is with a code sample. In one particular case I needed to make a minor adjustment to a feature. The feature itself was complex, but the new change was relatively simple and I didn’t think it would take much time. Before writing any new code, however, I wanted to learn more about how the feature currently worked and I wanted to write a failing test. So I opened up the file containing the tests and my heart sank when I saw this:  </a:t>
            </a: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let’s start with this unit test. It creates two orders, sets up the service under test and prepares your mocks or stubs or whatever, and then asserts that the shipped order is NOT returned.</a:t>
            </a:r>
          </a:p>
          <a:p>
            <a:r>
              <a:rPr lang="en-US" sz="1200" kern="1200" dirty="0" smtClean="0">
                <a:solidFill>
                  <a:schemeClr val="tx1"/>
                </a:solidFill>
                <a:effectLst/>
                <a:latin typeface="+mn-lt"/>
                <a:ea typeface="+mn-ea"/>
                <a:cs typeface="+mn-cs"/>
              </a:rPr>
              <a:t>But if the service that we’re testing is a data service, then this filtering logic might be implemented in a SQL query. The only way to properly test that filter is to create real data in a real database. </a:t>
            </a:r>
          </a:p>
          <a:p>
            <a:r>
              <a:rPr lang="en-US" sz="1200" kern="1200" dirty="0" smtClean="0">
                <a:solidFill>
                  <a:schemeClr val="tx1"/>
                </a:solidFill>
                <a:effectLst/>
                <a:latin typeface="+mn-lt"/>
                <a:ea typeface="+mn-ea"/>
                <a:cs typeface="+mn-cs"/>
              </a:rPr>
              <a:t>But it would be great if we could use this same code to create that data in a way that addresses all of those issues we just looked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to achieving that goal is to add a </a:t>
            </a:r>
            <a:r>
              <a:rPr lang="en-US" sz="1200" i="1" kern="1200" dirty="0" smtClean="0">
                <a:solidFill>
                  <a:schemeClr val="tx1"/>
                </a:solidFill>
                <a:effectLst/>
                <a:latin typeface="+mn-lt"/>
                <a:ea typeface="+mn-ea"/>
                <a:cs typeface="+mn-cs"/>
              </a:rPr>
              <a:t>Save() </a:t>
            </a:r>
            <a:r>
              <a:rPr lang="en-US" sz="1200" kern="1200" dirty="0" smtClean="0">
                <a:solidFill>
                  <a:schemeClr val="tx1"/>
                </a:solidFill>
                <a:effectLst/>
                <a:latin typeface="+mn-lt"/>
                <a:ea typeface="+mn-ea"/>
                <a:cs typeface="+mn-cs"/>
              </a:rPr>
              <a:t>method to your Test Helpers classes.</a:t>
            </a:r>
          </a:p>
          <a:p>
            <a:r>
              <a:rPr lang="en-US" sz="1200" kern="1200" dirty="0" smtClean="0">
                <a:solidFill>
                  <a:schemeClr val="tx1"/>
                </a:solidFill>
                <a:effectLst/>
                <a:latin typeface="+mn-lt"/>
                <a:ea typeface="+mn-ea"/>
                <a:cs typeface="+mn-cs"/>
              </a:rPr>
              <a:t>Obviously, this method needs some way of talking to the database, so you’ll either need to pass a database connection into the Save method when you call it, or you’ll need to use some sort of dependency injection to make it available. Since all of our other helper methods are static, I’ve found it easier to keep the Save method static as well and not worry about DI in this case.</a:t>
            </a:r>
          </a:p>
          <a:p>
            <a:r>
              <a:rPr lang="en-US" sz="1200" kern="1200" dirty="0" smtClean="0">
                <a:solidFill>
                  <a:schemeClr val="tx1"/>
                </a:solidFill>
                <a:effectLst/>
                <a:latin typeface="+mn-lt"/>
                <a:ea typeface="+mn-ea"/>
                <a:cs typeface="+mn-cs"/>
              </a:rPr>
              <a:t>My project uses NHibernate so we pass around an </a:t>
            </a:r>
            <a:r>
              <a:rPr lang="en-US" sz="1200" kern="1200" dirty="0" err="1" smtClean="0">
                <a:solidFill>
                  <a:schemeClr val="tx1"/>
                </a:solidFill>
                <a:effectLst/>
                <a:latin typeface="+mn-lt"/>
                <a:ea typeface="+mn-ea"/>
                <a:cs typeface="+mn-cs"/>
              </a:rPr>
              <a:t>ISession</a:t>
            </a:r>
            <a:r>
              <a:rPr lang="en-US" sz="1200" kern="1200" dirty="0" smtClean="0">
                <a:solidFill>
                  <a:schemeClr val="tx1"/>
                </a:solidFill>
                <a:effectLst/>
                <a:latin typeface="+mn-lt"/>
                <a:ea typeface="+mn-ea"/>
                <a:cs typeface="+mn-cs"/>
              </a:rPr>
              <a:t> right here. If you use Entity Framework then you might pass the </a:t>
            </a:r>
            <a:r>
              <a:rPr lang="en-US" sz="1200" kern="1200" dirty="0" err="1" smtClean="0">
                <a:solidFill>
                  <a:schemeClr val="tx1"/>
                </a:solidFill>
                <a:effectLst/>
                <a:latin typeface="+mn-lt"/>
                <a:ea typeface="+mn-ea"/>
                <a:cs typeface="+mn-cs"/>
              </a:rPr>
              <a:t>db</a:t>
            </a:r>
            <a:r>
              <a:rPr lang="en-US" sz="1200" kern="1200" dirty="0" smtClean="0">
                <a:solidFill>
                  <a:schemeClr val="tx1"/>
                </a:solidFill>
                <a:effectLst/>
                <a:latin typeface="+mn-lt"/>
                <a:ea typeface="+mn-ea"/>
                <a:cs typeface="+mn-cs"/>
              </a:rPr>
              <a:t> context here, or a raw ADO.NET connection or whatever other object that you need to talk to the database.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14083650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the Save method itself looks like.</a:t>
            </a:r>
          </a:p>
          <a:p>
            <a:r>
              <a:rPr lang="en-US" sz="1200" kern="1200" dirty="0" smtClean="0">
                <a:solidFill>
                  <a:schemeClr val="tx1"/>
                </a:solidFill>
                <a:effectLst/>
                <a:latin typeface="+mn-lt"/>
                <a:ea typeface="+mn-ea"/>
                <a:cs typeface="+mn-cs"/>
              </a:rPr>
              <a:t>The first thing it does is deal with the foreign key constraints by delegating to other helpers to save its references. In this case, we can’t save an Order unless it references an existing Customer ID. By delegating to the Customer helper to create that record we keep each individual helper clean and focused on a single type.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the Save method deals with primary key values. </a:t>
            </a:r>
          </a:p>
          <a:p>
            <a:r>
              <a:rPr lang="en-US" sz="1200" kern="1200" dirty="0" smtClean="0">
                <a:solidFill>
                  <a:schemeClr val="tx1"/>
                </a:solidFill>
                <a:effectLst/>
                <a:latin typeface="+mn-lt"/>
                <a:ea typeface="+mn-ea"/>
                <a:cs typeface="+mn-cs"/>
              </a:rPr>
              <a:t>Remember that to avoid “unexpected equality”, each object that we create is assigned a non-zero value. But many ORMs use the ID property to determine if they should issue an INSERT or UPDATE query, and if the ORM sees a non-zero ID it will issue an UPDATE statement, and not an INSERT.</a:t>
            </a:r>
          </a:p>
          <a:p>
            <a:r>
              <a:rPr lang="en-US" sz="1200" kern="1200" dirty="0" smtClean="0">
                <a:solidFill>
                  <a:schemeClr val="tx1"/>
                </a:solidFill>
                <a:effectLst/>
                <a:latin typeface="+mn-lt"/>
                <a:ea typeface="+mn-ea"/>
                <a:cs typeface="+mn-cs"/>
              </a:rPr>
              <a:t>This is where that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object comes in handy. It knows which values it’s handed out, so before we save our object we do a check to see if the ID currently in use was assigned by the sequencer. If it was then we reset it to 0, and cause an insert. If it wasn’t, then that means we’re dealing with an object that already exists in the database and we do nothing, and cause an update.</a:t>
            </a:r>
          </a:p>
          <a:p>
            <a:r>
              <a:rPr lang="en-US" sz="1200" kern="1200" dirty="0" smtClean="0">
                <a:solidFill>
                  <a:schemeClr val="tx1"/>
                </a:solidFill>
                <a:effectLst/>
                <a:latin typeface="+mn-lt"/>
                <a:ea typeface="+mn-ea"/>
                <a:cs typeface="+mn-cs"/>
              </a:rPr>
              <a:t>Note that we don’t need to reset ALL values that were assigned by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only entity IDs. Only properties that map to primary keys.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helper calls out to the ORM to insert or update the database. If you’re not using an ORM then the exact details might change, but the general pattern should hold up.</a:t>
            </a:r>
          </a:p>
          <a:p>
            <a:r>
              <a:rPr lang="en-US" sz="1200" kern="1200" dirty="0" smtClean="0">
                <a:solidFill>
                  <a:schemeClr val="tx1"/>
                </a:solidFill>
                <a:effectLst/>
                <a:latin typeface="+mn-lt"/>
                <a:ea typeface="+mn-ea"/>
                <a:cs typeface="+mn-cs"/>
              </a:rPr>
              <a:t>If you follow this pattern then you can basically write a bunch of unit tests with in-memory data, copy and paste the setup code from one of them into an integration test, add a few calls to this Save method, and you’re done. It’s pretty sweet when it comes together.</a:t>
            </a:r>
          </a:p>
          <a:p>
            <a:r>
              <a:rPr lang="en-US" sz="1200" kern="1200" dirty="0" smtClean="0">
                <a:solidFill>
                  <a:schemeClr val="tx1"/>
                </a:solidFill>
                <a:effectLst/>
                <a:latin typeface="+mn-lt"/>
                <a:ea typeface="+mn-ea"/>
                <a:cs typeface="+mn-cs"/>
              </a:rPr>
              <a:t>But how do prevent this test data from lingering in the database when the test run is over?</a:t>
            </a:r>
          </a:p>
          <a:p>
            <a:r>
              <a:rPr lang="en-US" sz="1200" kern="1200" dirty="0" smtClean="0">
                <a:solidFill>
                  <a:schemeClr val="tx1"/>
                </a:solidFill>
                <a:effectLst/>
                <a:latin typeface="+mn-lt"/>
                <a:ea typeface="+mn-ea"/>
                <a:cs typeface="+mn-cs"/>
              </a:rPr>
              <a:t>One possibility is to reset the database to a known state at the start of each test run. This works, but I don’t recommend it. One reason is that it’s a massive pain to maintain that baseline backup every time the schema changes or new data is added. Another reason is that I use the same database for unit tests as I do for manual testing. It really sucks to spend a bunch of time crafting data for a manual test and then lose it because you accidently ran an integration test that wiped the slate clean.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option is to start a database transaction when each test starts, and then roll that transaction back when the test is over.</a:t>
            </a:r>
          </a:p>
          <a:p>
            <a:r>
              <a:rPr lang="en-US" sz="1200" kern="1200" dirty="0" smtClean="0">
                <a:solidFill>
                  <a:schemeClr val="tx1"/>
                </a:solidFill>
                <a:effectLst/>
                <a:latin typeface="+mn-lt"/>
                <a:ea typeface="+mn-ea"/>
                <a:cs typeface="+mn-cs"/>
              </a:rPr>
              <a:t>Years ago I wrote a custom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attribute called Rollback that does this for us. Any test that has this attribute is automatically executed inside of a transaction that is discarded when the test finishes. The implementation for this is on my GitHub, but at this point it’s like seven years old. There are probably newer and better ways of doing it now, but you’re welcome to copy my approach if you’re using </a:t>
            </a:r>
            <a:r>
              <a:rPr lang="en-US" sz="1200" kern="1200" dirty="0" err="1" smtClean="0">
                <a:solidFill>
                  <a:schemeClr val="tx1"/>
                </a:solidFill>
                <a:effectLst/>
                <a:latin typeface="+mn-lt"/>
                <a:ea typeface="+mn-ea"/>
                <a:cs typeface="+mn-cs"/>
              </a:rPr>
              <a:t>NUnit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of how powerful these techniques can be, let’s first revisit that nasty chunk of setup code I showed at the start…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three </a:t>
            </a:r>
            <a:r>
              <a:rPr lang="en-US" sz="1200" kern="1200" dirty="0" err="1" smtClean="0">
                <a:solidFill>
                  <a:schemeClr val="tx1"/>
                </a:solidFill>
                <a:effectLst/>
                <a:latin typeface="+mn-lt"/>
                <a:ea typeface="+mn-ea"/>
                <a:cs typeface="+mn-cs"/>
              </a:rPr>
              <a:t>screenfulls</a:t>
            </a:r>
            <a:r>
              <a:rPr lang="en-US" sz="1200" kern="1200" dirty="0" smtClean="0">
                <a:solidFill>
                  <a:schemeClr val="tx1"/>
                </a:solidFill>
                <a:effectLst/>
                <a:latin typeface="+mn-lt"/>
                <a:ea typeface="+mn-ea"/>
                <a:cs typeface="+mn-cs"/>
              </a:rPr>
              <a:t> of it.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chunk of code, cleaned up and rewritten using Test Helpers. Most of the values and objects being created were irrelevant dependencies that didn’t impact the outcomes. After pushing all of that stuff into helpers, this is all that’s left and it’s way, way more readable.</a:t>
            </a:r>
          </a:p>
          <a:p>
            <a:r>
              <a:rPr lang="en-US" sz="1200" kern="1200" dirty="0" smtClean="0">
                <a:solidFill>
                  <a:schemeClr val="tx1"/>
                </a:solidFill>
                <a:effectLst/>
                <a:latin typeface="+mn-lt"/>
                <a:ea typeface="+mn-ea"/>
                <a:cs typeface="+mn-cs"/>
              </a:rPr>
              <a:t>I’ve said it before and I’ll say it again; the single most important thing you can do is build a good helper library and stop creating data by hand.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I have some quick suggestions for how to get started with these patterns in your own code.</a:t>
            </a:r>
          </a:p>
          <a:p>
            <a:r>
              <a:rPr lang="en-US" sz="1200" kern="1200" dirty="0" smtClean="0">
                <a:solidFill>
                  <a:schemeClr val="tx1"/>
                </a:solidFill>
                <a:effectLst/>
                <a:latin typeface="+mn-lt"/>
                <a:ea typeface="+mn-ea"/>
                <a:cs typeface="+mn-cs"/>
              </a:rPr>
              <a:t>First, start by creating helpers for your simple objects first, the ones that don’t have lots of dependencies or child data. Then move up to more complex objects, delegating to the simple helpers as needed. If you try and start with that huge, massive, ancient beast that lives at the heart of your legacy system,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hurt.</a:t>
            </a:r>
          </a:p>
          <a:p>
            <a:r>
              <a:rPr lang="en-US" sz="1200" kern="1200" dirty="0" smtClean="0">
                <a:solidFill>
                  <a:schemeClr val="tx1"/>
                </a:solidFill>
                <a:effectLst/>
                <a:latin typeface="+mn-lt"/>
                <a:ea typeface="+mn-ea"/>
                <a:cs typeface="+mn-cs"/>
              </a:rPr>
              <a:t>Second, continually refactor your helpers as needed. Remember that test code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“real code”; keep it clean and tidy just like you would anything else.</a:t>
            </a:r>
          </a:p>
          <a:p>
            <a:r>
              <a:rPr lang="en-US" sz="1200" kern="1200" dirty="0" smtClean="0">
                <a:solidFill>
                  <a:schemeClr val="tx1"/>
                </a:solidFill>
                <a:effectLst/>
                <a:latin typeface="+mn-lt"/>
                <a:ea typeface="+mn-ea"/>
                <a:cs typeface="+mn-cs"/>
              </a:rPr>
              <a:t>Lastly, the sooner you start implementing these patterns, the sooner you’ll notice the payoff. There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an investment to add these to a legacy system, but the promised land of clean, simple unit AND integration tests is totally worth it.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that brings us to the end of this session. Here are the 4 keys to effective test setup as well as links to these slides on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my website, and my twitter account. If you have any questions or comments I think we have a few minutes right now, or please feel free to seek me out online. </a:t>
            </a:r>
          </a:p>
          <a:p>
            <a:r>
              <a:rPr lang="en-US" sz="1200" kern="1200" dirty="0" smtClean="0">
                <a:solidFill>
                  <a:schemeClr val="tx1"/>
                </a:solidFill>
                <a:effectLst/>
                <a:latin typeface="+mn-lt"/>
                <a:ea typeface="+mn-ea"/>
                <a:cs typeface="+mn-cs"/>
              </a:rPr>
              <a:t>THANK YOU!</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281302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6" y="223607"/>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329454" y="4710369"/>
            <a:ext cx="3533083" cy="1938992"/>
          </a:xfrm>
          <a:prstGeom prst="rect">
            <a:avLst/>
          </a:prstGeom>
          <a:noFill/>
        </p:spPr>
        <p:txBody>
          <a:bodyPr wrap="none" rtlCol="0" anchor="b">
            <a:spAutoFit/>
          </a:bodyPr>
          <a:lstStyle/>
          <a:p>
            <a:pPr algn="ctr"/>
            <a:r>
              <a:rPr lang="en-US" sz="4000" dirty="0" smtClean="0">
                <a:solidFill>
                  <a:srgbClr val="013947"/>
                </a:solidFill>
              </a:rPr>
              <a:t/>
            </a:r>
            <a:br>
              <a:rPr lang="en-US" sz="4000" dirty="0" smtClean="0">
                <a:solidFill>
                  <a:srgbClr val="013947"/>
                </a:solidFill>
              </a:rPr>
            </a:br>
            <a:endParaRPr lang="en-US" sz="4000" dirty="0" smtClean="0">
              <a:solidFill>
                <a:srgbClr val="013947"/>
              </a:solidFill>
            </a:endParaRPr>
          </a:p>
          <a:p>
            <a:pPr algn="ctr"/>
            <a:r>
              <a:rPr lang="en-US" sz="3200" dirty="0" smtClean="0">
                <a:solidFill>
                  <a:srgbClr val="013947"/>
                </a:solidFill>
              </a:rPr>
              <a:t>@</a:t>
            </a:r>
            <a:r>
              <a:rPr lang="en-US" sz="4000" dirty="0" smtClean="0">
                <a:solidFill>
                  <a:srgbClr val="013947"/>
                </a:solidFill>
              </a:rPr>
              <a:t>spetryjohnson</a:t>
            </a:r>
            <a:endParaRPr lang="en-US" sz="3200" dirty="0">
              <a:solidFill>
                <a:srgbClr val="013947"/>
              </a:solidFill>
            </a:endParaRPr>
          </a:p>
        </p:txBody>
      </p:sp>
      <p:pic>
        <p:nvPicPr>
          <p:cNvPr id="3" name="Picture 2"/>
          <p:cNvPicPr>
            <a:picLocks noChangeAspect="1"/>
          </p:cNvPicPr>
          <p:nvPr/>
        </p:nvPicPr>
        <p:blipFill>
          <a:blip r:embed="rId3"/>
          <a:stretch>
            <a:fillRect/>
          </a:stretch>
        </p:blipFill>
        <p:spPr>
          <a:xfrm>
            <a:off x="4527914" y="1965960"/>
            <a:ext cx="3136162" cy="3633456"/>
          </a:xfrm>
          <a:prstGeom prst="rect">
            <a:avLst/>
          </a:prstGeom>
        </p:spPr>
      </p:pic>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you're making today</a:t>
            </a:r>
            <a:br>
              <a:rPr lang="en-US" sz="4000" dirty="0" smtClean="0"/>
            </a:br>
            <a:endParaRPr lang="en-US" sz="4000" dirty="0" smtClean="0"/>
          </a:p>
          <a:p>
            <a:r>
              <a:rPr lang="en-US" sz="4000" dirty="0" smtClean="0"/>
              <a:t>Key patterns to follow instead</a:t>
            </a:r>
          </a:p>
          <a:p>
            <a:endParaRPr lang="en-US" sz="4000" dirty="0" smtClean="0"/>
          </a:p>
          <a:p>
            <a:r>
              <a:rPr lang="en-US" sz="4000" dirty="0" smtClean="0"/>
              <a:t>Super easy integration tests!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37491" cy="1146175"/>
          </a:xfrm>
        </p:spPr>
        <p:txBody>
          <a:bodyPr>
            <a:normAutofit/>
          </a:bodyPr>
          <a:lstStyle/>
          <a:p>
            <a:pPr marL="0" indent="0">
              <a:buNone/>
            </a:pPr>
            <a:r>
              <a:rPr lang="en-US" sz="4000" dirty="0" smtClean="0"/>
              <a:t>Anything you do to create baseline "input" for a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1211232"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setup code that doesn't 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81735"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t>Coding patterns that increase the value of tests</a:t>
            </a:r>
            <a:endParaRPr lang="en-US"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Easiest way to "fix" tests is with &lt;DEL&gt;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solidFill>
                  <a:schemeClr val="bg1">
                    <a:lumMod val="65000"/>
                  </a:schemeClr>
                </a:solidFill>
              </a:rPr>
              <a:t>Easiest </a:t>
            </a:r>
            <a:r>
              <a:rPr lang="en-US" sz="4000" dirty="0">
                <a:solidFill>
                  <a:schemeClr val="bg1">
                    <a:lumMod val="65000"/>
                  </a:schemeClr>
                </a:solidFill>
              </a:rPr>
              <a:t>way to "fix" </a:t>
            </a:r>
            <a:r>
              <a:rPr lang="en-US" sz="4000" dirty="0" smtClean="0">
                <a:solidFill>
                  <a:schemeClr val="bg1">
                    <a:lumMod val="65000"/>
                  </a:schemeClr>
                </a:solidFill>
              </a:rPr>
              <a:t>tests </a:t>
            </a:r>
            <a:r>
              <a:rPr lang="en-US" sz="4000" dirty="0">
                <a:solidFill>
                  <a:schemeClr val="bg1">
                    <a:lumMod val="65000"/>
                  </a:schemeClr>
                </a:solidFill>
              </a:rPr>
              <a:t>is with </a:t>
            </a:r>
            <a:r>
              <a:rPr lang="en-US" sz="4000" dirty="0" smtClean="0">
                <a:solidFill>
                  <a:schemeClr val="bg1">
                    <a:lumMod val="65000"/>
                  </a:schemeClr>
                </a:solidFill>
              </a:rPr>
              <a:t>&lt;DEL&gt; key</a:t>
            </a:r>
            <a:endParaRPr lang="en-US" sz="4000" dirty="0">
              <a:solidFill>
                <a:schemeClr val="bg1">
                  <a:lumMod val="65000"/>
                </a:schemeClr>
              </a:solidFill>
            </a:endParaRP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Manually constructing test data</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#1: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Setup code is hard to read &amp; understand</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3246" cy="1325563"/>
          </a:xfrm>
        </p:spPr>
        <p:txBody>
          <a:bodyPr>
            <a:noAutofit/>
          </a:bodyPr>
          <a:lstStyle/>
          <a:p>
            <a:r>
              <a:rPr lang="en-US" sz="4800" dirty="0" smtClean="0"/>
              <a:t>Mistake #2: Setup is hard to understand</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990600" y="2906479"/>
            <a:ext cx="11081664" cy="2189630"/>
          </a:xfrm>
          <a:prstGeom prst="rect">
            <a:avLst/>
          </a:prstGeom>
        </p:spPr>
      </p:pic>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a:t>
            </a:r>
            <a:r>
              <a:rPr lang="en-US" sz="4800" dirty="0"/>
              <a:t>Setup is hard to understand</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2910784"/>
            <a:ext cx="11038089" cy="2181020"/>
          </a:xfrm>
          <a:prstGeom prst="rect">
            <a:avLst/>
          </a:prstGeom>
        </p:spPr>
      </p:pic>
    </p:spTree>
    <p:extLst>
      <p:ext uri="{BB962C8B-B14F-4D97-AF65-F5344CB8AC3E}">
        <p14:creationId xmlns:p14="http://schemas.microsoft.com/office/powerpoint/2010/main" val="3912276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br>
              <a:rPr lang="en-US" sz="4000" dirty="0" smtClean="0"/>
            </a:b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1843088"/>
            <a:ext cx="8396071" cy="5014912"/>
          </a:xfrm>
          <a:prstGeom prst="rect">
            <a:avLst/>
          </a:prstGeom>
        </p:spPr>
      </p:pic>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spTree>
    <p:extLst>
      <p:ext uri="{BB962C8B-B14F-4D97-AF65-F5344CB8AC3E}">
        <p14:creationId xmlns:p14="http://schemas.microsoft.com/office/powerpoint/2010/main" val="4012504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pic>
        <p:nvPicPr>
          <p:cNvPr id="5" name="Picture 4"/>
          <p:cNvPicPr>
            <a:picLocks noChangeAspect="1"/>
          </p:cNvPicPr>
          <p:nvPr/>
        </p:nvPicPr>
        <p:blipFill>
          <a:blip r:embed="rId4"/>
          <a:stretch>
            <a:fillRect/>
          </a:stretch>
        </p:blipFill>
        <p:spPr>
          <a:xfrm>
            <a:off x="838198" y="1766888"/>
            <a:ext cx="10924416" cy="4638675"/>
          </a:xfrm>
          <a:prstGeom prst="rect">
            <a:avLst/>
          </a:prstGeom>
        </p:spPr>
      </p:pic>
    </p:spTree>
    <p:extLst>
      <p:ext uri="{BB962C8B-B14F-4D97-AF65-F5344CB8AC3E}">
        <p14:creationId xmlns:p14="http://schemas.microsoft.com/office/powerpoint/2010/main" val="2223655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Assuming external systems are in a specific state</a:t>
            </a:r>
            <a:endParaRPr lang="en-US" sz="4000" dirty="0"/>
          </a:p>
        </p:txBody>
      </p:sp>
    </p:spTree>
    <p:extLst>
      <p:ext uri="{BB962C8B-B14F-4D97-AF65-F5344CB8AC3E}">
        <p14:creationId xmlns:p14="http://schemas.microsoft.com/office/powerpoint/2010/main" val="31504804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Assuming data exists already</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990600" y="1978024"/>
            <a:ext cx="9554497" cy="4800937"/>
          </a:xfrm>
          <a:prstGeom prst="rect">
            <a:avLst/>
          </a:prstGeom>
        </p:spPr>
      </p:pic>
    </p:spTree>
    <p:extLst>
      <p:ext uri="{BB962C8B-B14F-4D97-AF65-F5344CB8AC3E}">
        <p14:creationId xmlns:p14="http://schemas.microsoft.com/office/powerpoint/2010/main" val="904904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a:p>
          <a:p>
            <a:pPr lvl="1"/>
            <a:endParaRPr lang="en-US" dirty="0" smtClean="0"/>
          </a:p>
          <a:p>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smtClean="0"/>
          </a:p>
          <a:p>
            <a:endParaRPr lang="en-US" dirty="0"/>
          </a:p>
          <a:p>
            <a:endParaRPr lang="en-US" dirty="0" smtClean="0"/>
          </a:p>
          <a:p>
            <a:endParaRPr lang="en-US" dirty="0"/>
          </a:p>
          <a:p>
            <a:pPr marL="0" indent="0">
              <a:buNone/>
            </a:pPr>
            <a:r>
              <a:rPr lang="en-US" sz="4000" dirty="0" smtClean="0">
                <a:solidFill>
                  <a:srgbClr val="C00000"/>
                </a:solidFill>
              </a:rPr>
              <a:t>75 lines of code / 6 objects / 29 literal values</a:t>
            </a:r>
            <a:endParaRPr lang="en-US" dirty="0" smtClean="0">
              <a:solidFill>
                <a:srgbClr val="C00000"/>
              </a:solidFill>
            </a:endParaRPr>
          </a:p>
          <a:p>
            <a:endParaRPr lang="en-US" dirty="0" smtClean="0"/>
          </a:p>
          <a:p>
            <a:pPr lvl="2"/>
            <a:endParaRPr lang="en-US" dirty="0" smtClean="0"/>
          </a:p>
        </p:txBody>
      </p:sp>
      <p:cxnSp>
        <p:nvCxnSpPr>
          <p:cNvPr id="9" name="Straight Arrow Connector 8"/>
          <p:cNvCxnSpPr/>
          <p:nvPr/>
        </p:nvCxnSpPr>
        <p:spPr>
          <a:xfrm>
            <a:off x="5353665" y="2964426"/>
            <a:ext cx="14748" cy="2109019"/>
          </a:xfrm>
          <a:prstGeom prst="straightConnector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881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489516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r>
              <a:rPr lang="en-US" sz="4000" dirty="0" smtClean="0"/>
              <a:t/>
            </a:r>
            <a:br>
              <a:rPr lang="en-US" sz="4000" dirty="0" smtClean="0"/>
            </a:br>
            <a:endParaRPr lang="en-US" sz="4000" dirty="0" smtClean="0"/>
          </a:p>
          <a:p>
            <a:r>
              <a:rPr lang="en-US" sz="4000" dirty="0" smtClean="0"/>
              <a:t>Not about mocking / stubbing / testable code</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83749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pPr marL="0" indent="0">
              <a:buNone/>
            </a:pPr>
            <a:r>
              <a:rPr lang="en-US" sz="3600"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 </a:t>
            </a:r>
          </a:p>
          <a:p>
            <a:pPr marL="0" indent="0">
              <a:buNone/>
            </a:pPr>
            <a:endParaRPr lang="en-US" sz="4000" dirty="0">
              <a:solidFill>
                <a:srgbClr val="FF0000"/>
              </a:solidFill>
            </a:endParaRPr>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3287425"/>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Assign meaningful defaults </a:t>
            </a:r>
          </a:p>
          <a:p>
            <a:pPr marL="0" indent="0">
              <a:buNone/>
            </a:pPr>
            <a:endParaRPr lang="en-US" sz="4000" dirty="0">
              <a:solidFill>
                <a:srgbClr val="FF0000"/>
              </a:solidFill>
            </a:endParaRP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968784" y="2741817"/>
            <a:ext cx="7041079" cy="398344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922002"/>
            <a:ext cx="11315995" cy="3935998"/>
          </a:xfrm>
          <a:prstGeom prst="rect">
            <a:avLst/>
          </a:prstGeom>
        </p:spPr>
      </p:pic>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4"/>
          <a:stretch>
            <a:fillRect/>
          </a:stretch>
        </p:blipFill>
        <p:spPr>
          <a:xfrm>
            <a:off x="838200" y="3194652"/>
            <a:ext cx="7170174" cy="3610972"/>
          </a:xfrm>
          <a:prstGeom prst="rect">
            <a:avLst/>
          </a:prstGeom>
        </p:spPr>
      </p:pic>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endParaRPr lang="en-US" sz="3200" dirty="0" smtClean="0">
              <a:solidFill>
                <a:srgbClr val="FF0000"/>
              </a:solidFill>
            </a:endParaRPr>
          </a:p>
          <a:p>
            <a:endParaRPr lang="en-US" dirty="0"/>
          </a:p>
        </p:txBody>
      </p:sp>
      <p:pic>
        <p:nvPicPr>
          <p:cNvPr id="4" name="Picture 3"/>
          <p:cNvPicPr>
            <a:picLocks noChangeAspect="1"/>
          </p:cNvPicPr>
          <p:nvPr/>
        </p:nvPicPr>
        <p:blipFill>
          <a:blip r:embed="rId4"/>
          <a:stretch>
            <a:fillRect/>
          </a:stretch>
        </p:blipFill>
        <p:spPr>
          <a:xfrm>
            <a:off x="838199" y="3239548"/>
            <a:ext cx="6300019" cy="3622844"/>
          </a:xfrm>
          <a:prstGeom prst="rect">
            <a:avLst/>
          </a:prstGeom>
        </p:spPr>
      </p:pic>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087304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3093935"/>
            <a:ext cx="8102175" cy="1891020"/>
          </a:xfrm>
          <a:prstGeom prst="rect">
            <a:avLst/>
          </a:prstGeom>
        </p:spPr>
      </p:pic>
      <p:pic>
        <p:nvPicPr>
          <p:cNvPr id="5" name="Picture 4"/>
          <p:cNvPicPr>
            <a:picLocks noChangeAspect="1"/>
          </p:cNvPicPr>
          <p:nvPr/>
        </p:nvPicPr>
        <p:blipFill>
          <a:blip r:embed="rId4"/>
          <a:stretch>
            <a:fillRect/>
          </a:stretch>
        </p:blipFill>
        <p:spPr>
          <a:xfrm>
            <a:off x="838199" y="5555456"/>
            <a:ext cx="8398637" cy="476635"/>
          </a:xfrm>
          <a:prstGeom prst="rect">
            <a:avLst/>
          </a:prstGeom>
        </p:spPr>
      </p:pic>
    </p:spTree>
    <p:extLst>
      <p:ext uri="{BB962C8B-B14F-4D97-AF65-F5344CB8AC3E}">
        <p14:creationId xmlns:p14="http://schemas.microsoft.com/office/powerpoint/2010/main" val="12447157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Tell a story with your test data</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677318"/>
            <a:ext cx="9190061" cy="3870965"/>
          </a:xfrm>
          <a:prstGeom prst="rect">
            <a:avLst/>
          </a:prstGeom>
        </p:spPr>
      </p:pic>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623438"/>
            <a:ext cx="9415392" cy="4234561"/>
          </a:xfrm>
          <a:prstGeom prst="rect">
            <a:avLst/>
          </a:prstGeom>
        </p:spPr>
      </p:pic>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Cultivate a clean, concise API</a:t>
            </a:r>
          </a:p>
          <a:p>
            <a:pPr marL="0" indent="0">
              <a:buNone/>
            </a:pPr>
            <a:endParaRPr lang="en-US" sz="3600" dirty="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2607313"/>
            <a:ext cx="7039819" cy="4250687"/>
          </a:xfrm>
          <a:prstGeom prst="rect">
            <a:avLst/>
          </a:prstGeom>
        </p:spPr>
      </p:pic>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Cultivate a clean, concise API</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3128223"/>
            <a:ext cx="9798669" cy="3343707"/>
          </a:xfrm>
          <a:prstGeom prst="rect">
            <a:avLst/>
          </a:prstGeom>
        </p:spPr>
      </p:pic>
      <p:pic>
        <p:nvPicPr>
          <p:cNvPr id="6" name="Picture 5"/>
          <p:cNvPicPr>
            <a:picLocks noChangeAspect="1"/>
          </p:cNvPicPr>
          <p:nvPr/>
        </p:nvPicPr>
        <p:blipFill>
          <a:blip r:embed="rId4"/>
          <a:stretch>
            <a:fillRect/>
          </a:stretch>
        </p:blipFill>
        <p:spPr>
          <a:xfrm>
            <a:off x="6469933" y="4913210"/>
            <a:ext cx="933450" cy="276225"/>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Not about mocking / stubbing / testable code</a:t>
            </a:r>
          </a:p>
          <a:p>
            <a:endParaRPr lang="en-US" sz="4000" dirty="0" smtClean="0">
              <a:solidFill>
                <a:schemeClr val="bg1">
                  <a:lumMod val="65000"/>
                </a:schemeClr>
              </a:solidFill>
            </a:endParaRPr>
          </a:p>
          <a:p>
            <a:r>
              <a:rPr lang="en-US" sz="4000" dirty="0" smtClean="0">
                <a:solidFill>
                  <a:schemeClr val="bg1">
                    <a:lumMod val="65000"/>
                  </a:schemeClr>
                </a:solidFill>
              </a:rPr>
              <a:t>Not about specific framework or language</a:t>
            </a:r>
            <a:r>
              <a:rPr lang="en-US" sz="4000" dirty="0" smtClean="0"/>
              <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"scenarios" for complex setup / reuse</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2846285"/>
            <a:ext cx="8793206" cy="4011715"/>
          </a:xfrm>
          <a:prstGeom prst="rect">
            <a:avLst/>
          </a:prstGeom>
        </p:spPr>
      </p:pic>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8" y="1690688"/>
            <a:ext cx="8054929" cy="5167312"/>
          </a:xfrm>
          <a:prstGeom prst="rect">
            <a:avLst/>
          </a:prstGeom>
        </p:spPr>
      </p:pic>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1690688"/>
            <a:ext cx="8880988" cy="5134774"/>
          </a:xfrm>
          <a:prstGeom prst="rect">
            <a:avLst/>
          </a:prstGeom>
        </p:spPr>
      </p:pic>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Same helpers for unit </a:t>
            </a:r>
            <a:r>
              <a:rPr lang="en-US" sz="4000" i="1" dirty="0" smtClean="0"/>
              <a:t>and </a:t>
            </a:r>
            <a:r>
              <a:rPr lang="en-US" sz="4000" dirty="0" smtClean="0"/>
              <a:t>integration tests</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smtClean="0"/>
              <a:t>Foreign keys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Primary keys</a:t>
            </a:r>
            <a:br>
              <a:rPr lang="en-US" sz="4000" dirty="0" smtClean="0"/>
            </a:b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t/>
            </a:r>
            <a:br>
              <a:rPr lang="en-US" sz="4000" dirty="0" smtClean="0"/>
            </a:br>
            <a:endParaRPr lang="en-US" sz="4000" dirty="0" smtClean="0"/>
          </a:p>
          <a:p>
            <a:r>
              <a:rPr lang="en-US" sz="4000" dirty="0" smtClean="0"/>
              <a:t>Column constraints</a:t>
            </a:r>
          </a:p>
          <a:p>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6" name="Picture 5"/>
          <p:cNvPicPr>
            <a:picLocks noChangeAspect="1"/>
          </p:cNvPicPr>
          <p:nvPr/>
        </p:nvPicPr>
        <p:blipFill>
          <a:blip r:embed="rId3"/>
          <a:stretch>
            <a:fillRect/>
          </a:stretch>
        </p:blipFill>
        <p:spPr>
          <a:xfrm>
            <a:off x="838199" y="1690688"/>
            <a:ext cx="11195843" cy="5167312"/>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5" name="Picture 4"/>
          <p:cNvPicPr>
            <a:picLocks noChangeAspect="1"/>
          </p:cNvPicPr>
          <p:nvPr/>
        </p:nvPicPr>
        <p:blipFill>
          <a:blip r:embed="rId3"/>
          <a:stretch>
            <a:fillRect/>
          </a:stretch>
        </p:blipFill>
        <p:spPr>
          <a:xfrm>
            <a:off x="838200" y="1557952"/>
            <a:ext cx="10745966" cy="5300047"/>
          </a:xfrm>
          <a:prstGeom prst="rect">
            <a:avLst/>
          </a:prstGeom>
        </p:spPr>
      </p:pic>
    </p:spTree>
    <p:extLst>
      <p:ext uri="{BB962C8B-B14F-4D97-AF65-F5344CB8AC3E}">
        <p14:creationId xmlns:p14="http://schemas.microsoft.com/office/powerpoint/2010/main" val="8799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How to get started?</a:t>
            </a:r>
            <a:endParaRPr lang="en-US" sz="4800" dirty="0"/>
          </a:p>
        </p:txBody>
      </p:sp>
      <p:sp>
        <p:nvSpPr>
          <p:cNvPr id="3" name="Content Placeholder 2"/>
          <p:cNvSpPr>
            <a:spLocks noGrp="1"/>
          </p:cNvSpPr>
          <p:nvPr>
            <p:ph idx="1"/>
          </p:nvPr>
        </p:nvSpPr>
        <p:spPr/>
        <p:txBody>
          <a:bodyPr>
            <a:normAutofit/>
          </a:bodyPr>
          <a:lstStyle/>
          <a:p>
            <a:r>
              <a:rPr lang="en-US" sz="4000" dirty="0" smtClean="0"/>
              <a:t>Start w/ simple objects first</a:t>
            </a:r>
            <a:br>
              <a:rPr lang="en-US" sz="4000" dirty="0" smtClean="0"/>
            </a:br>
            <a:endParaRPr lang="en-US" sz="4000" dirty="0" smtClean="0"/>
          </a:p>
          <a:p>
            <a:r>
              <a:rPr lang="en-US" sz="4000" dirty="0" smtClean="0"/>
              <a:t>Keep it clean / refactor as you go</a:t>
            </a:r>
            <a:br>
              <a:rPr lang="en-US" sz="4000" dirty="0" smtClean="0"/>
            </a:br>
            <a:endParaRPr lang="en-US" sz="4000" dirty="0" smtClean="0"/>
          </a:p>
          <a:p>
            <a:r>
              <a:rPr lang="en-US" sz="4000" dirty="0" smtClean="0"/>
              <a:t>No time like the present!</a:t>
            </a:r>
            <a:endParaRPr lang="en-US" sz="4000" dirty="0"/>
          </a:p>
          <a:p>
            <a:endParaRPr lang="en-US" dirty="0" smtClean="0"/>
          </a:p>
          <a:p>
            <a:pPr marL="0" indent="0">
              <a:buNone/>
            </a:pPr>
            <a:endParaRPr lang="en-US"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smtClean="0"/>
              <a:t>Stop creating objects by hand - use helpers</a:t>
            </a:r>
            <a:endParaRPr lang="en-US" sz="4000" dirty="0"/>
          </a:p>
          <a:p>
            <a:r>
              <a:rPr lang="en-US" sz="4000" dirty="0" smtClean="0"/>
              <a:t>Tell a story – clear, concise, explicit</a:t>
            </a:r>
          </a:p>
          <a:p>
            <a:r>
              <a:rPr lang="en-US" sz="4000" dirty="0" smtClean="0"/>
              <a:t>"Scenarios" for complex setup / for reuse</a:t>
            </a:r>
            <a:endParaRPr lang="en-US" sz="4000" dirty="0" smtClean="0">
              <a:solidFill>
                <a:schemeClr val="bg1">
                  <a:lumMod val="65000"/>
                </a:schemeClr>
              </a:solidFill>
            </a:endParaRPr>
          </a:p>
          <a:p>
            <a:r>
              <a:rPr lang="en-US" sz="4000" dirty="0" smtClean="0"/>
              <a:t>Same patterns for unit </a:t>
            </a:r>
            <a:r>
              <a:rPr lang="en-US" sz="4000" i="1" dirty="0" smtClean="0"/>
              <a:t>and </a:t>
            </a:r>
            <a:r>
              <a:rPr lang="en-US" sz="4000" dirty="0" smtClean="0"/>
              <a:t>integration tests</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17619</TotalTime>
  <Words>9770</Words>
  <Application>Microsoft Office PowerPoint</Application>
  <PresentationFormat>Widescreen</PresentationFormat>
  <Paragraphs>695</Paragraphs>
  <Slides>91</Slides>
  <Notes>91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Calibri</vt:lpstr>
      <vt:lpstr>Calibri Light</vt:lpstr>
      <vt:lpstr>Corbel</vt:lpstr>
      <vt:lpstr>Courier New</vt:lpstr>
      <vt:lpstr>Office Theme</vt:lpstr>
      <vt:lpstr>Patterns of Effective Test Setup </vt:lpstr>
      <vt:lpstr>PowerPoint Presentation</vt:lpstr>
      <vt:lpstr>PowerPoint Presentation</vt:lpstr>
      <vt:lpstr>Are you in the right place?</vt:lpstr>
      <vt:lpstr>Are you in the right place?</vt:lpstr>
      <vt:lpstr>Are you in the right place?</vt:lpstr>
      <vt:lpstr>Are you in the right place?</vt:lpstr>
      <vt:lpstr>Why is test setup so important?</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Manually constructing test data</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Test Setup Mistake #2  Setup code is hard to read &amp; understand</vt:lpstr>
      <vt:lpstr>Mistake #2: Setup is hard to understand</vt:lpstr>
      <vt:lpstr>Mistake #2: Setup is hard to understand</vt:lpstr>
      <vt:lpstr>Test Setup Mistake #3  Reusing setup code via inheritance</vt:lpstr>
      <vt:lpstr>Mistake #3: Using inheritance for reuse</vt:lpstr>
      <vt:lpstr>Mistake #3: Using inheritance for reuse</vt:lpstr>
      <vt:lpstr>Mistake #3: Using inheritance for reuse</vt:lpstr>
      <vt:lpstr>Test Setup Mistake #4  Assuming external systems are in a specific state</vt:lpstr>
      <vt:lpstr>Mistake #4: Assuming data exists already</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Tell a story with your test data</vt:lpstr>
      <vt:lpstr>Key #2: Tell a story</vt:lpstr>
      <vt:lpstr>Key #2: Tell a story</vt:lpstr>
      <vt:lpstr>Key #2: Tell a story</vt:lpstr>
      <vt:lpstr>Key #2: Tell a story</vt:lpstr>
      <vt:lpstr>Key #2: Tell a story</vt:lpstr>
      <vt:lpstr>Key #2: Tell a story</vt:lpstr>
      <vt:lpstr>Key #2: Tell a story</vt:lpstr>
      <vt:lpstr>Key Practice #3  Create "scenarios" for complex setup / reuse</vt:lpstr>
      <vt:lpstr>Key #3: Use Scenarios to reuse setup logic</vt:lpstr>
      <vt:lpstr>Key #3: Use Scenarios to reuse setup logic</vt:lpstr>
      <vt:lpstr>Key #3: Use Scenarios to reuse setup logic</vt:lpstr>
      <vt:lpstr>Key #3: Use Scenarios to reuse setup logic</vt:lpstr>
      <vt:lpstr>Key Practice #4  Same helpers for unit and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Order brought to chaos</vt:lpstr>
      <vt:lpstr>PowerPoint Presentation</vt:lpstr>
      <vt:lpstr>PowerPoint Presentation</vt:lpstr>
      <vt:lpstr>Order brought to chaos</vt:lpstr>
      <vt:lpstr>How to get started?</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651</cp:revision>
  <dcterms:created xsi:type="dcterms:W3CDTF">2013-12-09T01:29:59Z</dcterms:created>
  <dcterms:modified xsi:type="dcterms:W3CDTF">2017-01-10T20:56:39Z</dcterms:modified>
</cp:coreProperties>
</file>