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7"/>
  </p:notesMasterIdLst>
  <p:sldIdLst>
    <p:sldId id="395" r:id="rId2"/>
    <p:sldId id="396" r:id="rId3"/>
    <p:sldId id="277" r:id="rId4"/>
    <p:sldId id="311" r:id="rId5"/>
    <p:sldId id="312" r:id="rId6"/>
    <p:sldId id="331" r:id="rId7"/>
    <p:sldId id="332" r:id="rId8"/>
    <p:sldId id="333" r:id="rId9"/>
    <p:sldId id="334" r:id="rId10"/>
    <p:sldId id="275" r:id="rId11"/>
    <p:sldId id="370" r:id="rId12"/>
    <p:sldId id="399" r:id="rId13"/>
    <p:sldId id="276" r:id="rId14"/>
    <p:sldId id="346" r:id="rId15"/>
    <p:sldId id="289" r:id="rId16"/>
    <p:sldId id="313" r:id="rId17"/>
    <p:sldId id="314" r:id="rId18"/>
    <p:sldId id="315" r:id="rId19"/>
    <p:sldId id="328" r:id="rId20"/>
    <p:sldId id="290" r:id="rId21"/>
    <p:sldId id="348" r:id="rId22"/>
    <p:sldId id="401" r:id="rId23"/>
    <p:sldId id="400" r:id="rId24"/>
    <p:sldId id="402" r:id="rId25"/>
    <p:sldId id="397" r:id="rId26"/>
    <p:sldId id="285" r:id="rId27"/>
    <p:sldId id="356" r:id="rId28"/>
    <p:sldId id="376" r:id="rId29"/>
    <p:sldId id="377" r:id="rId30"/>
    <p:sldId id="378" r:id="rId31"/>
    <p:sldId id="362" r:id="rId32"/>
    <p:sldId id="342" r:id="rId33"/>
    <p:sldId id="405" r:id="rId34"/>
    <p:sldId id="363" r:id="rId35"/>
    <p:sldId id="404" r:id="rId36"/>
    <p:sldId id="406" r:id="rId37"/>
    <p:sldId id="327" r:id="rId38"/>
    <p:sldId id="373" r:id="rId39"/>
    <p:sldId id="341" r:id="rId40"/>
    <p:sldId id="262" r:id="rId41"/>
    <p:sldId id="403" r:id="rId42"/>
    <p:sldId id="398" r:id="rId43"/>
    <p:sldId id="329" r:id="rId44"/>
    <p:sldId id="350" r:id="rId45"/>
    <p:sldId id="303" r:id="rId46"/>
    <p:sldId id="351" r:id="rId47"/>
    <p:sldId id="316" r:id="rId48"/>
    <p:sldId id="352" r:id="rId49"/>
    <p:sldId id="335" r:id="rId50"/>
    <p:sldId id="304" r:id="rId51"/>
    <p:sldId id="336" r:id="rId52"/>
    <p:sldId id="317" r:id="rId53"/>
    <p:sldId id="305" r:id="rId54"/>
    <p:sldId id="265" r:id="rId55"/>
    <p:sldId id="354" r:id="rId56"/>
    <p:sldId id="353" r:id="rId57"/>
    <p:sldId id="266" r:id="rId58"/>
    <p:sldId id="355" r:id="rId59"/>
    <p:sldId id="288" r:id="rId60"/>
    <p:sldId id="364" r:id="rId61"/>
    <p:sldId id="309" r:id="rId62"/>
    <p:sldId id="322" r:id="rId63"/>
    <p:sldId id="323" r:id="rId64"/>
    <p:sldId id="300" r:id="rId65"/>
    <p:sldId id="365" r:id="rId66"/>
    <p:sldId id="287" r:id="rId67"/>
    <p:sldId id="368" r:id="rId68"/>
    <p:sldId id="367" r:id="rId69"/>
    <p:sldId id="366" r:id="rId70"/>
    <p:sldId id="389" r:id="rId71"/>
    <p:sldId id="390" r:id="rId72"/>
    <p:sldId id="391" r:id="rId73"/>
    <p:sldId id="273" r:id="rId74"/>
    <p:sldId id="272" r:id="rId75"/>
    <p:sldId id="394" r:id="rId76"/>
    <p:sldId id="379" r:id="rId77"/>
    <p:sldId id="382" r:id="rId78"/>
    <p:sldId id="380" r:id="rId79"/>
    <p:sldId id="384" r:id="rId80"/>
    <p:sldId id="385" r:id="rId81"/>
    <p:sldId id="386" r:id="rId82"/>
    <p:sldId id="343" r:id="rId83"/>
    <p:sldId id="337" r:id="rId84"/>
    <p:sldId id="374" r:id="rId85"/>
    <p:sldId id="274"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2850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Often have tests that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think about irrelevant dependencies makes it harder to write new tests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Also harder to MAINTAIN tests</a:t>
            </a:r>
          </a:p>
          <a:p>
            <a:pPr marL="628650" lvl="1" indent="-171450">
              <a:buFont typeface="Arial" panose="020B0604020202020204" pitchFamily="34" charset="0"/>
              <a:buChar char="•"/>
            </a:pPr>
            <a:r>
              <a:rPr lang="en-US" b="0" i="0" baseline="0" dirty="0" smtClean="0"/>
              <a:t>Need to create Customer in order to create Order, and Customer changes, your test may break</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really don’t want tests to break when unrelated parts of the system change</a:t>
            </a: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anti-pattern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anti-pattern is when you’re specifying a lot of explicit values in your setup code, but those values don’t actually impact the outcome of the test. Just like all of those excess dependent objects, irrelevant primitive values are noise that obscure what’s really meaningful.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anti pattern is </a:t>
            </a:r>
            <a:r>
              <a:rPr lang="en-US" sz="1200" kern="1200" dirty="0" smtClean="0">
                <a:solidFill>
                  <a:schemeClr val="tx1"/>
                </a:solidFill>
                <a:effectLst/>
                <a:latin typeface="+mn-lt"/>
                <a:ea typeface="+mn-ea"/>
                <a:cs typeface="+mn-cs"/>
              </a:rPr>
              <a:t>using inheritance to</a:t>
            </a:r>
            <a:r>
              <a:rPr lang="en-US" sz="1200" kern="1200" baseline="0" dirty="0" smtClean="0">
                <a:solidFill>
                  <a:schemeClr val="tx1"/>
                </a:solidFill>
                <a:effectLst/>
                <a:latin typeface="+mn-lt"/>
                <a:ea typeface="+mn-ea"/>
                <a:cs typeface="+mn-cs"/>
              </a:rPr>
              <a:t> share setup code between tests.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often find that there’s a certain amount of boilerplate setup code that’s useful in multiple tests. For instance, you might create an Order, a Customer, and a few Line Items and link them all together.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959742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331190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
            </a:r>
            <a:br>
              <a:rPr lang="en-US" b="0" baseline="0" dirty="0" smtClean="0"/>
            </a:b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Eventually,</a:t>
            </a:r>
            <a:r>
              <a:rPr lang="en-US" b="0" baseline="0" dirty="0" smtClean="0"/>
              <a:t> you end up with a mess like this:</a:t>
            </a:r>
          </a:p>
          <a:p>
            <a:pPr marL="628650" lvl="1" indent="-171450">
              <a:buFont typeface="Arial" panose="020B0604020202020204" pitchFamily="34" charset="0"/>
              <a:buChar char="•"/>
            </a:pPr>
            <a:r>
              <a:rPr lang="en-US" b="0" baseline="0" dirty="0" smtClean="0"/>
              <a:t>Lots of overlap == lots of duplication</a:t>
            </a:r>
          </a:p>
          <a:p>
            <a:pPr marL="628650" lvl="1" indent="-171450">
              <a:buFont typeface="Arial" panose="020B0604020202020204" pitchFamily="34" charset="0"/>
              <a:buChar char="•"/>
            </a:pPr>
            <a:r>
              <a:rPr lang="en-US" b="0" baseline="0" dirty="0" smtClean="0"/>
              <a:t>More there are, harder to choose == people keep creating new ones</a:t>
            </a: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next thing we tried was a pattern called Data Builder.</a:t>
            </a:r>
            <a:br>
              <a:rPr lang="en-US" b="0" dirty="0" smtClean="0"/>
            </a:br>
            <a:endParaRPr lang="en-US" b="0" dirty="0" smtClean="0"/>
          </a:p>
          <a:p>
            <a:pPr marL="628650" lvl="1" indent="-171450">
              <a:buFont typeface="Arial" panose="020B0604020202020204" pitchFamily="34" charset="0"/>
              <a:buChar char="•"/>
            </a:pPr>
            <a:r>
              <a:rPr lang="en-US" b="0" dirty="0" smtClean="0"/>
              <a:t>Rather</a:t>
            </a:r>
            <a:r>
              <a:rPr lang="en-US" b="0" baseline="0" dirty="0" smtClean="0"/>
              <a:t> than pre-built objects, Data Builder lets you create customized objects in the body of each test</a:t>
            </a:r>
          </a:p>
          <a:p>
            <a:pPr marL="628650" lvl="1" indent="-171450">
              <a:buFont typeface="Arial" panose="020B0604020202020204" pitchFamily="34" charset="0"/>
              <a:buChar char="•"/>
            </a:pPr>
            <a:r>
              <a:rPr lang="en-US" b="0" baseline="0" dirty="0" smtClean="0"/>
              <a:t>Builder uses a Fluent API to expose methods for customizing the object in different ways</a:t>
            </a:r>
          </a:p>
          <a:p>
            <a:pPr marL="628650" lvl="1" indent="-171450">
              <a:buFont typeface="Arial" panose="020B0604020202020204" pitchFamily="34" charset="0"/>
              <a:buChar char="•"/>
            </a:pPr>
            <a:r>
              <a:rPr lang="en-US" b="0" baseline="0" dirty="0" smtClean="0"/>
              <a:t>You chain these methods together and call Build() at the end, at which point the Builder returns a fully constructed object</a:t>
            </a:r>
            <a:br>
              <a:rPr lang="en-US" b="0" baseline="0" dirty="0" smtClean="0"/>
            </a:b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I like this approach a lot more than Object Mother because it lets us create the precise data we need for each test. This scales much better.</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0" baseline="0" dirty="0" smtClean="0"/>
              <a:t>However, I’m not a big fan of the fluent API. </a:t>
            </a:r>
          </a:p>
          <a:p>
            <a:pPr marL="628650" lvl="1" indent="-171450">
              <a:buFont typeface="Arial" panose="020B0604020202020204" pitchFamily="34" charset="0"/>
              <a:buChar char="•"/>
            </a:pPr>
            <a:r>
              <a:rPr lang="en-US" b="0" baseline="0" dirty="0" smtClean="0"/>
              <a:t>It’s verbose and adds a lot of noise, as you see here</a:t>
            </a:r>
          </a:p>
          <a:p>
            <a:pPr marL="628650" lvl="1" indent="-171450">
              <a:buFont typeface="Arial" panose="020B0604020202020204" pitchFamily="34" charset="0"/>
              <a:buChar char="•"/>
            </a:pPr>
            <a:r>
              <a:rPr lang="en-US" b="0" baseline="0" dirty="0" smtClean="0"/>
              <a:t>Annoying boilerplate code to implement the fluent API</a:t>
            </a:r>
          </a:p>
          <a:p>
            <a:pPr marL="171450" lvl="0" indent="-171450">
              <a:buFont typeface="Arial" panose="020B0604020202020204" pitchFamily="34" charset="0"/>
              <a:buChar char="•"/>
            </a:pP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a:t>
            </a:r>
            <a:r>
              <a:rPr lang="en-US" baseline="0" dirty="0" smtClean="0"/>
              <a:t> each Test Helper is concerned with creating a single type of object only</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object has some sort of dependency, delegate to another helper to create it</a:t>
            </a:r>
            <a:br>
              <a:rPr lang="en-US" baseline="0" dirty="0" smtClean="0"/>
            </a:br>
            <a:endParaRPr lang="en-US" baseline="0" dirty="0" smtClean="0"/>
          </a:p>
          <a:p>
            <a:pPr marL="171450" indent="-171450">
              <a:buFont typeface="Arial" panose="020B0604020202020204" pitchFamily="34" charset="0"/>
              <a:buChar char="•"/>
            </a:pPr>
            <a:r>
              <a:rPr lang="en-US" baseline="0" dirty="0" smtClean="0"/>
              <a:t>Here’s an example of an Order Helper that allows its Customer to be passed as a parameter</a:t>
            </a:r>
            <a:br>
              <a:rPr lang="en-US" baseline="0" dirty="0" smtClean="0"/>
            </a:br>
            <a:endParaRPr lang="en-US" baseline="0" dirty="0" smtClean="0"/>
          </a:p>
          <a:p>
            <a:pPr marL="628650" lvl="1" indent="-171450">
              <a:buFont typeface="Arial" panose="020B0604020202020204" pitchFamily="34" charset="0"/>
              <a:buChar char="•"/>
            </a:pPr>
            <a:r>
              <a:rPr lang="en-US" baseline="0" dirty="0" smtClean="0"/>
              <a:t>If the caller doesn’t pass a Customer, it calls the </a:t>
            </a:r>
            <a:r>
              <a:rPr lang="en-US" baseline="0" dirty="0" err="1" smtClean="0"/>
              <a:t>CustomerHelper</a:t>
            </a:r>
            <a:r>
              <a:rPr lang="en-US" baseline="0" dirty="0" smtClean="0"/>
              <a:t>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This way we end up with a fully-specified object, and each helper stays focused on one thing only</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really important and will help keep your maintenance costs in check</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920127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144859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Tests that are hard to write don't get written.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core principles of good setup code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Highly expressive – delve into what that means in a moment</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Highlights what really matters</a:t>
            </a:r>
          </a:p>
          <a:p>
            <a:pPr marL="628650" lvl="1" indent="-171450">
              <a:buFont typeface="Arial" panose="020B0604020202020204" pitchFamily="34" charset="0"/>
              <a:buChar char="•"/>
            </a:pPr>
            <a:endParaRPr lang="en-US" i="0" baseline="0" dirty="0" smtClean="0"/>
          </a:p>
          <a:p>
            <a:pPr marL="628650" lvl="1" indent="-171450">
              <a:buFont typeface="Arial" panose="020B0604020202020204" pitchFamily="34" charset="0"/>
              <a:buChar char="•"/>
            </a:pPr>
            <a:r>
              <a:rPr lang="en-US" i="0" baseline="0" dirty="0" smtClean="0"/>
              <a:t>Avoids inheritance for data reuse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Resilient - Doesn’t need constant upkeep as software changes</a:t>
            </a:r>
          </a:p>
          <a:p>
            <a:pPr marL="228600" indent="-228600">
              <a:buAutoNum type="arabicParenR"/>
            </a:pPr>
            <a:endParaRPr lang="en-US" i="0" baseline="0" dirty="0" smtClean="0"/>
          </a:p>
          <a:p>
            <a:pPr marL="0" indent="0">
              <a:buNone/>
            </a:pPr>
            <a:r>
              <a:rPr lang="en-US" b="1" i="0" baseline="0" dirty="0" smtClean="0"/>
              <a:t>TRANSITION: </a:t>
            </a:r>
            <a:r>
              <a:rPr lang="en-US" b="0" i="0" baseline="0" dirty="0" smtClean="0"/>
              <a:t>Let’s look at those in more detail. </a:t>
            </a:r>
            <a:endParaRPr lang="en-US" b="1" i="0"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645803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try to avoid creating objects that have properties equal to </a:t>
            </a:r>
            <a:r>
              <a:rPr lang="en-US" i="1" baseline="0" dirty="0" smtClean="0"/>
              <a:t>null </a:t>
            </a:r>
            <a:r>
              <a:rPr lang="en-US" i="0" baseline="0" dirty="0" smtClean="0"/>
              <a:t>or hardcoded values</a:t>
            </a:r>
            <a:br>
              <a:rPr lang="en-US" i="0" baseline="0" dirty="0" smtClean="0"/>
            </a:br>
            <a:endParaRPr lang="en-US" i="1" baseline="0" dirty="0" smtClean="0"/>
          </a:p>
          <a:p>
            <a:pPr marL="628650" lvl="1" indent="-171450">
              <a:buFont typeface="Arial" panose="020B0604020202020204" pitchFamily="34" charset="0"/>
              <a:buChar char="•"/>
            </a:pPr>
            <a:r>
              <a:rPr lang="en-US" i="0" baseline="0" dirty="0" smtClean="0"/>
              <a:t>Null can lead to errors</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Hardcoded values can lead to “unexpected equality”</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Example: create two Customers from the helper, then compare their email address. Should they be equal?</a:t>
            </a:r>
            <a:br>
              <a:rPr lang="en-US" i="0" baseline="0" dirty="0" smtClean="0"/>
            </a:br>
            <a:endParaRPr lang="en-US"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Too many tests fail that should have passed, or vice versa, because of this </a:t>
            </a:r>
            <a:r>
              <a:rPr lang="en-US" i="0" baseline="0" dirty="0" smtClean="0"/>
              <a:t>unexpected </a:t>
            </a:r>
            <a:r>
              <a:rPr lang="en-US" baseline="0" dirty="0" smtClean="0"/>
              <a:t>equality</a:t>
            </a:r>
            <a:br>
              <a:rPr lang="en-US" baseline="0" dirty="0" smtClean="0"/>
            </a:br>
            <a:endParaRPr lang="en-US" baseline="0" dirty="0" smtClean="0"/>
          </a:p>
          <a:p>
            <a:pPr marL="171450" lvl="0" indent="-171450">
              <a:buFont typeface="Arial" panose="020B0604020202020204" pitchFamily="34" charset="0"/>
              <a:buChar char="•"/>
            </a:pPr>
            <a:r>
              <a:rPr lang="en-US" dirty="0" smtClean="0"/>
              <a:t>By default, MAKE THINGS UNIQUE </a:t>
            </a:r>
            <a:r>
              <a:rPr lang="en-US" baseline="0" dirty="0" smtClean="0"/>
              <a:t>– force </a:t>
            </a:r>
            <a:r>
              <a:rPr lang="en-US" baseline="0" smtClean="0"/>
              <a:t>callers to be </a:t>
            </a:r>
            <a:r>
              <a:rPr lang="en-US" baseline="0" dirty="0" smtClean="0"/>
              <a:t>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method called Create()</a:t>
            </a:r>
          </a:p>
          <a:p>
            <a:pPr marL="628650" lvl="1" indent="-171450">
              <a:buFont typeface="Arial" panose="020B0604020202020204" pitchFamily="34" charset="0"/>
              <a:buChar char="•"/>
            </a:pPr>
            <a:r>
              <a:rPr lang="en-US" baseline="0" dirty="0" smtClean="0"/>
              <a:t>Creates as generic an object as possible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In</a:t>
            </a:r>
            <a:r>
              <a:rPr lang="en-US" baseline="0" dirty="0" smtClean="0"/>
              <a:t> some cases, create specialized helpers like an Object Mother</a:t>
            </a:r>
          </a:p>
          <a:p>
            <a:pPr marL="628650" lvl="1" indent="-171450">
              <a:buFont typeface="Arial" panose="020B0604020202020204" pitchFamily="34" charset="0"/>
              <a:buChar char="•"/>
            </a:pPr>
            <a:r>
              <a:rPr lang="en-US" baseline="0" dirty="0" smtClean="0"/>
              <a:t>Consider if you notice patterns in your setup code</a:t>
            </a:r>
          </a:p>
          <a:p>
            <a:pPr marL="628650" lvl="1" indent="-171450">
              <a:buFont typeface="Arial" panose="020B0604020202020204" pitchFamily="34" charset="0"/>
              <a:buChar char="•"/>
            </a:pPr>
            <a:r>
              <a:rPr lang="en-US" baseline="0" dirty="0" smtClean="0"/>
              <a:t>For instance, same set of parameters being set at same time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This example shows a helper that creates an Order with multiple payment types. </a:t>
            </a:r>
          </a:p>
          <a:p>
            <a:pPr marL="628650" lvl="1" indent="-171450">
              <a:buFont typeface="Arial" panose="020B0604020202020204" pitchFamily="34" charset="0"/>
              <a:buChar char="•"/>
            </a:pPr>
            <a:r>
              <a:rPr lang="en-US" baseline="0" dirty="0" smtClean="0"/>
              <a:t>Less code than calling standard Create() method w/ lots of arguments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Easier to refactor related tests</a:t>
            </a:r>
            <a:br>
              <a:rPr lang="en-US" baseline="0" dirty="0" smtClean="0"/>
            </a:br>
            <a:endParaRPr lang="en-US" baseline="0" dirty="0" smtClean="0"/>
          </a:p>
          <a:p>
            <a:pPr marL="171450" lvl="0" indent="-171450">
              <a:buFont typeface="Arial" panose="020B0604020202020204" pitchFamily="34" charset="0"/>
              <a:buChar char="•"/>
            </a:pPr>
            <a:r>
              <a:rPr lang="en-US" baseline="0" dirty="0" smtClean="0"/>
              <a:t>Do this sparingly – same drawbacks as Object Mother</a:t>
            </a:r>
          </a:p>
          <a:p>
            <a:endParaRPr lang="en-US" baseline="0" dirty="0" smtClean="0"/>
          </a:p>
          <a:p>
            <a:r>
              <a:rPr lang="en-US" b="1" baseline="0" dirty="0" smtClean="0"/>
              <a:t>Transition: </a:t>
            </a:r>
          </a:p>
          <a:p>
            <a:pPr marL="171450" indent="-171450">
              <a:buFont typeface="Arial" panose="020B0604020202020204" pitchFamily="34" charset="0"/>
              <a:buChar char="•"/>
            </a:pPr>
            <a:r>
              <a:rPr lang="en-US" b="0" baseline="0" dirty="0" smtClean="0"/>
              <a:t>After some experimentation, my team has settled on Test Helpers as our go-to pattern</a:t>
            </a:r>
          </a:p>
          <a:p>
            <a:pPr marL="628650" lvl="1" indent="-171450">
              <a:buFont typeface="Arial" panose="020B0604020202020204" pitchFamily="34" charset="0"/>
              <a:buChar char="•"/>
            </a:pPr>
            <a:r>
              <a:rPr lang="en-US" b="0" baseline="0" dirty="0" smtClean="0"/>
              <a:t>Flexible, easy to implement, and easy to extend for integration tests</a:t>
            </a:r>
          </a:p>
          <a:p>
            <a:pPr marL="628650" lvl="1" indent="-171450">
              <a:buFont typeface="Arial" panose="020B0604020202020204" pitchFamily="34" charset="0"/>
              <a:buChar char="•"/>
            </a:pPr>
            <a:r>
              <a:rPr lang="en-US" b="0" baseline="0" dirty="0" smtClean="0"/>
              <a:t>We’ll come back to that in a bit</a:t>
            </a: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4211926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p>
          <a:p>
            <a:pPr marL="171450" indent="-171450">
              <a:buFont typeface="Arial" panose="020B0604020202020204" pitchFamily="34" charset="0"/>
              <a:buChar char="•"/>
            </a:pPr>
            <a:r>
              <a:rPr lang="en-US" baseline="0" dirty="0" smtClean="0"/>
              <a:t>Does same thing - removed all the extraneous noise</a:t>
            </a:r>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537905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write expressive code is to write LESS of it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 avoid writing tests that require more than 1 screen of code</a:t>
            </a:r>
          </a:p>
          <a:p>
            <a:endParaRPr lang="en-US" b="0" baseline="0" dirty="0" smtClean="0"/>
          </a:p>
          <a:p>
            <a:pPr marL="171450" indent="-171450">
              <a:buFont typeface="Arial" panose="020B0604020202020204" pitchFamily="34" charset="0"/>
              <a:buChar char="•"/>
            </a:pP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b="0" baseline="0" dirty="0" smtClean="0"/>
              <a:t>Like refactoring a method into smaller and smaller pieces: just keep asking yourself, can I describe this with fewer code?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I’ll show you some techniques in a few minutes that help me meet this goal more often than not.</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Sometimes need to create one object only to create something else. </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 and future</a:t>
            </a:r>
            <a:r>
              <a:rPr lang="en-US" baseline="0" dirty="0" smtClean="0"/>
              <a:t> you,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628650" lvl="1" indent="-171450">
              <a:buFont typeface="Arial" panose="020B0604020202020204" pitchFamily="34" charset="0"/>
              <a:buChar char="•"/>
            </a:pPr>
            <a:r>
              <a:rPr lang="en-US" b="0" baseline="0" dirty="0" smtClean="0"/>
              <a:t>Comment draws attention to this significance</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Clutters the files</a:t>
            </a:r>
          </a:p>
          <a:p>
            <a:pPr marL="1085850" lvl="2" indent="-171450">
              <a:buFont typeface="Arial" panose="020B0604020202020204" pitchFamily="34" charset="0"/>
              <a:buChar char="•"/>
            </a:pPr>
            <a:r>
              <a:rPr lang="en-US" b="0" i="0" baseline="0" dirty="0" smtClean="0"/>
              <a:t>Hard to manage at scale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setup code needs more than 1- or 2-line comment, extract to helper</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what matters and downplays what doesn’t”. </a:t>
            </a:r>
          </a:p>
          <a:p>
            <a:endParaRPr lang="en-US" dirty="0" smtClean="0"/>
          </a:p>
          <a:p>
            <a:pPr marL="171450" indent="-171450">
              <a:buFont typeface="Arial" panose="020B0604020202020204" pitchFamily="34" charset="0"/>
              <a:buChar char="•"/>
            </a:pPr>
            <a:r>
              <a:rPr lang="en-US" dirty="0" smtClean="0"/>
              <a:t>Goal is to clearly</a:t>
            </a:r>
            <a:r>
              <a:rPr lang="en-US" baseline="0" dirty="0" smtClean="0"/>
              <a:t> differentiate data that impact the test and data that don’t</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programmers to read and maintain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709446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Replace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Three benefits:</a:t>
            </a:r>
          </a:p>
          <a:p>
            <a:pPr marL="228600" indent="-228600">
              <a:buAutoNum type="arabicParenR"/>
            </a:pPr>
            <a:r>
              <a:rPr lang="en-US" b="0" baseline="0" dirty="0" smtClean="0"/>
              <a:t>Draw attention to them and visually reinforces their importance</a:t>
            </a:r>
          </a:p>
          <a:p>
            <a:pPr marL="228600" indent="-228600">
              <a:buAutoNum type="arabicParenR"/>
            </a:pPr>
            <a:r>
              <a:rPr lang="en-US" b="0" baseline="0" dirty="0" smtClean="0"/>
              <a:t>Makes the code read more like English</a:t>
            </a:r>
          </a:p>
          <a:p>
            <a:pPr marL="228600" indent="-228600">
              <a:buAutoNum type="arabicParenR"/>
            </a:pPr>
            <a:r>
              <a:rPr lang="en-US" b="0" baseline="0" dirty="0" smtClean="0"/>
              <a:t>Makes it easier to spot differences between otherwise similar tests.</a:t>
            </a:r>
          </a:p>
          <a:p>
            <a:endParaRPr lang="en-US" b="0"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In this example, name communicates its </a:t>
            </a:r>
            <a:r>
              <a:rPr lang="en-US" b="0" i="1" baseline="0" dirty="0" smtClean="0"/>
              <a:t>value</a:t>
            </a:r>
            <a:br>
              <a:rPr lang="en-US" b="0" i="1" baseline="0" dirty="0" smtClean="0"/>
            </a:br>
            <a:endParaRPr lang="en-US" b="0" i="0" baseline="0" dirty="0" smtClean="0"/>
          </a:p>
          <a:p>
            <a:pPr marL="171450" indent="-171450">
              <a:buFont typeface="Arial" panose="020B0604020202020204" pitchFamily="34" charset="0"/>
              <a:buChar char="•"/>
            </a:pPr>
            <a:r>
              <a:rPr lang="en-US" b="0" i="0" baseline="0" dirty="0" smtClean="0"/>
              <a:t>Even more effective when name communicates its </a:t>
            </a:r>
            <a:r>
              <a:rPr lang="en-US" b="0" i="1" baseline="0" dirty="0" smtClean="0"/>
              <a:t>purpose </a:t>
            </a:r>
            <a:r>
              <a:rPr lang="en-US" b="0" i="0" baseline="0" dirty="0" smtClean="0"/>
              <a:t>in the test</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time,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if I had a nickel for every time “customer 1” and “customer 2”…. </a:t>
            </a:r>
          </a:p>
          <a:p>
            <a:pPr marL="628650" lvl="1" indent="-171450">
              <a:buFont typeface="Arial" panose="020B0604020202020204" pitchFamily="34" charset="0"/>
              <a:buChar char="•"/>
            </a:pPr>
            <a:r>
              <a:rPr lang="en-US" baseline="0" dirty="0" smtClean="0"/>
              <a:t>I’d have a lot of nickels.</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pPr marL="628650" lvl="1" indent="-171450">
              <a:buFont typeface="Arial" panose="020B0604020202020204" pitchFamily="34" charset="0"/>
              <a:buChar char="•"/>
            </a:pPr>
            <a:r>
              <a:rPr lang="en-US" baseline="0" dirty="0" smtClean="0"/>
              <a:t>Doesn’t take a lot of effort</a:t>
            </a:r>
          </a:p>
          <a:p>
            <a:pPr marL="628650" lvl="1" indent="-171450">
              <a:buFont typeface="Arial" panose="020B0604020202020204" pitchFamily="34" charset="0"/>
              <a:buChar char="•"/>
            </a:pPr>
            <a:r>
              <a:rPr lang="en-US" baseline="0" dirty="0" smtClean="0"/>
              <a:t>Makes a big difference</a:t>
            </a:r>
          </a:p>
          <a:p>
            <a:pPr marL="628650" lvl="1" indent="-171450">
              <a:buFont typeface="Arial" panose="020B0604020202020204" pitchFamily="34" charset="0"/>
              <a:buChar char="•"/>
            </a:pPr>
            <a:r>
              <a:rPr lang="en-US" baseline="0" dirty="0" smtClean="0"/>
              <a:t>I hate coinage, don’t need any more nickels</a:t>
            </a:r>
          </a:p>
          <a:p>
            <a:endParaRPr lang="en-US"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Important that meaningful data stands out</a:t>
            </a:r>
          </a:p>
          <a:p>
            <a:pPr marL="171450" indent="-171450">
              <a:buFont typeface="Arial" panose="020B0604020202020204" pitchFamily="34" charset="0"/>
              <a:buChar char="•"/>
            </a:pPr>
            <a:r>
              <a:rPr lang="en-US" b="0" baseline="0" dirty="0" smtClean="0"/>
              <a:t>Also important to downplay data that isn’t as meaningful</a:t>
            </a:r>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Common</a:t>
            </a:r>
            <a:r>
              <a:rPr lang="en-US" baseline="0" dirty="0" smtClean="0"/>
              <a:t> example where this is useful</a:t>
            </a:r>
            <a:br>
              <a:rPr lang="en-US" baseline="0" dirty="0" smtClean="0"/>
            </a:br>
            <a:endParaRPr lang="en-US" baseline="0" dirty="0" smtClean="0"/>
          </a:p>
          <a:p>
            <a:pPr marL="171450" indent="-171450">
              <a:buFont typeface="Arial" panose="020B0604020202020204" pitchFamily="34" charset="0"/>
              <a:buChar char="•"/>
            </a:pPr>
            <a:r>
              <a:rPr lang="en-US" baseline="0" dirty="0" smtClean="0"/>
              <a:t>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another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Another way to downplay is w/ consistent dummy values</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Example: constructor takes 3 arguments, I only care about 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Passing </a:t>
            </a:r>
            <a:r>
              <a:rPr lang="en-US" b="0" i="1" baseline="0" dirty="0" smtClean="0"/>
              <a:t>null </a:t>
            </a:r>
            <a:r>
              <a:rPr lang="en-US" b="0" i="0" baseline="0" dirty="0" smtClean="0"/>
              <a:t>might cause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Use value that is obviously irrelevant</a:t>
            </a:r>
            <a:br>
              <a:rPr lang="en-US" b="0" i="0" baseline="0" dirty="0" smtClean="0"/>
            </a:br>
            <a:endParaRPr lang="en-US" b="0" i="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Try to avoid numbers like 0, 1, and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Frequently appear as meaningful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Want arbitrary values to stand out – I use “42” as my dummy 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You can use whatever you want – just be consistent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8078467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to avoid inheritance, at least for</a:t>
            </a:r>
            <a:r>
              <a:rPr lang="en-US" baseline="0" dirty="0" smtClean="0"/>
              <a:t> the purposes of creating test data.</a:t>
            </a:r>
          </a:p>
          <a:p>
            <a:endParaRPr lang="en-US" baseline="0" dirty="0" smtClean="0"/>
          </a:p>
          <a:p>
            <a:r>
              <a:rPr lang="en-US" b="1" baseline="0" dirty="0" smtClean="0"/>
              <a:t>CLICK</a:t>
            </a:r>
          </a:p>
          <a:p>
            <a:endParaRPr lang="en-US" b="1" baseline="0" dirty="0" smtClean="0"/>
          </a:p>
          <a:p>
            <a:pPr marL="171450" indent="-171450">
              <a:buFont typeface="Arial" panose="020B0604020202020204" pitchFamily="34" charset="0"/>
              <a:buChar char="•"/>
            </a:pPr>
            <a:r>
              <a:rPr lang="en-US" b="0" baseline="0" dirty="0" smtClean="0"/>
              <a:t>The first reason is that inheritance makes it hard to tweak shared data for each test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Imagine you have 5 tests covering the same piece of code</a:t>
            </a:r>
          </a:p>
          <a:p>
            <a:pPr marL="628650" lvl="1" indent="-171450">
              <a:buFont typeface="Arial" panose="020B0604020202020204" pitchFamily="34" charset="0"/>
              <a:buChar char="•"/>
            </a:pPr>
            <a:r>
              <a:rPr lang="en-US" b="0" baseline="0" dirty="0" smtClean="0"/>
              <a:t>Setup for these tests will be very similar</a:t>
            </a:r>
          </a:p>
          <a:p>
            <a:pPr marL="628650" lvl="1" indent="-171450">
              <a:buFont typeface="Arial" panose="020B0604020202020204" pitchFamily="34" charset="0"/>
              <a:buChar char="•"/>
            </a:pPr>
            <a:r>
              <a:rPr lang="en-US" b="0" baseline="0" dirty="0" smtClean="0"/>
              <a:t>For sake of example, </a:t>
            </a:r>
            <a:r>
              <a:rPr lang="en-US" b="0" baseline="0" dirty="0" err="1" smtClean="0"/>
              <a:t>lets’s</a:t>
            </a:r>
            <a:r>
              <a:rPr lang="en-US" b="0" baseline="0" dirty="0" smtClean="0"/>
              <a:t> say that any 2 tests will have 90% of same setup needs</a:t>
            </a:r>
          </a:p>
          <a:p>
            <a:pPr marL="628650" lvl="1" indent="-171450">
              <a:buFont typeface="Arial" panose="020B0604020202020204" pitchFamily="34" charset="0"/>
              <a:buChar char="•"/>
            </a:pPr>
            <a:r>
              <a:rPr lang="en-US" b="0" baseline="0" dirty="0" smtClean="0"/>
              <a:t>Different tests have </a:t>
            </a:r>
            <a:r>
              <a:rPr lang="en-US" b="0" i="1" baseline="0" dirty="0" smtClean="0"/>
              <a:t>different </a:t>
            </a:r>
            <a:r>
              <a:rPr lang="en-US" b="0" i="0" baseline="0" dirty="0" smtClean="0"/>
              <a:t>90% in common</a:t>
            </a:r>
          </a:p>
          <a:p>
            <a:pPr marL="628650" lvl="1" indent="-171450">
              <a:buFont typeface="Arial" panose="020B0604020202020204" pitchFamily="34" charset="0"/>
              <a:buChar char="•"/>
            </a:pPr>
            <a:r>
              <a:rPr lang="en-US" b="0" i="0" baseline="0" dirty="0" smtClean="0"/>
              <a:t>One might need to change an Order’s ship status, another might need to change a Customer’s name</a:t>
            </a:r>
            <a:endParaRPr lang="en-US" b="0" baseline="0" dirty="0" smtClean="0"/>
          </a:p>
          <a:p>
            <a:endParaRPr lang="en-US" b="0" baseline="0" dirty="0" smtClean="0"/>
          </a:p>
          <a:p>
            <a:pPr marL="171450" indent="-171450">
              <a:buFont typeface="Arial" panose="020B0604020202020204" pitchFamily="34" charset="0"/>
              <a:buChar char="•"/>
            </a:pPr>
            <a:r>
              <a:rPr lang="en-US" b="0" i="0" baseline="0" dirty="0" smtClean="0"/>
              <a:t>This </a:t>
            </a:r>
            <a:r>
              <a:rPr lang="en-US" b="0" i="1" baseline="0" dirty="0" smtClean="0"/>
              <a:t>can </a:t>
            </a:r>
            <a:r>
              <a:rPr lang="en-US" b="0" i="0" baseline="0" dirty="0" smtClean="0"/>
              <a:t>be handled w/ inheritance – not clean, not elegant</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Inheritance also limits ability to re-use setup logic.</a:t>
            </a:r>
          </a:p>
          <a:p>
            <a:endParaRPr lang="en-US" b="0" i="0" baseline="0" dirty="0" smtClean="0"/>
          </a:p>
          <a:p>
            <a:pPr marL="171450" indent="-171450">
              <a:buFont typeface="Arial" panose="020B0604020202020204" pitchFamily="34" charset="0"/>
              <a:buChar char="•"/>
            </a:pPr>
            <a:r>
              <a:rPr lang="en-US" b="0" i="0" baseline="0" dirty="0" smtClean="0"/>
              <a:t>Assume generic setup, like linked Customer, Order and Line Item.</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Useful when testing </a:t>
            </a:r>
            <a:r>
              <a:rPr lang="en-US" b="0" i="1" baseline="0" dirty="0" smtClean="0"/>
              <a:t>any </a:t>
            </a:r>
            <a:r>
              <a:rPr lang="en-US" b="0" i="0" baseline="0" dirty="0" smtClean="0"/>
              <a:t>of those objects</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Don’t want to force inheritance hierarchy</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To re-use setup logic, we need to get it out of the base class &amp; into something more easily shared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In a few minutes, I’ll show a clean and elegant technique for doing this without inheritance</a:t>
            </a:r>
          </a:p>
          <a:p>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6038686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Base classes </a:t>
            </a:r>
            <a:r>
              <a:rPr lang="en-US" b="0" i="1" baseline="0" dirty="0" smtClean="0"/>
              <a:t>can </a:t>
            </a:r>
            <a:r>
              <a:rPr lang="en-US" b="0" i="0" baseline="0" dirty="0" smtClean="0"/>
              <a:t>initialize shared services or stub out certain types of behavior</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Just avoid creating </a:t>
            </a:r>
            <a:r>
              <a:rPr lang="en-US" b="0" i="1" baseline="0" dirty="0" smtClean="0"/>
              <a:t>data</a:t>
            </a:r>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461078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 - one or more Products, one or more Customers w/ Reviews for those products, </a:t>
            </a:r>
            <a:r>
              <a:rPr lang="en-US" baseline="0" dirty="0" err="1" smtClean="0"/>
              <a:t>etc</a:t>
            </a:r>
            <a:r>
              <a:rPr lang="en-US" baseline="0" dirty="0" smtClean="0"/>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We’ve created a</a:t>
            </a:r>
            <a:r>
              <a:rPr lang="en-US" baseline="0" dirty="0" smtClean="0"/>
              <a:t> 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Changes are:</a:t>
            </a:r>
          </a:p>
          <a:p>
            <a:pPr marL="628650" lvl="1" indent="-171450">
              <a:buFont typeface="Arial" panose="020B0604020202020204" pitchFamily="34" charset="0"/>
              <a:buChar char="•"/>
            </a:pPr>
            <a:r>
              <a:rPr lang="en-US" baseline="0" dirty="0" smtClean="0"/>
              <a:t>If your feature requires complicated setup, you’re going to have multiple tests</a:t>
            </a:r>
          </a:p>
          <a:p>
            <a:pPr marL="628650" lvl="1" indent="-171450">
              <a:buFont typeface="Arial" panose="020B0604020202020204" pitchFamily="34" charset="0"/>
              <a:buChar char="•"/>
            </a:pPr>
            <a:r>
              <a:rPr lang="en-US" baseline="0" dirty="0" smtClean="0"/>
              <a:t>If you have multiple tests for the same feature, you’ll probably want to re-use setup code</a:t>
            </a:r>
            <a:br>
              <a:rPr lang="en-US" baseline="0" dirty="0" smtClean="0"/>
            </a:br>
            <a:endParaRPr lang="en-US" baseline="0" dirty="0" smtClean="0"/>
          </a:p>
          <a:p>
            <a:pPr marL="171450" lvl="0" indent="-171450">
              <a:buFont typeface="Arial" panose="020B0604020202020204" pitchFamily="34" charset="0"/>
              <a:buChar char="•"/>
            </a:pPr>
            <a:r>
              <a:rPr lang="en-US" baseline="0" dirty="0" smtClean="0"/>
              <a:t>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Key objects or relationships are exposed as instance properties of the Scenario</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why this is useful.</a:t>
            </a:r>
          </a:p>
          <a:p>
            <a:endParaRPr lang="en-US" dirty="0" smtClean="0"/>
          </a:p>
          <a:p>
            <a:pPr marL="171450" indent="-171450">
              <a:buFont typeface="Arial" panose="020B0604020202020204" pitchFamily="34" charset="0"/>
              <a:buChar char="•"/>
            </a:pPr>
            <a:r>
              <a:rPr lang="en-US" baseline="0" dirty="0" smtClean="0"/>
              <a:t>This test does NOT use a scenario</a:t>
            </a:r>
            <a:br>
              <a:rPr lang="en-US" baseline="0" dirty="0" smtClean="0"/>
            </a:br>
            <a:endParaRPr lang="en-US" baseline="0" dirty="0" smtClean="0"/>
          </a:p>
          <a:p>
            <a:pPr marL="628650" lvl="1" indent="-171450">
              <a:buFont typeface="Arial" panose="020B0604020202020204" pitchFamily="34" charset="0"/>
              <a:buChar char="•"/>
            </a:pPr>
            <a:r>
              <a:rPr lang="en-US" baseline="0" dirty="0" smtClean="0"/>
              <a:t>Asserts that customers cannot submit new reviews once they’ve been flagged for objectionable content</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Test creates a product and a customer, then 2 flagged reviews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Finally, tries to submit a new review &amp; asserts it is rejected</a:t>
            </a:r>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Here’s the same test, re-written with a Scenario</a:t>
            </a:r>
            <a:br>
              <a:rPr lang="en-US" dirty="0" smtClean="0"/>
            </a:br>
            <a:endParaRPr lang="en-US" dirty="0" smtClean="0"/>
          </a:p>
          <a:p>
            <a:pPr marL="628650" lvl="1" indent="-171450">
              <a:buFont typeface="Arial" panose="020B0604020202020204" pitchFamily="34" charset="0"/>
              <a:buChar char="•"/>
            </a:pPr>
            <a:r>
              <a:rPr lang="en-US" dirty="0" smtClean="0"/>
              <a:t>Notice that I’m instantiating the scenario object &amp; passing data to the constructor</a:t>
            </a:r>
          </a:p>
          <a:p>
            <a:pPr marL="171450" indent="-171450">
              <a:buFont typeface="Arial" panose="020B0604020202020204" pitchFamily="34" charset="0"/>
              <a:buChar char="•"/>
            </a:pPr>
            <a:endParaRPr lang="en-US" dirty="0" smtClean="0"/>
          </a:p>
          <a:p>
            <a:pPr marL="628650" lvl="1"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Scenario exposes references to them</a:t>
            </a:r>
            <a:br>
              <a:rPr lang="en-US" baseline="0" dirty="0" smtClean="0"/>
            </a:br>
            <a:endParaRPr lang="en-US" baseline="0" dirty="0" smtClean="0"/>
          </a:p>
          <a:p>
            <a:pPr marL="171450" indent="-171450">
              <a:buFont typeface="Arial" panose="020B0604020202020204" pitchFamily="34" charset="0"/>
              <a:buChar char="•"/>
            </a:pPr>
            <a:r>
              <a:rPr lang="en-US" baseline="0" dirty="0" smtClean="0"/>
              <a:t>Replaced the explicit creation of two flagged reviews with a single declarative argument</a:t>
            </a:r>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 a second &amp;</a:t>
            </a:r>
            <a:r>
              <a:rPr lang="en-US" baseline="0" dirty="0" smtClean="0"/>
              <a:t> summarize object creation patterns</a:t>
            </a:r>
            <a:br>
              <a:rPr lang="en-US" baseline="0" dirty="0" smtClean="0"/>
            </a:br>
            <a:endParaRPr lang="en-US" baseline="0" dirty="0" smtClean="0"/>
          </a:p>
          <a:p>
            <a:pPr marL="0" indent="0">
              <a:buFont typeface="Arial" panose="020B0604020202020204" pitchFamily="34" charset="0"/>
              <a:buNone/>
            </a:pPr>
            <a:r>
              <a:rPr lang="en-US" b="1" baseline="0" dirty="0" smtClean="0"/>
              <a:t>Click for Test Helpers</a:t>
            </a: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First, avoid constructing test objects by hand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If you need to create a single object, consider Test Helper (or Object Mother or Data Builder)</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8272678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Use Scenarios if you need multiple objects AND they are related to each other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Scenarios are also a good alternative to inheritance for sharing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7699274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 recommend that you put these helpers in your Test project. </a:t>
            </a:r>
          </a:p>
          <a:p>
            <a:endParaRPr lang="en-US" b="0" baseline="0" dirty="0" smtClean="0"/>
          </a:p>
          <a:p>
            <a:r>
              <a:rPr lang="en-US" b="0" baseline="0" dirty="0" smtClean="0"/>
              <a:t>If you have multiple test projects, consider creating a “Test Library” project so that you can reuse them across the board.</a:t>
            </a: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895982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Creating these helpers DOES have a cost</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Adding them to a large legacy project can be especially painful</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Been there, done that, worth it</a:t>
            </a:r>
          </a:p>
          <a:p>
            <a:endParaRPr lang="en-US" b="0" i="0" baseline="0" dirty="0" smtClean="0"/>
          </a:p>
          <a:p>
            <a:pPr marL="171450" indent="-171450">
              <a:buFont typeface="Arial" panose="020B0604020202020204" pitchFamily="34" charset="0"/>
              <a:buChar char="•"/>
            </a:pPr>
            <a:r>
              <a:rPr lang="en-US" b="0" i="0" baseline="0" dirty="0" smtClean="0"/>
              <a:t>On existing legacy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Recommend start w/ helpers for smaller objects first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Build up to your larger objects over time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Starting with the most complex object could be a rabbit hole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On greenfield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Create these as you go, even if it seems like overkill</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You’ll be glad you did</a:t>
            </a: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7839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how to use Test Helpers in integration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410113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would be really nice if we could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18543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60171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014262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recap</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Good setup code:</a:t>
            </a:r>
            <a:endParaRPr lang="en-US" dirty="0"/>
          </a:p>
          <a:p>
            <a:pPr marL="228600" indent="-228600">
              <a:buFont typeface="Arial" panose="020B0604020202020204" pitchFamily="34" charset="0"/>
              <a:buAutoNum type="arabicParenR"/>
            </a:pPr>
            <a:r>
              <a:rPr lang="en-US" baseline="0" dirty="0" smtClean="0"/>
              <a:t>Is highly expressive</a:t>
            </a:r>
          </a:p>
          <a:p>
            <a:pPr marL="228600" indent="-228600">
              <a:buFont typeface="Arial" panose="020B0604020202020204" pitchFamily="34" charset="0"/>
              <a:buAutoNum type="arabicParenR"/>
            </a:pPr>
            <a:r>
              <a:rPr lang="en-US" baseline="0" dirty="0" smtClean="0"/>
              <a:t>Highlights what really matters</a:t>
            </a:r>
          </a:p>
          <a:p>
            <a:pPr marL="228600" indent="-228600">
              <a:buFont typeface="Arial" panose="020B0604020202020204" pitchFamily="34" charset="0"/>
              <a:buAutoNum type="arabicParenR"/>
            </a:pPr>
            <a:r>
              <a:rPr lang="en-US" baseline="0" dirty="0" smtClean="0"/>
              <a:t>Avoids inheritance for shared data</a:t>
            </a:r>
          </a:p>
          <a:p>
            <a:pPr marL="228600" indent="-228600">
              <a:buFont typeface="Arial" panose="020B0604020202020204" pitchFamily="34" charset="0"/>
              <a:buAutoNum type="arabicParenR"/>
            </a:pPr>
            <a:r>
              <a:rPr lang="en-US" baseline="0" dirty="0" smtClean="0"/>
              <a:t>Does not require a lot of upkeep</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36520910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how do we achieve these goals?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Short, clean code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Use helpers for object creation</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33581278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786039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606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bit.ly/1d7zHz7"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76346" y="3345676"/>
            <a:ext cx="11039304" cy="769441"/>
          </a:xfrm>
          <a:prstGeom prst="rect">
            <a:avLst/>
          </a:prstGeom>
        </p:spPr>
        <p:txBody>
          <a:bodyPr wrap="none">
            <a:spAutoFit/>
          </a:bodyPr>
          <a:lstStyle/>
          <a:p>
            <a:r>
              <a:rPr lang="en-US" sz="4400" dirty="0">
                <a:solidFill>
                  <a:schemeClr val="bg1">
                    <a:lumMod val="50000"/>
                  </a:schemeClr>
                </a:solidFill>
              </a:rPr>
              <a:t>Because tests are too important to </a:t>
            </a:r>
            <a:r>
              <a:rPr lang="en-US" sz="4400" dirty="0" smtClean="0">
                <a:solidFill>
                  <a:schemeClr val="bg1">
                    <a:lumMod val="50000"/>
                  </a:schemeClr>
                </a:solidFill>
              </a:rPr>
              <a:t>write poorly</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589923"/>
          </a:xfrm>
        </p:spPr>
        <p:txBody>
          <a:bodyPr>
            <a:normAutofit lnSpcReduction="10000"/>
          </a:bodyPr>
          <a:lstStyle/>
          <a:p>
            <a:r>
              <a:rPr lang="en-US" sz="4000" dirty="0" smtClean="0"/>
              <a:t>Admit you have a problem (with test setup)</a:t>
            </a:r>
            <a:br>
              <a:rPr lang="en-US" sz="4000" dirty="0" smtClean="0"/>
            </a:br>
            <a:endParaRPr lang="en-US" sz="4000" dirty="0" smtClean="0"/>
          </a:p>
          <a:p>
            <a:r>
              <a:rPr lang="en-US" sz="4000" dirty="0" smtClean="0"/>
              <a:t>Characteristics of good setup code</a:t>
            </a:r>
            <a:br>
              <a:rPr lang="en-US" sz="4000" dirty="0" smtClean="0"/>
            </a:br>
            <a:endParaRPr lang="en-US" sz="4000" dirty="0" smtClean="0"/>
          </a:p>
          <a:p>
            <a:r>
              <a:rPr lang="en-US" sz="4000" dirty="0" smtClean="0"/>
              <a:t>Basic setup patterns for unit tests</a:t>
            </a:r>
          </a:p>
          <a:p>
            <a:endParaRPr lang="en-US" sz="4000" dirty="0" smtClean="0"/>
          </a:p>
          <a:p>
            <a:r>
              <a:rPr lang="en-US" sz="4000" dirty="0" smtClean="0"/>
              <a:t>Advanced tips and 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 exactly?</a:t>
            </a:r>
          </a:p>
        </p:txBody>
      </p:sp>
      <p:sp>
        <p:nvSpPr>
          <p:cNvPr id="3" name="Content Placeholder 2"/>
          <p:cNvSpPr>
            <a:spLocks noGrp="1"/>
          </p:cNvSpPr>
          <p:nvPr>
            <p:ph idx="1"/>
          </p:nvPr>
        </p:nvSpPr>
        <p:spPr/>
        <p:txBody>
          <a:bodyPr>
            <a:normAutofit/>
          </a:bodyPr>
          <a:lstStyle/>
          <a:p>
            <a:r>
              <a:rPr lang="en-US" sz="4000" dirty="0" smtClean="0"/>
              <a:t>Code written </a:t>
            </a:r>
            <a:r>
              <a:rPr lang="en-US" sz="4000" i="1" dirty="0" smtClean="0"/>
              <a:t>outside</a:t>
            </a:r>
            <a:r>
              <a:rPr lang="en-US" sz="4000" dirty="0" smtClean="0"/>
              <a:t> individual tests ( “fixture” setup)</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Code written </a:t>
            </a:r>
            <a:r>
              <a:rPr lang="en-US" sz="4000" i="1" dirty="0" smtClean="0"/>
              <a:t>inside </a:t>
            </a:r>
            <a:r>
              <a:rPr lang="en-US" sz="4000" dirty="0" smtClean="0"/>
              <a:t>individual tests</a:t>
            </a:r>
          </a:p>
          <a:p>
            <a:endParaRPr lang="en-US" sz="4000" dirty="0"/>
          </a:p>
          <a:p>
            <a:r>
              <a:rPr lang="en-US" sz="4000" dirty="0" smtClean="0"/>
              <a:t>Anything that creates test data in memory or db</a:t>
            </a: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7823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3" y="2380192"/>
            <a:ext cx="11371007" cy="1325563"/>
          </a:xfrm>
        </p:spPr>
        <p:txBody>
          <a:bodyPr>
            <a:noAutofit/>
          </a:bodyPr>
          <a:lstStyle/>
          <a:p>
            <a:pPr algn="ctr"/>
            <a:r>
              <a:rPr lang="en-US" sz="4800" dirty="0" smtClean="0"/>
              <a:t>Step 1: Admit you have a problem</a:t>
            </a:r>
            <a:endParaRPr lang="en-US" sz="48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39284"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t>Easier to describe scenarios in words than code</a:t>
            </a:r>
          </a:p>
          <a:p>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68781"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p>
          <a:p>
            <a:r>
              <a:rPr lang="en-US" sz="4000" dirty="0" smtClean="0"/>
              <a:t>Manually constructing dependencies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68781"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smtClean="0"/>
              <a:t>Test setup 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Story time…</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solidFill>
                <a:schemeClr val="bg1">
                  <a:lumMod val="65000"/>
                </a:schemeClr>
              </a:solidFill>
            </a:endParaRPr>
          </a:p>
          <a:p>
            <a:r>
              <a:rPr lang="en-US" sz="4000" dirty="0" smtClean="0">
                <a:solidFill>
                  <a:schemeClr val="bg1">
                    <a:lumMod val="65000"/>
                  </a:schemeClr>
                </a:solidFill>
              </a:rPr>
              <a:t>Manually constructing dependencies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Noise values obscure what's meaningful</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solidFill>
                <a:schemeClr val="bg1">
                  <a:lumMod val="65000"/>
                </a:schemeClr>
              </a:solidFill>
            </a:endParaRPr>
          </a:p>
          <a:p>
            <a:r>
              <a:rPr lang="en-US" sz="4000" dirty="0" smtClean="0">
                <a:solidFill>
                  <a:schemeClr val="bg1">
                    <a:lumMod val="65000"/>
                  </a:schemeClr>
                </a:solidFill>
              </a:rPr>
              <a:t>Manually constructing dependencies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Noise values obscure what's meaningful</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Using inheritance to reuse setup code</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99360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5761" cy="1325563"/>
          </a:xfrm>
        </p:spPr>
        <p:txBody>
          <a:bodyPr>
            <a:noAutofit/>
          </a:bodyPr>
          <a:lstStyle/>
          <a:p>
            <a:r>
              <a:rPr lang="en-US" sz="4800" dirty="0" smtClean="0"/>
              <a:t>"Doing it right" – 4 keys to success</a:t>
            </a:r>
            <a:endParaRPr lang="en-US" sz="4800" dirty="0"/>
          </a:p>
        </p:txBody>
      </p:sp>
      <p:pic>
        <p:nvPicPr>
          <p:cNvPr id="4" name="Content Placeholder 3"/>
          <p:cNvPicPr>
            <a:picLocks noGrp="1" noChangeAspect="1"/>
          </p:cNvPicPr>
          <p:nvPr>
            <p:ph idx="1"/>
          </p:nvPr>
        </p:nvPicPr>
        <p:blipFill>
          <a:blip r:embed="rId3"/>
          <a:stretch>
            <a:fillRect/>
          </a:stretch>
        </p:blipFill>
        <p:spPr>
          <a:xfrm>
            <a:off x="2813409" y="3319794"/>
            <a:ext cx="6272162" cy="809754"/>
          </a:xfrm>
          <a:prstGeom prst="rect">
            <a:avLst/>
          </a:prstGeom>
        </p:spPr>
      </p:pic>
    </p:spTree>
    <p:extLst>
      <p:ext uri="{BB962C8B-B14F-4D97-AF65-F5344CB8AC3E}">
        <p14:creationId xmlns:p14="http://schemas.microsoft.com/office/powerpoint/2010/main" val="16042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a:t>Object creation </a:t>
            </a:r>
            <a:r>
              <a:rPr lang="en-US" sz="4800" dirty="0" smtClean="0"/>
              <a:t>patterns – Object Mother</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Object creation </a:t>
            </a:r>
            <a:r>
              <a:rPr lang="en-US" sz="4800" dirty="0" smtClean="0"/>
              <a:t>patterns – Object Mother </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Object creation patterns – Data Builder</a:t>
            </a:r>
            <a:endParaRPr lang="en-US" sz="4800" dirty="0"/>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Object creation </a:t>
            </a:r>
            <a:r>
              <a:rPr lang="en-US" sz="4800" dirty="0" smtClean="0"/>
              <a:t>patterns – Data Builder</a:t>
            </a:r>
            <a:endParaRPr lang="en-US" sz="4800" dirty="0"/>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Object creation </a:t>
            </a:r>
            <a:r>
              <a:rPr lang="en-US" sz="4800" dirty="0" smtClean="0"/>
              <a:t>patterns – Test Helper</a:t>
            </a:r>
            <a:endParaRPr lang="en-US" sz="4800" dirty="0"/>
          </a:p>
        </p:txBody>
      </p:sp>
      <p:sp>
        <p:nvSpPr>
          <p:cNvPr id="3" name="Content Placeholder 2"/>
          <p:cNvSpPr>
            <a:spLocks noGrp="1"/>
          </p:cNvSpPr>
          <p:nvPr>
            <p:ph idx="1"/>
          </p:nvPr>
        </p:nvSpPr>
        <p:spPr/>
        <p:txBody>
          <a:bodyPr/>
          <a:lstStyle/>
          <a:p>
            <a:pPr marL="0" indent="0">
              <a:buNone/>
            </a:pPr>
            <a:r>
              <a:rPr lang="en-US" sz="4000" dirty="0" smtClean="0"/>
              <a:t>Test Helper</a:t>
            </a:r>
            <a:endParaRPr lang="en-US" sz="4000" dirty="0" smtClean="0"/>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Object creation </a:t>
            </a:r>
            <a:r>
              <a:rPr lang="en-US" sz="4800" dirty="0" smtClean="0"/>
              <a:t>patterns – Test Helper</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endParaRPr lang="en-US" sz="4000" dirty="0" smtClean="0"/>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Stop creating objects by hand!</a:t>
            </a:r>
            <a:r>
              <a:rPr lang="en-US" sz="4000" dirty="0" smtClean="0"/>
              <a:t/>
            </a:r>
            <a:br>
              <a:rPr lang="en-US" sz="4000" dirty="0" smtClean="0"/>
            </a:br>
            <a:endParaRPr lang="en-US" sz="4000" dirty="0"/>
          </a:p>
          <a:p>
            <a:r>
              <a:rPr lang="en-US" sz="4000" dirty="0" smtClean="0"/>
              <a:t>Specify </a:t>
            </a:r>
            <a:r>
              <a:rPr lang="en-US" sz="4000" i="1" dirty="0" smtClean="0"/>
              <a:t>only </a:t>
            </a:r>
            <a:r>
              <a:rPr lang="en-US" sz="4000" dirty="0" smtClean="0"/>
              <a:t>what matters</a:t>
            </a:r>
            <a:r>
              <a:rPr lang="en-US" sz="4000" dirty="0" smtClean="0"/>
              <a:t/>
            </a:r>
            <a:br>
              <a:rPr lang="en-US" sz="4000" dirty="0" smtClean="0"/>
            </a:br>
            <a:endParaRPr lang="en-US" sz="4000"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2009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Object creation </a:t>
            </a:r>
            <a:r>
              <a:rPr lang="en-US" sz="4800" dirty="0" smtClean="0"/>
              <a:t>patterns – Test Helper</a:t>
            </a:r>
            <a:endParaRPr lang="en-US" sz="4800" dirty="0"/>
          </a:p>
        </p:txBody>
      </p:sp>
      <p:sp>
        <p:nvSpPr>
          <p:cNvPr id="3" name="Content Placeholder 2"/>
          <p:cNvSpPr>
            <a:spLocks noGrp="1"/>
          </p:cNvSpPr>
          <p:nvPr>
            <p:ph idx="1"/>
          </p:nvPr>
        </p:nvSpPr>
        <p:spPr/>
        <p:txBody>
          <a:bodyPr/>
          <a:lstStyle/>
          <a:p>
            <a:endParaRPr lang="en-US" dirty="0" smtClean="0"/>
          </a:p>
        </p:txBody>
      </p:sp>
      <p:pic>
        <p:nvPicPr>
          <p:cNvPr id="6" name="Picture 5"/>
          <p:cNvPicPr>
            <a:picLocks noChangeAspect="1"/>
          </p:cNvPicPr>
          <p:nvPr/>
        </p:nvPicPr>
        <p:blipFill>
          <a:blip r:embed="rId3"/>
          <a:stretch>
            <a:fillRect/>
          </a:stretch>
        </p:blipFill>
        <p:spPr>
          <a:xfrm>
            <a:off x="1524001" y="2963537"/>
            <a:ext cx="8504902" cy="3894464"/>
          </a:xfrm>
          <a:prstGeom prst="rect">
            <a:avLst/>
          </a:prstGeom>
        </p:spPr>
      </p:pic>
    </p:spTree>
    <p:extLst>
      <p:ext uri="{BB962C8B-B14F-4D97-AF65-F5344CB8AC3E}">
        <p14:creationId xmlns:p14="http://schemas.microsoft.com/office/powerpoint/2010/main" val="2958924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6000" dirty="0" smtClean="0">
                <a:solidFill>
                  <a:srgbClr val="FF0000"/>
                </a:solidFill>
              </a:rPr>
              <a:t>DIVIDER LINE</a:t>
            </a:r>
            <a:endParaRPr lang="en-US" sz="6000" dirty="0">
              <a:solidFill>
                <a:srgbClr val="FF0000"/>
              </a:solidFill>
            </a:endParaRPr>
          </a:p>
        </p:txBody>
      </p:sp>
    </p:spTree>
    <p:extLst>
      <p:ext uri="{BB962C8B-B14F-4D97-AF65-F5344CB8AC3E}">
        <p14:creationId xmlns:p14="http://schemas.microsoft.com/office/powerpoint/2010/main" val="650480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hand!</a:t>
            </a:r>
            <a:br>
              <a:rPr lang="en-US" sz="4000" dirty="0" smtClean="0"/>
            </a:br>
            <a:endParaRPr lang="en-US" sz="4000" dirty="0"/>
          </a:p>
          <a:p>
            <a:r>
              <a:rPr lang="en-US" sz="4000" dirty="0" smtClean="0"/>
              <a:t>Specify </a:t>
            </a:r>
            <a:r>
              <a:rPr lang="en-US" sz="4000" i="1" dirty="0" smtClean="0"/>
              <a:t>only </a:t>
            </a:r>
            <a:r>
              <a:rPr lang="en-US" sz="4000" dirty="0" smtClean="0"/>
              <a:t>what matters</a:t>
            </a:r>
            <a:r>
              <a:rPr lang="en-US" sz="4000" dirty="0" smtClean="0"/>
              <a:t/>
            </a:r>
            <a:br>
              <a:rPr lang="en-US" sz="4000" dirty="0" smtClean="0"/>
            </a:br>
            <a:endParaRPr lang="en-US" sz="4000" dirty="0" smtClean="0"/>
          </a:p>
          <a:p>
            <a:r>
              <a:rPr lang="en-US" sz="4000" dirty="0" smtClean="0"/>
              <a:t>Tell a story</a:t>
            </a:r>
            <a:br>
              <a:rPr lang="en-US" sz="4000" dirty="0" smtClean="0"/>
            </a:br>
            <a:endParaRPr lang="en-US" sz="4000" dirty="0" smtClean="0">
              <a:solidFill>
                <a:schemeClr val="bg1">
                  <a:lumMod val="65000"/>
                </a:schemeClr>
              </a:solidFill>
            </a:endParaRPr>
          </a:p>
          <a:p>
            <a:r>
              <a:rPr lang="en-US" sz="4000" dirty="0" smtClean="0"/>
              <a:t>Use scenarios for complex setup</a:t>
            </a:r>
            <a:endParaRPr lang="en-US" sz="4000"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Assign unique values – avoid “unexpected equality”</a:t>
            </a:r>
          </a:p>
        </p:txBody>
      </p:sp>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Can act like an Object Mother, too</a:t>
            </a:r>
          </a:p>
        </p:txBody>
      </p:sp>
      <p:pic>
        <p:nvPicPr>
          <p:cNvPr id="7" name="Picture 6"/>
          <p:cNvPicPr>
            <a:picLocks noChangeAspect="1"/>
          </p:cNvPicPr>
          <p:nvPr/>
        </p:nvPicPr>
        <p:blipFill>
          <a:blip r:embed="rId3"/>
          <a:stretch>
            <a:fillRect/>
          </a:stretch>
        </p:blipFill>
        <p:spPr>
          <a:xfrm>
            <a:off x="838200" y="2780020"/>
            <a:ext cx="7124700" cy="135255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01294"/>
            <a:ext cx="11010900" cy="2828925"/>
          </a:xfrm>
          <a:prstGeom prst="rect">
            <a:avLst/>
          </a:prstGeom>
        </p:spPr>
      </p:pic>
    </p:spTree>
    <p:extLst>
      <p:ext uri="{BB962C8B-B14F-4D97-AF65-F5344CB8AC3E}">
        <p14:creationId xmlns:p14="http://schemas.microsoft.com/office/powerpoint/2010/main" val="37686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38200" y="4001293"/>
            <a:ext cx="10096384" cy="437971"/>
          </a:xfrm>
          <a:prstGeom prst="rect">
            <a:avLst/>
          </a:prstGeom>
        </p:spPr>
      </p:pic>
    </p:spTree>
    <p:extLst>
      <p:ext uri="{BB962C8B-B14F-4D97-AF65-F5344CB8AC3E}">
        <p14:creationId xmlns:p14="http://schemas.microsoft.com/office/powerpoint/2010/main" val="45290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a:xfrm>
            <a:off x="838200" y="1797049"/>
            <a:ext cx="10515600" cy="4351338"/>
          </a:xfrm>
        </p:spPr>
        <p:txBody>
          <a:bodyPr/>
          <a:lstStyle/>
          <a:p>
            <a:r>
              <a:rPr lang="en-US" sz="4000" dirty="0" smtClean="0"/>
              <a:t>Entire test should fit on screen w/out scrolling</a:t>
            </a:r>
            <a:endParaRPr lang="en-US" dirty="0" smtClean="0"/>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Use scoping rules to eliminate intermediate </a:t>
            </a:r>
            <a:r>
              <a:rPr lang="en-US" sz="4000" dirty="0" err="1" smtClean="0"/>
              <a:t>objs</a:t>
            </a:r>
            <a:endParaRPr lang="en-US" sz="4000" dirty="0" smtClean="0"/>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2920182"/>
            <a:ext cx="9714197" cy="1563328"/>
          </a:xfrm>
          <a:prstGeom prst="rect">
            <a:avLst/>
          </a:prstGeom>
        </p:spPr>
      </p:pic>
      <p:pic>
        <p:nvPicPr>
          <p:cNvPr id="5" name="Picture 4"/>
          <p:cNvPicPr>
            <a:picLocks noChangeAspect="1"/>
          </p:cNvPicPr>
          <p:nvPr/>
        </p:nvPicPr>
        <p:blipFill>
          <a:blip r:embed="rId4"/>
          <a:stretch>
            <a:fillRect/>
          </a:stretch>
        </p:blipFill>
        <p:spPr>
          <a:xfrm>
            <a:off x="1082499" y="4911213"/>
            <a:ext cx="6626238" cy="1627700"/>
          </a:xfrm>
          <a:prstGeom prst="rect">
            <a:avLst/>
          </a:prstGeom>
        </p:spPr>
      </p:pic>
    </p:spTree>
    <p:extLst>
      <p:ext uri="{BB962C8B-B14F-4D97-AF65-F5344CB8AC3E}">
        <p14:creationId xmlns:p14="http://schemas.microsoft.com/office/powerpoint/2010/main" val="38761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169" y="2551471"/>
            <a:ext cx="5385729" cy="4048273"/>
          </a:xfrm>
          <a:prstGeom prst="rect">
            <a:avLst/>
          </a:prstGeom>
        </p:spPr>
      </p:pic>
    </p:spTree>
    <p:extLst>
      <p:ext uri="{BB962C8B-B14F-4D97-AF65-F5344CB8AC3E}">
        <p14:creationId xmlns:p14="http://schemas.microsoft.com/office/powerpoint/2010/main" val="275426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1133167" y="2661885"/>
            <a:ext cx="9083256" cy="3989637"/>
          </a:xfrm>
          <a:prstGeom prst="rect">
            <a:avLst/>
          </a:prstGeom>
        </p:spPr>
      </p:pic>
    </p:spTree>
    <p:extLst>
      <p:ext uri="{BB962C8B-B14F-4D97-AF65-F5344CB8AC3E}">
        <p14:creationId xmlns:p14="http://schemas.microsoft.com/office/powerpoint/2010/main" val="1979486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6987"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pPr lvl="1"/>
            <a:endParaRPr lang="en-US" dirty="0"/>
          </a:p>
          <a:p>
            <a:pPr marL="457200" lvl="1" indent="0">
              <a:buNone/>
            </a:pPr>
            <a:endParaRPr lang="en-US" dirty="0"/>
          </a:p>
        </p:txBody>
      </p:sp>
    </p:spTree>
    <p:extLst>
      <p:ext uri="{BB962C8B-B14F-4D97-AF65-F5344CB8AC3E}">
        <p14:creationId xmlns:p14="http://schemas.microsoft.com/office/powerpoint/2010/main" val="2146731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198" y="2814478"/>
            <a:ext cx="10746621" cy="3497421"/>
          </a:xfrm>
          <a:prstGeom prst="rect">
            <a:avLst/>
          </a:prstGeom>
        </p:spPr>
      </p:pic>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22742"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759075"/>
            <a:ext cx="9533942" cy="3995686"/>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199" y="2934494"/>
            <a:ext cx="10784070" cy="2492912"/>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947382" y="2820625"/>
            <a:ext cx="10382394" cy="3934136"/>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47382" y="2662238"/>
            <a:ext cx="10909114" cy="4033530"/>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Consistent use of “dummy” values</a:t>
            </a:r>
          </a:p>
          <a:p>
            <a:pPr lvl="1"/>
            <a:r>
              <a:rPr lang="en-US" sz="3200" dirty="0" smtClean="0"/>
              <a:t>42, “irrelevant”, </a:t>
            </a:r>
            <a:r>
              <a:rPr lang="en-US" sz="3200" dirty="0" err="1" smtClean="0"/>
              <a:t>etc</a:t>
            </a:r>
            <a:endParaRPr lang="en-US" sz="3200" dirty="0" smtClean="0"/>
          </a:p>
          <a:p>
            <a:pPr lvl="1"/>
            <a:r>
              <a:rPr lang="en-US" sz="3200" dirty="0" smtClean="0"/>
              <a:t>Don’t use defaults like </a:t>
            </a:r>
            <a:r>
              <a:rPr lang="en-US" sz="3200" i="1" dirty="0" smtClean="0"/>
              <a:t>null </a:t>
            </a:r>
            <a:r>
              <a:rPr lang="en-US" sz="3200" dirty="0" smtClean="0"/>
              <a:t>and zero; avoid “unexpected equality”</a:t>
            </a:r>
          </a:p>
          <a:p>
            <a:pPr marL="0" indent="0">
              <a:buNone/>
            </a:pP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7" name="Picture 6"/>
          <p:cNvPicPr>
            <a:picLocks noChangeAspect="1"/>
          </p:cNvPicPr>
          <p:nvPr/>
        </p:nvPicPr>
        <p:blipFill>
          <a:blip r:embed="rId3"/>
          <a:stretch>
            <a:fillRect/>
          </a:stretch>
        </p:blipFill>
        <p:spPr>
          <a:xfrm>
            <a:off x="838200" y="4001294"/>
            <a:ext cx="11115675" cy="2771775"/>
          </a:xfrm>
          <a:prstGeom prst="rect">
            <a:avLst/>
          </a:prstGeom>
        </p:spPr>
      </p:pic>
    </p:spTree>
    <p:extLst>
      <p:ext uri="{BB962C8B-B14F-4D97-AF65-F5344CB8AC3E}">
        <p14:creationId xmlns:p14="http://schemas.microsoft.com/office/powerpoint/2010/main" val="31702790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sz="4000" dirty="0" smtClean="0"/>
              <a:t>Base classes should not construct data</a:t>
            </a:r>
          </a:p>
          <a:p>
            <a:pPr lvl="1"/>
            <a:r>
              <a:rPr lang="en-US" sz="3600" dirty="0" smtClean="0"/>
              <a:t>Hard to tweak data for each test</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t>Base classes should not construct data</a:t>
            </a:r>
          </a:p>
          <a:p>
            <a:pPr lvl="1"/>
            <a:r>
              <a:rPr lang="en-US" dirty="0" smtClean="0"/>
              <a:t>Hard to tweak data for each test</a:t>
            </a:r>
          </a:p>
          <a:p>
            <a:pPr lvl="1"/>
            <a:r>
              <a:rPr lang="en-US" dirty="0" smtClean="0"/>
              <a:t>No re-use in other tests</a:t>
            </a:r>
            <a:br>
              <a:rPr lang="en-US" dirty="0" smtClean="0"/>
            </a:b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41095134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solidFill>
                  <a:schemeClr val="bg1">
                    <a:lumMod val="65000"/>
                  </a:schemeClr>
                </a:solidFill>
              </a:rPr>
              <a:t>Base classes should not construct data</a:t>
            </a:r>
          </a:p>
          <a:p>
            <a:pPr lvl="1"/>
            <a:r>
              <a:rPr lang="en-US" dirty="0" smtClean="0">
                <a:solidFill>
                  <a:schemeClr val="bg1">
                    <a:lumMod val="65000"/>
                  </a:schemeClr>
                </a:solidFill>
              </a:rPr>
              <a:t>Hard to tweak data for each test</a:t>
            </a:r>
          </a:p>
          <a:p>
            <a:pPr lvl="1"/>
            <a:r>
              <a:rPr lang="en-US" dirty="0" smtClean="0">
                <a:solidFill>
                  <a:schemeClr val="bg1">
                    <a:lumMod val="65000"/>
                  </a:schemeClr>
                </a:solidFill>
              </a:rPr>
              <a:t>No re-use in other tests</a:t>
            </a:r>
            <a:r>
              <a:rPr lang="en-US" dirty="0" smtClean="0"/>
              <a:t/>
            </a:r>
            <a:br>
              <a:rPr lang="en-US" dirty="0" smtClean="0"/>
            </a:br>
            <a:endParaRPr lang="en-US" dirty="0" smtClean="0"/>
          </a:p>
          <a:p>
            <a:r>
              <a:rPr lang="en-US" dirty="0"/>
              <a:t>Base classes </a:t>
            </a:r>
            <a:r>
              <a:rPr lang="en-US" i="1" dirty="0"/>
              <a:t>can </a:t>
            </a:r>
            <a:r>
              <a:rPr lang="en-US" dirty="0"/>
              <a:t>set up infrastructure…</a:t>
            </a:r>
          </a:p>
          <a:p>
            <a:pPr lvl="1"/>
            <a:r>
              <a:rPr lang="en-US" dirty="0"/>
              <a:t>… and initialize shared services</a:t>
            </a:r>
          </a:p>
          <a:p>
            <a:pPr lvl="1"/>
            <a:r>
              <a:rPr lang="en-US" dirty="0"/>
              <a:t>… and stub out behavior orthogonal to the test</a:t>
            </a:r>
          </a:p>
          <a:p>
            <a:pPr lvl="1"/>
            <a:r>
              <a:rPr lang="en-US" dirty="0"/>
              <a:t>… but they should avoid creating data.</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2897663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148922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smtClean="0">
                <a:solidFill>
                  <a:schemeClr val="bg1">
                    <a:lumMod val="65000"/>
                  </a:schemeClr>
                </a:solidFill>
              </a:rPr>
              <a:t>Most useful when objects have complex relationships</a:t>
            </a:r>
            <a:r>
              <a:rPr lang="en-US" dirty="0" smtClean="0"/>
              <a:t/>
            </a:r>
            <a:br>
              <a:rPr lang="en-US" dirty="0" smtClean="0"/>
            </a:br>
            <a:endParaRPr lang="en-US" dirty="0" smtClean="0"/>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Expose key data as instance properties</a:t>
            </a:r>
          </a:p>
          <a:p>
            <a:pPr lvl="1"/>
            <a:endParaRPr lang="en-US" dirty="0"/>
          </a:p>
        </p:txBody>
      </p:sp>
      <p:pic>
        <p:nvPicPr>
          <p:cNvPr id="5" name="Picture 4"/>
          <p:cNvPicPr>
            <a:picLocks noChangeAspect="1"/>
          </p:cNvPicPr>
          <p:nvPr/>
        </p:nvPicPr>
        <p:blipFill>
          <a:blip r:embed="rId3"/>
          <a:stretch>
            <a:fillRect/>
          </a:stretch>
        </p:blipFill>
        <p:spPr>
          <a:xfrm>
            <a:off x="1144940" y="2566458"/>
            <a:ext cx="7915275" cy="3486150"/>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r>
              <a:rPr lang="en-US" dirty="0" smtClean="0"/>
              <a:t>Use instead of base class</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72019"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t>Test Helpers to create single objects</a:t>
            </a:r>
            <a:br>
              <a:rPr lang="en-US" dirty="0" smtClean="0"/>
            </a:br>
            <a:endParaRPr lang="en-US" dirty="0" smtClean="0"/>
          </a:p>
        </p:txBody>
      </p:sp>
    </p:spTree>
    <p:extLst>
      <p:ext uri="{BB962C8B-B14F-4D97-AF65-F5344CB8AC3E}">
        <p14:creationId xmlns:p14="http://schemas.microsoft.com/office/powerpoint/2010/main" val="71604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9503"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r>
              <a:rPr lang="en-US" dirty="0" smtClean="0"/>
              <a:t/>
            </a:r>
            <a:br>
              <a:rPr lang="en-US" dirty="0" smtClean="0"/>
            </a:br>
            <a:endParaRPr lang="en-US" dirty="0" smtClean="0"/>
          </a:p>
          <a:p>
            <a:r>
              <a:rPr lang="en-US" dirty="0" smtClean="0"/>
              <a:t>Scenarios to create multiple, related objects</a:t>
            </a:r>
            <a:br>
              <a:rPr lang="en-US" dirty="0" smtClean="0"/>
            </a:br>
            <a:endParaRPr lang="en-US" dirty="0" smtClean="0"/>
          </a:p>
        </p:txBody>
      </p:sp>
    </p:spTree>
    <p:extLst>
      <p:ext uri="{BB962C8B-B14F-4D97-AF65-F5344CB8AC3E}">
        <p14:creationId xmlns:p14="http://schemas.microsoft.com/office/powerpoint/2010/main" val="150987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r>
              <a:rPr lang="en-US" dirty="0" smtClean="0"/>
              <a:t/>
            </a:r>
            <a:br>
              <a:rPr lang="en-US" dirty="0" smtClean="0"/>
            </a:br>
            <a:endParaRPr lang="en-US" dirty="0" smtClean="0"/>
          </a:p>
          <a:p>
            <a:r>
              <a:rPr lang="en-US" dirty="0" smtClean="0"/>
              <a:t>Put these classes in your Test project</a:t>
            </a:r>
            <a:br>
              <a:rPr lang="en-US" dirty="0" smtClean="0"/>
            </a:br>
            <a:endParaRPr lang="en-US" dirty="0" smtClean="0"/>
          </a:p>
        </p:txBody>
      </p:sp>
    </p:spTree>
    <p:extLst>
      <p:ext uri="{BB962C8B-B14F-4D97-AF65-F5344CB8AC3E}">
        <p14:creationId xmlns:p14="http://schemas.microsoft.com/office/powerpoint/2010/main" val="172074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5761"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Put these classes in your Test project</a:t>
            </a:r>
            <a:r>
              <a:rPr lang="en-US" dirty="0" smtClean="0"/>
              <a:t/>
            </a:r>
            <a:br>
              <a:rPr lang="en-US" dirty="0" smtClean="0"/>
            </a:br>
            <a:endParaRPr lang="en-US" dirty="0" smtClean="0"/>
          </a:p>
          <a:p>
            <a:r>
              <a:rPr lang="en-US" dirty="0" smtClean="0"/>
              <a:t>Not free, but worth the investment</a:t>
            </a:r>
          </a:p>
        </p:txBody>
      </p:sp>
    </p:spTree>
    <p:extLst>
      <p:ext uri="{BB962C8B-B14F-4D97-AF65-F5344CB8AC3E}">
        <p14:creationId xmlns:p14="http://schemas.microsoft.com/office/powerpoint/2010/main" val="88412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0601325" cy="4114800"/>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38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normAutofit/>
          </a:bodyPr>
          <a:lstStyle/>
          <a:p>
            <a:r>
              <a:rPr lang="en-US" dirty="0" smtClean="0"/>
              <a:t>Goal: same helpers create data in-memory and in-</a:t>
            </a:r>
            <a:r>
              <a:rPr lang="en-US" dirty="0" err="1" smtClean="0"/>
              <a:t>db</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9512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154853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233034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t>Good setup code:</a:t>
            </a:r>
          </a:p>
          <a:p>
            <a:pPr lvl="1"/>
            <a:r>
              <a:rPr lang="en-US" dirty="0" smtClean="0"/>
              <a:t>Is highly expressive</a:t>
            </a:r>
          </a:p>
          <a:p>
            <a:pPr lvl="1"/>
            <a:r>
              <a:rPr lang="en-US" dirty="0" smtClean="0"/>
              <a:t>Highlights what matters / downplays what doesn’t</a:t>
            </a:r>
          </a:p>
          <a:p>
            <a:pPr lvl="1"/>
            <a:r>
              <a:rPr lang="en-US" dirty="0" smtClean="0"/>
              <a:t>Doesn’t use inheritance</a:t>
            </a:r>
          </a:p>
          <a:p>
            <a:pPr lvl="1"/>
            <a:r>
              <a:rPr lang="en-US" dirty="0" smtClean="0"/>
              <a:t>Is resilient</a:t>
            </a:r>
          </a:p>
          <a:p>
            <a:pPr lvl="1"/>
            <a:endParaRPr lang="en-US" dirty="0"/>
          </a:p>
          <a:p>
            <a:endParaRPr lang="en-US" dirty="0"/>
          </a:p>
        </p:txBody>
      </p:sp>
    </p:spTree>
    <p:extLst>
      <p:ext uri="{BB962C8B-B14F-4D97-AF65-F5344CB8AC3E}">
        <p14:creationId xmlns:p14="http://schemas.microsoft.com/office/powerpoint/2010/main" val="30402110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Good setup code:</a:t>
            </a:r>
          </a:p>
          <a:p>
            <a:pPr lvl="1"/>
            <a:r>
              <a:rPr lang="en-US" dirty="0" smtClean="0">
                <a:solidFill>
                  <a:schemeClr val="bg1">
                    <a:lumMod val="65000"/>
                  </a:schemeClr>
                </a:solidFill>
              </a:rPr>
              <a:t>Is highly expressive</a:t>
            </a:r>
          </a:p>
          <a:p>
            <a:pPr lvl="1"/>
            <a:r>
              <a:rPr lang="en-US" dirty="0" smtClean="0">
                <a:solidFill>
                  <a:schemeClr val="bg1">
                    <a:lumMod val="65000"/>
                  </a:schemeClr>
                </a:solidFill>
              </a:rPr>
              <a:t>Highlights what matters / downplays what doesn’t</a:t>
            </a:r>
          </a:p>
          <a:p>
            <a:pPr lvl="1"/>
            <a:r>
              <a:rPr lang="en-US" dirty="0" smtClean="0">
                <a:solidFill>
                  <a:schemeClr val="bg1">
                    <a:lumMod val="65000"/>
                  </a:schemeClr>
                </a:solidFill>
              </a:rPr>
              <a:t>Doesn’t use inheritance</a:t>
            </a:r>
          </a:p>
          <a:p>
            <a:pPr lvl="1"/>
            <a:r>
              <a:rPr lang="en-US" dirty="0" smtClean="0">
                <a:solidFill>
                  <a:schemeClr val="bg1">
                    <a:lumMod val="65000"/>
                  </a:schemeClr>
                </a:solidFill>
              </a:rPr>
              <a:t>Is resilient</a:t>
            </a:r>
          </a:p>
          <a:p>
            <a:pPr lvl="1"/>
            <a:endParaRPr lang="en-US" dirty="0"/>
          </a:p>
          <a:p>
            <a:r>
              <a:rPr lang="en-US" dirty="0" smtClean="0"/>
              <a:t>How?</a:t>
            </a:r>
          </a:p>
          <a:p>
            <a:pPr lvl="1"/>
            <a:r>
              <a:rPr lang="en-US" dirty="0" smtClean="0"/>
              <a:t>Short, clean code</a:t>
            </a:r>
          </a:p>
          <a:p>
            <a:pPr lvl="1"/>
            <a:r>
              <a:rPr lang="en-US" dirty="0" smtClean="0"/>
              <a:t>Use helpers for object creation</a:t>
            </a:r>
          </a:p>
          <a:p>
            <a:pPr lvl="1"/>
            <a:endParaRPr lang="en-US" dirty="0" smtClean="0"/>
          </a:p>
          <a:p>
            <a:endParaRPr lang="en-US" dirty="0"/>
          </a:p>
        </p:txBody>
      </p:sp>
    </p:spTree>
    <p:extLst>
      <p:ext uri="{BB962C8B-B14F-4D97-AF65-F5344CB8AC3E}">
        <p14:creationId xmlns:p14="http://schemas.microsoft.com/office/powerpoint/2010/main" val="4539502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15642</TotalTime>
  <Words>3045</Words>
  <Application>Microsoft Office PowerPoint</Application>
  <PresentationFormat>Widescreen</PresentationFormat>
  <Paragraphs>860</Paragraphs>
  <Slides>85</Slides>
  <Notes>85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Calibri Light</vt:lpstr>
      <vt:lpstr>Corbel</vt:lpstr>
      <vt:lpstr>Wingdings</vt:lpstr>
      <vt:lpstr>Office Theme</vt:lpstr>
      <vt:lpstr>Patterns of Effective Test Setup </vt:lpstr>
      <vt:lpstr>Story time…</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 exactly?</vt:lpstr>
      <vt:lpstr>Step 1: Admit you have a problem</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There is a better way!</vt:lpstr>
      <vt:lpstr>"Doing it right" – 4 keys to success</vt:lpstr>
      <vt:lpstr>Object creation patterns – Object Mother</vt:lpstr>
      <vt:lpstr>Object creation patterns – Object Mother </vt:lpstr>
      <vt:lpstr>Object creation patterns – Data Builder</vt:lpstr>
      <vt:lpstr>Object creation patterns – Data Builder</vt:lpstr>
      <vt:lpstr>Object creation patterns – Test Helper</vt:lpstr>
      <vt:lpstr>Object creation patterns – Test Helper</vt:lpstr>
      <vt:lpstr>"Doing it right" – 4 keys to success</vt:lpstr>
      <vt:lpstr>Object creation patterns – Test Helper</vt:lpstr>
      <vt:lpstr>DIVIDER LINE</vt:lpstr>
      <vt:lpstr>"Doing it right" – 4 keys to success</vt:lpstr>
      <vt:lpstr>Patterns &amp; Practices – Test Helpers</vt:lpstr>
      <vt:lpstr>Patterns &amp; Practices – Test Helpers</vt:lpstr>
      <vt:lpstr>Patterns &amp; Practices – Test Helpers</vt:lpstr>
      <vt:lpstr>"Doing it right" – 4 keys to success</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what matters…</vt:lpstr>
      <vt:lpstr>Good setup code highlights what matters…</vt:lpstr>
      <vt:lpstr>Good setup code highlights what matters…</vt:lpstr>
      <vt:lpstr>Good setup code highlights what matters…</vt:lpstr>
      <vt:lpstr>Good setup code highlights what matters…</vt:lpstr>
      <vt:lpstr>… and downplays what doesn’t</vt:lpstr>
      <vt:lpstr>… and downplays what doesn’t</vt:lpstr>
      <vt:lpstr>Good setup code avoids inheritance</vt:lpstr>
      <vt:lpstr>Good setup code avoids inheritance</vt:lpstr>
      <vt:lpstr>Good setup code avoids inheritance</vt:lpstr>
      <vt:lpstr>Good setup code is resilient to change</vt:lpstr>
      <vt:lpstr>Good setup code is resilient to change</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object construction</vt:lpstr>
      <vt:lpstr>Patterns &amp; Practices – object construction</vt:lpstr>
      <vt:lpstr>Patterns &amp; Practices – object construction</vt:lpstr>
      <vt:lpstr>Patterns &amp; Practices – object construction</vt:lpstr>
      <vt:lpstr>Order brought to chaos</vt:lpstr>
      <vt:lpstr>PowerPoint Presentation</vt:lpstr>
      <vt:lpstr>PowerPoint Presentation</vt:lpstr>
      <vt:lpstr>Order brought to chaos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 quick recap…</vt:lpstr>
      <vt:lpstr>A quick recap…</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511</cp:revision>
  <dcterms:created xsi:type="dcterms:W3CDTF">2013-12-09T01:29:59Z</dcterms:created>
  <dcterms:modified xsi:type="dcterms:W3CDTF">2016-11-16T02:33:02Z</dcterms:modified>
</cp:coreProperties>
</file>