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82"/>
  </p:notesMasterIdLst>
  <p:sldIdLst>
    <p:sldId id="395" r:id="rId2"/>
    <p:sldId id="275" r:id="rId3"/>
    <p:sldId id="396" r:id="rId4"/>
    <p:sldId id="277" r:id="rId5"/>
    <p:sldId id="311" r:id="rId6"/>
    <p:sldId id="312" r:id="rId7"/>
    <p:sldId id="331" r:id="rId8"/>
    <p:sldId id="332" r:id="rId9"/>
    <p:sldId id="333" r:id="rId10"/>
    <p:sldId id="334" r:id="rId11"/>
    <p:sldId id="418" r:id="rId12"/>
    <p:sldId id="370" r:id="rId13"/>
    <p:sldId id="399" r:id="rId14"/>
    <p:sldId id="276" r:id="rId15"/>
    <p:sldId id="419" r:id="rId16"/>
    <p:sldId id="289" r:id="rId17"/>
    <p:sldId id="313" r:id="rId18"/>
    <p:sldId id="314" r:id="rId19"/>
    <p:sldId id="315" r:id="rId20"/>
    <p:sldId id="328" r:id="rId21"/>
    <p:sldId id="290" r:id="rId22"/>
    <p:sldId id="420" r:id="rId23"/>
    <p:sldId id="401" r:id="rId24"/>
    <p:sldId id="421" r:id="rId25"/>
    <p:sldId id="402" r:id="rId26"/>
    <p:sldId id="397" r:id="rId27"/>
    <p:sldId id="422" r:id="rId28"/>
    <p:sldId id="356" r:id="rId29"/>
    <p:sldId id="376" r:id="rId30"/>
    <p:sldId id="377" r:id="rId31"/>
    <p:sldId id="378" r:id="rId32"/>
    <p:sldId id="362" r:id="rId33"/>
    <p:sldId id="407" r:id="rId34"/>
    <p:sldId id="423" r:id="rId35"/>
    <p:sldId id="408" r:id="rId36"/>
    <p:sldId id="411" r:id="rId37"/>
    <p:sldId id="342" r:id="rId38"/>
    <p:sldId id="412" r:id="rId39"/>
    <p:sldId id="413" r:id="rId40"/>
    <p:sldId id="414" r:id="rId41"/>
    <p:sldId id="424" r:id="rId42"/>
    <p:sldId id="309" r:id="rId43"/>
    <p:sldId id="427" r:id="rId44"/>
    <p:sldId id="428" r:id="rId45"/>
    <p:sldId id="429" r:id="rId46"/>
    <p:sldId id="430" r:id="rId47"/>
    <p:sldId id="425" r:id="rId48"/>
    <p:sldId id="431" r:id="rId49"/>
    <p:sldId id="432" r:id="rId50"/>
    <p:sldId id="433" r:id="rId51"/>
    <p:sldId id="435" r:id="rId52"/>
    <p:sldId id="436" r:id="rId53"/>
    <p:sldId id="434" r:id="rId54"/>
    <p:sldId id="417" r:id="rId55"/>
    <p:sldId id="406" r:id="rId56"/>
    <p:sldId id="404" r:id="rId57"/>
    <p:sldId id="327" r:id="rId58"/>
    <p:sldId id="373" r:id="rId59"/>
    <p:sldId id="341" r:id="rId60"/>
    <p:sldId id="351" r:id="rId61"/>
    <p:sldId id="316" r:id="rId62"/>
    <p:sldId id="352" r:id="rId63"/>
    <p:sldId id="335" r:id="rId64"/>
    <p:sldId id="336" r:id="rId65"/>
    <p:sldId id="389" r:id="rId66"/>
    <p:sldId id="390" r:id="rId67"/>
    <p:sldId id="391" r:id="rId68"/>
    <p:sldId id="273" r:id="rId69"/>
    <p:sldId id="272" r:id="rId70"/>
    <p:sldId id="394" r:id="rId71"/>
    <p:sldId id="379" r:id="rId72"/>
    <p:sldId id="382" r:id="rId73"/>
    <p:sldId id="380" r:id="rId74"/>
    <p:sldId id="384" r:id="rId75"/>
    <p:sldId id="385" r:id="rId76"/>
    <p:sldId id="386" r:id="rId77"/>
    <p:sldId id="343" r:id="rId78"/>
    <p:sldId id="337" r:id="rId79"/>
    <p:sldId id="374" r:id="rId80"/>
    <p:sldId id="274"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218" autoAdjust="0"/>
  </p:normalViewPr>
  <p:slideViewPr>
    <p:cSldViewPr snapToGrid="0">
      <p:cViewPr varScale="1">
        <p:scale>
          <a:sx n="65" d="100"/>
          <a:sy n="65" d="100"/>
        </p:scale>
        <p:origin x="1656" y="60"/>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11/20/2016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just the SHARED setup code for</a:t>
            </a:r>
            <a:r>
              <a:rPr lang="en-US" baseline="0" dirty="0" smtClean="0"/>
              <a:t> the test suite. Individual tests had more code like this, and all depended on different portions of this mess.</a:t>
            </a:r>
            <a:br>
              <a:rPr lang="en-US" baseline="0" dirty="0" smtClean="0"/>
            </a:br>
            <a:endParaRPr lang="en-US" baseline="0" dirty="0" smtClean="0"/>
          </a:p>
          <a:p>
            <a:pPr marL="171450" indent="-171450">
              <a:buFont typeface="Arial" panose="020B0604020202020204" pitchFamily="34" charset="0"/>
              <a:buChar char="•"/>
            </a:pPr>
            <a:r>
              <a:rPr lang="en-US" baseline="0" dirty="0" smtClean="0"/>
              <a:t>Became clear that even though my change was simple, understanding and modifying tests would not be</a:t>
            </a:r>
            <a:br>
              <a:rPr lang="en-US" baseline="0" dirty="0" smtClean="0"/>
            </a:br>
            <a:endParaRPr lang="en-US" baseline="0" dirty="0" smtClean="0"/>
          </a:p>
          <a:p>
            <a:pPr marL="171450" indent="-171450">
              <a:buFont typeface="Arial" panose="020B0604020202020204" pitchFamily="34" charset="0"/>
              <a:buChar char="•"/>
            </a:pPr>
            <a:r>
              <a:rPr lang="en-US" baseline="0" dirty="0" smtClean="0"/>
              <a:t>Went back to team – increased estimate – spent more time than should have been necessary</a:t>
            </a:r>
            <a:br>
              <a:rPr lang="en-US" baseline="0" dirty="0" smtClean="0"/>
            </a:br>
            <a:endParaRPr lang="en-US" baseline="0" dirty="0" smtClean="0"/>
          </a:p>
          <a:p>
            <a:pPr marL="171450" indent="-171450">
              <a:buFont typeface="Arial" panose="020B0604020202020204" pitchFamily="34" charset="0"/>
              <a:buChar char="•"/>
            </a:pPr>
            <a:r>
              <a:rPr lang="en-US" baseline="0" dirty="0" smtClean="0"/>
              <a:t>Not an isolated case – thousands of tests in our projects</a:t>
            </a:r>
            <a:br>
              <a:rPr lang="en-US" baseline="0" dirty="0" smtClean="0"/>
            </a:br>
            <a:endParaRPr lang="en-US" baseline="0" dirty="0" smtClean="0"/>
          </a:p>
          <a:p>
            <a:pPr marL="171450" indent="-171450">
              <a:buFont typeface="Arial" panose="020B0604020202020204" pitchFamily="34" charset="0"/>
              <a:buChar char="•"/>
            </a:pPr>
            <a:r>
              <a:rPr lang="en-US" baseline="0" dirty="0" smtClean="0"/>
              <a:t>Countless hours spent reading those tests and trying to make sense of stuff like this</a:t>
            </a:r>
          </a:p>
          <a:p>
            <a:endParaRPr lang="en-US" b="0" i="0" baseline="0" dirty="0" smtClean="0"/>
          </a:p>
          <a:p>
            <a:r>
              <a:rPr lang="en-US" b="1" i="0" baseline="0" dirty="0" smtClean="0"/>
              <a:t>TRANSITION: </a:t>
            </a:r>
            <a:r>
              <a:rPr lang="en-US" b="0" i="0" baseline="0" dirty="0" smtClean="0"/>
              <a:t>This sucks. Fortunately, it doesn’t have to be this way.</a:t>
            </a:r>
            <a:endParaRPr lang="en-US" b="1" i="0" baseline="0" dirty="0" smtClean="0"/>
          </a:p>
          <a:p>
            <a:endParaRPr lang="en-US" b="1" i="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126064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581986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2528503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the first step in getting better is to admit that you have a problem, then the first step in writing better setup code is to recognize 4 mistakes you’re making today and why they’re so harmful.</a:t>
            </a:r>
          </a:p>
          <a:p>
            <a:r>
              <a:rPr lang="en-US" sz="1200" kern="1200" dirty="0" smtClean="0">
                <a:solidFill>
                  <a:schemeClr val="tx1"/>
                </a:solidFill>
                <a:effectLst/>
                <a:latin typeface="+mn-lt"/>
                <a:ea typeface="+mn-ea"/>
                <a:cs typeface="+mn-cs"/>
              </a:rPr>
              <a:t>The first mistake is allowing your project to get to the point where it is significantly easier to describe business conditions in words than in code. </a:t>
            </a:r>
          </a:p>
          <a:p>
            <a:r>
              <a:rPr lang="en-US" sz="1200" kern="1200" dirty="0" smtClean="0">
                <a:solidFill>
                  <a:schemeClr val="tx1"/>
                </a:solidFill>
                <a:effectLst/>
                <a:latin typeface="+mn-lt"/>
                <a:ea typeface="+mn-ea"/>
                <a:cs typeface="+mn-cs"/>
              </a:rPr>
              <a:t>For example, in my main app, one of our core domain concepts is a thing called a “workflow”. There are very few things that a user can do that don’t involve a workflow in one way or another, which means that many of our requirements deal with workflows in different states.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307882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endParaRPr lang="en-US" b="0" baseline="0" dirty="0" smtClean="0">
              <a:sym typeface="Wingdings" panose="05000000000000000000" pitchFamily="2" charset="2"/>
            </a:endParaRPr>
          </a:p>
          <a:p>
            <a:r>
              <a:rPr lang="en-US" sz="1200" kern="1200" dirty="0" smtClean="0">
                <a:solidFill>
                  <a:schemeClr val="tx1"/>
                </a:solidFill>
                <a:effectLst/>
                <a:latin typeface="+mn-lt"/>
                <a:ea typeface="+mn-ea"/>
                <a:cs typeface="+mn-cs"/>
              </a:rPr>
              <a:t>It’s pretty simple for an analyst to say something like “</a:t>
            </a:r>
            <a:r>
              <a:rPr lang="en-US" sz="1200" i="1" kern="1200" dirty="0" smtClean="0">
                <a:solidFill>
                  <a:schemeClr val="tx1"/>
                </a:solidFill>
                <a:effectLst/>
                <a:latin typeface="+mn-lt"/>
                <a:ea typeface="+mn-ea"/>
                <a:cs typeface="+mn-cs"/>
              </a:rPr>
              <a:t>When a workflow is &lt;configured like this&gt; then the system &lt;should do that&gt;</a:t>
            </a:r>
            <a:r>
              <a:rPr lang="en-US" sz="1200" kern="1200" dirty="0" smtClean="0">
                <a:solidFill>
                  <a:schemeClr val="tx1"/>
                </a:solidFill>
                <a:effectLst/>
                <a:latin typeface="+mn-lt"/>
                <a:ea typeface="+mn-ea"/>
                <a:cs typeface="+mn-cs"/>
              </a:rPr>
              <a:t>”. In practice, though, actually creating a workflow in that state is complex; a workflow is composed of lots of smaller objects that work together, and they have to be set up in a logically consistent way to represent real-world code paths and to avoid runtime errors. </a:t>
            </a:r>
          </a:p>
          <a:p>
            <a:r>
              <a:rPr lang="en-US" sz="1200" kern="1200" dirty="0" smtClean="0">
                <a:solidFill>
                  <a:schemeClr val="tx1"/>
                </a:solidFill>
                <a:effectLst/>
                <a:latin typeface="+mn-lt"/>
                <a:ea typeface="+mn-ea"/>
                <a:cs typeface="+mn-cs"/>
              </a:rPr>
              <a:t>When it’s much easier to describe a scenario in words than in code, you end up with the setup nightmare I showed you a few slides ago. And if you can’t easily put your software into common states for testing purposes, then you’re either going to pull your hair out when you write tests, or you’re going to stop writing them. </a:t>
            </a:r>
          </a:p>
          <a:p>
            <a:pPr marL="0" lvl="0" indent="0">
              <a:buFont typeface="Arial" panose="020B0604020202020204" pitchFamily="34" charset="0"/>
              <a:buNone/>
            </a:pPr>
            <a:endParaRPr lang="en-US" b="0"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2305508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mistake people make when setting up tests is constructing all of your object dependencies by hand.</a:t>
            </a:r>
          </a:p>
          <a:p>
            <a:r>
              <a:rPr lang="en-US" sz="1200" kern="1200" dirty="0" smtClean="0">
                <a:solidFill>
                  <a:schemeClr val="tx1"/>
                </a:solidFill>
                <a:effectLst/>
                <a:latin typeface="+mn-lt"/>
                <a:ea typeface="+mn-ea"/>
                <a:cs typeface="+mn-cs"/>
              </a:rPr>
              <a:t>In almost every system there are tests that only care about a </a:t>
            </a:r>
            <a:r>
              <a:rPr lang="en-US" sz="1200" i="1" kern="1200" dirty="0" smtClean="0">
                <a:solidFill>
                  <a:schemeClr val="tx1"/>
                </a:solidFill>
                <a:effectLst/>
                <a:latin typeface="+mn-lt"/>
                <a:ea typeface="+mn-ea"/>
                <a:cs typeface="+mn-cs"/>
              </a:rPr>
              <a:t>portion </a:t>
            </a:r>
            <a:r>
              <a:rPr lang="en-US" sz="1200" kern="1200" dirty="0" smtClean="0">
                <a:solidFill>
                  <a:schemeClr val="tx1"/>
                </a:solidFill>
                <a:effectLst/>
                <a:latin typeface="+mn-lt"/>
                <a:ea typeface="+mn-ea"/>
                <a:cs typeface="+mn-cs"/>
              </a:rPr>
              <a:t>of an object. A test about an Order’s SHIPPING STATUS may not care about its line items, or a test about a Customer’s ADDRESS may not care about their name.</a:t>
            </a:r>
          </a:p>
          <a:p>
            <a:r>
              <a:rPr lang="en-US" sz="1200" kern="1200" dirty="0" smtClean="0">
                <a:solidFill>
                  <a:schemeClr val="tx1"/>
                </a:solidFill>
                <a:effectLst/>
                <a:latin typeface="+mn-lt"/>
                <a:ea typeface="+mn-ea"/>
                <a:cs typeface="+mn-cs"/>
              </a:rPr>
              <a:t>But it’s not always possible to create objects and specify ONLY what you care about. In C# for example the object’s constructor may require things that are necessary to the domain model, but don’t actually matter to that specific test</a:t>
            </a:r>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3082115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2891095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apparently an Order object needs a Customer…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1533865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a Customer needs some </a:t>
            </a:r>
            <a:r>
              <a:rPr lang="en-US" dirty="0" err="1" smtClean="0"/>
              <a:t>Addressess</a:t>
            </a:r>
            <a:r>
              <a:rPr lang="en-US" dirty="0" smtClean="0"/>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4242922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by the time I’ve satisfied the constructor, I’ve written a whole lot of code when I really</a:t>
            </a:r>
            <a:r>
              <a:rPr lang="en-US" baseline="0" dirty="0" smtClean="0"/>
              <a:t> only care about two things: the order’s shipping status, and whether or not it accepts new items.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935065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of these things that I created, but that don’t actually influence the assertion I’m making, are noise. Writing a test like this is painful, but it’s also painful to </a:t>
            </a:r>
            <a:r>
              <a:rPr lang="en-US" sz="1200" i="1" kern="1200" dirty="0" smtClean="0">
                <a:solidFill>
                  <a:schemeClr val="tx1"/>
                </a:solidFill>
                <a:effectLst/>
                <a:latin typeface="+mn-lt"/>
                <a:ea typeface="+mn-ea"/>
                <a:cs typeface="+mn-cs"/>
              </a:rPr>
              <a:t>read </a:t>
            </a:r>
            <a:r>
              <a:rPr lang="en-US" sz="1200" kern="1200" dirty="0" smtClean="0">
                <a:solidFill>
                  <a:schemeClr val="tx1"/>
                </a:solidFill>
                <a:effectLst/>
                <a:latin typeface="+mn-lt"/>
                <a:ea typeface="+mn-ea"/>
                <a:cs typeface="+mn-cs"/>
              </a:rPr>
              <a:t>these tests. You have to work hard to filter the signal from the noise so that you can understand it.</a:t>
            </a:r>
          </a:p>
          <a:p>
            <a:r>
              <a:rPr lang="en-US" sz="1200" kern="1200" dirty="0" smtClean="0">
                <a:solidFill>
                  <a:schemeClr val="tx1"/>
                </a:solidFill>
                <a:effectLst/>
                <a:latin typeface="+mn-lt"/>
                <a:ea typeface="+mn-ea"/>
                <a:cs typeface="+mn-cs"/>
              </a:rPr>
              <a:t>Some objects that I deal with have 4, 5 or even 6 layers of composition. Object A uses B, B uses C, etc. If we had to deal with this for every single test, we would be writing way fewer tests. It would make me crazy to do this every 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1576246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mistake can also make your test code brittle.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What happens when the Order, Customer or Address constructors get modified?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If you’ve ever made a simple change to your application, and then spent the next two hours cleaning up failing tests, you’ve felt this pain.</a:t>
            </a:r>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191623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third setup mistake is specifying a lot of explicit values in your setup code, when those values don’t actually impact the outcome of the test.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Imagine that you have code that fails if the Customer email address is null, or if some integer field is left at its default of 0. When setting up a test that executes that code path, even if it’s really central to the test itself, you have to initialize those properties to avoid those failures. Those values that you set, which DO NOT MATTER to the test, are impossible to distinguish from other values that DO matter to the test.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1489534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other programmers read your code, they have to spend time figuring out which values are part of the test scenario and which are arbitrary. Does this assertion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apply to customers that are in the “</a:t>
            </a:r>
            <a:r>
              <a:rPr lang="en-US" sz="1200" kern="1200" dirty="0" err="1" smtClean="0">
                <a:solidFill>
                  <a:schemeClr val="tx1"/>
                </a:solidFill>
                <a:effectLst/>
                <a:latin typeface="+mn-lt"/>
                <a:ea typeface="+mn-ea"/>
                <a:cs typeface="+mn-cs"/>
              </a:rPr>
              <a:t>PasswordReset</a:t>
            </a:r>
            <a:r>
              <a:rPr lang="en-US" sz="1200" kern="1200" dirty="0" smtClean="0">
                <a:solidFill>
                  <a:schemeClr val="tx1"/>
                </a:solidFill>
                <a:effectLst/>
                <a:latin typeface="+mn-lt"/>
                <a:ea typeface="+mn-ea"/>
                <a:cs typeface="+mn-cs"/>
              </a:rPr>
              <a:t>” state? Or does it apply to all customers?</a:t>
            </a:r>
          </a:p>
          <a:p>
            <a:r>
              <a:rPr lang="en-US" sz="1200" kern="1200" dirty="0" smtClean="0">
                <a:solidFill>
                  <a:schemeClr val="tx1"/>
                </a:solidFill>
                <a:effectLst/>
                <a:latin typeface="+mn-lt"/>
                <a:ea typeface="+mn-ea"/>
                <a:cs typeface="+mn-cs"/>
              </a:rPr>
              <a:t>And if you’re writing shared setup code, it can be hard to identify which values can be changed without impacting other tests using the shared setup.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3978043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1112591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TODO: Image for inheritance</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quick and easy way of doing that would be to create a base class that does the setup and then derive multiple fixture classes from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two problems with this. First, inheritance is a very restrictive way of achieving reuse. In C# you can only have a single base class, and there’s just no good argument for requiring that your Customer tests and your Order tests derive from the same base.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Secondly, as your system evolves over time, the needs of your tests might start to diverge. Maybe there’s one specific Customer test that needs to specify a distinct email address, or an Order test that requires that the Order not have any line items.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setup code is in the base class, it’s really difficult to manage those test-specific changes. You end up doing things like replacing or overriding parts of the shared data in the body of each test, but that’s ugly and error prone.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properly reuse setup logic we need to get it out of a base class and into something more easily managed. I’ll show you what that looks like in a moment.</a:t>
            </a:r>
          </a:p>
          <a:p>
            <a:endParaRPr lang="en-US" b="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717122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6285902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key to success, and the single most important thing you can do to improve your setup code, is to stop constructing test objects by hand. Instead, push object creation into some sort of helper method or object. </a:t>
            </a:r>
          </a:p>
          <a:p>
            <a:r>
              <a:rPr lang="en-US" sz="1200" kern="1200" dirty="0" smtClean="0">
                <a:solidFill>
                  <a:schemeClr val="tx1"/>
                </a:solidFill>
                <a:effectLst/>
                <a:latin typeface="+mn-lt"/>
                <a:ea typeface="+mn-ea"/>
                <a:cs typeface="+mn-cs"/>
              </a:rPr>
              <a:t>This gives you two benefits: </a:t>
            </a:r>
          </a:p>
          <a:p>
            <a:pPr lvl="0"/>
            <a:r>
              <a:rPr lang="en-US" sz="1200" kern="1200" dirty="0" smtClean="0">
                <a:solidFill>
                  <a:schemeClr val="tx1"/>
                </a:solidFill>
                <a:effectLst/>
                <a:latin typeface="+mn-lt"/>
                <a:ea typeface="+mn-ea"/>
                <a:cs typeface="+mn-cs"/>
              </a:rPr>
              <a:t>It often shortens your setup code, making it easier to write and maintain</a:t>
            </a:r>
          </a:p>
          <a:p>
            <a:pPr lvl="0"/>
            <a:r>
              <a:rPr lang="en-US" sz="1200" kern="1200" dirty="0" smtClean="0">
                <a:solidFill>
                  <a:schemeClr val="tx1"/>
                </a:solidFill>
                <a:effectLst/>
                <a:latin typeface="+mn-lt"/>
                <a:ea typeface="+mn-ea"/>
                <a:cs typeface="+mn-cs"/>
              </a:rPr>
              <a:t>It increases resiliency; if an object’s constructor changes, you potentially only need to update the helper method.</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are a couple of established patterns for handling object creation.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27927650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
            </a:r>
            <a:br>
              <a:rPr lang="en-US" b="0" baseline="0" dirty="0" smtClean="0"/>
            </a:br>
            <a:r>
              <a:rPr lang="en-US" sz="1200" kern="1200" dirty="0" smtClean="0">
                <a:solidFill>
                  <a:schemeClr val="tx1"/>
                </a:solidFill>
                <a:effectLst/>
                <a:latin typeface="+mn-lt"/>
                <a:ea typeface="+mn-ea"/>
                <a:cs typeface="+mn-cs"/>
              </a:rPr>
              <a:t>The first pattern that we tried is called Object Mother. The key idea behind this pattern is that you identify up front the different test data that you’ll need, and then you create static factory methods for each of those pre-defined states. For example, the “Order Mother” object might have a factory method for creating an order with an unpaid balance, or if you work with insurance, the “Policy Mother” object might create an insurance policy object with a specific combination of coverages.</a:t>
            </a:r>
          </a:p>
          <a:p>
            <a:r>
              <a:rPr lang="en-US" sz="1200" kern="1200" dirty="0" smtClean="0">
                <a:solidFill>
                  <a:schemeClr val="tx1"/>
                </a:solidFill>
                <a:effectLst/>
                <a:latin typeface="+mn-lt"/>
                <a:ea typeface="+mn-ea"/>
                <a:cs typeface="+mn-cs"/>
              </a:rPr>
              <a:t>Object Mother is a great way to get all of those noise values and objects out of your setup code, but it doesn’t really scale that well. As your software gets more complex you’ll need more and more pre-built objects in more and more pre-defined states. And as the number of pre-built objects and states grows it becomes harder to maintain them and harder for developers to choose between them.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31328453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Eventually, you end up with a mess like this. There’s one method for creating an order with different bill-to and ship-to addresses. There’s one for indicating that the credit card failed address verification. There’s one for specifying that the order was placed by a new customer.</a:t>
            </a:r>
          </a:p>
          <a:p>
            <a:r>
              <a:rPr lang="en-US" sz="1200" kern="1200" dirty="0" smtClean="0">
                <a:solidFill>
                  <a:schemeClr val="tx1"/>
                </a:solidFill>
                <a:effectLst/>
                <a:latin typeface="+mn-lt"/>
                <a:ea typeface="+mn-ea"/>
                <a:cs typeface="+mn-cs"/>
              </a:rPr>
              <a:t>There’s a ton of overlap here. What happens when someone needs an order that was placed by a new customer, and had failed the AVS checks, </a:t>
            </a:r>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had different bill-to and ship-to addresses? That exact scenario isn’t covered by any of these, so that developer would probably end up creating yet another method for their exact need. And that new method would probably have a lot of duplication when compared against the ones that already exist.</a:t>
            </a:r>
          </a:p>
          <a:p>
            <a:r>
              <a:rPr lang="en-US" sz="1200" kern="1200" dirty="0" smtClean="0">
                <a:solidFill>
                  <a:schemeClr val="tx1"/>
                </a:solidFill>
                <a:effectLst/>
                <a:latin typeface="+mn-lt"/>
                <a:ea typeface="+mn-ea"/>
                <a:cs typeface="+mn-cs"/>
              </a:rPr>
              <a:t>Object Mother is a really easy pattern to implement if you only need a couple of course-grained pre-built objects. We needed a lot more control over our test data, so we quickly outgrew this pattern.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73191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716095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b="0" baseline="0" dirty="0" smtClean="0"/>
          </a:p>
          <a:p>
            <a:r>
              <a:rPr lang="en-US" sz="1200" kern="1200" dirty="0" smtClean="0">
                <a:solidFill>
                  <a:schemeClr val="tx1"/>
                </a:solidFill>
                <a:effectLst/>
                <a:latin typeface="+mn-lt"/>
                <a:ea typeface="+mn-ea"/>
                <a:cs typeface="+mn-cs"/>
              </a:rPr>
              <a:t>The next thing we tried was a pattern called Data Builder.</a:t>
            </a:r>
          </a:p>
          <a:p>
            <a:r>
              <a:rPr lang="en-US" sz="1200" kern="1200" dirty="0" smtClean="0">
                <a:solidFill>
                  <a:schemeClr val="tx1"/>
                </a:solidFill>
                <a:effectLst/>
                <a:latin typeface="+mn-lt"/>
                <a:ea typeface="+mn-ea"/>
                <a:cs typeface="+mn-cs"/>
              </a:rPr>
              <a:t>Rather than a factory that returns pre-built objects, Data Builder lets you create customized objects in the body of each test. It’s common for this to be accomplished via a Fluent API that exposes the things that can be customized. </a:t>
            </a:r>
          </a:p>
          <a:p>
            <a:r>
              <a:rPr lang="en-US" sz="1200" kern="1200" dirty="0" smtClean="0">
                <a:solidFill>
                  <a:schemeClr val="tx1"/>
                </a:solidFill>
                <a:effectLst/>
                <a:latin typeface="+mn-lt"/>
                <a:ea typeface="+mn-ea"/>
                <a:cs typeface="+mn-cs"/>
              </a:rPr>
              <a:t>The general structure in this pattern is that initialize the builder itself and then start calling methods to customize various parts of the object. Those methods are chained together and at the very end you call a Build() method which returns your fully built object.</a:t>
            </a:r>
          </a:p>
          <a:p>
            <a:r>
              <a:rPr lang="en-US" sz="1200" kern="1200" dirty="0" smtClean="0">
                <a:solidFill>
                  <a:schemeClr val="tx1"/>
                </a:solidFill>
                <a:effectLst/>
                <a:latin typeface="+mn-lt"/>
                <a:ea typeface="+mn-ea"/>
                <a:cs typeface="+mn-cs"/>
              </a:rPr>
              <a:t>These can be very simple, or they can get pretty complex as you see here where we’re creating both an Order and Customer with customized properties.</a:t>
            </a:r>
          </a:p>
          <a:p>
            <a:r>
              <a:rPr lang="en-US" sz="1200" kern="1200" dirty="0" smtClean="0">
                <a:solidFill>
                  <a:schemeClr val="tx1"/>
                </a:solidFill>
                <a:effectLst/>
                <a:latin typeface="+mn-lt"/>
                <a:ea typeface="+mn-ea"/>
                <a:cs typeface="+mn-cs"/>
              </a:rPr>
              <a:t>The main benefit of the Builder pattern is flexibility because it lets you can create the precise data that you need for each test, and that makes it a much better fit for larger or more complex applications.</a:t>
            </a:r>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35988262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I’m really not a big fan of the Fluent API. It’s verbose and adds a lot of noise, as you see here. The green arrows are pointing to the significant data that I’m creating and the red circles are basically the “noise” that we get from the fluent API. </a:t>
            </a:r>
          </a:p>
          <a:p>
            <a:r>
              <a:rPr lang="en-US" sz="1200" kern="1200" dirty="0" smtClean="0">
                <a:solidFill>
                  <a:schemeClr val="tx1"/>
                </a:solidFill>
                <a:effectLst/>
                <a:latin typeface="+mn-lt"/>
                <a:ea typeface="+mn-ea"/>
                <a:cs typeface="+mn-cs"/>
              </a:rPr>
              <a:t>All this noise code means that the setup code is harder to write, read, and maintain. And on top of that, actually implementing the Fluent API is tedious. It requires a lot of boilerplate code that in my experience just isn’t worth the hassle.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38804721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TODO: graphic</a:t>
            </a:r>
          </a:p>
          <a:p>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Eventually, we created a hybrid of these two patterns that combines the static factory class of Object Mother with the customizable nature of a Data Builder, minus the Fluent API. </a:t>
            </a:r>
          </a:p>
          <a:p>
            <a:r>
              <a:rPr lang="en-US" sz="1200" kern="1200" dirty="0" smtClean="0">
                <a:solidFill>
                  <a:schemeClr val="tx1"/>
                </a:solidFill>
                <a:effectLst/>
                <a:latin typeface="+mn-lt"/>
                <a:ea typeface="+mn-ea"/>
                <a:cs typeface="+mn-cs"/>
              </a:rPr>
              <a:t>We call this the Test Helper pattern. It’s a terrible name, but it’s been a really useful pattern for us and I think it’s highly applicable not only in C# but also in JavaScript or Ruby.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1812522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solidFill>
                  <a:srgbClr val="FF0000"/>
                </a:solidFill>
              </a:rPr>
              <a:t>TODO: Version of this without the defaults</a:t>
            </a:r>
          </a:p>
          <a:p>
            <a:endParaRPr lang="en-US" b="0" baseline="0" dirty="0" smtClean="0"/>
          </a:p>
          <a:p>
            <a:r>
              <a:rPr lang="en-US" sz="1200" kern="1200" dirty="0" smtClean="0">
                <a:solidFill>
                  <a:schemeClr val="tx1"/>
                </a:solidFill>
                <a:effectLst/>
                <a:latin typeface="+mn-lt"/>
                <a:ea typeface="+mn-ea"/>
                <a:cs typeface="+mn-cs"/>
              </a:rPr>
              <a:t>The first step in implementing a Test Helper is to create a static factory method like Object Method, but give it a generic name like “Create” and expose all of the data that you want to customize as method arguments.</a:t>
            </a:r>
          </a:p>
          <a:p>
            <a:r>
              <a:rPr lang="en-US" sz="1200" kern="1200" dirty="0" smtClean="0">
                <a:solidFill>
                  <a:schemeClr val="tx1"/>
                </a:solidFill>
                <a:effectLst/>
                <a:latin typeface="+mn-lt"/>
                <a:ea typeface="+mn-ea"/>
                <a:cs typeface="+mn-cs"/>
              </a:rPr>
              <a:t>This gives us a flexible, extensible mechanism for creating data that’s specific to each test, without all the overhead of that fluent API.</a:t>
            </a:r>
          </a:p>
          <a:p>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22717739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key to success is to make your tests as expressive and as readable as possible by specifying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the data that is significant to the test outcome.</a:t>
            </a:r>
          </a:p>
          <a:p>
            <a:r>
              <a:rPr lang="en-US" sz="1200" kern="1200" dirty="0" smtClean="0">
                <a:solidFill>
                  <a:schemeClr val="tx1"/>
                </a:solidFill>
                <a:effectLst/>
                <a:latin typeface="+mn-lt"/>
                <a:ea typeface="+mn-ea"/>
                <a:cs typeface="+mn-cs"/>
              </a:rPr>
              <a:t>Like I mentioned earlier, when someone is reading your tests and they see a string or integer literal, they have to figure out whether that specific value is relevant or not. The goal of any good test is to communicate how the system will behave given a specific set of inputs. But your tests can’t effectively communicate in that way if they’re full of noise values that dilute that message.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39353124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language supports the concept of “optional parameters” then our Test Helper pattern is easily adapted to follow this guideline.</a:t>
            </a:r>
          </a:p>
          <a:p>
            <a:r>
              <a:rPr lang="en-US" sz="1200" kern="1200" dirty="0" smtClean="0">
                <a:solidFill>
                  <a:schemeClr val="tx1"/>
                </a:solidFill>
                <a:effectLst/>
                <a:latin typeface="+mn-lt"/>
                <a:ea typeface="+mn-ea"/>
                <a:cs typeface="+mn-cs"/>
              </a:rPr>
              <a:t>Basically, you just take the static factory method and you specify default values for just about everything. </a:t>
            </a:r>
          </a:p>
          <a:p>
            <a:r>
              <a:rPr lang="en-US" sz="1200" kern="1200" dirty="0" smtClean="0">
                <a:solidFill>
                  <a:schemeClr val="tx1"/>
                </a:solidFill>
                <a:effectLst/>
                <a:latin typeface="+mn-lt"/>
                <a:ea typeface="+mn-ea"/>
                <a:cs typeface="+mn-cs"/>
              </a:rPr>
              <a:t>Then when you call the method, you only specify those specific values that you care about.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35178676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Behind the scenes, the helper itself is responsible for assigning default values to anything that wasn’t otherwise specified.</a:t>
            </a:r>
          </a:p>
          <a:p>
            <a:r>
              <a:rPr lang="en-US" sz="1200" kern="1200" dirty="0" smtClean="0">
                <a:solidFill>
                  <a:schemeClr val="tx1"/>
                </a:solidFill>
                <a:effectLst/>
                <a:latin typeface="+mn-lt"/>
                <a:ea typeface="+mn-ea"/>
                <a:cs typeface="+mn-cs"/>
              </a:rPr>
              <a:t>For primitive properties I generally make all of the arguments </a:t>
            </a:r>
            <a:r>
              <a:rPr lang="en-US" sz="1200" kern="1200" dirty="0" err="1" smtClean="0">
                <a:solidFill>
                  <a:schemeClr val="tx1"/>
                </a:solidFill>
                <a:effectLst/>
                <a:latin typeface="+mn-lt"/>
                <a:ea typeface="+mn-ea"/>
                <a:cs typeface="+mn-cs"/>
              </a:rPr>
              <a:t>nullable</a:t>
            </a:r>
            <a:r>
              <a:rPr lang="en-US" sz="1200" kern="1200" dirty="0" smtClean="0">
                <a:solidFill>
                  <a:schemeClr val="tx1"/>
                </a:solidFill>
                <a:effectLst/>
                <a:latin typeface="+mn-lt"/>
                <a:ea typeface="+mn-ea"/>
                <a:cs typeface="+mn-cs"/>
              </a:rPr>
              <a:t>. You </a:t>
            </a:r>
            <a:r>
              <a:rPr lang="en-US" sz="1200" i="1" kern="1200" dirty="0" smtClean="0">
                <a:solidFill>
                  <a:schemeClr val="tx1"/>
                </a:solidFill>
                <a:effectLst/>
                <a:latin typeface="+mn-lt"/>
                <a:ea typeface="+mn-ea"/>
                <a:cs typeface="+mn-cs"/>
              </a:rPr>
              <a:t>could </a:t>
            </a:r>
            <a:r>
              <a:rPr lang="en-US" sz="1200" kern="1200" dirty="0" smtClean="0">
                <a:solidFill>
                  <a:schemeClr val="tx1"/>
                </a:solidFill>
                <a:effectLst/>
                <a:latin typeface="+mn-lt"/>
                <a:ea typeface="+mn-ea"/>
                <a:cs typeface="+mn-cs"/>
              </a:rPr>
              <a:t>specify an actual value in the default, but sometimes it’s helpful to know whether or not the caller provided a value. You can do that will null, but not if your arguments are given a default value in the argument declaration.</a:t>
            </a:r>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647814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you’re building an entire object graph, you can expose children or dependencies as arguments as well. If the caller leaves them null, just delegate to the relevant helper to create them. This approach keeps each helper focused on a single object type while still supporting very rich and complex compositions.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41886469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one potential </a:t>
            </a:r>
            <a:r>
              <a:rPr lang="en-US" sz="1200" kern="1200" dirty="0" err="1" smtClean="0">
                <a:solidFill>
                  <a:schemeClr val="tx1"/>
                </a:solidFill>
                <a:effectLst/>
                <a:latin typeface="+mn-lt"/>
                <a:ea typeface="+mn-ea"/>
                <a:cs typeface="+mn-cs"/>
              </a:rPr>
              <a:t>gotcha</a:t>
            </a:r>
            <a:r>
              <a:rPr lang="en-US" sz="1200" kern="1200" dirty="0" smtClean="0">
                <a:solidFill>
                  <a:schemeClr val="tx1"/>
                </a:solidFill>
                <a:effectLst/>
                <a:latin typeface="+mn-lt"/>
                <a:ea typeface="+mn-ea"/>
                <a:cs typeface="+mn-cs"/>
              </a:rPr>
              <a:t> with this approach. You should be very careful when creating objects with hardcoded values as their defaults. This can lead to something I call “unexpected equality”.</a:t>
            </a:r>
          </a:p>
          <a:p>
            <a:r>
              <a:rPr lang="en-US" sz="1200" kern="1200" dirty="0" smtClean="0">
                <a:solidFill>
                  <a:schemeClr val="tx1"/>
                </a:solidFill>
                <a:effectLst/>
                <a:latin typeface="+mn-lt"/>
                <a:ea typeface="+mn-ea"/>
                <a:cs typeface="+mn-cs"/>
              </a:rPr>
              <a:t>For example, let’s say you create two different Customers from the helper, you pass them into some method, and finally you assert that the method returned a result with an email address equal to customer #1.</a:t>
            </a:r>
          </a:p>
          <a:p>
            <a:r>
              <a:rPr lang="en-US" sz="1200" kern="1200" dirty="0" smtClean="0">
                <a:solidFill>
                  <a:schemeClr val="tx1"/>
                </a:solidFill>
                <a:effectLst/>
                <a:latin typeface="+mn-lt"/>
                <a:ea typeface="+mn-ea"/>
                <a:cs typeface="+mn-cs"/>
              </a:rPr>
              <a:t>The assumption here is that the test will fail if the code returns the email of customer #2. But if the </a:t>
            </a:r>
            <a:r>
              <a:rPr lang="en-US" sz="1200" kern="1200" dirty="0" err="1" smtClean="0">
                <a:solidFill>
                  <a:schemeClr val="tx1"/>
                </a:solidFill>
                <a:effectLst/>
                <a:latin typeface="+mn-lt"/>
                <a:ea typeface="+mn-ea"/>
                <a:cs typeface="+mn-cs"/>
              </a:rPr>
              <a:t>CustomerHelper</a:t>
            </a:r>
            <a:r>
              <a:rPr lang="en-US" sz="1200" kern="1200" dirty="0" smtClean="0">
                <a:solidFill>
                  <a:schemeClr val="tx1"/>
                </a:solidFill>
                <a:effectLst/>
                <a:latin typeface="+mn-lt"/>
                <a:ea typeface="+mn-ea"/>
                <a:cs typeface="+mn-cs"/>
              </a:rPr>
              <a:t> object sets a default email address of NULL, or some hardcoded static value, then this test will pass even if the logic is faulty. This is what I mean by “unexpected equality”.</a:t>
            </a:r>
          </a:p>
          <a:p>
            <a:r>
              <a:rPr lang="en-US" sz="1200" kern="1200" dirty="0" smtClean="0">
                <a:solidFill>
                  <a:schemeClr val="tx1"/>
                </a:solidFill>
                <a:effectLst/>
                <a:latin typeface="+mn-lt"/>
                <a:ea typeface="+mn-ea"/>
                <a:cs typeface="+mn-cs"/>
              </a:rPr>
              <a:t>By default, I prefer to make all values unique. I want to </a:t>
            </a:r>
            <a:r>
              <a:rPr lang="en-US" sz="1200" i="1" kern="1200" dirty="0" smtClean="0">
                <a:solidFill>
                  <a:schemeClr val="tx1"/>
                </a:solidFill>
                <a:effectLst/>
                <a:latin typeface="+mn-lt"/>
                <a:ea typeface="+mn-ea"/>
                <a:cs typeface="+mn-cs"/>
              </a:rPr>
              <a:t>force </a:t>
            </a:r>
            <a:r>
              <a:rPr lang="en-US" sz="1200" kern="1200" dirty="0" smtClean="0">
                <a:solidFill>
                  <a:schemeClr val="tx1"/>
                </a:solidFill>
                <a:effectLst/>
                <a:latin typeface="+mn-lt"/>
                <a:ea typeface="+mn-ea"/>
                <a:cs typeface="+mn-cs"/>
              </a:rPr>
              <a:t>programmers to be explicit if they want things to be equal.</a:t>
            </a:r>
          </a:p>
          <a:p>
            <a:endParaRPr lang="en-US" b="0" baseline="0" dirty="0" smtClean="0"/>
          </a:p>
          <a:p>
            <a:endParaRPr lang="en-US" b="1"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27422887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thing that makes it easy to assign unique values is a class called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This is basically a shorter, URL-friendly, base64-encoded GUID, and you can get the code from this link.</a:t>
            </a:r>
          </a:p>
          <a:p>
            <a:r>
              <a:rPr lang="en-US" sz="1200" kern="1200" dirty="0" smtClean="0">
                <a:solidFill>
                  <a:schemeClr val="tx1"/>
                </a:solidFill>
                <a:effectLst/>
                <a:latin typeface="+mn-lt"/>
                <a:ea typeface="+mn-ea"/>
                <a:cs typeface="+mn-cs"/>
              </a:rPr>
              <a:t>Whenever I’m creating a name or a title or something, I use a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as the default. It guarantees that no two objects I create will share the same value, unless I explicitly set them up that way.</a:t>
            </a:r>
          </a:p>
          <a:p>
            <a:endParaRPr lang="en-US" b="1"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1598760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Minute ago said I hated seeing people</a:t>
            </a:r>
            <a:r>
              <a:rPr lang="en-US" b="0" baseline="0" dirty="0" smtClean="0"/>
              <a:t> SKIP tests because they would be hard to write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That’s only half the reason I wrote this talk – other half is seeing really convoluted setup code in the tests that DO get written</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Here’s an example – needed to make minor adjustment to a feature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Feature itself was complex, but the new change was simple – should not take a lot of time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Before writing any new code, wanted to learn more about how the feature currently worked and wanted to write a failing test</a:t>
            </a:r>
          </a:p>
          <a:p>
            <a:pPr marL="171450"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CLICK: So I opened up the file containing the existing tests, and my heart sank when I saw this: &lt;PAUSE&gt;</a:t>
            </a:r>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6401520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issue of unexpected equality also applies to integer values. For instance, if I create two customers from the customer helper, I wouldn’t expect them to have the same ID value unless I explicitly assign it that way. So how do we assign a unique ID to each integer?</a:t>
            </a:r>
          </a:p>
          <a:p>
            <a:r>
              <a:rPr lang="en-US" sz="1200" kern="1200" dirty="0" smtClean="0">
                <a:solidFill>
                  <a:schemeClr val="tx1"/>
                </a:solidFill>
                <a:effectLst/>
                <a:latin typeface="+mn-lt"/>
                <a:ea typeface="+mn-ea"/>
                <a:cs typeface="+mn-cs"/>
              </a:rPr>
              <a:t>I created a static class called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It basically starts a counter and hands out a unique value each time I call “next”. Any time I have a helper that creates something with an ID property, I expose the ID as an argument and then I default it using the sequencer.</a:t>
            </a:r>
          </a:p>
          <a:p>
            <a:r>
              <a:rPr lang="en-US" sz="1200" kern="1200" dirty="0" smtClean="0">
                <a:solidFill>
                  <a:schemeClr val="tx1"/>
                </a:solidFill>
                <a:effectLst/>
                <a:latin typeface="+mn-lt"/>
                <a:ea typeface="+mn-ea"/>
                <a:cs typeface="+mn-cs"/>
              </a:rPr>
              <a:t>This technique is actually really, really helpful if you want to use these helpers for integration tests too. You’ll see that in a few minutes.</a:t>
            </a:r>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42373380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 Helpers are great at returning single objects. But what if you need of keep track of multiple objects AND their relationships?</a:t>
            </a:r>
          </a:p>
          <a:p>
            <a:r>
              <a:rPr lang="en-US" sz="1200" kern="1200" dirty="0" smtClean="0">
                <a:solidFill>
                  <a:schemeClr val="tx1"/>
                </a:solidFill>
                <a:effectLst/>
                <a:latin typeface="+mn-lt"/>
                <a:ea typeface="+mn-ea"/>
                <a:cs typeface="+mn-cs"/>
              </a:rPr>
              <a:t>For example, let’s say you have an ecommerce site, and one of your business rules is that all orders of heavy equipment, from new customers, with a different bill-to and ship-to address, must go through a verification process to prevent fraud and expensive shipping mistakes. To write that test, you’ll have to create a customer with no previous orders, assign different bill-to and ship-to addresses, create an order containing a heavy equipment item, and attach the customer to the order.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31496798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test would look like this. Here’s the customer helper, where I’m creating separate addresses, and here’s the order containing a heavy equipment item.</a:t>
            </a:r>
          </a:p>
          <a:p>
            <a:r>
              <a:rPr lang="en-US" sz="1200" kern="1200" dirty="0" smtClean="0">
                <a:solidFill>
                  <a:schemeClr val="tx1"/>
                </a:solidFill>
                <a:effectLst/>
                <a:latin typeface="+mn-lt"/>
                <a:ea typeface="+mn-ea"/>
                <a:cs typeface="+mn-cs"/>
              </a:rPr>
              <a:t>This isn’t a </a:t>
            </a:r>
            <a:r>
              <a:rPr lang="en-US" sz="1200" i="1" kern="1200" dirty="0" smtClean="0">
                <a:solidFill>
                  <a:schemeClr val="tx1"/>
                </a:solidFill>
                <a:effectLst/>
                <a:latin typeface="+mn-lt"/>
                <a:ea typeface="+mn-ea"/>
                <a:cs typeface="+mn-cs"/>
              </a:rPr>
              <a:t>bad </a:t>
            </a:r>
            <a:r>
              <a:rPr lang="en-US" sz="1200" kern="1200" dirty="0" smtClean="0">
                <a:solidFill>
                  <a:schemeClr val="tx1"/>
                </a:solidFill>
                <a:effectLst/>
                <a:latin typeface="+mn-lt"/>
                <a:ea typeface="+mn-ea"/>
                <a:cs typeface="+mn-cs"/>
              </a:rPr>
              <a:t>test, but it could be better. Wiring up all this stuff by hand is tedious, and it works against our goal of being able to easily and concisely describe the context for a given test.</a:t>
            </a:r>
          </a:p>
          <a:p>
            <a:r>
              <a:rPr lang="en-US" sz="1200" kern="1200" dirty="0" smtClean="0">
                <a:solidFill>
                  <a:schemeClr val="tx1"/>
                </a:solidFill>
                <a:effectLst/>
                <a:latin typeface="+mn-lt"/>
                <a:ea typeface="+mn-ea"/>
                <a:cs typeface="+mn-cs"/>
              </a:rPr>
              <a:t>And if you have multiple tests that need minor variations on this setup, this leads to a lot of copying and pasting.</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14972395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these situations I use a pattern that we call a Scenario. This is essentially a façade that wraps the coordination of multiple Test Helpers towards a common goal and makes your setup code cleaner and more readable.</a:t>
            </a:r>
          </a:p>
          <a:p>
            <a:r>
              <a:rPr lang="en-US" sz="1200" kern="1200" dirty="0" smtClean="0">
                <a:solidFill>
                  <a:schemeClr val="tx1"/>
                </a:solidFill>
                <a:effectLst/>
                <a:latin typeface="+mn-lt"/>
                <a:ea typeface="+mn-ea"/>
                <a:cs typeface="+mn-cs"/>
              </a:rPr>
              <a:t>You’ll notice that while a Test Helper is a static factory, a Scenario is something that you instantiate. You can still customize the result but you do it with constructor arguments and not method arguments.</a:t>
            </a:r>
          </a:p>
          <a:p>
            <a:r>
              <a:rPr lang="en-US" sz="1200" kern="1200" dirty="0" smtClean="0">
                <a:solidFill>
                  <a:schemeClr val="tx1"/>
                </a:solidFill>
                <a:effectLst/>
                <a:latin typeface="+mn-lt"/>
                <a:ea typeface="+mn-ea"/>
                <a:cs typeface="+mn-cs"/>
              </a:rPr>
              <a:t>The reason for this difference is that a Test Helper returns one of our core domain objects, and we don’t want to litter our app code with constructors that exist only for testing. The factory pattern works great to isolate the Test Helper logic from the core objects.</a:t>
            </a:r>
          </a:p>
          <a:p>
            <a:r>
              <a:rPr lang="en-US" sz="1200" kern="1200" dirty="0" smtClean="0">
                <a:solidFill>
                  <a:schemeClr val="tx1"/>
                </a:solidFill>
                <a:effectLst/>
                <a:latin typeface="+mn-lt"/>
                <a:ea typeface="+mn-ea"/>
                <a:cs typeface="+mn-cs"/>
              </a:rPr>
              <a:t>For scenarios, though, we’re actually creating </a:t>
            </a:r>
            <a:r>
              <a:rPr lang="en-US" sz="1200" i="1" kern="1200" dirty="0" smtClean="0">
                <a:solidFill>
                  <a:schemeClr val="tx1"/>
                </a:solidFill>
                <a:effectLst/>
                <a:latin typeface="+mn-lt"/>
                <a:ea typeface="+mn-ea"/>
                <a:cs typeface="+mn-cs"/>
              </a:rPr>
              <a:t>multiple </a:t>
            </a:r>
            <a:r>
              <a:rPr lang="en-US" sz="1200" kern="1200" dirty="0" smtClean="0">
                <a:solidFill>
                  <a:schemeClr val="tx1"/>
                </a:solidFill>
                <a:effectLst/>
                <a:latin typeface="+mn-lt"/>
                <a:ea typeface="+mn-ea"/>
                <a:cs typeface="+mn-cs"/>
              </a:rPr>
              <a:t>objects, and we need a handy way to keep track of all of those objects. If we implement the Scenarios as brand new classes, then we can use instance properties of those classes to expose pointers to the objects the tests will care about. You could still use static factory methods if you wanted to, but it saves a little code to just use the constructor instead.</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36305693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what the Scenario itself looks like. In general, everything that the Scenario creates that a test might need to easily get a reference to is exposed as instance properties.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26376286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another example of a Scenario. In this case, we’re creating multiple orders for a single customer, each with different characteristics. The Scenario exposes each order as a distinct property so that the test code will be very clear in terms of its intent.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31905546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recommend the Test Helper pattern without reservation. There’s literally no good argument not to. But there are a few drawbacks to the Scenario pattern that you should consider.</a:t>
            </a:r>
          </a:p>
          <a:p>
            <a:r>
              <a:rPr lang="en-US" sz="1200" kern="1200" dirty="0" smtClean="0">
                <a:solidFill>
                  <a:schemeClr val="tx1"/>
                </a:solidFill>
                <a:effectLst/>
                <a:latin typeface="+mn-lt"/>
                <a:ea typeface="+mn-ea"/>
                <a:cs typeface="+mn-cs"/>
              </a:rPr>
              <a:t>First, you’ll need to figure out for yourself the correct balance between specialization and customization. If you create a large number of Scenarios, each highly specialized for a specific use case, then you’ll generally find that each individual is scenario easy to maintain over time, but you’ll end up creating a lot of them with chunks of duplicate logic. If you create a smaller number of general purpose Scenarios that can be highly customized via arguments then you’ll create fewer objects, but it may be hard to refactor a Scenario because it might be used in lots of different ways by lots of different tests.</a:t>
            </a:r>
          </a:p>
          <a:p>
            <a:r>
              <a:rPr lang="en-US" sz="1200" kern="1200" dirty="0" smtClean="0">
                <a:solidFill>
                  <a:schemeClr val="tx1"/>
                </a:solidFill>
                <a:effectLst/>
                <a:latin typeface="+mn-lt"/>
                <a:ea typeface="+mn-ea"/>
                <a:cs typeface="+mn-cs"/>
              </a:rPr>
              <a:t>That balance is hard to predict in advance. My rule of thumb is that if I’m only creating two or three objects in a test, I’ll usually just call the Test Helpers directly. But if I have more than that, AND I’m reusing that logic in more than two or three tests, I’ll extract out a Scenario. </a:t>
            </a:r>
          </a:p>
          <a:p>
            <a:r>
              <a:rPr lang="en-US" sz="1200" kern="1200" dirty="0" smtClean="0">
                <a:solidFill>
                  <a:schemeClr val="tx1"/>
                </a:solidFill>
                <a:effectLst/>
                <a:latin typeface="+mn-lt"/>
                <a:ea typeface="+mn-ea"/>
                <a:cs typeface="+mn-cs"/>
              </a:rPr>
              <a:t>Also, remember that Scenarios are helpful because they are facades that encapsulate and abstract the coordination of multiple objects at the same time. If you need a lot of Scenarios, that might be a code smell indicating that those facades would be more useful in the core app itself. For example, if we go back to that e-commerce scenario I just showed you, you could argue that a better design might be to create an object or service that encapsulates all of the information about a given Order, and then base your business rules on that abstraction instead. If you go that route then you may need fewer Scenarios in your unit tests, but they are still really handy when it comes to integration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21438624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fourth key to effective test data setup is to tell a story with your data.</a:t>
            </a:r>
          </a:p>
          <a:p>
            <a:r>
              <a:rPr lang="en-US" sz="1200" kern="1200" dirty="0" smtClean="0">
                <a:solidFill>
                  <a:schemeClr val="tx1"/>
                </a:solidFill>
                <a:effectLst/>
                <a:latin typeface="+mn-lt"/>
                <a:ea typeface="+mn-ea"/>
                <a:cs typeface="+mn-cs"/>
              </a:rPr>
              <a:t>At the core of their essence, tests are valuable because they help us understand our software. And in order to fully deliver that value, they have to be designed to effectively convey information when they are read. You could write the most </a:t>
            </a:r>
            <a:r>
              <a:rPr lang="en-US" sz="1200" kern="1200" dirty="0" err="1" smtClean="0">
                <a:solidFill>
                  <a:schemeClr val="tx1"/>
                </a:solidFill>
                <a:effectLst/>
                <a:latin typeface="+mn-lt"/>
                <a:ea typeface="+mn-ea"/>
                <a:cs typeface="+mn-cs"/>
              </a:rPr>
              <a:t>bassackwards</a:t>
            </a:r>
            <a:r>
              <a:rPr lang="en-US" sz="1200" kern="1200" dirty="0" smtClean="0">
                <a:solidFill>
                  <a:schemeClr val="tx1"/>
                </a:solidFill>
                <a:effectLst/>
                <a:latin typeface="+mn-lt"/>
                <a:ea typeface="+mn-ea"/>
                <a:cs typeface="+mn-cs"/>
              </a:rPr>
              <a:t> and incoherent tests possible and the computer could still figure out what to do, and whether your assertions are true. But that won’t help your poor coworker who opens that file a month later and needs to make a change. CPU cycles are cheap; your coworker’s time is not.</a:t>
            </a:r>
          </a:p>
          <a:p>
            <a:r>
              <a:rPr lang="en-US" sz="1200" kern="1200" dirty="0" smtClean="0">
                <a:solidFill>
                  <a:schemeClr val="tx1"/>
                </a:solidFill>
                <a:effectLst/>
                <a:latin typeface="+mn-lt"/>
                <a:ea typeface="+mn-ea"/>
                <a:cs typeface="+mn-cs"/>
              </a:rPr>
              <a:t>When it comes to setup code, there are a few simple practices that I recommend you consider.</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31160876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21775375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2013156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40174397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5900533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39485946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859601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42799139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12535903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39822654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Tests that are hard to write don't get written.</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So how</a:t>
            </a:r>
            <a:r>
              <a:rPr lang="en-US" baseline="0" dirty="0" smtClean="0"/>
              <a:t> do we write tests that</a:t>
            </a:r>
            <a:r>
              <a:rPr lang="en-US" i="1" baseline="0" dirty="0" smtClean="0"/>
              <a:t> don’t </a:t>
            </a:r>
            <a:r>
              <a:rPr lang="en-US" i="0" baseline="0" dirty="0" smtClean="0"/>
              <a:t>suck up all our time, money and energy?</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i="0" baseline="0" dirty="0" smtClean="0"/>
              <a:t>Start by identifying core principles of good setup code</a:t>
            </a:r>
            <a:br>
              <a:rPr lang="en-US" i="0" baseline="0" dirty="0" smtClean="0"/>
            </a:br>
            <a:endParaRPr lang="en-US" i="0" baseline="0" dirty="0" smtClean="0"/>
          </a:p>
          <a:p>
            <a:pPr marL="628650" lvl="1" indent="-171450">
              <a:buFont typeface="Arial" panose="020B0604020202020204" pitchFamily="34" charset="0"/>
              <a:buChar char="•"/>
            </a:pPr>
            <a:r>
              <a:rPr lang="en-US" i="0" baseline="0" dirty="0" smtClean="0"/>
              <a:t>Highly expressive – delve into what that means in a moment</a:t>
            </a:r>
            <a:br>
              <a:rPr lang="en-US" i="0" baseline="0" dirty="0" smtClean="0"/>
            </a:br>
            <a:endParaRPr lang="en-US" i="0" baseline="0" dirty="0" smtClean="0"/>
          </a:p>
          <a:p>
            <a:pPr marL="628650" lvl="1" indent="-171450">
              <a:buFont typeface="Arial" panose="020B0604020202020204" pitchFamily="34" charset="0"/>
              <a:buChar char="•"/>
            </a:pPr>
            <a:r>
              <a:rPr lang="en-US" i="0" baseline="0" dirty="0" smtClean="0"/>
              <a:t>Highlights what really matters</a:t>
            </a:r>
          </a:p>
          <a:p>
            <a:pPr marL="628650" lvl="1" indent="-171450">
              <a:buFont typeface="Arial" panose="020B0604020202020204" pitchFamily="34" charset="0"/>
              <a:buChar char="•"/>
            </a:pPr>
            <a:endParaRPr lang="en-US" i="0" baseline="0" dirty="0" smtClean="0"/>
          </a:p>
          <a:p>
            <a:pPr marL="628650" lvl="1" indent="-171450">
              <a:buFont typeface="Arial" panose="020B0604020202020204" pitchFamily="34" charset="0"/>
              <a:buChar char="•"/>
            </a:pPr>
            <a:r>
              <a:rPr lang="en-US" i="0" baseline="0" dirty="0" smtClean="0"/>
              <a:t>Avoids inheritance for data reuse</a:t>
            </a:r>
            <a:br>
              <a:rPr lang="en-US" i="0" baseline="0" dirty="0" smtClean="0"/>
            </a:br>
            <a:endParaRPr lang="en-US" i="0" baseline="0" dirty="0" smtClean="0"/>
          </a:p>
          <a:p>
            <a:pPr marL="628650" lvl="1" indent="-171450">
              <a:buFont typeface="Arial" panose="020B0604020202020204" pitchFamily="34" charset="0"/>
              <a:buChar char="•"/>
            </a:pPr>
            <a:r>
              <a:rPr lang="en-US" i="0" baseline="0" dirty="0" smtClean="0"/>
              <a:t>Resilient - Doesn’t need constant upkeep as software changes</a:t>
            </a:r>
          </a:p>
          <a:p>
            <a:pPr marL="228600" indent="-228600">
              <a:buAutoNum type="arabicParenR"/>
            </a:pPr>
            <a:endParaRPr lang="en-US" i="0" baseline="0" dirty="0" smtClean="0"/>
          </a:p>
          <a:p>
            <a:pPr marL="0" indent="0">
              <a:buNone/>
            </a:pPr>
            <a:r>
              <a:rPr lang="en-US" b="1" i="0" baseline="0" dirty="0" smtClean="0"/>
              <a:t>TRANSITION: </a:t>
            </a:r>
            <a:r>
              <a:rPr lang="en-US" b="0" i="0" baseline="0" dirty="0" smtClean="0"/>
              <a:t>Let’s look at those in more detail. </a:t>
            </a:r>
            <a:endParaRPr lang="en-US" b="1" i="0" baseline="0" dirty="0" smtClean="0"/>
          </a:p>
          <a:p>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26458035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First,</a:t>
            </a:r>
            <a:r>
              <a:rPr lang="en-US" baseline="0" dirty="0" smtClean="0"/>
              <a:t> try to avoid creating objects that have properties equal to </a:t>
            </a:r>
            <a:r>
              <a:rPr lang="en-US" i="1" baseline="0" dirty="0" smtClean="0"/>
              <a:t>null </a:t>
            </a:r>
            <a:r>
              <a:rPr lang="en-US" i="0" baseline="0" dirty="0" smtClean="0"/>
              <a:t>or hardcoded values</a:t>
            </a:r>
            <a:br>
              <a:rPr lang="en-US" i="0" baseline="0" dirty="0" smtClean="0"/>
            </a:br>
            <a:endParaRPr lang="en-US" i="1" baseline="0" dirty="0" smtClean="0"/>
          </a:p>
          <a:p>
            <a:pPr marL="628650" lvl="1" indent="-171450">
              <a:buFont typeface="Arial" panose="020B0604020202020204" pitchFamily="34" charset="0"/>
              <a:buChar char="•"/>
            </a:pPr>
            <a:r>
              <a:rPr lang="en-US" i="0" baseline="0" dirty="0" smtClean="0"/>
              <a:t>Null can lead to errors</a:t>
            </a:r>
            <a:br>
              <a:rPr lang="en-US" i="0" baseline="0" dirty="0" smtClean="0"/>
            </a:br>
            <a:endParaRPr lang="en-US" i="0" baseline="0" dirty="0" smtClean="0"/>
          </a:p>
          <a:p>
            <a:pPr marL="628650" lvl="1" indent="-171450">
              <a:buFont typeface="Arial" panose="020B0604020202020204" pitchFamily="34" charset="0"/>
              <a:buChar char="•"/>
            </a:pPr>
            <a:r>
              <a:rPr lang="en-US" i="0" baseline="0" dirty="0" smtClean="0"/>
              <a:t>Hardcoded values can lead to “unexpected equality”</a:t>
            </a:r>
            <a:br>
              <a:rPr lang="en-US" i="0" baseline="0" dirty="0" smtClean="0"/>
            </a:br>
            <a:endParaRPr lang="en-US" i="0" baseline="0" dirty="0" smtClean="0"/>
          </a:p>
          <a:p>
            <a:pPr marL="628650" lvl="1" indent="-171450">
              <a:buFont typeface="Arial" panose="020B0604020202020204" pitchFamily="34" charset="0"/>
              <a:buChar char="•"/>
            </a:pPr>
            <a:r>
              <a:rPr lang="en-US" i="0" baseline="0" dirty="0" smtClean="0"/>
              <a:t>Example: create two Customers from the helper, then compare their email address. Should they be equal?</a:t>
            </a:r>
            <a:br>
              <a:rPr lang="en-US" i="0" baseline="0" dirty="0" smtClean="0"/>
            </a:br>
            <a:endParaRPr lang="en-US" i="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Too many tests fail that should have passed, or vice versa, because of this </a:t>
            </a:r>
            <a:r>
              <a:rPr lang="en-US" i="0" baseline="0" dirty="0" smtClean="0"/>
              <a:t>unexpected </a:t>
            </a:r>
            <a:r>
              <a:rPr lang="en-US" baseline="0" dirty="0" smtClean="0"/>
              <a:t>equality</a:t>
            </a:r>
            <a:br>
              <a:rPr lang="en-US" baseline="0" dirty="0" smtClean="0"/>
            </a:br>
            <a:endParaRPr lang="en-US" baseline="0" dirty="0" smtClean="0"/>
          </a:p>
          <a:p>
            <a:pPr marL="171450" lvl="0" indent="-171450">
              <a:buFont typeface="Arial" panose="020B0604020202020204" pitchFamily="34" charset="0"/>
              <a:buChar char="•"/>
            </a:pPr>
            <a:r>
              <a:rPr lang="en-US" dirty="0" smtClean="0"/>
              <a:t>By default, MAKE THINGS UNIQUE </a:t>
            </a:r>
            <a:r>
              <a:rPr lang="en-US" baseline="0" dirty="0" smtClean="0"/>
              <a:t>– force </a:t>
            </a:r>
            <a:r>
              <a:rPr lang="en-US" baseline="0" smtClean="0"/>
              <a:t>callers to be </a:t>
            </a:r>
            <a:r>
              <a:rPr lang="en-US" baseline="0" dirty="0" smtClean="0"/>
              <a:t>explicit if they want things to be equal</a:t>
            </a:r>
            <a:br>
              <a:rPr lang="en-US" baseline="0" dirty="0" smtClean="0"/>
            </a:br>
            <a:endParaRPr lang="en-US" baseline="0" dirty="0" smtClean="0"/>
          </a:p>
          <a:p>
            <a:pPr marL="171450" lvl="0" indent="-171450">
              <a:buFont typeface="Arial" panose="020B0604020202020204" pitchFamily="34" charset="0"/>
              <a:buChar char="•"/>
            </a:pPr>
            <a:endParaRPr lang="en-US" baseline="0" dirty="0" smtClean="0"/>
          </a:p>
          <a:p>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15718684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To create unique integers, I use a class I call the </a:t>
            </a:r>
            <a:r>
              <a:rPr lang="en-US" b="1" i="0" baseline="0" dirty="0" err="1" smtClean="0"/>
              <a:t>IdSequencer</a:t>
            </a:r>
            <a:r>
              <a:rPr lang="en-US" b="1" i="0" baseline="0" dirty="0" smtClean="0"/>
              <a:t/>
            </a:r>
            <a:br>
              <a:rPr lang="en-US" b="1" i="0" baseline="0" dirty="0" smtClean="0"/>
            </a:br>
            <a:endParaRPr lang="en-US" b="1" i="0" baseline="0" dirty="0" smtClean="0"/>
          </a:p>
          <a:p>
            <a:pPr marL="628650" lvl="1" indent="-171450">
              <a:buFont typeface="Arial" panose="020B0604020202020204" pitchFamily="34" charset="0"/>
              <a:buChar char="•"/>
            </a:pPr>
            <a:r>
              <a:rPr lang="en-US" b="0" i="0" baseline="0" dirty="0" smtClean="0"/>
              <a:t>Every time you call Next() it returns a new value</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If we have time I’ll show you how it works – or hit the bit.ly link</a:t>
            </a:r>
            <a:br>
              <a:rPr lang="en-US" b="0" i="0" baseline="0" dirty="0" smtClean="0"/>
            </a:br>
            <a:endParaRPr lang="en-US" b="0" i="0" baseline="0" dirty="0" smtClean="0"/>
          </a:p>
          <a:p>
            <a:pPr marL="171450" lvl="0" indent="-171450">
              <a:buFont typeface="Arial" panose="020B0604020202020204" pitchFamily="34" charset="0"/>
              <a:buChar char="•"/>
            </a:pPr>
            <a:r>
              <a:rPr lang="en-US" b="0" i="0" baseline="0" dirty="0" smtClean="0"/>
              <a:t>I always assign unique integers to Id fields – callers can explicitly set up differently if they need to</a:t>
            </a:r>
            <a:br>
              <a:rPr lang="en-US" b="0" i="0" baseline="0" dirty="0" smtClean="0"/>
            </a:br>
            <a:endParaRPr lang="en-US" b="0" i="0" baseline="0" dirty="0" smtClean="0"/>
          </a:p>
          <a:p>
            <a:pPr marL="171450" lvl="0" indent="-171450">
              <a:buFont typeface="Arial" panose="020B0604020202020204" pitchFamily="34" charset="0"/>
              <a:buChar char="•"/>
            </a:pPr>
            <a:r>
              <a:rPr lang="en-US" b="0" i="0" baseline="0" dirty="0" smtClean="0"/>
              <a:t>I may or may not assign unique integers to other fields, it depends on what they are. </a:t>
            </a:r>
          </a:p>
          <a:p>
            <a:pPr marL="171450" lvl="0" indent="-171450">
              <a:buFont typeface="Arial" panose="020B0604020202020204" pitchFamily="34" charset="0"/>
              <a:buChar char="•"/>
            </a:pPr>
            <a:endParaRPr lang="en-US" b="0" i="0" baseline="0" dirty="0" smtClean="0"/>
          </a:p>
          <a:p>
            <a:pPr marL="628650" lvl="1" indent="-171450">
              <a:buFont typeface="Arial" panose="020B0604020202020204" pitchFamily="34" charset="0"/>
              <a:buChar char="•"/>
            </a:pPr>
            <a:endParaRPr lang="en-US" b="0" i="0" baseline="0" dirty="0" smtClean="0"/>
          </a:p>
          <a:p>
            <a:pPr marL="628650" lvl="1" indent="-171450">
              <a:buFont typeface="Arial" panose="020B0604020202020204" pitchFamily="34" charset="0"/>
              <a:buChar char="•"/>
            </a:pPr>
            <a:endParaRPr lang="en-US" b="0" i="0" baseline="0" dirty="0" smtClean="0"/>
          </a:p>
          <a:p>
            <a:pPr marL="171450" lvl="0" indent="-171450">
              <a:buFont typeface="Arial" panose="020B0604020202020204" pitchFamily="34" charset="0"/>
              <a:buChar char="•"/>
            </a:pPr>
            <a:endParaRPr lang="en-US" b="0" i="0" baseline="0" dirty="0" smtClean="0"/>
          </a:p>
          <a:p>
            <a:endParaRPr lang="en-US" b="0" i="0" baseline="0" dirty="0" smtClean="0"/>
          </a:p>
          <a:p>
            <a:endParaRPr lang="en-US" b="1"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12361983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Generally</a:t>
            </a:r>
            <a:r>
              <a:rPr lang="en-US" baseline="0" dirty="0" smtClean="0"/>
              <a:t> speaking, helpers have a single method called Create()</a:t>
            </a:r>
          </a:p>
          <a:p>
            <a:pPr marL="628650" lvl="1" indent="-171450">
              <a:buFont typeface="Arial" panose="020B0604020202020204" pitchFamily="34" charset="0"/>
              <a:buChar char="•"/>
            </a:pPr>
            <a:r>
              <a:rPr lang="en-US" baseline="0" dirty="0" smtClean="0"/>
              <a:t>Creates as generic an object as possible</a:t>
            </a:r>
          </a:p>
          <a:p>
            <a:pPr marL="628650" lvl="1" indent="-171450">
              <a:buFont typeface="Arial" panose="020B0604020202020204" pitchFamily="34" charset="0"/>
              <a:buChar char="•"/>
            </a:pPr>
            <a:r>
              <a:rPr lang="en-US" baseline="0" dirty="0" smtClean="0"/>
              <a:t>Whole point is that caller specifies what it cares about</a:t>
            </a:r>
            <a:endParaRPr lang="en-US" dirty="0" smtClean="0"/>
          </a:p>
          <a:p>
            <a:endParaRPr lang="en-US" dirty="0" smtClean="0"/>
          </a:p>
          <a:p>
            <a:pPr marL="171450" indent="-171450">
              <a:buFont typeface="Arial" panose="020B0604020202020204" pitchFamily="34" charset="0"/>
              <a:buChar char="•"/>
            </a:pPr>
            <a:r>
              <a:rPr lang="en-US" dirty="0" smtClean="0"/>
              <a:t>In</a:t>
            </a:r>
            <a:r>
              <a:rPr lang="en-US" baseline="0" dirty="0" smtClean="0"/>
              <a:t> some cases, create specialized helpers like an Object Mother</a:t>
            </a:r>
          </a:p>
          <a:p>
            <a:pPr marL="628650" lvl="1" indent="-171450">
              <a:buFont typeface="Arial" panose="020B0604020202020204" pitchFamily="34" charset="0"/>
              <a:buChar char="•"/>
            </a:pPr>
            <a:r>
              <a:rPr lang="en-US" baseline="0" dirty="0" smtClean="0"/>
              <a:t>Consider if you notice patterns in your setup code</a:t>
            </a:r>
          </a:p>
          <a:p>
            <a:pPr marL="628650" lvl="1" indent="-171450">
              <a:buFont typeface="Arial" panose="020B0604020202020204" pitchFamily="34" charset="0"/>
              <a:buChar char="•"/>
            </a:pPr>
            <a:r>
              <a:rPr lang="en-US" baseline="0" dirty="0" smtClean="0"/>
              <a:t>For instance, same set of parameters being set at same time</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This example shows a helper that creates an Order with multiple payment types. </a:t>
            </a:r>
          </a:p>
          <a:p>
            <a:pPr marL="628650" lvl="1" indent="-171450">
              <a:buFont typeface="Arial" panose="020B0604020202020204" pitchFamily="34" charset="0"/>
              <a:buChar char="•"/>
            </a:pPr>
            <a:r>
              <a:rPr lang="en-US" baseline="0" dirty="0" smtClean="0"/>
              <a:t>Less code than calling standard Create() method w/ lots of arguments</a:t>
            </a:r>
            <a:br>
              <a:rPr lang="en-US" baseline="0" dirty="0" smtClean="0"/>
            </a:br>
            <a:endParaRPr lang="en-US" baseline="0" dirty="0" smtClean="0"/>
          </a:p>
          <a:p>
            <a:pPr marL="628650" lvl="1" indent="-171450">
              <a:buFont typeface="Arial" panose="020B0604020202020204" pitchFamily="34" charset="0"/>
              <a:buChar char="•"/>
            </a:pPr>
            <a:r>
              <a:rPr lang="en-US" baseline="0" dirty="0" smtClean="0"/>
              <a:t>Easier to refactor related tests</a:t>
            </a:r>
            <a:br>
              <a:rPr lang="en-US" baseline="0" dirty="0" smtClean="0"/>
            </a:br>
            <a:endParaRPr lang="en-US" baseline="0" dirty="0" smtClean="0"/>
          </a:p>
          <a:p>
            <a:pPr marL="171450" lvl="0" indent="-171450">
              <a:buFont typeface="Arial" panose="020B0604020202020204" pitchFamily="34" charset="0"/>
              <a:buChar char="•"/>
            </a:pPr>
            <a:r>
              <a:rPr lang="en-US" baseline="0" dirty="0" smtClean="0"/>
              <a:t>Do this sparingly – same drawbacks as Object Mother</a:t>
            </a:r>
          </a:p>
          <a:p>
            <a:endParaRPr lang="en-US" baseline="0" dirty="0" smtClean="0"/>
          </a:p>
          <a:p>
            <a:r>
              <a:rPr lang="en-US" b="1" baseline="0" dirty="0" smtClean="0"/>
              <a:t>Transition: </a:t>
            </a:r>
          </a:p>
          <a:p>
            <a:pPr marL="171450" indent="-171450">
              <a:buFont typeface="Arial" panose="020B0604020202020204" pitchFamily="34" charset="0"/>
              <a:buChar char="•"/>
            </a:pPr>
            <a:r>
              <a:rPr lang="en-US" b="0" baseline="0" dirty="0" smtClean="0"/>
              <a:t>After some experimentation, my team has settled on Test Helpers as our go-to pattern</a:t>
            </a:r>
          </a:p>
          <a:p>
            <a:pPr marL="628650" lvl="1" indent="-171450">
              <a:buFont typeface="Arial" panose="020B0604020202020204" pitchFamily="34" charset="0"/>
              <a:buChar char="•"/>
            </a:pPr>
            <a:r>
              <a:rPr lang="en-US" b="0" baseline="0" dirty="0" smtClean="0"/>
              <a:t>Flexible, easy to implement, and easy to extend for integration tests</a:t>
            </a:r>
          </a:p>
          <a:p>
            <a:pPr marL="628650" lvl="1" indent="-171450">
              <a:buFont typeface="Arial" panose="020B0604020202020204" pitchFamily="34" charset="0"/>
              <a:buChar char="•"/>
            </a:pPr>
            <a:r>
              <a:rPr lang="en-US" b="0" baseline="0" dirty="0" smtClean="0"/>
              <a:t>We’ll come back to that in a bit</a:t>
            </a:r>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1612281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3776621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Example:</a:t>
            </a:r>
            <a:r>
              <a:rPr lang="en-US" b="0" baseline="0" dirty="0" smtClean="0"/>
              <a:t> </a:t>
            </a:r>
            <a:r>
              <a:rPr lang="en-US" b="0" dirty="0" smtClean="0"/>
              <a:t>Test asserts that product reviews are sorted in a specific way</a:t>
            </a:r>
            <a:br>
              <a:rPr lang="en-US" b="0" dirty="0" smtClean="0"/>
            </a:br>
            <a:endParaRPr lang="en-US" b="0" dirty="0" smtClean="0"/>
          </a:p>
          <a:p>
            <a:pPr marL="171450" indent="-171450">
              <a:buFont typeface="Arial" panose="020B0604020202020204" pitchFamily="34" charset="0"/>
              <a:buChar char="•"/>
            </a:pPr>
            <a:r>
              <a:rPr lang="en-US" b="0" dirty="0" smtClean="0"/>
              <a:t>Setup</a:t>
            </a:r>
            <a:r>
              <a:rPr lang="en-US" b="0" baseline="0" dirty="0" smtClean="0"/>
              <a:t> intentionally adds data in reverse order than it should be output</a:t>
            </a:r>
          </a:p>
          <a:p>
            <a:pPr marL="628650" lvl="1" indent="-171450">
              <a:buFont typeface="Arial" panose="020B0604020202020204" pitchFamily="34" charset="0"/>
              <a:buChar char="•"/>
            </a:pPr>
            <a:r>
              <a:rPr lang="en-US" b="0" baseline="0" dirty="0" smtClean="0"/>
              <a:t>This arrangement is crucial – if we insert data in sorted order, how do we know the sorting code works?</a:t>
            </a:r>
          </a:p>
          <a:p>
            <a:pPr marL="628650" lvl="1" indent="-171450">
              <a:buFont typeface="Arial" panose="020B0604020202020204" pitchFamily="34" charset="0"/>
              <a:buChar char="•"/>
            </a:pPr>
            <a:r>
              <a:rPr lang="en-US" b="0" baseline="0" dirty="0" smtClean="0"/>
              <a:t>Comment draws attention to this significance</a:t>
            </a:r>
            <a:endParaRPr lang="en-US" b="0" dirty="0" smtClean="0"/>
          </a:p>
          <a:p>
            <a:endParaRPr lang="en-US" b="0" i="0" baseline="0" dirty="0" smtClean="0"/>
          </a:p>
          <a:p>
            <a:pPr marL="171450" indent="-171450">
              <a:buFont typeface="Arial" panose="020B0604020202020204" pitchFamily="34" charset="0"/>
              <a:buChar char="•"/>
            </a:pPr>
            <a:r>
              <a:rPr lang="en-US" b="0" i="0" baseline="0" dirty="0" smtClean="0"/>
              <a:t>Different rules about comments in test code than production</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Production code strives to make comments unnecessary – extract method</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Less likely to extract small, one-off methods in test code </a:t>
            </a:r>
          </a:p>
          <a:p>
            <a:pPr marL="1085850" lvl="2" indent="-171450">
              <a:buFont typeface="Arial" panose="020B0604020202020204" pitchFamily="34" charset="0"/>
              <a:buChar char="•"/>
            </a:pPr>
            <a:r>
              <a:rPr lang="en-US" b="0" i="0" baseline="0" dirty="0" smtClean="0"/>
              <a:t>Clutters the files</a:t>
            </a:r>
          </a:p>
          <a:p>
            <a:pPr marL="1085850" lvl="2" indent="-171450">
              <a:buFont typeface="Arial" panose="020B0604020202020204" pitchFamily="34" charset="0"/>
              <a:buChar char="•"/>
            </a:pPr>
            <a:r>
              <a:rPr lang="en-US" b="0" i="0" baseline="0" dirty="0" smtClean="0"/>
              <a:t>Hard to manage at scale</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If setup code needs more than 1- or 2-line comment, extract to helper</a:t>
            </a:r>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31020694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next principle is that “good setup code highlights what matters and downplays what doesn’t”. </a:t>
            </a:r>
          </a:p>
          <a:p>
            <a:endParaRPr lang="en-US" dirty="0" smtClean="0"/>
          </a:p>
          <a:p>
            <a:pPr marL="171450" indent="-171450">
              <a:buFont typeface="Arial" panose="020B0604020202020204" pitchFamily="34" charset="0"/>
              <a:buChar char="•"/>
            </a:pPr>
            <a:r>
              <a:rPr lang="en-US" dirty="0" smtClean="0"/>
              <a:t>Goal is to clearly</a:t>
            </a:r>
            <a:r>
              <a:rPr lang="en-US" baseline="0" dirty="0" smtClean="0"/>
              <a:t> differentiate data that impact the test and data that don’t</a:t>
            </a:r>
            <a:br>
              <a:rPr lang="en-US" baseline="0" dirty="0" smtClean="0"/>
            </a:br>
            <a:endParaRPr lang="en-US" baseline="0" dirty="0" smtClean="0"/>
          </a:p>
          <a:p>
            <a:pPr marL="171450" indent="-171450">
              <a:buFont typeface="Arial" panose="020B0604020202020204" pitchFamily="34" charset="0"/>
              <a:buChar char="•"/>
            </a:pPr>
            <a:r>
              <a:rPr lang="en-US" baseline="0" dirty="0" smtClean="0"/>
              <a:t>Easier for programmers to read and maintain tests</a:t>
            </a:r>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27094465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Replace key values with named constants</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Three benefits:</a:t>
            </a:r>
          </a:p>
          <a:p>
            <a:pPr marL="228600" indent="-228600">
              <a:buAutoNum type="arabicParenR"/>
            </a:pPr>
            <a:r>
              <a:rPr lang="en-US" b="0" baseline="0" dirty="0" smtClean="0"/>
              <a:t>Draw attention to them and visually reinforces their importance</a:t>
            </a:r>
          </a:p>
          <a:p>
            <a:pPr marL="228600" indent="-228600">
              <a:buAutoNum type="arabicParenR"/>
            </a:pPr>
            <a:r>
              <a:rPr lang="en-US" b="0" baseline="0" dirty="0" smtClean="0"/>
              <a:t>Makes the code read more like English</a:t>
            </a:r>
          </a:p>
          <a:p>
            <a:pPr marL="228600" indent="-228600">
              <a:buAutoNum type="arabicParenR"/>
            </a:pPr>
            <a:r>
              <a:rPr lang="en-US" b="0" baseline="0" dirty="0" smtClean="0"/>
              <a:t>Makes it easier to spot differences between otherwise similar tests.</a:t>
            </a:r>
          </a:p>
          <a:p>
            <a:endParaRPr lang="en-US" b="0" baseline="0" dirty="0" smtClean="0"/>
          </a:p>
          <a:p>
            <a:r>
              <a:rPr lang="en-US" b="1" baseline="0" dirty="0" smtClean="0"/>
              <a:t>TRANSITION: </a:t>
            </a:r>
            <a:br>
              <a:rPr lang="en-US" b="1" baseline="0" dirty="0" smtClean="0"/>
            </a:br>
            <a:endParaRPr lang="en-US" b="1" baseline="0" dirty="0" smtClean="0"/>
          </a:p>
          <a:p>
            <a:pPr marL="171450" indent="-171450">
              <a:buFont typeface="Arial" panose="020B0604020202020204" pitchFamily="34" charset="0"/>
              <a:buChar char="•"/>
            </a:pPr>
            <a:r>
              <a:rPr lang="en-US" b="0" baseline="0" dirty="0" smtClean="0"/>
              <a:t>In this example, name communicates its </a:t>
            </a:r>
            <a:r>
              <a:rPr lang="en-US" b="0" i="1" baseline="0" dirty="0" smtClean="0"/>
              <a:t>value</a:t>
            </a:r>
            <a:br>
              <a:rPr lang="en-US" b="0" i="1" baseline="0" dirty="0" smtClean="0"/>
            </a:br>
            <a:endParaRPr lang="en-US" b="0" i="0" baseline="0" dirty="0" smtClean="0"/>
          </a:p>
          <a:p>
            <a:pPr marL="171450" indent="-171450">
              <a:buFont typeface="Arial" panose="020B0604020202020204" pitchFamily="34" charset="0"/>
              <a:buChar char="•"/>
            </a:pPr>
            <a:r>
              <a:rPr lang="en-US" b="0" i="0" baseline="0" dirty="0" smtClean="0"/>
              <a:t>Even more effective when name communicates its </a:t>
            </a:r>
            <a:r>
              <a:rPr lang="en-US" b="0" i="1" baseline="0" dirty="0" smtClean="0"/>
              <a:t>purpose </a:t>
            </a:r>
            <a:r>
              <a:rPr lang="en-US" b="0" i="0" baseline="0" dirty="0" smtClean="0"/>
              <a:t>in the test</a:t>
            </a: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10984296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In this example, the actual value is irrelevant</a:t>
            </a:r>
          </a:p>
          <a:p>
            <a:pPr marL="171450" indent="-171450">
              <a:buFont typeface="Arial" panose="020B0604020202020204" pitchFamily="34" charset="0"/>
              <a:buChar char="•"/>
            </a:pPr>
            <a:r>
              <a:rPr lang="en-US" b="0" baseline="0" dirty="0" smtClean="0"/>
              <a:t>Note how the names of “original value” and “new value” give extra clarity to the assertion</a:t>
            </a:r>
          </a:p>
          <a:p>
            <a:endParaRPr lang="en-US" b="0" baseline="0" dirty="0" smtClean="0"/>
          </a:p>
          <a:p>
            <a:r>
              <a:rPr lang="en-US" b="1" baseline="0" dirty="0" smtClean="0"/>
              <a:t>Pause</a:t>
            </a:r>
          </a:p>
          <a:p>
            <a:endParaRPr lang="en-US" b="0" baseline="0" dirty="0" smtClean="0"/>
          </a:p>
          <a:p>
            <a:r>
              <a:rPr lang="en-US" b="1" baseline="0" dirty="0" smtClean="0"/>
              <a:t>Transition: </a:t>
            </a:r>
            <a:r>
              <a:rPr lang="en-US" b="0" baseline="0" dirty="0" smtClean="0"/>
              <a:t>Of course, giving things good names applies everywhere, not just to constants.</a:t>
            </a:r>
            <a:endParaRPr lang="en-US" b="1" baseline="0" dirty="0" smtClean="0"/>
          </a:p>
          <a:p>
            <a:endParaRPr lang="en-US" b="1"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345165345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If contains multiple objects of same time, use names to differentiate them</a:t>
            </a:r>
            <a:br>
              <a:rPr lang="en-US" baseline="0" dirty="0" smtClean="0"/>
            </a:br>
            <a:endParaRPr lang="en-US" baseline="0" dirty="0" smtClean="0"/>
          </a:p>
          <a:p>
            <a:pPr marL="171450" indent="-171450">
              <a:buFont typeface="Arial" panose="020B0604020202020204" pitchFamily="34" charset="0"/>
              <a:buChar char="•"/>
            </a:pPr>
            <a:r>
              <a:rPr lang="en-US" baseline="0" dirty="0" smtClean="0"/>
              <a:t>Sounds obvious, but if I had a nickel for every time “customer 1” and “customer 2”…. </a:t>
            </a:r>
          </a:p>
          <a:p>
            <a:pPr marL="628650" lvl="1" indent="-171450">
              <a:buFont typeface="Arial" panose="020B0604020202020204" pitchFamily="34" charset="0"/>
              <a:buChar char="•"/>
            </a:pPr>
            <a:r>
              <a:rPr lang="en-US" baseline="0" dirty="0" smtClean="0"/>
              <a:t>I’d have a lot of nickels.</a:t>
            </a:r>
            <a:br>
              <a:rPr lang="en-US" baseline="0" dirty="0" smtClean="0"/>
            </a:br>
            <a:endParaRPr lang="en-US" baseline="0" dirty="0" smtClean="0"/>
          </a:p>
          <a:p>
            <a:pPr marL="171450" indent="-171450">
              <a:buFont typeface="Arial" panose="020B0604020202020204" pitchFamily="34" charset="0"/>
              <a:buChar char="•"/>
            </a:pPr>
            <a:r>
              <a:rPr lang="en-US" baseline="0" dirty="0" smtClean="0"/>
              <a:t>Tests should tell a story – easier to understand when actors have meaningful names.</a:t>
            </a:r>
          </a:p>
          <a:p>
            <a:pPr marL="628650" lvl="1" indent="-171450">
              <a:buFont typeface="Arial" panose="020B0604020202020204" pitchFamily="34" charset="0"/>
              <a:buChar char="•"/>
            </a:pPr>
            <a:r>
              <a:rPr lang="en-US" baseline="0" dirty="0" smtClean="0"/>
              <a:t>Doesn’t take a lot of effort</a:t>
            </a:r>
          </a:p>
          <a:p>
            <a:pPr marL="628650" lvl="1" indent="-171450">
              <a:buFont typeface="Arial" panose="020B0604020202020204" pitchFamily="34" charset="0"/>
              <a:buChar char="•"/>
            </a:pPr>
            <a:r>
              <a:rPr lang="en-US" baseline="0" dirty="0" smtClean="0"/>
              <a:t>Makes a big difference</a:t>
            </a:r>
          </a:p>
          <a:p>
            <a:pPr marL="628650" lvl="1" indent="-171450">
              <a:buFont typeface="Arial" panose="020B0604020202020204" pitchFamily="34" charset="0"/>
              <a:buChar char="•"/>
            </a:pPr>
            <a:r>
              <a:rPr lang="en-US" baseline="0" dirty="0" smtClean="0"/>
              <a:t>I hate coinage, don’t need any more nickels</a:t>
            </a:r>
          </a:p>
          <a:p>
            <a:endParaRPr lang="en-US" baseline="0" dirty="0" smtClean="0"/>
          </a:p>
          <a:p>
            <a:r>
              <a:rPr lang="en-US" b="1" baseline="0" dirty="0" smtClean="0"/>
              <a:t>Transition: </a:t>
            </a:r>
            <a:br>
              <a:rPr lang="en-US" b="1" baseline="0" dirty="0" smtClean="0"/>
            </a:br>
            <a:endParaRPr lang="en-US" b="1" baseline="0" dirty="0" smtClean="0"/>
          </a:p>
          <a:p>
            <a:pPr marL="171450" indent="-171450">
              <a:buFont typeface="Arial" panose="020B0604020202020204" pitchFamily="34" charset="0"/>
              <a:buChar char="•"/>
            </a:pPr>
            <a:r>
              <a:rPr lang="en-US" b="0" baseline="0" dirty="0" smtClean="0"/>
              <a:t>Important that meaningful data stands out</a:t>
            </a:r>
          </a:p>
          <a:p>
            <a:pPr marL="171450" indent="-171450">
              <a:buFont typeface="Arial" panose="020B0604020202020204" pitchFamily="34" charset="0"/>
              <a:buChar char="•"/>
            </a:pPr>
            <a:r>
              <a:rPr lang="en-US" b="0" baseline="0" dirty="0" smtClean="0"/>
              <a:t>Also important to downplay data that isn’t as meaningful</a:t>
            </a:r>
          </a:p>
          <a:p>
            <a:endParaRPr lang="en-US" b="1" baseline="0" dirty="0" smtClean="0"/>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19132542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Here’s that nasty chunk of setup code I showed at the start</a:t>
            </a:r>
            <a:endParaRPr lang="en-US" b="0" baseline="0" dirty="0" smtClean="0"/>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62123337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87109679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28851013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Here’s that same chunk of code, cleaned up</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Determined many objects were irrelevant – pushed into helpers &amp; used defaults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Still creating a lot of objects, but something that’s manageable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baseline="0" dirty="0" smtClean="0"/>
          </a:p>
          <a:p>
            <a:pPr marL="171450" indent="-171450">
              <a:buFont typeface="Arial" panose="020B0604020202020204" pitchFamily="34" charset="0"/>
              <a:buChar char="•"/>
            </a:pPr>
            <a:r>
              <a:rPr lang="en-US" baseline="0" dirty="0" smtClean="0"/>
              <a:t>Said it before and I’ll say it again; single most important thing is to build a good helper library</a:t>
            </a: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240867417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Until now,</a:t>
            </a:r>
            <a:r>
              <a:rPr lang="en-US" baseline="0" dirty="0" smtClean="0"/>
              <a:t> in-memory objects only</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dirty="0" smtClean="0"/>
              <a:t>Eventually,</a:t>
            </a:r>
            <a:r>
              <a:rPr lang="en-US" baseline="0" dirty="0" smtClean="0"/>
              <a:t> you’re going to want to save your test data to a database so that you can test your data access code, or so that you can automate some of your full-stack system tests.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In this final section, I’ll show you how to use Test Helpers in integration tests</a:t>
            </a:r>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841011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29 string,</a:t>
            </a:r>
            <a:r>
              <a:rPr lang="en-US" baseline="0" dirty="0" smtClean="0"/>
              <a:t> integer and Boolean values being initialized….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237962543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It would be really nice if we could use the same Test Helpers to create real data as in-memory data</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17185433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Easier said than done. </a:t>
            </a:r>
            <a:br>
              <a:rPr lang="en-US" baseline="0" dirty="0" smtClean="0"/>
            </a:br>
            <a:endParaRPr lang="en-US" baseline="0" dirty="0" smtClean="0"/>
          </a:p>
          <a:p>
            <a:pPr marL="171450" lvl="0" indent="-171450">
              <a:buFont typeface="Arial" panose="020B0604020202020204" pitchFamily="34" charset="0"/>
              <a:buChar char="•"/>
            </a:pPr>
            <a:r>
              <a:rPr lang="en-US" baseline="0" dirty="0" smtClean="0"/>
              <a:t>First, you have to deal with foreign keys. </a:t>
            </a:r>
          </a:p>
          <a:p>
            <a:pPr marL="628650" lvl="1" indent="-171450">
              <a:buFont typeface="Arial" panose="020B0604020202020204" pitchFamily="34" charset="0"/>
              <a:buChar char="•"/>
            </a:pPr>
            <a:r>
              <a:rPr lang="en-US" baseline="0" dirty="0" smtClean="0"/>
              <a:t>Can’t just new up a Customer and an Order in-memory, </a:t>
            </a:r>
          </a:p>
          <a:p>
            <a:pPr marL="628650" lvl="1" indent="-171450">
              <a:buFont typeface="Arial" panose="020B0604020202020204" pitchFamily="34" charset="0"/>
              <a:buChar char="•"/>
            </a:pPr>
            <a:r>
              <a:rPr lang="en-US" baseline="0" dirty="0" smtClean="0"/>
              <a:t>Have to new up entire object graph, save objects to the database in the correct sequence, and then update all the IDs</a:t>
            </a:r>
          </a:p>
          <a:p>
            <a:pPr marL="628650" lvl="1" indent="-171450">
              <a:buFont typeface="Arial" panose="020B0604020202020204" pitchFamily="34" charset="0"/>
              <a:buChar char="•"/>
            </a:pPr>
            <a:r>
              <a:rPr lang="en-US" baseline="0" dirty="0" smtClean="0"/>
              <a:t>(This is a little bit easier if you assign primary keys in your application code, but my project uses good old-fashioned </a:t>
            </a:r>
            <a:r>
              <a:rPr lang="en-US" baseline="0" dirty="0" err="1" smtClean="0"/>
              <a:t>autonumber</a:t>
            </a:r>
            <a:r>
              <a:rPr lang="en-US" baseline="0" dirty="0" smtClean="0"/>
              <a:t> keys)</a:t>
            </a:r>
          </a:p>
          <a:p>
            <a:endParaRPr lang="en-US" baseline="0" dirty="0" smtClean="0"/>
          </a:p>
          <a:p>
            <a:pPr marL="171450" indent="-171450">
              <a:buFont typeface="Arial" panose="020B0604020202020204" pitchFamily="34" charset="0"/>
              <a:buChar char="•"/>
            </a:pPr>
            <a:r>
              <a:rPr lang="en-US" baseline="0" dirty="0" smtClean="0"/>
              <a:t>Second, you have to deal with column constraints. </a:t>
            </a:r>
          </a:p>
          <a:p>
            <a:pPr marL="628650" lvl="1" indent="-171450">
              <a:buFont typeface="Arial" panose="020B0604020202020204" pitchFamily="34" charset="0"/>
              <a:buChar char="•"/>
            </a:pPr>
            <a:r>
              <a:rPr lang="en-US" baseline="0" dirty="0" smtClean="0"/>
              <a:t>Non-null columns</a:t>
            </a:r>
          </a:p>
          <a:p>
            <a:pPr marL="628650" lvl="1" indent="-171450">
              <a:buFont typeface="Arial" panose="020B0604020202020204" pitchFamily="34" charset="0"/>
              <a:buChar char="•"/>
            </a:pPr>
            <a:r>
              <a:rPr lang="en-US" baseline="0" dirty="0" smtClean="0"/>
              <a:t>Max length</a:t>
            </a:r>
            <a:br>
              <a:rPr lang="en-US" baseline="0" dirty="0" smtClean="0"/>
            </a:br>
            <a:endParaRPr lang="en-US" baseline="0" dirty="0" smtClean="0"/>
          </a:p>
          <a:p>
            <a:r>
              <a:rPr lang="en-US" baseline="0" dirty="0" smtClean="0"/>
              <a:t>* Lastly, clean up test data when the test run is over.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2601714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These challenges are a pain, but they are manageable with a few extra additions to your Test Helper classes. </a:t>
            </a:r>
            <a:br>
              <a:rPr lang="en-US" b="0" baseline="0" dirty="0" smtClean="0"/>
            </a:b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The solution we use is to add a </a:t>
            </a:r>
            <a:r>
              <a:rPr lang="en-US" b="0" i="1" baseline="0" dirty="0" smtClean="0"/>
              <a:t>Save</a:t>
            </a:r>
            <a:r>
              <a:rPr lang="en-US" b="0" i="0" baseline="0" dirty="0" smtClean="0"/>
              <a:t>() method to your Test Helpers</a:t>
            </a:r>
            <a:br>
              <a:rPr lang="en-US" b="0" i="0" baseline="0" dirty="0" smtClean="0"/>
            </a:br>
            <a:endParaRPr lang="en-US" b="0" i="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Before I show you how that works, I want to mention a few things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First, this feature assumes you’re using an ORM of some sort. If you’re NOT using an ORM then the concept still applies, but you’ll need to find a different implementation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Second, these code samples are for </a:t>
            </a:r>
            <a:r>
              <a:rPr lang="en-US" b="0" i="0" baseline="0" dirty="0" err="1" smtClean="0"/>
              <a:t>Nhibernate</a:t>
            </a:r>
            <a:r>
              <a:rPr lang="en-US" b="0" i="0" baseline="0" dirty="0" smtClean="0"/>
              <a:t>. You’ll obviously need to modify them to work with Entity Framework or Active Record or whatever you’re using</a:t>
            </a:r>
            <a:br>
              <a:rPr lang="en-US" b="0" i="0" baseline="0" dirty="0" smtClean="0"/>
            </a:br>
            <a:endParaRPr lang="en-US" b="0" i="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Let’s look at how the Save method is implemented in my helpers</a:t>
            </a: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30142627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1</a:t>
            </a:r>
            <a:r>
              <a:rPr lang="en-US" b="0" baseline="30000" dirty="0" smtClean="0"/>
              <a:t>st</a:t>
            </a:r>
            <a:r>
              <a:rPr lang="en-US" b="0" baseline="0" dirty="0" smtClean="0"/>
              <a:t>, Save() is static &amp; takes ORM interface as an argument. </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It’s certainly possible to use Dependency Injection</a:t>
            </a:r>
          </a:p>
          <a:p>
            <a:pPr marL="171450" indent="-171450">
              <a:buFont typeface="Arial" panose="020B0604020202020204" pitchFamily="34" charset="0"/>
              <a:buChar cha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All the other helper methods are static – not worth effort for my team</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14062182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Next, note that we delegate to other helpers to save any of our dependent objects</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Can’t save an Order unless it refers to a valid customer – save the Customer first</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Remember, each Test Helper deals w/ one object type only</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8843413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Third, Save method is responsible for resetting any Id values that were assigned by the </a:t>
            </a:r>
            <a:r>
              <a:rPr lang="en-US" b="0" baseline="0" dirty="0" err="1" smtClean="0"/>
              <a:t>IdSequencer</a:t>
            </a:r>
            <a:r>
              <a:rPr lang="en-US" b="0" baseline="0" dirty="0" smtClean="0"/>
              <a:t> to 0</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We’re using </a:t>
            </a:r>
            <a:r>
              <a:rPr lang="en-US" b="0" baseline="0" dirty="0" err="1" smtClean="0"/>
              <a:t>Nhibernate</a:t>
            </a:r>
            <a:r>
              <a:rPr lang="en-US" b="0" baseline="0" dirty="0" smtClean="0"/>
              <a:t> in this example, and if we tell it to save an object that has a non-zero ID, it will issue an update</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Resetting the Id to zero forces it to do an insert, which is what we want</a:t>
            </a:r>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Note that we don’t need to reset ALL values that were assigned by the </a:t>
            </a:r>
            <a:r>
              <a:rPr lang="en-US" b="0" baseline="0" dirty="0" err="1" smtClean="0"/>
              <a:t>IdSequencer</a:t>
            </a:r>
            <a:r>
              <a:rPr lang="en-US" b="0" baseline="0" dirty="0" smtClean="0"/>
              <a:t>, only entity IDs</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271779906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Finally, we delegate to the ORM to insert or update the object</a:t>
            </a:r>
            <a:br>
              <a:rPr lang="en-US" b="0" baseline="0" dirty="0" smtClean="0"/>
            </a:b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Each helper should know how to save the objects that it creates</a:t>
            </a:r>
          </a:p>
          <a:p>
            <a:pPr marL="628650" lvl="1" indent="-171450">
              <a:buFont typeface="Arial" panose="020B0604020202020204" pitchFamily="34" charset="0"/>
              <a:buChar char="•"/>
            </a:pPr>
            <a:r>
              <a:rPr lang="en-US" b="0" baseline="0" dirty="0" smtClean="0"/>
              <a:t>The implementation of your Save methods will be driven by your Create methods – </a:t>
            </a:r>
          </a:p>
          <a:p>
            <a:pPr marL="628650" lvl="1" indent="-171450">
              <a:buFont typeface="Arial" panose="020B0604020202020204" pitchFamily="34" charset="0"/>
              <a:buChar char="•"/>
            </a:pPr>
            <a:r>
              <a:rPr lang="en-US" b="0" baseline="0" dirty="0" smtClean="0"/>
              <a:t>Does NOT need to handle any arbitrary object, only those configurations created by the helper</a:t>
            </a:r>
          </a:p>
          <a:p>
            <a:pPr marL="171450" lvl="0" indent="-171450">
              <a:buFont typeface="Arial" panose="020B0604020202020204" pitchFamily="34" charset="0"/>
              <a:buChar char="•"/>
            </a:pPr>
            <a:endParaRPr lang="en-US" b="0" baseline="0" dirty="0" smtClean="0"/>
          </a:p>
          <a:p>
            <a:pPr marL="0" lvl="0" indent="0">
              <a:buFont typeface="Arial" panose="020B0604020202020204" pitchFamily="34" charset="0"/>
              <a:buNone/>
            </a:pPr>
            <a:r>
              <a:rPr lang="en-US" b="1" baseline="0" dirty="0" smtClean="0"/>
              <a:t>Transition</a:t>
            </a:r>
          </a:p>
          <a:p>
            <a:pPr marL="171450" lvl="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dirty="0" smtClean="0"/>
              <a:t>Finally, we need to prevent this test data from lingering around when our test run is over</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One possibility is to reset the database to a known state at the start of each test run. This works, but I tend to run my unit tests against the same DB I use for local testing</a:t>
            </a:r>
          </a:p>
          <a:p>
            <a:pPr marL="628650" lvl="1" indent="-171450">
              <a:buFont typeface="Arial" panose="020B0604020202020204" pitchFamily="34" charset="0"/>
              <a:buChar char="•"/>
            </a:pPr>
            <a:r>
              <a:rPr lang="en-US" dirty="0" smtClean="0"/>
              <a:t>Don’t want data</a:t>
            </a:r>
            <a:r>
              <a:rPr lang="en-US" baseline="0" dirty="0" smtClean="0"/>
              <a:t> I’ve crafted by hand from being blown away by tests</a:t>
            </a:r>
          </a:p>
          <a:p>
            <a:pPr marL="628650" lvl="1" indent="-171450">
              <a:buFont typeface="Arial" panose="020B0604020202020204" pitchFamily="34" charset="0"/>
              <a:buChar char="•"/>
            </a:pPr>
            <a:r>
              <a:rPr lang="en-US" baseline="0" dirty="0" smtClean="0"/>
              <a:t>Don’t want to lose any schema changes I’ve made</a:t>
            </a:r>
          </a:p>
          <a:p>
            <a:pPr marL="171450" lvl="0"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214529086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smtClean="0"/>
              <a:t>Another option is to wrap each test run in a database transaction, and then roll back that transaction when the test run is over</a:t>
            </a:r>
            <a:br>
              <a:rPr lang="en-US" baseline="0" dirty="0" smtClean="0"/>
            </a:br>
            <a:endParaRPr lang="en-US" baseline="0" dirty="0" smtClean="0"/>
          </a:p>
          <a:p>
            <a:pPr marL="171450" lvl="0" indent="-171450">
              <a:buFont typeface="Arial" panose="020B0604020202020204" pitchFamily="34" charset="0"/>
              <a:buChar char="•"/>
            </a:pPr>
            <a:r>
              <a:rPr lang="en-US" baseline="0" dirty="0" smtClean="0"/>
              <a:t>This is easy to do by adding an attribute to our data tests. The presence of this attribute automatically executes the test inside of a transaction, and then discards the transaction at the end.</a:t>
            </a:r>
          </a:p>
          <a:p>
            <a:pPr marL="171450" lvl="0" indent="-171450">
              <a:buFont typeface="Arial" panose="020B0604020202020204" pitchFamily="34" charset="0"/>
              <a:buChar char="•"/>
            </a:pPr>
            <a:endParaRPr lang="en-US" dirty="0" smtClean="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326668368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Let’s recap</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Good setup code:</a:t>
            </a:r>
            <a:endParaRPr lang="en-US" dirty="0"/>
          </a:p>
          <a:p>
            <a:pPr marL="228600" indent="-228600">
              <a:buFont typeface="Arial" panose="020B0604020202020204" pitchFamily="34" charset="0"/>
              <a:buAutoNum type="arabicParenR"/>
            </a:pPr>
            <a:r>
              <a:rPr lang="en-US" baseline="0" dirty="0" smtClean="0"/>
              <a:t>Is highly expressive</a:t>
            </a:r>
          </a:p>
          <a:p>
            <a:pPr marL="228600" indent="-228600">
              <a:buFont typeface="Arial" panose="020B0604020202020204" pitchFamily="34" charset="0"/>
              <a:buAutoNum type="arabicParenR"/>
            </a:pPr>
            <a:r>
              <a:rPr lang="en-US" baseline="0" dirty="0" smtClean="0"/>
              <a:t>Highlights what really matters</a:t>
            </a:r>
          </a:p>
          <a:p>
            <a:pPr marL="228600" indent="-228600">
              <a:buFont typeface="Arial" panose="020B0604020202020204" pitchFamily="34" charset="0"/>
              <a:buAutoNum type="arabicParenR"/>
            </a:pPr>
            <a:r>
              <a:rPr lang="en-US" baseline="0" dirty="0" smtClean="0"/>
              <a:t>Avoids inheritance for shared data</a:t>
            </a:r>
          </a:p>
          <a:p>
            <a:pPr marL="228600" indent="-228600">
              <a:buFont typeface="Arial" panose="020B0604020202020204" pitchFamily="34" charset="0"/>
              <a:buAutoNum type="arabicParenR"/>
            </a:pPr>
            <a:r>
              <a:rPr lang="en-US" baseline="0" dirty="0" smtClean="0"/>
              <a:t>Does not require a lot of upkeep</a:t>
            </a:r>
          </a:p>
          <a:p>
            <a:pPr marL="228600" indent="-228600">
              <a:buFont typeface="Arial" panose="020B0604020202020204" pitchFamily="34" charset="0"/>
              <a:buAutoNum type="arabicParenR"/>
            </a:pPr>
            <a:endParaRPr lang="en-US" baseline="0" dirty="0" smtClean="0"/>
          </a:p>
          <a:p>
            <a:pPr marL="228600" indent="-228600">
              <a:buFont typeface="Arial" panose="020B0604020202020204" pitchFamily="34" charset="0"/>
              <a:buAutoNum type="arabicParenR"/>
            </a:pPr>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365209106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And how do we achieve these goals?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Short, clean code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Use helpers for object creation</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3358127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7 objects being created…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12721182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 like to wrap up with last piece</a:t>
            </a:r>
            <a:r>
              <a:rPr lang="en-US" baseline="0" dirty="0" smtClean="0"/>
              <a:t> of advice:</a:t>
            </a:r>
          </a:p>
          <a:p>
            <a:endParaRPr lang="en-US" baseline="0" dirty="0" smtClean="0"/>
          </a:p>
          <a:p>
            <a:r>
              <a:rPr lang="en-US" b="1" baseline="0" dirty="0" smtClean="0"/>
              <a:t>CLICK</a:t>
            </a:r>
          </a:p>
          <a:p>
            <a:endParaRPr lang="en-US" baseline="0" dirty="0" smtClean="0"/>
          </a:p>
          <a:p>
            <a:pPr marL="171450" indent="-171450">
              <a:buFont typeface="Arial" panose="020B0604020202020204" pitchFamily="34" charset="0"/>
              <a:buChar char="•"/>
            </a:pPr>
            <a:r>
              <a:rPr lang="en-US" baseline="0" dirty="0" smtClean="0"/>
              <a:t>If something is hard to test, it’s probably too complex. </a:t>
            </a:r>
            <a:br>
              <a:rPr lang="en-US" baseline="0" dirty="0" smtClean="0"/>
            </a:br>
            <a:endParaRPr lang="en-US" baseline="0" dirty="0" smtClean="0"/>
          </a:p>
          <a:p>
            <a:pPr marL="171450" indent="-171450">
              <a:buFont typeface="Arial" panose="020B0604020202020204" pitchFamily="34" charset="0"/>
              <a:buChar char="•"/>
            </a:pPr>
            <a:r>
              <a:rPr lang="en-US" baseline="0" dirty="0" smtClean="0"/>
              <a:t>Don’t be “clever” in your tests – change design to make cleverness unnecessary. </a:t>
            </a:r>
            <a:br>
              <a:rPr lang="en-US" baseline="0" dirty="0" smtClean="0"/>
            </a:br>
            <a:endParaRPr lang="en-US" baseline="0" dirty="0" smtClean="0"/>
          </a:p>
          <a:p>
            <a:pPr marL="171450" indent="-171450">
              <a:buFont typeface="Arial" panose="020B0604020202020204" pitchFamily="34" charset="0"/>
              <a:buChar char="•"/>
            </a:pPr>
            <a:r>
              <a:rPr lang="en-US" baseline="0" dirty="0" smtClean="0"/>
              <a:t>Clean, simple, elegant are the keys to success</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1" baseline="0" dirty="0" smtClean="0"/>
              <a:t>CLICK</a:t>
            </a:r>
            <a:r>
              <a:rPr lang="en-US" b="0" baseline="0" dirty="0" smtClean="0"/>
              <a:t>: You can download these materials from my </a:t>
            </a:r>
            <a:r>
              <a:rPr lang="en-US" b="0" baseline="0" dirty="0" err="1" smtClean="0"/>
              <a:t>Github</a:t>
            </a:r>
            <a:r>
              <a:rPr lang="en-US" b="0" baseline="0" dirty="0" smtClean="0"/>
              <a:t> account</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1" baseline="0" dirty="0" smtClean="0"/>
              <a:t>CLICK: </a:t>
            </a:r>
            <a:r>
              <a:rPr lang="en-US" b="0" baseline="0" dirty="0" smtClean="0"/>
              <a:t>If you have any questions or feedback of any sort, reach me on Twitter or email.</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THANK YOU!</a:t>
            </a:r>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2786039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75 lines of code to understand.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2208961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11/20/2016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11/20/2016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11/20/2016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11/20/2016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bit.ly/1d7zHz7"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bit.ly/1d7zHz7"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a:bodyPr>
          <a:lstStyle/>
          <a:p>
            <a:pPr algn="ctr"/>
            <a:r>
              <a:rPr lang="en-US" sz="6000" dirty="0" smtClean="0"/>
              <a:t>Patterns of Effective Test Setup</a:t>
            </a:r>
            <a:r>
              <a:rPr lang="en-US" sz="1100" dirty="0" smtClean="0"/>
              <a:t/>
            </a:r>
            <a:br>
              <a:rPr lang="en-US" sz="1100" dirty="0" smtClean="0"/>
            </a:br>
            <a:endParaRPr lang="en-US" sz="4000" dirty="0">
              <a:solidFill>
                <a:schemeClr val="bg1">
                  <a:lumMod val="65000"/>
                </a:schemeClr>
              </a:solidFill>
            </a:endParaRPr>
          </a:p>
        </p:txBody>
      </p:sp>
      <p:sp>
        <p:nvSpPr>
          <p:cNvPr id="5" name="TextBox 4"/>
          <p:cNvSpPr txBox="1"/>
          <p:nvPr/>
        </p:nvSpPr>
        <p:spPr>
          <a:xfrm>
            <a:off x="4329457" y="5795260"/>
            <a:ext cx="3533083" cy="707886"/>
          </a:xfrm>
          <a:prstGeom prst="rect">
            <a:avLst/>
          </a:prstGeom>
          <a:noFill/>
        </p:spPr>
        <p:txBody>
          <a:bodyPr wrap="none" rtlCol="0">
            <a:spAutoFit/>
          </a:bodyPr>
          <a:lstStyle/>
          <a:p>
            <a:r>
              <a:rPr lang="en-US" sz="3200" dirty="0" smtClean="0">
                <a:solidFill>
                  <a:srgbClr val="FD7D00"/>
                </a:solidFill>
              </a:rPr>
              <a:t>@</a:t>
            </a:r>
            <a:r>
              <a:rPr lang="en-US" sz="4000" dirty="0" smtClean="0">
                <a:solidFill>
                  <a:srgbClr val="FD7D00"/>
                </a:solidFill>
              </a:rPr>
              <a:t>spetryjohnson</a:t>
            </a:r>
            <a:endParaRPr lang="en-US" sz="3200" dirty="0">
              <a:solidFill>
                <a:srgbClr val="FD7D00"/>
              </a:solidFill>
            </a:endParaRPr>
          </a:p>
        </p:txBody>
      </p:sp>
      <p:sp>
        <p:nvSpPr>
          <p:cNvPr id="6" name="Rectangle 5"/>
          <p:cNvSpPr/>
          <p:nvPr/>
        </p:nvSpPr>
        <p:spPr>
          <a:xfrm>
            <a:off x="551184" y="2726244"/>
            <a:ext cx="11089628" cy="769441"/>
          </a:xfrm>
          <a:prstGeom prst="rect">
            <a:avLst/>
          </a:prstGeom>
        </p:spPr>
        <p:txBody>
          <a:bodyPr wrap="square">
            <a:spAutoFit/>
          </a:bodyPr>
          <a:lstStyle/>
          <a:p>
            <a:pPr algn="ctr"/>
            <a:r>
              <a:rPr lang="en-US" sz="4400" dirty="0" err="1" smtClean="0">
                <a:solidFill>
                  <a:schemeClr val="bg1">
                    <a:lumMod val="50000"/>
                  </a:schemeClr>
                </a:solidFill>
              </a:rPr>
              <a:t>Assert.That</a:t>
            </a:r>
            <a:r>
              <a:rPr lang="en-US" sz="4400" dirty="0" smtClean="0">
                <a:solidFill>
                  <a:schemeClr val="bg1">
                    <a:lumMod val="50000"/>
                  </a:schemeClr>
                </a:solidFill>
              </a:rPr>
              <a:t>(</a:t>
            </a:r>
            <a:r>
              <a:rPr lang="en-US" sz="4400" dirty="0" err="1" smtClean="0">
                <a:solidFill>
                  <a:schemeClr val="bg1">
                    <a:lumMod val="50000"/>
                  </a:schemeClr>
                </a:solidFill>
              </a:rPr>
              <a:t>yourTests.suck</a:t>
            </a:r>
            <a:r>
              <a:rPr lang="en-US" sz="4400" dirty="0" smtClean="0">
                <a:solidFill>
                  <a:schemeClr val="bg1">
                    <a:lumMod val="50000"/>
                  </a:schemeClr>
                </a:solidFill>
              </a:rPr>
              <a:t>)</a:t>
            </a:r>
            <a:endParaRPr lang="en-US" sz="4400" dirty="0">
              <a:solidFill>
                <a:schemeClr val="bg1">
                  <a:lumMod val="50000"/>
                </a:schemeClr>
              </a:solidFill>
            </a:endParaRPr>
          </a:p>
        </p:txBody>
      </p:sp>
      <p:sp>
        <p:nvSpPr>
          <p:cNvPr id="7" name="Rectangle 6"/>
          <p:cNvSpPr/>
          <p:nvPr/>
        </p:nvSpPr>
        <p:spPr>
          <a:xfrm>
            <a:off x="551184" y="3495685"/>
            <a:ext cx="11089628" cy="769441"/>
          </a:xfrm>
          <a:prstGeom prst="rect">
            <a:avLst/>
          </a:prstGeom>
        </p:spPr>
        <p:txBody>
          <a:bodyPr wrap="square">
            <a:spAutoFit/>
          </a:bodyPr>
          <a:lstStyle/>
          <a:p>
            <a:pPr algn="ctr"/>
            <a:r>
              <a:rPr lang="en-US" sz="4400" dirty="0" err="1" smtClean="0">
                <a:solidFill>
                  <a:schemeClr val="bg1">
                    <a:lumMod val="50000"/>
                  </a:schemeClr>
                </a:solidFill>
              </a:rPr>
              <a:t>Assert.That</a:t>
            </a:r>
            <a:r>
              <a:rPr lang="en-US" sz="4400" dirty="0" smtClean="0">
                <a:solidFill>
                  <a:schemeClr val="bg1">
                    <a:lumMod val="50000"/>
                  </a:schemeClr>
                </a:solidFill>
              </a:rPr>
              <a:t>(</a:t>
            </a:r>
            <a:r>
              <a:rPr lang="en-US" sz="4400" dirty="0" err="1" smtClean="0">
                <a:solidFill>
                  <a:schemeClr val="bg1">
                    <a:lumMod val="50000"/>
                  </a:schemeClr>
                </a:solidFill>
              </a:rPr>
              <a:t>yourTests.canGetBetter</a:t>
            </a:r>
            <a:r>
              <a:rPr lang="en-US" sz="4400" dirty="0" smtClean="0">
                <a:solidFill>
                  <a:schemeClr val="bg1">
                    <a:lumMod val="50000"/>
                  </a:schemeClr>
                </a:solidFill>
              </a:rPr>
              <a:t>)</a:t>
            </a:r>
            <a:endParaRPr lang="en-US" sz="4400" dirty="0">
              <a:solidFill>
                <a:schemeClr val="bg1">
                  <a:lumMod val="50000"/>
                </a:schemeClr>
              </a:solidFill>
            </a:endParaRPr>
          </a:p>
        </p:txBody>
      </p:sp>
    </p:spTree>
    <p:extLst>
      <p:ext uri="{BB962C8B-B14F-4D97-AF65-F5344CB8AC3E}">
        <p14:creationId xmlns:p14="http://schemas.microsoft.com/office/powerpoint/2010/main" val="98950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pic>
        <p:nvPicPr>
          <p:cNvPr id="7" name="Picture 6"/>
          <p:cNvPicPr>
            <a:picLocks noChangeAspect="1"/>
          </p:cNvPicPr>
          <p:nvPr/>
        </p:nvPicPr>
        <p:blipFill>
          <a:blip r:embed="rId7"/>
          <a:stretch>
            <a:fillRect/>
          </a:stretch>
        </p:blipFill>
        <p:spPr>
          <a:xfrm>
            <a:off x="4751741" y="3663421"/>
            <a:ext cx="3000375" cy="2114550"/>
          </a:xfrm>
          <a:prstGeom prst="rect">
            <a:avLst/>
          </a:prstGeom>
        </p:spPr>
      </p:pic>
    </p:spTree>
    <p:extLst>
      <p:ext uri="{BB962C8B-B14F-4D97-AF65-F5344CB8AC3E}">
        <p14:creationId xmlns:p14="http://schemas.microsoft.com/office/powerpoint/2010/main" val="1586081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What’s on the agenda?</a:t>
            </a:r>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t>4 mistakes you're making today</a:t>
            </a:r>
            <a:br>
              <a:rPr lang="en-US" sz="4000" dirty="0" smtClean="0"/>
            </a:br>
            <a:endParaRPr lang="en-US" sz="4000" dirty="0" smtClean="0"/>
          </a:p>
          <a:p>
            <a:r>
              <a:rPr lang="en-US" sz="4000" dirty="0" smtClean="0"/>
              <a:t>4 keys to success for unit test setup</a:t>
            </a:r>
          </a:p>
          <a:p>
            <a:endParaRPr lang="en-US" sz="4000" dirty="0" smtClean="0"/>
          </a:p>
          <a:p>
            <a:r>
              <a:rPr lang="en-US" sz="4000" dirty="0" smtClean="0"/>
              <a:t>Advanced tips and tricks for integration tests</a:t>
            </a:r>
            <a:r>
              <a:rPr lang="en-US" dirty="0"/>
              <a:t/>
            </a:r>
            <a:br>
              <a:rPr lang="en-US" dirty="0"/>
            </a:b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737091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 is “test setup”, exactly?</a:t>
            </a:r>
          </a:p>
        </p:txBody>
      </p:sp>
      <p:sp>
        <p:nvSpPr>
          <p:cNvPr id="3" name="Content Placeholder 2"/>
          <p:cNvSpPr>
            <a:spLocks noGrp="1"/>
          </p:cNvSpPr>
          <p:nvPr>
            <p:ph idx="1"/>
          </p:nvPr>
        </p:nvSpPr>
        <p:spPr/>
        <p:txBody>
          <a:bodyPr>
            <a:normAutofit/>
          </a:bodyPr>
          <a:lstStyle/>
          <a:p>
            <a:r>
              <a:rPr lang="en-US" sz="4000" dirty="0" smtClean="0"/>
              <a:t>Code written </a:t>
            </a:r>
            <a:r>
              <a:rPr lang="en-US" sz="4000" i="1" dirty="0" smtClean="0"/>
              <a:t>outside</a:t>
            </a:r>
            <a:r>
              <a:rPr lang="en-US" sz="4000" dirty="0" smtClean="0"/>
              <a:t> individual tests ( “fixture” setup)</a:t>
            </a:r>
            <a:r>
              <a:rPr lang="en-US" sz="4000" dirty="0" smtClean="0">
                <a:solidFill>
                  <a:schemeClr val="bg1">
                    <a:lumMod val="65000"/>
                  </a:schemeClr>
                </a:solidFill>
              </a:rPr>
              <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t>Code written </a:t>
            </a:r>
            <a:r>
              <a:rPr lang="en-US" sz="4000" i="1" dirty="0" smtClean="0"/>
              <a:t>inside </a:t>
            </a:r>
            <a:r>
              <a:rPr lang="en-US" sz="4000" dirty="0" smtClean="0"/>
              <a:t>individual tests</a:t>
            </a:r>
          </a:p>
          <a:p>
            <a:endParaRPr lang="en-US" sz="4000" dirty="0"/>
          </a:p>
          <a:p>
            <a:r>
              <a:rPr lang="en-US" sz="4000" dirty="0" smtClean="0"/>
              <a:t>Anything that creates test data in memory or db</a:t>
            </a:r>
            <a:r>
              <a:rPr lang="en-US" dirty="0" smtClean="0"/>
              <a:t/>
            </a:r>
            <a:br>
              <a:rPr lang="en-US" dirty="0" smtClean="0"/>
            </a:b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27823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#1</a:t>
            </a:r>
            <a:br>
              <a:rPr lang="en-US" sz="4800" u="sng" dirty="0" smtClean="0"/>
            </a:br>
            <a:r>
              <a:rPr lang="en-US" sz="4800" u="sng" dirty="0" smtClean="0"/>
              <a:t/>
            </a:r>
            <a:br>
              <a:rPr lang="en-US" sz="4800" u="sng" dirty="0" smtClean="0"/>
            </a:br>
            <a:r>
              <a:rPr lang="en-US" sz="4000" dirty="0" smtClean="0"/>
              <a:t>It's easier to describe scenarios in words than code</a:t>
            </a:r>
            <a:endParaRPr lang="en-US" sz="4000" dirty="0"/>
          </a:p>
        </p:txBody>
      </p:sp>
    </p:spTree>
    <p:extLst>
      <p:ext uri="{BB962C8B-B14F-4D97-AF65-F5344CB8AC3E}">
        <p14:creationId xmlns:p14="http://schemas.microsoft.com/office/powerpoint/2010/main" val="1058486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19503" cy="1325563"/>
          </a:xfrm>
        </p:spPr>
        <p:txBody>
          <a:bodyPr>
            <a:noAutofit/>
          </a:bodyPr>
          <a:lstStyle/>
          <a:p>
            <a:r>
              <a:rPr lang="en-US" sz="4800" dirty="0" smtClean="0"/>
              <a:t>Mistake #1: Hard to create common states</a:t>
            </a:r>
            <a:endParaRPr lang="en-US" sz="4800" dirty="0"/>
          </a:p>
        </p:txBody>
      </p:sp>
      <p:sp>
        <p:nvSpPr>
          <p:cNvPr id="3" name="Content Placeholder 2"/>
          <p:cNvSpPr>
            <a:spLocks noGrp="1"/>
          </p:cNvSpPr>
          <p:nvPr>
            <p:ph idx="1"/>
          </p:nvPr>
        </p:nvSpPr>
        <p:spPr/>
        <p:txBody>
          <a:bodyPr>
            <a:normAutofit/>
          </a:bodyPr>
          <a:lstStyle/>
          <a:p>
            <a:pPr marL="0" indent="0">
              <a:buNone/>
            </a:pPr>
            <a:endParaRPr lang="en-US" sz="4000" dirty="0"/>
          </a:p>
          <a:p>
            <a:pPr marL="0" indent="0">
              <a:buNone/>
            </a:pPr>
            <a:r>
              <a:rPr lang="en-US" sz="2800" dirty="0" smtClean="0">
                <a:solidFill>
                  <a:srgbClr val="FF0000"/>
                </a:solidFill>
              </a:rPr>
              <a:t>TODO: Image of simple business case exploding into multiple lines of code</a:t>
            </a:r>
            <a:r>
              <a:rPr lang="en-US" sz="3600" dirty="0" smtClean="0"/>
              <a:t/>
            </a:r>
            <a:br>
              <a:rPr lang="en-US" sz="3600" dirty="0" smtClean="0"/>
            </a:br>
            <a:endParaRPr lang="en-US" sz="3600" dirty="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974524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#2</a:t>
            </a:r>
            <a:br>
              <a:rPr lang="en-US" sz="4800" u="sng" dirty="0" smtClean="0"/>
            </a:br>
            <a:r>
              <a:rPr lang="en-US" sz="4800" u="sng" dirty="0" smtClean="0"/>
              <a:t/>
            </a:r>
            <a:br>
              <a:rPr lang="en-US" sz="4800" u="sng" dirty="0" smtClean="0"/>
            </a:br>
            <a:r>
              <a:rPr lang="en-US" sz="4000" dirty="0" smtClean="0"/>
              <a:t>Manually constructing dependencies</a:t>
            </a:r>
            <a:endParaRPr lang="en-US" sz="4000" dirty="0"/>
          </a:p>
        </p:txBody>
      </p:sp>
    </p:spTree>
    <p:extLst>
      <p:ext uri="{BB962C8B-B14F-4D97-AF65-F5344CB8AC3E}">
        <p14:creationId xmlns:p14="http://schemas.microsoft.com/office/powerpoint/2010/main" val="2676086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64609" cy="1325563"/>
          </a:xfrm>
        </p:spPr>
        <p:txBody>
          <a:bodyPr>
            <a:noAutofit/>
          </a:bodyPr>
          <a:lstStyle/>
          <a:p>
            <a:r>
              <a:rPr lang="en-US" sz="4800" dirty="0" smtClean="0"/>
              <a:t>Mistake #2: Manually constructing objects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838199" y="1690688"/>
            <a:ext cx="11164609" cy="1642447"/>
          </a:xfrm>
          <a:prstGeom prst="rect">
            <a:avLst/>
          </a:prstGeom>
        </p:spPr>
      </p:pic>
    </p:spTree>
    <p:extLst>
      <p:ext uri="{BB962C8B-B14F-4D97-AF65-F5344CB8AC3E}">
        <p14:creationId xmlns:p14="http://schemas.microsoft.com/office/powerpoint/2010/main" val="42306291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78498" cy="1325563"/>
          </a:xfrm>
        </p:spPr>
        <p:txBody>
          <a:bodyPr>
            <a:noAutofit/>
          </a:bodyPr>
          <a:lstStyle/>
          <a:p>
            <a:r>
              <a:rPr lang="en-US" sz="4800" dirty="0"/>
              <a:t>Mistake #2: 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7"/>
            <a:ext cx="11214522" cy="1996409"/>
          </a:xfrm>
          <a:prstGeom prst="rect">
            <a:avLst/>
          </a:prstGeom>
        </p:spPr>
      </p:pic>
    </p:spTree>
    <p:extLst>
      <p:ext uri="{BB962C8B-B14F-4D97-AF65-F5344CB8AC3E}">
        <p14:creationId xmlns:p14="http://schemas.microsoft.com/office/powerpoint/2010/main" val="1136295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42523" cy="1325563"/>
          </a:xfrm>
        </p:spPr>
        <p:txBody>
          <a:bodyPr>
            <a:noAutofit/>
          </a:bodyPr>
          <a:lstStyle/>
          <a:p>
            <a:r>
              <a:rPr lang="en-US" sz="4800" dirty="0"/>
              <a:t>Mistake #2: 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1690688"/>
            <a:ext cx="11240730" cy="2922590"/>
          </a:xfrm>
          <a:prstGeom prst="rect">
            <a:avLst/>
          </a:prstGeom>
        </p:spPr>
      </p:pic>
    </p:spTree>
    <p:extLst>
      <p:ext uri="{BB962C8B-B14F-4D97-AF65-F5344CB8AC3E}">
        <p14:creationId xmlns:p14="http://schemas.microsoft.com/office/powerpoint/2010/main" val="17965574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77550" cy="1325563"/>
          </a:xfrm>
        </p:spPr>
        <p:txBody>
          <a:bodyPr>
            <a:noAutofit/>
          </a:bodyPr>
          <a:lstStyle/>
          <a:p>
            <a:r>
              <a:rPr lang="en-US" sz="4800" dirty="0"/>
              <a:t>Mistake #2: 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199" y="1690688"/>
            <a:ext cx="11181736" cy="4494235"/>
          </a:xfrm>
          <a:prstGeom prst="rect">
            <a:avLst/>
          </a:prstGeom>
        </p:spPr>
      </p:pic>
    </p:spTree>
    <p:extLst>
      <p:ext uri="{BB962C8B-B14F-4D97-AF65-F5344CB8AC3E}">
        <p14:creationId xmlns:p14="http://schemas.microsoft.com/office/powerpoint/2010/main" val="4205891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t>Not "testing 101"; assumes prior experience</a:t>
            </a:r>
            <a:br>
              <a:rPr lang="en-US" sz="4000" dirty="0" smtClean="0"/>
            </a:br>
            <a:endParaRPr lang="en-US" sz="4000" dirty="0" smtClean="0"/>
          </a:p>
          <a:p>
            <a:r>
              <a:rPr lang="en-US" sz="4000" dirty="0" smtClean="0"/>
              <a:t>Not about mocking / stubbing / testable code</a:t>
            </a:r>
          </a:p>
          <a:p>
            <a:endParaRPr lang="en-US" sz="4000" dirty="0" smtClean="0"/>
          </a:p>
          <a:p>
            <a:r>
              <a:rPr lang="en-US" sz="4000" dirty="0" smtClean="0"/>
              <a:t>Not about specific framework or language</a:t>
            </a:r>
            <a:br>
              <a:rPr lang="en-US" sz="4000" dirty="0" smtClean="0"/>
            </a:br>
            <a:endParaRPr lang="en-US" sz="4000" dirty="0" smtClean="0"/>
          </a:p>
          <a:p>
            <a:r>
              <a:rPr lang="en-US" sz="4000" dirty="0" smtClean="0"/>
              <a:t>All about improving setup of test data</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6600" cy="1325563"/>
          </a:xfrm>
        </p:spPr>
        <p:txBody>
          <a:bodyPr>
            <a:noAutofit/>
          </a:bodyPr>
          <a:lstStyle/>
          <a:p>
            <a:r>
              <a:rPr lang="en-US" sz="4800" dirty="0"/>
              <a:t>Mistake #2: 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838199" y="1690688"/>
            <a:ext cx="11132969" cy="4486275"/>
          </a:xfrm>
          <a:prstGeom prst="rect">
            <a:avLst/>
          </a:prstGeom>
        </p:spPr>
      </p:pic>
    </p:spTree>
    <p:extLst>
      <p:ext uri="{BB962C8B-B14F-4D97-AF65-F5344CB8AC3E}">
        <p14:creationId xmlns:p14="http://schemas.microsoft.com/office/powerpoint/2010/main" val="20940271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04756" cy="1325563"/>
          </a:xfrm>
        </p:spPr>
        <p:txBody>
          <a:bodyPr>
            <a:noAutofit/>
          </a:bodyPr>
          <a:lstStyle/>
          <a:p>
            <a:r>
              <a:rPr lang="en-US" sz="4800" dirty="0"/>
              <a:t>Mistake #2: 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1600377"/>
            <a:ext cx="11245884" cy="4576586"/>
          </a:xfrm>
          <a:prstGeom prst="rect">
            <a:avLst/>
          </a:prstGeom>
        </p:spPr>
      </p:pic>
    </p:spTree>
    <p:extLst>
      <p:ext uri="{BB962C8B-B14F-4D97-AF65-F5344CB8AC3E}">
        <p14:creationId xmlns:p14="http://schemas.microsoft.com/office/powerpoint/2010/main" val="17440189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#3</a:t>
            </a:r>
            <a:br>
              <a:rPr lang="en-US" sz="4800" u="sng" dirty="0" smtClean="0"/>
            </a:br>
            <a:r>
              <a:rPr lang="en-US" sz="4800" u="sng" dirty="0" smtClean="0"/>
              <a:t/>
            </a:r>
            <a:br>
              <a:rPr lang="en-US" sz="4800" u="sng" dirty="0" smtClean="0"/>
            </a:br>
            <a:r>
              <a:rPr lang="en-US" sz="4000" dirty="0" smtClean="0"/>
              <a:t>Noise values obscure meaningful ones</a:t>
            </a:r>
            <a:endParaRPr lang="en-US" sz="4000" dirty="0"/>
          </a:p>
        </p:txBody>
      </p:sp>
    </p:spTree>
    <p:extLst>
      <p:ext uri="{BB962C8B-B14F-4D97-AF65-F5344CB8AC3E}">
        <p14:creationId xmlns:p14="http://schemas.microsoft.com/office/powerpoint/2010/main" val="20002564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Too many "noise" values</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pPr marL="0" indent="0">
              <a:buFont typeface="Arial" panose="020B0604020202020204" pitchFamily="34" charset="0"/>
              <a:buNone/>
            </a:pPr>
            <a:r>
              <a:rPr lang="en-US" sz="2800" dirty="0" smtClean="0">
                <a:solidFill>
                  <a:srgbClr val="FF0000"/>
                </a:solidFill>
              </a:rPr>
              <a:t>TODO: Screenshots for lots of primitives</a:t>
            </a:r>
            <a:r>
              <a:rPr lang="en-US" sz="3600" dirty="0" smtClean="0"/>
              <a:t/>
            </a:r>
            <a:br>
              <a:rPr lang="en-US" sz="3600" dirty="0" smtClean="0"/>
            </a:br>
            <a:endParaRPr lang="en-US" sz="36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6888677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#4</a:t>
            </a:r>
            <a:br>
              <a:rPr lang="en-US" sz="4800" u="sng" dirty="0" smtClean="0"/>
            </a:br>
            <a:r>
              <a:rPr lang="en-US" sz="4800" u="sng" dirty="0" smtClean="0"/>
              <a:t/>
            </a:r>
            <a:br>
              <a:rPr lang="en-US" sz="4800" u="sng" dirty="0" smtClean="0"/>
            </a:br>
            <a:r>
              <a:rPr lang="en-US" sz="4000" dirty="0" smtClean="0"/>
              <a:t>Reusing setup code via inheritance</a:t>
            </a:r>
            <a:endParaRPr lang="en-US" sz="4000" dirty="0"/>
          </a:p>
        </p:txBody>
      </p:sp>
    </p:spTree>
    <p:extLst>
      <p:ext uri="{BB962C8B-B14F-4D97-AF65-F5344CB8AC3E}">
        <p14:creationId xmlns:p14="http://schemas.microsoft.com/office/powerpoint/2010/main" val="7339569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#4: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pPr marL="0" indent="0">
              <a:buFont typeface="Arial" panose="020B0604020202020204" pitchFamily="34" charset="0"/>
              <a:buNone/>
            </a:pPr>
            <a:r>
              <a:rPr lang="en-US" sz="2800" dirty="0" smtClean="0">
                <a:solidFill>
                  <a:srgbClr val="FF0000"/>
                </a:solidFill>
              </a:rPr>
              <a:t>TODO: Image for inheritance</a:t>
            </a:r>
            <a:r>
              <a:rPr lang="en-US" sz="3600" dirty="0" smtClean="0"/>
              <a:t/>
            </a:r>
            <a:br>
              <a:rPr lang="en-US" sz="3600" dirty="0" smtClean="0"/>
            </a:br>
            <a:endParaRPr lang="en-US" sz="36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7570424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There </a:t>
            </a:r>
            <a:r>
              <a:rPr lang="en-US" sz="4800" i="1" dirty="0" smtClean="0"/>
              <a:t>is </a:t>
            </a:r>
            <a:r>
              <a:rPr lang="en-US" sz="4800" dirty="0" smtClean="0"/>
              <a:t>a better way!</a:t>
            </a:r>
            <a:endParaRPr lang="en-US" sz="4800" dirty="0"/>
          </a:p>
        </p:txBody>
      </p:sp>
    </p:spTree>
    <p:extLst>
      <p:ext uri="{BB962C8B-B14F-4D97-AF65-F5344CB8AC3E}">
        <p14:creationId xmlns:p14="http://schemas.microsoft.com/office/powerpoint/2010/main" val="2096865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#1</a:t>
            </a:r>
            <a:br>
              <a:rPr lang="en-US" sz="4800" u="sng" dirty="0" smtClean="0"/>
            </a:br>
            <a:r>
              <a:rPr lang="en-US" sz="4800" u="sng" dirty="0" smtClean="0"/>
              <a:t/>
            </a:r>
            <a:br>
              <a:rPr lang="en-US" sz="4800" u="sng" dirty="0" smtClean="0"/>
            </a:br>
            <a:r>
              <a:rPr lang="en-US" sz="4000" dirty="0" smtClean="0"/>
              <a:t>Stop creating data by hand!</a:t>
            </a:r>
            <a:endParaRPr lang="en-US" sz="4000" dirty="0"/>
          </a:p>
        </p:txBody>
      </p:sp>
    </p:spTree>
    <p:extLst>
      <p:ext uri="{BB962C8B-B14F-4D97-AF65-F5344CB8AC3E}">
        <p14:creationId xmlns:p14="http://schemas.microsoft.com/office/powerpoint/2010/main" val="137101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808831"/>
            <a:ext cx="11196484" cy="1192463"/>
          </a:xfrm>
          <a:prstGeom prst="rect">
            <a:avLst/>
          </a:prstGeom>
        </p:spPr>
      </p:pic>
    </p:spTree>
    <p:extLst>
      <p:ext uri="{BB962C8B-B14F-4D97-AF65-F5344CB8AC3E}">
        <p14:creationId xmlns:p14="http://schemas.microsoft.com/office/powerpoint/2010/main" val="23260391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01516" cy="1325563"/>
          </a:xfrm>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796269"/>
            <a:ext cx="11219624" cy="1194927"/>
          </a:xfrm>
          <a:prstGeom prst="rect">
            <a:avLst/>
          </a:prstGeom>
        </p:spPr>
      </p:pic>
      <p:pic>
        <p:nvPicPr>
          <p:cNvPr id="6" name="Picture 5"/>
          <p:cNvPicPr>
            <a:picLocks noChangeAspect="1"/>
          </p:cNvPicPr>
          <p:nvPr/>
        </p:nvPicPr>
        <p:blipFill>
          <a:blip r:embed="rId4"/>
          <a:stretch>
            <a:fillRect/>
          </a:stretch>
        </p:blipFill>
        <p:spPr>
          <a:xfrm>
            <a:off x="838200" y="4345892"/>
            <a:ext cx="11096271" cy="1671450"/>
          </a:xfrm>
          <a:prstGeom prst="rect">
            <a:avLst/>
          </a:prstGeom>
        </p:spPr>
      </p:pic>
    </p:spTree>
    <p:extLst>
      <p:ext uri="{BB962C8B-B14F-4D97-AF65-F5344CB8AC3E}">
        <p14:creationId xmlns:p14="http://schemas.microsoft.com/office/powerpoint/2010/main" val="31142131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Why care about test setup?</a:t>
            </a:r>
            <a:endParaRPr lang="en-US" sz="4800" dirty="0"/>
          </a:p>
        </p:txBody>
      </p:sp>
    </p:spTree>
    <p:extLst>
      <p:ext uri="{BB962C8B-B14F-4D97-AF65-F5344CB8AC3E}">
        <p14:creationId xmlns:p14="http://schemas.microsoft.com/office/powerpoint/2010/main" val="28854967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200" y="1825625"/>
            <a:ext cx="10515600" cy="4351338"/>
          </a:xfrm>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2738438"/>
            <a:ext cx="10895669" cy="3986827"/>
          </a:xfrm>
          <a:prstGeom prst="rect">
            <a:avLst/>
          </a:prstGeom>
        </p:spPr>
      </p:pic>
    </p:spTree>
    <p:extLst>
      <p:ext uri="{BB962C8B-B14F-4D97-AF65-F5344CB8AC3E}">
        <p14:creationId xmlns:p14="http://schemas.microsoft.com/office/powerpoint/2010/main" val="42146280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1" y="2639716"/>
            <a:ext cx="11418362" cy="4085549"/>
          </a:xfrm>
          <a:prstGeom prst="rect">
            <a:avLst/>
          </a:prstGeom>
        </p:spPr>
      </p:pic>
    </p:spTree>
    <p:extLst>
      <p:ext uri="{BB962C8B-B14F-4D97-AF65-F5344CB8AC3E}">
        <p14:creationId xmlns:p14="http://schemas.microsoft.com/office/powerpoint/2010/main" val="32992098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a:t>
            </a:r>
          </a:p>
          <a:p>
            <a:endParaRPr lang="en-US" dirty="0"/>
          </a:p>
          <a:p>
            <a:r>
              <a:rPr lang="en-US" dirty="0" smtClean="0"/>
              <a:t>(Static Methods) + (Customization) – (Fluent API)</a:t>
            </a:r>
          </a:p>
          <a:p>
            <a:endParaRPr lang="en-US" dirty="0"/>
          </a:p>
        </p:txBody>
      </p:sp>
    </p:spTree>
    <p:extLst>
      <p:ext uri="{BB962C8B-B14F-4D97-AF65-F5344CB8AC3E}">
        <p14:creationId xmlns:p14="http://schemas.microsoft.com/office/powerpoint/2010/main" val="38399477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a:t>
            </a:r>
          </a:p>
          <a:p>
            <a:endParaRPr lang="en-US" dirty="0"/>
          </a:p>
          <a:p>
            <a:endParaRPr lang="en-US" dirty="0" smtClean="0"/>
          </a:p>
          <a:p>
            <a:endParaRPr lang="en-US" dirty="0"/>
          </a:p>
        </p:txBody>
      </p:sp>
      <p:pic>
        <p:nvPicPr>
          <p:cNvPr id="7" name="Picture 6"/>
          <p:cNvPicPr>
            <a:picLocks noChangeAspect="1"/>
          </p:cNvPicPr>
          <p:nvPr/>
        </p:nvPicPr>
        <p:blipFill>
          <a:blip r:embed="rId3"/>
          <a:stretch>
            <a:fillRect/>
          </a:stretch>
        </p:blipFill>
        <p:spPr>
          <a:xfrm>
            <a:off x="838200" y="2909584"/>
            <a:ext cx="5193890" cy="2183419"/>
          </a:xfrm>
          <a:prstGeom prst="rect">
            <a:avLst/>
          </a:prstGeom>
        </p:spPr>
      </p:pic>
      <p:pic>
        <p:nvPicPr>
          <p:cNvPr id="8" name="Picture 7"/>
          <p:cNvPicPr>
            <a:picLocks noChangeAspect="1"/>
          </p:cNvPicPr>
          <p:nvPr/>
        </p:nvPicPr>
        <p:blipFill>
          <a:blip r:embed="rId4"/>
          <a:stretch>
            <a:fillRect/>
          </a:stretch>
        </p:blipFill>
        <p:spPr>
          <a:xfrm>
            <a:off x="838200" y="5216526"/>
            <a:ext cx="10515600" cy="1427738"/>
          </a:xfrm>
          <a:prstGeom prst="rect">
            <a:avLst/>
          </a:prstGeom>
        </p:spPr>
      </p:pic>
    </p:spTree>
    <p:extLst>
      <p:ext uri="{BB962C8B-B14F-4D97-AF65-F5344CB8AC3E}">
        <p14:creationId xmlns:p14="http://schemas.microsoft.com/office/powerpoint/2010/main" val="24199211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#2</a:t>
            </a:r>
            <a:br>
              <a:rPr lang="en-US" sz="4800" u="sng" dirty="0" smtClean="0"/>
            </a:br>
            <a:r>
              <a:rPr lang="en-US" sz="4800" u="sng" dirty="0" smtClean="0"/>
              <a:t/>
            </a:r>
            <a:br>
              <a:rPr lang="en-US" sz="4800" u="sng" dirty="0" smtClean="0"/>
            </a:br>
            <a:r>
              <a:rPr lang="en-US" sz="4000" dirty="0" smtClean="0"/>
              <a:t>Explicitly specify </a:t>
            </a:r>
            <a:r>
              <a:rPr lang="en-US" sz="4000" i="1" dirty="0" smtClean="0"/>
              <a:t>only </a:t>
            </a:r>
            <a:r>
              <a:rPr lang="en-US" sz="4000" dirty="0" smtClean="0"/>
              <a:t>the values that matter</a:t>
            </a:r>
            <a:endParaRPr lang="en-US" sz="4000" dirty="0"/>
          </a:p>
        </p:txBody>
      </p:sp>
    </p:spTree>
    <p:extLst>
      <p:ext uri="{BB962C8B-B14F-4D97-AF65-F5344CB8AC3E}">
        <p14:creationId xmlns:p14="http://schemas.microsoft.com/office/powerpoint/2010/main" val="5110852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Liberal use of defaults</a:t>
            </a:r>
          </a:p>
          <a:p>
            <a:endParaRPr lang="en-US" dirty="0"/>
          </a:p>
          <a:p>
            <a:endParaRPr lang="en-US" dirty="0" smtClean="0"/>
          </a:p>
          <a:p>
            <a:endParaRPr lang="en-US" dirty="0"/>
          </a:p>
        </p:txBody>
      </p:sp>
      <p:pic>
        <p:nvPicPr>
          <p:cNvPr id="7" name="Picture 6"/>
          <p:cNvPicPr>
            <a:picLocks noChangeAspect="1"/>
          </p:cNvPicPr>
          <p:nvPr/>
        </p:nvPicPr>
        <p:blipFill>
          <a:blip r:embed="rId3"/>
          <a:stretch>
            <a:fillRect/>
          </a:stretch>
        </p:blipFill>
        <p:spPr>
          <a:xfrm>
            <a:off x="838200" y="2909584"/>
            <a:ext cx="5193890" cy="2183419"/>
          </a:xfrm>
          <a:prstGeom prst="rect">
            <a:avLst/>
          </a:prstGeom>
        </p:spPr>
      </p:pic>
      <p:pic>
        <p:nvPicPr>
          <p:cNvPr id="8" name="Picture 7"/>
          <p:cNvPicPr>
            <a:picLocks noChangeAspect="1"/>
          </p:cNvPicPr>
          <p:nvPr/>
        </p:nvPicPr>
        <p:blipFill>
          <a:blip r:embed="rId4"/>
          <a:stretch>
            <a:fillRect/>
          </a:stretch>
        </p:blipFill>
        <p:spPr>
          <a:xfrm>
            <a:off x="838200" y="5216526"/>
            <a:ext cx="10515600" cy="1427738"/>
          </a:xfrm>
          <a:prstGeom prst="rect">
            <a:avLst/>
          </a:prstGeom>
        </p:spPr>
      </p:pic>
    </p:spTree>
    <p:extLst>
      <p:ext uri="{BB962C8B-B14F-4D97-AF65-F5344CB8AC3E}">
        <p14:creationId xmlns:p14="http://schemas.microsoft.com/office/powerpoint/2010/main" val="4756901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Liberal use of defaults</a:t>
            </a:r>
          </a:p>
          <a:p>
            <a:pPr marL="0" indent="0">
              <a:buNone/>
            </a:pPr>
            <a:endParaRPr lang="en-US" sz="4000" dirty="0"/>
          </a:p>
          <a:p>
            <a:pPr marL="0" indent="0">
              <a:buNone/>
            </a:pPr>
            <a:r>
              <a:rPr lang="en-US" sz="4000" dirty="0" smtClean="0">
                <a:solidFill>
                  <a:srgbClr val="FF0000"/>
                </a:solidFill>
              </a:rPr>
              <a:t>TODO: Code</a:t>
            </a:r>
          </a:p>
          <a:p>
            <a:endParaRPr lang="en-US" dirty="0"/>
          </a:p>
          <a:p>
            <a:endParaRPr lang="en-US" dirty="0" smtClean="0"/>
          </a:p>
          <a:p>
            <a:endParaRPr lang="en-US" dirty="0"/>
          </a:p>
        </p:txBody>
      </p:sp>
    </p:spTree>
    <p:extLst>
      <p:ext uri="{BB962C8B-B14F-4D97-AF65-F5344CB8AC3E}">
        <p14:creationId xmlns:p14="http://schemas.microsoft.com/office/powerpoint/2010/main" val="14924601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#2: Specify only significant </a:t>
            </a:r>
            <a:r>
              <a:rPr lang="en-US" sz="4800" dirty="0" smtClean="0"/>
              <a:t>values</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Delegate to other helpers as needed</a:t>
            </a:r>
          </a:p>
        </p:txBody>
      </p:sp>
      <p:pic>
        <p:nvPicPr>
          <p:cNvPr id="4" name="Picture 3"/>
          <p:cNvPicPr>
            <a:picLocks noChangeAspect="1"/>
          </p:cNvPicPr>
          <p:nvPr/>
        </p:nvPicPr>
        <p:blipFill>
          <a:blip r:embed="rId3"/>
          <a:stretch>
            <a:fillRect/>
          </a:stretch>
        </p:blipFill>
        <p:spPr>
          <a:xfrm>
            <a:off x="838200" y="2806107"/>
            <a:ext cx="9692630" cy="3370856"/>
          </a:xfrm>
          <a:prstGeom prst="rect">
            <a:avLst/>
          </a:prstGeom>
        </p:spPr>
      </p:pic>
    </p:spTree>
    <p:extLst>
      <p:ext uri="{BB962C8B-B14F-4D97-AF65-F5344CB8AC3E}">
        <p14:creationId xmlns:p14="http://schemas.microsoft.com/office/powerpoint/2010/main" val="221352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Avoid "unexpected equality"</a:t>
            </a:r>
          </a:p>
          <a:p>
            <a:pPr marL="0" indent="0">
              <a:buNone/>
            </a:pPr>
            <a:endParaRPr lang="en-US" sz="4000" dirty="0"/>
          </a:p>
          <a:p>
            <a:pPr marL="0" indent="0">
              <a:buNone/>
            </a:pPr>
            <a:r>
              <a:rPr lang="en-US" sz="4000" dirty="0" smtClean="0">
                <a:solidFill>
                  <a:srgbClr val="FF0000"/>
                </a:solidFill>
              </a:rPr>
              <a:t>TODO: Code</a:t>
            </a:r>
          </a:p>
          <a:p>
            <a:endParaRPr lang="en-US" dirty="0"/>
          </a:p>
          <a:p>
            <a:endParaRPr lang="en-US" dirty="0" smtClean="0"/>
          </a:p>
          <a:p>
            <a:endParaRPr lang="en-US" dirty="0"/>
          </a:p>
        </p:txBody>
      </p:sp>
    </p:spTree>
    <p:extLst>
      <p:ext uri="{BB962C8B-B14F-4D97-AF65-F5344CB8AC3E}">
        <p14:creationId xmlns:p14="http://schemas.microsoft.com/office/powerpoint/2010/main" val="13108851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ShortGuid</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solidFill>
                  <a:schemeClr val="bg1">
                    <a:lumMod val="65000"/>
                  </a:schemeClr>
                </a:solidFill>
                <a:hlinkClick r:id="rId3" action="ppaction://hlinkfile"/>
              </a:rPr>
              <a:t>bit.ly/1dCxSbe</a:t>
            </a:r>
            <a:endParaRPr lang="en-US" sz="3200" dirty="0" smtClean="0">
              <a:solidFill>
                <a:schemeClr val="bg1">
                  <a:lumMod val="65000"/>
                </a:schemeClr>
              </a:solidFill>
            </a:endParaRPr>
          </a:p>
          <a:p>
            <a:pPr marL="0" indent="0">
              <a:buNone/>
            </a:pPr>
            <a:endParaRPr lang="en-US" sz="3200" dirty="0">
              <a:solidFill>
                <a:schemeClr val="bg1">
                  <a:lumMod val="65000"/>
                </a:schemeClr>
              </a:solidFill>
            </a:endParaRPr>
          </a:p>
          <a:p>
            <a:pPr marL="0" indent="0">
              <a:buNone/>
            </a:pPr>
            <a:r>
              <a:rPr lang="en-US" sz="3200" dirty="0" smtClean="0">
                <a:solidFill>
                  <a:srgbClr val="FF0000"/>
                </a:solidFill>
              </a:rPr>
              <a:t>TODO: Code for </a:t>
            </a:r>
            <a:r>
              <a:rPr lang="en-US" sz="3200" dirty="0" err="1" smtClean="0">
                <a:solidFill>
                  <a:srgbClr val="FF0000"/>
                </a:solidFill>
              </a:rPr>
              <a:t>ShortGuid</a:t>
            </a:r>
            <a:endParaRPr lang="en-US" sz="3200" dirty="0">
              <a:solidFill>
                <a:srgbClr val="FF0000"/>
              </a:solidFill>
            </a:endParaRPr>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3908482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Behold, the reason we’re here</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6312300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IdSequencer</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hlinkClick r:id="rId3"/>
              </a:rPr>
              <a:t>bit.ly/1d7zHz7</a:t>
            </a:r>
            <a:endParaRPr lang="en-US" sz="3200" dirty="0" smtClean="0"/>
          </a:p>
          <a:p>
            <a:pPr marL="0" indent="0">
              <a:buNone/>
            </a:pPr>
            <a:endParaRPr lang="en-US" sz="3200" dirty="0"/>
          </a:p>
          <a:p>
            <a:pPr marL="0" indent="0">
              <a:buNone/>
            </a:pPr>
            <a:r>
              <a:rPr lang="en-US" sz="3200" dirty="0" smtClean="0">
                <a:solidFill>
                  <a:srgbClr val="FF0000"/>
                </a:solidFill>
              </a:rPr>
              <a:t>TODO: Code for </a:t>
            </a:r>
            <a:r>
              <a:rPr lang="en-US" sz="3200" dirty="0" err="1" smtClean="0">
                <a:solidFill>
                  <a:srgbClr val="FF0000"/>
                </a:solidFill>
              </a:rPr>
              <a:t>IdSequencer</a:t>
            </a:r>
            <a:endParaRPr lang="en-US" sz="3200" dirty="0" smtClean="0">
              <a:solidFill>
                <a:srgbClr val="FF0000"/>
              </a:solidFill>
            </a:endParaRPr>
          </a:p>
          <a:p>
            <a:endParaRPr lang="en-US" dirty="0"/>
          </a:p>
        </p:txBody>
      </p:sp>
    </p:spTree>
    <p:extLst>
      <p:ext uri="{BB962C8B-B14F-4D97-AF65-F5344CB8AC3E}">
        <p14:creationId xmlns:p14="http://schemas.microsoft.com/office/powerpoint/2010/main" val="26617145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#3</a:t>
            </a:r>
            <a:br>
              <a:rPr lang="en-US" sz="4800" u="sng" dirty="0" smtClean="0"/>
            </a:br>
            <a:r>
              <a:rPr lang="en-US" sz="4800" u="sng" dirty="0" smtClean="0"/>
              <a:t/>
            </a:r>
            <a:br>
              <a:rPr lang="en-US" sz="4800" u="sng" dirty="0" smtClean="0"/>
            </a:br>
            <a:r>
              <a:rPr lang="en-US" sz="4000" dirty="0" smtClean="0"/>
              <a:t>Create "scenario" objects for reusable setup logic</a:t>
            </a:r>
            <a:endParaRPr lang="en-US" sz="4000" dirty="0"/>
          </a:p>
        </p:txBody>
      </p:sp>
    </p:spTree>
    <p:extLst>
      <p:ext uri="{BB962C8B-B14F-4D97-AF65-F5344CB8AC3E}">
        <p14:creationId xmlns:p14="http://schemas.microsoft.com/office/powerpoint/2010/main" val="577104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27774" cy="1325563"/>
          </a:xfrm>
        </p:spPr>
        <p:txBody>
          <a:bodyPr>
            <a:normAutofit/>
          </a:bodyPr>
          <a:lstStyle/>
          <a:p>
            <a:r>
              <a:rPr lang="en-US" sz="4800" dirty="0" smtClean="0"/>
              <a:t>Key #3: Use Scenarios to reuse setup logic</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Extract complex setup into reusable pieces</a:t>
            </a:r>
          </a:p>
          <a:p>
            <a:pPr marL="0" indent="0">
              <a:buNone/>
            </a:pPr>
            <a:endParaRPr lang="en-US" dirty="0"/>
          </a:p>
          <a:p>
            <a:pPr marL="0" indent="0">
              <a:buNone/>
            </a:pPr>
            <a:r>
              <a:rPr lang="en-US" dirty="0" smtClean="0">
                <a:solidFill>
                  <a:srgbClr val="FF0000"/>
                </a:solidFill>
              </a:rPr>
              <a:t>TODO: Example of the setup code a scenario can replace</a:t>
            </a:r>
          </a:p>
          <a:p>
            <a:pPr lvl="1"/>
            <a:endParaRPr lang="en-US" dirty="0"/>
          </a:p>
        </p:txBody>
      </p:sp>
    </p:spTree>
    <p:extLst>
      <p:ext uri="{BB962C8B-B14F-4D97-AF65-F5344CB8AC3E}">
        <p14:creationId xmlns:p14="http://schemas.microsoft.com/office/powerpoint/2010/main" val="32557675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dirty="0"/>
          </a:p>
          <a:p>
            <a:pPr marL="0" indent="0">
              <a:buNone/>
            </a:pPr>
            <a:r>
              <a:rPr lang="en-US" dirty="0" smtClean="0">
                <a:solidFill>
                  <a:srgbClr val="FF0000"/>
                </a:solidFill>
              </a:rPr>
              <a:t>TODO: Example of the cleaned up setup code using the scenario</a:t>
            </a:r>
          </a:p>
          <a:p>
            <a:pPr lvl="1"/>
            <a:endParaRPr lang="en-US" dirty="0"/>
          </a:p>
        </p:txBody>
      </p:sp>
    </p:spTree>
    <p:extLst>
      <p:ext uri="{BB962C8B-B14F-4D97-AF65-F5344CB8AC3E}">
        <p14:creationId xmlns:p14="http://schemas.microsoft.com/office/powerpoint/2010/main" val="3616210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sz="3200" dirty="0"/>
          </a:p>
          <a:p>
            <a:pPr marL="0" indent="0">
              <a:buNone/>
            </a:pPr>
            <a:endParaRPr lang="en-US" dirty="0"/>
          </a:p>
          <a:p>
            <a:pPr marL="0" indent="0">
              <a:buNone/>
            </a:pPr>
            <a:r>
              <a:rPr lang="en-US" dirty="0" smtClean="0">
                <a:solidFill>
                  <a:srgbClr val="FF0000"/>
                </a:solidFill>
              </a:rPr>
              <a:t>TODO: Example of a scenario object</a:t>
            </a:r>
          </a:p>
          <a:p>
            <a:pPr lvl="1"/>
            <a:endParaRPr lang="en-US" dirty="0"/>
          </a:p>
        </p:txBody>
      </p:sp>
    </p:spTree>
    <p:extLst>
      <p:ext uri="{BB962C8B-B14F-4D97-AF65-F5344CB8AC3E}">
        <p14:creationId xmlns:p14="http://schemas.microsoft.com/office/powerpoint/2010/main" val="40426775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sz="3200" dirty="0"/>
          </a:p>
          <a:p>
            <a:pPr marL="0" indent="0">
              <a:buNone/>
            </a:pPr>
            <a:endParaRPr lang="en-US" dirty="0"/>
          </a:p>
          <a:p>
            <a:pPr marL="0" indent="0">
              <a:buNone/>
            </a:pPr>
            <a:r>
              <a:rPr lang="en-US" dirty="0" smtClean="0">
                <a:solidFill>
                  <a:srgbClr val="FF0000"/>
                </a:solidFill>
              </a:rPr>
              <a:t>TODO: Another example of a scenario object</a:t>
            </a:r>
          </a:p>
          <a:p>
            <a:pPr lvl="1"/>
            <a:endParaRPr lang="en-US" dirty="0"/>
          </a:p>
        </p:txBody>
      </p:sp>
    </p:spTree>
    <p:extLst>
      <p:ext uri="{BB962C8B-B14F-4D97-AF65-F5344CB8AC3E}">
        <p14:creationId xmlns:p14="http://schemas.microsoft.com/office/powerpoint/2010/main" val="26348073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3600" dirty="0" smtClean="0"/>
              <a:t>Drawbacks and warnings</a:t>
            </a:r>
            <a:br>
              <a:rPr lang="en-US" sz="3600" dirty="0" smtClean="0"/>
            </a:br>
            <a:endParaRPr lang="en-US" sz="3600" dirty="0" smtClean="0"/>
          </a:p>
          <a:p>
            <a:r>
              <a:rPr lang="en-US" sz="3600" dirty="0" smtClean="0"/>
              <a:t>Need </a:t>
            </a:r>
            <a:r>
              <a:rPr lang="en-US" sz="3600" dirty="0" smtClean="0"/>
              <a:t>balance between specialization &amp; </a:t>
            </a:r>
            <a:r>
              <a:rPr lang="en-US" sz="3600" dirty="0" smtClean="0"/>
              <a:t>customization</a:t>
            </a:r>
            <a:br>
              <a:rPr lang="en-US" sz="3600" dirty="0" smtClean="0"/>
            </a:br>
            <a:endParaRPr lang="en-US" sz="3600" dirty="0" smtClean="0"/>
          </a:p>
          <a:p>
            <a:r>
              <a:rPr lang="en-US" sz="3600" dirty="0" smtClean="0"/>
              <a:t>May indicate need for Façade pattern in core app</a:t>
            </a: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7263455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#4</a:t>
            </a:r>
            <a:br>
              <a:rPr lang="en-US" sz="4800" u="sng" dirty="0" smtClean="0"/>
            </a:br>
            <a:r>
              <a:rPr lang="en-US" sz="4800" u="sng" dirty="0" smtClean="0"/>
              <a:t/>
            </a:r>
            <a:br>
              <a:rPr lang="en-US" sz="4800" u="sng" dirty="0" smtClean="0"/>
            </a:br>
            <a:r>
              <a:rPr lang="en-US" sz="4000" dirty="0" smtClean="0"/>
              <a:t>Tell a </a:t>
            </a:r>
            <a:r>
              <a:rPr lang="en-US" sz="4000" dirty="0" smtClean="0"/>
              <a:t>story</a:t>
            </a:r>
            <a:endParaRPr lang="en-US" sz="4000" dirty="0"/>
          </a:p>
        </p:txBody>
      </p:sp>
    </p:spTree>
    <p:extLst>
      <p:ext uri="{BB962C8B-B14F-4D97-AF65-F5344CB8AC3E}">
        <p14:creationId xmlns:p14="http://schemas.microsoft.com/office/powerpoint/2010/main" val="9084584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3600" dirty="0"/>
              <a:t>Use names to convey meaning</a:t>
            </a:r>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8" y="2537848"/>
            <a:ext cx="10308135" cy="4320151"/>
          </a:xfrm>
          <a:prstGeom prst="rect">
            <a:avLst/>
          </a:prstGeom>
        </p:spPr>
      </p:pic>
    </p:spTree>
    <p:extLst>
      <p:ext uri="{BB962C8B-B14F-4D97-AF65-F5344CB8AC3E}">
        <p14:creationId xmlns:p14="http://schemas.microsoft.com/office/powerpoint/2010/main" val="34694074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3600" dirty="0"/>
              <a:t>Use names to convey meaning</a:t>
            </a:r>
          </a:p>
          <a:p>
            <a:pPr marL="0" indent="0">
              <a:buNone/>
            </a:pPr>
            <a:endParaRPr lang="en-US" sz="3600" dirty="0" smtClean="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9" y="3389018"/>
            <a:ext cx="10784070" cy="2492912"/>
          </a:xfrm>
          <a:prstGeom prst="rect">
            <a:avLst/>
          </a:prstGeom>
        </p:spPr>
      </p:pic>
    </p:spTree>
    <p:extLst>
      <p:ext uri="{BB962C8B-B14F-4D97-AF65-F5344CB8AC3E}">
        <p14:creationId xmlns:p14="http://schemas.microsoft.com/office/powerpoint/2010/main" val="3864711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6323328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3600" dirty="0" smtClean="0"/>
              <a:t>Use names to convey meaning</a:t>
            </a:r>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947382" y="2662238"/>
            <a:ext cx="11102050" cy="4104866"/>
          </a:xfrm>
          <a:prstGeom prst="rect">
            <a:avLst/>
          </a:prstGeom>
        </p:spPr>
      </p:pic>
    </p:spTree>
    <p:extLst>
      <p:ext uri="{BB962C8B-B14F-4D97-AF65-F5344CB8AC3E}">
        <p14:creationId xmlns:p14="http://schemas.microsoft.com/office/powerpoint/2010/main" val="23051205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3600" dirty="0" smtClean="0"/>
              <a:t>Use names to convey meaning</a:t>
            </a:r>
          </a:p>
          <a:p>
            <a:pPr marL="0" indent="0">
              <a:buNone/>
            </a:pPr>
            <a:endParaRPr lang="en-US" sz="3600" dirty="0"/>
          </a:p>
          <a:p>
            <a:pPr marL="0" indent="0">
              <a:buNone/>
            </a:pPr>
            <a:r>
              <a:rPr lang="en-US" sz="3600" dirty="0" smtClean="0">
                <a:solidFill>
                  <a:srgbClr val="FF0000"/>
                </a:solidFill>
              </a:rPr>
              <a:t>TODO: the reviews added in reverse thing, </a:t>
            </a:r>
            <a:r>
              <a:rPr lang="en-US" sz="3600" smtClean="0">
                <a:solidFill>
                  <a:srgbClr val="FF0000"/>
                </a:solidFill>
              </a:rPr>
              <a:t>with inline dates</a:t>
            </a:r>
            <a:endParaRPr lang="en-US" sz="3600" dirty="0" smtClean="0">
              <a:solidFill>
                <a:srgbClr val="FF0000"/>
              </a:solidFill>
            </a:endParaRPr>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8778394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3600" dirty="0" smtClean="0"/>
              <a:t>Use names to convey meaning</a:t>
            </a:r>
          </a:p>
          <a:p>
            <a:pPr marL="0" indent="0">
              <a:buNone/>
            </a:pPr>
            <a:endParaRPr lang="en-US" sz="3600" dirty="0"/>
          </a:p>
          <a:p>
            <a:pPr marL="0" indent="0">
              <a:buNone/>
            </a:pPr>
            <a:r>
              <a:rPr lang="en-US" sz="3600" dirty="0" smtClean="0">
                <a:solidFill>
                  <a:srgbClr val="FF0000"/>
                </a:solidFill>
              </a:rPr>
              <a:t>TODO: the reviews added in reverse thing, using named constants</a:t>
            </a:r>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5780857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3600" dirty="0" smtClean="0"/>
              <a:t>Consistent "dummy" values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9" y="3027900"/>
            <a:ext cx="11115675" cy="2771775"/>
          </a:xfrm>
          <a:prstGeom prst="rect">
            <a:avLst/>
          </a:prstGeom>
        </p:spPr>
      </p:pic>
    </p:spTree>
    <p:extLst>
      <p:ext uri="{BB962C8B-B14F-4D97-AF65-F5344CB8AC3E}">
        <p14:creationId xmlns:p14="http://schemas.microsoft.com/office/powerpoint/2010/main" val="41566123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What about integration tests?</a:t>
            </a:r>
            <a:endParaRPr lang="en-US" sz="4800" dirty="0"/>
          </a:p>
        </p:txBody>
      </p:sp>
    </p:spTree>
    <p:extLst>
      <p:ext uri="{BB962C8B-B14F-4D97-AF65-F5344CB8AC3E}">
        <p14:creationId xmlns:p14="http://schemas.microsoft.com/office/powerpoint/2010/main" val="4147451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"Doing it right" – 4 keys to success</a:t>
            </a:r>
            <a:endParaRPr lang="en-US" sz="4800" dirty="0"/>
          </a:p>
        </p:txBody>
      </p:sp>
      <p:sp>
        <p:nvSpPr>
          <p:cNvPr id="3" name="Content Placeholder 2"/>
          <p:cNvSpPr>
            <a:spLocks noGrp="1"/>
          </p:cNvSpPr>
          <p:nvPr>
            <p:ph idx="1"/>
          </p:nvPr>
        </p:nvSpPr>
        <p:spPr/>
        <p:txBody>
          <a:bodyPr>
            <a:normAutofit/>
          </a:bodyPr>
          <a:lstStyle/>
          <a:p>
            <a:r>
              <a:rPr lang="en-US" sz="4000" dirty="0" smtClean="0"/>
              <a:t>Stop creating objects by hand!</a:t>
            </a:r>
            <a:br>
              <a:rPr lang="en-US" sz="4000" dirty="0" smtClean="0"/>
            </a:br>
            <a:endParaRPr lang="en-US" sz="4000" dirty="0"/>
          </a:p>
          <a:p>
            <a:r>
              <a:rPr lang="en-US" sz="4000" dirty="0" smtClean="0"/>
              <a:t>Specify </a:t>
            </a:r>
            <a:r>
              <a:rPr lang="en-US" sz="4000" i="1" dirty="0" smtClean="0"/>
              <a:t>only </a:t>
            </a:r>
            <a:r>
              <a:rPr lang="en-US" sz="4000" dirty="0" smtClean="0"/>
              <a:t>what matters</a:t>
            </a:r>
            <a:br>
              <a:rPr lang="en-US" sz="4000" dirty="0" smtClean="0"/>
            </a:br>
            <a:endParaRPr lang="en-US" sz="4000" dirty="0" smtClean="0"/>
          </a:p>
          <a:p>
            <a:r>
              <a:rPr lang="en-US" sz="4000" dirty="0" smtClean="0"/>
              <a:t>Tell a story</a:t>
            </a:r>
            <a:br>
              <a:rPr lang="en-US" sz="4000" dirty="0" smtClean="0"/>
            </a:br>
            <a:endParaRPr lang="en-US" sz="4000" dirty="0" smtClean="0">
              <a:solidFill>
                <a:schemeClr val="bg1">
                  <a:lumMod val="65000"/>
                </a:schemeClr>
              </a:solidFill>
            </a:endParaRPr>
          </a:p>
          <a:p>
            <a:r>
              <a:rPr lang="en-US" sz="4000" dirty="0" smtClean="0"/>
              <a:t>Use scenarios for complex setup</a:t>
            </a:r>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3292434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6000" dirty="0" smtClean="0">
                <a:solidFill>
                  <a:srgbClr val="FF0000"/>
                </a:solidFill>
              </a:rPr>
              <a:t>DIVIDER LINE</a:t>
            </a:r>
            <a:endParaRPr lang="en-US" sz="6000" dirty="0">
              <a:solidFill>
                <a:srgbClr val="FF0000"/>
              </a:solidFill>
            </a:endParaRPr>
          </a:p>
        </p:txBody>
      </p:sp>
    </p:spTree>
    <p:extLst>
      <p:ext uri="{BB962C8B-B14F-4D97-AF65-F5344CB8AC3E}">
        <p14:creationId xmlns:p14="http://schemas.microsoft.com/office/powerpoint/2010/main" val="6504809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Test Helpers</a:t>
            </a:r>
            <a:endParaRPr lang="en-US" sz="4800" dirty="0"/>
          </a:p>
        </p:txBody>
      </p:sp>
      <p:sp>
        <p:nvSpPr>
          <p:cNvPr id="3" name="Content Placeholder 2"/>
          <p:cNvSpPr>
            <a:spLocks noGrp="1"/>
          </p:cNvSpPr>
          <p:nvPr>
            <p:ph idx="1"/>
          </p:nvPr>
        </p:nvSpPr>
        <p:spPr/>
        <p:txBody>
          <a:bodyPr/>
          <a:lstStyle/>
          <a:p>
            <a:r>
              <a:rPr lang="en-US" dirty="0" smtClean="0"/>
              <a:t>Assign unique values – avoid “unexpected equality”</a:t>
            </a:r>
          </a:p>
        </p:txBody>
      </p:sp>
    </p:spTree>
    <p:extLst>
      <p:ext uri="{BB962C8B-B14F-4D97-AF65-F5344CB8AC3E}">
        <p14:creationId xmlns:p14="http://schemas.microsoft.com/office/powerpoint/2010/main" val="21135377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Test Helpers</a:t>
            </a:r>
            <a:endParaRPr lang="en-US" sz="4800" dirty="0"/>
          </a:p>
        </p:txBody>
      </p:sp>
      <p:sp>
        <p:nvSpPr>
          <p:cNvPr id="3" name="Content Placeholder 2"/>
          <p:cNvSpPr>
            <a:spLocks noGrp="1"/>
          </p:cNvSpPr>
          <p:nvPr>
            <p:ph idx="1"/>
          </p:nvPr>
        </p:nvSpPr>
        <p:spPr/>
        <p:txBody>
          <a:bodyPr/>
          <a:lstStyle/>
          <a:p>
            <a:r>
              <a:rPr lang="en-US" dirty="0"/>
              <a:t>Assign unique values – avoid “unexpected equality”</a:t>
            </a:r>
          </a:p>
          <a:p>
            <a:pPr lvl="1"/>
            <a:r>
              <a:rPr lang="en-US" b="1" dirty="0" err="1" smtClean="0">
                <a:solidFill>
                  <a:schemeClr val="bg1">
                    <a:lumMod val="65000"/>
                  </a:schemeClr>
                </a:solidFill>
              </a:rPr>
              <a:t>ShortGuid</a:t>
            </a:r>
            <a:r>
              <a:rPr lang="en-US" dirty="0" smtClean="0">
                <a:solidFill>
                  <a:schemeClr val="bg1">
                    <a:lumMod val="65000"/>
                  </a:schemeClr>
                </a:solidFill>
              </a:rPr>
              <a:t> for short, unique strings (</a:t>
            </a:r>
            <a:r>
              <a:rPr lang="en-US" dirty="0" smtClean="0">
                <a:solidFill>
                  <a:schemeClr val="bg1">
                    <a:lumMod val="65000"/>
                  </a:schemeClr>
                </a:solidFill>
                <a:hlinkClick r:id="rId3" action="ppaction://hlinkfile"/>
              </a:rPr>
              <a:t>bit.ly/1dCxSbe</a:t>
            </a:r>
            <a:r>
              <a:rPr lang="en-US" dirty="0" smtClean="0">
                <a:solidFill>
                  <a:schemeClr val="bg1">
                    <a:lumMod val="65000"/>
                  </a:schemeClr>
                </a:solidFill>
              </a:rPr>
              <a:t>)</a:t>
            </a:r>
          </a:p>
          <a:p>
            <a:pPr lvl="1"/>
            <a:r>
              <a:rPr lang="en-US" b="1" dirty="0" err="1" smtClean="0"/>
              <a:t>IdSequencer</a:t>
            </a:r>
            <a:r>
              <a:rPr lang="en-US" dirty="0" smtClean="0"/>
              <a:t> for unique integers (</a:t>
            </a:r>
            <a:r>
              <a:rPr lang="en-US" dirty="0" smtClean="0">
                <a:hlinkClick r:id="rId4"/>
              </a:rPr>
              <a:t>bit.ly/1d7zHz7</a:t>
            </a:r>
            <a:r>
              <a:rPr lang="en-US" dirty="0" smtClean="0"/>
              <a:t>)</a:t>
            </a:r>
            <a:endParaRPr lang="en-US" b="1" dirty="0" smtClean="0"/>
          </a:p>
        </p:txBody>
      </p:sp>
      <p:pic>
        <p:nvPicPr>
          <p:cNvPr id="9" name="Picture 8"/>
          <p:cNvPicPr>
            <a:picLocks noChangeAspect="1"/>
          </p:cNvPicPr>
          <p:nvPr/>
        </p:nvPicPr>
        <p:blipFill>
          <a:blip r:embed="rId5"/>
          <a:stretch>
            <a:fillRect/>
          </a:stretch>
        </p:blipFill>
        <p:spPr>
          <a:xfrm>
            <a:off x="1557337" y="3438525"/>
            <a:ext cx="6162675" cy="3867150"/>
          </a:xfrm>
          <a:prstGeom prst="rect">
            <a:avLst/>
          </a:prstGeom>
        </p:spPr>
      </p:pic>
    </p:spTree>
    <p:extLst>
      <p:ext uri="{BB962C8B-B14F-4D97-AF65-F5344CB8AC3E}">
        <p14:creationId xmlns:p14="http://schemas.microsoft.com/office/powerpoint/2010/main" val="21833652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Test Helpers</a:t>
            </a:r>
            <a:endParaRPr lang="en-US" sz="4800" dirty="0"/>
          </a:p>
        </p:txBody>
      </p:sp>
      <p:sp>
        <p:nvSpPr>
          <p:cNvPr id="3" name="Content Placeholder 2"/>
          <p:cNvSpPr>
            <a:spLocks noGrp="1"/>
          </p:cNvSpPr>
          <p:nvPr>
            <p:ph idx="1"/>
          </p:nvPr>
        </p:nvSpPr>
        <p:spPr/>
        <p:txBody>
          <a:bodyPr/>
          <a:lstStyle/>
          <a:p>
            <a:r>
              <a:rPr lang="en-US" dirty="0" smtClean="0"/>
              <a:t>Can act like an Object Mother, too</a:t>
            </a:r>
          </a:p>
        </p:txBody>
      </p:sp>
      <p:pic>
        <p:nvPicPr>
          <p:cNvPr id="7" name="Picture 6"/>
          <p:cNvPicPr>
            <a:picLocks noChangeAspect="1"/>
          </p:cNvPicPr>
          <p:nvPr/>
        </p:nvPicPr>
        <p:blipFill>
          <a:blip r:embed="rId3"/>
          <a:stretch>
            <a:fillRect/>
          </a:stretch>
        </p:blipFill>
        <p:spPr>
          <a:xfrm>
            <a:off x="838200" y="2780020"/>
            <a:ext cx="7124700" cy="1352550"/>
          </a:xfrm>
          <a:prstGeom prst="rect">
            <a:avLst/>
          </a:prstGeom>
        </p:spPr>
      </p:pic>
    </p:spTree>
    <p:extLst>
      <p:ext uri="{BB962C8B-B14F-4D97-AF65-F5344CB8AC3E}">
        <p14:creationId xmlns:p14="http://schemas.microsoft.com/office/powerpoint/2010/main" val="2018285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12348161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highly expressive</a:t>
            </a:r>
            <a:endParaRPr lang="en-US" sz="4800" dirty="0"/>
          </a:p>
        </p:txBody>
      </p:sp>
      <p:sp>
        <p:nvSpPr>
          <p:cNvPr id="3" name="Content Placeholder 2"/>
          <p:cNvSpPr>
            <a:spLocks noGrp="1"/>
          </p:cNvSpPr>
          <p:nvPr>
            <p:ph idx="1"/>
          </p:nvPr>
        </p:nvSpPr>
        <p:spPr/>
        <p:txBody>
          <a:bodyPr/>
          <a:lstStyle/>
          <a:p>
            <a:r>
              <a:rPr lang="en-US" sz="4000" dirty="0" smtClean="0"/>
              <a:t>Make clear </a:t>
            </a:r>
            <a:r>
              <a:rPr lang="en-US" sz="4000" i="1" dirty="0" smtClean="0"/>
              <a:t>why </a:t>
            </a:r>
            <a:r>
              <a:rPr lang="en-US" sz="4000" dirty="0" smtClean="0"/>
              <a:t>you’re doing what you’re doing</a:t>
            </a:r>
          </a:p>
          <a:p>
            <a:endParaRPr lang="en-US" dirty="0" smtClean="0"/>
          </a:p>
          <a:p>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1133167" y="2661885"/>
            <a:ext cx="9083256" cy="3989637"/>
          </a:xfrm>
          <a:prstGeom prst="rect">
            <a:avLst/>
          </a:prstGeom>
        </p:spPr>
      </p:pic>
    </p:spTree>
    <p:extLst>
      <p:ext uri="{BB962C8B-B14F-4D97-AF65-F5344CB8AC3E}">
        <p14:creationId xmlns:p14="http://schemas.microsoft.com/office/powerpoint/2010/main" val="19794860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66987" cy="1325563"/>
          </a:xfrm>
        </p:spPr>
        <p:txBody>
          <a:bodyPr>
            <a:noAutofit/>
          </a:bodyPr>
          <a:lstStyle/>
          <a:p>
            <a:r>
              <a:rPr lang="en-US" sz="4800" dirty="0" smtClean="0"/>
              <a:t>Good setup code highlights what matters…</a:t>
            </a:r>
            <a:endParaRPr lang="en-US" sz="4800" dirty="0"/>
          </a:p>
        </p:txBody>
      </p:sp>
      <p:sp>
        <p:nvSpPr>
          <p:cNvPr id="3" name="Content Placeholder 2"/>
          <p:cNvSpPr>
            <a:spLocks noGrp="1"/>
          </p:cNvSpPr>
          <p:nvPr>
            <p:ph idx="1"/>
          </p:nvPr>
        </p:nvSpPr>
        <p:spPr/>
        <p:txBody>
          <a:bodyPr/>
          <a:lstStyle/>
          <a:p>
            <a:pPr lvl="1"/>
            <a:endParaRPr lang="en-US" dirty="0"/>
          </a:p>
          <a:p>
            <a:pPr marL="457200" lvl="1" indent="0">
              <a:buNone/>
            </a:pPr>
            <a:endParaRPr lang="en-US" dirty="0"/>
          </a:p>
        </p:txBody>
      </p:sp>
    </p:spTree>
    <p:extLst>
      <p:ext uri="{BB962C8B-B14F-4D97-AF65-F5344CB8AC3E}">
        <p14:creationId xmlns:p14="http://schemas.microsoft.com/office/powerpoint/2010/main" val="21467317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81735" cy="1325563"/>
          </a:xfrm>
        </p:spPr>
        <p:txBody>
          <a:bodyPr>
            <a:noAutofit/>
          </a:bodyPr>
          <a:lstStyle/>
          <a:p>
            <a:r>
              <a:rPr lang="en-US" sz="4800" dirty="0" smtClean="0"/>
              <a:t>Good setup code highlights what matters…</a:t>
            </a:r>
            <a:endParaRPr lang="en-US" sz="4800" dirty="0"/>
          </a:p>
        </p:txBody>
      </p:sp>
      <p:sp>
        <p:nvSpPr>
          <p:cNvPr id="3" name="Content Placeholder 2"/>
          <p:cNvSpPr>
            <a:spLocks noGrp="1"/>
          </p:cNvSpPr>
          <p:nvPr>
            <p:ph idx="1"/>
          </p:nvPr>
        </p:nvSpPr>
        <p:spPr/>
        <p:txBody>
          <a:bodyPr/>
          <a:lstStyle/>
          <a:p>
            <a:r>
              <a:rPr lang="en-US" sz="4000" dirty="0" smtClean="0"/>
              <a:t>Named constants for important values</a:t>
            </a:r>
            <a:r>
              <a:rPr lang="en-US" dirty="0" smtClean="0"/>
              <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838198" y="2814478"/>
            <a:ext cx="10746621" cy="3497421"/>
          </a:xfrm>
          <a:prstGeom prst="rect">
            <a:avLst/>
          </a:prstGeom>
        </p:spPr>
      </p:pic>
    </p:spTree>
    <p:extLst>
      <p:ext uri="{BB962C8B-B14F-4D97-AF65-F5344CB8AC3E}">
        <p14:creationId xmlns:p14="http://schemas.microsoft.com/office/powerpoint/2010/main" val="3618194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22742" cy="1325563"/>
          </a:xfrm>
        </p:spPr>
        <p:txBody>
          <a:bodyPr>
            <a:noAutofit/>
          </a:bodyPr>
          <a:lstStyle/>
          <a:p>
            <a:r>
              <a:rPr lang="en-US" sz="4800" dirty="0" smtClean="0"/>
              <a:t>Good setup code highlights what matters…</a:t>
            </a:r>
            <a:endParaRPr lang="en-US" sz="4800" dirty="0"/>
          </a:p>
        </p:txBody>
      </p:sp>
      <p:sp>
        <p:nvSpPr>
          <p:cNvPr id="3" name="Content Placeholder 2"/>
          <p:cNvSpPr>
            <a:spLocks noGrp="1"/>
          </p:cNvSpPr>
          <p:nvPr>
            <p:ph idx="1"/>
          </p:nvPr>
        </p:nvSpPr>
        <p:spPr/>
        <p:txBody>
          <a:bodyPr/>
          <a:lstStyle/>
          <a:p>
            <a:r>
              <a:rPr lang="en-US" sz="4000" dirty="0" smtClean="0"/>
              <a:t>Named constants for important values</a:t>
            </a:r>
            <a:r>
              <a:rPr lang="en-US" dirty="0" smtClean="0"/>
              <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838200" y="2759075"/>
            <a:ext cx="9533942" cy="3995686"/>
          </a:xfrm>
          <a:prstGeom prst="rect">
            <a:avLst/>
          </a:prstGeom>
        </p:spPr>
      </p:pic>
    </p:spTree>
    <p:extLst>
      <p:ext uri="{BB962C8B-B14F-4D97-AF65-F5344CB8AC3E}">
        <p14:creationId xmlns:p14="http://schemas.microsoft.com/office/powerpoint/2010/main" val="5659208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93245" cy="1325563"/>
          </a:xfrm>
        </p:spPr>
        <p:txBody>
          <a:bodyPr>
            <a:noAutofit/>
          </a:bodyPr>
          <a:lstStyle/>
          <a:p>
            <a:r>
              <a:rPr lang="en-US" sz="4800" dirty="0" smtClean="0"/>
              <a:t>Good setup code highlights what matters…</a:t>
            </a:r>
            <a:endParaRPr lang="en-US" sz="4800" dirty="0"/>
          </a:p>
        </p:txBody>
      </p:sp>
      <p:sp>
        <p:nvSpPr>
          <p:cNvPr id="3" name="Content Placeholder 2"/>
          <p:cNvSpPr>
            <a:spLocks noGrp="1"/>
          </p:cNvSpPr>
          <p:nvPr>
            <p:ph idx="1"/>
          </p:nvPr>
        </p:nvSpPr>
        <p:spPr/>
        <p:txBody>
          <a:bodyPr/>
          <a:lstStyle/>
          <a:p>
            <a:r>
              <a:rPr lang="en-US" sz="4000" dirty="0" smtClean="0"/>
              <a:t>Give data objects descriptive names</a:t>
            </a:r>
            <a:r>
              <a:rPr lang="en-US" dirty="0" smtClean="0"/>
              <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947382" y="2820625"/>
            <a:ext cx="10382394" cy="3934136"/>
          </a:xfrm>
          <a:prstGeom prst="rect">
            <a:avLst/>
          </a:prstGeom>
        </p:spPr>
      </p:pic>
    </p:spTree>
    <p:extLst>
      <p:ext uri="{BB962C8B-B14F-4D97-AF65-F5344CB8AC3E}">
        <p14:creationId xmlns:p14="http://schemas.microsoft.com/office/powerpoint/2010/main" val="2677034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59881544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0626044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35337325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sp>
        <p:nvSpPr>
          <p:cNvPr id="3" name="Content Placeholder 2"/>
          <p:cNvSpPr>
            <a:spLocks noGrp="1"/>
          </p:cNvSpPr>
          <p:nvPr>
            <p:ph idx="1"/>
          </p:nvPr>
        </p:nvSpPr>
        <p:spPr/>
        <p:txBody>
          <a:bodyPr/>
          <a:lstStyle/>
          <a:p>
            <a:pPr lvl="1"/>
            <a:endParaRPr lang="en-US" dirty="0" smtClean="0"/>
          </a:p>
          <a:p>
            <a:pPr lvl="2"/>
            <a:endParaRPr lang="en-US" dirty="0"/>
          </a:p>
        </p:txBody>
      </p:sp>
      <p:pic>
        <p:nvPicPr>
          <p:cNvPr id="5" name="Picture 4"/>
          <p:cNvPicPr>
            <a:picLocks noChangeAspect="1"/>
          </p:cNvPicPr>
          <p:nvPr/>
        </p:nvPicPr>
        <p:blipFill>
          <a:blip r:embed="rId3"/>
          <a:stretch>
            <a:fillRect/>
          </a:stretch>
        </p:blipFill>
        <p:spPr>
          <a:xfrm>
            <a:off x="987248" y="1690688"/>
            <a:ext cx="10601325" cy="4114800"/>
          </a:xfrm>
          <a:prstGeom prst="rect">
            <a:avLst/>
          </a:prstGeom>
        </p:spPr>
      </p:pic>
    </p:spTree>
    <p:extLst>
      <p:ext uri="{BB962C8B-B14F-4D97-AF65-F5344CB8AC3E}">
        <p14:creationId xmlns:p14="http://schemas.microsoft.com/office/powerpoint/2010/main" val="136473100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Advanced Techniques – integration tests</a:t>
            </a:r>
            <a:endParaRPr lang="en-US" sz="48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53858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19793407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Advanced Techniques – integration tests</a:t>
            </a:r>
            <a:endParaRPr lang="en-US" sz="4800" dirty="0"/>
          </a:p>
        </p:txBody>
      </p:sp>
      <p:sp>
        <p:nvSpPr>
          <p:cNvPr id="3" name="Content Placeholder 2"/>
          <p:cNvSpPr>
            <a:spLocks noGrp="1"/>
          </p:cNvSpPr>
          <p:nvPr>
            <p:ph idx="1"/>
          </p:nvPr>
        </p:nvSpPr>
        <p:spPr/>
        <p:txBody>
          <a:bodyPr>
            <a:normAutofit/>
          </a:bodyPr>
          <a:lstStyle/>
          <a:p>
            <a:r>
              <a:rPr lang="en-US" dirty="0" smtClean="0"/>
              <a:t>Goal: same helpers create data in-memory and in-</a:t>
            </a:r>
            <a:r>
              <a:rPr lang="en-US" dirty="0" err="1" smtClean="0"/>
              <a:t>db</a:t>
            </a: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3951267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4"/>
            <a:ext cx="10515600" cy="4894489"/>
          </a:xfrm>
        </p:spPr>
        <p:txBody>
          <a:bodyPr>
            <a:normAutofit/>
          </a:bodyPr>
          <a:lstStyle/>
          <a:p>
            <a:r>
              <a:rPr lang="en-US" dirty="0" smtClean="0">
                <a:solidFill>
                  <a:schemeClr val="bg1">
                    <a:lumMod val="65000"/>
                  </a:schemeClr>
                </a:solidFill>
              </a:rPr>
              <a:t>Goal: same helpers create data in-memory and in-</a:t>
            </a:r>
            <a:r>
              <a:rPr lang="en-US" dirty="0" err="1" smtClean="0">
                <a:solidFill>
                  <a:schemeClr val="bg1">
                    <a:lumMod val="65000"/>
                  </a:schemeClr>
                </a:solidFill>
              </a:rPr>
              <a:t>db</a:t>
            </a:r>
            <a:r>
              <a:rPr lang="en-US" dirty="0" smtClean="0"/>
              <a:t/>
            </a:r>
            <a:br>
              <a:rPr lang="en-US" dirty="0" smtClean="0"/>
            </a:br>
            <a:endParaRPr lang="en-US" dirty="0" smtClean="0"/>
          </a:p>
          <a:p>
            <a:r>
              <a:rPr lang="en-US" dirty="0" smtClean="0"/>
              <a:t>Challenges:</a:t>
            </a:r>
          </a:p>
          <a:p>
            <a:pPr lvl="1"/>
            <a:r>
              <a:rPr lang="en-US" dirty="0" smtClean="0"/>
              <a:t>Foreign keys</a:t>
            </a:r>
          </a:p>
          <a:p>
            <a:pPr lvl="1"/>
            <a:r>
              <a:rPr lang="en-US" dirty="0" smtClean="0"/>
              <a:t>Column constraints</a:t>
            </a:r>
          </a:p>
          <a:p>
            <a:pPr lvl="1"/>
            <a:r>
              <a:rPr lang="en-US" dirty="0" smtClean="0"/>
              <a:t>Don’t litter database with junk data</a:t>
            </a:r>
          </a:p>
          <a:p>
            <a:endParaRPr lang="en-US" dirty="0"/>
          </a:p>
        </p:txBody>
      </p:sp>
    </p:spTree>
    <p:extLst>
      <p:ext uri="{BB962C8B-B14F-4D97-AF65-F5344CB8AC3E}">
        <p14:creationId xmlns:p14="http://schemas.microsoft.com/office/powerpoint/2010/main" val="1548533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4"/>
            <a:ext cx="10515600" cy="4894489"/>
          </a:xfrm>
        </p:spPr>
        <p:txBody>
          <a:bodyPr>
            <a:normAutofit/>
          </a:bodyPr>
          <a:lstStyle/>
          <a:p>
            <a:r>
              <a:rPr lang="en-US" dirty="0" smtClean="0">
                <a:solidFill>
                  <a:schemeClr val="bg1">
                    <a:lumMod val="65000"/>
                  </a:schemeClr>
                </a:solidFill>
              </a:rPr>
              <a:t>Goal: same helpers create data in-memory and in-</a:t>
            </a:r>
            <a:r>
              <a:rPr lang="en-US" dirty="0" err="1" smtClean="0">
                <a:solidFill>
                  <a:schemeClr val="bg1">
                    <a:lumMod val="65000"/>
                  </a:schemeClr>
                </a:solidFill>
              </a:rPr>
              <a:t>db</a:t>
            </a:r>
            <a:r>
              <a:rPr lang="en-US" dirty="0" smtClean="0"/>
              <a:t/>
            </a:r>
            <a:br>
              <a:rPr lang="en-US" dirty="0" smtClean="0"/>
            </a:br>
            <a:endParaRPr lang="en-US" dirty="0" smtClean="0"/>
          </a:p>
          <a:p>
            <a:r>
              <a:rPr lang="en-US" dirty="0" smtClean="0">
                <a:solidFill>
                  <a:schemeClr val="bg1">
                    <a:lumMod val="65000"/>
                  </a:schemeClr>
                </a:solidFill>
              </a:rPr>
              <a:t>Challenges:</a:t>
            </a:r>
          </a:p>
          <a:p>
            <a:pPr lvl="1"/>
            <a:r>
              <a:rPr lang="en-US" dirty="0" smtClean="0">
                <a:solidFill>
                  <a:schemeClr val="bg1">
                    <a:lumMod val="65000"/>
                  </a:schemeClr>
                </a:solidFill>
              </a:rPr>
              <a:t>Foreign keys</a:t>
            </a:r>
          </a:p>
          <a:p>
            <a:pPr lvl="1"/>
            <a:r>
              <a:rPr lang="en-US" dirty="0" smtClean="0">
                <a:solidFill>
                  <a:schemeClr val="bg1">
                    <a:lumMod val="65000"/>
                  </a:schemeClr>
                </a:solidFill>
              </a:rPr>
              <a:t>Column constraints</a:t>
            </a:r>
          </a:p>
          <a:p>
            <a:pPr lvl="1"/>
            <a:r>
              <a:rPr lang="en-US" dirty="0" smtClean="0">
                <a:solidFill>
                  <a:schemeClr val="bg1">
                    <a:lumMod val="65000"/>
                  </a:schemeClr>
                </a:solidFill>
              </a:rPr>
              <a:t>Don’t litter database with junk data</a:t>
            </a:r>
            <a:r>
              <a:rPr lang="en-US" dirty="0" smtClean="0"/>
              <a:t/>
            </a:r>
            <a:br>
              <a:rPr lang="en-US" dirty="0" smtClean="0"/>
            </a:br>
            <a:endParaRPr lang="en-US" dirty="0" smtClean="0"/>
          </a:p>
          <a:p>
            <a:r>
              <a:rPr lang="en-US" dirty="0" smtClean="0"/>
              <a:t>Solution: Add a </a:t>
            </a:r>
            <a:r>
              <a:rPr lang="en-US" i="1" dirty="0" smtClean="0"/>
              <a:t>Save() </a:t>
            </a:r>
            <a:r>
              <a:rPr lang="en-US" dirty="0" smtClean="0"/>
              <a:t>method to Test Helpers</a:t>
            </a:r>
          </a:p>
          <a:p>
            <a:endParaRPr lang="en-US" dirty="0"/>
          </a:p>
        </p:txBody>
      </p:sp>
    </p:spTree>
    <p:extLst>
      <p:ext uri="{BB962C8B-B14F-4D97-AF65-F5344CB8AC3E}">
        <p14:creationId xmlns:p14="http://schemas.microsoft.com/office/powerpoint/2010/main" val="2330347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7" name="Picture 6"/>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30634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658503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5" name="Picture 4"/>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525612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73433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p:txBody>
          <a:bodyPr>
            <a:normAutofit/>
          </a:bodyPr>
          <a:lstStyle/>
          <a:p>
            <a:r>
              <a:rPr lang="en-US" dirty="0" smtClean="0"/>
              <a:t>[Rollback] attribute</a:t>
            </a:r>
          </a:p>
          <a:p>
            <a:pPr lvl="1"/>
            <a:r>
              <a:rPr lang="en-US" dirty="0" smtClean="0"/>
              <a:t>Creates DB transaction when test starts</a:t>
            </a:r>
          </a:p>
          <a:p>
            <a:pPr lvl="1"/>
            <a:r>
              <a:rPr lang="en-US" dirty="0" smtClean="0"/>
              <a:t>Rolls back when test ends</a:t>
            </a:r>
          </a:p>
          <a:p>
            <a:endParaRPr lang="en-US" dirty="0"/>
          </a:p>
        </p:txBody>
      </p:sp>
      <p:pic>
        <p:nvPicPr>
          <p:cNvPr id="6" name="Picture 5"/>
          <p:cNvPicPr>
            <a:picLocks noChangeAspect="1"/>
          </p:cNvPicPr>
          <p:nvPr/>
        </p:nvPicPr>
        <p:blipFill>
          <a:blip r:embed="rId3"/>
          <a:stretch>
            <a:fillRect/>
          </a:stretch>
        </p:blipFill>
        <p:spPr>
          <a:xfrm>
            <a:off x="838200" y="3434897"/>
            <a:ext cx="7715250" cy="3181350"/>
          </a:xfrm>
          <a:prstGeom prst="rect">
            <a:avLst/>
          </a:prstGeom>
        </p:spPr>
      </p:pic>
    </p:spTree>
    <p:extLst>
      <p:ext uri="{BB962C8B-B14F-4D97-AF65-F5344CB8AC3E}">
        <p14:creationId xmlns:p14="http://schemas.microsoft.com/office/powerpoint/2010/main" val="3022098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 quick recap…</a:t>
            </a:r>
            <a:endParaRPr lang="en-US" sz="4800" dirty="0"/>
          </a:p>
        </p:txBody>
      </p:sp>
      <p:sp>
        <p:nvSpPr>
          <p:cNvPr id="3" name="Content Placeholder 2"/>
          <p:cNvSpPr>
            <a:spLocks noGrp="1"/>
          </p:cNvSpPr>
          <p:nvPr>
            <p:ph idx="1"/>
          </p:nvPr>
        </p:nvSpPr>
        <p:spPr/>
        <p:txBody>
          <a:bodyPr>
            <a:normAutofit/>
          </a:bodyPr>
          <a:lstStyle/>
          <a:p>
            <a:r>
              <a:rPr lang="en-US" dirty="0" smtClean="0"/>
              <a:t>Good setup code:</a:t>
            </a:r>
          </a:p>
          <a:p>
            <a:pPr lvl="1"/>
            <a:r>
              <a:rPr lang="en-US" dirty="0" smtClean="0"/>
              <a:t>Is highly expressive</a:t>
            </a:r>
          </a:p>
          <a:p>
            <a:pPr lvl="1"/>
            <a:r>
              <a:rPr lang="en-US" dirty="0" smtClean="0"/>
              <a:t>Highlights what matters / downplays what doesn’t</a:t>
            </a:r>
          </a:p>
          <a:p>
            <a:pPr lvl="1"/>
            <a:r>
              <a:rPr lang="en-US" dirty="0" smtClean="0"/>
              <a:t>Doesn’t use inheritance</a:t>
            </a:r>
          </a:p>
          <a:p>
            <a:pPr lvl="1"/>
            <a:r>
              <a:rPr lang="en-US" dirty="0" smtClean="0"/>
              <a:t>Is resilient</a:t>
            </a:r>
          </a:p>
          <a:p>
            <a:pPr lvl="1"/>
            <a:endParaRPr lang="en-US" dirty="0"/>
          </a:p>
          <a:p>
            <a:endParaRPr lang="en-US" dirty="0"/>
          </a:p>
        </p:txBody>
      </p:sp>
    </p:spTree>
    <p:extLst>
      <p:ext uri="{BB962C8B-B14F-4D97-AF65-F5344CB8AC3E}">
        <p14:creationId xmlns:p14="http://schemas.microsoft.com/office/powerpoint/2010/main" val="304021100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 quick recap…</a:t>
            </a:r>
            <a:endParaRPr lang="en-US" sz="4800"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Good setup code:</a:t>
            </a:r>
          </a:p>
          <a:p>
            <a:pPr lvl="1"/>
            <a:r>
              <a:rPr lang="en-US" dirty="0" smtClean="0">
                <a:solidFill>
                  <a:schemeClr val="bg1">
                    <a:lumMod val="65000"/>
                  </a:schemeClr>
                </a:solidFill>
              </a:rPr>
              <a:t>Is highly expressive</a:t>
            </a:r>
          </a:p>
          <a:p>
            <a:pPr lvl="1"/>
            <a:r>
              <a:rPr lang="en-US" dirty="0" smtClean="0">
                <a:solidFill>
                  <a:schemeClr val="bg1">
                    <a:lumMod val="65000"/>
                  </a:schemeClr>
                </a:solidFill>
              </a:rPr>
              <a:t>Highlights what matters / downplays what doesn’t</a:t>
            </a:r>
          </a:p>
          <a:p>
            <a:pPr lvl="1"/>
            <a:r>
              <a:rPr lang="en-US" dirty="0" smtClean="0">
                <a:solidFill>
                  <a:schemeClr val="bg1">
                    <a:lumMod val="65000"/>
                  </a:schemeClr>
                </a:solidFill>
              </a:rPr>
              <a:t>Doesn’t use inheritance</a:t>
            </a:r>
          </a:p>
          <a:p>
            <a:pPr lvl="1"/>
            <a:r>
              <a:rPr lang="en-US" dirty="0" smtClean="0">
                <a:solidFill>
                  <a:schemeClr val="bg1">
                    <a:lumMod val="65000"/>
                  </a:schemeClr>
                </a:solidFill>
              </a:rPr>
              <a:t>Is resilient</a:t>
            </a:r>
          </a:p>
          <a:p>
            <a:pPr lvl="1"/>
            <a:endParaRPr lang="en-US" dirty="0"/>
          </a:p>
          <a:p>
            <a:r>
              <a:rPr lang="en-US" dirty="0" smtClean="0"/>
              <a:t>How?</a:t>
            </a:r>
          </a:p>
          <a:p>
            <a:pPr lvl="1"/>
            <a:r>
              <a:rPr lang="en-US" dirty="0" smtClean="0"/>
              <a:t>Short, clean code</a:t>
            </a:r>
          </a:p>
          <a:p>
            <a:pPr lvl="1"/>
            <a:r>
              <a:rPr lang="en-US" dirty="0" smtClean="0"/>
              <a:t>Use helpers for object creation</a:t>
            </a:r>
          </a:p>
          <a:p>
            <a:pPr lvl="1"/>
            <a:endParaRPr lang="en-US" dirty="0" smtClean="0"/>
          </a:p>
          <a:p>
            <a:endParaRPr lang="en-US" dirty="0"/>
          </a:p>
        </p:txBody>
      </p:sp>
    </p:spTree>
    <p:extLst>
      <p:ext uri="{BB962C8B-B14F-4D97-AF65-F5344CB8AC3E}">
        <p14:creationId xmlns:p14="http://schemas.microsoft.com/office/powerpoint/2010/main" val="453950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spTree>
    <p:extLst>
      <p:ext uri="{BB962C8B-B14F-4D97-AF65-F5344CB8AC3E}">
        <p14:creationId xmlns:p14="http://schemas.microsoft.com/office/powerpoint/2010/main" val="10695845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Parting Words of Wisdom</a:t>
            </a:r>
            <a:endParaRPr lang="en-US" sz="4800" dirty="0"/>
          </a:p>
        </p:txBody>
      </p:sp>
      <p:sp>
        <p:nvSpPr>
          <p:cNvPr id="3" name="Content Placeholder 2"/>
          <p:cNvSpPr>
            <a:spLocks noGrp="1"/>
          </p:cNvSpPr>
          <p:nvPr>
            <p:ph idx="1"/>
          </p:nvPr>
        </p:nvSpPr>
        <p:spPr/>
        <p:txBody>
          <a:bodyPr/>
          <a:lstStyle/>
          <a:p>
            <a:r>
              <a:rPr lang="en-US" dirty="0" smtClean="0"/>
              <a:t>Hard to test == too complex. Simplify!</a:t>
            </a:r>
          </a:p>
          <a:p>
            <a:endParaRPr lang="en-US" dirty="0"/>
          </a:p>
          <a:p>
            <a:r>
              <a:rPr lang="en-US" b="1" dirty="0" smtClean="0"/>
              <a:t>Liked what you saw today?</a:t>
            </a:r>
          </a:p>
          <a:p>
            <a:pPr lvl="1"/>
            <a:r>
              <a:rPr lang="en-US" dirty="0" smtClean="0"/>
              <a:t>Download materials from </a:t>
            </a:r>
            <a:r>
              <a:rPr lang="en-US" dirty="0" smtClean="0">
                <a:hlinkClick r:id="rId3"/>
              </a:rPr>
              <a:t>github.com/</a:t>
            </a:r>
            <a:r>
              <a:rPr lang="en-US" dirty="0" err="1" smtClean="0">
                <a:hlinkClick r:id="rId3"/>
              </a:rPr>
              <a:t>spetryjohnson</a:t>
            </a:r>
            <a:endParaRPr lang="en-US" dirty="0" smtClean="0"/>
          </a:p>
          <a:p>
            <a:pPr lvl="1"/>
            <a:r>
              <a:rPr lang="en-US" dirty="0" smtClean="0"/>
              <a:t>Read my blog at </a:t>
            </a:r>
            <a:r>
              <a:rPr lang="en-US" dirty="0" smtClean="0">
                <a:hlinkClick r:id="rId4"/>
              </a:rPr>
              <a:t>petry-johnson.com</a:t>
            </a:r>
            <a:endParaRPr lang="en-US" dirty="0"/>
          </a:p>
          <a:p>
            <a:endParaRPr lang="en-US" dirty="0" smtClean="0"/>
          </a:p>
          <a:p>
            <a:r>
              <a:rPr lang="en-US" b="1" dirty="0" smtClean="0"/>
              <a:t>Questions / Comments / Suggestions / Flames?</a:t>
            </a:r>
          </a:p>
          <a:p>
            <a:pPr lvl="1"/>
            <a:r>
              <a:rPr lang="en-US" dirty="0" smtClean="0"/>
              <a:t>@</a:t>
            </a:r>
            <a:r>
              <a:rPr lang="en-US" dirty="0" err="1" smtClean="0"/>
              <a:t>spetryjohnson</a:t>
            </a:r>
            <a:endParaRPr lang="en-US" dirty="0" smtClean="0"/>
          </a:p>
          <a:p>
            <a:pPr lvl="1"/>
            <a:r>
              <a:rPr lang="en-US" dirty="0" smtClean="0"/>
              <a:t>seth@petry-johnson.com</a:t>
            </a:r>
            <a:endParaRPr lang="en-US" dirty="0"/>
          </a:p>
        </p:txBody>
      </p:sp>
    </p:spTree>
    <p:extLst>
      <p:ext uri="{BB962C8B-B14F-4D97-AF65-F5344CB8AC3E}">
        <p14:creationId xmlns:p14="http://schemas.microsoft.com/office/powerpoint/2010/main" val="1405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732186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16012</TotalTime>
  <Words>5104</Words>
  <Application>Microsoft Office PowerPoint</Application>
  <PresentationFormat>Widescreen</PresentationFormat>
  <Paragraphs>654</Paragraphs>
  <Slides>80</Slides>
  <Notes>80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80</vt:i4>
      </vt:variant>
    </vt:vector>
  </HeadingPairs>
  <TitlesOfParts>
    <vt:vector size="87" baseType="lpstr">
      <vt:lpstr>Arial</vt:lpstr>
      <vt:lpstr>Calibri</vt:lpstr>
      <vt:lpstr>Calibri Light</vt:lpstr>
      <vt:lpstr>Corbel</vt:lpstr>
      <vt:lpstr>Courier New</vt:lpstr>
      <vt:lpstr>Wingdings</vt:lpstr>
      <vt:lpstr>Office Theme</vt:lpstr>
      <vt:lpstr>Patterns of Effective Test Setup </vt:lpstr>
      <vt:lpstr>Are you in the right place?</vt:lpstr>
      <vt:lpstr>Why care about test setup?</vt:lpstr>
      <vt:lpstr>Behold, the reason we’re here</vt:lpstr>
      <vt:lpstr>PowerPoint Presentation</vt:lpstr>
      <vt:lpstr>PowerPoint Presentation</vt:lpstr>
      <vt:lpstr>PowerPoint Presentation</vt:lpstr>
      <vt:lpstr>PowerPoint Presentation</vt:lpstr>
      <vt:lpstr>PowerPoint Presentation</vt:lpstr>
      <vt:lpstr>PowerPoint Presentation</vt:lpstr>
      <vt:lpstr>What’s on the agenda?</vt:lpstr>
      <vt:lpstr>What is “test setup”, exactly?</vt:lpstr>
      <vt:lpstr>Test Setup Mistake #1  It's easier to describe scenarios in words than code</vt:lpstr>
      <vt:lpstr>Mistake #1: Hard to create common states</vt:lpstr>
      <vt:lpstr>Test Setup Mistake #2  Manually constructing dependencies</vt:lpstr>
      <vt:lpstr>Mistake #2: Manually constructing objects</vt:lpstr>
      <vt:lpstr>Mistake #2: Manually constructing objects</vt:lpstr>
      <vt:lpstr>Mistake #2: Manually constructing objects</vt:lpstr>
      <vt:lpstr>Mistake #2: Manually constructing objects</vt:lpstr>
      <vt:lpstr>Mistake #2: Manually constructing objects</vt:lpstr>
      <vt:lpstr>Mistake #2: Manually constructing objects</vt:lpstr>
      <vt:lpstr>Test Setup Mistake #3  Noise values obscure meaningful ones</vt:lpstr>
      <vt:lpstr>Mistake #3: Too many "noise" values</vt:lpstr>
      <vt:lpstr>Test Setup Mistake #4  Reusing setup code via inheritance</vt:lpstr>
      <vt:lpstr>Mistake #4: Using inheritance for reuse</vt:lpstr>
      <vt:lpstr>There is a better way!</vt:lpstr>
      <vt:lpstr>Key Practice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Practice #2  Explicitly specify only the values that matter</vt:lpstr>
      <vt:lpstr>Key #2: Specify only significant values</vt:lpstr>
      <vt:lpstr>Key #2: Specify only significant values</vt:lpstr>
      <vt:lpstr>Key #2: Specify only significant values</vt:lpstr>
      <vt:lpstr>Key #2: Specify only significant values</vt:lpstr>
      <vt:lpstr>Key #2: Specify only significant values</vt:lpstr>
      <vt:lpstr>Key #2: Specify only significant values</vt:lpstr>
      <vt:lpstr>Key Practice #3  Create "scenario" objects for reusable setup logic</vt:lpstr>
      <vt:lpstr>Key #3: Use Scenarios to reuse setup logic</vt:lpstr>
      <vt:lpstr>Key #3: Use Scenarios to reuse setup logic</vt:lpstr>
      <vt:lpstr>Key #3: Use Scenarios to reuse setup logic</vt:lpstr>
      <vt:lpstr>Key #3: Use Scenarios to reuse setup logic</vt:lpstr>
      <vt:lpstr>Key #3: Use Scenarios to reuse setup logic</vt:lpstr>
      <vt:lpstr>Key Practice #4  Tell a story</vt:lpstr>
      <vt:lpstr>Key #4: Tell a story</vt:lpstr>
      <vt:lpstr>Key #4: Tell a story</vt:lpstr>
      <vt:lpstr>Key #4: Tell a story</vt:lpstr>
      <vt:lpstr>Key #4: Tell a story</vt:lpstr>
      <vt:lpstr>Key #4: Tell a story</vt:lpstr>
      <vt:lpstr>Key #4: Tell a story</vt:lpstr>
      <vt:lpstr>What about integration tests?</vt:lpstr>
      <vt:lpstr>"Doing it right" – 4 keys to success</vt:lpstr>
      <vt:lpstr>DIVIDER LINE</vt:lpstr>
      <vt:lpstr>Patterns &amp; Practices – Test Helpers</vt:lpstr>
      <vt:lpstr>Patterns &amp; Practices – Test Helpers</vt:lpstr>
      <vt:lpstr>Patterns &amp; Practices – Test Helpers</vt:lpstr>
      <vt:lpstr>Good setup code is highly expressive</vt:lpstr>
      <vt:lpstr>Good setup code highlights what matters…</vt:lpstr>
      <vt:lpstr>Good setup code highlights what matters…</vt:lpstr>
      <vt:lpstr>Good setup code highlights what matters…</vt:lpstr>
      <vt:lpstr>Good setup code highlights what matters…</vt:lpstr>
      <vt:lpstr>Order brought to chaos</vt:lpstr>
      <vt:lpstr>PowerPoint Presentation</vt:lpstr>
      <vt:lpstr>PowerPoint Presentation</vt:lpstr>
      <vt:lpstr>Order brought to chaos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 quick recap…</vt:lpstr>
      <vt:lpstr>A quick recap…</vt:lpstr>
      <vt:lpstr>Parting Words of Wisdom</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545</cp:revision>
  <dcterms:created xsi:type="dcterms:W3CDTF">2013-12-09T01:29:59Z</dcterms:created>
  <dcterms:modified xsi:type="dcterms:W3CDTF">2016-11-20T20:18:39Z</dcterms:modified>
</cp:coreProperties>
</file>