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3"/>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399" r:id="rId27"/>
    <p:sldId id="276" r:id="rId28"/>
    <p:sldId id="419" r:id="rId29"/>
    <p:sldId id="289" r:id="rId30"/>
    <p:sldId id="313" r:id="rId31"/>
    <p:sldId id="314" r:id="rId32"/>
    <p:sldId id="315" r:id="rId33"/>
    <p:sldId id="328" r:id="rId34"/>
    <p:sldId id="290" r:id="rId35"/>
    <p:sldId id="420" r:id="rId36"/>
    <p:sldId id="401" r:id="rId37"/>
    <p:sldId id="421" r:id="rId38"/>
    <p:sldId id="402" r:id="rId39"/>
    <p:sldId id="397" r:id="rId40"/>
    <p:sldId id="422" r:id="rId41"/>
    <p:sldId id="356" r:id="rId42"/>
    <p:sldId id="376" r:id="rId43"/>
    <p:sldId id="377" r:id="rId44"/>
    <p:sldId id="378" r:id="rId45"/>
    <p:sldId id="362" r:id="rId46"/>
    <p:sldId id="407" r:id="rId47"/>
    <p:sldId id="423" r:id="rId48"/>
    <p:sldId id="408" r:id="rId49"/>
    <p:sldId id="411" r:id="rId50"/>
    <p:sldId id="342" r:id="rId51"/>
    <p:sldId id="412" r:id="rId52"/>
    <p:sldId id="413" r:id="rId53"/>
    <p:sldId id="414" r:id="rId54"/>
    <p:sldId id="459" r:id="rId55"/>
    <p:sldId id="463" r:id="rId56"/>
    <p:sldId id="460" r:id="rId57"/>
    <p:sldId id="464" r:id="rId58"/>
    <p:sldId id="424" r:id="rId59"/>
    <p:sldId id="309" r:id="rId60"/>
    <p:sldId id="427" r:id="rId61"/>
    <p:sldId id="428" r:id="rId62"/>
    <p:sldId id="429" r:id="rId63"/>
    <p:sldId id="430" r:id="rId64"/>
    <p:sldId id="425" r:id="rId65"/>
    <p:sldId id="431" r:id="rId66"/>
    <p:sldId id="432" r:id="rId67"/>
    <p:sldId id="433" r:id="rId68"/>
    <p:sldId id="435" r:id="rId69"/>
    <p:sldId id="436" r:id="rId70"/>
    <p:sldId id="457" r:id="rId71"/>
    <p:sldId id="458" r:id="rId72"/>
    <p:sldId id="406" r:id="rId73"/>
    <p:sldId id="389" r:id="rId74"/>
    <p:sldId id="390" r:id="rId75"/>
    <p:sldId id="391" r:id="rId76"/>
    <p:sldId id="273" r:id="rId77"/>
    <p:sldId id="417" r:id="rId78"/>
    <p:sldId id="437" r:id="rId79"/>
    <p:sldId id="465" r:id="rId80"/>
    <p:sldId id="466" r:id="rId81"/>
    <p:sldId id="467" r:id="rId82"/>
    <p:sldId id="380" r:id="rId83"/>
    <p:sldId id="468" r:id="rId84"/>
    <p:sldId id="384" r:id="rId85"/>
    <p:sldId id="385" r:id="rId86"/>
    <p:sldId id="386" r:id="rId87"/>
    <p:sldId id="343" r:id="rId88"/>
    <p:sldId id="470" r:id="rId89"/>
    <p:sldId id="471" r:id="rId90"/>
    <p:sldId id="441" r:id="rId91"/>
    <p:sldId id="443"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572155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9157337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20139671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use these patterns for integration tests, there’s 1 rule that you absolutely must follow, which is that each test must create everything that it needs. Do not rely on “well-known” records existing in the database.</a:t>
            </a:r>
          </a:p>
          <a:p>
            <a:r>
              <a:rPr lang="en-US" sz="1200" kern="1200" dirty="0" smtClean="0">
                <a:solidFill>
                  <a:schemeClr val="tx1"/>
                </a:solidFill>
                <a:effectLst/>
                <a:latin typeface="+mn-lt"/>
                <a:ea typeface="+mn-ea"/>
                <a:cs typeface="+mn-cs"/>
              </a:rPr>
              <a:t>When I first started doing integration tests, I tried creating all of the data I’d need for every test in a database backup that the tests would restore for each run. I had this massive file full of constants referring to the primary keys of each object in each state that I needed. That is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If, instead, you have each test create the data it needs, run its test, and then clean up, then you can run those tests against any database, with any pre-existing data, and your tests will work properly.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31250089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Tattoo this on your forehead if you need to. Magic row IDs, or assuming that a specific record will always exist, kills kittens and makes you a bad person. Don’t do it.</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2345873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7" y="2297164"/>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6" y="4720975"/>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a:t>
            </a:r>
            <a:r>
              <a:rPr lang="en-US" sz="4000" dirty="0" smtClean="0"/>
              <a:t>you're making today</a:t>
            </a:r>
            <a:br>
              <a:rPr lang="en-US" sz="4000" dirty="0" smtClean="0"/>
            </a:br>
            <a:endParaRPr lang="en-US" sz="4000" dirty="0" smtClean="0"/>
          </a:p>
          <a:p>
            <a:r>
              <a:rPr lang="en-US" sz="4000" dirty="0" smtClean="0"/>
              <a:t>Key patterns for </a:t>
            </a:r>
            <a:r>
              <a:rPr lang="en-US" sz="4000" dirty="0" smtClean="0"/>
              <a:t>unit test setup</a:t>
            </a:r>
          </a:p>
          <a:p>
            <a:endParaRPr lang="en-US" sz="4000" dirty="0" smtClean="0"/>
          </a:p>
          <a:p>
            <a:r>
              <a:rPr lang="en-US" sz="4000" dirty="0" smtClean="0"/>
              <a:t>Extending those patterns to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0857271" cy="1146175"/>
          </a:xfrm>
        </p:spPr>
        <p:txBody>
          <a:bodyPr>
            <a:normAutofit/>
          </a:bodyPr>
          <a:lstStyle/>
          <a:p>
            <a:pPr marL="0" indent="0">
              <a:buNone/>
            </a:pPr>
            <a:r>
              <a:rPr lang="en-US" sz="4000" dirty="0" smtClean="0"/>
              <a:t>Anything you do prior to executing code under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tests that don't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827774" cy="1146175"/>
          </a:xfrm>
        </p:spPr>
        <p:txBody>
          <a:bodyPr>
            <a:normAutofit/>
          </a:bodyPr>
          <a:lstStyle/>
          <a:p>
            <a:pPr marL="0" indent="0">
              <a:buNone/>
            </a:pPr>
            <a:r>
              <a:rPr lang="en-US" sz="4000" dirty="0"/>
              <a:t>Anything you do prior to executing code under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Coding patterns that increase the value that automated testing provides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 patterns?</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The easiest way to "fix" a test is with the DEL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a:solidFill>
                  <a:schemeClr val="bg1">
                    <a:lumMod val="65000"/>
                  </a:schemeClr>
                </a:solidFill>
              </a:rPr>
              <a:t>The easiest way to "fix" a test is with the DEL key</a:t>
            </a: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r>
              <a:rPr lang="en-US" sz="4000" dirty="0" smtClean="0"/>
              <a:t>"</a:t>
            </a:r>
            <a:r>
              <a:rPr lang="en-US" sz="4000" dirty="0" smtClean="0"/>
              <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Specify </a:t>
            </a:r>
            <a:r>
              <a:rPr lang="en-US" sz="4000" i="1" dirty="0" smtClean="0"/>
              <a:t>only </a:t>
            </a:r>
            <a:r>
              <a:rPr lang="en-US" sz="4000" dirty="0" smtClean="0"/>
              <a:t>values </a:t>
            </a:r>
            <a:r>
              <a:rPr lang="en-US" sz="4000" dirty="0" smtClean="0"/>
              <a:t>that </a:t>
            </a:r>
            <a:r>
              <a:rPr lang="en-US" sz="4000" dirty="0" smtClean="0"/>
              <a:t>impact test outcome</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27760804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Special </a:t>
            </a:r>
            <a:r>
              <a:rPr lang="en-US" sz="4000" i="1" dirty="0" smtClean="0"/>
              <a:t>Create() </a:t>
            </a:r>
            <a:r>
              <a:rPr lang="en-US" sz="4000" dirty="0" smtClean="0"/>
              <a:t>methods for common </a:t>
            </a:r>
            <a:r>
              <a:rPr lang="en-US" sz="4000" dirty="0" err="1" smtClean="0"/>
              <a:t>arg</a:t>
            </a:r>
            <a:r>
              <a:rPr lang="en-US" sz="4000" dirty="0" smtClean="0"/>
              <a:t> pairings</a:t>
            </a:r>
            <a:endParaRPr lang="en-US" sz="3200" dirty="0" smtClean="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200" y="2744789"/>
            <a:ext cx="9055203" cy="4113211"/>
          </a:xfrm>
          <a:prstGeom prst="rect">
            <a:avLst/>
          </a:prstGeom>
        </p:spPr>
      </p:pic>
    </p:spTree>
    <p:extLst>
      <p:ext uri="{BB962C8B-B14F-4D97-AF65-F5344CB8AC3E}">
        <p14:creationId xmlns:p14="http://schemas.microsoft.com/office/powerpoint/2010/main" val="3552233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values</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r>
              <a:rPr lang="en-US" sz="3600" dirty="0" smtClean="0">
                <a:solidFill>
                  <a:srgbClr val="FF0000"/>
                </a:solidFill>
              </a:rPr>
              <a:t>TODO: Show the split payment example without a helper</a:t>
            </a:r>
          </a:p>
          <a:p>
            <a:pPr marL="0" indent="0">
              <a:buNone/>
            </a:pPr>
            <a:endParaRPr lang="en-US" dirty="0"/>
          </a:p>
          <a:p>
            <a:pPr lvl="1"/>
            <a:endParaRPr lang="en-US" dirty="0"/>
          </a:p>
        </p:txBody>
      </p:sp>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0"/>
            <a:ext cx="11226284" cy="2131193"/>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Recap – 4 keys to success</a:t>
            </a:r>
            <a:endParaRPr lang="en-US" sz="4800" dirty="0"/>
          </a:p>
        </p:txBody>
      </p:sp>
      <p:sp>
        <p:nvSpPr>
          <p:cNvPr id="3" name="Content Placeholder 2"/>
          <p:cNvSpPr>
            <a:spLocks noGrp="1"/>
          </p:cNvSpPr>
          <p:nvPr>
            <p:ph idx="1"/>
          </p:nvPr>
        </p:nvSpPr>
        <p:spPr>
          <a:xfrm>
            <a:off x="838200" y="1825625"/>
            <a:ext cx="10886768" cy="4351338"/>
          </a:xfrm>
        </p:spPr>
        <p:txBody>
          <a:bodyPr>
            <a:normAutofit/>
          </a:bodyPr>
          <a:lstStyle/>
          <a:p>
            <a:r>
              <a:rPr lang="en-US" sz="4000" dirty="0" smtClean="0"/>
              <a:t>Stop creating objects by hand; use helpers</a:t>
            </a:r>
            <a:br>
              <a:rPr lang="en-US" sz="4000" dirty="0" smtClean="0"/>
            </a:br>
            <a:endParaRPr lang="en-US" sz="4000" dirty="0"/>
          </a:p>
          <a:p>
            <a:r>
              <a:rPr lang="en-US" sz="4000" dirty="0" smtClean="0"/>
              <a:t>Use defaults; specify </a:t>
            </a:r>
            <a:r>
              <a:rPr lang="en-US" sz="4000" i="1" dirty="0" smtClean="0"/>
              <a:t>only </a:t>
            </a:r>
            <a:r>
              <a:rPr lang="en-US" sz="4000" dirty="0" smtClean="0"/>
              <a:t>what impacts outcome</a:t>
            </a:r>
            <a:br>
              <a:rPr lang="en-US" sz="4000" dirty="0" smtClean="0"/>
            </a:br>
            <a:endParaRPr lang="en-US" sz="4000" dirty="0" smtClean="0"/>
          </a:p>
          <a:p>
            <a:r>
              <a:rPr lang="en-US" sz="4000" dirty="0" smtClean="0"/>
              <a:t>Scenarios </a:t>
            </a:r>
            <a:r>
              <a:rPr lang="en-US" sz="4000" dirty="0" smtClean="0"/>
              <a:t>for complex setup / for reuse</a:t>
            </a:r>
            <a:br>
              <a:rPr lang="en-US" sz="4000" dirty="0" smtClean="0"/>
            </a:br>
            <a:endParaRPr lang="en-US" sz="4000" dirty="0" smtClean="0">
              <a:solidFill>
                <a:schemeClr val="bg1">
                  <a:lumMod val="65000"/>
                </a:schemeClr>
              </a:solidFill>
            </a:endParaRPr>
          </a:p>
          <a:p>
            <a:r>
              <a:rPr lang="en-US" sz="4000" dirty="0" smtClean="0"/>
              <a:t>Tell a story!</a:t>
            </a:r>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a:t>
            </a:r>
            <a:r>
              <a:rPr lang="en-US" sz="4000" dirty="0" smtClean="0"/>
              <a:t>keys</a:t>
            </a: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r>
              <a:rPr lang="en-US" sz="4000" dirty="0" smtClean="0"/>
              <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solidFill>
                  <a:srgbClr val="FF0000"/>
                </a:solidFill>
              </a:rPr>
              <a:t>TODO: screenshot of integration test itself</a:t>
            </a:r>
            <a:r>
              <a:rPr lang="en-US" dirty="0" smtClean="0">
                <a:solidFill>
                  <a:srgbClr val="FF0000"/>
                </a:solidFill>
              </a:rPr>
              <a:t>	</a:t>
            </a:r>
          </a:p>
          <a:p>
            <a:endParaRPr lang="en-US" dirty="0"/>
          </a:p>
        </p:txBody>
      </p:sp>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66547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#1 rule for integration tests</a:t>
            </a:r>
            <a:r>
              <a:rPr lang="en-US" sz="4800" u="sng" dirty="0" smtClean="0"/>
              <a:t/>
            </a:r>
            <a:br>
              <a:rPr lang="en-US" sz="4800" u="sng" dirty="0" smtClean="0"/>
            </a:br>
            <a:r>
              <a:rPr lang="en-US" sz="4800" u="sng" dirty="0" smtClean="0"/>
              <a:t/>
            </a:r>
            <a:br>
              <a:rPr lang="en-US" sz="4800" u="sng" dirty="0" smtClean="0"/>
            </a:br>
            <a:r>
              <a:rPr lang="en-US" sz="4000" dirty="0" smtClean="0"/>
              <a:t>Each tests creates everything it needs</a:t>
            </a:r>
            <a:endParaRPr lang="en-US" sz="4000" dirty="0"/>
          </a:p>
        </p:txBody>
      </p:sp>
    </p:spTree>
    <p:extLst>
      <p:ext uri="{BB962C8B-B14F-4D97-AF65-F5344CB8AC3E}">
        <p14:creationId xmlns:p14="http://schemas.microsoft.com/office/powerpoint/2010/main" val="40253840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#1 rule for integration tests</a:t>
            </a:r>
            <a:r>
              <a:rPr lang="en-US" sz="4800" u="sng" dirty="0" smtClean="0"/>
              <a:t/>
            </a:r>
            <a:br>
              <a:rPr lang="en-US" sz="4800" u="sng" dirty="0" smtClean="0"/>
            </a:br>
            <a:r>
              <a:rPr lang="en-US" sz="4800" u="sng" dirty="0" smtClean="0"/>
              <a:t/>
            </a:r>
            <a:br>
              <a:rPr lang="en-US" sz="4800" u="sng" dirty="0" smtClean="0"/>
            </a:br>
            <a:r>
              <a:rPr lang="en-US" sz="4000" dirty="0" smtClean="0"/>
              <a:t>Each tests creates everything it needs</a:t>
            </a:r>
            <a:endParaRPr lang="en-US" sz="4000" dirty="0"/>
          </a:p>
        </p:txBody>
      </p:sp>
      <p:sp>
        <p:nvSpPr>
          <p:cNvPr id="3" name="Title 1"/>
          <p:cNvSpPr txBox="1">
            <a:spLocks/>
          </p:cNvSpPr>
          <p:nvPr/>
        </p:nvSpPr>
        <p:spPr>
          <a:xfrm>
            <a:off x="358878" y="5073445"/>
            <a:ext cx="11371007" cy="13216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ctr"/>
            <a:r>
              <a:rPr lang="en-US" sz="4000" dirty="0" smtClean="0">
                <a:solidFill>
                  <a:srgbClr val="013947"/>
                </a:solidFill>
              </a:rPr>
              <a:t>"Magic row IDs kill kittens!"</a:t>
            </a:r>
            <a:endParaRPr lang="en-US" sz="4000" dirty="0">
              <a:solidFill>
                <a:srgbClr val="013947"/>
              </a:solidFill>
            </a:endParaRPr>
          </a:p>
        </p:txBody>
      </p:sp>
    </p:spTree>
    <p:extLst>
      <p:ext uri="{BB962C8B-B14F-4D97-AF65-F5344CB8AC3E}">
        <p14:creationId xmlns:p14="http://schemas.microsoft.com/office/powerpoint/2010/main" val="4206532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use helpers</a:t>
            </a:r>
            <a:endParaRPr lang="en-US" sz="4000" dirty="0"/>
          </a:p>
          <a:p>
            <a:r>
              <a:rPr lang="en-US" sz="4000" dirty="0"/>
              <a:t>Use defaults; specify </a:t>
            </a:r>
            <a:r>
              <a:rPr lang="en-US" sz="4000" i="1" dirty="0"/>
              <a:t>only </a:t>
            </a:r>
            <a:r>
              <a:rPr lang="en-US" sz="4000" dirty="0"/>
              <a:t>what impacts </a:t>
            </a:r>
            <a:r>
              <a:rPr lang="en-US" sz="4000" dirty="0" smtClean="0"/>
              <a:t>outcome</a:t>
            </a:r>
            <a:endParaRPr lang="en-US" sz="4000" dirty="0" smtClean="0"/>
          </a:p>
          <a:p>
            <a:r>
              <a:rPr lang="en-US" sz="4000" dirty="0" smtClean="0"/>
              <a:t>Use scenarios for complex setup / for reuse</a:t>
            </a:r>
            <a:endParaRPr lang="en-US" sz="4000" dirty="0" smtClean="0">
              <a:solidFill>
                <a:schemeClr val="bg1">
                  <a:lumMod val="65000"/>
                </a:schemeClr>
              </a:solidFill>
            </a:endParaRPr>
          </a:p>
          <a:p>
            <a:r>
              <a:rPr lang="en-US" sz="4000" dirty="0" smtClean="0"/>
              <a:t>Tell </a:t>
            </a:r>
            <a:r>
              <a:rPr lang="en-US" sz="4000" dirty="0" smtClean="0"/>
              <a:t>a story!</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16707</TotalTime>
  <Words>5027</Words>
  <Application>Microsoft Office PowerPoint</Application>
  <PresentationFormat>Widescreen</PresentationFormat>
  <Paragraphs>611</Paragraphs>
  <Slides>91</Slides>
  <Notes>91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Arial</vt:lpstr>
      <vt:lpstr>Calibri</vt:lpstr>
      <vt:lpstr>Calibri Light</vt:lpstr>
      <vt:lpstr>Corbel</vt:lpstr>
      <vt:lpstr>Courier New</vt:lpstr>
      <vt:lpstr>Wingdings</vt:lpstr>
      <vt:lpstr>Office Theme</vt:lpstr>
      <vt:lpstr>Patterns of Effective Test Setup </vt:lpstr>
      <vt:lpstr>PowerPoint Presentation</vt:lpstr>
      <vt:lpstr>PowerPoint Presentation</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 patterns?</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Specify only values that impact test outcome</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Key #4: Tell a story</vt:lpstr>
      <vt:lpstr>Recap – 4 keys to success</vt:lpstr>
      <vt:lpstr>Order brought to chaos</vt:lpstr>
      <vt:lpstr>PowerPoint Presentation</vt:lpstr>
      <vt:lpstr>PowerPoint Presentation</vt:lpstr>
      <vt:lpstr>Order brought to chaos</vt:lpstr>
      <vt:lpstr>What about 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Integration Tests</vt:lpstr>
      <vt:lpstr>#1 rule for integration tests  Each tests creates everything it needs</vt:lpstr>
      <vt:lpstr>#1 rule for integration tests  Each tests creates everything it needs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588</cp:revision>
  <dcterms:created xsi:type="dcterms:W3CDTF">2013-12-09T01:29:59Z</dcterms:created>
  <dcterms:modified xsi:type="dcterms:W3CDTF">2016-11-23T04:17:00Z</dcterms:modified>
</cp:coreProperties>
</file>