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3"/>
  </p:notesMasterIdLst>
  <p:sldIdLst>
    <p:sldId id="395" r:id="rId2"/>
    <p:sldId id="461" r:id="rId3"/>
    <p:sldId id="462" r:id="rId4"/>
    <p:sldId id="275" r:id="rId5"/>
    <p:sldId id="396" r:id="rId6"/>
    <p:sldId id="277" r:id="rId7"/>
    <p:sldId id="311" r:id="rId8"/>
    <p:sldId id="312" r:id="rId9"/>
    <p:sldId id="331" r:id="rId10"/>
    <p:sldId id="332" r:id="rId11"/>
    <p:sldId id="333" r:id="rId12"/>
    <p:sldId id="334" r:id="rId13"/>
    <p:sldId id="418" r:id="rId14"/>
    <p:sldId id="453" r:id="rId15"/>
    <p:sldId id="454" r:id="rId16"/>
    <p:sldId id="455" r:id="rId17"/>
    <p:sldId id="456" r:id="rId18"/>
    <p:sldId id="444" r:id="rId19"/>
    <p:sldId id="446" r:id="rId20"/>
    <p:sldId id="447" r:id="rId21"/>
    <p:sldId id="448" r:id="rId22"/>
    <p:sldId id="449" r:id="rId23"/>
    <p:sldId id="450" r:id="rId24"/>
    <p:sldId id="451" r:id="rId25"/>
    <p:sldId id="452" r:id="rId26"/>
    <p:sldId id="419" r:id="rId27"/>
    <p:sldId id="289" r:id="rId28"/>
    <p:sldId id="313" r:id="rId29"/>
    <p:sldId id="314" r:id="rId30"/>
    <p:sldId id="315" r:id="rId31"/>
    <p:sldId id="328" r:id="rId32"/>
    <p:sldId id="290" r:id="rId33"/>
    <p:sldId id="420" r:id="rId34"/>
    <p:sldId id="401" r:id="rId35"/>
    <p:sldId id="421" r:id="rId36"/>
    <p:sldId id="402" r:id="rId37"/>
    <p:sldId id="472" r:id="rId38"/>
    <p:sldId id="397" r:id="rId39"/>
    <p:sldId id="422" r:id="rId40"/>
    <p:sldId id="356" r:id="rId41"/>
    <p:sldId id="473" r:id="rId42"/>
    <p:sldId id="376" r:id="rId43"/>
    <p:sldId id="377" r:id="rId44"/>
    <p:sldId id="378" r:id="rId45"/>
    <p:sldId id="362" r:id="rId46"/>
    <p:sldId id="407" r:id="rId47"/>
    <p:sldId id="423" r:id="rId48"/>
    <p:sldId id="408" r:id="rId49"/>
    <p:sldId id="411" r:id="rId50"/>
    <p:sldId id="342" r:id="rId51"/>
    <p:sldId id="412" r:id="rId52"/>
    <p:sldId id="413" r:id="rId53"/>
    <p:sldId id="414" r:id="rId54"/>
    <p:sldId id="459" r:id="rId55"/>
    <p:sldId id="463" r:id="rId56"/>
    <p:sldId id="460" r:id="rId57"/>
    <p:sldId id="464" r:id="rId58"/>
    <p:sldId id="424" r:id="rId59"/>
    <p:sldId id="309" r:id="rId60"/>
    <p:sldId id="427" r:id="rId61"/>
    <p:sldId id="428" r:id="rId62"/>
    <p:sldId id="429" r:id="rId63"/>
    <p:sldId id="430" r:id="rId64"/>
    <p:sldId id="425" r:id="rId65"/>
    <p:sldId id="431" r:id="rId66"/>
    <p:sldId id="432" r:id="rId67"/>
    <p:sldId id="433" r:id="rId68"/>
    <p:sldId id="435" r:id="rId69"/>
    <p:sldId id="436" r:id="rId70"/>
    <p:sldId id="457" r:id="rId71"/>
    <p:sldId id="458" r:id="rId72"/>
    <p:sldId id="406" r:id="rId73"/>
    <p:sldId id="389" r:id="rId74"/>
    <p:sldId id="390" r:id="rId75"/>
    <p:sldId id="391" r:id="rId76"/>
    <p:sldId id="273" r:id="rId77"/>
    <p:sldId id="417" r:id="rId78"/>
    <p:sldId id="437" r:id="rId79"/>
    <p:sldId id="465" r:id="rId80"/>
    <p:sldId id="466" r:id="rId81"/>
    <p:sldId id="467" r:id="rId82"/>
    <p:sldId id="380" r:id="rId83"/>
    <p:sldId id="468" r:id="rId84"/>
    <p:sldId id="384" r:id="rId85"/>
    <p:sldId id="385" r:id="rId86"/>
    <p:sldId id="386" r:id="rId87"/>
    <p:sldId id="343" r:id="rId88"/>
    <p:sldId id="470" r:id="rId89"/>
    <p:sldId id="471" r:id="rId90"/>
    <p:sldId id="441" r:id="rId91"/>
    <p:sldId id="443"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we’re going to talk about what it means to have effective test setup patterns, we’re going to look at the mistakes you’re making today that reduce the effectiveness of your setup code, and then I’ll show you a number of patterns and techniques to do instead. We’ll finish by looking at ways for applying these same patterns and techniques to integration tests as well as unit tests.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let’s walk before we run. The first thing we need to do is answer these two questions. What do I mean by “test setup”, and how do we know if it’s being done effectively?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“test setup”, I mean anything that you do to create the baseline “input” for a test. This could mean creating objects in memory. It could mean putting data into a database. It could mean putting files on a file system. This could also mean setup code that’s shared between multiple tests or it could be setup code that’s unique to a specific test. </a:t>
            </a:r>
          </a:p>
          <a:p>
            <a:r>
              <a:rPr lang="en-US" sz="1200" kern="1200" dirty="0" smtClean="0">
                <a:solidFill>
                  <a:schemeClr val="tx1"/>
                </a:solidFill>
                <a:effectLst/>
                <a:latin typeface="+mn-lt"/>
                <a:ea typeface="+mn-ea"/>
                <a:cs typeface="+mn-cs"/>
              </a:rPr>
              <a:t>In general, I would include mocking and stubbing as “test setup”, but I’m focusing mostly on test data today.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 say effective test setup, I’m referring to the art of writing clean, expressive setup that doesn’t suck. </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more precisely, I’m referring to coding patterns that increase the value that automated testing provides to your project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tests are so easy to write, that you write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them. There’s something really enjoyable about getting into that TDD rhythm of red-green-refactor, but you can only do that if tests are painless to author. And if tests are painless to author, then either your code is simple or you’ve deliberately made them painless to author.</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it’s a good sign if all of your tests are short and sweet. My rough rule of thumb is that the entire test should fit on the screen at one time. If your tests routinely require 2 or 3 </a:t>
            </a:r>
            <a:r>
              <a:rPr lang="en-US" sz="1200" kern="1200" dirty="0" err="1" smtClean="0">
                <a:solidFill>
                  <a:schemeClr val="tx1"/>
                </a:solidFill>
                <a:effectLst/>
                <a:latin typeface="+mn-lt"/>
                <a:ea typeface="+mn-ea"/>
                <a:cs typeface="+mn-cs"/>
              </a:rPr>
              <a:t>screenfuls</a:t>
            </a:r>
            <a:r>
              <a:rPr lang="en-US" sz="1200" kern="1200" dirty="0" smtClean="0">
                <a:solidFill>
                  <a:schemeClr val="tx1"/>
                </a:solidFill>
                <a:effectLst/>
                <a:latin typeface="+mn-lt"/>
                <a:ea typeface="+mn-ea"/>
                <a:cs typeface="+mn-cs"/>
              </a:rPr>
              <a:t> of code then my guess is that they are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easy to write, they’re probably not easy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and you probably aren’t writing a ton of them.</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 is about writing tests. My assertion, if you’ll pardon the pun, is that your tests suck.</a:t>
            </a:r>
          </a:p>
          <a:p>
            <a:r>
              <a:rPr lang="en-US" sz="1200" kern="1200" dirty="0" smtClean="0">
                <a:solidFill>
                  <a:schemeClr val="tx1"/>
                </a:solidFill>
                <a:effectLst/>
                <a:latin typeface="+mn-lt"/>
                <a:ea typeface="+mn-ea"/>
                <a:cs typeface="+mn-cs"/>
              </a:rPr>
              <a:t>Or, more precisely, you are making specific mistakes that suck up your time, suck up your employer’s money, suck the joy out of doing TDD, and just generally make your life more unpleasant than it needs to be. You may not even know that you’re making these mistakes, but that doesn’t make them any less costly. </a:t>
            </a:r>
          </a:p>
          <a:p>
            <a:r>
              <a:rPr lang="en-US" sz="1200" kern="1200" dirty="0" smtClean="0">
                <a:solidFill>
                  <a:schemeClr val="tx1"/>
                </a:solidFill>
                <a:effectLst/>
                <a:latin typeface="+mn-lt"/>
                <a:ea typeface="+mn-ea"/>
                <a:cs typeface="+mn-cs"/>
              </a:rPr>
              <a:t>It’s not your fault, though; lots of really smart people have written lots of really smart articles and books about how to write testable code and how to use TDD to drive the design of your code. But even if you were doing everything right, just like all those smart people said to do, I assert that you could </a:t>
            </a:r>
            <a:r>
              <a:rPr lang="en-US" sz="1200" i="1" kern="1200" dirty="0" smtClean="0">
                <a:solidFill>
                  <a:schemeClr val="tx1"/>
                </a:solidFill>
                <a:effectLst/>
                <a:latin typeface="+mn-lt"/>
                <a:ea typeface="+mn-ea"/>
                <a:cs typeface="+mn-cs"/>
              </a:rPr>
              <a:t>still </a:t>
            </a:r>
            <a:r>
              <a:rPr lang="en-US" sz="1200" kern="1200" dirty="0" smtClean="0">
                <a:solidFill>
                  <a:schemeClr val="tx1"/>
                </a:solidFill>
                <a:effectLst/>
                <a:latin typeface="+mn-lt"/>
                <a:ea typeface="+mn-ea"/>
                <a:cs typeface="+mn-cs"/>
              </a:rPr>
              <a:t>be making those mistakes. And that’s because many programmers tend to overlook “test setup” and test data as critical areas for innovation and improvement.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Third, effective setup means that your tests don’t need a lot of refactoring or maintenance over time. Tests things are far less valuable if we’re constantly messing with them, and good setup habits can lead to more resilient tests.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a huge sign that you’re doing it right is that you can write integration tests that hit a real database or a real filesystem just as easily as you write in-memory unit tests. This is huge. This is the promised land. This is what I want to show you today.</a:t>
            </a:r>
          </a:p>
          <a:p>
            <a:r>
              <a:rPr lang="en-US" sz="1200" kern="1200" dirty="0" smtClean="0">
                <a:solidFill>
                  <a:schemeClr val="tx1"/>
                </a:solidFill>
                <a:effectLst/>
                <a:latin typeface="+mn-lt"/>
                <a:ea typeface="+mn-ea"/>
                <a:cs typeface="+mn-cs"/>
              </a:rPr>
              <a:t>Now, if I just described your project, then you’re probably in the wrong room because you’re already living in that promised land. However, I’m guessing many of you are here because your projects show signs of </a:t>
            </a:r>
            <a:r>
              <a:rPr lang="en-US" sz="1200" i="1" kern="1200" dirty="0" smtClean="0">
                <a:solidFill>
                  <a:schemeClr val="tx1"/>
                </a:solidFill>
                <a:effectLst/>
                <a:latin typeface="+mn-lt"/>
                <a:ea typeface="+mn-ea"/>
                <a:cs typeface="+mn-cs"/>
              </a:rPr>
              <a:t>ineffective </a:t>
            </a:r>
            <a:r>
              <a:rPr lang="en-US" sz="1200" kern="1200" dirty="0" smtClean="0">
                <a:solidFill>
                  <a:schemeClr val="tx1"/>
                </a:solidFill>
                <a:effectLst/>
                <a:latin typeface="+mn-lt"/>
                <a:ea typeface="+mn-ea"/>
                <a:cs typeface="+mn-cs"/>
              </a:rPr>
              <a:t>test setup.</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sign of ineffective setup is that it’s too hard or frustrating or time consuming to do frequently. If testing isn’t fun, if you avoid writing tests because it sucks to do, maybe you’re doing it wrong.</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bad sign is if you curse in disgust every time you read or maintain an existing test. When I opened that original test I showed you a minute ago, I cursed like a sailor. I could tell instantly it was going to be a nightmare, and it was.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third sign of ineffective setup patterns is that tests frequently break, but it’s way easier to delete them then figure out how to fix them. </a:t>
            </a:r>
          </a:p>
          <a:p>
            <a:r>
              <a:rPr lang="en-US" sz="1200" kern="1200" dirty="0" smtClean="0">
                <a:solidFill>
                  <a:schemeClr val="tx1"/>
                </a:solidFill>
                <a:effectLst/>
                <a:latin typeface="+mn-lt"/>
                <a:ea typeface="+mn-ea"/>
                <a:cs typeface="+mn-cs"/>
              </a:rPr>
              <a:t>You ever do this? You’ve got a red dot on your screen, but you have no </a:t>
            </a:r>
            <a:r>
              <a:rPr lang="en-US" sz="1200" kern="1200" dirty="0" err="1" smtClean="0">
                <a:solidFill>
                  <a:schemeClr val="tx1"/>
                </a:solidFill>
                <a:effectLst/>
                <a:latin typeface="+mn-lt"/>
                <a:ea typeface="+mn-ea"/>
                <a:cs typeface="+mn-cs"/>
              </a:rPr>
              <a:t>freakin</a:t>
            </a:r>
            <a:r>
              <a:rPr lang="en-US" sz="1200" kern="1200" dirty="0" smtClean="0">
                <a:solidFill>
                  <a:schemeClr val="tx1"/>
                </a:solidFill>
                <a:effectLst/>
                <a:latin typeface="+mn-lt"/>
                <a:ea typeface="+mn-ea"/>
                <a:cs typeface="+mn-cs"/>
              </a:rPr>
              <a:t>’ clue what the test is doing, so you look over your shoulder, everyone’s at lunch, so you Ctrl-A, delete, Ctrl-S,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push commit. Boom. Fixed. </a:t>
            </a:r>
          </a:p>
          <a:p>
            <a:r>
              <a:rPr lang="en-US" sz="1200" kern="1200" dirty="0" smtClean="0">
                <a:solidFill>
                  <a:schemeClr val="tx1"/>
                </a:solidFill>
                <a:effectLst/>
                <a:latin typeface="+mn-lt"/>
                <a:ea typeface="+mn-ea"/>
                <a:cs typeface="+mn-cs"/>
              </a:rPr>
              <a:t>Yeah, that’s a sign that your tests need some work.</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lastly, if your unit tests are painful to write or maintain, I’m guessing you don’t have a lot of integration tests. And if you don’t have integration tests, then you’re really missing out on some real-world feedback about how your system really works.</a:t>
            </a:r>
          </a:p>
          <a:p>
            <a:r>
              <a:rPr lang="en-US" sz="1200" kern="1200" dirty="0" smtClean="0">
                <a:solidFill>
                  <a:schemeClr val="tx1"/>
                </a:solidFill>
                <a:effectLst/>
                <a:latin typeface="+mn-lt"/>
                <a:ea typeface="+mn-ea"/>
                <a:cs typeface="+mn-cs"/>
              </a:rPr>
              <a:t>If any of these things sound familiar, then you’ve got some work to do. To help you with that, I’ve identified 4 mistakes that you might be making that make your tests so ineffective.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this test, all I need is a shipped Order.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OK, I can help. And the reason that I can help is that I’ve spent a lot of time defining test setup patterns for my own team. I’ve made all of the mistakes you’re making right now. I’ve felt all the pain they create. And I think I have a solution that makes it better. </a:t>
            </a:r>
          </a:p>
          <a:p>
            <a:r>
              <a:rPr lang="en-US" sz="1200" kern="1200" dirty="0" smtClean="0">
                <a:solidFill>
                  <a:schemeClr val="tx1"/>
                </a:solidFill>
                <a:effectLst/>
                <a:latin typeface="+mn-lt"/>
                <a:ea typeface="+mn-ea"/>
                <a:cs typeface="+mn-cs"/>
              </a:rPr>
              <a:t>And the reason that I have this solution is that the project I manage has been under almost constant active development for almost 8 years. Over that time the complexity of our code base, and the general size of our object model, has grown enormously, and as a result we really struggled with the increasing costs to write tests. The larger our object model got, the harder and more costly it was just to set up the test data for our tests. In fact, if we’d continued making those mistakes, instead of developing these new techniques, I don’t think we’d still be writing tests today. It would have become financially unbearable. </a:t>
            </a:r>
          </a:p>
          <a:p>
            <a:r>
              <a:rPr lang="en-US" sz="1200" kern="1200" dirty="0" smtClean="0">
                <a:solidFill>
                  <a:schemeClr val="tx1"/>
                </a:solidFill>
                <a:effectLst/>
                <a:latin typeface="+mn-lt"/>
                <a:ea typeface="+mn-ea"/>
                <a:cs typeface="+mn-cs"/>
              </a:rPr>
              <a:t>My goal today is to open your eyes and give you a fresh perspective on your own tests. I want you to recognize the mistakes you’re making, I want you to be inspired to raise the bar and do better, and I want you to know how to begin when you get back to the office on Monday.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setup mistake is specifying a lot of explicit values in your setup code, when those values don’t actually impact the outcome of the test.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Imagine that you have code that fails if the Customer email address is null, or if some integer field is left at its default of 0. When setting up a test that executes that code path, even if it’s really central to the test itself, you have to initialize those properties to avoid those failures. Those values that you set, which DO NOT MATTER to the test, are impossible to distinguish from other values that DO matter to the test.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other programmers read your code, they have to spend time figuring out which values are part of the test scenario and which are arbitrary. Does this assertion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apply to customers that are in the “</a:t>
            </a:r>
            <a:r>
              <a:rPr lang="en-US" sz="1200" kern="1200" dirty="0" err="1" smtClean="0">
                <a:solidFill>
                  <a:schemeClr val="tx1"/>
                </a:solidFill>
                <a:effectLst/>
                <a:latin typeface="+mn-lt"/>
                <a:ea typeface="+mn-ea"/>
                <a:cs typeface="+mn-cs"/>
              </a:rPr>
              <a:t>PasswordReset</a:t>
            </a:r>
            <a:r>
              <a:rPr lang="en-US" sz="1200" kern="1200" dirty="0" smtClean="0">
                <a:solidFill>
                  <a:schemeClr val="tx1"/>
                </a:solidFill>
                <a:effectLst/>
                <a:latin typeface="+mn-lt"/>
                <a:ea typeface="+mn-ea"/>
                <a:cs typeface="+mn-cs"/>
              </a:rPr>
              <a:t>” state? Or does it apply to all customers?</a:t>
            </a:r>
          </a:p>
          <a:p>
            <a:r>
              <a:rPr lang="en-US" sz="1200" kern="1200" dirty="0" smtClean="0">
                <a:solidFill>
                  <a:schemeClr val="tx1"/>
                </a:solidFill>
                <a:effectLst/>
                <a:latin typeface="+mn-lt"/>
                <a:ea typeface="+mn-ea"/>
                <a:cs typeface="+mn-cs"/>
              </a:rPr>
              <a:t>And if you’re writing shared setup code, it can be hard to identify which values can be changed without impacting other tests using the shared setup.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mistake I see in setup code is using inheritance as a way of sharing logic between multiple tests.</a:t>
            </a:r>
          </a:p>
          <a:p>
            <a:r>
              <a:rPr lang="en-US" sz="1200" kern="1200" dirty="0" smtClean="0">
                <a:solidFill>
                  <a:schemeClr val="tx1"/>
                </a:solidFill>
                <a:effectLst/>
                <a:latin typeface="+mn-lt"/>
                <a:ea typeface="+mn-ea"/>
                <a:cs typeface="+mn-cs"/>
              </a:rPr>
              <a:t>I often find that there’s a certain amount of boilerplate setup that’s useful across multiple fixtures. For instance, you might create an Order, a Customer, and a few Line Items and link them all together in a meaningful way.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TODO: Image for inheritance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quick and easy way of doing that would be to create a base class that does the setup and then derive multiple fixture classes from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it’s really difficult to manage those test-specific changes. You end up doing things like replacing or overriding parts of the shared data in the body of each test, but that’s ugly and error prone.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p>
          <a:p>
            <a:endParaRPr lang="en-US" b="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686236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r>
              <a:rPr lang="en-US" sz="1200" kern="1200" dirty="0" smtClean="0">
                <a:solidFill>
                  <a:schemeClr val="tx1"/>
                </a:solidFill>
                <a:effectLst/>
                <a:latin typeface="+mn-lt"/>
                <a:ea typeface="+mn-ea"/>
                <a:cs typeface="+mn-cs"/>
              </a:rPr>
              <a:t>This gives you two benefits: </a:t>
            </a:r>
          </a:p>
          <a:p>
            <a:pPr lvl="0"/>
            <a:r>
              <a:rPr lang="en-US" sz="1200" kern="1200" dirty="0" smtClean="0">
                <a:solidFill>
                  <a:schemeClr val="tx1"/>
                </a:solidFill>
                <a:effectLst/>
                <a:latin typeface="+mn-lt"/>
                <a:ea typeface="+mn-ea"/>
                <a:cs typeface="+mn-cs"/>
              </a:rPr>
              <a:t>It often shortens your setup code, making it easier to write and read</a:t>
            </a:r>
          </a:p>
          <a:p>
            <a:pPr lvl="0"/>
            <a:r>
              <a:rPr lang="en-US" sz="1200" kern="1200" dirty="0" smtClean="0">
                <a:solidFill>
                  <a:schemeClr val="tx1"/>
                </a:solidFill>
                <a:effectLst/>
                <a:latin typeface="+mn-lt"/>
                <a:ea typeface="+mn-ea"/>
                <a:cs typeface="+mn-cs"/>
              </a:rPr>
              <a:t>It increases resiliency; if an object’s constructor changes, you potentially only need to update the helper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 example of why this matters. </a:t>
            </a:r>
          </a:p>
          <a:p>
            <a:r>
              <a:rPr lang="en-US" sz="1200" kern="1200" dirty="0" smtClean="0">
                <a:solidFill>
                  <a:schemeClr val="tx1"/>
                </a:solidFill>
                <a:effectLst/>
                <a:latin typeface="+mn-lt"/>
                <a:ea typeface="+mn-ea"/>
                <a:cs typeface="+mn-cs"/>
              </a:rPr>
              <a:t>In my app, one of our core domain concepts is a thing called a “workflow”. There are very few things that a user can do that don’t involve a workflow in one way or another, which means that many of our requirements deal with workflows in different states. </a:t>
            </a:r>
          </a:p>
          <a:p>
            <a:r>
              <a:rPr lang="en-US" sz="1200" kern="1200" dirty="0" smtClean="0">
                <a:solidFill>
                  <a:schemeClr val="tx1"/>
                </a:solidFill>
                <a:effectLst/>
                <a:latin typeface="+mn-lt"/>
                <a:ea typeface="+mn-ea"/>
                <a:cs typeface="+mn-cs"/>
              </a:rPr>
              <a:t>As a result, many of our requirements look like this: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In practice, though, actually creating a workflow in that state is complex; a workflow is composed of lots of smaller objects that work together, and they all have to be set up in a logically consistent way to represent real-world code paths and to avoid runtime errors. </a:t>
            </a:r>
          </a:p>
          <a:p>
            <a:r>
              <a:rPr lang="en-US" sz="1200" kern="1200" dirty="0" smtClean="0">
                <a:solidFill>
                  <a:schemeClr val="tx1"/>
                </a:solidFill>
                <a:effectLst/>
                <a:latin typeface="+mn-lt"/>
                <a:ea typeface="+mn-ea"/>
                <a:cs typeface="+mn-cs"/>
              </a:rPr>
              <a:t>When we have to create those objects by hand, we end up with the mess I showed you at the start. And since we deal with these objects all the time, anything we can do to make this type of setup faster pays huge dividends.</a:t>
            </a:r>
          </a:p>
          <a:p>
            <a:r>
              <a:rPr lang="en-US" sz="1200" kern="1200" dirty="0" smtClean="0">
                <a:solidFill>
                  <a:schemeClr val="tx1"/>
                </a:solidFill>
                <a:effectLst/>
                <a:latin typeface="+mn-lt"/>
                <a:ea typeface="+mn-ea"/>
                <a:cs typeface="+mn-cs"/>
              </a:rPr>
              <a:t>There are a couple of well-known patterns for handling object creation. </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5009241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solidFill>
                  <a:srgbClr val="FF0000"/>
                </a:solidFill>
              </a:rPr>
              <a:t>TODO: Version of this without the defaults</a:t>
            </a:r>
          </a:p>
          <a:p>
            <a:endParaRPr lang="en-US" b="0" baseline="0" dirty="0" smtClean="0"/>
          </a:p>
          <a:p>
            <a:r>
              <a:rPr lang="en-US" sz="1200" kern="1200" dirty="0" smtClean="0">
                <a:solidFill>
                  <a:schemeClr val="tx1"/>
                </a:solidFill>
                <a:effectLst/>
                <a:latin typeface="+mn-lt"/>
                <a:ea typeface="+mn-ea"/>
                <a:cs typeface="+mn-cs"/>
              </a:rPr>
              <a:t>The first step in implementing a Test Helper is to create a static factory method like Object Method, but give it a generic name like “Create” and expose all of the data that you want to customize as method arguments.</a:t>
            </a:r>
          </a:p>
          <a:p>
            <a:r>
              <a:rPr lang="en-US" sz="1200" kern="1200" dirty="0" smtClean="0">
                <a:solidFill>
                  <a:schemeClr val="tx1"/>
                </a:solidFill>
                <a:effectLst/>
                <a:latin typeface="+mn-lt"/>
                <a:ea typeface="+mn-ea"/>
                <a:cs typeface="+mn-cs"/>
              </a:rPr>
              <a:t>This gives us a flexible, extensible mechanism for creating data that’s specific to each test, without all the overhead of that fluent API.</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your tests as expressive and as readable as possible by specifying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the data that is significant to the test outcome.</a:t>
            </a:r>
          </a:p>
          <a:p>
            <a:r>
              <a:rPr lang="en-US" sz="1200" kern="1200" dirty="0" smtClean="0">
                <a:solidFill>
                  <a:schemeClr val="tx1"/>
                </a:solidFill>
                <a:effectLst/>
                <a:latin typeface="+mn-lt"/>
                <a:ea typeface="+mn-ea"/>
                <a:cs typeface="+mn-cs"/>
              </a:rPr>
              <a:t>Like I mentioned earlier, when someone is reading your tests and they see a string or integer literal, they have to figure out whether that specific value is relevant or not. The goal of any good test is to communicate how the system will behave given a specific set of inputs. But your tests can’t effectively communicate in that way if they’re full of noise values that dilute that message.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language supports the concept of “optional parameters” then our Test Helper pattern is easily adapted to follow this guideline.</a:t>
            </a:r>
          </a:p>
          <a:p>
            <a:r>
              <a:rPr lang="en-US" sz="1200" kern="1200" dirty="0" smtClean="0">
                <a:solidFill>
                  <a:schemeClr val="tx1"/>
                </a:solidFill>
                <a:effectLst/>
                <a:latin typeface="+mn-lt"/>
                <a:ea typeface="+mn-ea"/>
                <a:cs typeface="+mn-cs"/>
              </a:rPr>
              <a:t>Basically, you just take the static factory method and you specify default values for just about everything. </a:t>
            </a:r>
          </a:p>
          <a:p>
            <a:r>
              <a:rPr lang="en-US" sz="1200" kern="1200" dirty="0" smtClean="0">
                <a:solidFill>
                  <a:schemeClr val="tx1"/>
                </a:solidFill>
                <a:effectLst/>
                <a:latin typeface="+mn-lt"/>
                <a:ea typeface="+mn-ea"/>
                <a:cs typeface="+mn-cs"/>
              </a:rPr>
              <a:t>Then when you call the method, you only specify those specific values that you care about.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Behind the scenes, the helper itself is responsible for assigning default values to anything that wasn’t otherwise specified.</a:t>
            </a:r>
          </a:p>
          <a:p>
            <a:r>
              <a:rPr lang="en-US" sz="1200" kern="1200" dirty="0" smtClean="0">
                <a:solidFill>
                  <a:schemeClr val="tx1"/>
                </a:solidFill>
                <a:effectLst/>
                <a:latin typeface="+mn-lt"/>
                <a:ea typeface="+mn-ea"/>
                <a:cs typeface="+mn-cs"/>
              </a:rPr>
              <a:t>For primitive properties I generally make all of the arguments </a:t>
            </a:r>
            <a:r>
              <a:rPr lang="en-US" sz="1200" kern="1200" dirty="0" err="1" smtClean="0">
                <a:solidFill>
                  <a:schemeClr val="tx1"/>
                </a:solidFill>
                <a:effectLst/>
                <a:latin typeface="+mn-lt"/>
                <a:ea typeface="+mn-ea"/>
                <a:cs typeface="+mn-cs"/>
              </a:rPr>
              <a:t>nullable</a:t>
            </a:r>
            <a:r>
              <a:rPr lang="en-US" sz="1200" kern="1200" dirty="0" smtClean="0">
                <a:solidFill>
                  <a:schemeClr val="tx1"/>
                </a:solidFill>
                <a:effectLst/>
                <a:latin typeface="+mn-lt"/>
                <a:ea typeface="+mn-ea"/>
                <a:cs typeface="+mn-cs"/>
              </a:rPr>
              <a:t>.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specify an actual value in the default, but sometimes it’s helpful to know whether or not the caller provided a value. You can do that will null, but not if your arguments are given a default value in the argument declaration.</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64781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why is test setup so important? The answer is because it makes up the majority of your test code. </a:t>
            </a:r>
          </a:p>
          <a:p>
            <a:r>
              <a:rPr lang="en-US" sz="1200" kern="1200" dirty="0" smtClean="0">
                <a:solidFill>
                  <a:schemeClr val="tx1"/>
                </a:solidFill>
                <a:effectLst/>
                <a:latin typeface="+mn-lt"/>
                <a:ea typeface="+mn-ea"/>
                <a:cs typeface="+mn-cs"/>
              </a:rPr>
              <a:t>Assuming that you’re not doing really bizarre in your tests, they likely all follow the same pattern: you do a bunch of stuff to get ready, then you call the one method or function that you’re testing and end with an assertion or two. The bulk of the code is the setup, and the quality of that code is a huge factor in how effectively you can leverage tests towards your ultimate goals.</a:t>
            </a:r>
          </a:p>
          <a:p>
            <a:r>
              <a:rPr lang="en-US" sz="1200" kern="1200" dirty="0" smtClean="0">
                <a:solidFill>
                  <a:schemeClr val="tx1"/>
                </a:solidFill>
                <a:effectLst/>
                <a:latin typeface="+mn-lt"/>
                <a:ea typeface="+mn-ea"/>
                <a:cs typeface="+mn-cs"/>
              </a:rPr>
              <a:t>And if you’re setting up your tests poorly,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cost you. To help illustrate that, I have a short story about why I’m here and where these ideas came from.</a:t>
            </a:r>
          </a:p>
          <a:p>
            <a:r>
              <a:rPr lang="en-US" sz="1200" kern="1200" dirty="0" smtClean="0">
                <a:solidFill>
                  <a:schemeClr val="tx1"/>
                </a:solidFill>
                <a:effectLst/>
                <a:latin typeface="+mn-lt"/>
                <a:ea typeface="+mn-ea"/>
                <a:cs typeface="+mn-cs"/>
              </a:rPr>
              <a:t>This story begins 8 years ago when I had just joined my current employer. We were just beginning our agile transformation and everyone was super excited about having “user stories” instead of “requirements” and “story points” instead of “estimates”. In the midst of all that agile euphoria, we decided to require tests for 70% of the code in this new project.</a:t>
            </a:r>
          </a:p>
          <a:p>
            <a:r>
              <a:rPr lang="en-US" sz="1200" kern="1200" dirty="0" smtClean="0">
                <a:solidFill>
                  <a:schemeClr val="tx1"/>
                </a:solidFill>
                <a:effectLst/>
                <a:latin typeface="+mn-lt"/>
                <a:ea typeface="+mn-ea"/>
                <a:cs typeface="+mn-cs"/>
              </a:rPr>
              <a:t>Most of the team was new to testing and felt that 100% coverage was unreasonable, but everyone agreed that having that soft, safety blanket of tests around the most important 70% of the code was a good starting point. </a:t>
            </a:r>
          </a:p>
          <a:p>
            <a:r>
              <a:rPr lang="en-US" sz="1200" kern="1200" dirty="0" smtClean="0">
                <a:solidFill>
                  <a:schemeClr val="tx1"/>
                </a:solidFill>
                <a:effectLst/>
                <a:latin typeface="+mn-lt"/>
                <a:ea typeface="+mn-ea"/>
                <a:cs typeface="+mn-cs"/>
              </a:rPr>
              <a:t>The project starts out great, everyone’s writing tests and shipping features and things are going pretty good. But a few months later, after the code had started to get a little complex and we’d started revisiting features to add new functionality, I began to realize that something was wrong with our tests. I’d really </a:t>
            </a:r>
            <a:r>
              <a:rPr lang="en-US" sz="1200" kern="1200" dirty="0" err="1" smtClean="0">
                <a:solidFill>
                  <a:schemeClr val="tx1"/>
                </a:solidFill>
                <a:effectLst/>
                <a:latin typeface="+mn-lt"/>
                <a:ea typeface="+mn-ea"/>
                <a:cs typeface="+mn-cs"/>
              </a:rPr>
              <a:t>shotgunned</a:t>
            </a:r>
            <a:r>
              <a:rPr lang="en-US" sz="1200" kern="1200" dirty="0" smtClean="0">
                <a:solidFill>
                  <a:schemeClr val="tx1"/>
                </a:solidFill>
                <a:effectLst/>
                <a:latin typeface="+mn-lt"/>
                <a:ea typeface="+mn-ea"/>
                <a:cs typeface="+mn-cs"/>
              </a:rPr>
              <a:t> the Agile </a:t>
            </a:r>
            <a:r>
              <a:rPr lang="en-US" sz="1200" kern="1200" dirty="0" err="1" smtClean="0">
                <a:solidFill>
                  <a:schemeClr val="tx1"/>
                </a:solidFill>
                <a:effectLst/>
                <a:latin typeface="+mn-lt"/>
                <a:ea typeface="+mn-ea"/>
                <a:cs typeface="+mn-cs"/>
              </a:rPr>
              <a:t>kool-aid</a:t>
            </a:r>
            <a:r>
              <a:rPr lang="en-US" sz="1200" kern="1200" dirty="0" smtClean="0">
                <a:solidFill>
                  <a:schemeClr val="tx1"/>
                </a:solidFill>
                <a:effectLst/>
                <a:latin typeface="+mn-lt"/>
                <a:ea typeface="+mn-ea"/>
                <a:cs typeface="+mn-cs"/>
              </a:rPr>
              <a:t> and was expecting this transformational impact from testing, but the tests just weren’t delivering that value.</a:t>
            </a:r>
          </a:p>
          <a:p>
            <a:r>
              <a:rPr lang="en-US" sz="1200" kern="1200" dirty="0" smtClean="0">
                <a:solidFill>
                  <a:schemeClr val="tx1"/>
                </a:solidFill>
                <a:effectLst/>
                <a:latin typeface="+mn-lt"/>
                <a:ea typeface="+mn-ea"/>
                <a:cs typeface="+mn-cs"/>
              </a:rPr>
              <a:t>As the project went on, I noticed that despite our test coverage requirement, many seemingly important tests were missing. It turns out that as the code got more and more complex it got harder and harder to write the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a:t>
            </a:r>
          </a:p>
          <a:p>
            <a:r>
              <a:rPr lang="en-US" sz="1200" kern="1200" dirty="0" smtClean="0">
                <a:solidFill>
                  <a:schemeClr val="tx1"/>
                </a:solidFill>
                <a:effectLst/>
                <a:latin typeface="+mn-lt"/>
                <a:ea typeface="+mn-ea"/>
                <a:cs typeface="+mn-cs"/>
              </a:rPr>
              <a:t>One of the main reasons that tests were getting hard to write is that as the application got larger and more complex, it was requiring more and more effort just to describe the starting point for a given test. Complex business rules often required complex test data, and complex text data was time consuming to set up. So, people looked for ways to avoid testing the complex rules. </a:t>
            </a:r>
          </a:p>
          <a:p>
            <a:r>
              <a:rPr lang="en-US" sz="1200" kern="1200" dirty="0" smtClean="0">
                <a:solidFill>
                  <a:schemeClr val="tx1"/>
                </a:solidFill>
                <a:effectLst/>
                <a:latin typeface="+mn-lt"/>
                <a:ea typeface="+mn-ea"/>
                <a:cs typeface="+mn-cs"/>
              </a:rPr>
              <a:t>And when they couldn’t avoid the tests, they ended up writing some pretty gnarly setup code. The best way to illustrate how bad it was is with a code sample. In one particular case I needed to make a minor adjustment to a feature. The feature itself was complex, but the new change was relatively simple and I didn’t think it would take much time. Before writing any new code, however, I wanted to learn more about how the feature currently worked and I wanted to write a failing test. So I opened up the file containing the tests and my heart sank when I saw this:  </a:t>
            </a:r>
          </a:p>
          <a:p>
            <a:r>
              <a:rPr lang="en-US" sz="1200" b="1" kern="1200" dirty="0" smtClean="0">
                <a:solidFill>
                  <a:schemeClr val="tx1"/>
                </a:solidFill>
                <a:effectLst/>
                <a:latin typeface="+mn-lt"/>
                <a:ea typeface="+mn-ea"/>
                <a:cs typeface="+mn-cs"/>
              </a:rPr>
              <a:t>(click – code sample)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this…. </a:t>
            </a:r>
          </a:p>
          <a:p>
            <a:r>
              <a:rPr lang="en-US" sz="1200" kern="1200" dirty="0" smtClean="0">
                <a:solidFill>
                  <a:schemeClr val="tx1"/>
                </a:solidFill>
                <a:effectLst/>
                <a:latin typeface="+mn-lt"/>
                <a:ea typeface="+mn-ea"/>
                <a:cs typeface="+mn-cs"/>
              </a:rPr>
              <a:t>(click)</a:t>
            </a:r>
          </a:p>
          <a:p>
            <a:r>
              <a:rPr lang="en-US" sz="1200" kern="1200" dirty="0" smtClean="0">
                <a:solidFill>
                  <a:schemeClr val="tx1"/>
                </a:solidFill>
                <a:effectLst/>
                <a:latin typeface="+mn-lt"/>
                <a:ea typeface="+mn-ea"/>
                <a:cs typeface="+mn-cs"/>
              </a:rPr>
              <a:t>And this.</a:t>
            </a:r>
          </a:p>
          <a:p>
            <a:r>
              <a:rPr lang="en-US" sz="1200" kern="1200" dirty="0" smtClean="0">
                <a:solidFill>
                  <a:schemeClr val="tx1"/>
                </a:solidFill>
                <a:effectLst/>
                <a:latin typeface="+mn-lt"/>
                <a:ea typeface="+mn-ea"/>
                <a:cs typeface="+mn-cs"/>
              </a:rPr>
              <a:t>That’s </a:t>
            </a:r>
          </a:p>
          <a:p>
            <a:r>
              <a:rPr lang="en-US" sz="1200" kern="1200" dirty="0" smtClean="0">
                <a:solidFill>
                  <a:schemeClr val="tx1"/>
                </a:solidFill>
                <a:effectLst/>
                <a:latin typeface="+mn-lt"/>
                <a:ea typeface="+mn-ea"/>
                <a:cs typeface="+mn-cs"/>
              </a:rPr>
              <a:t>(click) 29 string, integer and Boolean values being initialized, </a:t>
            </a:r>
          </a:p>
          <a:p>
            <a:r>
              <a:rPr lang="en-US" sz="1200" kern="1200" dirty="0" smtClean="0">
                <a:solidFill>
                  <a:schemeClr val="tx1"/>
                </a:solidFill>
                <a:effectLst/>
                <a:latin typeface="+mn-lt"/>
                <a:ea typeface="+mn-ea"/>
                <a:cs typeface="+mn-cs"/>
              </a:rPr>
              <a:t>(click) 7 different objects being created and </a:t>
            </a:r>
          </a:p>
          <a:p>
            <a:r>
              <a:rPr lang="en-US" sz="1200" kern="1200" dirty="0" smtClean="0">
                <a:solidFill>
                  <a:schemeClr val="tx1"/>
                </a:solidFill>
                <a:effectLst/>
                <a:latin typeface="+mn-lt"/>
                <a:ea typeface="+mn-ea"/>
                <a:cs typeface="+mn-cs"/>
              </a:rPr>
              <a:t>(click) 75 lines of code to understand. </a:t>
            </a:r>
          </a:p>
          <a:p>
            <a:r>
              <a:rPr lang="en-US" sz="1200" kern="1200" dirty="0" smtClean="0">
                <a:solidFill>
                  <a:schemeClr val="tx1"/>
                </a:solidFill>
                <a:effectLst/>
                <a:latin typeface="+mn-lt"/>
                <a:ea typeface="+mn-ea"/>
                <a:cs typeface="+mn-cs"/>
              </a:rPr>
              <a:t>(click) CRAP! And even worse, this is just the SHARED setup code for the test suite! Each individual test in the suite had more code like this, and each test depended on different portions of this mess.</a:t>
            </a:r>
          </a:p>
          <a:p>
            <a:r>
              <a:rPr lang="en-US" sz="1200" kern="1200" dirty="0" smtClean="0">
                <a:solidFill>
                  <a:schemeClr val="tx1"/>
                </a:solidFill>
                <a:effectLst/>
                <a:latin typeface="+mn-lt"/>
                <a:ea typeface="+mn-ea"/>
                <a:cs typeface="+mn-cs"/>
              </a:rPr>
              <a:t>It was clear that even though my change was simple, just modifying the existing tests would be difficult, let alone adding new ones. I went back to the team, increased my estimate, and spent way more time than should have been necessary implementing that change.</a:t>
            </a:r>
          </a:p>
          <a:p>
            <a:r>
              <a:rPr lang="en-US" sz="1200" kern="1200" dirty="0" smtClean="0">
                <a:solidFill>
                  <a:schemeClr val="tx1"/>
                </a:solidFill>
                <a:effectLst/>
                <a:latin typeface="+mn-lt"/>
                <a:ea typeface="+mn-ea"/>
                <a:cs typeface="+mn-cs"/>
              </a:rPr>
              <a:t>And this is not an isolated case! We have thousands of tests in our projects and we spend countless hours reading those tests and trying to make sense of stuff like this.</a:t>
            </a:r>
          </a:p>
          <a:p>
            <a:r>
              <a:rPr lang="en-US" sz="1200" kern="1200" dirty="0" smtClean="0">
                <a:solidFill>
                  <a:schemeClr val="tx1"/>
                </a:solidFill>
                <a:effectLst/>
                <a:latin typeface="+mn-lt"/>
                <a:ea typeface="+mn-ea"/>
                <a:cs typeface="+mn-cs"/>
              </a:rPr>
              <a:t>This sucks! But there is a better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you’re building an entire object graph, you can expose children or dependencies as arguments as well. If the caller leaves them null, just delegate to the relevant helper to create them. This approach keeps each helper focused on a single object type while still supporting very rich and complex compositions.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with this approach. You should be very careful when creating objects with hardcoded values as their defaults. This can lead to something I call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and finally you assert that the method returned a result with an email address equal to customer #1.</a:t>
            </a:r>
          </a:p>
          <a:p>
            <a:r>
              <a:rPr lang="en-US" sz="1200" kern="1200" dirty="0" smtClean="0">
                <a:solidFill>
                  <a:schemeClr val="tx1"/>
                </a:solidFill>
                <a:effectLst/>
                <a:latin typeface="+mn-lt"/>
                <a:ea typeface="+mn-ea"/>
                <a:cs typeface="+mn-cs"/>
              </a:rPr>
              <a:t>The assumption here is that the test will fail if the code returns the email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sets a default email address of NULL, or some hardcoded static value, then this test will pass even if the logic is faulty. This is what I mean by “unexpected equality”.</a:t>
            </a:r>
          </a:p>
          <a:p>
            <a:r>
              <a:rPr lang="en-US" sz="1200" kern="1200" dirty="0" smtClean="0">
                <a:solidFill>
                  <a:schemeClr val="tx1"/>
                </a:solidFill>
                <a:effectLst/>
                <a:latin typeface="+mn-lt"/>
                <a:ea typeface="+mn-ea"/>
                <a:cs typeface="+mn-cs"/>
              </a:rPr>
              <a:t>By default, I prefer to make all values unique. I want to </a:t>
            </a:r>
            <a:r>
              <a:rPr lang="en-US" sz="1200" i="1" kern="1200" dirty="0" smtClean="0">
                <a:solidFill>
                  <a:schemeClr val="tx1"/>
                </a:solidFill>
                <a:effectLst/>
                <a:latin typeface="+mn-lt"/>
                <a:ea typeface="+mn-ea"/>
                <a:cs typeface="+mn-cs"/>
              </a:rPr>
              <a:t>force </a:t>
            </a:r>
            <a:r>
              <a:rPr lang="en-US" sz="1200" kern="1200" dirty="0" smtClean="0">
                <a:solidFill>
                  <a:schemeClr val="tx1"/>
                </a:solidFill>
                <a:effectLst/>
                <a:latin typeface="+mn-lt"/>
                <a:ea typeface="+mn-ea"/>
                <a:cs typeface="+mn-cs"/>
              </a:rPr>
              <a:t>programmers to be explicit if they want things to be equal.</a:t>
            </a:r>
          </a:p>
          <a:p>
            <a:endParaRPr lang="en-US" b="0" baseline="0" dirty="0" smtClean="0"/>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thing that makes it easy to assign unique values is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and you can get the code from this link.</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issue of unexpected equality also applies to integer values. For instance, if I create two customers from the customer helper, I wouldn’t expect them to have the same ID value unless I explicitly assign it that way. So how do we assign a unique ID to each integer?</a:t>
            </a:r>
          </a:p>
          <a:p>
            <a:r>
              <a:rPr lang="en-US" sz="1200" kern="1200" dirty="0" smtClean="0">
                <a:solidFill>
                  <a:schemeClr val="tx1"/>
                </a:solidFill>
                <a:effectLst/>
                <a:latin typeface="+mn-lt"/>
                <a:ea typeface="+mn-ea"/>
                <a:cs typeface="+mn-cs"/>
              </a:rPr>
              <a:t>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This technique is actually really, really helpful if you want to use these helpers for integration tests too. You’ll see that in a few minutes.</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5721552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9157337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test would look like this. Here’s the customer helper, where I’m creating separate addresses, and here’s the order containing a heavy equipment item.</a:t>
            </a:r>
          </a:p>
          <a:p>
            <a:r>
              <a:rPr lang="en-US" sz="1200" kern="1200" dirty="0" smtClean="0">
                <a:solidFill>
                  <a:schemeClr val="tx1"/>
                </a:solidFill>
                <a:effectLst/>
                <a:latin typeface="+mn-lt"/>
                <a:ea typeface="+mn-ea"/>
                <a:cs typeface="+mn-cs"/>
              </a:rPr>
              <a:t>This isn’t a </a:t>
            </a:r>
            <a:r>
              <a:rPr lang="en-US" sz="1200" i="1" kern="1200" dirty="0" smtClean="0">
                <a:solidFill>
                  <a:schemeClr val="tx1"/>
                </a:solidFill>
                <a:effectLst/>
                <a:latin typeface="+mn-lt"/>
                <a:ea typeface="+mn-ea"/>
                <a:cs typeface="+mn-cs"/>
              </a:rPr>
              <a:t>bad </a:t>
            </a:r>
            <a:r>
              <a:rPr lang="en-US" sz="1200" kern="1200" dirty="0" smtClean="0">
                <a:solidFill>
                  <a:schemeClr val="tx1"/>
                </a:solidFill>
                <a:effectLst/>
                <a:latin typeface="+mn-lt"/>
                <a:ea typeface="+mn-ea"/>
                <a:cs typeface="+mn-cs"/>
              </a:rPr>
              <a:t>test, but it could be better. Wiring up all this stuff by hand is tedious, and it works against our goal of being able to easily and concisely describe the context for a given test.</a:t>
            </a:r>
          </a:p>
          <a:p>
            <a:r>
              <a:rPr lang="en-US" sz="1200" kern="1200" dirty="0" smtClean="0">
                <a:solidFill>
                  <a:schemeClr val="tx1"/>
                </a:solidFill>
                <a:effectLst/>
                <a:latin typeface="+mn-lt"/>
                <a:ea typeface="+mn-ea"/>
                <a:cs typeface="+mn-cs"/>
              </a:rPr>
              <a:t>And if you have multiple tests that need minor variations on this setup, this leads to a lot of copying and pasting.</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The Scenario exposes each order as a distinct property so that the test code will be very clear in terms of its intent.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r>
              <a:rPr lang="en-US" sz="1200" kern="1200" dirty="0" smtClean="0">
                <a:solidFill>
                  <a:schemeClr val="tx1"/>
                </a:solidFill>
                <a:effectLst/>
                <a:latin typeface="+mn-lt"/>
                <a:ea typeface="+mn-ea"/>
                <a:cs typeface="+mn-cs"/>
              </a:rPr>
              <a:t>Also,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fourth key to effective test data setup is to tell a story with your data.</a:t>
            </a:r>
          </a:p>
          <a:p>
            <a:r>
              <a:rPr lang="en-US" sz="1200" kern="1200" dirty="0" smtClean="0">
                <a:solidFill>
                  <a:schemeClr val="tx1"/>
                </a:solidFill>
                <a:effectLst/>
                <a:latin typeface="+mn-lt"/>
                <a:ea typeface="+mn-ea"/>
                <a:cs typeface="+mn-cs"/>
              </a:rPr>
              <a:t>At the core of their essence, tests are valuable because they help us understand our software. And in order to fully deliver that value, they have to be designed to effectively convey information when they are read. 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what to do, and whether your assertions are true. But that won’t help your poor coworker who opens that file a month later and needs to make a change. CPU cycles are cheap; your coworker’s time is not.</a:t>
            </a:r>
          </a:p>
          <a:p>
            <a:r>
              <a:rPr lang="en-US" sz="1200" kern="1200" dirty="0" smtClean="0">
                <a:solidFill>
                  <a:schemeClr val="tx1"/>
                </a:solidFill>
                <a:effectLst/>
                <a:latin typeface="+mn-lt"/>
                <a:ea typeface="+mn-ea"/>
                <a:cs typeface="+mn-cs"/>
              </a:rPr>
              <a:t>When it comes to setup code, there are a few simple practices that I recommend you consider.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39822654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2535903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r>
              <a:rPr lang="en-US" sz="1200" kern="1200" dirty="0" smtClean="0">
                <a:solidFill>
                  <a:schemeClr val="tx1"/>
                </a:solidFill>
                <a:effectLst/>
                <a:latin typeface="+mn-lt"/>
                <a:ea typeface="+mn-ea"/>
                <a:cs typeface="+mn-cs"/>
              </a:rPr>
              <a:t>This 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01396710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Resetting the Id to zero forces it to do an insert, which is what we want</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The implementation of your Save methods will be driven by your Create methods – </a:t>
            </a:r>
          </a:p>
          <a:p>
            <a:pPr marL="628650" lvl="1" indent="-171450">
              <a:buFont typeface="Arial" panose="020B0604020202020204" pitchFamily="34" charset="0"/>
              <a:buChar char="•"/>
            </a:pPr>
            <a:r>
              <a:rPr lang="en-US" b="0" baseline="0" dirty="0" smtClean="0"/>
              <a:t>Does NOT need to handle any arbitrary object, only those configurations created by the helper</a:t>
            </a:r>
          </a:p>
          <a:p>
            <a:pPr marL="171450" lvl="0"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a:t>
            </a:r>
          </a:p>
          <a:p>
            <a:pPr marL="171450" lvl="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Finally, we need to prevent this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One possibility is to reset the database to a known state at the start of each test run. This works, but I tend to run my unit tests against the same DB I use for local testing</a:t>
            </a:r>
          </a:p>
          <a:p>
            <a:pPr marL="628650" lvl="1" indent="-171450">
              <a:buFont typeface="Arial" panose="020B0604020202020204" pitchFamily="34" charset="0"/>
              <a:buChar char="•"/>
            </a:pPr>
            <a:r>
              <a:rPr lang="en-US" dirty="0" smtClean="0"/>
              <a:t>Don’t want data</a:t>
            </a:r>
            <a:r>
              <a:rPr lang="en-US" baseline="0" dirty="0" smtClean="0"/>
              <a:t> I’ve crafted by hand from being blown away by tests</a:t>
            </a:r>
          </a:p>
          <a:p>
            <a:pPr marL="628650" lvl="1" indent="-171450">
              <a:buFont typeface="Arial" panose="020B0604020202020204" pitchFamily="34" charset="0"/>
              <a:buChar char="•"/>
            </a:pPr>
            <a:r>
              <a:rPr lang="en-US" baseline="0" dirty="0" smtClean="0"/>
              <a:t>Don’t want to lose any schema changes I’ve made</a:t>
            </a:r>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use these patterns for integration tests, there’s 1 rule that you absolutely must follow, which is that each test must create everything that it needs. Do not rely on “well-known” records existing in the database.</a:t>
            </a:r>
          </a:p>
          <a:p>
            <a:r>
              <a:rPr lang="en-US" sz="1200" kern="1200" dirty="0" smtClean="0">
                <a:solidFill>
                  <a:schemeClr val="tx1"/>
                </a:solidFill>
                <a:effectLst/>
                <a:latin typeface="+mn-lt"/>
                <a:ea typeface="+mn-ea"/>
                <a:cs typeface="+mn-cs"/>
              </a:rPr>
              <a:t>When I first started doing integration tests, I tried creating all of the data I’d need for every test in a database backup that the tests would restore for each run. I had this massive file full of constants referring to the primary keys of each object in each state that I needed. That is </a:t>
            </a:r>
            <a:r>
              <a:rPr lang="en-US" sz="1200" i="1" kern="1200" dirty="0" smtClean="0">
                <a:solidFill>
                  <a:schemeClr val="tx1"/>
                </a:solidFill>
                <a:effectLst/>
                <a:latin typeface="+mn-lt"/>
                <a:ea typeface="+mn-ea"/>
                <a:cs typeface="+mn-cs"/>
              </a:rPr>
              <a:t>madness</a:t>
            </a:r>
            <a:r>
              <a:rPr lang="en-US" sz="1200" kern="1200" dirty="0" smtClean="0">
                <a:solidFill>
                  <a:schemeClr val="tx1"/>
                </a:solidFill>
                <a:effectLst/>
                <a:latin typeface="+mn-lt"/>
                <a:ea typeface="+mn-ea"/>
                <a:cs typeface="+mn-cs"/>
              </a:rPr>
              <a:t>. If, instead, you have each test create the data it needs, run its test, and then clean up, then you can run those tests against any database, with any pre-existing data, and your tests will work properly.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31250089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Tattoo this on your forehead if you need to. Magic row IDs, or assuming that a specific record will always exist, kills kittens and makes you a bad person. Don’t do it.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2345873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281302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6" y="1456506"/>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000134" y="4042549"/>
            <a:ext cx="4191725" cy="1938992"/>
          </a:xfrm>
          <a:prstGeom prst="rect">
            <a:avLst/>
          </a:prstGeom>
          <a:noFill/>
        </p:spPr>
        <p:txBody>
          <a:bodyPr wrap="none" rtlCol="0">
            <a:spAutoFit/>
          </a:bodyPr>
          <a:lstStyle/>
          <a:p>
            <a:pPr algn="ctr"/>
            <a:r>
              <a:rPr lang="en-US" sz="4000" dirty="0" smtClean="0">
                <a:solidFill>
                  <a:srgbClr val="013947"/>
                </a:solidFill>
              </a:rPr>
              <a:t>Seth Petry-Johnson</a:t>
            </a:r>
            <a:br>
              <a:rPr lang="en-US" sz="4000" dirty="0" smtClean="0">
                <a:solidFill>
                  <a:srgbClr val="013947"/>
                </a:solidFill>
              </a:rPr>
            </a:br>
            <a:endParaRPr lang="en-US" sz="4000" dirty="0" smtClean="0">
              <a:solidFill>
                <a:srgbClr val="013947"/>
              </a:solidFill>
            </a:endParaRPr>
          </a:p>
          <a:p>
            <a:pPr algn="ctr"/>
            <a:r>
              <a:rPr lang="en-US" sz="3200" dirty="0" smtClean="0">
                <a:solidFill>
                  <a:srgbClr val="013947"/>
                </a:solidFill>
              </a:rPr>
              <a:t>@</a:t>
            </a:r>
            <a:r>
              <a:rPr lang="en-US" sz="4000" dirty="0" smtClean="0">
                <a:solidFill>
                  <a:srgbClr val="013947"/>
                </a:solidFill>
              </a:rPr>
              <a:t>spetryjohnson</a:t>
            </a: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you're making today</a:t>
            </a:r>
            <a:br>
              <a:rPr lang="en-US" sz="4000" dirty="0" smtClean="0"/>
            </a:br>
            <a:endParaRPr lang="en-US" sz="4000" dirty="0" smtClean="0"/>
          </a:p>
          <a:p>
            <a:r>
              <a:rPr lang="en-US" sz="4000" dirty="0" smtClean="0"/>
              <a:t>Key patterns for unit test setup</a:t>
            </a:r>
          </a:p>
          <a:p>
            <a:endParaRPr lang="en-US" sz="4000" dirty="0" smtClean="0"/>
          </a:p>
          <a:p>
            <a:r>
              <a:rPr lang="en-US" sz="4000" dirty="0" smtClean="0"/>
              <a:t>Extending those patterns to integration tests</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37491" cy="1146175"/>
          </a:xfrm>
        </p:spPr>
        <p:txBody>
          <a:bodyPr>
            <a:normAutofit/>
          </a:bodyPr>
          <a:lstStyle/>
          <a:p>
            <a:pPr marL="0" indent="0">
              <a:buNone/>
            </a:pPr>
            <a:r>
              <a:rPr lang="en-US" sz="4000" dirty="0" smtClean="0"/>
              <a:t>Anything you do </a:t>
            </a:r>
            <a:r>
              <a:rPr lang="en-US" sz="4000" dirty="0" smtClean="0"/>
              <a:t>to create baseline "input" for a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1211232"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a:t>
            </a:r>
            <a:r>
              <a:rPr lang="en-US" sz="4000" dirty="0" smtClean="0"/>
              <a:t>setup code </a:t>
            </a:r>
            <a:r>
              <a:rPr lang="en-US" sz="4000" dirty="0" smtClean="0"/>
              <a:t>that </a:t>
            </a:r>
            <a:r>
              <a:rPr lang="en-US" sz="4000" dirty="0" smtClean="0"/>
              <a:t>doesn't </a:t>
            </a:r>
            <a:r>
              <a:rPr lang="en-US" sz="4000" dirty="0" smtClean="0"/>
              <a:t>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81735"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t>Coding patterns that increase the value </a:t>
            </a:r>
            <a:r>
              <a:rPr lang="en-US" sz="4000" b="1" dirty="0" smtClean="0"/>
              <a:t>of tests</a:t>
            </a:r>
            <a:endParaRPr lang="en-US"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 patterns?</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The easiest way to "fix" a test is with the DEL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a:solidFill>
                  <a:schemeClr val="bg1">
                    <a:lumMod val="65000"/>
                  </a:schemeClr>
                </a:solidFill>
              </a:rPr>
              <a:t>The easiest way to "fix" a test is with the DEL key</a:t>
            </a: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a:t>
            </a:r>
            <a:r>
              <a:rPr lang="en-US" sz="4800" u="sng" dirty="0" smtClean="0"/>
              <a:t>#1</a:t>
            </a:r>
            <a:r>
              <a:rPr lang="en-US" sz="4800" u="sng" dirty="0" smtClean="0"/>
              <a:t/>
            </a:r>
            <a:br>
              <a:rPr lang="en-US" sz="4800" u="sng" dirty="0" smtClean="0"/>
            </a:br>
            <a:r>
              <a:rPr lang="en-US" sz="4800" u="sng" dirty="0" smtClean="0"/>
              <a:t/>
            </a:r>
            <a:br>
              <a:rPr lang="en-US" sz="4800" u="sng" dirty="0" smtClean="0"/>
            </a:br>
            <a:r>
              <a:rPr lang="en-US" sz="4000" dirty="0" smtClean="0"/>
              <a:t>Manually constructing </a:t>
            </a:r>
            <a:r>
              <a:rPr lang="en-US" sz="4000" dirty="0" smtClean="0"/>
              <a:t>test data</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a:t>
            </a:r>
            <a:r>
              <a:rPr lang="en-US" sz="4800" dirty="0" smtClean="0"/>
              <a:t>#1: </a:t>
            </a:r>
            <a:r>
              <a:rPr lang="en-US" sz="4800" dirty="0" smtClean="0"/>
              <a:t>Manually constructing </a:t>
            </a:r>
            <a:r>
              <a:rPr lang="en-US" sz="4800" dirty="0" smtClean="0"/>
              <a:t>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a:t>
            </a:r>
            <a:r>
              <a:rPr lang="en-US" sz="4800" u="sng" dirty="0" smtClean="0"/>
              <a:t>#2</a:t>
            </a:r>
            <a:r>
              <a:rPr lang="en-US" sz="4800" u="sng" dirty="0" smtClean="0"/>
              <a:t/>
            </a:r>
            <a:br>
              <a:rPr lang="en-US" sz="4800" u="sng" dirty="0" smtClean="0"/>
            </a:br>
            <a:r>
              <a:rPr lang="en-US" sz="4800" u="sng" dirty="0" smtClean="0"/>
              <a:t/>
            </a:r>
            <a:br>
              <a:rPr lang="en-US" sz="4800" u="sng" dirty="0" smtClean="0"/>
            </a:br>
            <a:r>
              <a:rPr lang="en-US" sz="4000" dirty="0" smtClean="0"/>
              <a:t>"Noise" values that don't impact test outcome</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a:t>
            </a:r>
            <a:r>
              <a:rPr lang="en-US" sz="4800" dirty="0" smtClean="0"/>
              <a:t>#2: </a:t>
            </a:r>
            <a:r>
              <a:rPr lang="en-US" sz="4800" dirty="0" smtClean="0"/>
              <a:t>Too many "noise" values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Screenshots for lots of primitives</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a:t>
            </a:r>
            <a:r>
              <a:rPr lang="en-US" sz="4800" u="sng" dirty="0" smtClean="0"/>
              <a:t>#3</a:t>
            </a:r>
            <a:r>
              <a:rPr lang="en-US" sz="4800" u="sng" dirty="0" smtClean="0"/>
              <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a:t>
            </a:r>
            <a:r>
              <a:rPr lang="en-US" sz="4800" dirty="0" smtClean="0"/>
              <a:t>#3: </a:t>
            </a:r>
            <a:r>
              <a:rPr lang="en-US" sz="4800" dirty="0" smtClean="0"/>
              <a:t>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Image for inheritance</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Assuming external systems are in a specific state</a:t>
            </a:r>
            <a:endParaRPr lang="en-US" sz="4000" dirty="0"/>
          </a:p>
        </p:txBody>
      </p:sp>
    </p:spTree>
    <p:extLst>
      <p:ext uri="{BB962C8B-B14F-4D97-AF65-F5344CB8AC3E}">
        <p14:creationId xmlns:p14="http://schemas.microsoft.com/office/powerpoint/2010/main" val="3150480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br>
              <a:rPr lang="en-US" sz="4000" dirty="0" smtClean="0"/>
            </a:br>
            <a:endParaRPr lang="en-US" sz="4000" dirty="0" smtClean="0"/>
          </a:p>
          <a:p>
            <a:r>
              <a:rPr lang="en-US" sz="4000" dirty="0" smtClean="0"/>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solidFill>
                  <a:srgbClr val="FF0000"/>
                </a:solidFill>
              </a:rPr>
              <a:t>TODO: Image of "exploding" requirement</a:t>
            </a:r>
            <a:endParaRPr lang="en-US" sz="4000" dirty="0" smtClean="0">
              <a:solidFill>
                <a:srgbClr val="FF0000"/>
              </a:solidFill>
            </a:endParaRPr>
          </a:p>
          <a:p>
            <a:endParaRPr lang="en-US" dirty="0"/>
          </a:p>
          <a:p>
            <a:pPr lvl="1"/>
            <a:endParaRPr lang="en-US" dirty="0" smtClean="0"/>
          </a:p>
          <a:p>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4895166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r>
              <a:rPr lang="en-US"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Specify </a:t>
            </a:r>
            <a:r>
              <a:rPr lang="en-US" sz="4000" i="1" dirty="0" smtClean="0"/>
              <a:t>only </a:t>
            </a:r>
            <a:r>
              <a:rPr lang="en-US" sz="4000" dirty="0" smtClean="0"/>
              <a:t>values that impact test outcome</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pPr marL="0" indent="0">
              <a:buNone/>
            </a:pPr>
            <a:endParaRPr lang="en-US" sz="4000" dirty="0"/>
          </a:p>
          <a:p>
            <a:pPr marL="0" indent="0">
              <a:buNone/>
            </a:pPr>
            <a:r>
              <a:rPr lang="en-US" sz="4000" dirty="0" smtClean="0">
                <a:solidFill>
                  <a:srgbClr val="FF0000"/>
                </a:solidFill>
              </a:rPr>
              <a:t>TODO: Code</a:t>
            </a:r>
          </a:p>
          <a:p>
            <a:endParaRPr lang="en-US" dirty="0"/>
          </a:p>
          <a:p>
            <a:endParaRPr lang="en-US" dirty="0" smtClean="0"/>
          </a:p>
          <a:p>
            <a:endParaRPr lang="en-US" dirty="0"/>
          </a:p>
        </p:txBody>
      </p:sp>
    </p:spTree>
    <p:extLst>
      <p:ext uri="{BB962C8B-B14F-4D97-AF65-F5344CB8AC3E}">
        <p14:creationId xmlns:p14="http://schemas.microsoft.com/office/powerpoint/2010/main" val="1492460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a:t>
            </a:r>
            <a:r>
              <a:rPr lang="en-US" sz="4800" dirty="0" smtClean="0"/>
              <a:t>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a:t>
            </a:r>
            <a:r>
              <a:rPr lang="en-US" sz="4800" dirty="0" smtClean="0"/>
              <a:t>values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pPr marL="0" indent="0">
              <a:buNone/>
            </a:pPr>
            <a:r>
              <a:rPr lang="en-US" sz="4000" dirty="0" smtClean="0">
                <a:solidFill>
                  <a:srgbClr val="FF0000"/>
                </a:solidFill>
              </a:rPr>
              <a:t>TODO: Code</a:t>
            </a:r>
          </a:p>
          <a:p>
            <a:endParaRPr lang="en-US" dirty="0"/>
          </a:p>
          <a:p>
            <a:endParaRPr lang="en-US" dirty="0" smtClean="0"/>
          </a:p>
          <a:p>
            <a:endParaRPr lang="en-US" dirty="0"/>
          </a:p>
        </p:txBody>
      </p:sp>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pPr marL="0" indent="0">
              <a:buNone/>
            </a:pPr>
            <a:r>
              <a:rPr lang="en-US" sz="3200" dirty="0" smtClean="0">
                <a:solidFill>
                  <a:srgbClr val="FF0000"/>
                </a:solidFill>
              </a:rPr>
              <a:t>TODO: Code for </a:t>
            </a:r>
            <a:r>
              <a:rPr lang="en-US" sz="3200" dirty="0" err="1" smtClean="0">
                <a:solidFill>
                  <a:srgbClr val="FF0000"/>
                </a:solidFill>
              </a:rPr>
              <a:t>ShortGuid</a:t>
            </a:r>
            <a:endParaRPr lang="en-US" sz="3200" dirty="0">
              <a:solidFill>
                <a:srgbClr val="FF0000"/>
              </a:solidFill>
            </a:endParaRP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r>
              <a:rPr lang="en-US" sz="3200" dirty="0" smtClean="0">
                <a:solidFill>
                  <a:srgbClr val="FF0000"/>
                </a:solidFill>
              </a:rPr>
              <a:t>TODO: Code for </a:t>
            </a:r>
            <a:r>
              <a:rPr lang="en-US" sz="3200" dirty="0" err="1" smtClean="0">
                <a:solidFill>
                  <a:srgbClr val="FF0000"/>
                </a:solidFill>
              </a:rPr>
              <a:t>IdSequencer</a:t>
            </a:r>
            <a:endParaRPr lang="en-US" sz="3200" dirty="0" smtClean="0">
              <a:solidFill>
                <a:srgbClr val="FF0000"/>
              </a:solidFill>
            </a:endParaRPr>
          </a:p>
          <a:p>
            <a:endParaRPr lang="en-US" dirty="0"/>
          </a:p>
        </p:txBody>
      </p:sp>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values</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Special </a:t>
            </a:r>
            <a:r>
              <a:rPr lang="en-US" sz="4000" i="1" dirty="0" smtClean="0"/>
              <a:t>Create() </a:t>
            </a:r>
            <a:r>
              <a:rPr lang="en-US" sz="4000" dirty="0" smtClean="0"/>
              <a:t>methods for common </a:t>
            </a:r>
            <a:r>
              <a:rPr lang="en-US" sz="4000" dirty="0" err="1" smtClean="0"/>
              <a:t>arg</a:t>
            </a:r>
            <a:r>
              <a:rPr lang="en-US" sz="4000" dirty="0" smtClean="0"/>
              <a:t> pairings</a:t>
            </a:r>
            <a:endParaRPr lang="en-US" sz="3200" dirty="0" smtClean="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200" y="2744789"/>
            <a:ext cx="9055203" cy="4113211"/>
          </a:xfrm>
          <a:prstGeom prst="rect">
            <a:avLst/>
          </a:prstGeom>
        </p:spPr>
      </p:pic>
    </p:spTree>
    <p:extLst>
      <p:ext uri="{BB962C8B-B14F-4D97-AF65-F5344CB8AC3E}">
        <p14:creationId xmlns:p14="http://schemas.microsoft.com/office/powerpoint/2010/main" val="27760804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values</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Special </a:t>
            </a:r>
            <a:r>
              <a:rPr lang="en-US" sz="4000" i="1" dirty="0" smtClean="0"/>
              <a:t>Create() </a:t>
            </a:r>
            <a:r>
              <a:rPr lang="en-US" sz="4000" dirty="0" smtClean="0"/>
              <a:t>methods for common </a:t>
            </a:r>
            <a:r>
              <a:rPr lang="en-US" sz="4000" dirty="0" err="1" smtClean="0"/>
              <a:t>arg</a:t>
            </a:r>
            <a:r>
              <a:rPr lang="en-US" sz="4000" dirty="0" smtClean="0"/>
              <a:t> pairings</a:t>
            </a:r>
            <a:endParaRPr lang="en-US" sz="3200" dirty="0" smtClean="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200" y="2744789"/>
            <a:ext cx="9055203" cy="4113211"/>
          </a:xfrm>
          <a:prstGeom prst="rect">
            <a:avLst/>
          </a:prstGeom>
        </p:spPr>
      </p:pic>
    </p:spTree>
    <p:extLst>
      <p:ext uri="{BB962C8B-B14F-4D97-AF65-F5344CB8AC3E}">
        <p14:creationId xmlns:p14="http://schemas.microsoft.com/office/powerpoint/2010/main" val="3552233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values</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values</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3093935"/>
            <a:ext cx="8102175" cy="1891020"/>
          </a:xfrm>
          <a:prstGeom prst="rect">
            <a:avLst/>
          </a:prstGeom>
        </p:spPr>
      </p:pic>
      <p:pic>
        <p:nvPicPr>
          <p:cNvPr id="5" name="Picture 4"/>
          <p:cNvPicPr>
            <a:picLocks noChangeAspect="1"/>
          </p:cNvPicPr>
          <p:nvPr/>
        </p:nvPicPr>
        <p:blipFill>
          <a:blip r:embed="rId4"/>
          <a:stretch>
            <a:fillRect/>
          </a:stretch>
        </p:blipFill>
        <p:spPr>
          <a:xfrm>
            <a:off x="838199" y="5555456"/>
            <a:ext cx="8398637" cy="476635"/>
          </a:xfrm>
          <a:prstGeom prst="rect">
            <a:avLst/>
          </a:prstGeom>
        </p:spPr>
      </p:pic>
    </p:spTree>
    <p:extLst>
      <p:ext uri="{BB962C8B-B14F-4D97-AF65-F5344CB8AC3E}">
        <p14:creationId xmlns:p14="http://schemas.microsoft.com/office/powerpoint/2010/main" val="12447157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 objects for reusable setup logic</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27774" cy="1325563"/>
          </a:xfrm>
        </p:spPr>
        <p:txBody>
          <a:bodyPr>
            <a:norm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Extract complex setup into reusable pieces</a:t>
            </a:r>
          </a:p>
          <a:p>
            <a:pPr marL="0" indent="0">
              <a:buNone/>
            </a:pPr>
            <a:endParaRPr lang="en-US" dirty="0"/>
          </a:p>
          <a:p>
            <a:pPr marL="0" indent="0">
              <a:buNone/>
            </a:pPr>
            <a:r>
              <a:rPr lang="en-US" dirty="0" smtClean="0">
                <a:solidFill>
                  <a:srgbClr val="FF0000"/>
                </a:solidFill>
              </a:rPr>
              <a:t>TODO: Example of the setup code a scenario can replace</a:t>
            </a:r>
          </a:p>
          <a:p>
            <a:pPr lvl="1"/>
            <a:endParaRPr lang="en-US" dirty="0"/>
          </a:p>
        </p:txBody>
      </p:sp>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marL="0" indent="0">
              <a:buNone/>
            </a:pPr>
            <a:r>
              <a:rPr lang="en-US" dirty="0" smtClean="0">
                <a:solidFill>
                  <a:srgbClr val="FF0000"/>
                </a:solidFill>
              </a:rPr>
              <a:t>TODO: Example of the cleaned up setup code using the scenario</a:t>
            </a:r>
          </a:p>
          <a:p>
            <a:pPr lvl="1"/>
            <a:endParaRPr lang="en-US" dirty="0"/>
          </a:p>
        </p:txBody>
      </p:sp>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Example of a scenario object</a:t>
            </a:r>
          </a:p>
          <a:p>
            <a:pPr lvl="1"/>
            <a:endParaRPr lang="en-US" dirty="0"/>
          </a:p>
        </p:txBody>
      </p:sp>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Another example of a scenario object</a:t>
            </a:r>
          </a:p>
          <a:p>
            <a:pPr lvl="1"/>
            <a:endParaRPr lang="en-US" dirty="0"/>
          </a:p>
        </p:txBody>
      </p:sp>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Tell a story</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r>
              <a:rPr lang="en-US" sz="3600" dirty="0" smtClean="0">
                <a:solidFill>
                  <a:srgbClr val="FF0000"/>
                </a:solidFill>
              </a:rPr>
              <a:t>TODO: the reviews added in reverse thing, with inline dates</a:t>
            </a:r>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r>
              <a:rPr lang="en-US" sz="3600" dirty="0" smtClean="0">
                <a:solidFill>
                  <a:srgbClr val="FF0000"/>
                </a:solidFill>
              </a:rPr>
              <a:t>TODO: the reviews added in reverse thing, using named constants</a:t>
            </a:r>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Cultivate a clean, concise API</a:t>
            </a:r>
          </a:p>
          <a:p>
            <a:pPr marL="0" indent="0">
              <a:buNone/>
            </a:pPr>
            <a:endParaRPr lang="en-US" sz="3600" dirty="0"/>
          </a:p>
          <a:p>
            <a:pPr marL="0" indent="0">
              <a:buNone/>
            </a:pPr>
            <a:r>
              <a:rPr lang="en-US" sz="3600" dirty="0" smtClean="0">
                <a:solidFill>
                  <a:srgbClr val="FF0000"/>
                </a:solidFill>
              </a:rPr>
              <a:t>TODO: Show the split payment example without a helper</a:t>
            </a:r>
          </a:p>
          <a:p>
            <a:pPr marL="0" indent="0">
              <a:buNone/>
            </a:pPr>
            <a:endParaRPr lang="en-US" dirty="0"/>
          </a:p>
          <a:p>
            <a:pPr lvl="1"/>
            <a:endParaRPr lang="en-US" dirty="0"/>
          </a:p>
        </p:txBody>
      </p:sp>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Cultivate a clean, concise API</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3414200"/>
            <a:ext cx="11226284" cy="2131193"/>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Recap – 4 keys to success</a:t>
            </a:r>
            <a:endParaRPr lang="en-US" sz="4800" dirty="0"/>
          </a:p>
        </p:txBody>
      </p:sp>
      <p:sp>
        <p:nvSpPr>
          <p:cNvPr id="3" name="Content Placeholder 2"/>
          <p:cNvSpPr>
            <a:spLocks noGrp="1"/>
          </p:cNvSpPr>
          <p:nvPr>
            <p:ph idx="1"/>
          </p:nvPr>
        </p:nvSpPr>
        <p:spPr>
          <a:xfrm>
            <a:off x="838200" y="1825625"/>
            <a:ext cx="10886768" cy="4351338"/>
          </a:xfrm>
        </p:spPr>
        <p:txBody>
          <a:bodyPr>
            <a:normAutofit/>
          </a:bodyPr>
          <a:lstStyle/>
          <a:p>
            <a:r>
              <a:rPr lang="en-US" sz="4000" dirty="0" smtClean="0"/>
              <a:t>Stop creating objects by hand; use helpers</a:t>
            </a:r>
            <a:br>
              <a:rPr lang="en-US" sz="4000" dirty="0" smtClean="0"/>
            </a:br>
            <a:endParaRPr lang="en-US" sz="4000" dirty="0"/>
          </a:p>
          <a:p>
            <a:r>
              <a:rPr lang="en-US" sz="4000" dirty="0" smtClean="0"/>
              <a:t>Use defaults; specify </a:t>
            </a:r>
            <a:r>
              <a:rPr lang="en-US" sz="4000" i="1" dirty="0" smtClean="0"/>
              <a:t>only </a:t>
            </a:r>
            <a:r>
              <a:rPr lang="en-US" sz="4000" dirty="0" smtClean="0"/>
              <a:t>what impacts outcome</a:t>
            </a:r>
            <a:br>
              <a:rPr lang="en-US" sz="4000" dirty="0" smtClean="0"/>
            </a:br>
            <a:endParaRPr lang="en-US" sz="4000" dirty="0" smtClean="0"/>
          </a:p>
          <a:p>
            <a:r>
              <a:rPr lang="en-US" sz="4000" dirty="0" smtClean="0"/>
              <a:t>Scenarios for complex setup / for reuse</a:t>
            </a:r>
            <a:br>
              <a:rPr lang="en-US" sz="4000" dirty="0" smtClean="0"/>
            </a:br>
            <a:endParaRPr lang="en-US" sz="4000" dirty="0" smtClean="0">
              <a:solidFill>
                <a:schemeClr val="bg1">
                  <a:lumMod val="65000"/>
                </a:schemeClr>
              </a:solidFill>
            </a:endParaRPr>
          </a:p>
          <a:p>
            <a:r>
              <a:rPr lang="en-US" sz="4000" dirty="0" smtClean="0"/>
              <a:t>Tell a story!</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3292434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What about integration tests?</a:t>
            </a:r>
            <a:endParaRPr lang="en-US" sz="4800" dirty="0"/>
          </a:p>
        </p:txBody>
      </p:sp>
    </p:spTree>
    <p:extLst>
      <p:ext uri="{BB962C8B-B14F-4D97-AF65-F5344CB8AC3E}">
        <p14:creationId xmlns:p14="http://schemas.microsoft.com/office/powerpoint/2010/main" val="4147451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smtClean="0"/>
              <a:t>Foreign keys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Integration Tests</a:t>
            </a:r>
            <a:endParaRPr lang="en-US" sz="4800" dirty="0"/>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Primary keys</a:t>
            </a:r>
            <a:br>
              <a:rPr lang="en-US" sz="4000" dirty="0" smtClean="0"/>
            </a:b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Integration Tests</a:t>
            </a:r>
            <a:endParaRPr lang="en-US" sz="4800" dirty="0"/>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t/>
            </a:r>
            <a:br>
              <a:rPr lang="en-US" sz="4000" dirty="0" smtClean="0"/>
            </a:br>
            <a:endParaRPr lang="en-US" sz="4000" dirty="0" smtClean="0"/>
          </a:p>
          <a:p>
            <a:r>
              <a:rPr lang="en-US" sz="4000" dirty="0" smtClean="0"/>
              <a:t>Column constraints</a:t>
            </a:r>
          </a:p>
          <a:p>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Integration Tests</a:t>
            </a:r>
            <a:endParaRPr lang="en-US" sz="4800" dirty="0"/>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solidFill>
                  <a:srgbClr val="FF0000"/>
                </a:solidFill>
              </a:rPr>
              <a:t>TODO: screenshot of integration test itself	</a:t>
            </a:r>
          </a:p>
          <a:p>
            <a:endParaRPr lang="en-US" dirty="0"/>
          </a:p>
        </p:txBody>
      </p:sp>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665472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#1 rule for integration tests</a:t>
            </a:r>
            <a:br>
              <a:rPr lang="en-US" sz="4800" u="sng" dirty="0" smtClean="0"/>
            </a:br>
            <a:r>
              <a:rPr lang="en-US" sz="4800" u="sng" dirty="0" smtClean="0"/>
              <a:t/>
            </a:r>
            <a:br>
              <a:rPr lang="en-US" sz="4800" u="sng" dirty="0" smtClean="0"/>
            </a:br>
            <a:r>
              <a:rPr lang="en-US" sz="4000" dirty="0" smtClean="0"/>
              <a:t>Each tests creates everything it needs</a:t>
            </a:r>
            <a:endParaRPr lang="en-US" sz="4000" dirty="0"/>
          </a:p>
        </p:txBody>
      </p:sp>
    </p:spTree>
    <p:extLst>
      <p:ext uri="{BB962C8B-B14F-4D97-AF65-F5344CB8AC3E}">
        <p14:creationId xmlns:p14="http://schemas.microsoft.com/office/powerpoint/2010/main" val="40253840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#1 rule for integration tests</a:t>
            </a:r>
            <a:br>
              <a:rPr lang="en-US" sz="4800" u="sng" dirty="0" smtClean="0"/>
            </a:br>
            <a:r>
              <a:rPr lang="en-US" sz="4800" u="sng" dirty="0" smtClean="0"/>
              <a:t/>
            </a:r>
            <a:br>
              <a:rPr lang="en-US" sz="4800" u="sng" dirty="0" smtClean="0"/>
            </a:br>
            <a:r>
              <a:rPr lang="en-US" sz="4000" dirty="0" smtClean="0"/>
              <a:t>Each tests creates everything it needs</a:t>
            </a:r>
            <a:endParaRPr lang="en-US" sz="4000" dirty="0"/>
          </a:p>
        </p:txBody>
      </p:sp>
      <p:sp>
        <p:nvSpPr>
          <p:cNvPr id="3" name="Title 1"/>
          <p:cNvSpPr txBox="1">
            <a:spLocks/>
          </p:cNvSpPr>
          <p:nvPr/>
        </p:nvSpPr>
        <p:spPr>
          <a:xfrm>
            <a:off x="358878" y="5073445"/>
            <a:ext cx="11371007" cy="13216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ctr"/>
            <a:r>
              <a:rPr lang="en-US" sz="4000" dirty="0" smtClean="0">
                <a:solidFill>
                  <a:srgbClr val="013947"/>
                </a:solidFill>
              </a:rPr>
              <a:t>"Magic row IDs kill kittens!"</a:t>
            </a:r>
            <a:endParaRPr lang="en-US" sz="4000" dirty="0">
              <a:solidFill>
                <a:srgbClr val="013947"/>
              </a:solidFill>
            </a:endParaRPr>
          </a:p>
        </p:txBody>
      </p:sp>
    </p:spTree>
    <p:extLst>
      <p:ext uri="{BB962C8B-B14F-4D97-AF65-F5344CB8AC3E}">
        <p14:creationId xmlns:p14="http://schemas.microsoft.com/office/powerpoint/2010/main" val="4206532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How to get started?</a:t>
            </a:r>
            <a:endParaRPr lang="en-US" sz="4800" dirty="0"/>
          </a:p>
        </p:txBody>
      </p:sp>
      <p:sp>
        <p:nvSpPr>
          <p:cNvPr id="3" name="Content Placeholder 2"/>
          <p:cNvSpPr>
            <a:spLocks noGrp="1"/>
          </p:cNvSpPr>
          <p:nvPr>
            <p:ph idx="1"/>
          </p:nvPr>
        </p:nvSpPr>
        <p:spPr/>
        <p:txBody>
          <a:bodyPr>
            <a:normAutofit/>
          </a:bodyPr>
          <a:lstStyle/>
          <a:p>
            <a:r>
              <a:rPr lang="en-US" sz="4000" dirty="0" smtClean="0"/>
              <a:t>Start w/ simple objects first</a:t>
            </a:r>
            <a:br>
              <a:rPr lang="en-US" sz="4000" dirty="0" smtClean="0"/>
            </a:br>
            <a:endParaRPr lang="en-US" sz="4000" dirty="0" smtClean="0"/>
          </a:p>
          <a:p>
            <a:r>
              <a:rPr lang="en-US" sz="4000" dirty="0" smtClean="0"/>
              <a:t>Keep it clean / refactor as you go</a:t>
            </a:r>
            <a:br>
              <a:rPr lang="en-US" sz="4000" dirty="0" smtClean="0"/>
            </a:br>
            <a:endParaRPr lang="en-US" sz="4000" dirty="0" smtClean="0"/>
          </a:p>
          <a:p>
            <a:r>
              <a:rPr lang="en-US" sz="4000" dirty="0" smtClean="0"/>
              <a:t>No time like the present!</a:t>
            </a:r>
            <a:endParaRPr lang="en-US" sz="4000" dirty="0"/>
          </a:p>
          <a:p>
            <a:endParaRPr lang="en-US" dirty="0" smtClean="0"/>
          </a:p>
          <a:p>
            <a:pPr marL="0" indent="0">
              <a:buNone/>
            </a:pPr>
            <a:endParaRPr lang="en-US"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smtClean="0"/>
              <a:t>Stop creating objects by hand; use helpers</a:t>
            </a:r>
            <a:endParaRPr lang="en-US" sz="4000" dirty="0"/>
          </a:p>
          <a:p>
            <a:r>
              <a:rPr lang="en-US" sz="4000" dirty="0"/>
              <a:t>Use defaults; specify </a:t>
            </a:r>
            <a:r>
              <a:rPr lang="en-US" sz="4000" i="1" dirty="0"/>
              <a:t>only </a:t>
            </a:r>
            <a:r>
              <a:rPr lang="en-US" sz="4000" dirty="0"/>
              <a:t>what impacts </a:t>
            </a:r>
            <a:r>
              <a:rPr lang="en-US" sz="4000" dirty="0" smtClean="0"/>
              <a:t>outcome</a:t>
            </a:r>
          </a:p>
          <a:p>
            <a:r>
              <a:rPr lang="en-US" sz="4000" dirty="0" smtClean="0"/>
              <a:t>Use scenarios for complex setup / for reuse</a:t>
            </a:r>
            <a:endParaRPr lang="en-US" sz="4000" dirty="0" smtClean="0">
              <a:solidFill>
                <a:schemeClr val="bg1">
                  <a:lumMod val="65000"/>
                </a:schemeClr>
              </a:solidFill>
            </a:endParaRPr>
          </a:p>
          <a:p>
            <a:r>
              <a:rPr lang="en-US" sz="4000" dirty="0" smtClean="0"/>
              <a:t>Tell a story!</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16831</TotalTime>
  <Words>7398</Words>
  <Application>Microsoft Office PowerPoint</Application>
  <PresentationFormat>Widescreen</PresentationFormat>
  <Paragraphs>667</Paragraphs>
  <Slides>91</Slides>
  <Notes>91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Calibri</vt:lpstr>
      <vt:lpstr>Calibri Light</vt:lpstr>
      <vt:lpstr>Corbel</vt:lpstr>
      <vt:lpstr>Courier New</vt:lpstr>
      <vt:lpstr>Office Theme</vt:lpstr>
      <vt:lpstr>Patterns of Effective Test Setup </vt:lpstr>
      <vt:lpstr>PowerPoint Presentation</vt:lpstr>
      <vt:lpstr>PowerPoint Presentation</vt:lpstr>
      <vt:lpstr>Are you in the right place?</vt:lpstr>
      <vt:lpstr>Why is test setup so important?</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 patterns?</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Manually constructing test data</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Test Setup Mistake #2  "Noise" values that don't impact test outcome</vt:lpstr>
      <vt:lpstr>Mistake #2: Too many "noise" values</vt:lpstr>
      <vt:lpstr>Test Setup Mistake #3  Reusing setup code via inheritance</vt:lpstr>
      <vt:lpstr>Mistake #3: Using inheritance for reuse</vt:lpstr>
      <vt:lpstr>Test Setup Mistake #4  Assuming external systems are in a specific state</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Specify only values that impact test outcome</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Practice #3  Create "scenario" objects for reusable setup logic</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Practice #4  Tell a story</vt:lpstr>
      <vt:lpstr>Key #4: Tell a story</vt:lpstr>
      <vt:lpstr>Key #4: Tell a story</vt:lpstr>
      <vt:lpstr>Key #4: Tell a story</vt:lpstr>
      <vt:lpstr>Key #4: Tell a story</vt:lpstr>
      <vt:lpstr>Key #4: Tell a story</vt:lpstr>
      <vt:lpstr>Key #4: Tell a story</vt:lpstr>
      <vt:lpstr>Key #4: Tell a story</vt:lpstr>
      <vt:lpstr>Recap – 4 keys to success</vt:lpstr>
      <vt:lpstr>Order brought to chaos</vt:lpstr>
      <vt:lpstr>PowerPoint Presentation</vt:lpstr>
      <vt:lpstr>PowerPoint Presentation</vt:lpstr>
      <vt:lpstr>Order brought to chaos</vt:lpstr>
      <vt:lpstr>What about integration tests?</vt:lpstr>
      <vt:lpstr>Integration Tests</vt:lpstr>
      <vt:lpstr>Integration Tests</vt:lpstr>
      <vt:lpstr>Integration Tests</vt:lpstr>
      <vt:lpstr>Integration Tests</vt:lpstr>
      <vt:lpstr>Integration Tests</vt:lpstr>
      <vt:lpstr>Integration Tests</vt:lpstr>
      <vt:lpstr>Integration Tests</vt:lpstr>
      <vt:lpstr>Integration Tests</vt:lpstr>
      <vt:lpstr>Integration Tests</vt:lpstr>
      <vt:lpstr>Integration Tests</vt:lpstr>
      <vt:lpstr>#1 rule for integration tests  Each tests creates everything it needs</vt:lpstr>
      <vt:lpstr>#1 rule for integration tests  Each tests creates everything it needs</vt:lpstr>
      <vt:lpstr>How to get started?</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598</cp:revision>
  <dcterms:created xsi:type="dcterms:W3CDTF">2013-12-09T01:29:59Z</dcterms:created>
  <dcterms:modified xsi:type="dcterms:W3CDTF">2016-11-25T02:06:12Z</dcterms:modified>
</cp:coreProperties>
</file>