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8"/>
  </p:notesMasterIdLst>
  <p:sldIdLst>
    <p:sldId id="395" r:id="rId2"/>
    <p:sldId id="275" r:id="rId3"/>
    <p:sldId id="396" r:id="rId4"/>
    <p:sldId id="277" r:id="rId5"/>
    <p:sldId id="311" r:id="rId6"/>
    <p:sldId id="312" r:id="rId7"/>
    <p:sldId id="331" r:id="rId8"/>
    <p:sldId id="332" r:id="rId9"/>
    <p:sldId id="333" r:id="rId10"/>
    <p:sldId id="334" r:id="rId11"/>
    <p:sldId id="418" r:id="rId12"/>
    <p:sldId id="370" r:id="rId13"/>
    <p:sldId id="399" r:id="rId14"/>
    <p:sldId id="276" r:id="rId15"/>
    <p:sldId id="419" r:id="rId16"/>
    <p:sldId id="289" r:id="rId17"/>
    <p:sldId id="313" r:id="rId18"/>
    <p:sldId id="314" r:id="rId19"/>
    <p:sldId id="315" r:id="rId20"/>
    <p:sldId id="328" r:id="rId21"/>
    <p:sldId id="290" r:id="rId22"/>
    <p:sldId id="420" r:id="rId23"/>
    <p:sldId id="401" r:id="rId24"/>
    <p:sldId id="421" r:id="rId25"/>
    <p:sldId id="402" r:id="rId26"/>
    <p:sldId id="397" r:id="rId27"/>
    <p:sldId id="422" r:id="rId28"/>
    <p:sldId id="356" r:id="rId29"/>
    <p:sldId id="376" r:id="rId30"/>
    <p:sldId id="377" r:id="rId31"/>
    <p:sldId id="378" r:id="rId32"/>
    <p:sldId id="362" r:id="rId33"/>
    <p:sldId id="407" r:id="rId34"/>
    <p:sldId id="423" r:id="rId35"/>
    <p:sldId id="408" r:id="rId36"/>
    <p:sldId id="411" r:id="rId37"/>
    <p:sldId id="342" r:id="rId38"/>
    <p:sldId id="412" r:id="rId39"/>
    <p:sldId id="413" r:id="rId40"/>
    <p:sldId id="414" r:id="rId41"/>
    <p:sldId id="424" r:id="rId42"/>
    <p:sldId id="309" r:id="rId43"/>
    <p:sldId id="427" r:id="rId44"/>
    <p:sldId id="428" r:id="rId45"/>
    <p:sldId id="429" r:id="rId46"/>
    <p:sldId id="430" r:id="rId47"/>
    <p:sldId id="425" r:id="rId48"/>
    <p:sldId id="417" r:id="rId49"/>
    <p:sldId id="406" r:id="rId50"/>
    <p:sldId id="404" r:id="rId51"/>
    <p:sldId id="327" r:id="rId52"/>
    <p:sldId id="373" r:id="rId53"/>
    <p:sldId id="341" r:id="rId54"/>
    <p:sldId id="262" r:id="rId55"/>
    <p:sldId id="403" r:id="rId56"/>
    <p:sldId id="398" r:id="rId57"/>
    <p:sldId id="329" r:id="rId58"/>
    <p:sldId id="350" r:id="rId59"/>
    <p:sldId id="303" r:id="rId60"/>
    <p:sldId id="351" r:id="rId61"/>
    <p:sldId id="316" r:id="rId62"/>
    <p:sldId id="352" r:id="rId63"/>
    <p:sldId id="335" r:id="rId64"/>
    <p:sldId id="304" r:id="rId65"/>
    <p:sldId id="336" r:id="rId66"/>
    <p:sldId id="317" r:id="rId67"/>
    <p:sldId id="305" r:id="rId68"/>
    <p:sldId id="265" r:id="rId69"/>
    <p:sldId id="354" r:id="rId70"/>
    <p:sldId id="353" r:id="rId71"/>
    <p:sldId id="266" r:id="rId72"/>
    <p:sldId id="355" r:id="rId73"/>
    <p:sldId id="288" r:id="rId74"/>
    <p:sldId id="364" r:id="rId75"/>
    <p:sldId id="300" r:id="rId76"/>
    <p:sldId id="365" r:id="rId77"/>
    <p:sldId id="287" r:id="rId78"/>
    <p:sldId id="368" r:id="rId79"/>
    <p:sldId id="367" r:id="rId80"/>
    <p:sldId id="366" r:id="rId81"/>
    <p:sldId id="389" r:id="rId82"/>
    <p:sldId id="390" r:id="rId83"/>
    <p:sldId id="391" r:id="rId84"/>
    <p:sldId id="273" r:id="rId85"/>
    <p:sldId id="272" r:id="rId86"/>
    <p:sldId id="394" r:id="rId87"/>
    <p:sldId id="379" r:id="rId88"/>
    <p:sldId id="382" r:id="rId89"/>
    <p:sldId id="380" r:id="rId90"/>
    <p:sldId id="384" r:id="rId91"/>
    <p:sldId id="385" r:id="rId92"/>
    <p:sldId id="386" r:id="rId93"/>
    <p:sldId id="343" r:id="rId94"/>
    <p:sldId id="337" r:id="rId95"/>
    <p:sldId id="374" r:id="rId96"/>
    <p:sldId id="274"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first step in getting better is to admit that you have a problem, then the first step in writing better setup code is to recognize 4 mistakes you’re making today and why they’re so harmful.</a:t>
            </a:r>
          </a:p>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maintain</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 couple of established patterns for handling object creation.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a:t>
            </a:r>
            <a:r>
              <a:rPr lang="en-US" sz="1200" kern="1200" dirty="0" smtClean="0">
                <a:solidFill>
                  <a:schemeClr val="tx1"/>
                </a:solidFill>
                <a:effectLst/>
                <a:latin typeface="+mn-lt"/>
                <a:ea typeface="+mn-ea"/>
                <a:cs typeface="+mn-cs"/>
              </a:rPr>
              <a:t>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a:t>
            </a:r>
            <a:r>
              <a:rPr lang="en-US" sz="1200" kern="1200" dirty="0" smtClean="0">
                <a:solidFill>
                  <a:schemeClr val="tx1"/>
                </a:solidFill>
                <a:effectLst/>
                <a:latin typeface="+mn-lt"/>
                <a:ea typeface="+mn-ea"/>
                <a:cs typeface="+mn-cs"/>
              </a:rPr>
              <a:t>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Scenarios have the same drawbacks as Object Mother, which makes sense because a Scenario is basically a Mother for a </a:t>
            </a:r>
            <a:r>
              <a:rPr lang="en-US" sz="1200" i="1" kern="1200" dirty="0" smtClean="0">
                <a:solidFill>
                  <a:schemeClr val="tx1"/>
                </a:solidFill>
                <a:effectLst/>
                <a:latin typeface="+mn-lt"/>
                <a:ea typeface="+mn-ea"/>
                <a:cs typeface="+mn-cs"/>
              </a:rPr>
              <a:t>group </a:t>
            </a:r>
            <a:r>
              <a:rPr lang="en-US" sz="1200" kern="1200" dirty="0" smtClean="0">
                <a:solidFill>
                  <a:schemeClr val="tx1"/>
                </a:solidFill>
                <a:effectLst/>
                <a:latin typeface="+mn-lt"/>
                <a:ea typeface="+mn-ea"/>
                <a:cs typeface="+mn-cs"/>
              </a:rPr>
              <a:t>of objects. If you create a large number of highly specialized scenarios then you’ll generally find each individual scenario easy to maintain over time, but you’ll end up with a lot of Scenario objects that have duplicate chunks of logic in them. If you create a smaller number of highly customizable Scenarios then you’ll write less code,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My advice is to strike a balance between the two extremes, and to use Scenarios sparingly. If you’re only creating two or three objects then it’s probably simpler to just call the Test Helpers directly. </a:t>
            </a:r>
            <a:r>
              <a:rPr lang="en-US" sz="1200" kern="1200" smtClean="0">
                <a:solidFill>
                  <a:schemeClr val="tx1"/>
                </a:solidFill>
                <a:effectLst/>
                <a:latin typeface="+mn-lt"/>
                <a:ea typeface="+mn-ea"/>
                <a:cs typeface="+mn-cs"/>
              </a:rPr>
              <a:t>But if you have more than three objects that are commonly arranged in similar patterns, then this can be a useful pattern.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645803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42119265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p>
          <a:p>
            <a:pPr marL="171450" indent="-171450">
              <a:buFont typeface="Arial" panose="020B0604020202020204" pitchFamily="34" charset="0"/>
              <a:buChar char="•"/>
            </a:pPr>
            <a:r>
              <a:rPr lang="en-US" baseline="0" dirty="0" smtClean="0"/>
              <a:t>Does same thing - removed all the extraneous noise</a:t>
            </a:r>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37905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write expressive code is to write LESS of it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 avoid writing tests that require more than 1 screen of code</a:t>
            </a:r>
          </a:p>
          <a:p>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b="0" baseline="0" dirty="0" smtClean="0"/>
              <a:t>Like refactoring a method into smaller and smaller pieces: just keep asking yourself, can I describe this with fewer code?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I’ll show you some techniques in a few minutes that help me meet this goal more often than not.</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Sometimes need to create one object only to create something else. </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 and future</a:t>
            </a:r>
            <a:r>
              <a:rPr lang="en-US" baseline="0" dirty="0" smtClean="0"/>
              <a:t> you,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a:t>
            </a:r>
            <a:r>
              <a:rPr lang="en-US" baseline="0" dirty="0" smtClean="0"/>
              <a:t> example where this is useful</a:t>
            </a:r>
            <a:br>
              <a:rPr lang="en-US" baseline="0" dirty="0" smtClean="0"/>
            </a:br>
            <a:endParaRPr lang="en-US" baseline="0" dirty="0" smtClean="0"/>
          </a:p>
          <a:p>
            <a:pPr marL="171450" indent="-171450">
              <a:buFont typeface="Arial" panose="020B0604020202020204" pitchFamily="34" charset="0"/>
              <a:buChar char="•"/>
            </a:pPr>
            <a:r>
              <a:rPr lang="en-US" baseline="0" dirty="0" smtClean="0"/>
              <a:t>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another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Another way to downplay is w/ consistent dummy values</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Example: constructor takes 3 arguments, I only care about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Passing </a:t>
            </a:r>
            <a:r>
              <a:rPr lang="en-US" b="0" i="1" baseline="0" dirty="0" smtClean="0"/>
              <a:t>null </a:t>
            </a:r>
            <a:r>
              <a:rPr lang="en-US" b="0" i="0" baseline="0" dirty="0" smtClean="0"/>
              <a:t>might cause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Use value that is obviously irrelevant</a:t>
            </a:r>
            <a:br>
              <a:rPr lang="en-US" b="0" i="0" baseline="0" dirty="0" smtClean="0"/>
            </a:br>
            <a:endParaRPr lang="en-US" b="0" i="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Try to avoid numbers like 0,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Frequently appear as meaningful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Want arbitrary values to stand out – I use “42” as my dummy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You can use whatever you want – just be consistent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078467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to avoid inheritance, at least for</a:t>
            </a:r>
            <a:r>
              <a:rPr lang="en-US" baseline="0" dirty="0" smtClean="0"/>
              <a:t> the purposes of creating test data.</a:t>
            </a:r>
          </a:p>
          <a:p>
            <a:endParaRPr lang="en-US" baseline="0" dirty="0" smtClean="0"/>
          </a:p>
          <a:p>
            <a:r>
              <a:rPr lang="en-US" b="1" baseline="0" dirty="0" smtClean="0"/>
              <a:t>CLICK</a:t>
            </a:r>
          </a:p>
          <a:p>
            <a:endParaRPr lang="en-US" b="1" baseline="0" dirty="0" smtClean="0"/>
          </a:p>
          <a:p>
            <a:pPr marL="171450" indent="-171450">
              <a:buFont typeface="Arial" panose="020B0604020202020204" pitchFamily="34" charset="0"/>
              <a:buChar char="•"/>
            </a:pPr>
            <a:r>
              <a:rPr lang="en-US" b="0" baseline="0" dirty="0" smtClean="0"/>
              <a:t>The first reason is that inheritance makes it hard to tweak shared data for each test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Imagine you have 5 tests covering the same piece of code</a:t>
            </a:r>
          </a:p>
          <a:p>
            <a:pPr marL="628650" lvl="1" indent="-171450">
              <a:buFont typeface="Arial" panose="020B0604020202020204" pitchFamily="34" charset="0"/>
              <a:buChar char="•"/>
            </a:pPr>
            <a:r>
              <a:rPr lang="en-US" b="0" baseline="0" dirty="0" smtClean="0"/>
              <a:t>Setup for these tests will be very similar</a:t>
            </a:r>
          </a:p>
          <a:p>
            <a:pPr marL="628650" lvl="1" indent="-171450">
              <a:buFont typeface="Arial" panose="020B0604020202020204" pitchFamily="34" charset="0"/>
              <a:buChar char="•"/>
            </a:pPr>
            <a:r>
              <a:rPr lang="en-US" b="0" baseline="0" dirty="0" smtClean="0"/>
              <a:t>For sake of example, </a:t>
            </a:r>
            <a:r>
              <a:rPr lang="en-US" b="0" baseline="0" dirty="0" err="1" smtClean="0"/>
              <a:t>lets’s</a:t>
            </a:r>
            <a:r>
              <a:rPr lang="en-US" b="0" baseline="0" dirty="0" smtClean="0"/>
              <a:t> say that any 2 tests will have 90% of same setup needs</a:t>
            </a:r>
          </a:p>
          <a:p>
            <a:pPr marL="628650" lvl="1" indent="-171450">
              <a:buFont typeface="Arial" panose="020B0604020202020204" pitchFamily="34" charset="0"/>
              <a:buChar char="•"/>
            </a:pPr>
            <a:r>
              <a:rPr lang="en-US" b="0" baseline="0" dirty="0" smtClean="0"/>
              <a:t>Different tests have </a:t>
            </a:r>
            <a:r>
              <a:rPr lang="en-US" b="0" i="1" baseline="0" dirty="0" smtClean="0"/>
              <a:t>different </a:t>
            </a:r>
            <a:r>
              <a:rPr lang="en-US" b="0" i="0" baseline="0" dirty="0" smtClean="0"/>
              <a:t>90% in common</a:t>
            </a:r>
          </a:p>
          <a:p>
            <a:pPr marL="628650" lvl="1" indent="-171450">
              <a:buFont typeface="Arial" panose="020B0604020202020204" pitchFamily="34" charset="0"/>
              <a:buChar char="•"/>
            </a:pPr>
            <a:r>
              <a:rPr lang="en-US" b="0" i="0" baseline="0" dirty="0" smtClean="0"/>
              <a:t>One might need to change an Order’s ship status, another might need to change a Customer’s name</a:t>
            </a:r>
            <a:endParaRPr lang="en-US" b="0" baseline="0" dirty="0" smtClean="0"/>
          </a:p>
          <a:p>
            <a:endParaRPr lang="en-US" b="0" baseline="0" dirty="0" smtClean="0"/>
          </a:p>
          <a:p>
            <a:pPr marL="171450" indent="-171450">
              <a:buFont typeface="Arial" panose="020B0604020202020204" pitchFamily="34" charset="0"/>
              <a:buChar char="•"/>
            </a:pPr>
            <a:r>
              <a:rPr lang="en-US" b="0" i="0" baseline="0" dirty="0" smtClean="0"/>
              <a:t>This </a:t>
            </a:r>
            <a:r>
              <a:rPr lang="en-US" b="0" i="1" baseline="0" dirty="0" smtClean="0"/>
              <a:t>can </a:t>
            </a:r>
            <a:r>
              <a:rPr lang="en-US" b="0" i="0" baseline="0" dirty="0" smtClean="0"/>
              <a:t>be handled w/ inheritance – not clean, not elegant</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Inheritance also limits ability to re-use setup logic.</a:t>
            </a:r>
          </a:p>
          <a:p>
            <a:endParaRPr lang="en-US" b="0" i="0" baseline="0" dirty="0" smtClean="0"/>
          </a:p>
          <a:p>
            <a:pPr marL="171450" indent="-171450">
              <a:buFont typeface="Arial" panose="020B0604020202020204" pitchFamily="34" charset="0"/>
              <a:buChar char="•"/>
            </a:pPr>
            <a:r>
              <a:rPr lang="en-US" b="0" i="0" baseline="0" dirty="0" smtClean="0"/>
              <a:t>Assume generic setup, like linked Customer, Order and Line Item.</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Useful when testing </a:t>
            </a:r>
            <a:r>
              <a:rPr lang="en-US" b="0" i="1" baseline="0" dirty="0" smtClean="0"/>
              <a:t>any </a:t>
            </a:r>
            <a:r>
              <a:rPr lang="en-US" b="0" i="0" baseline="0" dirty="0" smtClean="0"/>
              <a:t>of those objects</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Don’t want to force inheritance hierarchy</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To re-use setup logic, we need to get it out of the base class &amp; into something more easily shared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In a few minutes, I’ll show a clean and elegant technique for doing this without inheritance</a:t>
            </a:r>
          </a:p>
          <a:p>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60386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Base classes </a:t>
            </a:r>
            <a:r>
              <a:rPr lang="en-US" b="0" i="1" baseline="0" dirty="0" smtClean="0"/>
              <a:t>can </a:t>
            </a:r>
            <a:r>
              <a:rPr lang="en-US" b="0" i="0" baseline="0" dirty="0" smtClean="0"/>
              <a:t>initialize shared services or stub out certain types of behavior</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Just avoid creating </a:t>
            </a:r>
            <a:r>
              <a:rPr lang="en-US" b="0" i="1" baseline="0" dirty="0" smtClean="0"/>
              <a:t>data</a:t>
            </a:r>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4610781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 - one or more Products, one or more Customers w/ Reviews for those products, </a:t>
            </a:r>
            <a:r>
              <a:rPr lang="en-US" baseline="0" dirty="0" err="1" smtClean="0"/>
              <a:t>etc</a:t>
            </a:r>
            <a:r>
              <a:rPr lang="en-US" baseline="0" dirty="0" smtClean="0"/>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We’ve created a</a:t>
            </a:r>
            <a:r>
              <a:rPr lang="en-US" baseline="0" dirty="0" smtClean="0"/>
              <a:t> 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Changes are:</a:t>
            </a:r>
          </a:p>
          <a:p>
            <a:pPr marL="628650" lvl="1" indent="-171450">
              <a:buFont typeface="Arial" panose="020B0604020202020204" pitchFamily="34" charset="0"/>
              <a:buChar char="•"/>
            </a:pPr>
            <a:r>
              <a:rPr lang="en-US" baseline="0" dirty="0" smtClean="0"/>
              <a:t>If your feature requires complicated setup, you’re going to have multiple tests</a:t>
            </a:r>
          </a:p>
          <a:p>
            <a:pPr marL="628650" lvl="1" indent="-171450">
              <a:buFont typeface="Arial" panose="020B0604020202020204" pitchFamily="34" charset="0"/>
              <a:buChar char="•"/>
            </a:pPr>
            <a:r>
              <a:rPr lang="en-US" baseline="0" dirty="0" smtClean="0"/>
              <a:t>If you have multiple tests for the same feature, you’ll probably want to re-use setup code</a:t>
            </a:r>
            <a:br>
              <a:rPr lang="en-US" baseline="0" dirty="0" smtClean="0"/>
            </a:br>
            <a:endParaRPr lang="en-US" baseline="0" dirty="0" smtClean="0"/>
          </a:p>
          <a:p>
            <a:pPr marL="171450" lvl="0" indent="-171450">
              <a:buFont typeface="Arial" panose="020B0604020202020204" pitchFamily="34" charset="0"/>
              <a:buChar char="•"/>
            </a:pPr>
            <a:r>
              <a:rPr lang="en-US" baseline="0" dirty="0" smtClean="0"/>
              <a:t>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a second &amp;</a:t>
            </a:r>
            <a:r>
              <a:rPr lang="en-US" baseline="0" dirty="0" smtClean="0"/>
              <a:t> summarize object creation patterns</a:t>
            </a:r>
            <a:br>
              <a:rPr lang="en-US" baseline="0" dirty="0" smtClean="0"/>
            </a:br>
            <a:endParaRPr lang="en-US" baseline="0" dirty="0" smtClean="0"/>
          </a:p>
          <a:p>
            <a:pPr marL="0" indent="0">
              <a:buFont typeface="Arial" panose="020B0604020202020204" pitchFamily="34" charset="0"/>
              <a:buNone/>
            </a:pPr>
            <a:r>
              <a:rPr lang="en-US" b="1" baseline="0" dirty="0" smtClean="0"/>
              <a:t>Click for Test Helpers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First, avoid constructing test objects by hand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If you need to create a single object, consider Test Helper (or Object Mother or Data Builder)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827267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Use Scenarios if you need multiple objects AND they are related to each other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Scenarios are also a good alternative to inheritance for sharing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699274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recommend that you put these helpers in your Test project. </a:t>
            </a:r>
          </a:p>
          <a:p>
            <a:endParaRPr lang="en-US" b="0" baseline="0" dirty="0" smtClean="0"/>
          </a:p>
          <a:p>
            <a:r>
              <a:rPr lang="en-US" b="0" baseline="0" dirty="0" smtClean="0"/>
              <a:t>If you have multiple test projects, consider creating a “Test Library” project so that you can reuse them across the board.</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959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Creating these helpers DOES have a cost</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Adding them to a large legacy project can be especially painful</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Been there, done that, worth it</a:t>
            </a:r>
          </a:p>
          <a:p>
            <a:endParaRPr lang="en-US" b="0" i="0" baseline="0" dirty="0" smtClean="0"/>
          </a:p>
          <a:p>
            <a:pPr marL="171450" indent="-171450">
              <a:buFont typeface="Arial" panose="020B0604020202020204" pitchFamily="34" charset="0"/>
              <a:buChar char="•"/>
            </a:pPr>
            <a:r>
              <a:rPr lang="en-US" b="0" i="0" baseline="0" dirty="0" smtClean="0"/>
              <a:t>On existing legacy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Recommend start w/ helpers for smaller objects first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Build up to your larger objects over time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Starting with the most complex object could be a rabbit hole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On greenfield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Create these as you go, even if it seems like overkill</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You’ll be glad you did</a:t>
            </a: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783915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27860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bit.ly/1d7zHz7"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51184" y="2726244"/>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yourTests.suck</a:t>
            </a:r>
            <a:r>
              <a:rPr lang="en-US" sz="4400" dirty="0" smtClean="0">
                <a:solidFill>
                  <a:schemeClr val="bg1">
                    <a:lumMod val="50000"/>
                  </a:schemeClr>
                </a:solidFill>
              </a:rPr>
              <a:t>)</a:t>
            </a:r>
            <a:endParaRPr lang="en-US" sz="4400" dirty="0">
              <a:solidFill>
                <a:schemeClr val="bg1">
                  <a:lumMod val="50000"/>
                </a:schemeClr>
              </a:solidFill>
            </a:endParaRPr>
          </a:p>
        </p:txBody>
      </p:sp>
      <p:sp>
        <p:nvSpPr>
          <p:cNvPr id="7" name="Rectangle 6"/>
          <p:cNvSpPr/>
          <p:nvPr/>
        </p:nvSpPr>
        <p:spPr>
          <a:xfrm>
            <a:off x="551184" y="3495685"/>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yourTests.canGetBetter</a:t>
            </a:r>
            <a:r>
              <a:rPr lang="en-US" sz="4400" dirty="0" smtClean="0">
                <a:solidFill>
                  <a:schemeClr val="bg1">
                    <a:lumMod val="50000"/>
                  </a:schemeClr>
                </a:solidFill>
              </a:rPr>
              <a:t>)</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4 mistakes you're making today</a:t>
            </a:r>
            <a:br>
              <a:rPr lang="en-US" sz="4000" dirty="0" smtClean="0"/>
            </a:br>
            <a:endParaRPr lang="en-US" sz="4000" dirty="0" smtClean="0"/>
          </a:p>
          <a:p>
            <a:r>
              <a:rPr lang="en-US" sz="4000" dirty="0" smtClean="0"/>
              <a:t>4 keys to success for unit test setup</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 assumes prior experience</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dirty="0" smtClean="0"/>
              <a:t>All about improving setup of test data</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a:t>
            </a:r>
            <a:r>
              <a:rPr lang="en-US" sz="4000" dirty="0" smtClean="0"/>
              <a:t>defaults</a:t>
            </a:r>
          </a:p>
          <a:p>
            <a:pPr marL="0" indent="0">
              <a:buNone/>
            </a:pPr>
            <a:endParaRPr lang="en-US" sz="4000" dirty="0"/>
          </a:p>
          <a:p>
            <a:pPr marL="0" indent="0">
              <a:buNone/>
            </a:pPr>
            <a:r>
              <a:rPr lang="en-US" sz="4000" dirty="0" smtClean="0">
                <a:solidFill>
                  <a:srgbClr val="FF0000"/>
                </a:solidFill>
              </a:rPr>
              <a:t>TODO: Code</a:t>
            </a:r>
            <a:endParaRPr lang="en-US" sz="4000" dirty="0" smtClean="0">
              <a:solidFill>
                <a:srgbClr val="FF0000"/>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r>
              <a:rPr lang="en-US" sz="4000" dirty="0" smtClean="0"/>
              <a:t>"</a:t>
            </a:r>
          </a:p>
          <a:p>
            <a:pPr marL="0" indent="0">
              <a:buNone/>
            </a:pPr>
            <a:endParaRPr lang="en-US" sz="4000" dirty="0"/>
          </a:p>
          <a:p>
            <a:pPr marL="0" indent="0">
              <a:buNone/>
            </a:pPr>
            <a:r>
              <a:rPr lang="en-US" sz="4000" dirty="0" smtClean="0">
                <a:solidFill>
                  <a:srgbClr val="FF0000"/>
                </a:solidFill>
              </a:rPr>
              <a:t>TODO: Code</a:t>
            </a:r>
            <a:endParaRPr lang="en-US" sz="4000" dirty="0" smtClean="0">
              <a:solidFill>
                <a:srgbClr val="FF0000"/>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endParaRPr lang="en-US" dirty="0" smtClean="0">
              <a:solidFill>
                <a:srgbClr val="FF0000"/>
              </a:solidFill>
            </a:endParaRP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endParaRPr lang="en-US" dirty="0" smtClean="0">
              <a:solidFill>
                <a:srgbClr val="FF0000"/>
              </a:solidFill>
            </a:endParaRP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endParaRPr lang="en-US" dirty="0" smtClean="0">
              <a:solidFill>
                <a:srgbClr val="FF0000"/>
              </a:solidFill>
            </a:endParaRP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endParaRPr lang="en-US" dirty="0" smtClean="0">
              <a:solidFill>
                <a:srgbClr val="FF0000"/>
              </a:solidFill>
            </a:endParaRP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3600" dirty="0" smtClean="0"/>
              <a:t>Drawbacks and warnings</a:t>
            </a:r>
            <a:br>
              <a:rPr lang="en-US" sz="3600" dirty="0" smtClean="0"/>
            </a:br>
            <a:endParaRPr lang="en-US" sz="3600" dirty="0" smtClean="0"/>
          </a:p>
          <a:p>
            <a:r>
              <a:rPr lang="en-US" sz="3600" dirty="0" smtClean="0"/>
              <a:t>Similar pros/cons as Object Mother</a:t>
            </a:r>
            <a:br>
              <a:rPr lang="en-US" sz="3600" dirty="0" smtClean="0"/>
            </a:br>
            <a:endParaRPr lang="en-US" sz="3600" dirty="0" smtClean="0"/>
          </a:p>
          <a:p>
            <a:r>
              <a:rPr lang="en-US" sz="3600" dirty="0" smtClean="0"/>
              <a:t>Find balance between specialization &amp; customization</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 with your setup code</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Using Test Helpers for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Tell a story</a:t>
            </a:r>
            <a:br>
              <a:rPr lang="en-US" sz="4000" dirty="0" smtClean="0"/>
            </a:br>
            <a:endParaRPr lang="en-US" sz="4000" dirty="0" smtClean="0">
              <a:solidFill>
                <a:schemeClr val="bg1">
                  <a:lumMod val="65000"/>
                </a:schemeClr>
              </a:solidFill>
            </a:endParaRPr>
          </a:p>
          <a:p>
            <a:r>
              <a:rPr lang="en-US" sz="4000" dirty="0" smtClean="0"/>
              <a:t>Use scenarios for complex setup</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6000" dirty="0" smtClean="0">
                <a:solidFill>
                  <a:srgbClr val="FF0000"/>
                </a:solidFill>
              </a:rPr>
              <a:t>DIVIDER LINE</a:t>
            </a:r>
            <a:endParaRPr lang="en-US" sz="6000" dirty="0">
              <a:solidFill>
                <a:srgbClr val="FF0000"/>
              </a:solidFill>
            </a:endParaRPr>
          </a:p>
        </p:txBody>
      </p:sp>
    </p:spTree>
    <p:extLst>
      <p:ext uri="{BB962C8B-B14F-4D97-AF65-F5344CB8AC3E}">
        <p14:creationId xmlns:p14="http://schemas.microsoft.com/office/powerpoint/2010/main" val="6504809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01294"/>
            <a:ext cx="11010900" cy="2828925"/>
          </a:xfrm>
          <a:prstGeom prst="rect">
            <a:avLst/>
          </a:prstGeom>
        </p:spPr>
      </p:pic>
    </p:spTree>
    <p:extLst>
      <p:ext uri="{BB962C8B-B14F-4D97-AF65-F5344CB8AC3E}">
        <p14:creationId xmlns:p14="http://schemas.microsoft.com/office/powerpoint/2010/main" val="37686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38200" y="4001293"/>
            <a:ext cx="10096384" cy="437971"/>
          </a:xfrm>
          <a:prstGeom prst="rect">
            <a:avLst/>
          </a:prstGeom>
        </p:spPr>
      </p:pic>
    </p:spTree>
    <p:extLst>
      <p:ext uri="{BB962C8B-B14F-4D97-AF65-F5344CB8AC3E}">
        <p14:creationId xmlns:p14="http://schemas.microsoft.com/office/powerpoint/2010/main" val="45290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a:xfrm>
            <a:off x="838200" y="1797049"/>
            <a:ext cx="10515600" cy="4351338"/>
          </a:xfrm>
        </p:spPr>
        <p:txBody>
          <a:bodyPr/>
          <a:lstStyle/>
          <a:p>
            <a:r>
              <a:rPr lang="en-US" sz="4000" dirty="0" smtClean="0"/>
              <a:t>Entire test should fit on screen w/out scrolling</a:t>
            </a: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Use scoping rules to eliminate intermediate </a:t>
            </a:r>
            <a:r>
              <a:rPr lang="en-US" sz="4000" dirty="0" err="1" smtClean="0"/>
              <a:t>objs</a:t>
            </a:r>
            <a:endParaRPr lang="en-US" sz="4000" dirty="0" smtClean="0"/>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2920182"/>
            <a:ext cx="9714197" cy="1563328"/>
          </a:xfrm>
          <a:prstGeom prst="rect">
            <a:avLst/>
          </a:prstGeom>
        </p:spPr>
      </p:pic>
      <p:pic>
        <p:nvPicPr>
          <p:cNvPr id="5" name="Picture 4"/>
          <p:cNvPicPr>
            <a:picLocks noChangeAspect="1"/>
          </p:cNvPicPr>
          <p:nvPr/>
        </p:nvPicPr>
        <p:blipFill>
          <a:blip r:embed="rId4"/>
          <a:stretch>
            <a:fillRect/>
          </a:stretch>
        </p:blipFill>
        <p:spPr>
          <a:xfrm>
            <a:off x="1082499" y="4911213"/>
            <a:ext cx="6626238" cy="1627700"/>
          </a:xfrm>
          <a:prstGeom prst="rect">
            <a:avLst/>
          </a:prstGeom>
        </p:spPr>
      </p:pic>
    </p:spTree>
    <p:extLst>
      <p:ext uri="{BB962C8B-B14F-4D97-AF65-F5344CB8AC3E}">
        <p14:creationId xmlns:p14="http://schemas.microsoft.com/office/powerpoint/2010/main" val="38761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69" y="2551471"/>
            <a:ext cx="5385729" cy="4048273"/>
          </a:xfrm>
          <a:prstGeom prst="rect">
            <a:avLst/>
          </a:prstGeom>
        </p:spPr>
      </p:pic>
    </p:spTree>
    <p:extLst>
      <p:ext uri="{BB962C8B-B14F-4D97-AF65-F5344CB8AC3E}">
        <p14:creationId xmlns:p14="http://schemas.microsoft.com/office/powerpoint/2010/main" val="275426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199" y="2934494"/>
            <a:ext cx="10784070" cy="2492912"/>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47382" y="2662238"/>
            <a:ext cx="10909114" cy="4033530"/>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Consistent use of “dummy” values</a:t>
            </a:r>
          </a:p>
          <a:p>
            <a:pPr lvl="1"/>
            <a:r>
              <a:rPr lang="en-US" sz="3200" dirty="0" smtClean="0"/>
              <a:t>42, “irrelevant”, </a:t>
            </a:r>
            <a:r>
              <a:rPr lang="en-US" sz="3200" dirty="0" err="1" smtClean="0"/>
              <a:t>etc</a:t>
            </a:r>
            <a:endParaRPr lang="en-US" sz="3200" dirty="0" smtClean="0"/>
          </a:p>
          <a:p>
            <a:pPr lvl="1"/>
            <a:r>
              <a:rPr lang="en-US" sz="3200" dirty="0" smtClean="0"/>
              <a:t>Don’t use defaults like </a:t>
            </a:r>
            <a:r>
              <a:rPr lang="en-US" sz="3200" i="1" dirty="0" smtClean="0"/>
              <a:t>null </a:t>
            </a:r>
            <a:r>
              <a:rPr lang="en-US" sz="3200" dirty="0" smtClean="0"/>
              <a:t>and zero; avoid “unexpected equality”</a:t>
            </a:r>
          </a:p>
          <a:p>
            <a:pPr marL="0" indent="0">
              <a:buNone/>
            </a:pP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7" name="Picture 6"/>
          <p:cNvPicPr>
            <a:picLocks noChangeAspect="1"/>
          </p:cNvPicPr>
          <p:nvPr/>
        </p:nvPicPr>
        <p:blipFill>
          <a:blip r:embed="rId3"/>
          <a:stretch>
            <a:fillRect/>
          </a:stretch>
        </p:blipFill>
        <p:spPr>
          <a:xfrm>
            <a:off x="838200" y="4001294"/>
            <a:ext cx="11115675" cy="2771775"/>
          </a:xfrm>
          <a:prstGeom prst="rect">
            <a:avLst/>
          </a:prstGeom>
        </p:spPr>
      </p:pic>
    </p:spTree>
    <p:extLst>
      <p:ext uri="{BB962C8B-B14F-4D97-AF65-F5344CB8AC3E}">
        <p14:creationId xmlns:p14="http://schemas.microsoft.com/office/powerpoint/2010/main" val="3170279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sz="4000" dirty="0" smtClean="0"/>
              <a:t>Base classes should not construct data</a:t>
            </a:r>
          </a:p>
          <a:p>
            <a:pPr lvl="1"/>
            <a:r>
              <a:rPr lang="en-US" sz="3600" dirty="0" smtClean="0"/>
              <a:t>Hard to tweak data for each test</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t>Base classes should not construct data</a:t>
            </a:r>
          </a:p>
          <a:p>
            <a:pPr lvl="1"/>
            <a:r>
              <a:rPr lang="en-US" dirty="0" smtClean="0"/>
              <a:t>Hard to tweak data for each test</a:t>
            </a:r>
          </a:p>
          <a:p>
            <a:pPr lvl="1"/>
            <a:r>
              <a:rPr lang="en-US" dirty="0" smtClean="0"/>
              <a:t>No re-use in other tests</a:t>
            </a:r>
            <a:br>
              <a:rPr lang="en-US" dirty="0" smtClean="0"/>
            </a:b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410951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Base classes should not construct data</a:t>
            </a:r>
          </a:p>
          <a:p>
            <a:pPr lvl="1"/>
            <a:r>
              <a:rPr lang="en-US" dirty="0" smtClean="0">
                <a:solidFill>
                  <a:schemeClr val="bg1">
                    <a:lumMod val="65000"/>
                  </a:schemeClr>
                </a:solidFill>
              </a:rPr>
              <a:t>Hard to tweak data for each test</a:t>
            </a:r>
          </a:p>
          <a:p>
            <a:pPr lvl="1"/>
            <a:r>
              <a:rPr lang="en-US" dirty="0" smtClean="0">
                <a:solidFill>
                  <a:schemeClr val="bg1">
                    <a:lumMod val="65000"/>
                  </a:schemeClr>
                </a:solidFill>
              </a:rPr>
              <a:t>No re-use in other tests</a:t>
            </a:r>
            <a:r>
              <a:rPr lang="en-US" dirty="0" smtClean="0"/>
              <a:t/>
            </a:r>
            <a:br>
              <a:rPr lang="en-US" dirty="0" smtClean="0"/>
            </a:br>
            <a:endParaRPr lang="en-US" dirty="0" smtClean="0"/>
          </a:p>
          <a:p>
            <a:r>
              <a:rPr lang="en-US" dirty="0"/>
              <a:t>Base classes </a:t>
            </a:r>
            <a:r>
              <a:rPr lang="en-US" i="1" dirty="0"/>
              <a:t>can </a:t>
            </a:r>
            <a:r>
              <a:rPr lang="en-US" dirty="0"/>
              <a:t>set up infrastructure…</a:t>
            </a:r>
          </a:p>
          <a:p>
            <a:pPr lvl="1"/>
            <a:r>
              <a:rPr lang="en-US" dirty="0"/>
              <a:t>… and initialize shared services</a:t>
            </a:r>
          </a:p>
          <a:p>
            <a:pPr lvl="1"/>
            <a:r>
              <a:rPr lang="en-US" dirty="0"/>
              <a:t>… and stub out behavior orthogonal to the test</a:t>
            </a:r>
          </a:p>
          <a:p>
            <a:pPr lvl="1"/>
            <a:r>
              <a:rPr lang="en-US" dirty="0"/>
              <a:t>… but they should avoid creating data.</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897663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14892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smtClean="0">
                <a:solidFill>
                  <a:schemeClr val="bg1">
                    <a:lumMod val="65000"/>
                  </a:schemeClr>
                </a:solidFill>
              </a:rPr>
              <a:t>Most useful when objects have complex relationships</a:t>
            </a:r>
            <a:r>
              <a:rPr lang="en-US" dirty="0" smtClean="0"/>
              <a:t/>
            </a:r>
            <a:br>
              <a:rPr lang="en-US" dirty="0" smtClean="0"/>
            </a:br>
            <a:endParaRPr lang="en-US" dirty="0" smtClean="0"/>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r>
              <a:rPr lang="en-US" dirty="0" smtClean="0"/>
              <a:t>Use instead of base class</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2019"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t>Test Helpers to create single objects</a:t>
            </a:r>
            <a:br>
              <a:rPr lang="en-US" dirty="0" smtClean="0"/>
            </a:br>
            <a:endParaRPr lang="en-US" dirty="0" smtClean="0"/>
          </a:p>
        </p:txBody>
      </p:sp>
    </p:spTree>
    <p:extLst>
      <p:ext uri="{BB962C8B-B14F-4D97-AF65-F5344CB8AC3E}">
        <p14:creationId xmlns:p14="http://schemas.microsoft.com/office/powerpoint/2010/main" val="71604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9503"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r>
              <a:rPr lang="en-US" dirty="0" smtClean="0"/>
              <a:t/>
            </a:r>
            <a:br>
              <a:rPr lang="en-US" dirty="0" smtClean="0"/>
            </a:br>
            <a:endParaRPr lang="en-US" dirty="0" smtClean="0"/>
          </a:p>
          <a:p>
            <a:r>
              <a:rPr lang="en-US" dirty="0" smtClean="0"/>
              <a:t>Scenarios to create multiple, related objects</a:t>
            </a:r>
            <a:br>
              <a:rPr lang="en-US" dirty="0" smtClean="0"/>
            </a:br>
            <a:endParaRPr lang="en-US" dirty="0" smtClean="0"/>
          </a:p>
        </p:txBody>
      </p:sp>
    </p:spTree>
    <p:extLst>
      <p:ext uri="{BB962C8B-B14F-4D97-AF65-F5344CB8AC3E}">
        <p14:creationId xmlns:p14="http://schemas.microsoft.com/office/powerpoint/2010/main" val="150987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r>
              <a:rPr lang="en-US" dirty="0" smtClean="0"/>
              <a:t/>
            </a:r>
            <a:br>
              <a:rPr lang="en-US" dirty="0" smtClean="0"/>
            </a:br>
            <a:endParaRPr lang="en-US" dirty="0" smtClean="0"/>
          </a:p>
          <a:p>
            <a:r>
              <a:rPr lang="en-US" dirty="0" smtClean="0"/>
              <a:t>Put these classes in your Test project</a:t>
            </a:r>
            <a:br>
              <a:rPr lang="en-US" dirty="0" smtClean="0"/>
            </a:br>
            <a:endParaRPr lang="en-US" dirty="0" smtClean="0"/>
          </a:p>
        </p:txBody>
      </p:sp>
    </p:spTree>
    <p:extLst>
      <p:ext uri="{BB962C8B-B14F-4D97-AF65-F5344CB8AC3E}">
        <p14:creationId xmlns:p14="http://schemas.microsoft.com/office/powerpoint/2010/main" val="172074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Put these classes in your Test project</a:t>
            </a:r>
            <a:r>
              <a:rPr lang="en-US" dirty="0" smtClean="0"/>
              <a:t/>
            </a:r>
            <a:br>
              <a:rPr lang="en-US" dirty="0" smtClean="0"/>
            </a:br>
            <a:endParaRPr lang="en-US" dirty="0" smtClean="0"/>
          </a:p>
          <a:p>
            <a:r>
              <a:rPr lang="en-US" dirty="0" smtClean="0"/>
              <a:t>Not free, but worth the investment</a:t>
            </a:r>
          </a:p>
        </p:txBody>
      </p:sp>
    </p:spTree>
    <p:extLst>
      <p:ext uri="{BB962C8B-B14F-4D97-AF65-F5344CB8AC3E}">
        <p14:creationId xmlns:p14="http://schemas.microsoft.com/office/powerpoint/2010/main" val="88412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15919</TotalTime>
  <Words>5522</Words>
  <Application>Microsoft Office PowerPoint</Application>
  <PresentationFormat>Widescreen</PresentationFormat>
  <Paragraphs>904</Paragraphs>
  <Slides>96</Slides>
  <Notes>96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vt:lpstr>
      <vt:lpstr>Calibri</vt:lpstr>
      <vt:lpstr>Calibri Light</vt:lpstr>
      <vt:lpstr>Corbel</vt:lpstr>
      <vt:lpstr>Courier New</vt:lpstr>
      <vt:lpstr>Wingdings</vt:lpstr>
      <vt:lpstr>Office Theme</vt:lpstr>
      <vt:lpstr>Patterns of Effective Test Setup </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 with your setup code</vt:lpstr>
      <vt:lpstr>Using Test Helpers for integration tests</vt:lpstr>
      <vt:lpstr>"Doing it right" – 4 keys to success</vt:lpstr>
      <vt:lpstr>DIVIDER LINE</vt:lpstr>
      <vt:lpstr>Patterns &amp; Practices – Test Helpers</vt:lpstr>
      <vt:lpstr>Patterns &amp; Practices – Test Helpers</vt:lpstr>
      <vt:lpstr>Patterns &amp; Practices – Test Helpers</vt:lpstr>
      <vt:lpstr>"Doing it right" – 4 keys to success</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Good setup code highlights what matters…</vt:lpstr>
      <vt:lpstr>… and downplays what doesn’t</vt:lpstr>
      <vt:lpstr>… and downplays what doesn’t</vt:lpstr>
      <vt:lpstr>Good setup code avoids inheritance</vt:lpstr>
      <vt:lpstr>Good setup code avoids inheritance</vt:lpstr>
      <vt:lpstr>Good setup code avoids inheritance</vt:lpstr>
      <vt:lpstr>Good setup code is resilient to change</vt:lpstr>
      <vt:lpstr>Good setup code is resilient to change</vt:lpstr>
      <vt:lpstr>Patterns &amp; Practices – Scenarios</vt:lpstr>
      <vt:lpstr>Patterns &amp; Practices – Scenarios</vt:lpstr>
      <vt:lpstr>Patterns &amp; Practices – Scenarios</vt:lpstr>
      <vt:lpstr>Patterns &amp; Practices – Scenarios</vt:lpstr>
      <vt:lpstr>Patterns &amp; Practices – object construction</vt:lpstr>
      <vt:lpstr>Patterns &amp; Practices – object construction</vt:lpstr>
      <vt:lpstr>Patterns &amp; Practices – object construction</vt:lpstr>
      <vt:lpstr>Patterns &amp; Practices – object construction</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539</cp:revision>
  <dcterms:created xsi:type="dcterms:W3CDTF">2013-12-09T01:29:59Z</dcterms:created>
  <dcterms:modified xsi:type="dcterms:W3CDTF">2016-11-20T18:08:10Z</dcterms:modified>
</cp:coreProperties>
</file>