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4"/>
  </p:notesMasterIdLst>
  <p:sldIdLst>
    <p:sldId id="395" r:id="rId2"/>
    <p:sldId id="275" r:id="rId3"/>
    <p:sldId id="480" r:id="rId4"/>
    <p:sldId id="481" r:id="rId5"/>
    <p:sldId id="482" r:id="rId6"/>
    <p:sldId id="396" r:id="rId7"/>
    <p:sldId id="483" r:id="rId8"/>
    <p:sldId id="277" r:id="rId9"/>
    <p:sldId id="311" r:id="rId10"/>
    <p:sldId id="312" r:id="rId11"/>
    <p:sldId id="331" r:id="rId12"/>
    <p:sldId id="332" r:id="rId13"/>
    <p:sldId id="333" r:id="rId14"/>
    <p:sldId id="334" r:id="rId15"/>
    <p:sldId id="418" r:id="rId16"/>
    <p:sldId id="453" r:id="rId17"/>
    <p:sldId id="454" r:id="rId18"/>
    <p:sldId id="455" r:id="rId19"/>
    <p:sldId id="456" r:id="rId20"/>
    <p:sldId id="444" r:id="rId21"/>
    <p:sldId id="446" r:id="rId22"/>
    <p:sldId id="447" r:id="rId23"/>
    <p:sldId id="448" r:id="rId24"/>
    <p:sldId id="449" r:id="rId25"/>
    <p:sldId id="450" r:id="rId26"/>
    <p:sldId id="451" r:id="rId27"/>
    <p:sldId id="452" r:id="rId28"/>
    <p:sldId id="419" r:id="rId29"/>
    <p:sldId id="289" r:id="rId30"/>
    <p:sldId id="313" r:id="rId31"/>
    <p:sldId id="314" r:id="rId32"/>
    <p:sldId id="315" r:id="rId33"/>
    <p:sldId id="328" r:id="rId34"/>
    <p:sldId id="290" r:id="rId35"/>
    <p:sldId id="420" r:id="rId36"/>
    <p:sldId id="401" r:id="rId37"/>
    <p:sldId id="475" r:id="rId38"/>
    <p:sldId id="421" r:id="rId39"/>
    <p:sldId id="402" r:id="rId40"/>
    <p:sldId id="476" r:id="rId41"/>
    <p:sldId id="477" r:id="rId42"/>
    <p:sldId id="472" r:id="rId43"/>
    <p:sldId id="474" r:id="rId44"/>
    <p:sldId id="397" r:id="rId45"/>
    <p:sldId id="422" r:id="rId46"/>
    <p:sldId id="356" r:id="rId47"/>
    <p:sldId id="478" r:id="rId48"/>
    <p:sldId id="473" r:id="rId49"/>
    <p:sldId id="376" r:id="rId50"/>
    <p:sldId id="377" r:id="rId51"/>
    <p:sldId id="378" r:id="rId52"/>
    <p:sldId id="362" r:id="rId53"/>
    <p:sldId id="407" r:id="rId54"/>
    <p:sldId id="408" r:id="rId55"/>
    <p:sldId id="342" r:id="rId56"/>
    <p:sldId id="412" r:id="rId57"/>
    <p:sldId id="413" r:id="rId58"/>
    <p:sldId id="414" r:id="rId59"/>
    <p:sldId id="460" r:id="rId60"/>
    <p:sldId id="464" r:id="rId61"/>
    <p:sldId id="423" r:id="rId62"/>
    <p:sldId id="431" r:id="rId63"/>
    <p:sldId id="433" r:id="rId64"/>
    <p:sldId id="435" r:id="rId65"/>
    <p:sldId id="436" r:id="rId66"/>
    <p:sldId id="457" r:id="rId67"/>
    <p:sldId id="458" r:id="rId68"/>
    <p:sldId id="424" r:id="rId69"/>
    <p:sldId id="427" r:id="rId70"/>
    <p:sldId id="428" r:id="rId71"/>
    <p:sldId id="429" r:id="rId72"/>
    <p:sldId id="430" r:id="rId73"/>
    <p:sldId id="484" r:id="rId74"/>
    <p:sldId id="485" r:id="rId75"/>
    <p:sldId id="425" r:id="rId76"/>
    <p:sldId id="437" r:id="rId77"/>
    <p:sldId id="465" r:id="rId78"/>
    <p:sldId id="466" r:id="rId79"/>
    <p:sldId id="467" r:id="rId80"/>
    <p:sldId id="380" r:id="rId81"/>
    <p:sldId id="479" r:id="rId82"/>
    <p:sldId id="384" r:id="rId83"/>
    <p:sldId id="385" r:id="rId84"/>
    <p:sldId id="386" r:id="rId85"/>
    <p:sldId id="486" r:id="rId86"/>
    <p:sldId id="343" r:id="rId87"/>
    <p:sldId id="389" r:id="rId88"/>
    <p:sldId id="390" r:id="rId89"/>
    <p:sldId id="391" r:id="rId90"/>
    <p:sldId id="273" r:id="rId91"/>
    <p:sldId id="441" r:id="rId92"/>
    <p:sldId id="443"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9" autoAdjust="0"/>
    <p:restoredTop sz="60218" autoAdjust="0"/>
  </p:normalViewPr>
  <p:slideViewPr>
    <p:cSldViewPr snapToGrid="0">
      <p:cViewPr varScale="1">
        <p:scale>
          <a:sx n="99" d="100"/>
          <a:sy n="99" d="100"/>
        </p:scale>
        <p:origin x="2664" y="7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Petry-Johnson" userId="9311b3db184b81f9" providerId="LiveId" clId="{32DE59E7-D1AF-487B-AAE5-0A8FA657B67C}"/>
    <pc:docChg chg="custSel delSld modSld">
      <pc:chgData name="Seth Petry-Johnson" userId="9311b3db184b81f9" providerId="LiveId" clId="{32DE59E7-D1AF-487B-AAE5-0A8FA657B67C}" dt="2022-05-03T19:27:47.805" v="112" actId="47"/>
      <pc:docMkLst>
        <pc:docMk/>
      </pc:docMkLst>
      <pc:sldChg chg="modNotesTx">
        <pc:chgData name="Seth Petry-Johnson" userId="9311b3db184b81f9" providerId="LiveId" clId="{32DE59E7-D1AF-487B-AAE5-0A8FA657B67C}" dt="2022-05-03T19:27:25.623" v="110" actId="20577"/>
        <pc:sldMkLst>
          <pc:docMk/>
          <pc:sldMk cId="989502811" sldId="395"/>
        </pc:sldMkLst>
      </pc:sldChg>
      <pc:sldChg chg="del modNotesTx">
        <pc:chgData name="Seth Petry-Johnson" userId="9311b3db184b81f9" providerId="LiveId" clId="{32DE59E7-D1AF-487B-AAE5-0A8FA657B67C}" dt="2022-05-03T19:27:32.200" v="111" actId="47"/>
        <pc:sldMkLst>
          <pc:docMk/>
          <pc:sldMk cId="1649042711" sldId="461"/>
        </pc:sldMkLst>
      </pc:sldChg>
      <pc:sldChg chg="del mod modShow">
        <pc:chgData name="Seth Petry-Johnson" userId="9311b3db184b81f9" providerId="LiveId" clId="{32DE59E7-D1AF-487B-AAE5-0A8FA657B67C}" dt="2022-05-03T19:27:47.805" v="112" actId="47"/>
        <pc:sldMkLst>
          <pc:docMk/>
          <pc:sldMk cId="2787093325" sldId="462"/>
        </pc:sldMkLst>
      </pc:sldChg>
      <pc:sldChg chg="modNotesTx">
        <pc:chgData name="Seth Petry-Johnson" userId="9311b3db184b81f9" providerId="LiveId" clId="{32DE59E7-D1AF-487B-AAE5-0A8FA657B67C}" dt="2022-05-03T16:42:15.476" v="106" actId="20577"/>
        <pc:sldMkLst>
          <pc:docMk/>
          <pc:sldMk cId="3988240435" sldId="4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Patterns of Effective Test Setup!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programmers tend to overlook “test setup” and test data as critical areas for innovation and improvement.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this.</a:t>
            </a:r>
          </a:p>
          <a:p>
            <a:endParaRPr lang="en-US" dirty="0"/>
          </a:p>
          <a:p>
            <a:r>
              <a:rPr lang="en-US" dirty="0"/>
              <a:t>This is just the SHARED </a:t>
            </a:r>
            <a:r>
              <a:rPr lang="en-US" baseline="0" dirty="0"/>
              <a:t>setup code for all tests in that fixture.</a:t>
            </a:r>
            <a:endParaRPr lang="en-US" dirty="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contains 29 string,</a:t>
            </a:r>
            <a:r>
              <a:rPr lang="en-US" baseline="0" dirty="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7 objects being created…</a:t>
            </a: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75 lines of code to understand.</a:t>
            </a: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just the SHARED setup code for</a:t>
            </a:r>
            <a:r>
              <a:rPr lang="en-US" baseline="0" dirty="0"/>
              <a:t> the test suite. Individual tests had more code like this, and all depended on different portions of this mess.</a:t>
            </a:r>
            <a:br>
              <a:rPr lang="en-US" baseline="0" dirty="0"/>
            </a:br>
            <a:endParaRPr lang="en-US" baseline="0" dirty="0"/>
          </a:p>
          <a:p>
            <a:pPr marL="171450" indent="-171450">
              <a:buFont typeface="Arial" panose="020B0604020202020204" pitchFamily="34" charset="0"/>
              <a:buChar char="•"/>
            </a:pPr>
            <a:r>
              <a:rPr lang="en-US" baseline="0" dirty="0"/>
              <a:t>Became clear that even though my change was simple, understanding and modifying tests would not be</a:t>
            </a:r>
            <a:br>
              <a:rPr lang="en-US" baseline="0" dirty="0"/>
            </a:br>
            <a:endParaRPr lang="en-US" baseline="0" dirty="0"/>
          </a:p>
          <a:p>
            <a:pPr marL="171450" indent="-171450">
              <a:buFont typeface="Arial" panose="020B0604020202020204" pitchFamily="34" charset="0"/>
              <a:buChar char="•"/>
            </a:pPr>
            <a:r>
              <a:rPr lang="en-US" baseline="0" dirty="0"/>
              <a:t>Went back to team – increased estimate – spent more time than should have been necessary</a:t>
            </a:r>
            <a:br>
              <a:rPr lang="en-US" baseline="0" dirty="0"/>
            </a:br>
            <a:endParaRPr lang="en-US" baseline="0" dirty="0"/>
          </a:p>
          <a:p>
            <a:pPr marL="171450" indent="-171450">
              <a:buFont typeface="Arial" panose="020B0604020202020204" pitchFamily="34" charset="0"/>
              <a:buChar char="•"/>
            </a:pPr>
            <a:r>
              <a:rPr lang="en-US" baseline="0" dirty="0"/>
              <a:t>Not an isolated case – thousands of tests in our projects</a:t>
            </a:r>
            <a:br>
              <a:rPr lang="en-US" baseline="0" dirty="0"/>
            </a:br>
            <a:endParaRPr lang="en-US" baseline="0" dirty="0"/>
          </a:p>
          <a:p>
            <a:pPr marL="171450" indent="-171450">
              <a:buFont typeface="Arial" panose="020B0604020202020204" pitchFamily="34" charset="0"/>
              <a:buChar char="•"/>
            </a:pPr>
            <a:r>
              <a:rPr lang="en-US" baseline="0" dirty="0"/>
              <a:t>Countless hours spent reading those tests and trying to make sense of stuff like this</a:t>
            </a:r>
          </a:p>
          <a:p>
            <a:endParaRPr lang="en-US" b="0" i="0" baseline="0" dirty="0"/>
          </a:p>
          <a:p>
            <a:r>
              <a:rPr lang="en-US" b="1" i="0" baseline="0" dirty="0"/>
              <a:t>TRANSITION: </a:t>
            </a:r>
            <a:r>
              <a:rPr lang="en-US" b="0" i="0" baseline="0" dirty="0"/>
              <a:t>This sucks. Fortunately, it doesn’t have to be this way.</a:t>
            </a:r>
            <a:endParaRPr lang="en-US" b="1" i="0" baseline="0" dirty="0"/>
          </a:p>
          <a:p>
            <a:endParaRPr lang="en-US" b="1" i="0" baseline="0" dirty="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we’re going to talk about what it means to have effective test setup patterns,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we’re going to look at the mistakes you’re making today that reduce the effectiveness of your setup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then I’ll show you a number of patterns and techniques to do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We’ll finish by looking at ways for applying these same patterns and techniques to integration tests as well as unit tests. </a:t>
            </a:r>
          </a:p>
          <a:p>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“test setup”, I mean anything that you do to create the baseline “input” for a test. This could mean creating OBJ IN MEMORY.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could mean putting DATA INTO DB. It could mean putting FILES ON DISK.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Could also mean setup code that’s SHARED between multiple tests or it could be setup code that’s unique to a specific test. </a:t>
            </a:r>
          </a:p>
          <a:p>
            <a:endParaRPr lang="en-US" sz="1200"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 say effective test setup, I’m referring to the art of writing clean, expressive setup that doesn’t suck. </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do you identify effective test setup patterns? A project with effective patterns looks something like this:</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I get into the good stuff, I want to set some quick expectations about this session.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this is not a Testing 101 session. I assume that you’re familiar with at least the basics of writing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tests are so easy to write, that you write a metric </a:t>
            </a:r>
            <a:r>
              <a:rPr lang="en-US" sz="1200" kern="1200" dirty="0" err="1">
                <a:solidFill>
                  <a:schemeClr val="tx1"/>
                </a:solidFill>
                <a:effectLst/>
                <a:latin typeface="+mn-lt"/>
                <a:ea typeface="+mn-ea"/>
                <a:cs typeface="+mn-cs"/>
              </a:rPr>
              <a:t>crapton</a:t>
            </a:r>
            <a:r>
              <a:rPr lang="en-US" sz="1200" kern="1200" dirty="0">
                <a:solidFill>
                  <a:schemeClr val="tx1"/>
                </a:solidFill>
                <a:effectLst/>
                <a:latin typeface="+mn-lt"/>
                <a:ea typeface="+mn-ea"/>
                <a:cs typeface="+mn-cs"/>
              </a:rPr>
              <a:t> of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Something really enjoyable about getting into that TDD rhythm of red-green-refactor, but can only do that if tests are painless to author. And if tests are painless to author, then either your code is simple or you’ve deliberately made them painless to author.</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 it’s a good sign if all of your tests are short and sweet.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Rough rule of thumb is that the entire test should fit on ONE SCREEN at one time. If your tests routinely require 2 or 3 </a:t>
            </a:r>
            <a:r>
              <a:rPr lang="en-US" sz="1200" kern="1200" dirty="0" err="1">
                <a:solidFill>
                  <a:schemeClr val="tx1"/>
                </a:solidFill>
                <a:effectLst/>
                <a:latin typeface="+mn-lt"/>
                <a:ea typeface="+mn-ea"/>
                <a:cs typeface="+mn-cs"/>
              </a:rPr>
              <a:t>screenfuls</a:t>
            </a:r>
            <a:r>
              <a:rPr lang="en-US" sz="1200" kern="1200" dirty="0">
                <a:solidFill>
                  <a:schemeClr val="tx1"/>
                </a:solidFill>
                <a:effectLst/>
                <a:latin typeface="+mn-lt"/>
                <a:ea typeface="+mn-ea"/>
                <a:cs typeface="+mn-cs"/>
              </a:rPr>
              <a:t> of code then my guess is that they are </a:t>
            </a:r>
            <a:r>
              <a:rPr lang="en-US" sz="1200" i="1" kern="1200" dirty="0">
                <a:solidFill>
                  <a:schemeClr val="tx1"/>
                </a:solidFill>
                <a:effectLst/>
                <a:latin typeface="+mn-lt"/>
                <a:ea typeface="+mn-ea"/>
                <a:cs typeface="+mn-cs"/>
              </a:rPr>
              <a:t>not </a:t>
            </a:r>
            <a:r>
              <a:rPr lang="en-US" sz="1200" kern="1200" dirty="0">
                <a:solidFill>
                  <a:schemeClr val="tx1"/>
                </a:solidFill>
                <a:effectLst/>
                <a:latin typeface="+mn-lt"/>
                <a:ea typeface="+mn-ea"/>
                <a:cs typeface="+mn-cs"/>
              </a:rPr>
              <a:t>easy to write, they’re probably not easy to </a:t>
            </a:r>
            <a:r>
              <a:rPr lang="en-US" sz="1200" i="1" kern="1200" dirty="0">
                <a:solidFill>
                  <a:schemeClr val="tx1"/>
                </a:solidFill>
                <a:effectLst/>
                <a:latin typeface="+mn-lt"/>
                <a:ea typeface="+mn-ea"/>
                <a:cs typeface="+mn-cs"/>
              </a:rPr>
              <a:t>read, </a:t>
            </a:r>
            <a:r>
              <a:rPr lang="en-US" sz="1200" kern="1200" dirty="0">
                <a:solidFill>
                  <a:schemeClr val="tx1"/>
                </a:solidFill>
                <a:effectLst/>
                <a:latin typeface="+mn-lt"/>
                <a:ea typeface="+mn-ea"/>
                <a:cs typeface="+mn-cs"/>
              </a:rPr>
              <a:t>and you probably aren’t writing a ton of them.</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a:solidFill>
                  <a:schemeClr val="tx1"/>
                </a:solidFill>
                <a:effectLst/>
                <a:latin typeface="+mn-lt"/>
                <a:ea typeface="+mn-ea"/>
                <a:cs typeface="+mn-cs"/>
              </a:rPr>
              <a:t>ineffective </a:t>
            </a:r>
            <a:r>
              <a:rPr lang="en-US" sz="1200" kern="1200" dirty="0">
                <a:solidFill>
                  <a:schemeClr val="tx1"/>
                </a:solidFill>
                <a:effectLst/>
                <a:latin typeface="+mn-lt"/>
                <a:ea typeface="+mn-ea"/>
                <a:cs typeface="+mn-cs"/>
              </a:rPr>
              <a:t>test setup.</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a:solidFill>
                  <a:schemeClr val="tx1"/>
                </a:solidFill>
                <a:effectLst/>
                <a:latin typeface="+mn-lt"/>
                <a:ea typeface="+mn-ea"/>
                <a:cs typeface="+mn-cs"/>
              </a:rPr>
              <a:t>You ever do this? You’ve got a red dot on your screen, but you have no </a:t>
            </a:r>
            <a:r>
              <a:rPr lang="en-US" sz="1200" kern="1200" dirty="0" err="1">
                <a:solidFill>
                  <a:schemeClr val="tx1"/>
                </a:solidFill>
                <a:effectLst/>
                <a:latin typeface="+mn-lt"/>
                <a:ea typeface="+mn-ea"/>
                <a:cs typeface="+mn-cs"/>
              </a:rPr>
              <a:t>freakin</a:t>
            </a:r>
            <a:r>
              <a:rPr lang="en-US" sz="1200" kern="1200" dirty="0">
                <a:solidFill>
                  <a:schemeClr val="tx1"/>
                </a:solidFill>
                <a:effectLst/>
                <a:latin typeface="+mn-lt"/>
                <a:ea typeface="+mn-ea"/>
                <a:cs typeface="+mn-cs"/>
              </a:rPr>
              <a:t>’ clue what the test is doing, so you look over your shoulder, everyone’s at lunch, so you Ctrl-A, delete, Ctrl-S, </a:t>
            </a:r>
            <a:r>
              <a:rPr lang="en-US" sz="1200" kern="1200" dirty="0" err="1">
                <a:solidFill>
                  <a:schemeClr val="tx1"/>
                </a:solidFill>
                <a:effectLst/>
                <a:latin typeface="+mn-lt"/>
                <a:ea typeface="+mn-ea"/>
                <a:cs typeface="+mn-cs"/>
              </a:rPr>
              <a:t>git</a:t>
            </a:r>
            <a:r>
              <a:rPr lang="en-US" sz="1200" kern="1200" dirty="0">
                <a:solidFill>
                  <a:schemeClr val="tx1"/>
                </a:solidFill>
                <a:effectLst/>
                <a:latin typeface="+mn-lt"/>
                <a:ea typeface="+mn-ea"/>
                <a:cs typeface="+mn-cs"/>
              </a:rPr>
              <a:t> push commit. Boom. Fixed.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Yeah, that’s a sign that your tests need some work.</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any of these things sound familiar, then you’ve got some work to do.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help you with that, I’ve identified 4 mistakes that you might be making that make your tests so ineffective.</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mistake people make when setting up tests is constructing all of your object dependencies by hand.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almost every system there are tests that only care about a </a:t>
            </a:r>
            <a:r>
              <a:rPr lang="en-US" sz="1200" i="1" kern="1200" dirty="0">
                <a:solidFill>
                  <a:schemeClr val="tx1"/>
                </a:solidFill>
                <a:effectLst/>
                <a:latin typeface="+mn-lt"/>
                <a:ea typeface="+mn-ea"/>
                <a:cs typeface="+mn-cs"/>
              </a:rPr>
              <a:t>portion </a:t>
            </a:r>
            <a:r>
              <a:rPr lang="en-US" sz="1200" kern="1200" dirty="0">
                <a:solidFill>
                  <a:schemeClr val="tx1"/>
                </a:solidFill>
                <a:effectLst/>
                <a:latin typeface="+mn-lt"/>
                <a:ea typeface="+mn-ea"/>
                <a:cs typeface="+mn-cs"/>
              </a:rPr>
              <a:t>of an object. A test about an Order’s SHIPPING STATUS may not care about its line items, or a test about a Customer’s ADDRESS may not care about their name.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in this test, all I need is a shipped Order. </a:t>
            </a: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 this isn’t about mocking or stubbing.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Generally speaking I would consider those topics part of “setup”, but that’s a whole different talk and is out of scope for today.</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apparently an Order object needs a Customer…</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a Customer needs some </a:t>
            </a:r>
            <a:r>
              <a:rPr lang="en-US" dirty="0" err="1"/>
              <a:t>Addressess</a:t>
            </a:r>
            <a:r>
              <a:rPr lang="en-US" dirty="0"/>
              <a:t>…</a:t>
            </a: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by the time I’ve satisfied the constructor, I’ve written a whole lot of code when I really</a:t>
            </a:r>
            <a:r>
              <a:rPr lang="en-US" baseline="0" dirty="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t>If you’ve ever made a simple change to your application, and then spent the next two hours cleaning up failing tests, you’ve felt this pain.</a:t>
            </a:r>
            <a:endParaRPr lang="en-US" b="1" i="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 first mistake makes test hard to write. The second mistake is writing tests that are hard to read and understand.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thing that makes setup code hard to understand is when there’s too much of it. That first test I showed you is an example of this; if you routinely write tests with 75 lines of dense setup code, then you’re probably doing something wrong.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example of setup that is hard to understand is when you create test data using explicit values, but those values don’t actually impact the outcome of the test. </a:t>
            </a: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problem is, when you set up this test, you have to specify those values even if they DO NOT MATTER to the test outcome.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mistake I see in setup code is using inheritance as a way of sharing logic between multiple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a:solidFill>
                  <a:schemeClr val="tx1"/>
                </a:solidFill>
                <a:effectLst/>
                <a:latin typeface="+mn-lt"/>
                <a:ea typeface="+mn-ea"/>
                <a:cs typeface="+mn-cs"/>
              </a:rPr>
              <a:t>any </a:t>
            </a:r>
            <a:r>
              <a:rPr lang="en-US" sz="1200" kern="1200" dirty="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Every class that needs that shared data could derive from that base class and get access to the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Third, I’m not trying to sell you a specific language, library, or framework. This is a talk about ideas and patterns. The slides are going to show you those ideas in C# and </a:t>
            </a:r>
            <a:r>
              <a:rPr lang="en-US" sz="1200" kern="1200" dirty="0" err="1">
                <a:solidFill>
                  <a:schemeClr val="tx1"/>
                </a:solidFill>
                <a:effectLst/>
                <a:latin typeface="+mn-lt"/>
                <a:ea typeface="+mn-ea"/>
                <a:cs typeface="+mn-cs"/>
              </a:rPr>
              <a:t>NUnit</a:t>
            </a:r>
            <a:r>
              <a:rPr lang="en-US" sz="1200" kern="1200" dirty="0">
                <a:solidFill>
                  <a:schemeClr val="tx1"/>
                </a:solidFill>
                <a:effectLst/>
                <a:latin typeface="+mn-lt"/>
                <a:ea typeface="+mn-ea"/>
                <a:cs typeface="+mn-cs"/>
              </a:rPr>
              <a:t>, but the concepts can be applied in many different platforms.</a:t>
            </a: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properly reuse setup logic we need to get it out of a base class and into something more easily managed. I’ll show you what that looks like in a moment.</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Every </a:t>
            </a:r>
            <a:r>
              <a:rPr lang="en-US" sz="1200" kern="1200" dirty="0">
                <a:solidFill>
                  <a:schemeClr val="tx1"/>
                </a:solidFill>
                <a:effectLst/>
                <a:latin typeface="+mn-lt"/>
                <a:ea typeface="+mn-ea"/>
                <a:cs typeface="+mn-cs"/>
              </a:rPr>
              <a:t>assumption that you make about the state of an external system makes your tests more brittle.</a:t>
            </a: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something as simple as this can be a problem. This test needs a Customer, so it just grabs the first one in the database.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do we avoid those mistakes and write tests that </a:t>
            </a:r>
            <a:r>
              <a:rPr lang="en-US" sz="1200" i="1" kern="1200" dirty="0">
                <a:solidFill>
                  <a:schemeClr val="tx1"/>
                </a:solidFill>
                <a:effectLst/>
                <a:latin typeface="+mn-lt"/>
                <a:ea typeface="+mn-ea"/>
                <a:cs typeface="+mn-cs"/>
              </a:rPr>
              <a:t>don’t </a:t>
            </a:r>
            <a:r>
              <a:rPr lang="en-US" sz="1200" kern="1200" dirty="0">
                <a:solidFill>
                  <a:schemeClr val="tx1"/>
                </a:solidFill>
                <a:effectLst/>
                <a:latin typeface="+mn-lt"/>
                <a:ea typeface="+mn-ea"/>
                <a:cs typeface="+mn-cs"/>
              </a:rPr>
              <a:t>suck up all our time, money and energy?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gives you two benefits: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SHORTENS your setup code, making it easier to write and read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INCREASES resiliency; if an object’s constructor changes, you potentially only need to update the helper method.</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Here’s an example of why this matters. </a:t>
            </a:r>
          </a:p>
          <a:p>
            <a:r>
              <a:rPr lang="en-US" sz="1200" kern="1200" dirty="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 result, many of our requirements look like this: “</a:t>
            </a:r>
            <a:r>
              <a:rPr lang="en-US" sz="1200" i="1" kern="1200" dirty="0">
                <a:solidFill>
                  <a:schemeClr val="tx1"/>
                </a:solidFill>
                <a:effectLst/>
                <a:latin typeface="+mn-lt"/>
                <a:ea typeface="+mn-ea"/>
                <a:cs typeface="+mn-cs"/>
              </a:rPr>
              <a:t>When a workflow is &lt;configured like this&gt; then the system &lt;should do that&gt;</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a couple of well-known patterns for handling object creation. </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baseline="0" dirty="0"/>
            </a:br>
            <a:r>
              <a:rPr lang="en-US" sz="1200" kern="1200" dirty="0">
                <a:solidFill>
                  <a:schemeClr val="tx1"/>
                </a:solidFill>
                <a:effectLst/>
                <a:latin typeface="+mn-lt"/>
                <a:ea typeface="+mn-ea"/>
                <a:cs typeface="+mn-cs"/>
              </a:rPr>
              <a:t>First pattern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Object Mother is a great way to get those noise values out of your setup code, but it DOESN'T SCALE. As software gets more complex you’ll need more pre-built objects in more and more pre-defined states.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Object Mother is an EASY</a:t>
            </a:r>
            <a:r>
              <a:rPr lang="en-US" sz="1200" kern="1200" baseline="0" dirty="0">
                <a:solidFill>
                  <a:schemeClr val="tx1"/>
                </a:solidFill>
                <a:effectLst/>
                <a:latin typeface="+mn-lt"/>
                <a:ea typeface="+mn-ea"/>
                <a:cs typeface="+mn-cs"/>
              </a:rPr>
              <a:t> PATTERN </a:t>
            </a:r>
            <a:r>
              <a:rPr lang="en-US" sz="1200" kern="1200" dirty="0">
                <a:solidFill>
                  <a:schemeClr val="tx1"/>
                </a:solidFill>
                <a:effectLst/>
                <a:latin typeface="+mn-lt"/>
                <a:ea typeface="+mn-ea"/>
                <a:cs typeface="+mn-cs"/>
              </a:rPr>
              <a:t>if you only need a couple of course-grained pre-built objects. We needed a lot more control over our test data, so we quickly outgrew this pattern.</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I’m going to focus entirely on improving the ways that you arrange test data and prepare your system to execute a test. That’s it.</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thing we tried was a pattern called Data Builder.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Rather than a factory, Data Builder lets you create customized objects in the body of each test. It’s common for this to be accomplished via a Fluent API that exposes the things that can be customized.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can be very simple, or they can get pretty complex as you see here where we’re creating both an Order and Customer with customized properties.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MAIN BENEFIT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FLEXIBILITY b/c lets you create PRECISE</a:t>
            </a:r>
            <a:r>
              <a:rPr lang="en-US" sz="1200" kern="1200" baseline="0" dirty="0">
                <a:solidFill>
                  <a:schemeClr val="tx1"/>
                </a:solidFill>
                <a:effectLst/>
                <a:latin typeface="+mn-lt"/>
                <a:ea typeface="+mn-ea"/>
                <a:cs typeface="+mn-cs"/>
              </a:rPr>
              <a:t> DATA </a:t>
            </a:r>
            <a:r>
              <a:rPr lang="en-US" sz="1200" kern="1200" dirty="0">
                <a:solidFill>
                  <a:schemeClr val="tx1"/>
                </a:solidFill>
                <a:effectLst/>
                <a:latin typeface="+mn-lt"/>
                <a:ea typeface="+mn-ea"/>
                <a:cs typeface="+mn-cs"/>
              </a:rPr>
              <a:t>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a:solidFill>
                  <a:schemeClr val="tx1"/>
                </a:solidFill>
                <a:effectLst/>
                <a:latin typeface="+mn-lt"/>
                <a:ea typeface="+mn-ea"/>
                <a:cs typeface="+mn-cs"/>
              </a:rPr>
              <a:t>FooHelper</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creates a </a:t>
            </a:r>
            <a:r>
              <a:rPr lang="en-US" sz="1200" i="1" kern="1200" dirty="0">
                <a:solidFill>
                  <a:schemeClr val="tx1"/>
                </a:solidFill>
                <a:effectLst/>
                <a:latin typeface="+mn-lt"/>
                <a:ea typeface="+mn-ea"/>
                <a:cs typeface="+mn-cs"/>
              </a:rPr>
              <a:t>Foo</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 factory gets a single static method called “Create”, which allows the caller to customize the object via METHOD ARGUMENTS.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idea is that the caller should only specify those values that they care about, and omit the rest.</a:t>
            </a: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helper’s job is to build the object, filling</a:t>
            </a:r>
            <a:r>
              <a:rPr lang="en-US" sz="1200" kern="1200" baseline="0" dirty="0">
                <a:solidFill>
                  <a:schemeClr val="tx1"/>
                </a:solidFill>
                <a:effectLst/>
                <a:latin typeface="+mn-lt"/>
                <a:ea typeface="+mn-ea"/>
                <a:cs typeface="+mn-cs"/>
              </a:rPr>
              <a:t> in the gaps between what the caller specified with </a:t>
            </a:r>
            <a:r>
              <a:rPr lang="en-US" sz="1200" kern="1200" dirty="0">
                <a:solidFill>
                  <a:schemeClr val="tx1"/>
                </a:solidFill>
                <a:effectLst/>
                <a:latin typeface="+mn-lt"/>
                <a:ea typeface="+mn-ea"/>
                <a:cs typeface="+mn-cs"/>
              </a:rPr>
              <a:t>meaningful defaults.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generally declare arguments with a null default in the method signature, and then when I'm constructing the object I use the null coalescing operator to </a:t>
            </a:r>
            <a:r>
              <a:rPr lang="en-US" sz="1200" kern="1200" dirty="0">
                <a:solidFill>
                  <a:schemeClr val="tx1"/>
                </a:solidFill>
                <a:effectLst/>
                <a:latin typeface="+mn-lt"/>
                <a:ea typeface="+mn-ea"/>
                <a:cs typeface="+mn-cs"/>
              </a:rPr>
              <a:t>provide a real</a:t>
            </a:r>
            <a:r>
              <a:rPr lang="en-US" sz="1200" kern="1200" baseline="0" dirty="0">
                <a:solidFill>
                  <a:schemeClr val="tx1"/>
                </a:solidFill>
                <a:effectLst/>
                <a:latin typeface="+mn-lt"/>
                <a:ea typeface="+mn-ea"/>
                <a:cs typeface="+mn-cs"/>
              </a:rPr>
              <a:t> value.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kern="1200" dirty="0">
                <a:solidFill>
                  <a:schemeClr val="tx1"/>
                </a:solidFill>
                <a:effectLst/>
                <a:latin typeface="+mn-lt"/>
                <a:ea typeface="+mn-ea"/>
                <a:cs typeface="+mn-cs"/>
              </a:rPr>
              <a:t>assign the default value directly in the signature, but that only works with primitive types.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(transition quickly)</a:t>
            </a: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Sometimes you'll want to pass in</a:t>
            </a:r>
            <a:r>
              <a:rPr lang="en-US" sz="1200" kern="1200" baseline="0" dirty="0">
                <a:solidFill>
                  <a:schemeClr val="tx1"/>
                </a:solidFill>
                <a:effectLst/>
                <a:latin typeface="+mn-lt"/>
                <a:ea typeface="+mn-ea"/>
                <a:cs typeface="+mn-cs"/>
              </a:rPr>
              <a:t> complex objects, such as specifying which Customer to use with an Order. You can't assign a default value for those types within the signature, so I generally just declare everything as null up here and provide all the real defaults down here, for consistency's sake.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it's important that if you need to create </a:t>
            </a:r>
            <a:r>
              <a:rPr lang="en-US" sz="1200" i="1" kern="1200" dirty="0">
                <a:solidFill>
                  <a:schemeClr val="tx1"/>
                </a:solidFill>
                <a:effectLst/>
                <a:latin typeface="+mn-lt"/>
                <a:ea typeface="+mn-ea"/>
                <a:cs typeface="+mn-cs"/>
              </a:rPr>
              <a:t>other </a:t>
            </a:r>
            <a:r>
              <a:rPr lang="en-US" sz="1200" i="0" kern="1200" dirty="0">
                <a:solidFill>
                  <a:schemeClr val="tx1"/>
                </a:solidFill>
                <a:effectLst/>
                <a:latin typeface="+mn-lt"/>
                <a:ea typeface="+mn-ea"/>
                <a:cs typeface="+mn-cs"/>
              </a:rPr>
              <a:t>objects, always delegate to another</a:t>
            </a:r>
            <a:r>
              <a:rPr lang="en-US" sz="1200" i="0" kern="1200" baseline="0" dirty="0">
                <a:solidFill>
                  <a:schemeClr val="tx1"/>
                </a:solidFill>
                <a:effectLst/>
                <a:latin typeface="+mn-lt"/>
                <a:ea typeface="+mn-ea"/>
                <a:cs typeface="+mn-cs"/>
              </a:rPr>
              <a:t> helper to create them. Each helper should only know how to construct a single type. </a:t>
            </a:r>
            <a:r>
              <a:rPr lang="en-US" sz="1200" kern="1200" dirty="0">
                <a:solidFill>
                  <a:schemeClr val="tx1"/>
                </a:solidFill>
                <a:effectLst/>
                <a:latin typeface="+mn-lt"/>
                <a:ea typeface="+mn-ea"/>
                <a:cs typeface="+mn-cs"/>
              </a:rPr>
              <a:t>This keeps both your tests and your helper code clean and tidy.</a:t>
            </a: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assigning default values, there’s one potential </a:t>
            </a:r>
            <a:r>
              <a:rPr lang="en-US" sz="1200" kern="1200" dirty="0" err="1">
                <a:solidFill>
                  <a:schemeClr val="tx1"/>
                </a:solidFill>
                <a:effectLst/>
                <a:latin typeface="+mn-lt"/>
                <a:ea typeface="+mn-ea"/>
                <a:cs typeface="+mn-cs"/>
              </a:rPr>
              <a:t>gotcha</a:t>
            </a:r>
            <a:r>
              <a:rPr lang="en-US" sz="1200" kern="1200" dirty="0">
                <a:solidFill>
                  <a:schemeClr val="tx1"/>
                </a:solidFill>
                <a:effectLst/>
                <a:latin typeface="+mn-lt"/>
                <a:ea typeface="+mn-ea"/>
                <a:cs typeface="+mn-cs"/>
              </a:rPr>
              <a:t>. I call this the problem of “unexpected equality”.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say you create two different Customers from the helper, pass them into some method that performs a comparison, and that method returns the Customer ID matching some business rule. The tests asserts the return value is equal to the ID of customer #1.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assumption encoded here </a:t>
            </a:r>
            <a:r>
              <a:rPr lang="en-US" sz="1200" kern="1200" baseline="0" dirty="0">
                <a:solidFill>
                  <a:schemeClr val="tx1"/>
                </a:solidFill>
                <a:effectLst/>
                <a:latin typeface="+mn-lt"/>
                <a:ea typeface="+mn-ea"/>
                <a:cs typeface="+mn-cs"/>
              </a:rPr>
              <a:t>is that the test</a:t>
            </a:r>
            <a:r>
              <a:rPr lang="en-US" sz="1200" kern="1200" dirty="0">
                <a:solidFill>
                  <a:schemeClr val="tx1"/>
                </a:solidFill>
                <a:effectLst/>
                <a:latin typeface="+mn-lt"/>
                <a:ea typeface="+mn-ea"/>
                <a:cs typeface="+mn-cs"/>
              </a:rPr>
              <a:t> should </a:t>
            </a:r>
            <a:r>
              <a:rPr lang="en-US" sz="1200" i="1" kern="1200" dirty="0">
                <a:solidFill>
                  <a:schemeClr val="tx1"/>
                </a:solidFill>
                <a:effectLst/>
                <a:latin typeface="+mn-lt"/>
                <a:ea typeface="+mn-ea"/>
                <a:cs typeface="+mn-cs"/>
              </a:rPr>
              <a:t>fail </a:t>
            </a:r>
            <a:r>
              <a:rPr lang="en-US" sz="1200" kern="1200" dirty="0">
                <a:solidFill>
                  <a:schemeClr val="tx1"/>
                </a:solidFill>
                <a:effectLst/>
                <a:latin typeface="+mn-lt"/>
                <a:ea typeface="+mn-ea"/>
                <a:cs typeface="+mn-cs"/>
              </a:rPr>
              <a:t>if the code returns the ID of customer #2. But if the </a:t>
            </a:r>
            <a:r>
              <a:rPr lang="en-US" sz="1200" kern="1200" dirty="0" err="1">
                <a:solidFill>
                  <a:schemeClr val="tx1"/>
                </a:solidFill>
                <a:effectLst/>
                <a:latin typeface="+mn-lt"/>
                <a:ea typeface="+mn-ea"/>
                <a:cs typeface="+mn-cs"/>
              </a:rPr>
              <a:t>CustomerHelper</a:t>
            </a:r>
            <a:r>
              <a:rPr lang="en-US" sz="1200" kern="1200" dirty="0">
                <a:solidFill>
                  <a:schemeClr val="tx1"/>
                </a:solidFill>
                <a:effectLst/>
                <a:latin typeface="+mn-lt"/>
                <a:ea typeface="+mn-ea"/>
                <a:cs typeface="+mn-cs"/>
              </a:rPr>
              <a:t> object creates Customers with a default ID value of 0, or some other hardcoded static value, both Customers will be created w/ same ID. Test will pass even if the code is broken. This is what I mean by “unexpected equality”; if I create two separate objects, I don’t expect them to be considered equal.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assign unique strings, I use a class called </a:t>
            </a:r>
            <a:r>
              <a:rPr lang="en-US" sz="1200" kern="1200" dirty="0" err="1">
                <a:solidFill>
                  <a:schemeClr val="tx1"/>
                </a:solidFill>
                <a:effectLst/>
                <a:latin typeface="+mn-lt"/>
                <a:ea typeface="+mn-ea"/>
                <a:cs typeface="+mn-cs"/>
              </a:rPr>
              <a:t>ShortGuid</a:t>
            </a:r>
            <a:r>
              <a:rPr lang="en-US" sz="1200" kern="1200" dirty="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Whenever I’m creating a name or a title or something, I use a </a:t>
            </a:r>
            <a:r>
              <a:rPr lang="en-US" sz="1200" kern="1200" dirty="0" err="1">
                <a:solidFill>
                  <a:schemeClr val="tx1"/>
                </a:solidFill>
                <a:effectLst/>
                <a:latin typeface="+mn-lt"/>
                <a:ea typeface="+mn-ea"/>
                <a:cs typeface="+mn-cs"/>
              </a:rPr>
              <a:t>ShortGuid</a:t>
            </a:r>
            <a:r>
              <a:rPr lang="en-US" sz="1200" kern="1200" dirty="0">
                <a:solidFill>
                  <a:schemeClr val="tx1"/>
                </a:solidFill>
                <a:effectLst/>
                <a:latin typeface="+mn-lt"/>
                <a:ea typeface="+mn-ea"/>
                <a:cs typeface="+mn-cs"/>
              </a:rPr>
              <a:t> as the default. It guarantees that no two objects I create will share the same value, unless I explicitly set them up that way.</a:t>
            </a: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assign unique integers I created a static class called the </a:t>
            </a:r>
            <a:r>
              <a:rPr lang="en-US" sz="1200" kern="1200" dirty="0" err="1">
                <a:solidFill>
                  <a:schemeClr val="tx1"/>
                </a:solidFill>
                <a:effectLst/>
                <a:latin typeface="+mn-lt"/>
                <a:ea typeface="+mn-ea"/>
                <a:cs typeface="+mn-cs"/>
              </a:rPr>
              <a:t>IdSequencer</a:t>
            </a:r>
            <a:r>
              <a:rPr lang="en-US" sz="1200" kern="1200" dirty="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kern="1200" dirty="0">
                <a:solidFill>
                  <a:schemeClr val="tx1"/>
                </a:solidFill>
                <a:effectLst/>
                <a:latin typeface="+mn-lt"/>
                <a:ea typeface="+mn-ea"/>
                <a:cs typeface="+mn-cs"/>
              </a:rPr>
              <a:t>assign a random number instead, but this sequencer comes in really handy on integration tests. You’ll see that in a few minutes.</a:t>
            </a: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People often ask me why I write my own Test Helper classes instead of using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object construction library.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.NET there are libraries that take a generic type argument and automagically create an instance of that type, populating it with test data. This particular example is from a library called </a:t>
            </a:r>
            <a:r>
              <a:rPr lang="en-US" sz="1200" kern="1200" dirty="0" err="1">
                <a:solidFill>
                  <a:schemeClr val="tx1"/>
                </a:solidFill>
                <a:effectLst/>
                <a:latin typeface="+mn-lt"/>
                <a:ea typeface="+mn-ea"/>
                <a:cs typeface="+mn-cs"/>
              </a:rPr>
              <a:t>AutoFixture</a:t>
            </a:r>
            <a:r>
              <a:rPr lang="en-US" sz="1200" kern="1200" dirty="0">
                <a:solidFill>
                  <a:schemeClr val="tx1"/>
                </a:solidFill>
                <a:effectLst/>
                <a:latin typeface="+mn-lt"/>
                <a:ea typeface="+mn-ea"/>
                <a:cs typeface="+mn-cs"/>
              </a:rPr>
              <a:t>, and it looks super easy. Why not do this?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simple answer is that no library that you download can make better decisions about your test data than you can. Early on, when your objects are simple and you don’t have lots of special cases in your system then sure, this might work OK. But as things get complex, you’re going to want control over how your default values and properties get set up, and you don’t get that with a library.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in addition, these libraries tend to be noisier than custom code. </a:t>
            </a:r>
          </a:p>
          <a:p>
            <a:endParaRPr lang="en-US" b="1"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why is test setup so important? It makes up the majority of your test code.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Assuming you’re not doing anything bizarre in your tests, they likely all follow the same pattern: do a bunch of stuff to get ready, then call the one method or function that you’re testing and end w/ assertion or two.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Bulk of the code is the setup, and the quality of that code is a huge factor in how effectively you can leverage tests towards your ultimate goals.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you’re setting up your tests poorly, it’s </a:t>
            </a:r>
            <a:r>
              <a:rPr lang="en-US" sz="1200" kern="1200" dirty="0" err="1">
                <a:solidFill>
                  <a:schemeClr val="tx1"/>
                </a:solidFill>
                <a:effectLst/>
                <a:latin typeface="+mn-lt"/>
                <a:ea typeface="+mn-ea"/>
                <a:cs typeface="+mn-cs"/>
              </a:rPr>
              <a:t>gonna</a:t>
            </a:r>
            <a:r>
              <a:rPr lang="en-US" sz="1200" kern="1200" dirty="0">
                <a:solidFill>
                  <a:schemeClr val="tx1"/>
                </a:solidFill>
                <a:effectLst/>
                <a:latin typeface="+mn-lt"/>
                <a:ea typeface="+mn-ea"/>
                <a:cs typeface="+mn-cs"/>
              </a:rPr>
              <a:t> cost you. To help illustrate that, I have a short story about why I’m here and where these ideas came from.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a:t>
            </a:r>
            <a:r>
              <a:rPr lang="en-US" sz="1200" b="1" kern="1200" baseline="0" dirty="0">
                <a:solidFill>
                  <a:schemeClr val="tx1"/>
                </a:solidFill>
                <a:effectLst/>
                <a:latin typeface="+mn-lt"/>
                <a:ea typeface="+mn-ea"/>
                <a:cs typeface="+mn-cs"/>
              </a:rPr>
              <a:t> for dupe slide &amp; story</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what </a:t>
            </a:r>
            <a:r>
              <a:rPr lang="en-US" sz="1200" kern="1200" dirty="0" err="1">
                <a:solidFill>
                  <a:schemeClr val="tx1"/>
                </a:solidFill>
                <a:effectLst/>
                <a:latin typeface="+mn-lt"/>
                <a:ea typeface="+mn-ea"/>
                <a:cs typeface="+mn-cs"/>
              </a:rPr>
              <a:t>AutoFixture</a:t>
            </a:r>
            <a:r>
              <a:rPr lang="en-US" sz="1200" kern="1200" dirty="0">
                <a:solidFill>
                  <a:schemeClr val="tx1"/>
                </a:solidFill>
                <a:effectLst/>
                <a:latin typeface="+mn-lt"/>
                <a:ea typeface="+mn-ea"/>
                <a:cs typeface="+mn-cs"/>
              </a:rPr>
              <a:t> looks like if you want to specify a value for a property. Sure is a lot simpler to read and write the Test Helper version.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Basically, I look at it like this: when your app is small and simple, then the libraries might work. But if your app is small and simple, then introducing my Test Helper pattern is super easy too. And since Test Helper is designed to deal with complexity, you’ll start out with a solid foundation that will scale right along with your app code. And if your app is already really complex, then these libraries aren’t going to save you as much time as you might think.</a:t>
            </a:r>
          </a:p>
          <a:p>
            <a:endParaRPr lang="en-US" b="1"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key to success is to make sure that your test setup code, and your test data, tell a story.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Reason is that, at their core, tests are valuable because they HELP US UNDERSTAND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our software. To fully deliver that value, they have to effectively convey information when they are read.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could write the most </a:t>
            </a:r>
            <a:r>
              <a:rPr lang="en-US" sz="1200" kern="1200" dirty="0" err="1">
                <a:solidFill>
                  <a:schemeClr val="tx1"/>
                </a:solidFill>
                <a:effectLst/>
                <a:latin typeface="+mn-lt"/>
                <a:ea typeface="+mn-ea"/>
                <a:cs typeface="+mn-cs"/>
              </a:rPr>
              <a:t>bassackwards</a:t>
            </a:r>
            <a:r>
              <a:rPr lang="en-US" sz="1200" kern="1200" dirty="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it comes to telling a story, there are a few basic things to keep in mind.</a:t>
            </a: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a:solidFill>
                  <a:schemeClr val="tx1"/>
                </a:solidFill>
                <a:effectLst/>
                <a:latin typeface="+mn-lt"/>
                <a:ea typeface="+mn-ea"/>
                <a:cs typeface="+mn-cs"/>
              </a:rPr>
              <a:t>point </a:t>
            </a:r>
            <a:r>
              <a:rPr lang="en-US" sz="1200" kern="1200" dirty="0">
                <a:solidFill>
                  <a:schemeClr val="tx1"/>
                </a:solidFill>
                <a:effectLst/>
                <a:latin typeface="+mn-lt"/>
                <a:ea typeface="+mn-ea"/>
                <a:cs typeface="+mn-cs"/>
              </a:rPr>
              <a:t>of a given test.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example, the actual values in use are irrelevant; they are just two arbitrary values that need to be different. By giving those values meaningful names, the assertion more clearly documents the intent behind the test.</a:t>
            </a: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a:solidFill>
                  <a:schemeClr val="tx1"/>
                </a:solidFill>
                <a:effectLst/>
                <a:latin typeface="+mn-lt"/>
                <a:ea typeface="+mn-ea"/>
                <a:cs typeface="+mn-cs"/>
              </a:rPr>
              <a:t>exactly </a:t>
            </a:r>
            <a:r>
              <a:rPr lang="en-US" sz="1200" kern="1200" dirty="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one final example of how good names can convey meaning. This test is asserting that a specific feature returns data ordered in a specific way.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a:solidFill>
                  <a:schemeClr val="tx1"/>
                </a:solidFill>
                <a:effectLst/>
                <a:latin typeface="+mn-lt"/>
                <a:ea typeface="+mn-ea"/>
                <a:cs typeface="+mn-cs"/>
              </a:rPr>
              <a:t>different </a:t>
            </a:r>
            <a:r>
              <a:rPr lang="en-US" sz="1200" kern="1200" dirty="0">
                <a:solidFill>
                  <a:schemeClr val="tx1"/>
                </a:solidFill>
                <a:effectLst/>
                <a:latin typeface="+mn-lt"/>
                <a:ea typeface="+mn-ea"/>
                <a:cs typeface="+mn-cs"/>
              </a:rPr>
              <a:t>sequence than it should come out, because then the test will only pass if it’s actually applying some sort logic.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way to tell a clear story is to use your helper API to write fewer lines of code, but at a higher level of abstraction.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Here’s an example where I’m using a test helper to set up an Order that has two payments associated with it.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this order is a single logical concept, but it requires multiple physical statements to accomplish. Alternatively I could move these instantiations inline, but then I end up with a larger, heavily nested construct that’s harder to read.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taking a more declarative approach I reduce the amount of code and the test setup becomes simpler and more expressive.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point of this section is that your test setup code IS REAL CODE. Maybe</a:t>
            </a:r>
            <a:r>
              <a:rPr lang="en-US" sz="1200" kern="1200" baseline="0" dirty="0">
                <a:solidFill>
                  <a:schemeClr val="tx1"/>
                </a:solidFill>
                <a:effectLst/>
                <a:latin typeface="+mn-lt"/>
                <a:ea typeface="+mn-ea"/>
                <a:cs typeface="+mn-cs"/>
              </a:rPr>
              <a:t> that's obvious to you, but I can tell you from experience that not all </a:t>
            </a:r>
            <a:r>
              <a:rPr lang="en-US" sz="1200" kern="1200" baseline="0" dirty="0" err="1">
                <a:solidFill>
                  <a:schemeClr val="tx1"/>
                </a:solidFill>
                <a:effectLst/>
                <a:latin typeface="+mn-lt"/>
                <a:ea typeface="+mn-ea"/>
                <a:cs typeface="+mn-cs"/>
              </a:rPr>
              <a:t>devs</a:t>
            </a:r>
            <a:r>
              <a:rPr lang="en-US" sz="1200" kern="1200" baseline="0" dirty="0">
                <a:solidFill>
                  <a:schemeClr val="tx1"/>
                </a:solidFill>
                <a:effectLst/>
                <a:latin typeface="+mn-lt"/>
                <a:ea typeface="+mn-ea"/>
                <a:cs typeface="+mn-cs"/>
              </a:rPr>
              <a:t> think of it that way</a:t>
            </a:r>
            <a:r>
              <a:rPr lang="en-US" sz="1200" kern="1200" dirty="0">
                <a:solidFill>
                  <a:schemeClr val="tx1"/>
                </a:solidFill>
                <a:effectLst/>
                <a:latin typeface="+mn-lt"/>
                <a:ea typeface="+mn-ea"/>
                <a:cs typeface="+mn-cs"/>
              </a:rPr>
              <a:t>. I believe</a:t>
            </a:r>
            <a:r>
              <a:rPr lang="en-US" sz="1200" kern="1200" baseline="0" dirty="0">
                <a:solidFill>
                  <a:schemeClr val="tx1"/>
                </a:solidFill>
                <a:effectLst/>
                <a:latin typeface="+mn-lt"/>
                <a:ea typeface="+mn-ea"/>
                <a:cs typeface="+mn-cs"/>
              </a:rPr>
              <a:t> that test setup code </a:t>
            </a:r>
            <a:r>
              <a:rPr lang="en-US" sz="1200" kern="1200" dirty="0">
                <a:solidFill>
                  <a:schemeClr val="tx1"/>
                </a:solidFill>
                <a:effectLst/>
                <a:latin typeface="+mn-lt"/>
                <a:ea typeface="+mn-ea"/>
                <a:cs typeface="+mn-cs"/>
              </a:rPr>
              <a:t>deserves to be factored and named and managed just like the code in your application layer. And if you</a:t>
            </a:r>
            <a:r>
              <a:rPr lang="en-US" sz="1200" kern="1200" baseline="0" dirty="0">
                <a:solidFill>
                  <a:schemeClr val="tx1"/>
                </a:solidFill>
                <a:effectLst/>
                <a:latin typeface="+mn-lt"/>
                <a:ea typeface="+mn-ea"/>
                <a:cs typeface="+mn-cs"/>
              </a:rPr>
              <a:t> give it the attention that it deserves, it will pay you back with tests that are far easier to read and maintain.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key practice deals with reuse of complex setup logic</a:t>
            </a:r>
            <a:r>
              <a:rPr lang="en-US" sz="1200" kern="1200" baseline="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Test Helpers are great at returning single objects. But what if you need of keep track of multiple objects AND their relationships?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if</a:t>
            </a:r>
            <a:r>
              <a:rPr lang="en-US" sz="1200" kern="1200" baseline="0" dirty="0">
                <a:solidFill>
                  <a:schemeClr val="tx1"/>
                </a:solidFill>
                <a:effectLst/>
                <a:latin typeface="+mn-lt"/>
                <a:ea typeface="+mn-ea"/>
                <a:cs typeface="+mn-cs"/>
              </a:rPr>
              <a:t> you have an e-commerce site then many of your tests will deal with Orders and Customers. You might find yourself repeating the same setup over and over again: create an Order. Add some items to it. Assign a customer. Etc.</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reuse that logic I use a pattern that we call a Scenario. Scenarios are essentially façades that encapsulate the coordination of multiple Test Helpers. When used correctly,</a:t>
            </a:r>
            <a:r>
              <a:rPr lang="en-US" sz="1200" kern="1200" baseline="0" dirty="0">
                <a:solidFill>
                  <a:schemeClr val="tx1"/>
                </a:solidFill>
                <a:effectLst/>
                <a:latin typeface="+mn-lt"/>
                <a:ea typeface="+mn-ea"/>
                <a:cs typeface="+mn-cs"/>
              </a:rPr>
              <a:t> they can dramatically simplify certain types of setup code.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what it looks like.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scenarios, though, we’re actually creating </a:t>
            </a:r>
            <a:r>
              <a:rPr lang="en-US" sz="1200" i="1" kern="1200" dirty="0">
                <a:solidFill>
                  <a:schemeClr val="tx1"/>
                </a:solidFill>
                <a:effectLst/>
                <a:latin typeface="+mn-lt"/>
                <a:ea typeface="+mn-ea"/>
                <a:cs typeface="+mn-cs"/>
              </a:rPr>
              <a:t>multiple </a:t>
            </a:r>
            <a:r>
              <a:rPr lang="en-US" sz="1200" kern="1200" dirty="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one point, after we’d been writing automated tests for a year or two, I needed to make a minor adjustment to a feature.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4066616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what the Scenario itself looks like. In the body of the constructor we create whatever data the scenario represents, and just like with Test</a:t>
            </a:r>
            <a:r>
              <a:rPr lang="en-US" sz="1200" kern="1200" baseline="0" dirty="0">
                <a:solidFill>
                  <a:schemeClr val="tx1"/>
                </a:solidFill>
                <a:effectLst/>
                <a:latin typeface="+mn-lt"/>
                <a:ea typeface="+mn-ea"/>
                <a:cs typeface="+mn-cs"/>
              </a:rPr>
              <a:t> Helpers you can allow the scenario to be customized via arguments.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Anything that the Scenario creates, and that a test might need to get a reference to, is exposed as class properties.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Sometimes, like you see here, the scenario is simple.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 more complex example. In this case, we’re creating multiple orders for a single customer, each with different characteristics.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sort of thing is especially helpful when you use it for integration</a:t>
            </a:r>
            <a:r>
              <a:rPr lang="en-US" sz="1200" kern="1200" baseline="0" dirty="0">
                <a:solidFill>
                  <a:schemeClr val="tx1"/>
                </a:solidFill>
                <a:effectLst/>
                <a:latin typeface="+mn-lt"/>
                <a:ea typeface="+mn-ea"/>
                <a:cs typeface="+mn-cs"/>
              </a:rPr>
              <a:t> tests because it's a super fast way to create a whole corpus of test data with just a few lines of code. We'll get to integration tests in just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Also, remember that Scenarios are helpful because they simplify the coordination of multiple related objects into a single abstraction. If you need a lot of Scenarios, that might be a code smell indicating that you should simplify your main application code instead.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instance, in that e-commerce example I just showed you, I had to set up an Order, and Customer, and some Line Items, and I had to wire all that stuff together so that I could test code that deals with all of those objects. If I find myself doing that a lot, then maybe there’s the need for some kind of flattened, simplified “Order Summary” object in the main app.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generally speaking, anything that you do to SIMPLIFY YOUR MAIN AP</a:t>
            </a:r>
            <a:r>
              <a:rPr lang="en-US" sz="1200" kern="1200" baseline="0" dirty="0">
                <a:solidFill>
                  <a:schemeClr val="tx1"/>
                </a:solidFill>
                <a:effectLst/>
                <a:latin typeface="+mn-lt"/>
                <a:ea typeface="+mn-ea"/>
                <a:cs typeface="+mn-cs"/>
              </a:rPr>
              <a:t>P </a:t>
            </a:r>
            <a:r>
              <a:rPr lang="en-US" sz="1200" kern="1200" dirty="0">
                <a:solidFill>
                  <a:schemeClr val="tx1"/>
                </a:solidFill>
                <a:effectLst/>
                <a:latin typeface="+mn-lt"/>
                <a:ea typeface="+mn-ea"/>
                <a:cs typeface="+mn-cs"/>
              </a:rPr>
              <a:t>will also simplify your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9650469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Put another way, complex code begets complex setup.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If </a:t>
            </a:r>
            <a:r>
              <a:rPr lang="en-US" sz="1200" kern="1200" dirty="0">
                <a:solidFill>
                  <a:schemeClr val="tx1"/>
                </a:solidFill>
                <a:effectLst/>
                <a:latin typeface="+mn-lt"/>
                <a:ea typeface="+mn-ea"/>
                <a:cs typeface="+mn-cs"/>
              </a:rPr>
              <a:t>you find yourself doing a lot of stuff in your test projects to compensate for complexity in your application code, try to simplify the app first. Scenario objects are great tools, but it’s even better to not need them.</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8218010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 perfect world, we’d be able to use the same set of helpers to create data in memory or in the database.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Unfortunately, that's easier said than done.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then continue)</a:t>
            </a: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it would be great if we could use this same code to create that data in a way that addresses all of those issues we just looked at.</a:t>
            </a: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step to achieving that goal is to add a </a:t>
            </a:r>
            <a:r>
              <a:rPr lang="en-US" sz="1200" i="1" kern="1200" dirty="0">
                <a:solidFill>
                  <a:schemeClr val="tx1"/>
                </a:solidFill>
                <a:effectLst/>
                <a:latin typeface="+mn-lt"/>
                <a:ea typeface="+mn-ea"/>
                <a:cs typeface="+mn-cs"/>
              </a:rPr>
              <a:t>Save() </a:t>
            </a:r>
            <a:r>
              <a:rPr lang="en-US" sz="1200" kern="1200" dirty="0">
                <a:solidFill>
                  <a:schemeClr val="tx1"/>
                </a:solidFill>
                <a:effectLst/>
                <a:latin typeface="+mn-lt"/>
                <a:ea typeface="+mn-ea"/>
                <a:cs typeface="+mn-cs"/>
              </a:rPr>
              <a:t>method to your Test Helpers classes.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My project uses NHibernate so we pass around an </a:t>
            </a:r>
            <a:r>
              <a:rPr lang="en-US" sz="1200" kern="1200" dirty="0" err="1">
                <a:solidFill>
                  <a:schemeClr val="tx1"/>
                </a:solidFill>
                <a:effectLst/>
                <a:latin typeface="+mn-lt"/>
                <a:ea typeface="+mn-ea"/>
                <a:cs typeface="+mn-cs"/>
              </a:rPr>
              <a:t>ISession</a:t>
            </a:r>
            <a:r>
              <a:rPr lang="en-US" sz="1200" kern="1200" dirty="0">
                <a:solidFill>
                  <a:schemeClr val="tx1"/>
                </a:solidFill>
                <a:effectLst/>
                <a:latin typeface="+mn-lt"/>
                <a:ea typeface="+mn-ea"/>
                <a:cs typeface="+mn-cs"/>
              </a:rPr>
              <a:t> right here. If you use Entity Framework then you might pass the </a:t>
            </a:r>
            <a:r>
              <a:rPr lang="en-US" sz="1200" kern="1200" dirty="0" err="1">
                <a:solidFill>
                  <a:schemeClr val="tx1"/>
                </a:solidFill>
                <a:effectLst/>
                <a:latin typeface="+mn-lt"/>
                <a:ea typeface="+mn-ea"/>
                <a:cs typeface="+mn-cs"/>
              </a:rPr>
              <a:t>db</a:t>
            </a:r>
            <a:r>
              <a:rPr lang="en-US" sz="1200" kern="1200" dirty="0">
                <a:solidFill>
                  <a:schemeClr val="tx1"/>
                </a:solidFill>
                <a:effectLst/>
                <a:latin typeface="+mn-lt"/>
                <a:ea typeface="+mn-ea"/>
                <a:cs typeface="+mn-cs"/>
              </a:rPr>
              <a:t> context here, or a raw ADO.NET connection or whatever other object that you need to talk to the database. </a:t>
            </a: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what the Save method itself looks like.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the Save method deals with primary key values.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where that </a:t>
            </a:r>
            <a:r>
              <a:rPr lang="en-US" sz="1200" kern="1200" dirty="0" err="1">
                <a:solidFill>
                  <a:schemeClr val="tx1"/>
                </a:solidFill>
                <a:effectLst/>
                <a:latin typeface="+mn-lt"/>
                <a:ea typeface="+mn-ea"/>
                <a:cs typeface="+mn-cs"/>
              </a:rPr>
              <a:t>IdSequencer</a:t>
            </a:r>
            <a:r>
              <a:rPr lang="en-US" sz="1200" kern="1200" dirty="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that we don’t need to reset ALL values that were assigned by the </a:t>
            </a:r>
            <a:r>
              <a:rPr lang="en-US" sz="1200" kern="1200" dirty="0" err="1">
                <a:solidFill>
                  <a:schemeClr val="tx1"/>
                </a:solidFill>
                <a:effectLst/>
                <a:latin typeface="+mn-lt"/>
                <a:ea typeface="+mn-ea"/>
                <a:cs typeface="+mn-cs"/>
              </a:rPr>
              <a:t>IdSequencer</a:t>
            </a:r>
            <a:r>
              <a:rPr lang="en-US" sz="1200" kern="1200" dirty="0">
                <a:solidFill>
                  <a:schemeClr val="tx1"/>
                </a:solidFill>
                <a:effectLst/>
                <a:latin typeface="+mn-lt"/>
                <a:ea typeface="+mn-ea"/>
                <a:cs typeface="+mn-cs"/>
              </a:rPr>
              <a:t>, only entity IDs. Only properties that map to primary keys.</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helper calls out to ORM to insert or update the database. If you’re not using an ORM then the exact details might change, but the general pattern should hold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addition to managing primary keys with the </a:t>
            </a:r>
            <a:r>
              <a:rPr lang="en-US" sz="1200" kern="1200" baseline="0" dirty="0" err="1">
                <a:solidFill>
                  <a:schemeClr val="tx1"/>
                </a:solidFill>
                <a:effectLst/>
                <a:latin typeface="+mn-lt"/>
                <a:ea typeface="+mn-ea"/>
                <a:cs typeface="+mn-cs"/>
              </a:rPr>
              <a:t>IdSequencer</a:t>
            </a:r>
            <a:r>
              <a:rPr lang="en-US" sz="1200" kern="1200" baseline="0" dirty="0">
                <a:solidFill>
                  <a:schemeClr val="tx1"/>
                </a:solidFill>
                <a:effectLst/>
                <a:latin typeface="+mn-lt"/>
                <a:ea typeface="+mn-ea"/>
                <a:cs typeface="+mn-cs"/>
              </a:rPr>
              <a:t>, the main benefit of using helpers to save these objects, rather than calling ORM directly, is that it gives you extension points to add test-specific logic. It doesn't happen a lot, but there are times when I need to massage test data in a certain way before saving it. Having this wrapper in place gives a consistent place to do that.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if you follow this pattern then you can use the same setup statements for both unit AND integration tests. The only difference is a </a:t>
            </a:r>
            <a:r>
              <a:rPr lang="en-US" sz="1200" kern="1200" baseline="0" dirty="0">
                <a:solidFill>
                  <a:schemeClr val="tx1"/>
                </a:solidFill>
                <a:effectLst/>
                <a:latin typeface="+mn-lt"/>
                <a:ea typeface="+mn-ea"/>
                <a:cs typeface="+mn-cs"/>
              </a:rPr>
              <a:t>few calls to the Save methods. </a:t>
            </a:r>
            <a:r>
              <a:rPr lang="en-US" sz="1200" kern="1200" dirty="0">
                <a:solidFill>
                  <a:schemeClr val="tx1"/>
                </a:solidFill>
                <a:effectLst/>
                <a:latin typeface="+mn-lt"/>
                <a:ea typeface="+mn-ea"/>
                <a:cs typeface="+mn-cs"/>
              </a:rPr>
              <a:t>It’s really sweet when this comes together</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a:t>
            </a:r>
            <a:r>
              <a:rPr lang="en-US" sz="1200" kern="1200" baseline="0" dirty="0">
                <a:solidFill>
                  <a:schemeClr val="tx1"/>
                </a:solidFill>
                <a:effectLst/>
                <a:latin typeface="+mn-lt"/>
                <a:ea typeface="+mn-ea"/>
                <a:cs typeface="+mn-cs"/>
              </a:rPr>
              <a:t> for "how to clean up")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how do prevent this test data from lingering in the database when the test run is over?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138555692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option is to start a database transaction when each test starts, and then roll that transaction back when the test is over.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Years ago I wrote a custom </a:t>
            </a:r>
            <a:r>
              <a:rPr lang="en-US" sz="1200" kern="1200" dirty="0" err="1">
                <a:solidFill>
                  <a:schemeClr val="tx1"/>
                </a:solidFill>
                <a:effectLst/>
                <a:latin typeface="+mn-lt"/>
                <a:ea typeface="+mn-ea"/>
                <a:cs typeface="+mn-cs"/>
              </a:rPr>
              <a:t>NUnit</a:t>
            </a:r>
            <a:r>
              <a:rPr lang="en-US" sz="1200" kern="1200" dirty="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an example of how powerful these techniques can be, let’s first revisit that nasty chunk of setup code I showed at the start…</a:t>
            </a: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three </a:t>
            </a:r>
            <a:r>
              <a:rPr lang="en-US" sz="1200" kern="1200" dirty="0" err="1">
                <a:solidFill>
                  <a:schemeClr val="tx1"/>
                </a:solidFill>
                <a:effectLst/>
                <a:latin typeface="+mn-lt"/>
                <a:ea typeface="+mn-ea"/>
                <a:cs typeface="+mn-cs"/>
              </a:rPr>
              <a:t>screenfulls</a:t>
            </a:r>
            <a:r>
              <a:rPr lang="en-US" sz="1200" kern="1200" dirty="0">
                <a:solidFill>
                  <a:schemeClr val="tx1"/>
                </a:solidFill>
                <a:effectLst/>
                <a:latin typeface="+mn-lt"/>
                <a:ea typeface="+mn-ea"/>
                <a:cs typeface="+mn-cs"/>
              </a:rPr>
              <a:t> of it.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this …</a:t>
            </a: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said it before and I’ll say it again; the single most important thing you can do is build a good helper library and stop creating data by hand.</a:t>
            </a: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I have some quick suggestions for how to get started with these patterns in your own code.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a:solidFill>
                  <a:schemeClr val="tx1"/>
                </a:solidFill>
                <a:effectLst/>
                <a:latin typeface="+mn-lt"/>
                <a:ea typeface="+mn-ea"/>
                <a:cs typeface="+mn-cs"/>
              </a:rPr>
              <a:t>gonna</a:t>
            </a:r>
            <a:r>
              <a:rPr lang="en-US" sz="1200" kern="1200" dirty="0">
                <a:solidFill>
                  <a:schemeClr val="tx1"/>
                </a:solidFill>
                <a:effectLst/>
                <a:latin typeface="+mn-lt"/>
                <a:ea typeface="+mn-ea"/>
                <a:cs typeface="+mn-cs"/>
              </a:rPr>
              <a:t> hurt.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continually refactor your helpers as needed. Remember that test code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“real code”; keep it clean and tidy just like you would anything else.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the sooner you start implementing these patterns, the sooner you’ll notice the payoff. There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a:solidFill>
                  <a:schemeClr val="tx1"/>
                </a:solidFill>
                <a:effectLst/>
                <a:latin typeface="+mn-lt"/>
                <a:ea typeface="+mn-ea"/>
                <a:cs typeface="+mn-cs"/>
              </a:rPr>
              <a:t>THANK YOU!</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AA6396-395E-4ADA-8EE5-F328BC863A0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A6396-395E-4ADA-8EE5-F328BC863A0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A6396-395E-4ADA-8EE5-F328BC863A04}"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A6396-395E-4ADA-8EE5-F328BC863A04}"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2185971"/>
            <a:ext cx="10515600" cy="1225050"/>
          </a:xfrm>
        </p:spPr>
        <p:txBody>
          <a:bodyPr>
            <a:normAutofit/>
          </a:bodyPr>
          <a:lstStyle/>
          <a:p>
            <a:pPr algn="ctr"/>
            <a:r>
              <a:rPr lang="en-US" sz="6000" dirty="0"/>
              <a:t>Patterns of Effective Test Setup</a:t>
            </a:r>
            <a:endParaRPr lang="en-US" sz="4000" dirty="0">
              <a:solidFill>
                <a:schemeClr val="bg1">
                  <a:lumMod val="65000"/>
                </a:schemeClr>
              </a:solidFill>
            </a:endParaRPr>
          </a:p>
        </p:txBody>
      </p:sp>
      <p:sp>
        <p:nvSpPr>
          <p:cNvPr id="5" name="TextBox 4"/>
          <p:cNvSpPr txBox="1"/>
          <p:nvPr/>
        </p:nvSpPr>
        <p:spPr>
          <a:xfrm>
            <a:off x="4000134" y="4094816"/>
            <a:ext cx="4191725" cy="2554545"/>
          </a:xfrm>
          <a:prstGeom prst="rect">
            <a:avLst/>
          </a:prstGeom>
          <a:noFill/>
        </p:spPr>
        <p:txBody>
          <a:bodyPr wrap="none" rtlCol="0" anchor="b">
            <a:spAutoFit/>
          </a:bodyPr>
          <a:lstStyle/>
          <a:p>
            <a:pPr algn="ctr"/>
            <a:br>
              <a:rPr lang="en-US" sz="4000" dirty="0">
                <a:solidFill>
                  <a:srgbClr val="013947"/>
                </a:solidFill>
              </a:rPr>
            </a:br>
            <a:r>
              <a:rPr lang="en-US" sz="4000" dirty="0">
                <a:solidFill>
                  <a:srgbClr val="013947"/>
                </a:solidFill>
              </a:rPr>
              <a:t>Seth Petry-Johnson</a:t>
            </a:r>
          </a:p>
          <a:p>
            <a:pPr algn="ctr"/>
            <a:endParaRPr lang="en-US" sz="4000" dirty="0">
              <a:solidFill>
                <a:srgbClr val="013947"/>
              </a:solidFill>
            </a:endParaRPr>
          </a:p>
          <a:p>
            <a:pPr algn="ctr"/>
            <a:r>
              <a:rPr lang="en-US" sz="3200" dirty="0">
                <a:solidFill>
                  <a:srgbClr val="013947"/>
                </a:solidFill>
              </a:rPr>
              <a:t>@</a:t>
            </a:r>
            <a:r>
              <a:rPr lang="en-US" sz="4000" dirty="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a:t>What it means to be "effective"</a:t>
            </a:r>
            <a:br>
              <a:rPr lang="en-US" sz="4000" dirty="0"/>
            </a:br>
            <a:endParaRPr lang="en-US" sz="4000" dirty="0"/>
          </a:p>
          <a:p>
            <a:r>
              <a:rPr lang="en-US" sz="4000" dirty="0"/>
              <a:t>Mistakes you're making today</a:t>
            </a:r>
            <a:br>
              <a:rPr lang="en-US" sz="4000" dirty="0"/>
            </a:br>
            <a:endParaRPr lang="en-US" sz="4000" dirty="0"/>
          </a:p>
          <a:p>
            <a:r>
              <a:rPr lang="en-US" sz="4000" dirty="0"/>
              <a:t>Key patterns to follow instead</a:t>
            </a:r>
          </a:p>
          <a:p>
            <a:endParaRPr lang="en-US" sz="4000" dirty="0"/>
          </a:p>
          <a:p>
            <a:r>
              <a:rPr lang="en-US" sz="4000" dirty="0"/>
              <a:t>Super easy integration tests!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73709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a:t>
            </a:r>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br>
              <a:rPr lang="en-US" dirty="0"/>
            </a:br>
            <a:endParaRPr lang="en-US" dirty="0"/>
          </a:p>
          <a:p>
            <a:endParaRPr lang="en-US" dirty="0"/>
          </a:p>
          <a:p>
            <a:endParaRPr lang="en-US" dirty="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a:t>What is "</a:t>
            </a:r>
            <a:r>
              <a:rPr lang="en-US" sz="4800" u="sng" dirty="0"/>
              <a:t>effective</a:t>
            </a:r>
            <a:r>
              <a:rPr lang="en-US" sz="4800" dirty="0"/>
              <a:t> test setup"?</a:t>
            </a:r>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402833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a:t>
            </a:r>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a:t>Anything you do to create baseline "input" for a test</a:t>
            </a:r>
            <a:endParaRPr lang="en-US" dirty="0"/>
          </a:p>
          <a:p>
            <a:endParaRPr lang="en-US" dirty="0"/>
          </a:p>
          <a:p>
            <a:endParaRPr lang="en-US" dirty="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a:t>What is "</a:t>
            </a:r>
            <a:r>
              <a:rPr lang="en-US" sz="4800" u="sng" dirty="0"/>
              <a:t>effective</a:t>
            </a:r>
            <a:r>
              <a:rPr lang="en-US" sz="4800" dirty="0"/>
              <a:t> test setup"?</a:t>
            </a:r>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106245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a:t>
            </a:r>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a:p>
          <a:p>
            <a:endParaRPr lang="en-US" dirty="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a:t>What is "</a:t>
            </a:r>
            <a:r>
              <a:rPr lang="en-US" sz="4800" u="sng" dirty="0"/>
              <a:t>effective</a:t>
            </a:r>
            <a:r>
              <a:rPr lang="en-US" sz="4800" dirty="0"/>
              <a:t> test setup"?</a:t>
            </a:r>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The art of writing clean, expressive setup code that doesn't suck</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504791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a:t>
            </a:r>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a:p>
          <a:p>
            <a:endParaRPr lang="en-US" dirty="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a:t>What is "</a:t>
            </a:r>
            <a:r>
              <a:rPr lang="en-US" sz="4800" u="sng" dirty="0"/>
              <a:t>effective</a:t>
            </a:r>
            <a:r>
              <a:rPr lang="en-US" sz="4800" dirty="0"/>
              <a:t> test setup"?</a:t>
            </a:r>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Coding patterns that increase the value of tests</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95383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Are you in the right place?</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a:t>Not "testing 101"</a:t>
            </a:r>
            <a:br>
              <a:rPr lang="en-US" sz="4000" dirty="0"/>
            </a:br>
            <a:endParaRPr lang="en-US" sz="4000" dirty="0"/>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2843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t>Tests so easy to write, you write lots of them</a:t>
            </a:r>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409309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Tests so easy to write, you write lots of them</a:t>
            </a:r>
          </a:p>
          <a:p>
            <a:endParaRPr lang="en-US" sz="4000" dirty="0"/>
          </a:p>
          <a:p>
            <a:r>
              <a:rPr lang="en-US" sz="4000" dirty="0"/>
              <a:t>Tests often fit on 1 screen of code</a:t>
            </a:r>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407024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Tests so easy to write, you write lots of them</a:t>
            </a:r>
          </a:p>
          <a:p>
            <a:endParaRPr lang="en-US" sz="4000" dirty="0">
              <a:solidFill>
                <a:schemeClr val="bg1">
                  <a:lumMod val="65000"/>
                </a:schemeClr>
              </a:solidFill>
            </a:endParaRPr>
          </a:p>
          <a:p>
            <a:r>
              <a:rPr lang="en-US" sz="4000" dirty="0">
                <a:solidFill>
                  <a:schemeClr val="bg1">
                    <a:lumMod val="65000"/>
                  </a:schemeClr>
                </a:solidFill>
              </a:rPr>
              <a:t>Tests often fit on 1 screen of code</a:t>
            </a:r>
          </a:p>
          <a:p>
            <a:endParaRPr lang="en-US" sz="4000" dirty="0"/>
          </a:p>
          <a:p>
            <a:r>
              <a:rPr lang="en-US" sz="4000" dirty="0"/>
              <a:t>Tests require minimal maintenance over time</a:t>
            </a:r>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387108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Tests so easy to write, you write lots of them</a:t>
            </a:r>
          </a:p>
          <a:p>
            <a:endParaRPr lang="en-US" sz="4000" dirty="0">
              <a:solidFill>
                <a:schemeClr val="bg1">
                  <a:lumMod val="65000"/>
                </a:schemeClr>
              </a:solidFill>
            </a:endParaRPr>
          </a:p>
          <a:p>
            <a:r>
              <a:rPr lang="en-US" sz="4000" dirty="0">
                <a:solidFill>
                  <a:schemeClr val="bg1">
                    <a:lumMod val="65000"/>
                  </a:schemeClr>
                </a:solidFill>
              </a:rPr>
              <a:t>Tests often fit on 1 screen of code</a:t>
            </a:r>
          </a:p>
          <a:p>
            <a:endParaRPr lang="en-US" sz="4000" dirty="0">
              <a:solidFill>
                <a:schemeClr val="bg1">
                  <a:lumMod val="65000"/>
                </a:schemeClr>
              </a:solidFill>
            </a:endParaRPr>
          </a:p>
          <a:p>
            <a:r>
              <a:rPr lang="en-US" sz="4000" dirty="0">
                <a:solidFill>
                  <a:schemeClr val="bg1">
                    <a:lumMod val="65000"/>
                  </a:schemeClr>
                </a:solidFill>
              </a:rPr>
              <a:t>Tests require minimal maintenance over time</a:t>
            </a:r>
          </a:p>
          <a:p>
            <a:endParaRPr lang="en-US" sz="4000" dirty="0"/>
          </a:p>
          <a:p>
            <a:r>
              <a:rPr lang="en-US" sz="4000" dirty="0"/>
              <a:t>Integration tests as easy to set up as unit tests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2931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ineffective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t>Testing isn't fun / too costly</a:t>
            </a:r>
          </a:p>
          <a:p>
            <a:endParaRPr lang="en-US" sz="4000" dirty="0">
              <a:solidFill>
                <a:schemeClr val="bg1">
                  <a:lumMod val="6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159864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ineffective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a:solidFill>
                <a:schemeClr val="bg1">
                  <a:lumMod val="65000"/>
                </a:schemeClr>
              </a:solidFill>
            </a:endParaRPr>
          </a:p>
          <a:p>
            <a:r>
              <a:rPr lang="en-US" sz="4000" dirty="0"/>
              <a:t>High WTF-to-test ratio</a:t>
            </a:r>
          </a:p>
          <a:p>
            <a:endParaRPr lang="en-US" sz="4000" dirty="0">
              <a:solidFill>
                <a:schemeClr val="bg1">
                  <a:lumMod val="6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122270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ineffective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a:solidFill>
                <a:schemeClr val="bg1">
                  <a:lumMod val="65000"/>
                </a:schemeClr>
              </a:solidFill>
            </a:endParaRPr>
          </a:p>
          <a:p>
            <a:r>
              <a:rPr lang="en-US" sz="4000" dirty="0">
                <a:solidFill>
                  <a:schemeClr val="bg1">
                    <a:lumMod val="65000"/>
                  </a:schemeClr>
                </a:solidFill>
              </a:rPr>
              <a:t>High WTF-to-test ratio</a:t>
            </a:r>
          </a:p>
          <a:p>
            <a:endParaRPr lang="en-US" sz="4000" dirty="0">
              <a:solidFill>
                <a:schemeClr val="bg1">
                  <a:lumMod val="65000"/>
                </a:schemeClr>
              </a:solidFill>
            </a:endParaRPr>
          </a:p>
          <a:p>
            <a:r>
              <a:rPr lang="en-US" sz="4000" dirty="0"/>
              <a:t>Easiest way to "fix" tests is with &lt;DEL&gt; key</a:t>
            </a:r>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1314065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Signs of </a:t>
            </a:r>
            <a:r>
              <a:rPr lang="en-US" sz="4800" u="sng" dirty="0"/>
              <a:t>ineffective</a:t>
            </a:r>
            <a:r>
              <a:rPr lang="en-US" sz="4800" dirty="0"/>
              <a:t> test setup</a:t>
            </a:r>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a:solidFill>
                <a:schemeClr val="bg1">
                  <a:lumMod val="65000"/>
                </a:schemeClr>
              </a:solidFill>
            </a:endParaRPr>
          </a:p>
          <a:p>
            <a:r>
              <a:rPr lang="en-US" sz="4000" dirty="0">
                <a:solidFill>
                  <a:schemeClr val="bg1">
                    <a:lumMod val="65000"/>
                  </a:schemeClr>
                </a:solidFill>
              </a:rPr>
              <a:t>High WTF-to-test ratio</a:t>
            </a:r>
          </a:p>
          <a:p>
            <a:endParaRPr lang="en-US" sz="4000" dirty="0">
              <a:solidFill>
                <a:schemeClr val="bg1">
                  <a:lumMod val="65000"/>
                </a:schemeClr>
              </a:solidFill>
            </a:endParaRPr>
          </a:p>
          <a:p>
            <a:r>
              <a:rPr lang="en-US" sz="4000" dirty="0">
                <a:solidFill>
                  <a:schemeClr val="bg1">
                    <a:lumMod val="65000"/>
                  </a:schemeClr>
                </a:solidFill>
              </a:rPr>
              <a:t>Easiest way to "fix" tests is with &lt;DEL&gt; key</a:t>
            </a:r>
          </a:p>
          <a:p>
            <a:endParaRPr lang="en-US" sz="4000" dirty="0"/>
          </a:p>
          <a:p>
            <a:r>
              <a:rPr lang="en-US" sz="4000" dirty="0"/>
              <a:t>Integration tests? LOL!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476992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Test Setup Mistake #1</a:t>
            </a:r>
            <a:br>
              <a:rPr lang="en-US" sz="4800" u="sng" dirty="0"/>
            </a:br>
            <a:br>
              <a:rPr lang="en-US" sz="4800" u="sng" dirty="0"/>
            </a:br>
            <a:r>
              <a:rPr lang="en-US" sz="4000" dirty="0"/>
              <a:t>Manually constructing test data</a:t>
            </a:r>
          </a:p>
        </p:txBody>
      </p:sp>
    </p:spTree>
    <p:extLst>
      <p:ext uri="{BB962C8B-B14F-4D97-AF65-F5344CB8AC3E}">
        <p14:creationId xmlns:p14="http://schemas.microsoft.com/office/powerpoint/2010/main" val="2676086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a:t>Mistake #1: Manually constructing objects</a:t>
            </a:r>
          </a:p>
        </p:txBody>
      </p:sp>
      <p:sp>
        <p:nvSpPr>
          <p:cNvPr id="3" name="Content Placeholder 2"/>
          <p:cNvSpPr>
            <a:spLocks noGrp="1"/>
          </p:cNvSpPr>
          <p:nvPr>
            <p:ph idx="1"/>
          </p:nvPr>
        </p:nvSpPr>
        <p:spPr/>
        <p:txBody>
          <a:bodyPr>
            <a:normAutofit/>
          </a:bodyPr>
          <a:lstStyle/>
          <a:p>
            <a:endParaRPr lang="en-US" dirty="0"/>
          </a:p>
          <a:p>
            <a:pPr marL="457200" lvl="1" indent="0">
              <a:buNone/>
            </a:pPr>
            <a:endParaRPr lang="en-US" dirty="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Are you in the right place?</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a:solidFill>
                  <a:schemeClr val="bg1">
                    <a:lumMod val="65000"/>
                  </a:schemeClr>
                </a:solidFill>
              </a:rPr>
              <a:t>Not "testing 101"</a:t>
            </a:r>
            <a:br>
              <a:rPr lang="en-US" sz="4000" dirty="0"/>
            </a:br>
            <a:endParaRPr lang="en-US" sz="4000" dirty="0"/>
          </a:p>
          <a:p>
            <a:r>
              <a:rPr lang="en-US" sz="4000" dirty="0"/>
              <a:t>Not about mocking / stubbing</a:t>
            </a:r>
          </a:p>
          <a:p>
            <a:endParaRPr lang="en-US" sz="4000" dirty="0"/>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88837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#1: Manually constructing objects</a:t>
            </a:r>
          </a:p>
        </p:txBody>
      </p:sp>
      <p:sp>
        <p:nvSpPr>
          <p:cNvPr id="3" name="Content Placeholder 2"/>
          <p:cNvSpPr>
            <a:spLocks noGrp="1"/>
          </p:cNvSpPr>
          <p:nvPr>
            <p:ph idx="1"/>
          </p:nvPr>
        </p:nvSpPr>
        <p:spPr/>
        <p:txBody>
          <a:bodyPr>
            <a:normAutofit/>
          </a:bodyPr>
          <a:lstStyle/>
          <a:p>
            <a:endParaRPr lang="en-US" dirty="0"/>
          </a:p>
          <a:p>
            <a:pPr marL="457200" lvl="1"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#1: Manually constructing objects</a:t>
            </a:r>
          </a:p>
        </p:txBody>
      </p:sp>
      <p:sp>
        <p:nvSpPr>
          <p:cNvPr id="3" name="Content Placeholder 2"/>
          <p:cNvSpPr>
            <a:spLocks noGrp="1"/>
          </p:cNvSpPr>
          <p:nvPr>
            <p:ph idx="1"/>
          </p:nvPr>
        </p:nvSpPr>
        <p:spPr/>
        <p:txBody>
          <a:bodyPr>
            <a:normAutofit/>
          </a:bodyPr>
          <a:lstStyle/>
          <a:p>
            <a:endParaRPr lang="en-US" dirty="0"/>
          </a:p>
          <a:p>
            <a:pPr marL="457200" lvl="1" indent="0">
              <a:buNone/>
            </a:pPr>
            <a:endParaRPr lang="en-US" dirty="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#1: Manually constructing objects</a:t>
            </a:r>
          </a:p>
        </p:txBody>
      </p:sp>
      <p:sp>
        <p:nvSpPr>
          <p:cNvPr id="3" name="Content Placeholder 2"/>
          <p:cNvSpPr>
            <a:spLocks noGrp="1"/>
          </p:cNvSpPr>
          <p:nvPr>
            <p:ph idx="1"/>
          </p:nvPr>
        </p:nvSpPr>
        <p:spPr/>
        <p:txBody>
          <a:bodyPr>
            <a:normAutofit/>
          </a:bodyPr>
          <a:lstStyle/>
          <a:p>
            <a:endParaRPr lang="en-US" dirty="0"/>
          </a:p>
          <a:p>
            <a:pPr marL="457200" lvl="1"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#1: Manually constructing objects</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#1: Manually constructing objects</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Test Setup Mistake #2</a:t>
            </a:r>
            <a:br>
              <a:rPr lang="en-US" sz="4800" u="sng" dirty="0"/>
            </a:br>
            <a:br>
              <a:rPr lang="en-US" sz="4800" u="sng" dirty="0"/>
            </a:br>
            <a:r>
              <a:rPr lang="en-US" sz="4000" dirty="0"/>
              <a:t>Setup code is hard to read &amp; understand</a:t>
            </a:r>
          </a:p>
        </p:txBody>
      </p:sp>
    </p:spTree>
    <p:extLst>
      <p:ext uri="{BB962C8B-B14F-4D97-AF65-F5344CB8AC3E}">
        <p14:creationId xmlns:p14="http://schemas.microsoft.com/office/powerpoint/2010/main" val="2000256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6" cy="1325563"/>
          </a:xfrm>
        </p:spPr>
        <p:txBody>
          <a:bodyPr>
            <a:noAutofit/>
          </a:bodyPr>
          <a:lstStyle/>
          <a:p>
            <a:r>
              <a:rPr lang="en-US" sz="4800" dirty="0"/>
              <a:t>Mistake #2: Setup is hard to understand</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a:p>
          <a:p>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Mistake #2: Setup is hard to understand</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a:p>
          <a:p>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Test Setup Mistake #3</a:t>
            </a:r>
            <a:br>
              <a:rPr lang="en-US" sz="4800" u="sng" dirty="0"/>
            </a:br>
            <a:br>
              <a:rPr lang="en-US" sz="4800" u="sng" dirty="0"/>
            </a:br>
            <a:r>
              <a:rPr lang="en-US" sz="4000" dirty="0"/>
              <a:t>Reusing setup code via inheritance</a:t>
            </a:r>
          </a:p>
        </p:txBody>
      </p:sp>
    </p:spTree>
    <p:extLst>
      <p:ext uri="{BB962C8B-B14F-4D97-AF65-F5344CB8AC3E}">
        <p14:creationId xmlns:p14="http://schemas.microsoft.com/office/powerpoint/2010/main" val="733956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Mistake #3: Using inheritance for reuse</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a:p>
          <a:p>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Are you in the right place?</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a:solidFill>
                  <a:schemeClr val="bg1">
                    <a:lumMod val="65000"/>
                  </a:schemeClr>
                </a:solidFill>
              </a:rPr>
              <a:t>Not "testing 101"</a:t>
            </a:r>
            <a:br>
              <a:rPr lang="en-US" sz="4000" dirty="0">
                <a:solidFill>
                  <a:schemeClr val="bg1">
                    <a:lumMod val="65000"/>
                  </a:schemeClr>
                </a:solidFill>
              </a:rPr>
            </a:br>
            <a:endParaRPr lang="en-US" sz="4000" dirty="0">
              <a:solidFill>
                <a:schemeClr val="bg1">
                  <a:lumMod val="65000"/>
                </a:schemeClr>
              </a:solidFill>
            </a:endParaRPr>
          </a:p>
          <a:p>
            <a:r>
              <a:rPr lang="en-US" sz="4000" dirty="0">
                <a:solidFill>
                  <a:schemeClr val="bg1">
                    <a:lumMod val="65000"/>
                  </a:schemeClr>
                </a:solidFill>
              </a:rPr>
              <a:t>Not about mocking / stubbing</a:t>
            </a:r>
          </a:p>
          <a:p>
            <a:endParaRPr lang="en-US" sz="4000" dirty="0"/>
          </a:p>
          <a:p>
            <a:r>
              <a:rPr lang="en-US" sz="4000" dirty="0"/>
              <a:t>Not about specific framework or language</a:t>
            </a:r>
            <a:br>
              <a:rPr lang="en-US" sz="4000" dirty="0"/>
            </a:br>
            <a:endParaRPr lang="en-US" sz="4000" dirty="0"/>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3308730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Mistake #3: Using inheritance for reuse</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a:p>
          <a:p>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Mistake #3: Using inheritance for reuse</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a:p>
          <a:p>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Test Setup Mistake #4</a:t>
            </a:r>
            <a:br>
              <a:rPr lang="en-US" sz="4800" u="sng" dirty="0"/>
            </a:br>
            <a:br>
              <a:rPr lang="en-US" sz="4800" u="sng" dirty="0"/>
            </a:br>
            <a:r>
              <a:rPr lang="en-US" sz="4000" dirty="0"/>
              <a:t>Assuming external systems are in a specific state</a:t>
            </a:r>
          </a:p>
        </p:txBody>
      </p:sp>
    </p:spTree>
    <p:extLst>
      <p:ext uri="{BB962C8B-B14F-4D97-AF65-F5344CB8AC3E}">
        <p14:creationId xmlns:p14="http://schemas.microsoft.com/office/powerpoint/2010/main" val="3150480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Mistake #4: Assuming data exists already</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a:p>
          <a:p>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There </a:t>
            </a:r>
            <a:r>
              <a:rPr lang="en-US" sz="4800" i="1" dirty="0"/>
              <a:t>is </a:t>
            </a:r>
            <a:r>
              <a:rPr lang="en-US" sz="4800" dirty="0"/>
              <a:t>a better way!</a:t>
            </a:r>
          </a:p>
        </p:txBody>
      </p:sp>
    </p:spTree>
    <p:extLst>
      <p:ext uri="{BB962C8B-B14F-4D97-AF65-F5344CB8AC3E}">
        <p14:creationId xmlns:p14="http://schemas.microsoft.com/office/powerpoint/2010/main" val="2096865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Key Practice #1</a:t>
            </a:r>
            <a:br>
              <a:rPr lang="en-US" sz="4800" u="sng" dirty="0"/>
            </a:br>
            <a:br>
              <a:rPr lang="en-US" sz="4800" u="sng" dirty="0"/>
            </a:br>
            <a:r>
              <a:rPr lang="en-US" sz="4000" dirty="0"/>
              <a:t>Stop creating data by hand!</a:t>
            </a:r>
          </a:p>
        </p:txBody>
      </p:sp>
    </p:spTree>
    <p:extLst>
      <p:ext uri="{BB962C8B-B14F-4D97-AF65-F5344CB8AC3E}">
        <p14:creationId xmlns:p14="http://schemas.microsoft.com/office/powerpoint/2010/main" val="13710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a:t>"When a Workflow is &lt;</a:t>
            </a:r>
            <a:r>
              <a:rPr lang="en-US" sz="4000" i="1" dirty="0"/>
              <a:t>configuration</a:t>
            </a:r>
            <a:r>
              <a:rPr lang="en-US" sz="4000" dirty="0"/>
              <a:t>&gt; then the system should &lt;</a:t>
            </a:r>
            <a:r>
              <a:rPr lang="en-US" sz="4000" i="1" dirty="0"/>
              <a:t>behavior</a:t>
            </a:r>
            <a:r>
              <a:rPr lang="en-US" sz="4000" dirty="0"/>
              <a:t>&gt;"</a:t>
            </a:r>
          </a:p>
          <a:p>
            <a:endParaRPr lang="en-US" dirty="0"/>
          </a:p>
          <a:p>
            <a:pPr lvl="1"/>
            <a:endParaRPr lang="en-US" dirty="0"/>
          </a:p>
          <a:p>
            <a:endParaRPr lang="en-US" dirty="0"/>
          </a:p>
          <a:p>
            <a:pPr lvl="2"/>
            <a:endParaRPr lang="en-US" dirty="0"/>
          </a:p>
          <a:p>
            <a:pPr lvl="1"/>
            <a:endParaRPr lang="en-US" dirty="0"/>
          </a:p>
        </p:txBody>
      </p:sp>
    </p:spTree>
    <p:extLst>
      <p:ext uri="{BB962C8B-B14F-4D97-AF65-F5344CB8AC3E}">
        <p14:creationId xmlns:p14="http://schemas.microsoft.com/office/powerpoint/2010/main" val="2326039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a:t>"When a Workflow is &lt;</a:t>
            </a:r>
            <a:r>
              <a:rPr lang="en-US" sz="4000" i="1" dirty="0"/>
              <a:t>configuration</a:t>
            </a:r>
            <a:r>
              <a:rPr lang="en-US" sz="4000" dirty="0"/>
              <a:t>&gt; then the system should &lt;</a:t>
            </a:r>
            <a:r>
              <a:rPr lang="en-US" sz="4000" i="1" dirty="0"/>
              <a:t>behavior</a:t>
            </a:r>
            <a:r>
              <a:rPr lang="en-US" sz="4000" dirty="0"/>
              <a:t>&gt;"</a:t>
            </a:r>
          </a:p>
          <a:p>
            <a:endParaRPr lang="en-US" dirty="0"/>
          </a:p>
          <a:p>
            <a:endParaRPr lang="en-US" dirty="0"/>
          </a:p>
          <a:p>
            <a:endParaRPr lang="en-US" dirty="0"/>
          </a:p>
          <a:p>
            <a:endParaRPr lang="en-US" dirty="0"/>
          </a:p>
          <a:p>
            <a:pPr marL="0" indent="0">
              <a:buNone/>
            </a:pPr>
            <a:r>
              <a:rPr lang="en-US" sz="4000" dirty="0">
                <a:solidFill>
                  <a:srgbClr val="C00000"/>
                </a:solidFill>
              </a:rPr>
              <a:t>75 lines of code / 6 objects / 29 literal values</a:t>
            </a:r>
            <a:endParaRPr lang="en-US" dirty="0">
              <a:solidFill>
                <a:srgbClr val="C00000"/>
              </a:solidFill>
            </a:endParaRPr>
          </a:p>
          <a:p>
            <a:endParaRPr lang="en-US" dirty="0"/>
          </a:p>
          <a:p>
            <a:pPr lvl="2"/>
            <a:endParaRPr lang="en-US" dirty="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a:t>Object Mother</a:t>
            </a:r>
          </a:p>
          <a:p>
            <a:endParaRPr lang="en-US" dirty="0"/>
          </a:p>
          <a:p>
            <a:pPr lvl="1"/>
            <a:endParaRPr lang="en-US" dirty="0"/>
          </a:p>
          <a:p>
            <a:endParaRPr lang="en-US" dirty="0"/>
          </a:p>
          <a:p>
            <a:pPr lvl="2"/>
            <a:endParaRPr lang="en-US" dirty="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a:t>Object Mother</a:t>
            </a:r>
          </a:p>
          <a:p>
            <a:endParaRPr lang="en-US" dirty="0"/>
          </a:p>
          <a:p>
            <a:pPr lvl="1"/>
            <a:endParaRPr lang="en-US" dirty="0"/>
          </a:p>
          <a:p>
            <a:endParaRPr lang="en-US" dirty="0"/>
          </a:p>
          <a:p>
            <a:pPr lvl="2"/>
            <a:endParaRPr lang="en-US" dirty="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Are you in the right place?</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a:solidFill>
                  <a:schemeClr val="bg1">
                    <a:lumMod val="65000"/>
                  </a:schemeClr>
                </a:solidFill>
              </a:rPr>
              <a:t>Not "testing 101"</a:t>
            </a:r>
            <a:br>
              <a:rPr lang="en-US" sz="4000" dirty="0">
                <a:solidFill>
                  <a:schemeClr val="bg1">
                    <a:lumMod val="65000"/>
                  </a:schemeClr>
                </a:solidFill>
              </a:rPr>
            </a:br>
            <a:endParaRPr lang="en-US" sz="4000" dirty="0">
              <a:solidFill>
                <a:schemeClr val="bg1">
                  <a:lumMod val="65000"/>
                </a:schemeClr>
              </a:solidFill>
            </a:endParaRPr>
          </a:p>
          <a:p>
            <a:r>
              <a:rPr lang="en-US" sz="4000" dirty="0">
                <a:solidFill>
                  <a:schemeClr val="bg1">
                    <a:lumMod val="65000"/>
                  </a:schemeClr>
                </a:solidFill>
              </a:rPr>
              <a:t>Not about mocking / stubbing</a:t>
            </a:r>
          </a:p>
          <a:p>
            <a:endParaRPr lang="en-US" sz="4000" dirty="0">
              <a:solidFill>
                <a:schemeClr val="bg1">
                  <a:lumMod val="65000"/>
                </a:schemeClr>
              </a:solidFill>
            </a:endParaRPr>
          </a:p>
          <a:p>
            <a:r>
              <a:rPr lang="en-US" sz="4000" dirty="0">
                <a:solidFill>
                  <a:schemeClr val="bg1">
                    <a:lumMod val="65000"/>
                  </a:schemeClr>
                </a:solidFill>
              </a:rPr>
              <a:t>Not about specific framework or language</a:t>
            </a:r>
            <a:br>
              <a:rPr lang="en-US" sz="4000" dirty="0"/>
            </a:br>
            <a:endParaRPr lang="en-US" sz="4000" dirty="0"/>
          </a:p>
          <a:p>
            <a:r>
              <a:rPr lang="en-US" sz="4000" b="1" dirty="0"/>
              <a:t>All about improving test setup</a:t>
            </a:r>
          </a:p>
          <a:p>
            <a:endParaRPr lang="en-US" sz="4000" dirty="0"/>
          </a:p>
          <a:p>
            <a:endParaRPr lang="en-US" dirty="0"/>
          </a:p>
          <a:p>
            <a:endParaRPr lang="en-US" dirty="0"/>
          </a:p>
          <a:p>
            <a:endParaRPr lang="en-US" dirty="0"/>
          </a:p>
        </p:txBody>
      </p:sp>
    </p:spTree>
    <p:extLst>
      <p:ext uri="{BB962C8B-B14F-4D97-AF65-F5344CB8AC3E}">
        <p14:creationId xmlns:p14="http://schemas.microsoft.com/office/powerpoint/2010/main" val="2651230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a:t>Data Builder</a:t>
            </a:r>
          </a:p>
          <a:p>
            <a:endParaRPr lang="en-US" dirty="0"/>
          </a:p>
          <a:p>
            <a:endParaRPr lang="en-US" dirty="0"/>
          </a:p>
          <a:p>
            <a:pPr lvl="1"/>
            <a:endParaRPr lang="en-US" dirty="0"/>
          </a:p>
          <a:p>
            <a:endParaRPr lang="en-US" dirty="0"/>
          </a:p>
          <a:p>
            <a:pPr lvl="2"/>
            <a:endParaRPr lang="en-US" dirty="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a:t>Data Builder</a:t>
            </a:r>
          </a:p>
          <a:p>
            <a:endParaRPr lang="en-US" dirty="0"/>
          </a:p>
          <a:p>
            <a:endParaRPr lang="en-US" dirty="0"/>
          </a:p>
          <a:p>
            <a:pPr lvl="1"/>
            <a:endParaRPr lang="en-US" dirty="0"/>
          </a:p>
          <a:p>
            <a:endParaRPr lang="en-US" dirty="0"/>
          </a:p>
          <a:p>
            <a:pPr lvl="2"/>
            <a:endParaRPr lang="en-US" dirty="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a:t>Test Helper</a:t>
            </a:r>
          </a:p>
          <a:p>
            <a:endParaRPr lang="en-US" dirty="0"/>
          </a:p>
          <a:p>
            <a:pPr marL="0" indent="0">
              <a:buNone/>
            </a:pPr>
            <a:r>
              <a:rPr lang="en-US" sz="3600" dirty="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a:t>Test Helper </a:t>
            </a:r>
          </a:p>
          <a:p>
            <a:pPr marL="0" indent="0">
              <a:buNone/>
            </a:pPr>
            <a:endParaRPr lang="en-US" sz="4000" dirty="0">
              <a:solidFill>
                <a:srgbClr val="FF0000"/>
              </a:solidFill>
            </a:endParaRPr>
          </a:p>
          <a:p>
            <a:endParaRPr lang="en-US" dirty="0"/>
          </a:p>
          <a:p>
            <a:endParaRPr lang="en-US" dirty="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Assign meaningful defaults</a:t>
            </a:r>
          </a:p>
        </p:txBody>
      </p:sp>
      <p:sp>
        <p:nvSpPr>
          <p:cNvPr id="3" name="Content Placeholder 2"/>
          <p:cNvSpPr>
            <a:spLocks noGrp="1"/>
          </p:cNvSpPr>
          <p:nvPr>
            <p:ph idx="1"/>
          </p:nvPr>
        </p:nvSpPr>
        <p:spPr/>
        <p:txBody>
          <a:bodyPr/>
          <a:lstStyle/>
          <a:p>
            <a:pPr marL="0" indent="0">
              <a:buNone/>
            </a:pPr>
            <a:endParaRPr lang="en-US" sz="4000" dirty="0">
              <a:solidFill>
                <a:srgbClr val="FF0000"/>
              </a:solidFill>
            </a:endParaRPr>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838201" y="1919884"/>
            <a:ext cx="8728534" cy="4938116"/>
          </a:xfrm>
          <a:prstGeom prst="rect">
            <a:avLst/>
          </a:prstGeom>
        </p:spPr>
      </p:pic>
    </p:spTree>
    <p:extLst>
      <p:ext uri="{BB962C8B-B14F-4D97-AF65-F5344CB8AC3E}">
        <p14:creationId xmlns:p14="http://schemas.microsoft.com/office/powerpoint/2010/main" val="475690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Delegate to other helpers</a:t>
            </a:r>
          </a:p>
        </p:txBody>
      </p:sp>
      <p:pic>
        <p:nvPicPr>
          <p:cNvPr id="4" name="Picture 3"/>
          <p:cNvPicPr>
            <a:picLocks noChangeAspect="1"/>
          </p:cNvPicPr>
          <p:nvPr/>
        </p:nvPicPr>
        <p:blipFill>
          <a:blip r:embed="rId3"/>
          <a:stretch>
            <a:fillRect/>
          </a:stretch>
        </p:blipFill>
        <p:spPr>
          <a:xfrm>
            <a:off x="838200" y="2336879"/>
            <a:ext cx="10946915" cy="3807065"/>
          </a:xfrm>
          <a:prstGeom prst="rect">
            <a:avLst/>
          </a:prstGeom>
        </p:spPr>
      </p:pic>
    </p:spTree>
    <p:extLst>
      <p:ext uri="{BB962C8B-B14F-4D97-AF65-F5344CB8AC3E}">
        <p14:creationId xmlns:p14="http://schemas.microsoft.com/office/powerpoint/2010/main" val="2213529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Avoid "unexpected equality"</a:t>
            </a:r>
          </a:p>
        </p:txBody>
      </p:sp>
      <p:sp>
        <p:nvSpPr>
          <p:cNvPr id="3" name="Content Placeholder 2"/>
          <p:cNvSpPr>
            <a:spLocks noGrp="1"/>
          </p:cNvSpPr>
          <p:nvPr>
            <p:ph idx="1"/>
          </p:nvPr>
        </p:nvSpPr>
        <p:spPr/>
        <p:txBody>
          <a:bodyPr/>
          <a:lstStyle/>
          <a:p>
            <a:pPr marL="0" indent="0">
              <a:buNone/>
            </a:pPr>
            <a:endParaRPr lang="en-US" sz="4000" dirty="0"/>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838200" y="2033295"/>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Key #1: </a:t>
            </a:r>
            <a:r>
              <a:rPr lang="en-US" sz="4800" i="1" dirty="0">
                <a:latin typeface="Courier New" panose="02070309020205020404" pitchFamily="49" charset="0"/>
                <a:cs typeface="Courier New" panose="02070309020205020404" pitchFamily="49" charset="0"/>
              </a:rPr>
              <a:t>http://bit.ly/ShortGuid</a:t>
            </a:r>
            <a:endParaRPr lang="en-US" sz="4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endParaRPr lang="en-US" sz="3200" dirty="0">
              <a:solidFill>
                <a:schemeClr val="bg1">
                  <a:lumMod val="65000"/>
                </a:schemeClr>
              </a:solidFill>
            </a:endParaRPr>
          </a:p>
          <a:p>
            <a:endParaRPr lang="en-US" dirty="0"/>
          </a:p>
          <a:p>
            <a:pPr marL="0"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838200" y="2055421"/>
            <a:ext cx="9536303" cy="4802579"/>
          </a:xfrm>
          <a:prstGeom prst="rect">
            <a:avLst/>
          </a:prstGeom>
        </p:spPr>
      </p:pic>
    </p:spTree>
    <p:extLst>
      <p:ext uri="{BB962C8B-B14F-4D97-AF65-F5344CB8AC3E}">
        <p14:creationId xmlns:p14="http://schemas.microsoft.com/office/powerpoint/2010/main" val="3908482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Key #1: </a:t>
            </a:r>
            <a:r>
              <a:rPr lang="en-US" sz="4800" i="1" dirty="0">
                <a:latin typeface="Courier New" panose="02070309020205020404" pitchFamily="49" charset="0"/>
                <a:cs typeface="Courier New" panose="02070309020205020404" pitchFamily="49" charset="0"/>
              </a:rPr>
              <a:t>http://bit.ly/dSequencer</a:t>
            </a:r>
          </a:p>
        </p:txBody>
      </p:sp>
      <p:sp>
        <p:nvSpPr>
          <p:cNvPr id="3" name="Content Placeholder 2"/>
          <p:cNvSpPr>
            <a:spLocks noGrp="1"/>
          </p:cNvSpPr>
          <p:nvPr>
            <p:ph idx="1"/>
          </p:nvPr>
        </p:nvSpPr>
        <p:spPr/>
        <p:txBody>
          <a:bodyPr/>
          <a:lstStyle/>
          <a:p>
            <a:pPr marL="0" indent="0">
              <a:buNone/>
            </a:pPr>
            <a:endParaRPr lang="en-US" sz="3200" dirty="0"/>
          </a:p>
          <a:p>
            <a:pPr marL="0" indent="0">
              <a:buNone/>
            </a:pPr>
            <a:endParaRPr lang="en-US" sz="3200" dirty="0">
              <a:solidFill>
                <a:srgbClr val="FF0000"/>
              </a:solidFill>
            </a:endParaRPr>
          </a:p>
          <a:p>
            <a:endParaRPr lang="en-US" dirty="0"/>
          </a:p>
        </p:txBody>
      </p:sp>
      <p:pic>
        <p:nvPicPr>
          <p:cNvPr id="4" name="Picture 3"/>
          <p:cNvPicPr>
            <a:picLocks noChangeAspect="1"/>
          </p:cNvPicPr>
          <p:nvPr/>
        </p:nvPicPr>
        <p:blipFill>
          <a:blip r:embed="rId3"/>
          <a:stretch>
            <a:fillRect/>
          </a:stretch>
        </p:blipFill>
        <p:spPr>
          <a:xfrm>
            <a:off x="766281" y="2108720"/>
            <a:ext cx="8089128" cy="4651676"/>
          </a:xfrm>
          <a:prstGeom prst="rect">
            <a:avLst/>
          </a:prstGeom>
        </p:spPr>
      </p:pic>
    </p:spTree>
    <p:extLst>
      <p:ext uri="{BB962C8B-B14F-4D97-AF65-F5344CB8AC3E}">
        <p14:creationId xmlns:p14="http://schemas.microsoft.com/office/powerpoint/2010/main" val="26617145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Why not use a library?</a:t>
            </a:r>
          </a:p>
        </p:txBody>
      </p:sp>
      <p:sp>
        <p:nvSpPr>
          <p:cNvPr id="3" name="Content Placeholder 2"/>
          <p:cNvSpPr>
            <a:spLocks noGrp="1"/>
          </p:cNvSpPr>
          <p:nvPr>
            <p:ph idx="1"/>
          </p:nvPr>
        </p:nvSpPr>
        <p:spPr>
          <a:xfrm>
            <a:off x="838199" y="1825625"/>
            <a:ext cx="10872019" cy="4351338"/>
          </a:xfrm>
        </p:spPr>
        <p:txBody>
          <a:bodyPr/>
          <a:lstStyle/>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Why is test setup so important?</a:t>
            </a:r>
          </a:p>
        </p:txBody>
      </p:sp>
    </p:spTree>
    <p:extLst>
      <p:ext uri="{BB962C8B-B14F-4D97-AF65-F5344CB8AC3E}">
        <p14:creationId xmlns:p14="http://schemas.microsoft.com/office/powerpoint/2010/main" val="2885496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Why not use a library?</a:t>
            </a:r>
          </a:p>
        </p:txBody>
      </p:sp>
      <p:sp>
        <p:nvSpPr>
          <p:cNvPr id="3" name="Content Placeholder 2"/>
          <p:cNvSpPr>
            <a:spLocks noGrp="1"/>
          </p:cNvSpPr>
          <p:nvPr>
            <p:ph idx="1"/>
          </p:nvPr>
        </p:nvSpPr>
        <p:spPr>
          <a:xfrm>
            <a:off x="838199" y="1825625"/>
            <a:ext cx="10872019" cy="4351338"/>
          </a:xfrm>
        </p:spPr>
        <p:txBody>
          <a:bodyPr/>
          <a:lstStyle/>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2272002"/>
            <a:ext cx="9898482" cy="2310272"/>
          </a:xfrm>
          <a:prstGeom prst="rect">
            <a:avLst/>
          </a:prstGeom>
        </p:spPr>
      </p:pic>
      <p:pic>
        <p:nvPicPr>
          <p:cNvPr id="5" name="Picture 4"/>
          <p:cNvPicPr>
            <a:picLocks noChangeAspect="1"/>
          </p:cNvPicPr>
          <p:nvPr/>
        </p:nvPicPr>
        <p:blipFill>
          <a:blip r:embed="rId4"/>
          <a:stretch>
            <a:fillRect/>
          </a:stretch>
        </p:blipFill>
        <p:spPr>
          <a:xfrm>
            <a:off x="838199" y="5311819"/>
            <a:ext cx="10136707" cy="575273"/>
          </a:xfrm>
          <a:prstGeom prst="rect">
            <a:avLst/>
          </a:prstGeom>
        </p:spPr>
      </p:pic>
    </p:spTree>
    <p:extLst>
      <p:ext uri="{BB962C8B-B14F-4D97-AF65-F5344CB8AC3E}">
        <p14:creationId xmlns:p14="http://schemas.microsoft.com/office/powerpoint/2010/main" val="1244715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Key Practice #2</a:t>
            </a:r>
            <a:br>
              <a:rPr lang="en-US" sz="4800" u="sng" dirty="0"/>
            </a:br>
            <a:br>
              <a:rPr lang="en-US" sz="4800" u="sng" dirty="0"/>
            </a:br>
            <a:r>
              <a:rPr lang="en-US" sz="4000" dirty="0"/>
              <a:t>Tell a story with your test data</a:t>
            </a:r>
          </a:p>
        </p:txBody>
      </p:sp>
    </p:spTree>
    <p:extLst>
      <p:ext uri="{BB962C8B-B14F-4D97-AF65-F5344CB8AC3E}">
        <p14:creationId xmlns:p14="http://schemas.microsoft.com/office/powerpoint/2010/main" val="511085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#2: Names matter</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053394"/>
            <a:ext cx="10838947" cy="4542615"/>
          </a:xfrm>
          <a:prstGeom prst="rect">
            <a:avLst/>
          </a:prstGeom>
        </p:spPr>
      </p:pic>
    </p:spTree>
    <p:extLst>
      <p:ext uri="{BB962C8B-B14F-4D97-AF65-F5344CB8AC3E}">
        <p14:creationId xmlns:p14="http://schemas.microsoft.com/office/powerpoint/2010/main" val="3469407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#2: Names matter</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072097"/>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#2: Names matter</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1825625"/>
            <a:ext cx="10959495" cy="4616272"/>
          </a:xfrm>
          <a:prstGeom prst="rect">
            <a:avLst/>
          </a:prstGeom>
        </p:spPr>
      </p:pic>
    </p:spTree>
    <p:extLst>
      <p:ext uri="{BB962C8B-B14F-4D97-AF65-F5344CB8AC3E}">
        <p14:creationId xmlns:p14="http://schemas.microsoft.com/office/powerpoint/2010/main" val="8778394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#2: Names matter</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1825625"/>
            <a:ext cx="10583931" cy="4760110"/>
          </a:xfrm>
          <a:prstGeom prst="rect">
            <a:avLst/>
          </a:prstGeom>
        </p:spPr>
      </p:pic>
    </p:spTree>
    <p:extLst>
      <p:ext uri="{BB962C8B-B14F-4D97-AF65-F5344CB8AC3E}">
        <p14:creationId xmlns:p14="http://schemas.microsoft.com/office/powerpoint/2010/main" val="578085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#2: Cultivate an expressive API</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1690688"/>
            <a:ext cx="8106982" cy="4895047"/>
          </a:xfrm>
          <a:prstGeom prst="rect">
            <a:avLst/>
          </a:prstGeom>
        </p:spPr>
      </p:pic>
    </p:spTree>
    <p:extLst>
      <p:ext uri="{BB962C8B-B14F-4D97-AF65-F5344CB8AC3E}">
        <p14:creationId xmlns:p14="http://schemas.microsoft.com/office/powerpoint/2010/main" val="36058056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#2: Cultivate an expressive API</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452322"/>
            <a:ext cx="10914989" cy="3724641"/>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Key Practice #3</a:t>
            </a:r>
            <a:br>
              <a:rPr lang="en-US" sz="4800" u="sng" dirty="0"/>
            </a:br>
            <a:br>
              <a:rPr lang="en-US" sz="4800" u="sng" dirty="0"/>
            </a:br>
            <a:r>
              <a:rPr lang="en-US" sz="4000" dirty="0"/>
              <a:t>Create "scenarios" for complex setup / reuse</a:t>
            </a:r>
          </a:p>
        </p:txBody>
      </p:sp>
    </p:spTree>
    <p:extLst>
      <p:ext uri="{BB962C8B-B14F-4D97-AF65-F5344CB8AC3E}">
        <p14:creationId xmlns:p14="http://schemas.microsoft.com/office/powerpoint/2010/main" val="577104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8" y="1825625"/>
            <a:ext cx="9240749" cy="4933791"/>
          </a:xfrm>
          <a:prstGeom prst="rect">
            <a:avLst/>
          </a:prstGeom>
        </p:spPr>
      </p:pic>
    </p:spTree>
    <p:extLst>
      <p:ext uri="{BB962C8B-B14F-4D97-AF65-F5344CB8AC3E}">
        <p14:creationId xmlns:p14="http://schemas.microsoft.com/office/powerpoint/2010/main" val="36162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Why is test setup so important?</a:t>
            </a:r>
          </a:p>
        </p:txBody>
      </p:sp>
    </p:spTree>
    <p:extLst>
      <p:ext uri="{BB962C8B-B14F-4D97-AF65-F5344CB8AC3E}">
        <p14:creationId xmlns:p14="http://schemas.microsoft.com/office/powerpoint/2010/main" val="39882404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1690687"/>
            <a:ext cx="10592928" cy="5049159"/>
          </a:xfrm>
          <a:prstGeom prst="rect">
            <a:avLst/>
          </a:prstGeom>
        </p:spPr>
      </p:pic>
    </p:spTree>
    <p:extLst>
      <p:ext uri="{BB962C8B-B14F-4D97-AF65-F5344CB8AC3E}">
        <p14:creationId xmlns:p14="http://schemas.microsoft.com/office/powerpoint/2010/main" val="40426775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Drawbacks and warnings</a:t>
            </a:r>
            <a:br>
              <a:rPr lang="en-US" sz="4000" dirty="0"/>
            </a:br>
            <a:endParaRPr lang="en-US" sz="4000" dirty="0"/>
          </a:p>
          <a:p>
            <a:r>
              <a:rPr lang="en-US" sz="3600" dirty="0"/>
              <a:t>Need balance between specialization &amp; customization</a:t>
            </a:r>
            <a:br>
              <a:rPr lang="en-US" sz="3600" dirty="0"/>
            </a:br>
            <a:endParaRPr lang="en-US" sz="3600" dirty="0"/>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Drawbacks and warnings</a:t>
            </a:r>
            <a:br>
              <a:rPr lang="en-US" sz="4000" dirty="0"/>
            </a:br>
            <a:endParaRPr lang="en-US" sz="4000" dirty="0"/>
          </a:p>
          <a:p>
            <a:r>
              <a:rPr lang="en-US" sz="3600" dirty="0">
                <a:solidFill>
                  <a:schemeClr val="bg1">
                    <a:lumMod val="65000"/>
                  </a:schemeClr>
                </a:solidFill>
              </a:rPr>
              <a:t>Need balance between specialization &amp; customization</a:t>
            </a:r>
            <a:br>
              <a:rPr lang="en-US" sz="3600" dirty="0"/>
            </a:br>
            <a:endParaRPr lang="en-US" sz="3600" dirty="0"/>
          </a:p>
          <a:p>
            <a:r>
              <a:rPr lang="en-US" sz="3600" dirty="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1753949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Drawbacks and warnings</a:t>
            </a:r>
            <a:br>
              <a:rPr lang="en-US" sz="4000" dirty="0"/>
            </a:br>
            <a:endParaRPr lang="en-US" sz="4000" dirty="0"/>
          </a:p>
          <a:p>
            <a:r>
              <a:rPr lang="en-US" sz="3600" dirty="0">
                <a:solidFill>
                  <a:schemeClr val="bg1">
                    <a:lumMod val="65000"/>
                  </a:schemeClr>
                </a:solidFill>
              </a:rPr>
              <a:t>Need balance between specialization &amp; customization</a:t>
            </a:r>
            <a:br>
              <a:rPr lang="en-US" sz="3600" dirty="0"/>
            </a:br>
            <a:endParaRPr lang="en-US" sz="3600" dirty="0"/>
          </a:p>
          <a:p>
            <a:r>
              <a:rPr lang="en-US" sz="3600" dirty="0">
                <a:solidFill>
                  <a:schemeClr val="bg1">
                    <a:lumMod val="65000"/>
                  </a:schemeClr>
                </a:solidFill>
              </a:rPr>
              <a:t>May indicate need for Façade pattern in core app</a:t>
            </a:r>
          </a:p>
          <a:p>
            <a:endParaRPr lang="en-US" sz="3600" dirty="0"/>
          </a:p>
          <a:p>
            <a:r>
              <a:rPr lang="en-US" sz="3600" dirty="0"/>
              <a:t>Complex code begets complex setup</a:t>
            </a:r>
          </a:p>
          <a:p>
            <a:pPr marL="0" indent="0">
              <a:buNone/>
            </a:pPr>
            <a:endParaRPr lang="en-US" dirty="0"/>
          </a:p>
          <a:p>
            <a:pPr lvl="1"/>
            <a:endParaRPr lang="en-US" dirty="0"/>
          </a:p>
        </p:txBody>
      </p:sp>
    </p:spTree>
    <p:extLst>
      <p:ext uri="{BB962C8B-B14F-4D97-AF65-F5344CB8AC3E}">
        <p14:creationId xmlns:p14="http://schemas.microsoft.com/office/powerpoint/2010/main" val="3554967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a:t>Key Practice #4</a:t>
            </a:r>
            <a:br>
              <a:rPr lang="en-US" sz="4800" u="sng" dirty="0"/>
            </a:br>
            <a:br>
              <a:rPr lang="en-US" sz="4800" u="sng" dirty="0"/>
            </a:br>
            <a:r>
              <a:rPr lang="en-US" sz="4000" dirty="0"/>
              <a:t>Same helpers for unit </a:t>
            </a:r>
            <a:r>
              <a:rPr lang="en-US" sz="4000" i="1" dirty="0"/>
              <a:t>and </a:t>
            </a:r>
            <a:r>
              <a:rPr lang="en-US" sz="4000" dirty="0"/>
              <a:t>integration tests</a:t>
            </a:r>
          </a:p>
        </p:txBody>
      </p:sp>
    </p:spTree>
    <p:extLst>
      <p:ext uri="{BB962C8B-B14F-4D97-AF65-F5344CB8AC3E}">
        <p14:creationId xmlns:p14="http://schemas.microsoft.com/office/powerpoint/2010/main" val="9084584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a:t>Foreign keys</a:t>
            </a:r>
          </a:p>
          <a:p>
            <a:pPr marL="0" indent="0">
              <a:buNone/>
            </a:pPr>
            <a:endParaRPr lang="en-US" sz="3600" dirty="0"/>
          </a:p>
          <a:p>
            <a:pPr marL="0" indent="0">
              <a:buNone/>
            </a:pPr>
            <a:endParaRPr lang="en-US" sz="3600" dirty="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a:solidFill>
                  <a:schemeClr val="bg1">
                    <a:lumMod val="65000"/>
                  </a:schemeClr>
                </a:solidFill>
              </a:rPr>
              <a:t>Foreign keys</a:t>
            </a:r>
            <a:br>
              <a:rPr lang="en-US" sz="4000" dirty="0">
                <a:solidFill>
                  <a:schemeClr val="bg1">
                    <a:lumMod val="65000"/>
                  </a:schemeClr>
                </a:solidFill>
              </a:rPr>
            </a:br>
            <a:endParaRPr lang="en-US" sz="4000" dirty="0">
              <a:solidFill>
                <a:schemeClr val="bg1">
                  <a:lumMod val="65000"/>
                </a:schemeClr>
              </a:solidFill>
            </a:endParaRPr>
          </a:p>
          <a:p>
            <a:r>
              <a:rPr lang="en-US" sz="4000" dirty="0"/>
              <a:t>Primary keys</a:t>
            </a:r>
            <a:br>
              <a:rPr lang="en-US" sz="4000" dirty="0"/>
            </a:br>
            <a:endParaRPr lang="en-US" sz="4000" dirty="0"/>
          </a:p>
          <a:p>
            <a:pPr marL="0" indent="0">
              <a:buNone/>
            </a:pPr>
            <a:endParaRPr lang="en-US" sz="3600" dirty="0"/>
          </a:p>
          <a:p>
            <a:pPr marL="0" indent="0">
              <a:buNone/>
            </a:pPr>
            <a:endParaRPr lang="en-US" sz="3600" dirty="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a:solidFill>
                  <a:schemeClr val="bg1">
                    <a:lumMod val="65000"/>
                  </a:schemeClr>
                </a:solidFill>
              </a:rPr>
              <a:t>Foreign keys</a:t>
            </a:r>
            <a:br>
              <a:rPr lang="en-US" sz="4000" dirty="0">
                <a:solidFill>
                  <a:schemeClr val="bg1">
                    <a:lumMod val="65000"/>
                  </a:schemeClr>
                </a:solidFill>
              </a:rPr>
            </a:br>
            <a:endParaRPr lang="en-US" sz="4000" dirty="0">
              <a:solidFill>
                <a:schemeClr val="bg1">
                  <a:lumMod val="65000"/>
                </a:schemeClr>
              </a:solidFill>
            </a:endParaRPr>
          </a:p>
          <a:p>
            <a:r>
              <a:rPr lang="en-US" sz="4000" dirty="0">
                <a:solidFill>
                  <a:schemeClr val="bg1">
                    <a:lumMod val="65000"/>
                  </a:schemeClr>
                </a:solidFill>
              </a:rPr>
              <a:t>Primary keys</a:t>
            </a:r>
            <a:br>
              <a:rPr lang="en-US" sz="4000" dirty="0"/>
            </a:br>
            <a:endParaRPr lang="en-US" sz="4000" dirty="0"/>
          </a:p>
          <a:p>
            <a:r>
              <a:rPr lang="en-US" sz="4000" dirty="0"/>
              <a:t>Column constraints</a:t>
            </a:r>
          </a:p>
          <a:p>
            <a:endParaRPr lang="en-US" sz="4000" dirty="0"/>
          </a:p>
          <a:p>
            <a:pPr marL="0" indent="0">
              <a:buNone/>
            </a:pPr>
            <a:endParaRPr lang="en-US" sz="3600" dirty="0"/>
          </a:p>
          <a:p>
            <a:pPr marL="0" indent="0">
              <a:buNone/>
            </a:pPr>
            <a:endParaRPr lang="en-US" sz="3600" dirty="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a:solidFill>
                  <a:schemeClr val="bg1">
                    <a:lumMod val="65000"/>
                  </a:schemeClr>
                </a:solidFill>
              </a:rPr>
              <a:t>Foreign keys</a:t>
            </a:r>
            <a:br>
              <a:rPr lang="en-US" sz="4000" dirty="0">
                <a:solidFill>
                  <a:schemeClr val="bg1">
                    <a:lumMod val="65000"/>
                  </a:schemeClr>
                </a:solidFill>
              </a:rPr>
            </a:br>
            <a:endParaRPr lang="en-US" sz="4000" dirty="0">
              <a:solidFill>
                <a:schemeClr val="bg1">
                  <a:lumMod val="65000"/>
                </a:schemeClr>
              </a:solidFill>
            </a:endParaRPr>
          </a:p>
          <a:p>
            <a:r>
              <a:rPr lang="en-US" sz="4000" dirty="0">
                <a:solidFill>
                  <a:schemeClr val="bg1">
                    <a:lumMod val="65000"/>
                  </a:schemeClr>
                </a:solidFill>
              </a:rPr>
              <a:t>Primary keys</a:t>
            </a:r>
            <a:br>
              <a:rPr lang="en-US" sz="4000" dirty="0">
                <a:solidFill>
                  <a:schemeClr val="bg1">
                    <a:lumMod val="65000"/>
                  </a:schemeClr>
                </a:solidFill>
              </a:rPr>
            </a:br>
            <a:endParaRPr lang="en-US" sz="4000" dirty="0">
              <a:solidFill>
                <a:schemeClr val="bg1">
                  <a:lumMod val="65000"/>
                </a:schemeClr>
              </a:solidFill>
            </a:endParaRPr>
          </a:p>
          <a:p>
            <a:r>
              <a:rPr lang="en-US" sz="4000" dirty="0">
                <a:solidFill>
                  <a:schemeClr val="bg1">
                    <a:lumMod val="65000"/>
                  </a:schemeClr>
                </a:solidFill>
              </a:rPr>
              <a:t>Column constraints</a:t>
            </a:r>
          </a:p>
          <a:p>
            <a:endParaRPr lang="en-US" sz="4000" dirty="0"/>
          </a:p>
          <a:p>
            <a:r>
              <a:rPr lang="en-US" sz="4000" dirty="0"/>
              <a:t>Junk data left behind by tests</a:t>
            </a:r>
          </a:p>
          <a:p>
            <a:pPr marL="0" indent="0">
              <a:buNone/>
            </a:pPr>
            <a:endParaRPr lang="en-US" sz="3600" dirty="0"/>
          </a:p>
          <a:p>
            <a:pPr marL="0" indent="0">
              <a:buNone/>
            </a:pPr>
            <a:endParaRPr lang="en-US" sz="3600" dirty="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Behold, the reason we’re here</a:t>
            </a:r>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4218439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a:t>[Rollback] attribute</a:t>
            </a:r>
          </a:p>
          <a:p>
            <a:pPr lvl="1"/>
            <a:r>
              <a:rPr lang="en-US" sz="3200" dirty="0"/>
              <a:t>Creates DB transaction when test starts</a:t>
            </a:r>
          </a:p>
          <a:p>
            <a:pPr lvl="1"/>
            <a:r>
              <a:rPr lang="en-US" sz="3200" dirty="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Order brought to chaos</a:t>
            </a:r>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Order brought to chaos</a:t>
            </a:r>
          </a:p>
        </p:txBody>
      </p:sp>
      <p:sp>
        <p:nvSpPr>
          <p:cNvPr id="3" name="Content Placeholder 2"/>
          <p:cNvSpPr>
            <a:spLocks noGrp="1"/>
          </p:cNvSpPr>
          <p:nvPr>
            <p:ph idx="1"/>
          </p:nvPr>
        </p:nvSpPr>
        <p:spPr/>
        <p:txBody>
          <a:bodyPr/>
          <a:lstStyle/>
          <a:p>
            <a:pPr lvl="1"/>
            <a:endParaRPr lang="en-US" dirty="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How to get started?</a:t>
            </a:r>
          </a:p>
        </p:txBody>
      </p:sp>
      <p:sp>
        <p:nvSpPr>
          <p:cNvPr id="3" name="Content Placeholder 2"/>
          <p:cNvSpPr>
            <a:spLocks noGrp="1"/>
          </p:cNvSpPr>
          <p:nvPr>
            <p:ph idx="1"/>
          </p:nvPr>
        </p:nvSpPr>
        <p:spPr/>
        <p:txBody>
          <a:bodyPr>
            <a:normAutofit/>
          </a:bodyPr>
          <a:lstStyle/>
          <a:p>
            <a:r>
              <a:rPr lang="en-US" sz="4000" dirty="0"/>
              <a:t>Start w/ simple objects first</a:t>
            </a:r>
            <a:br>
              <a:rPr lang="en-US" sz="4000" dirty="0"/>
            </a:br>
            <a:endParaRPr lang="en-US" sz="4000" dirty="0"/>
          </a:p>
          <a:p>
            <a:r>
              <a:rPr lang="en-US" sz="4000" dirty="0"/>
              <a:t>Keep it clean / refactor as you go</a:t>
            </a:r>
            <a:br>
              <a:rPr lang="en-US" sz="4000" dirty="0"/>
            </a:br>
            <a:endParaRPr lang="en-US" sz="4000" dirty="0"/>
          </a:p>
          <a:p>
            <a:r>
              <a:rPr lang="en-US" sz="4000" dirty="0"/>
              <a:t>No time like the present!</a:t>
            </a:r>
          </a:p>
          <a:p>
            <a:endParaRPr lang="en-US" dirty="0"/>
          </a:p>
          <a:p>
            <a:pPr marL="0" indent="0">
              <a:buNone/>
            </a:pPr>
            <a:endParaRPr lang="en-US" dirty="0"/>
          </a:p>
          <a:p>
            <a:endParaRPr lang="en-US" dirty="0"/>
          </a:p>
          <a:p>
            <a:endParaRPr lang="en-US" dirty="0"/>
          </a:p>
          <a:p>
            <a:pPr lvl="1"/>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498534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Patterns of Effective Test Setup</a:t>
            </a:r>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a:t>Stop creating objects by hand - use helpers</a:t>
            </a:r>
          </a:p>
          <a:p>
            <a:r>
              <a:rPr lang="en-US" sz="4000" dirty="0"/>
              <a:t>Tell a story – clear, concise, explicit</a:t>
            </a:r>
          </a:p>
          <a:p>
            <a:r>
              <a:rPr lang="en-US" sz="4000" dirty="0"/>
              <a:t>"Scenarios" for complex setup / for reuse</a:t>
            </a:r>
            <a:endParaRPr lang="en-US" sz="4000" dirty="0">
              <a:solidFill>
                <a:schemeClr val="bg1">
                  <a:lumMod val="65000"/>
                </a:schemeClr>
              </a:solidFill>
            </a:endParaRPr>
          </a:p>
          <a:p>
            <a:r>
              <a:rPr lang="en-US" sz="4000" dirty="0"/>
              <a:t>Same patterns for unit </a:t>
            </a:r>
            <a:r>
              <a:rPr lang="en-US" sz="4000" i="1" dirty="0"/>
              <a:t>and </a:t>
            </a:r>
            <a:r>
              <a:rPr lang="en-US" sz="4000" dirty="0"/>
              <a:t>integration tests</a:t>
            </a:r>
          </a:p>
          <a:p>
            <a:pPr marL="0" indent="0">
              <a:buNone/>
            </a:pPr>
            <a:endParaRPr lang="en-US" sz="3200" dirty="0">
              <a:hlinkClick r:id="rId3"/>
            </a:endParaRPr>
          </a:p>
          <a:p>
            <a:pPr marL="0" indent="0">
              <a:buNone/>
            </a:pPr>
            <a:r>
              <a:rPr lang="en-US" sz="3600" dirty="0">
                <a:hlinkClick r:id="rId3"/>
              </a:rPr>
              <a:t>github.com/</a:t>
            </a:r>
            <a:r>
              <a:rPr lang="en-US" sz="3600" dirty="0" err="1">
                <a:hlinkClick r:id="rId3"/>
              </a:rPr>
              <a:t>spetryjohnson</a:t>
            </a:r>
            <a:r>
              <a:rPr lang="en-US" sz="3600" dirty="0"/>
              <a:t> </a:t>
            </a:r>
            <a:r>
              <a:rPr lang="en-US" sz="3600" dirty="0">
                <a:solidFill>
                  <a:schemeClr val="bg1">
                    <a:lumMod val="50000"/>
                  </a:schemeClr>
                </a:solidFill>
              </a:rPr>
              <a:t>|</a:t>
            </a:r>
            <a:r>
              <a:rPr lang="en-US" sz="3600" dirty="0"/>
              <a:t> </a:t>
            </a:r>
            <a:r>
              <a:rPr lang="en-US" sz="3600" dirty="0">
                <a:hlinkClick r:id="rId4"/>
              </a:rPr>
              <a:t>www.petry-johnson.com</a:t>
            </a:r>
            <a:br>
              <a:rPr lang="en-US" sz="3600" dirty="0"/>
            </a:br>
            <a:endParaRPr lang="en-US" sz="3600" dirty="0"/>
          </a:p>
          <a:p>
            <a:pPr marL="0" indent="0" algn="ctr">
              <a:buNone/>
            </a:pPr>
            <a:r>
              <a:rPr lang="en-US" sz="3600" b="1" dirty="0"/>
              <a:t>@</a:t>
            </a:r>
            <a:r>
              <a:rPr lang="en-US" sz="3600" b="1" dirty="0" err="1"/>
              <a:t>spetryjohnson</a:t>
            </a:r>
            <a:endParaRPr lang="en-US" b="1" dirty="0"/>
          </a:p>
          <a:p>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659085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18752</TotalTime>
  <Words>9004</Words>
  <Application>Microsoft Office PowerPoint</Application>
  <PresentationFormat>Widescreen</PresentationFormat>
  <Paragraphs>794</Paragraphs>
  <Slides>92</Slides>
  <Notes>92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Calibri Light</vt:lpstr>
      <vt:lpstr>Corbel</vt:lpstr>
      <vt:lpstr>Courier New</vt:lpstr>
      <vt:lpstr>Office Theme</vt:lpstr>
      <vt:lpstr>Patterns of Effective Test Setup</vt:lpstr>
      <vt:lpstr>Are you in the right place?</vt:lpstr>
      <vt:lpstr>Are you in the right place?</vt:lpstr>
      <vt:lpstr>Are you in the right place?</vt:lpstr>
      <vt:lpstr>Are you in the right place?</vt:lpstr>
      <vt:lpstr>Why is test setup so important?</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Setup is hard to understand</vt:lpstr>
      <vt:lpstr>Mistake #2: Setup is hard to understand</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Assign meaningful defaults</vt:lpstr>
      <vt:lpstr>Key #1: Delegate to other helpers</vt:lpstr>
      <vt:lpstr>Key #1: Avoid "unexpected equality"</vt:lpstr>
      <vt:lpstr>Key #1: http://bit.ly/ShortGuid</vt:lpstr>
      <vt:lpstr>Key #1: http://bit.ly/dSequencer</vt:lpstr>
      <vt:lpstr>Key #1: Why not use a library?</vt:lpstr>
      <vt:lpstr>Key #1: Why not use a library?</vt:lpstr>
      <vt:lpstr>Key Practice #2  Tell a story with your test data</vt:lpstr>
      <vt:lpstr>Key #2: Names matter</vt:lpstr>
      <vt:lpstr>Key #2: Names matter</vt:lpstr>
      <vt:lpstr>Key #2: Names matter</vt:lpstr>
      <vt:lpstr>Key #2: Names matter</vt:lpstr>
      <vt:lpstr>Key #2: Cultivate an expressive API</vt:lpstr>
      <vt:lpstr>Key #2: Cultivate an expressive API</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687</cp:revision>
  <dcterms:created xsi:type="dcterms:W3CDTF">2013-12-09T01:29:59Z</dcterms:created>
  <dcterms:modified xsi:type="dcterms:W3CDTF">2022-05-03T21:32:25Z</dcterms:modified>
</cp:coreProperties>
</file>