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480" r:id="rId6"/>
    <p:sldId id="481" r:id="rId7"/>
    <p:sldId id="482" r:id="rId8"/>
    <p:sldId id="396" r:id="rId9"/>
    <p:sldId id="277" r:id="rId10"/>
    <p:sldId id="311" r:id="rId11"/>
    <p:sldId id="312" r:id="rId12"/>
    <p:sldId id="331" r:id="rId13"/>
    <p:sldId id="332" r:id="rId14"/>
    <p:sldId id="333" r:id="rId15"/>
    <p:sldId id="334" r:id="rId16"/>
    <p:sldId id="418" r:id="rId17"/>
    <p:sldId id="453" r:id="rId18"/>
    <p:sldId id="454" r:id="rId19"/>
    <p:sldId id="455" r:id="rId20"/>
    <p:sldId id="456" r:id="rId21"/>
    <p:sldId id="444" r:id="rId22"/>
    <p:sldId id="446" r:id="rId23"/>
    <p:sldId id="447" r:id="rId24"/>
    <p:sldId id="448" r:id="rId25"/>
    <p:sldId id="449" r:id="rId26"/>
    <p:sldId id="450" r:id="rId27"/>
    <p:sldId id="451" r:id="rId28"/>
    <p:sldId id="452" r:id="rId29"/>
    <p:sldId id="419" r:id="rId30"/>
    <p:sldId id="289" r:id="rId31"/>
    <p:sldId id="313" r:id="rId32"/>
    <p:sldId id="314" r:id="rId33"/>
    <p:sldId id="315" r:id="rId34"/>
    <p:sldId id="328" r:id="rId35"/>
    <p:sldId id="290" r:id="rId36"/>
    <p:sldId id="420" r:id="rId37"/>
    <p:sldId id="401" r:id="rId38"/>
    <p:sldId id="475" r:id="rId39"/>
    <p:sldId id="421" r:id="rId40"/>
    <p:sldId id="402" r:id="rId41"/>
    <p:sldId id="476" r:id="rId42"/>
    <p:sldId id="477" r:id="rId43"/>
    <p:sldId id="472" r:id="rId44"/>
    <p:sldId id="474" r:id="rId45"/>
    <p:sldId id="397" r:id="rId46"/>
    <p:sldId id="422" r:id="rId47"/>
    <p:sldId id="356" r:id="rId48"/>
    <p:sldId id="478" r:id="rId49"/>
    <p:sldId id="473" r:id="rId50"/>
    <p:sldId id="376" r:id="rId51"/>
    <p:sldId id="377" r:id="rId52"/>
    <p:sldId id="378" r:id="rId53"/>
    <p:sldId id="362" r:id="rId54"/>
    <p:sldId id="407" r:id="rId55"/>
    <p:sldId id="408" r:id="rId56"/>
    <p:sldId id="342" r:id="rId57"/>
    <p:sldId id="412" r:id="rId58"/>
    <p:sldId id="413" r:id="rId59"/>
    <p:sldId id="414" r:id="rId60"/>
    <p:sldId id="460" r:id="rId61"/>
    <p:sldId id="464" r:id="rId62"/>
    <p:sldId id="423" r:id="rId63"/>
    <p:sldId id="431" r:id="rId64"/>
    <p:sldId id="432" r:id="rId65"/>
    <p:sldId id="433" r:id="rId66"/>
    <p:sldId id="435" r:id="rId67"/>
    <p:sldId id="436" r:id="rId68"/>
    <p:sldId id="457" r:id="rId69"/>
    <p:sldId id="458" r:id="rId70"/>
    <p:sldId id="424" r:id="rId71"/>
    <p:sldId id="427" r:id="rId72"/>
    <p:sldId id="428" r:id="rId73"/>
    <p:sldId id="429" r:id="rId74"/>
    <p:sldId id="430" r:id="rId75"/>
    <p:sldId id="425" r:id="rId76"/>
    <p:sldId id="437" r:id="rId77"/>
    <p:sldId id="465" r:id="rId78"/>
    <p:sldId id="466" r:id="rId79"/>
    <p:sldId id="467" r:id="rId80"/>
    <p:sldId id="380" r:id="rId81"/>
    <p:sldId id="479" r:id="rId82"/>
    <p:sldId id="384" r:id="rId83"/>
    <p:sldId id="385" r:id="rId84"/>
    <p:sldId id="386" r:id="rId85"/>
    <p:sldId id="343" r:id="rId86"/>
    <p:sldId id="389" r:id="rId87"/>
    <p:sldId id="390" r:id="rId88"/>
    <p:sldId id="391" r:id="rId89"/>
    <p:sldId id="273"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going to look at the mistakes you’re making today that reduce the effectiveness of your setup code,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then I’ll show you a number of patterns and techniques to do instead.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t>
            </a:r>
            <a:r>
              <a:rPr lang="en-US" sz="1200" kern="1200" dirty="0" smtClean="0">
                <a:solidFill>
                  <a:schemeClr val="tx1"/>
                </a:solidFill>
                <a:effectLst/>
                <a:latin typeface="+mn-lt"/>
                <a:ea typeface="+mn-ea"/>
                <a:cs typeface="+mn-cs"/>
              </a:rPr>
              <a:t>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a:t>
            </a:r>
            <a:r>
              <a:rPr lang="en-US" sz="1200" kern="1200" dirty="0" smtClean="0">
                <a:solidFill>
                  <a:schemeClr val="tx1"/>
                </a:solidFill>
                <a:effectLst/>
                <a:latin typeface="+mn-lt"/>
                <a:ea typeface="+mn-ea"/>
                <a:cs typeface="+mn-cs"/>
              </a:rPr>
              <a:t>OBJ IN MEMORY.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could mean putting </a:t>
            </a:r>
            <a:r>
              <a:rPr lang="en-US" sz="1200" kern="1200" dirty="0" smtClean="0">
                <a:solidFill>
                  <a:schemeClr val="tx1"/>
                </a:solidFill>
                <a:effectLst/>
                <a:latin typeface="+mn-lt"/>
                <a:ea typeface="+mn-ea"/>
                <a:cs typeface="+mn-cs"/>
              </a:rPr>
              <a:t>DATA INTO DB. </a:t>
            </a:r>
            <a:r>
              <a:rPr lang="en-US" sz="1200" kern="1200" dirty="0" smtClean="0">
                <a:solidFill>
                  <a:schemeClr val="tx1"/>
                </a:solidFill>
                <a:effectLst/>
                <a:latin typeface="+mn-lt"/>
                <a:ea typeface="+mn-ea"/>
                <a:cs typeface="+mn-cs"/>
              </a:rPr>
              <a:t>It could mean putting </a:t>
            </a:r>
            <a:r>
              <a:rPr lang="en-US" sz="1200" kern="1200" dirty="0" smtClean="0">
                <a:solidFill>
                  <a:schemeClr val="tx1"/>
                </a:solidFill>
                <a:effectLst/>
                <a:latin typeface="+mn-lt"/>
                <a:ea typeface="+mn-ea"/>
                <a:cs typeface="+mn-cs"/>
              </a:rPr>
              <a:t>FILES ON DISK.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also mean setup code that’s </a:t>
            </a:r>
            <a:r>
              <a:rPr lang="en-US" sz="1200" kern="1200" dirty="0" smtClean="0">
                <a:solidFill>
                  <a:schemeClr val="tx1"/>
                </a:solidFill>
                <a:effectLst/>
                <a:latin typeface="+mn-lt"/>
                <a:ea typeface="+mn-ea"/>
                <a:cs typeface="+mn-cs"/>
              </a:rPr>
              <a:t>SHARED between </a:t>
            </a:r>
            <a:r>
              <a:rPr lang="en-US" sz="1200" kern="1200" dirty="0" smtClean="0">
                <a:solidFill>
                  <a:schemeClr val="tx1"/>
                </a:solidFill>
                <a:effectLst/>
                <a:latin typeface="+mn-lt"/>
                <a:ea typeface="+mn-ea"/>
                <a:cs typeface="+mn-cs"/>
              </a:rPr>
              <a:t>multiple tests or it could be setup code that’s unique to a specific test.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less insultingly, your tests suck up your </a:t>
            </a:r>
            <a:r>
              <a:rPr lang="en-US" sz="1200" kern="1200" dirty="0" smtClean="0">
                <a:solidFill>
                  <a:schemeClr val="tx1"/>
                </a:solidFill>
                <a:effectLst/>
                <a:latin typeface="+mn-lt"/>
                <a:ea typeface="+mn-ea"/>
                <a:cs typeface="+mn-cs"/>
              </a:rPr>
              <a:t>TIME, employer’s MONEY, joy </a:t>
            </a:r>
            <a:r>
              <a:rPr lang="en-US" sz="1200" kern="1200" dirty="0" smtClean="0">
                <a:solidFill>
                  <a:schemeClr val="tx1"/>
                </a:solidFill>
                <a:effectLst/>
                <a:latin typeface="+mn-lt"/>
                <a:ea typeface="+mn-ea"/>
                <a:cs typeface="+mn-cs"/>
              </a:rPr>
              <a:t>out of doing TDD, and </a:t>
            </a:r>
            <a:r>
              <a:rPr lang="en-US" sz="1200" kern="1200" dirty="0" smtClean="0">
                <a:solidFill>
                  <a:schemeClr val="tx1"/>
                </a:solidFill>
                <a:effectLst/>
                <a:latin typeface="+mn-lt"/>
                <a:ea typeface="+mn-ea"/>
                <a:cs typeface="+mn-cs"/>
              </a:rPr>
              <a:t>generally </a:t>
            </a:r>
            <a:r>
              <a:rPr lang="en-US" sz="1200" kern="1200" dirty="0" smtClean="0">
                <a:solidFill>
                  <a:schemeClr val="tx1"/>
                </a:solidFill>
                <a:effectLst/>
                <a:latin typeface="+mn-lt"/>
                <a:ea typeface="+mn-ea"/>
                <a:cs typeface="+mn-cs"/>
              </a:rPr>
              <a:t>make your life more unpleasant than it needs to be.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a:t>
            </a:r>
            <a:r>
              <a:rPr lang="en-US" sz="1200" kern="1200" dirty="0" smtClean="0">
                <a:solidFill>
                  <a:schemeClr val="tx1"/>
                </a:solidFill>
                <a:effectLst/>
                <a:latin typeface="+mn-lt"/>
                <a:ea typeface="+mn-ea"/>
                <a:cs typeface="+mn-cs"/>
              </a:rPr>
              <a:t>do that because you’re making a couple of very costly mistakes when you set up or arrange your tests. You may not even recognize them as mistakes, but they’re causing you pain regardless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your </a:t>
            </a:r>
            <a:r>
              <a:rPr lang="en-US" sz="1200" kern="1200" dirty="0" smtClean="0">
                <a:solidFill>
                  <a:schemeClr val="tx1"/>
                </a:solidFill>
                <a:effectLst/>
                <a:latin typeface="+mn-lt"/>
                <a:ea typeface="+mn-ea"/>
                <a:cs typeface="+mn-cs"/>
              </a:rPr>
              <a:t>fault, though; lots of really smart people have written </a:t>
            </a:r>
            <a:r>
              <a:rPr lang="en-US" sz="1200" kern="1200" dirty="0" smtClean="0">
                <a:solidFill>
                  <a:schemeClr val="tx1"/>
                </a:solidFill>
                <a:effectLst/>
                <a:latin typeface="+mn-lt"/>
                <a:ea typeface="+mn-ea"/>
                <a:cs typeface="+mn-cs"/>
              </a:rPr>
              <a:t>articles </a:t>
            </a:r>
            <a:r>
              <a:rPr lang="en-US" sz="1200" kern="1200" dirty="0" smtClean="0">
                <a:solidFill>
                  <a:schemeClr val="tx1"/>
                </a:solidFill>
                <a:effectLst/>
                <a:latin typeface="+mn-lt"/>
                <a:ea typeface="+mn-ea"/>
                <a:cs typeface="+mn-cs"/>
              </a:rPr>
              <a:t>and books about how to write testable code and how to use </a:t>
            </a:r>
            <a:r>
              <a:rPr lang="en-US" sz="1200" kern="1200" dirty="0" smtClean="0">
                <a:solidFill>
                  <a:schemeClr val="tx1"/>
                </a:solidFill>
                <a:effectLst/>
                <a:latin typeface="+mn-lt"/>
                <a:ea typeface="+mn-ea"/>
                <a:cs typeface="+mn-cs"/>
              </a:rPr>
              <a:t>TDD. </a:t>
            </a:r>
            <a:r>
              <a:rPr lang="en-US" sz="1200" kern="1200" dirty="0" smtClean="0">
                <a:solidFill>
                  <a:schemeClr val="tx1"/>
                </a:solidFill>
                <a:effectLst/>
                <a:latin typeface="+mn-lt"/>
                <a:ea typeface="+mn-ea"/>
                <a:cs typeface="+mn-cs"/>
              </a:rPr>
              <a:t>But even if you were doing everything right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identify effective test setup patterns? A project with effective patterns looks something like this: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Something </a:t>
            </a:r>
            <a:r>
              <a:rPr lang="en-US" sz="1200" kern="1200" dirty="0" smtClean="0">
                <a:solidFill>
                  <a:schemeClr val="tx1"/>
                </a:solidFill>
                <a:effectLst/>
                <a:latin typeface="+mn-lt"/>
                <a:ea typeface="+mn-ea"/>
                <a:cs typeface="+mn-cs"/>
              </a:rPr>
              <a:t>really enjoyable about getting into that TDD rhythm of red-green-refactor, but </a:t>
            </a:r>
            <a:r>
              <a:rPr lang="en-US" sz="1200" kern="1200" dirty="0" smtClean="0">
                <a:solidFill>
                  <a:schemeClr val="tx1"/>
                </a:solidFill>
                <a:effectLst/>
                <a:latin typeface="+mn-lt"/>
                <a:ea typeface="+mn-ea"/>
                <a:cs typeface="+mn-cs"/>
              </a:rPr>
              <a:t>can </a:t>
            </a:r>
            <a:r>
              <a:rPr lang="en-US" sz="1200" kern="1200" dirty="0" smtClean="0">
                <a:solidFill>
                  <a:schemeClr val="tx1"/>
                </a:solidFill>
                <a:effectLst/>
                <a:latin typeface="+mn-lt"/>
                <a:ea typeface="+mn-ea"/>
                <a:cs typeface="+mn-cs"/>
              </a:rPr>
              <a:t>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Rough </a:t>
            </a:r>
            <a:r>
              <a:rPr lang="en-US" sz="1200" kern="1200" dirty="0" smtClean="0">
                <a:solidFill>
                  <a:schemeClr val="tx1"/>
                </a:solidFill>
                <a:effectLst/>
                <a:latin typeface="+mn-lt"/>
                <a:ea typeface="+mn-ea"/>
                <a:cs typeface="+mn-cs"/>
              </a:rPr>
              <a:t>rule of thumb is that the entire test should fit on </a:t>
            </a:r>
            <a:r>
              <a:rPr lang="en-US" sz="1200" kern="1200" dirty="0" smtClean="0">
                <a:solidFill>
                  <a:schemeClr val="tx1"/>
                </a:solidFill>
                <a:effectLst/>
                <a:latin typeface="+mn-lt"/>
                <a:ea typeface="+mn-ea"/>
                <a:cs typeface="+mn-cs"/>
              </a:rPr>
              <a:t>ONE SCREEN at </a:t>
            </a:r>
            <a:r>
              <a:rPr lang="en-US" sz="1200" kern="1200" dirty="0" smtClean="0">
                <a:solidFill>
                  <a:schemeClr val="tx1"/>
                </a:solidFill>
                <a:effectLst/>
                <a:latin typeface="+mn-lt"/>
                <a:ea typeface="+mn-ea"/>
                <a:cs typeface="+mn-cs"/>
              </a:rPr>
              <a:t>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t>
            </a:r>
            <a:r>
              <a:rPr lang="en-US" sz="1200" kern="1200" dirty="0" smtClean="0">
                <a:solidFill>
                  <a:schemeClr val="tx1"/>
                </a:solidFill>
                <a:effectLst/>
                <a:latin typeface="+mn-lt"/>
                <a:ea typeface="+mn-ea"/>
                <a:cs typeface="+mn-cs"/>
              </a:rPr>
              <a:t>,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Yeah</a:t>
            </a:r>
            <a:r>
              <a:rPr lang="en-US" sz="1200" kern="1200" dirty="0" smtClean="0">
                <a:solidFill>
                  <a:schemeClr val="tx1"/>
                </a:solidFill>
                <a:effectLst/>
                <a:latin typeface="+mn-lt"/>
                <a:ea typeface="+mn-ea"/>
                <a:cs typeface="+mn-cs"/>
              </a:rPr>
              <a:t>,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any of these things sound familiar, then you’ve got some work to do.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first mistake </a:t>
            </a:r>
            <a:r>
              <a:rPr lang="en-US" sz="1200" kern="1200" dirty="0" smtClean="0">
                <a:solidFill>
                  <a:schemeClr val="tx1"/>
                </a:solidFill>
                <a:effectLst/>
                <a:latin typeface="+mn-lt"/>
                <a:ea typeface="+mn-ea"/>
                <a:cs typeface="+mn-cs"/>
              </a:rPr>
              <a:t>people make when setting up tests is constructing all of your object dependencies by hand.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reason </a:t>
            </a:r>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can help is </a:t>
            </a:r>
            <a:r>
              <a:rPr lang="en-US" sz="1200" kern="1200" dirty="0" smtClean="0">
                <a:solidFill>
                  <a:schemeClr val="tx1"/>
                </a:solidFill>
                <a:effectLst/>
                <a:latin typeface="+mn-lt"/>
                <a:ea typeface="+mn-ea"/>
                <a:cs typeface="+mn-cs"/>
              </a:rPr>
              <a:t>I’ve </a:t>
            </a:r>
            <a:r>
              <a:rPr lang="en-US" sz="1200" kern="1200" dirty="0" smtClean="0">
                <a:solidFill>
                  <a:schemeClr val="tx1"/>
                </a:solidFill>
                <a:effectLst/>
                <a:latin typeface="+mn-lt"/>
                <a:ea typeface="+mn-ea"/>
                <a:cs typeface="+mn-cs"/>
              </a:rPr>
              <a:t>spent a lot of time defining test setup patterns for my own team. I’ve made all of the mistakes you’re </a:t>
            </a:r>
            <a:r>
              <a:rPr lang="en-US" sz="1200" kern="1200" dirty="0" smtClean="0">
                <a:solidFill>
                  <a:schemeClr val="tx1"/>
                </a:solidFill>
                <a:effectLst/>
                <a:latin typeface="+mn-lt"/>
                <a:ea typeface="+mn-ea"/>
                <a:cs typeface="+mn-cs"/>
              </a:rPr>
              <a:t>making. </a:t>
            </a:r>
            <a:r>
              <a:rPr lang="en-US" sz="1200" kern="1200" dirty="0" smtClean="0">
                <a:solidFill>
                  <a:schemeClr val="tx1"/>
                </a:solidFill>
                <a:effectLst/>
                <a:latin typeface="+mn-lt"/>
                <a:ea typeface="+mn-ea"/>
                <a:cs typeface="+mn-cs"/>
              </a:rPr>
              <a:t>I’ve felt all the </a:t>
            </a:r>
            <a:r>
              <a:rPr lang="en-US" sz="1200" kern="1200" dirty="0" smtClean="0">
                <a:solidFill>
                  <a:schemeClr val="tx1"/>
                </a:solidFill>
                <a:effectLst/>
                <a:latin typeface="+mn-lt"/>
                <a:ea typeface="+mn-ea"/>
                <a:cs typeface="+mn-cs"/>
              </a:rPr>
              <a:t>pain. And </a:t>
            </a:r>
            <a:r>
              <a:rPr lang="en-US" sz="1200" kern="1200" dirty="0" smtClean="0">
                <a:solidFill>
                  <a:schemeClr val="tx1"/>
                </a:solidFill>
                <a:effectLst/>
                <a:latin typeface="+mn-lt"/>
                <a:ea typeface="+mn-ea"/>
                <a:cs typeface="+mn-cs"/>
              </a:rPr>
              <a:t>I think I have a solution that makes it better.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reason </a:t>
            </a:r>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have this solution is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project I manage has been under </a:t>
            </a:r>
            <a:r>
              <a:rPr lang="en-US" sz="1200" kern="1200" dirty="0" smtClean="0">
                <a:solidFill>
                  <a:schemeClr val="tx1"/>
                </a:solidFill>
                <a:effectLst/>
                <a:latin typeface="+mn-lt"/>
                <a:ea typeface="+mn-ea"/>
                <a:cs typeface="+mn-cs"/>
              </a:rPr>
              <a:t>CONSTANT</a:t>
            </a:r>
            <a:r>
              <a:rPr lang="en-US" sz="1200" kern="1200" baseline="0" dirty="0" smtClean="0">
                <a:solidFill>
                  <a:schemeClr val="tx1"/>
                </a:solidFill>
                <a:effectLst/>
                <a:latin typeface="+mn-lt"/>
                <a:ea typeface="+mn-ea"/>
                <a:cs typeface="+mn-cs"/>
              </a:rPr>
              <a:t> ACTIVE DEV </a:t>
            </a:r>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almost 8 years. </a:t>
            </a:r>
            <a:r>
              <a:rPr lang="en-US" sz="1200" kern="1200" dirty="0" smtClean="0">
                <a:solidFill>
                  <a:schemeClr val="tx1"/>
                </a:solidFill>
                <a:effectLst/>
                <a:latin typeface="+mn-lt"/>
                <a:ea typeface="+mn-ea"/>
                <a:cs typeface="+mn-cs"/>
              </a:rPr>
              <a:t>Complexity </a:t>
            </a:r>
            <a:r>
              <a:rPr lang="en-US" sz="1200" kern="1200" dirty="0" smtClean="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code base &amp; size </a:t>
            </a:r>
            <a:r>
              <a:rPr lang="en-US" sz="1200" kern="1200" dirty="0" smtClean="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object model </a:t>
            </a:r>
            <a:r>
              <a:rPr lang="en-US" sz="1200" kern="1200" dirty="0" smtClean="0">
                <a:solidFill>
                  <a:schemeClr val="tx1"/>
                </a:solidFill>
                <a:effectLst/>
                <a:latin typeface="+mn-lt"/>
                <a:ea typeface="+mn-ea"/>
                <a:cs typeface="+mn-cs"/>
              </a:rPr>
              <a:t>has grown </a:t>
            </a:r>
            <a:r>
              <a:rPr lang="en-US" sz="1200" kern="1200" dirty="0" smtClean="0">
                <a:solidFill>
                  <a:schemeClr val="tx1"/>
                </a:solidFill>
                <a:effectLst/>
                <a:latin typeface="+mn-lt"/>
                <a:ea typeface="+mn-ea"/>
                <a:cs typeface="+mn-cs"/>
              </a:rPr>
              <a:t>enormously. As result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struggled w/ increasing </a:t>
            </a:r>
            <a:r>
              <a:rPr lang="en-US" sz="1200" kern="1200" dirty="0" smtClean="0">
                <a:solidFill>
                  <a:schemeClr val="tx1"/>
                </a:solidFill>
                <a:effectLst/>
                <a:latin typeface="+mn-lt"/>
                <a:ea typeface="+mn-ea"/>
                <a:cs typeface="+mn-cs"/>
              </a:rPr>
              <a:t>costs to write tests. </a:t>
            </a:r>
            <a:r>
              <a:rPr lang="en-US" sz="1200" kern="1200" dirty="0" smtClean="0">
                <a:solidFill>
                  <a:schemeClr val="tx1"/>
                </a:solidFill>
                <a:effectLst/>
                <a:latin typeface="+mn-lt"/>
                <a:ea typeface="+mn-ea"/>
                <a:cs typeface="+mn-cs"/>
              </a:rPr>
              <a:t>Larger </a:t>
            </a:r>
            <a:r>
              <a:rPr lang="en-US" sz="1200" kern="1200" dirty="0" smtClean="0">
                <a:solidFill>
                  <a:schemeClr val="tx1"/>
                </a:solidFill>
                <a:effectLst/>
                <a:latin typeface="+mn-lt"/>
                <a:ea typeface="+mn-ea"/>
                <a:cs typeface="+mn-cs"/>
              </a:rPr>
              <a:t>our object model got, the harder and more costly it was just to set up the test data for our tests.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fact, if we’d continued making those mistakes, instead of developing these new techniques, I don’t think we’d still be writing tests today. It would have become financially unbearable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GOAL TODAY is </a:t>
            </a:r>
            <a:r>
              <a:rPr lang="en-US" sz="1200" kern="1200" dirty="0" smtClean="0">
                <a:solidFill>
                  <a:schemeClr val="tx1"/>
                </a:solidFill>
                <a:effectLst/>
                <a:latin typeface="+mn-lt"/>
                <a:ea typeface="+mn-ea"/>
                <a:cs typeface="+mn-cs"/>
              </a:rPr>
              <a:t>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thing that makes setup code hard to understand is when there’s too much of it. That first test I showed you is an example of this; if you routinely write tests with 75 lines of dense setup code, then you’re probably doing something wrong.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t>
            </a:r>
            <a:r>
              <a:rPr lang="en-US" sz="1200" kern="1200" dirty="0" smtClean="0">
                <a:solidFill>
                  <a:schemeClr val="tx1"/>
                </a:solidFill>
                <a:effectLst/>
                <a:latin typeface="+mn-lt"/>
                <a:ea typeface="+mn-ea"/>
                <a:cs typeface="+mn-cs"/>
              </a:rPr>
              <a:t>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t>
            </a:r>
            <a:r>
              <a:rPr lang="en-US" sz="1200" kern="1200" dirty="0" smtClean="0">
                <a:solidFill>
                  <a:schemeClr val="tx1"/>
                </a:solidFill>
                <a:effectLst/>
                <a:latin typeface="+mn-lt"/>
                <a:ea typeface="+mn-ea"/>
                <a:cs typeface="+mn-cs"/>
              </a:rPr>
              <a:t>other programmers read that code, they have to spend time figuring out which values are significant and which are arbitrary. Are we testing a business rule that cares if the product is taxable or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Not </a:t>
            </a:r>
            <a:r>
              <a:rPr lang="en-US" sz="1200" kern="1200" dirty="0" smtClean="0">
                <a:solidFill>
                  <a:schemeClr val="tx1"/>
                </a:solidFill>
                <a:effectLst/>
                <a:latin typeface="+mn-lt"/>
                <a:ea typeface="+mn-ea"/>
                <a:cs typeface="+mn-cs"/>
              </a:rPr>
              <a:t>a Testing 101 session. I assume that you’re familiar with at least the basics of writing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Not about </a:t>
            </a:r>
            <a:r>
              <a:rPr lang="en-US" sz="1200" kern="1200" dirty="0" smtClean="0">
                <a:solidFill>
                  <a:schemeClr val="tx1"/>
                </a:solidFill>
                <a:effectLst/>
                <a:latin typeface="+mn-lt"/>
                <a:ea typeface="+mn-ea"/>
                <a:cs typeface="+mn-cs"/>
              </a:rPr>
              <a:t>mocking or stubbing or how to write testable code. Those are really important topics, but lots of people smarter than me have written tons of words about that stuff already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Not </a:t>
            </a:r>
            <a:r>
              <a:rPr lang="en-US" sz="1200" kern="1200" dirty="0" smtClean="0">
                <a:solidFill>
                  <a:schemeClr val="tx1"/>
                </a:solidFill>
                <a:effectLst/>
                <a:latin typeface="+mn-lt"/>
                <a:ea typeface="+mn-ea"/>
                <a:cs typeface="+mn-cs"/>
              </a:rPr>
              <a:t>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Focus </a:t>
            </a:r>
            <a:r>
              <a:rPr lang="en-US" sz="1200" kern="1200" dirty="0" smtClean="0">
                <a:solidFill>
                  <a:schemeClr val="tx1"/>
                </a:solidFill>
                <a:effectLst/>
                <a:latin typeface="+mn-lt"/>
                <a:ea typeface="+mn-ea"/>
                <a:cs typeface="+mn-cs"/>
              </a:rPr>
              <a:t>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class that needs that shared data could derive from that base class and get access to the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t>
            </a:r>
            <a:r>
              <a:rPr lang="en-US" sz="1200" kern="1200" dirty="0" smtClean="0">
                <a:solidFill>
                  <a:schemeClr val="tx1"/>
                </a:solidFill>
                <a:effectLst/>
                <a:latin typeface="+mn-lt"/>
                <a:ea typeface="+mn-ea"/>
                <a:cs typeface="+mn-cs"/>
              </a:rPr>
              <a:t>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a:t>
            </a:r>
            <a:r>
              <a:rPr lang="en-US" sz="1200" kern="1200" dirty="0" smtClean="0">
                <a:solidFill>
                  <a:schemeClr val="tx1"/>
                </a:solidFill>
                <a:effectLst/>
                <a:latin typeface="+mn-lt"/>
                <a:ea typeface="+mn-ea"/>
                <a:cs typeface="+mn-cs"/>
              </a:rPr>
              <a:t>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First </a:t>
            </a:r>
            <a:r>
              <a:rPr lang="en-US" sz="1200" kern="1200" dirty="0" smtClean="0">
                <a:solidFill>
                  <a:schemeClr val="tx1"/>
                </a:solidFill>
                <a:effectLst/>
                <a:latin typeface="+mn-lt"/>
                <a:ea typeface="+mn-ea"/>
                <a:cs typeface="+mn-cs"/>
              </a:rPr>
              <a:t>pattern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tried is called Object Mother. The key idea behind this pattern is that you identify </a:t>
            </a:r>
            <a:r>
              <a:rPr lang="en-US" sz="1200" kern="1200" dirty="0" smtClean="0">
                <a:solidFill>
                  <a:schemeClr val="tx1"/>
                </a:solidFill>
                <a:effectLst/>
                <a:latin typeface="+mn-lt"/>
                <a:ea typeface="+mn-ea"/>
                <a:cs typeface="+mn-cs"/>
              </a:rPr>
              <a:t>UP FRONT the </a:t>
            </a:r>
            <a:r>
              <a:rPr lang="en-US" sz="1200" kern="1200" dirty="0" smtClean="0">
                <a:solidFill>
                  <a:schemeClr val="tx1"/>
                </a:solidFill>
                <a:effectLst/>
                <a:latin typeface="+mn-lt"/>
                <a:ea typeface="+mn-ea"/>
                <a:cs typeface="+mn-cs"/>
              </a:rPr>
              <a:t>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a:t>
            </a:r>
            <a:r>
              <a:rPr lang="en-US" sz="1200" kern="1200" dirty="0" smtClean="0">
                <a:solidFill>
                  <a:schemeClr val="tx1"/>
                </a:solidFill>
                <a:effectLst/>
                <a:latin typeface="+mn-lt"/>
                <a:ea typeface="+mn-ea"/>
                <a:cs typeface="+mn-cs"/>
              </a:rPr>
              <a:t>Mother is a great way to get </a:t>
            </a:r>
            <a:r>
              <a:rPr lang="en-US" sz="1200" kern="1200" dirty="0" smtClean="0">
                <a:solidFill>
                  <a:schemeClr val="tx1"/>
                </a:solidFill>
                <a:effectLst/>
                <a:latin typeface="+mn-lt"/>
                <a:ea typeface="+mn-ea"/>
                <a:cs typeface="+mn-cs"/>
              </a:rPr>
              <a:t>those </a:t>
            </a:r>
            <a:r>
              <a:rPr lang="en-US" sz="1200" kern="1200" dirty="0" smtClean="0">
                <a:solidFill>
                  <a:schemeClr val="tx1"/>
                </a:solidFill>
                <a:effectLst/>
                <a:latin typeface="+mn-lt"/>
                <a:ea typeface="+mn-ea"/>
                <a:cs typeface="+mn-cs"/>
              </a:rPr>
              <a:t>noise values </a:t>
            </a:r>
            <a:r>
              <a:rPr lang="en-US" sz="1200" kern="1200" dirty="0" smtClean="0">
                <a:solidFill>
                  <a:schemeClr val="tx1"/>
                </a:solidFill>
                <a:effectLst/>
                <a:latin typeface="+mn-lt"/>
                <a:ea typeface="+mn-ea"/>
                <a:cs typeface="+mn-cs"/>
              </a:rPr>
              <a:t>out </a:t>
            </a:r>
            <a:r>
              <a:rPr lang="en-US" sz="1200" kern="1200" dirty="0" smtClean="0">
                <a:solidFill>
                  <a:schemeClr val="tx1"/>
                </a:solidFill>
                <a:effectLst/>
                <a:latin typeface="+mn-lt"/>
                <a:ea typeface="+mn-ea"/>
                <a:cs typeface="+mn-cs"/>
              </a:rPr>
              <a:t>of your setup code, but it </a:t>
            </a:r>
            <a:r>
              <a:rPr lang="en-US" sz="1200" kern="1200" dirty="0" smtClean="0">
                <a:solidFill>
                  <a:schemeClr val="tx1"/>
                </a:solidFill>
                <a:effectLst/>
                <a:latin typeface="+mn-lt"/>
                <a:ea typeface="+mn-ea"/>
                <a:cs typeface="+mn-cs"/>
              </a:rPr>
              <a:t>DOESN'T SCALE. </a:t>
            </a:r>
            <a:r>
              <a:rPr lang="en-US" sz="1200" kern="1200" dirty="0" smtClean="0">
                <a:solidFill>
                  <a:schemeClr val="tx1"/>
                </a:solidFill>
                <a:effectLst/>
                <a:latin typeface="+mn-lt"/>
                <a:ea typeface="+mn-ea"/>
                <a:cs typeface="+mn-cs"/>
              </a:rPr>
              <a:t>As </a:t>
            </a:r>
            <a:r>
              <a:rPr lang="en-US" sz="1200" kern="1200" dirty="0" smtClean="0">
                <a:solidFill>
                  <a:schemeClr val="tx1"/>
                </a:solidFill>
                <a:effectLst/>
                <a:latin typeface="+mn-lt"/>
                <a:ea typeface="+mn-ea"/>
                <a:cs typeface="+mn-cs"/>
              </a:rPr>
              <a:t>software </a:t>
            </a:r>
            <a:r>
              <a:rPr lang="en-US" sz="1200" kern="1200" dirty="0" smtClean="0">
                <a:solidFill>
                  <a:schemeClr val="tx1"/>
                </a:solidFill>
                <a:effectLst/>
                <a:latin typeface="+mn-lt"/>
                <a:ea typeface="+mn-ea"/>
                <a:cs typeface="+mn-cs"/>
              </a:rPr>
              <a:t>gets more complex you’ll need more </a:t>
            </a:r>
            <a:r>
              <a:rPr lang="en-US" sz="1200" kern="1200" dirty="0" smtClean="0">
                <a:solidFill>
                  <a:schemeClr val="tx1"/>
                </a:solidFill>
                <a:effectLst/>
                <a:latin typeface="+mn-lt"/>
                <a:ea typeface="+mn-ea"/>
                <a:cs typeface="+mn-cs"/>
              </a:rPr>
              <a:t>pre-built </a:t>
            </a:r>
            <a:r>
              <a:rPr lang="en-US" sz="1200" kern="1200" dirty="0" smtClean="0">
                <a:solidFill>
                  <a:schemeClr val="tx1"/>
                </a:solidFill>
                <a:effectLst/>
                <a:latin typeface="+mn-lt"/>
                <a:ea typeface="+mn-ea"/>
                <a:cs typeface="+mn-cs"/>
              </a:rPr>
              <a:t>objects in more and more pre-defined states.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t>
            </a:r>
            <a:r>
              <a:rPr lang="en-US" sz="1200" kern="1200" dirty="0" smtClean="0">
                <a:solidFill>
                  <a:schemeClr val="tx1"/>
                </a:solidFill>
                <a:effectLst/>
                <a:latin typeface="+mn-lt"/>
                <a:ea typeface="+mn-ea"/>
                <a:cs typeface="+mn-cs"/>
              </a:rPr>
              <a:t>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Not a Testing 101 session. I assume that you’re familiar with at least the basics of writing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Not about mocking or stubbing or how to write testable code. Those are really important topics, but lots of people smarter than me have written tons of words about that stuff already.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a:t>
            </a:r>
            <a:r>
              <a:rPr lang="en-US" sz="1200" kern="1200" dirty="0" smtClean="0">
                <a:solidFill>
                  <a:schemeClr val="tx1"/>
                </a:solidFill>
                <a:effectLst/>
                <a:latin typeface="+mn-lt"/>
                <a:ea typeface="+mn-ea"/>
                <a:cs typeface="+mn-cs"/>
              </a:rPr>
              <a:t>Mother is </a:t>
            </a:r>
            <a:r>
              <a:rPr lang="en-US" sz="1200" kern="1200" dirty="0" smtClean="0">
                <a:solidFill>
                  <a:schemeClr val="tx1"/>
                </a:solidFill>
                <a:effectLst/>
                <a:latin typeface="+mn-lt"/>
                <a:ea typeface="+mn-ea"/>
                <a:cs typeface="+mn-cs"/>
              </a:rPr>
              <a:t>an EASY</a:t>
            </a:r>
            <a:r>
              <a:rPr lang="en-US" sz="1200" kern="1200" baseline="0" dirty="0" smtClean="0">
                <a:solidFill>
                  <a:schemeClr val="tx1"/>
                </a:solidFill>
                <a:effectLst/>
                <a:latin typeface="+mn-lt"/>
                <a:ea typeface="+mn-ea"/>
                <a:cs typeface="+mn-cs"/>
              </a:rPr>
              <a:t> PATTERN </a:t>
            </a: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a:t>
            </a:r>
            <a:r>
              <a:rPr lang="en-US" sz="1200" kern="1200" dirty="0" smtClean="0">
                <a:solidFill>
                  <a:schemeClr val="tx1"/>
                </a:solidFill>
                <a:effectLst/>
                <a:latin typeface="+mn-lt"/>
                <a:ea typeface="+mn-ea"/>
                <a:cs typeface="+mn-cs"/>
              </a:rPr>
              <a:t>thing we tried was a pattern called Data Builder.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Rather </a:t>
            </a:r>
            <a:r>
              <a:rPr lang="en-US" sz="1200" kern="1200" dirty="0" smtClean="0">
                <a:solidFill>
                  <a:schemeClr val="tx1"/>
                </a:solidFill>
                <a:effectLst/>
                <a:latin typeface="+mn-lt"/>
                <a:ea typeface="+mn-ea"/>
                <a:cs typeface="+mn-cs"/>
              </a:rPr>
              <a:t>than a </a:t>
            </a:r>
            <a:r>
              <a:rPr lang="en-US" sz="1200" kern="1200" dirty="0" smtClean="0">
                <a:solidFill>
                  <a:schemeClr val="tx1"/>
                </a:solidFill>
                <a:effectLst/>
                <a:latin typeface="+mn-lt"/>
                <a:ea typeface="+mn-ea"/>
                <a:cs typeface="+mn-cs"/>
              </a:rPr>
              <a:t>factory, </a:t>
            </a:r>
            <a:r>
              <a:rPr lang="en-US" sz="1200" kern="1200" dirty="0" smtClean="0">
                <a:solidFill>
                  <a:schemeClr val="tx1"/>
                </a:solidFill>
                <a:effectLst/>
                <a:latin typeface="+mn-lt"/>
                <a:ea typeface="+mn-ea"/>
                <a:cs typeface="+mn-cs"/>
              </a:rPr>
              <a:t>Data Builder lets you create customized objects in the body of each test. It’s common for this to be accomplished via a Fluent API that exposes the things that can be customized.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t>
            </a:r>
            <a:r>
              <a:rPr lang="en-US" sz="1200" kern="1200" dirty="0" smtClean="0">
                <a:solidFill>
                  <a:schemeClr val="tx1"/>
                </a:solidFill>
                <a:effectLst/>
                <a:latin typeface="+mn-lt"/>
                <a:ea typeface="+mn-ea"/>
                <a:cs typeface="+mn-cs"/>
              </a:rPr>
              <a:t>can be very simple, or they can get pretty complex as you see here where we’re creating both an Order and Customer with customized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BENEFIT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FLEXIBILITY b/c lets </a:t>
            </a:r>
            <a:r>
              <a:rPr lang="en-US" sz="1200" kern="1200" dirty="0" smtClean="0">
                <a:solidFill>
                  <a:schemeClr val="tx1"/>
                </a:solidFill>
                <a:effectLst/>
                <a:latin typeface="+mn-lt"/>
                <a:ea typeface="+mn-ea"/>
                <a:cs typeface="+mn-cs"/>
              </a:rPr>
              <a:t>you </a:t>
            </a:r>
            <a:r>
              <a:rPr lang="en-US" sz="1200" kern="1200" dirty="0" smtClean="0">
                <a:solidFill>
                  <a:schemeClr val="tx1"/>
                </a:solidFill>
                <a:effectLst/>
                <a:latin typeface="+mn-lt"/>
                <a:ea typeface="+mn-ea"/>
                <a:cs typeface="+mn-cs"/>
              </a:rPr>
              <a:t>create PRECISE</a:t>
            </a:r>
            <a:r>
              <a:rPr lang="en-US" sz="1200" kern="1200" baseline="0" dirty="0" smtClean="0">
                <a:solidFill>
                  <a:schemeClr val="tx1"/>
                </a:solidFill>
                <a:effectLst/>
                <a:latin typeface="+mn-lt"/>
                <a:ea typeface="+mn-ea"/>
                <a:cs typeface="+mn-cs"/>
              </a:rPr>
              <a:t> DATA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a:t>
            </a:r>
            <a:r>
              <a:rPr lang="en-US" sz="1200" kern="1200" dirty="0" smtClean="0">
                <a:solidFill>
                  <a:schemeClr val="tx1"/>
                </a:solidFill>
                <a:effectLst/>
                <a:latin typeface="+mn-lt"/>
                <a:ea typeface="+mn-ea"/>
                <a:cs typeface="+mn-cs"/>
              </a:rPr>
              <a:t>,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factory gets a single static method called “Create”, which allows the caller to </a:t>
            </a:r>
            <a:r>
              <a:rPr lang="en-US" sz="1200" kern="1200" dirty="0" smtClean="0">
                <a:solidFill>
                  <a:schemeClr val="tx1"/>
                </a:solidFill>
                <a:effectLst/>
                <a:latin typeface="+mn-lt"/>
                <a:ea typeface="+mn-ea"/>
                <a:cs typeface="+mn-cs"/>
              </a:rPr>
              <a:t>customize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object via METHOD ARGUMENTS.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a:t>
            </a:r>
            <a:r>
              <a:rPr lang="en-US" sz="1200" kern="1200" dirty="0" smtClean="0">
                <a:solidFill>
                  <a:schemeClr val="tx1"/>
                </a:solidFill>
                <a:effectLst/>
                <a:latin typeface="+mn-lt"/>
                <a:ea typeface="+mn-ea"/>
                <a:cs typeface="+mn-cs"/>
              </a:rPr>
              <a:t>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a:t>
            </a:r>
            <a:r>
              <a:rPr lang="en-US" sz="1200" kern="1200" dirty="0" smtClean="0">
                <a:solidFill>
                  <a:schemeClr val="tx1"/>
                </a:solidFill>
                <a:effectLst/>
                <a:latin typeface="+mn-lt"/>
                <a:ea typeface="+mn-ea"/>
                <a:cs typeface="+mn-cs"/>
              </a:rPr>
              <a:t>,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Whenever </a:t>
            </a:r>
            <a:r>
              <a:rPr lang="en-US" sz="1200" kern="1200" dirty="0" smtClean="0">
                <a:solidFill>
                  <a:schemeClr val="tx1"/>
                </a:solidFill>
                <a:effectLst/>
                <a:latin typeface="+mn-lt"/>
                <a:ea typeface="+mn-ea"/>
                <a:cs typeface="+mn-cs"/>
              </a:rPr>
              <a:t>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Not a Testing 101 session. I assume that you’re familiar with at least the basics of writing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Not about mocking or stubbing or how to write testable code. Those are really important topics, but lots of people smarter than me have written tons of words about that stuff already.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People often ask me why I write my own Test Helper classes instead of using a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object construction library.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and it looks super easy. Why not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addition, these libraries tend to be noisier than custom code. </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Reason </a:t>
            </a:r>
            <a:r>
              <a:rPr lang="en-US" sz="1200" kern="1200" dirty="0" smtClean="0">
                <a:solidFill>
                  <a:schemeClr val="tx1"/>
                </a:solidFill>
                <a:effectLst/>
                <a:latin typeface="+mn-lt"/>
                <a:ea typeface="+mn-ea"/>
                <a:cs typeface="+mn-cs"/>
              </a:rPr>
              <a:t>is that, at </a:t>
            </a:r>
            <a:r>
              <a:rPr lang="en-US" sz="1200" kern="1200" dirty="0" smtClean="0">
                <a:solidFill>
                  <a:schemeClr val="tx1"/>
                </a:solidFill>
                <a:effectLst/>
                <a:latin typeface="+mn-lt"/>
                <a:ea typeface="+mn-ea"/>
                <a:cs typeface="+mn-cs"/>
              </a:rPr>
              <a:t>their core, </a:t>
            </a:r>
            <a:r>
              <a:rPr lang="en-US" sz="1200" kern="1200" dirty="0" smtClean="0">
                <a:solidFill>
                  <a:schemeClr val="tx1"/>
                </a:solidFill>
                <a:effectLst/>
                <a:latin typeface="+mn-lt"/>
                <a:ea typeface="+mn-ea"/>
                <a:cs typeface="+mn-cs"/>
              </a:rPr>
              <a:t>tests are valuable because they </a:t>
            </a:r>
            <a:r>
              <a:rPr lang="en-US" sz="1200" kern="1200" dirty="0" smtClean="0">
                <a:solidFill>
                  <a:schemeClr val="tx1"/>
                </a:solidFill>
                <a:effectLst/>
                <a:latin typeface="+mn-lt"/>
                <a:ea typeface="+mn-ea"/>
                <a:cs typeface="+mn-cs"/>
              </a:rPr>
              <a:t>HELP US UNDERSTAND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a:t>
            </a:r>
            <a:r>
              <a:rPr lang="en-US" sz="1200" kern="1200" dirty="0" smtClean="0">
                <a:solidFill>
                  <a:schemeClr val="tx1"/>
                </a:solidFill>
                <a:effectLst/>
                <a:latin typeface="+mn-lt"/>
                <a:ea typeface="+mn-ea"/>
                <a:cs typeface="+mn-cs"/>
              </a:rPr>
              <a:t>software.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fully deliver that value, they have to effectively convey information when they are read.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kern="1200" dirty="0" smtClean="0">
                <a:solidFill>
                  <a:schemeClr val="tx1"/>
                </a:solidFill>
                <a:effectLst/>
                <a:latin typeface="+mn-lt"/>
                <a:ea typeface="+mn-ea"/>
                <a:cs typeface="+mn-cs"/>
              </a:rPr>
              <a:t>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t>
            </a:r>
            <a:r>
              <a:rPr lang="en-US" sz="1200" kern="1200" dirty="0" smtClean="0">
                <a:solidFill>
                  <a:schemeClr val="tx1"/>
                </a:solidFill>
                <a:effectLst/>
                <a:latin typeface="+mn-lt"/>
                <a:ea typeface="+mn-ea"/>
                <a:cs typeface="+mn-cs"/>
              </a:rPr>
              <a:t>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this case, I’m testing some search logic. To write a complete test, I need to assert both that the code DOES return a match and DOES NOT return something that doesn’t match.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Naming </a:t>
            </a:r>
            <a:r>
              <a:rPr lang="en-US" sz="1200" kern="1200" dirty="0" smtClean="0">
                <a:solidFill>
                  <a:schemeClr val="tx1"/>
                </a:solidFill>
                <a:effectLst/>
                <a:latin typeface="+mn-lt"/>
                <a:ea typeface="+mn-ea"/>
                <a:cs typeface="+mn-cs"/>
              </a:rPr>
              <a:t>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t>
            </a:r>
            <a:r>
              <a:rPr lang="en-US" sz="1200" kern="1200" dirty="0" smtClean="0">
                <a:solidFill>
                  <a:schemeClr val="tx1"/>
                </a:solidFill>
                <a:effectLst/>
                <a:latin typeface="+mn-lt"/>
                <a:ea typeface="+mn-ea"/>
                <a:cs typeface="+mn-cs"/>
              </a:rPr>
              <a:t>an example where I’m using a test helper to set up an </a:t>
            </a:r>
            <a:r>
              <a:rPr lang="en-US" sz="1200" kern="1200" dirty="0" smtClean="0">
                <a:solidFill>
                  <a:schemeClr val="tx1"/>
                </a:solidFill>
                <a:effectLst/>
                <a:latin typeface="+mn-lt"/>
                <a:ea typeface="+mn-ea"/>
                <a:cs typeface="+mn-cs"/>
              </a:rPr>
              <a:t>Order </a:t>
            </a:r>
            <a:r>
              <a:rPr lang="en-US" sz="1200" kern="1200" dirty="0" smtClean="0">
                <a:solidFill>
                  <a:schemeClr val="tx1"/>
                </a:solidFill>
                <a:effectLst/>
                <a:latin typeface="+mn-lt"/>
                <a:ea typeface="+mn-ea"/>
                <a:cs typeface="+mn-cs"/>
              </a:rPr>
              <a:t>that has two payments associated with it.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a:t>
            </a:r>
            <a:r>
              <a:rPr lang="en-US" sz="1200" kern="1200" dirty="0" smtClean="0">
                <a:solidFill>
                  <a:schemeClr val="tx1"/>
                </a:solidFill>
                <a:effectLst/>
                <a:latin typeface="+mn-lt"/>
                <a:ea typeface="+mn-ea"/>
                <a:cs typeface="+mn-cs"/>
              </a:rPr>
              <a:t>this order is a single logical concept, but it requires multiple physical statements to accomplish. Alternatively I could move these instantiations inline, but then I end up with a larger, heavily nested construct that’s harder to read.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a:t>
            </a:r>
            <a:r>
              <a:rPr lang="en-US" sz="1200" kern="1200" dirty="0" smtClean="0">
                <a:solidFill>
                  <a:schemeClr val="tx1"/>
                </a:solidFill>
                <a:effectLst/>
                <a:latin typeface="+mn-lt"/>
                <a:ea typeface="+mn-ea"/>
                <a:cs typeface="+mn-cs"/>
              </a:rPr>
              <a:t>,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addition, note that I no longer need to manually specify the order subtotal; the helper can easily infer that value from the sum of the two payment amounts and wire everything up for 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Not a Testing 101 session. I assume that you’re familiar with at least the basics of writing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Not about mocking or stubbing or how to write testable code. Those are really important topics, but lots of people smarter than me have written tons of words about that stuff already.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key practice is to use "scenario"</a:t>
            </a:r>
            <a:r>
              <a:rPr lang="en-US" sz="1200" kern="1200" baseline="0" dirty="0" smtClean="0">
                <a:solidFill>
                  <a:schemeClr val="tx1"/>
                </a:solidFill>
                <a:effectLst/>
                <a:latin typeface="+mn-lt"/>
                <a:ea typeface="+mn-ea"/>
                <a:cs typeface="+mn-cs"/>
              </a:rPr>
              <a:t> objects to reuse complex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a:t>
            </a:r>
            <a:r>
              <a:rPr lang="en-US" sz="1200" kern="1200" dirty="0" smtClean="0">
                <a:solidFill>
                  <a:schemeClr val="tx1"/>
                </a:solidFill>
                <a:effectLst/>
                <a:latin typeface="+mn-lt"/>
                <a:ea typeface="+mn-ea"/>
                <a:cs typeface="+mn-cs"/>
              </a:rPr>
              <a:t>Helpers are great at returning single objects. But what if you need of keep track of multiple objects AND their relationships?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You’ll </a:t>
            </a:r>
            <a:r>
              <a:rPr lang="en-US" sz="1200" kern="1200" dirty="0" smtClean="0">
                <a:solidFill>
                  <a:schemeClr val="tx1"/>
                </a:solidFill>
                <a:effectLst/>
                <a:latin typeface="+mn-lt"/>
                <a:ea typeface="+mn-ea"/>
                <a:cs typeface="+mn-cs"/>
              </a:rPr>
              <a:t>notice that while a Test Helper is a static factory, a Scenario is something that you instantiate. You can still customize the result but you do it with constructor arguments and not method arguments.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reason for this difference is that a Test Helper returns one of our core domain objects, and we don’t want to litter our app code with constructors that exist only for testing. The factory pattern works great to isolate the Test Helper logic from the core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a:t>
            </a:r>
            <a:r>
              <a:rPr lang="en-US" sz="1200" kern="1200" dirty="0" smtClean="0">
                <a:solidFill>
                  <a:schemeClr val="tx1"/>
                </a:solidFill>
                <a:effectLst/>
                <a:latin typeface="+mn-lt"/>
                <a:ea typeface="+mn-ea"/>
                <a:cs typeface="+mn-cs"/>
              </a:rPr>
              <a: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a:t>
            </a:r>
            <a:r>
              <a:rPr lang="en-US" sz="1200" kern="1200" dirty="0" smtClean="0">
                <a:solidFill>
                  <a:schemeClr val="tx1"/>
                </a:solidFill>
                <a:effectLst/>
                <a:latin typeface="+mn-lt"/>
                <a:ea typeface="+mn-ea"/>
                <a:cs typeface="+mn-cs"/>
              </a:rPr>
              <a:t>,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that's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a:t>
            </a:r>
            <a:r>
              <a:rPr lang="en-US" sz="1200" kern="1200" dirty="0" smtClean="0">
                <a:solidFill>
                  <a:schemeClr val="tx1"/>
                </a:solidFill>
                <a:effectLst/>
                <a:latin typeface="+mn-lt"/>
                <a:ea typeface="+mn-ea"/>
                <a:cs typeface="+mn-cs"/>
              </a:rPr>
              <a: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t>
            </a:r>
            <a:r>
              <a:rPr lang="en-US" sz="1200" kern="1200" dirty="0" smtClean="0">
                <a:solidFill>
                  <a:schemeClr val="tx1"/>
                </a:solidFill>
                <a:effectLst/>
                <a:latin typeface="+mn-lt"/>
                <a:ea typeface="+mn-ea"/>
                <a:cs typeface="+mn-cs"/>
              </a:rPr>
              <a:t>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a:t>
            </a:r>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makes up the majority of your test code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Assuming </a:t>
            </a:r>
            <a:r>
              <a:rPr lang="en-US" sz="1200" kern="1200" dirty="0" smtClean="0">
                <a:solidFill>
                  <a:schemeClr val="tx1"/>
                </a:solidFill>
                <a:effectLst/>
                <a:latin typeface="+mn-lt"/>
                <a:ea typeface="+mn-ea"/>
                <a:cs typeface="+mn-cs"/>
              </a:rPr>
              <a:t>you’re </a:t>
            </a:r>
            <a:r>
              <a:rPr lang="en-US" sz="1200" kern="1200" dirty="0" smtClean="0">
                <a:solidFill>
                  <a:schemeClr val="tx1"/>
                </a:solidFill>
                <a:effectLst/>
                <a:latin typeface="+mn-lt"/>
                <a:ea typeface="+mn-ea"/>
                <a:cs typeface="+mn-cs"/>
              </a:rPr>
              <a:t>not doing </a:t>
            </a:r>
            <a:r>
              <a:rPr lang="en-US" sz="1200" kern="1200" dirty="0" smtClean="0">
                <a:solidFill>
                  <a:schemeClr val="tx1"/>
                </a:solidFill>
                <a:effectLst/>
                <a:latin typeface="+mn-lt"/>
                <a:ea typeface="+mn-ea"/>
                <a:cs typeface="+mn-cs"/>
              </a:rPr>
              <a:t>anything bizarre </a:t>
            </a:r>
            <a:r>
              <a:rPr lang="en-US" sz="1200" kern="1200" dirty="0" smtClean="0">
                <a:solidFill>
                  <a:schemeClr val="tx1"/>
                </a:solidFill>
                <a:effectLst/>
                <a:latin typeface="+mn-lt"/>
                <a:ea typeface="+mn-ea"/>
                <a:cs typeface="+mn-cs"/>
              </a:rPr>
              <a:t>in your tests, they likely all follow the same pattern: </a:t>
            </a:r>
            <a:r>
              <a:rPr lang="en-US" sz="1200"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a bunch of stuff to get ready, then </a:t>
            </a:r>
            <a:r>
              <a:rPr lang="en-US" sz="1200" kern="1200" dirty="0" smtClean="0">
                <a:solidFill>
                  <a:schemeClr val="tx1"/>
                </a:solidFill>
                <a:effectLst/>
                <a:latin typeface="+mn-lt"/>
                <a:ea typeface="+mn-ea"/>
                <a:cs typeface="+mn-cs"/>
              </a:rPr>
              <a:t>call </a:t>
            </a:r>
            <a:r>
              <a:rPr lang="en-US" sz="1200" kern="1200" dirty="0" smtClean="0">
                <a:solidFill>
                  <a:schemeClr val="tx1"/>
                </a:solidFill>
                <a:effectLst/>
                <a:latin typeface="+mn-lt"/>
                <a:ea typeface="+mn-ea"/>
                <a:cs typeface="+mn-cs"/>
              </a:rPr>
              <a:t>the one method or function that you’re testing and end </a:t>
            </a:r>
            <a:r>
              <a:rPr lang="en-US" sz="1200" kern="1200" dirty="0" smtClean="0">
                <a:solidFill>
                  <a:schemeClr val="tx1"/>
                </a:solidFill>
                <a:effectLst/>
                <a:latin typeface="+mn-lt"/>
                <a:ea typeface="+mn-ea"/>
                <a:cs typeface="+mn-cs"/>
              </a:rPr>
              <a:t>w/ assertion </a:t>
            </a:r>
            <a:r>
              <a:rPr lang="en-US" sz="1200" kern="1200" dirty="0" smtClean="0">
                <a:solidFill>
                  <a:schemeClr val="tx1"/>
                </a:solidFill>
                <a:effectLst/>
                <a:latin typeface="+mn-lt"/>
                <a:ea typeface="+mn-ea"/>
                <a:cs typeface="+mn-cs"/>
              </a:rPr>
              <a:t>or two.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Bulk </a:t>
            </a:r>
            <a:r>
              <a:rPr lang="en-US" sz="1200" kern="1200" dirty="0" smtClean="0">
                <a:solidFill>
                  <a:schemeClr val="tx1"/>
                </a:solidFill>
                <a:effectLst/>
                <a:latin typeface="+mn-lt"/>
                <a:ea typeface="+mn-ea"/>
                <a:cs typeface="+mn-cs"/>
              </a:rPr>
              <a:t>of the code is the setup, and the quality of that code is a huge factor in how effectively you can leverage tests towards your ultimate goals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t>
            </a:r>
            <a:r>
              <a:rPr lang="en-US" sz="1200" kern="1200" dirty="0" smtClean="0">
                <a:solidFill>
                  <a:schemeClr val="tx1"/>
                </a:solidFill>
                <a:effectLst/>
                <a:latin typeface="+mn-lt"/>
                <a:ea typeface="+mn-ea"/>
                <a:cs typeface="+mn-cs"/>
              </a:rPr>
              <a:t>if the service that we’re testing is a data service, then this filtering logic might be implemented in a SQL query. The only way to properly test that filter is to create real data in a real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t>
            </a:r>
            <a:r>
              <a:rPr lang="en-US" sz="1200" kern="1200" dirty="0" smtClean="0">
                <a:solidFill>
                  <a:schemeClr val="tx1"/>
                </a:solidFill>
                <a:effectLst/>
                <a:latin typeface="+mn-lt"/>
                <a:ea typeface="+mn-ea"/>
                <a:cs typeface="+mn-cs"/>
              </a:rPr>
              <a:t>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Obviously</a:t>
            </a:r>
            <a:r>
              <a:rPr lang="en-US" sz="1200" kern="1200" dirty="0" smtClean="0">
                <a:solidFill>
                  <a:schemeClr val="tx1"/>
                </a:solidFill>
                <a:effectLst/>
                <a:latin typeface="+mn-lt"/>
                <a:ea typeface="+mn-ea"/>
                <a:cs typeface="+mn-cs"/>
              </a:rPr>
              <a:t>,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a:t>
            </a:r>
            <a:r>
              <a:rPr lang="en-US" sz="1200" kern="1200" dirty="0" smtClean="0">
                <a:solidFill>
                  <a:schemeClr val="tx1"/>
                </a:solidFill>
                <a:effectLst/>
                <a:latin typeface="+mn-lt"/>
                <a:ea typeface="+mn-ea"/>
                <a:cs typeface="+mn-cs"/>
              </a:rPr>
              <a:t>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a:t>
            </a:r>
            <a:r>
              <a:rPr lang="en-US" sz="1200" kern="1200" dirty="0" smtClean="0">
                <a:solidFill>
                  <a:schemeClr val="tx1"/>
                </a:solidFill>
                <a:effectLst/>
                <a:latin typeface="+mn-lt"/>
                <a:ea typeface="+mn-ea"/>
                <a:cs typeface="+mn-cs"/>
              </a:rPr>
              <a:t>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a:t>
            </a:r>
            <a:r>
              <a:rPr lang="en-US" sz="1200" kern="1200" dirty="0" smtClean="0">
                <a:solidFill>
                  <a:schemeClr val="tx1"/>
                </a:solidFill>
                <a:effectLst/>
                <a:latin typeface="+mn-lt"/>
                <a:ea typeface="+mn-ea"/>
                <a:cs typeface="+mn-cs"/>
              </a:rPr>
              <a:t>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follow this pattern then you can basically write a bunch of unit tests with in-memory data, copy and paste the setup code from one of them into an integration test, add a few calls to this Save method, and you’re done. It’s pretty sweet when it comes together.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t>
            </a:r>
            <a:r>
              <a:rPr lang="en-US" sz="1200" kern="1200" dirty="0" smtClean="0">
                <a:solidFill>
                  <a:schemeClr val="tx1"/>
                </a:solidFill>
                <a:effectLst/>
                <a:latin typeface="+mn-lt"/>
                <a:ea typeface="+mn-ea"/>
                <a:cs typeface="+mn-cs"/>
              </a:rPr>
              <a:t>how do prevent this test data from lingering in the database when the test run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Years </a:t>
            </a:r>
            <a:r>
              <a:rPr lang="en-US" sz="1200" kern="1200" dirty="0" smtClean="0">
                <a:solidFill>
                  <a:schemeClr val="tx1"/>
                </a:solidFill>
                <a:effectLst/>
                <a:latin typeface="+mn-lt"/>
                <a:ea typeface="+mn-ea"/>
                <a:cs typeface="+mn-cs"/>
              </a:rPr>
              <a:t>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a:t>
            </a:r>
            <a:r>
              <a:rPr lang="en-US" sz="1200" kern="1200" dirty="0" smtClean="0">
                <a:solidFill>
                  <a:schemeClr val="tx1"/>
                </a:solidFill>
                <a:effectLst/>
                <a:latin typeface="+mn-lt"/>
                <a:ea typeface="+mn-ea"/>
                <a:cs typeface="+mn-cs"/>
              </a:rPr>
              <a:t>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then continue)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a:t>
            </a:r>
            <a:r>
              <a:rPr lang="en-US" sz="1200" kern="1200" dirty="0" smtClean="0">
                <a:solidFill>
                  <a:schemeClr val="tx1"/>
                </a:solidFill>
                <a:effectLst/>
                <a:latin typeface="+mn-lt"/>
                <a:ea typeface="+mn-ea"/>
                <a:cs typeface="+mn-cs"/>
              </a:rPr>
              <a: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a:t>
            </a:r>
            <a:r>
              <a:rPr lang="en-US" sz="1200" kern="1200" dirty="0" smtClean="0">
                <a:solidFill>
                  <a:schemeClr val="tx1"/>
                </a:solidFill>
                <a:effectLst/>
                <a:latin typeface="+mn-lt"/>
                <a:ea typeface="+mn-ea"/>
                <a:cs typeface="+mn-cs"/>
              </a:rPr>
              <a:t>,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a:t>
            </a:r>
            <a:r>
              <a:rPr lang="en-US" sz="1200" kern="1200" dirty="0" smtClean="0">
                <a:solidFill>
                  <a:schemeClr val="tx1"/>
                </a:solidFill>
                <a:effectLst/>
                <a:latin typeface="+mn-lt"/>
                <a:ea typeface="+mn-ea"/>
                <a:cs typeface="+mn-cs"/>
              </a:rPr>
              <a:t>,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23607"/>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4" y="4710369"/>
            <a:ext cx="3533083" cy="1938992"/>
          </a:xfrm>
          <a:prstGeom prst="rect">
            <a:avLst/>
          </a:prstGeom>
          <a:noFill/>
        </p:spPr>
        <p:txBody>
          <a:bodyPr wrap="none" rtlCol="0" anchor="b">
            <a:spAutoFit/>
          </a:bodyPr>
          <a:lstStyle/>
          <a:p>
            <a:pPr algn="ctr"/>
            <a:r>
              <a:rPr lang="en-US" sz="4000" dirty="0" smtClean="0">
                <a:solidFill>
                  <a:srgbClr val="013947"/>
                </a:solidFill>
              </a:rPr>
              <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pic>
        <p:nvPicPr>
          <p:cNvPr id="3" name="Picture 2"/>
          <p:cNvPicPr>
            <a:picLocks noChangeAspect="1"/>
          </p:cNvPicPr>
          <p:nvPr/>
        </p:nvPicPr>
        <p:blipFill>
          <a:blip r:embed="rId3"/>
          <a:stretch>
            <a:fillRect/>
          </a:stretch>
        </p:blipFill>
        <p:spPr>
          <a:xfrm>
            <a:off x="4527914" y="1965960"/>
            <a:ext cx="3136162" cy="3633456"/>
          </a:xfrm>
          <a:prstGeom prst="rect">
            <a:avLst/>
          </a:prstGeom>
        </p:spPr>
      </p:pic>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17882</TotalTime>
  <Words>9611</Words>
  <Application>Microsoft Office PowerPoint</Application>
  <PresentationFormat>Widescreen</PresentationFormat>
  <Paragraphs>828</Paragraphs>
  <Slides>91</Slides>
  <Notes>91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660</cp:revision>
  <dcterms:created xsi:type="dcterms:W3CDTF">2013-12-09T01:29:59Z</dcterms:created>
  <dcterms:modified xsi:type="dcterms:W3CDTF">2017-01-11T01:19:48Z</dcterms:modified>
</cp:coreProperties>
</file>