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5"/>
  </p:notesMasterIdLst>
  <p:sldIdLst>
    <p:sldId id="395" r:id="rId2"/>
    <p:sldId id="396" r:id="rId3"/>
    <p:sldId id="277" r:id="rId4"/>
    <p:sldId id="311" r:id="rId5"/>
    <p:sldId id="312" r:id="rId6"/>
    <p:sldId id="331" r:id="rId7"/>
    <p:sldId id="332" r:id="rId8"/>
    <p:sldId id="333" r:id="rId9"/>
    <p:sldId id="334" r:id="rId10"/>
    <p:sldId id="275" r:id="rId11"/>
    <p:sldId id="370" r:id="rId12"/>
    <p:sldId id="399" r:id="rId13"/>
    <p:sldId id="276" r:id="rId14"/>
    <p:sldId id="346" r:id="rId15"/>
    <p:sldId id="289" r:id="rId16"/>
    <p:sldId id="313" r:id="rId17"/>
    <p:sldId id="314" r:id="rId18"/>
    <p:sldId id="315" r:id="rId19"/>
    <p:sldId id="328" r:id="rId20"/>
    <p:sldId id="290" r:id="rId21"/>
    <p:sldId id="348" r:id="rId22"/>
    <p:sldId id="401" r:id="rId23"/>
    <p:sldId id="400" r:id="rId24"/>
    <p:sldId id="402" r:id="rId25"/>
    <p:sldId id="397" r:id="rId26"/>
    <p:sldId id="262" r:id="rId27"/>
    <p:sldId id="398" r:id="rId28"/>
    <p:sldId id="329" r:id="rId29"/>
    <p:sldId id="350" r:id="rId30"/>
    <p:sldId id="303" r:id="rId31"/>
    <p:sldId id="351" r:id="rId32"/>
    <p:sldId id="316" r:id="rId33"/>
    <p:sldId id="352" r:id="rId34"/>
    <p:sldId id="335" r:id="rId35"/>
    <p:sldId id="304" r:id="rId36"/>
    <p:sldId id="336" r:id="rId37"/>
    <p:sldId id="317" r:id="rId38"/>
    <p:sldId id="305" r:id="rId39"/>
    <p:sldId id="265" r:id="rId40"/>
    <p:sldId id="354" r:id="rId41"/>
    <p:sldId id="353" r:id="rId42"/>
    <p:sldId id="266" r:id="rId43"/>
    <p:sldId id="355" r:id="rId44"/>
    <p:sldId id="285" r:id="rId45"/>
    <p:sldId id="356" r:id="rId46"/>
    <p:sldId id="376" r:id="rId47"/>
    <p:sldId id="377" r:id="rId48"/>
    <p:sldId id="378" r:id="rId49"/>
    <p:sldId id="283" r:id="rId50"/>
    <p:sldId id="361" r:id="rId51"/>
    <p:sldId id="362" r:id="rId52"/>
    <p:sldId id="327" r:id="rId53"/>
    <p:sldId id="363" r:id="rId54"/>
    <p:sldId id="373" r:id="rId55"/>
    <p:sldId id="342" r:id="rId56"/>
    <p:sldId id="341" r:id="rId57"/>
    <p:sldId id="288" r:id="rId58"/>
    <p:sldId id="364" r:id="rId59"/>
    <p:sldId id="309" r:id="rId60"/>
    <p:sldId id="322" r:id="rId61"/>
    <p:sldId id="323" r:id="rId62"/>
    <p:sldId id="300" r:id="rId63"/>
    <p:sldId id="365" r:id="rId64"/>
    <p:sldId id="287" r:id="rId65"/>
    <p:sldId id="368" r:id="rId66"/>
    <p:sldId id="367" r:id="rId67"/>
    <p:sldId id="366" r:id="rId68"/>
    <p:sldId id="389" r:id="rId69"/>
    <p:sldId id="390" r:id="rId70"/>
    <p:sldId id="391" r:id="rId71"/>
    <p:sldId id="273" r:id="rId72"/>
    <p:sldId id="272" r:id="rId73"/>
    <p:sldId id="394" r:id="rId74"/>
    <p:sldId id="379" r:id="rId75"/>
    <p:sldId id="382" r:id="rId76"/>
    <p:sldId id="380" r:id="rId77"/>
    <p:sldId id="384" r:id="rId78"/>
    <p:sldId id="385" r:id="rId79"/>
    <p:sldId id="386" r:id="rId80"/>
    <p:sldId id="343" r:id="rId81"/>
    <p:sldId id="337" r:id="rId82"/>
    <p:sldId id="374" r:id="rId83"/>
    <p:sldId id="274"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18" autoAdjust="0"/>
  </p:normalViewPr>
  <p:slideViewPr>
    <p:cSldViewPr snapToGrid="0">
      <p:cViewPr varScale="1">
        <p:scale>
          <a:sx n="65" d="100"/>
          <a:sy n="65" d="100"/>
        </p:scale>
        <p:origin x="1656"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528503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307882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b="0" baseline="0" dirty="0" smtClean="0">
              <a:sym typeface="Wingdings" panose="05000000000000000000" pitchFamily="2" charset="2"/>
            </a:endParaRPr>
          </a:p>
          <a:p>
            <a:pPr marL="0" lvl="0" indent="0">
              <a:buFont typeface="Arial" panose="020B0604020202020204" pitchFamily="34" charset="0"/>
              <a:buNone/>
            </a:pPr>
            <a:endParaRPr lang="en-US" b="0"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2305508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Often have tests that only care about a PORTION of an object’s data</a:t>
            </a:r>
          </a:p>
          <a:p>
            <a:pPr marL="628650" lvl="1" indent="-171450">
              <a:buFont typeface="Arial" panose="020B0604020202020204" pitchFamily="34" charset="0"/>
              <a:buChar char="•"/>
            </a:pPr>
            <a:r>
              <a:rPr lang="en-US" b="0" baseline="0" dirty="0" smtClean="0"/>
              <a:t>Order’s SHIPPING STATUS may not care about line items</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Customer’s ADDRESS may not care about their name</a:t>
            </a:r>
          </a:p>
          <a:p>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Not always possible to create objects and specify ONLY what you care about</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Constructor </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Being forced to think about irrelevant dependencies makes it harder to write new tests</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Also harder to MAINTAIN tests</a:t>
            </a:r>
          </a:p>
          <a:p>
            <a:pPr marL="628650" lvl="1" indent="-171450">
              <a:buFont typeface="Arial" panose="020B0604020202020204" pitchFamily="34" charset="0"/>
              <a:buChar char="•"/>
            </a:pPr>
            <a:r>
              <a:rPr lang="en-US" b="0" i="0" baseline="0" dirty="0" smtClean="0"/>
              <a:t>Need to create Customer in order to create Order, and Customer changes, your test may break</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We really don’t want tests to break when unrelated parts of the system change</a:t>
            </a:r>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3767031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Writing a test like this is painful, but it’s also painful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these tests. You have to work hard to filter the signal from the noise so that you can understand it.</a:t>
            </a:r>
          </a:p>
          <a:p>
            <a:r>
              <a:rPr lang="en-US" sz="1200" kern="1200" dirty="0" smtClean="0">
                <a:solidFill>
                  <a:schemeClr val="tx1"/>
                </a:solidFill>
                <a:effectLst/>
                <a:latin typeface="+mn-lt"/>
                <a:ea typeface="+mn-ea"/>
                <a:cs typeface="+mn-cs"/>
              </a:rPr>
              <a:t>Some objects that I deal with have 4, 5 or even 6 layers of composition. Object A uses B, B uses C, etc. If we had to deal with this for every single test, we would be writing way fewer tests. It would make me crazy to do this every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anti-pattern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a:t>
            </a:r>
            <a:r>
              <a:rPr lang="en-US" b="0" i="0" baseline="0" dirty="0" smtClean="0"/>
              <a:t>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3384580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anti-pattern is similar, but it deals with manually setting simple values as opposed to dependency objects.</a:t>
            </a:r>
          </a:p>
          <a:p>
            <a:r>
              <a:rPr lang="en-US" sz="1200" kern="1200" dirty="0" smtClean="0">
                <a:solidFill>
                  <a:schemeClr val="tx1"/>
                </a:solidFill>
                <a:effectLst/>
                <a:latin typeface="+mn-lt"/>
                <a:ea typeface="+mn-ea"/>
                <a:cs typeface="+mn-cs"/>
              </a:rPr>
              <a:t>Imagine that you have code that fails if the Customer email address is null, or if some integer field is left at its default value of 0. When setting up a test that executes that code path, even if it’s not really central to the test itself, you have to initialize those properties to avoid those failures. Those values that you set, which DO NOT MATTER to the test, are impossible to distinguish from other values that DO matter to the test. This means other programmers have to work much harder to determine what they can change without affecting the test.</a:t>
            </a:r>
          </a:p>
          <a:p>
            <a:r>
              <a:rPr lang="en-US" sz="1200" kern="1200" dirty="0" smtClean="0">
                <a:solidFill>
                  <a:schemeClr val="tx1"/>
                </a:solidFill>
                <a:effectLst/>
                <a:latin typeface="+mn-lt"/>
                <a:ea typeface="+mn-ea"/>
                <a:cs typeface="+mn-cs"/>
              </a:rPr>
              <a:t>In other words, in order for tests to serve as useful documentation, they have to clearly communicate the conditions under which their assertions hold true. They can’t clearly communicate that if there’s no way for another programmer to differentiate that values that are significant from those that aren’t.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final anti pattern is to use inheritance as a way of sharing setup code between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often find that there’s a certain amount of boilerplate setup code that’s useful in multiple tests. For instance, you might create an Order, a Customer, and a few Line Items and link them all together. This arrangement could be useful when testing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of those objects or any number of related business features, so naturally we’d want to make that setup logic reusable.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3959742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TODO: Image for inheritance</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quick and easy way of doing that would be to create a base class that does the setup and then derive multiple fixture classes from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setup code is in the base class, it’s really difficult to manage those test-specific changes. You end up doing things like replacing or overriding parts of the shared data in the body of each test, but that’s ugly and error prone.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p>
          <a:p>
            <a:endParaRPr lang="en-US" b="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Tests that are hard to write don't get written.</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So </a:t>
            </a:r>
            <a:r>
              <a:rPr lang="en-US" dirty="0" smtClean="0"/>
              <a:t>how</a:t>
            </a:r>
            <a:r>
              <a:rPr lang="en-US" baseline="0" dirty="0" smtClean="0"/>
              <a:t> do we write tests that</a:t>
            </a:r>
            <a:r>
              <a:rPr lang="en-US" i="1" baseline="0" dirty="0" smtClean="0"/>
              <a:t> don’t </a:t>
            </a:r>
            <a:r>
              <a:rPr lang="en-US" i="0" baseline="0" dirty="0" smtClean="0"/>
              <a:t>suck up all our time, money and energy?</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Start by identifying core principles of good setup code</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Highly expressive – delve into what that means in a moment</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Highlights what really matters</a:t>
            </a:r>
          </a:p>
          <a:p>
            <a:pPr marL="628650" lvl="1" indent="-171450">
              <a:buFont typeface="Arial" panose="020B0604020202020204" pitchFamily="34" charset="0"/>
              <a:buChar char="•"/>
            </a:pPr>
            <a:endParaRPr lang="en-US" i="0" baseline="0" dirty="0" smtClean="0"/>
          </a:p>
          <a:p>
            <a:pPr marL="628650" lvl="1" indent="-171450">
              <a:buFont typeface="Arial" panose="020B0604020202020204" pitchFamily="34" charset="0"/>
              <a:buChar char="•"/>
            </a:pPr>
            <a:r>
              <a:rPr lang="en-US" i="0" baseline="0" dirty="0" smtClean="0"/>
              <a:t>Avoids inheritance for data reuse</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Resilient - Doesn’t need constant upkeep as software changes</a:t>
            </a:r>
          </a:p>
          <a:p>
            <a:pPr marL="228600" indent="-228600">
              <a:buAutoNum type="arabicParenR"/>
            </a:pPr>
            <a:endParaRPr lang="en-US" i="0" baseline="0" dirty="0" smtClean="0"/>
          </a:p>
          <a:p>
            <a:pPr marL="0" indent="0">
              <a:buNone/>
            </a:pPr>
            <a:r>
              <a:rPr lang="en-US" b="1" i="0" baseline="0" dirty="0" smtClean="0"/>
              <a:t>TRANSITION: </a:t>
            </a:r>
            <a:r>
              <a:rPr lang="en-US" b="0" i="0" baseline="0" dirty="0" smtClean="0"/>
              <a:t>Let’s look at those in more detail. </a:t>
            </a:r>
            <a:endParaRPr lang="en-US" b="1" i="0" baseline="0" dirty="0" smtClean="0"/>
          </a:p>
          <a:p>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The first principle is that tests should be “highly expressive”. What does that mean? </a:t>
            </a:r>
          </a:p>
          <a:p>
            <a:endParaRPr lang="en-US" b="0" i="0" baseline="0" dirty="0" smtClean="0"/>
          </a:p>
          <a:p>
            <a:pPr marL="171450" indent="-171450">
              <a:buFont typeface="Arial" panose="020B0604020202020204" pitchFamily="34" charset="0"/>
              <a:buChar char="•"/>
            </a:pPr>
            <a:r>
              <a:rPr lang="en-US" b="0" i="0" baseline="0" dirty="0" smtClean="0"/>
              <a:t>Dictionary defines “expressive” as “effectively conveying thought or meaning”</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Setup code should clearly convey the scenario that’s being created and why</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We can’t understand the assertions unless we understand the context too</a:t>
            </a:r>
          </a:p>
          <a:p>
            <a:pPr marL="628650" lvl="1" indent="-171450">
              <a:buFont typeface="Arial" panose="020B0604020202020204" pitchFamily="34" charset="0"/>
              <a:buChar char="•"/>
            </a:pPr>
            <a:endParaRPr lang="en-US" b="0" i="0" baseline="0" dirty="0" smtClean="0"/>
          </a:p>
          <a:p>
            <a:pPr marL="171450" indent="-171450">
              <a:buFont typeface="Arial" panose="020B0604020202020204" pitchFamily="34" charset="0"/>
              <a:buChar char="•"/>
            </a:pPr>
            <a:r>
              <a:rPr lang="en-US" b="0" i="0" baseline="0" dirty="0" smtClean="0"/>
              <a:t>Important that readers can come to that understanding quickly</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Thousands of tests –read every day - Don’t waste time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Easy to look at similar tests and spot what’s different</a:t>
            </a:r>
          </a:p>
          <a:p>
            <a:endParaRPr lang="en-US" b="0" i="0" baseline="0" dirty="0" smtClean="0"/>
          </a:p>
          <a:p>
            <a:r>
              <a:rPr lang="en-US" b="1" dirty="0" smtClean="0"/>
              <a:t>CLICK:</a:t>
            </a:r>
            <a:r>
              <a:rPr lang="en-US" b="0" dirty="0" smtClean="0"/>
              <a:t> Here’s an example. Quick,</a:t>
            </a:r>
            <a:r>
              <a:rPr lang="en-US" b="0" baseline="0" dirty="0" smtClean="0"/>
              <a:t> what’s the point of this code? </a:t>
            </a:r>
          </a:p>
          <a:p>
            <a:r>
              <a:rPr lang="en-US" b="0" baseline="0" dirty="0" smtClean="0"/>
              <a:t>Hard for me to tell too</a:t>
            </a:r>
            <a:endParaRPr lang="en-US" b="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3925053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about this?</a:t>
            </a:r>
            <a:r>
              <a:rPr lang="en-US" baseline="0" dirty="0" smtClean="0"/>
              <a:t> </a:t>
            </a:r>
          </a:p>
          <a:p>
            <a:pPr marL="171450" indent="-171450">
              <a:buFont typeface="Arial" panose="020B0604020202020204" pitchFamily="34" charset="0"/>
              <a:buChar char="•"/>
            </a:pPr>
            <a:r>
              <a:rPr lang="en-US" baseline="0" dirty="0" smtClean="0"/>
              <a:t>Does same thing - removed all the extraneous noise</a:t>
            </a:r>
          </a:p>
          <a:p>
            <a:endParaRPr lang="en-US" baseline="0" dirty="0" smtClean="0"/>
          </a:p>
          <a:p>
            <a:pPr marL="171450" indent="-171450">
              <a:buFont typeface="Arial" panose="020B0604020202020204" pitchFamily="34" charset="0"/>
              <a:buChar char="•"/>
            </a:pPr>
            <a:r>
              <a:rPr lang="en-US" baseline="0" dirty="0" smtClean="0"/>
              <a:t>This is the sort of readability I’m talking about</a:t>
            </a:r>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3537905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Another way to write expressive code is to write LESS of it</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General rule of thumb - avoid writing tests that require more than 1 screen of code</a:t>
            </a:r>
          </a:p>
          <a:p>
            <a:endParaRPr lang="en-US" b="0" baseline="0" dirty="0" smtClean="0"/>
          </a:p>
          <a:p>
            <a:pPr marL="171450" indent="-171450">
              <a:buFont typeface="Arial" panose="020B0604020202020204" pitchFamily="34" charset="0"/>
              <a:buChar char="•"/>
            </a:pPr>
            <a:r>
              <a:rPr lang="en-US" b="0" baseline="0" dirty="0" smtClean="0"/>
              <a:t>Purpose of this constraint - hyper-focused on the clarity of my setup code. </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If can’t describe the test data in just a few statements - writing that code at too low a level.</a:t>
            </a:r>
          </a:p>
          <a:p>
            <a:endParaRPr lang="en-US" b="0" baseline="0" dirty="0" smtClean="0"/>
          </a:p>
          <a:p>
            <a:pPr marL="171450" indent="-171450">
              <a:buFont typeface="Arial" panose="020B0604020202020204" pitchFamily="34" charset="0"/>
              <a:buChar char="•"/>
            </a:pPr>
            <a:r>
              <a:rPr lang="en-US" b="0" baseline="0" dirty="0" smtClean="0"/>
              <a:t>Like refactoring a method into smaller and smaller pieces: just keep asking yourself, can I describe this with fewer code?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I’ll show you some techniques in a few minutes that help me meet this goal more often than not.</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21817883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Sometimes need to create one object only to create something else. </a:t>
            </a:r>
          </a:p>
          <a:p>
            <a:pPr marL="171450" indent="-171450">
              <a:buFont typeface="Arial" panose="020B0604020202020204" pitchFamily="34" charset="0"/>
              <a:buChar char="•"/>
            </a:pPr>
            <a:r>
              <a:rPr lang="en-US" b="0" baseline="0" dirty="0" smtClean="0"/>
              <a:t>Example: need a Customer to create an Order</a:t>
            </a:r>
          </a:p>
          <a:p>
            <a:endParaRPr lang="en-US" b="0" baseline="0" dirty="0" smtClean="0"/>
          </a:p>
          <a:p>
            <a:pPr marL="171450" indent="-171450">
              <a:buFont typeface="Arial" panose="020B0604020202020204" pitchFamily="34" charset="0"/>
              <a:buChar char="•"/>
            </a:pPr>
            <a:r>
              <a:rPr lang="en-US" b="0" baseline="0" dirty="0" smtClean="0"/>
              <a:t>Two statements, one meaningful operation [create the Order]</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Not immediately clear if the Customer is reused elsewhere. Is it safe to change?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Is the customer data part of the core essence of the test? Or is it noise?</a:t>
            </a:r>
          </a:p>
          <a:p>
            <a:endParaRPr lang="en-US" b="0" baseline="0" dirty="0" smtClean="0"/>
          </a:p>
          <a:p>
            <a:r>
              <a:rPr lang="en-US" b="1" baseline="0" dirty="0" smtClean="0"/>
              <a:t>CLICK: 2</a:t>
            </a:r>
            <a:r>
              <a:rPr lang="en-US" b="1" baseline="30000" dirty="0" smtClean="0"/>
              <a:t>nd</a:t>
            </a:r>
            <a:r>
              <a:rPr lang="en-US" b="1" baseline="0" dirty="0" smtClean="0"/>
              <a:t> image: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Moving instantiation of Customer </a:t>
            </a:r>
            <a:r>
              <a:rPr lang="en-US" b="0" i="1" baseline="0" dirty="0" smtClean="0"/>
              <a:t>inside </a:t>
            </a:r>
            <a:r>
              <a:rPr lang="en-US" b="0" i="0" baseline="0" dirty="0" smtClean="0"/>
              <a:t>the Order constructor - express 1 meaningful operation as 1 code statement. </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Avoiding intermediate objects improves clarity</a:t>
            </a:r>
          </a:p>
          <a:p>
            <a:endParaRPr lang="en-US" b="0" i="0" baseline="0" dirty="0" smtClean="0"/>
          </a:p>
          <a:p>
            <a:endParaRPr lang="en-US" b="1" i="1" dirty="0" smtClean="0"/>
          </a:p>
          <a:p>
            <a:endParaRPr lang="en-US" b="1" i="1"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264432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Minute ago said I hated seeing people</a:t>
            </a:r>
            <a:r>
              <a:rPr lang="en-US" b="0" baseline="0" dirty="0" smtClean="0"/>
              <a:t> SKIP tests because they would be hard to write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That’s only half the reason I wrote this talk – other half is seeing really convoluted setup code in the tests that DO get written</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Here’s an example – needed to make minor adjustment to a feature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Feature itself was complex, but the new change was simple – should not take a lot of time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Before writing any new code, wanted to learn more about how the feature currently worked and wanted to write a failing test</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CLICK: So I opened up the file containing the existing tests, and my heart sank when I saw this: &lt;PAUSE&gt;</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Making it easier to understand WHAT is only half the battle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Good setup code communicates WHY</a:t>
            </a:r>
          </a:p>
          <a:p>
            <a:endParaRPr lang="en-US" dirty="0" smtClean="0"/>
          </a:p>
          <a:p>
            <a:pPr marL="171450" indent="-171450">
              <a:buFont typeface="Arial" panose="020B0604020202020204" pitchFamily="34" charset="0"/>
              <a:buChar char="•"/>
            </a:pPr>
            <a:r>
              <a:rPr lang="en-US" dirty="0" smtClean="0"/>
              <a:t>Computer doesn’t care about your motivations</a:t>
            </a:r>
          </a:p>
          <a:p>
            <a:pPr marL="628650" lvl="1" indent="-171450">
              <a:buFont typeface="Arial" panose="020B0604020202020204" pitchFamily="34" charset="0"/>
              <a:buChar char="•"/>
            </a:pPr>
            <a:r>
              <a:rPr lang="en-US" dirty="0" smtClean="0"/>
              <a:t>Co-workers, and future</a:t>
            </a:r>
            <a:r>
              <a:rPr lang="en-US" baseline="0" dirty="0" smtClean="0"/>
              <a:t> you, DO care</a:t>
            </a:r>
          </a:p>
          <a:p>
            <a:pPr marL="628650" lvl="1" indent="-171450">
              <a:buFont typeface="Arial" panose="020B0604020202020204" pitchFamily="34" charset="0"/>
              <a:buChar char="•"/>
            </a:pPr>
            <a:r>
              <a:rPr lang="en-US" baseline="0" dirty="0" smtClean="0"/>
              <a:t>Don’t make them guess!</a:t>
            </a:r>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9992696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Example:</a:t>
            </a:r>
            <a:r>
              <a:rPr lang="en-US" b="0" baseline="0" dirty="0" smtClean="0"/>
              <a:t> </a:t>
            </a:r>
            <a:r>
              <a:rPr lang="en-US" b="0" dirty="0" smtClean="0"/>
              <a:t>Test asserts that product reviews are sorted in a specific way</a:t>
            </a:r>
            <a:br>
              <a:rPr lang="en-US" b="0" dirty="0" smtClean="0"/>
            </a:br>
            <a:endParaRPr lang="en-US" b="0" dirty="0" smtClean="0"/>
          </a:p>
          <a:p>
            <a:pPr marL="171450" indent="-171450">
              <a:buFont typeface="Arial" panose="020B0604020202020204" pitchFamily="34" charset="0"/>
              <a:buChar char="•"/>
            </a:pPr>
            <a:r>
              <a:rPr lang="en-US" b="0" dirty="0" smtClean="0"/>
              <a:t>Setup</a:t>
            </a:r>
            <a:r>
              <a:rPr lang="en-US" b="0" baseline="0" dirty="0" smtClean="0"/>
              <a:t> intentionally adds data in reverse order than it should be output</a:t>
            </a:r>
          </a:p>
          <a:p>
            <a:pPr marL="628650" lvl="1" indent="-171450">
              <a:buFont typeface="Arial" panose="020B0604020202020204" pitchFamily="34" charset="0"/>
              <a:buChar char="•"/>
            </a:pPr>
            <a:r>
              <a:rPr lang="en-US" b="0" baseline="0" dirty="0" smtClean="0"/>
              <a:t>This arrangement is crucial – if we insert data in sorted order, how do we know the sorting code works?</a:t>
            </a:r>
          </a:p>
          <a:p>
            <a:pPr marL="628650" lvl="1" indent="-171450">
              <a:buFont typeface="Arial" panose="020B0604020202020204" pitchFamily="34" charset="0"/>
              <a:buChar char="•"/>
            </a:pPr>
            <a:r>
              <a:rPr lang="en-US" b="0" baseline="0" dirty="0" smtClean="0"/>
              <a:t>Comment draws attention to this significance</a:t>
            </a:r>
            <a:endParaRPr lang="en-US" b="0" dirty="0" smtClean="0"/>
          </a:p>
          <a:p>
            <a:endParaRPr lang="en-US" b="0" i="0" baseline="0" dirty="0" smtClean="0"/>
          </a:p>
          <a:p>
            <a:pPr marL="171450" indent="-171450">
              <a:buFont typeface="Arial" panose="020B0604020202020204" pitchFamily="34" charset="0"/>
              <a:buChar char="•"/>
            </a:pPr>
            <a:r>
              <a:rPr lang="en-US" b="0" i="0" baseline="0" dirty="0" smtClean="0"/>
              <a:t>Different rules about comments in test code than production</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Production code strives to make comments unnecessary – extract method</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Less likely to extract small, one-off methods in test code </a:t>
            </a:r>
          </a:p>
          <a:p>
            <a:pPr marL="1085850" lvl="2" indent="-171450">
              <a:buFont typeface="Arial" panose="020B0604020202020204" pitchFamily="34" charset="0"/>
              <a:buChar char="•"/>
            </a:pPr>
            <a:r>
              <a:rPr lang="en-US" b="0" i="0" baseline="0" dirty="0" smtClean="0"/>
              <a:t>Clutters the files</a:t>
            </a:r>
          </a:p>
          <a:p>
            <a:pPr marL="1085850" lvl="2" indent="-171450">
              <a:buFont typeface="Arial" panose="020B0604020202020204" pitchFamily="34" charset="0"/>
              <a:buChar char="•"/>
            </a:pPr>
            <a:r>
              <a:rPr lang="en-US" b="0" i="0" baseline="0" dirty="0" smtClean="0"/>
              <a:t>Hard to manage at scale</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If setup code needs more than 1- or 2-line comment, extract to helper</a:t>
            </a:r>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31020694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next principle is that “good setup code highlights what matters and downplays what doesn’t”. </a:t>
            </a:r>
          </a:p>
          <a:p>
            <a:endParaRPr lang="en-US" dirty="0" smtClean="0"/>
          </a:p>
          <a:p>
            <a:pPr marL="171450" indent="-171450">
              <a:buFont typeface="Arial" panose="020B0604020202020204" pitchFamily="34" charset="0"/>
              <a:buChar char="•"/>
            </a:pPr>
            <a:r>
              <a:rPr lang="en-US" dirty="0" smtClean="0"/>
              <a:t>Goal is to clearly</a:t>
            </a:r>
            <a:r>
              <a:rPr lang="en-US" baseline="0" dirty="0" smtClean="0"/>
              <a:t> differentiate data that impact the test and data that don’t</a:t>
            </a:r>
            <a:br>
              <a:rPr lang="en-US" baseline="0" dirty="0" smtClean="0"/>
            </a:br>
            <a:endParaRPr lang="en-US" baseline="0" dirty="0" smtClean="0"/>
          </a:p>
          <a:p>
            <a:pPr marL="171450" indent="-171450">
              <a:buFont typeface="Arial" panose="020B0604020202020204" pitchFamily="34" charset="0"/>
              <a:buChar char="•"/>
            </a:pPr>
            <a:r>
              <a:rPr lang="en-US" baseline="0" dirty="0" smtClean="0"/>
              <a:t>Easier for programmers to read and maintain tests</a:t>
            </a:r>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27094465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Replace key values with named constants</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Three benefits:</a:t>
            </a:r>
          </a:p>
          <a:p>
            <a:pPr marL="228600" indent="-228600">
              <a:buAutoNum type="arabicParenR"/>
            </a:pPr>
            <a:r>
              <a:rPr lang="en-US" b="0" baseline="0" dirty="0" smtClean="0"/>
              <a:t>Draw attention to them and visually reinforces their importance</a:t>
            </a:r>
          </a:p>
          <a:p>
            <a:pPr marL="228600" indent="-228600">
              <a:buAutoNum type="arabicParenR"/>
            </a:pPr>
            <a:r>
              <a:rPr lang="en-US" b="0" baseline="0" dirty="0" smtClean="0"/>
              <a:t>Makes the code read more like English</a:t>
            </a:r>
          </a:p>
          <a:p>
            <a:pPr marL="228600" indent="-228600">
              <a:buAutoNum type="arabicParenR"/>
            </a:pPr>
            <a:r>
              <a:rPr lang="en-US" b="0" baseline="0" dirty="0" smtClean="0"/>
              <a:t>Makes it easier to spot differences between otherwise similar tests.</a:t>
            </a:r>
          </a:p>
          <a:p>
            <a:endParaRPr lang="en-US" b="0" baseline="0" dirty="0" smtClean="0"/>
          </a:p>
          <a:p>
            <a:r>
              <a:rPr lang="en-US" b="1" baseline="0" dirty="0" smtClean="0"/>
              <a:t>TRANSITION: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In this example, name communicates its </a:t>
            </a:r>
            <a:r>
              <a:rPr lang="en-US" b="0" i="1" baseline="0" dirty="0" smtClean="0"/>
              <a:t>value</a:t>
            </a:r>
            <a:br>
              <a:rPr lang="en-US" b="0" i="1" baseline="0" dirty="0" smtClean="0"/>
            </a:br>
            <a:endParaRPr lang="en-US" b="0" i="0" baseline="0" dirty="0" smtClean="0"/>
          </a:p>
          <a:p>
            <a:pPr marL="171450" indent="-171450">
              <a:buFont typeface="Arial" panose="020B0604020202020204" pitchFamily="34" charset="0"/>
              <a:buChar char="•"/>
            </a:pPr>
            <a:r>
              <a:rPr lang="en-US" b="0" i="0" baseline="0" dirty="0" smtClean="0"/>
              <a:t>Even more effective when name communicates its </a:t>
            </a:r>
            <a:r>
              <a:rPr lang="en-US" b="0" i="1" baseline="0" dirty="0" smtClean="0"/>
              <a:t>purpose </a:t>
            </a:r>
            <a:r>
              <a:rPr lang="en-US" b="0" i="0" baseline="0" dirty="0" smtClean="0"/>
              <a:t>in the test</a:t>
            </a: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0984296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In this example, the actual value is irrelevant</a:t>
            </a:r>
          </a:p>
          <a:p>
            <a:pPr marL="171450" indent="-171450">
              <a:buFont typeface="Arial" panose="020B0604020202020204" pitchFamily="34" charset="0"/>
              <a:buChar char="•"/>
            </a:pPr>
            <a:r>
              <a:rPr lang="en-US" b="0" baseline="0" dirty="0" smtClean="0"/>
              <a:t>Note how the names of “original value” and “new value” give extra clarity to the assertion</a:t>
            </a:r>
          </a:p>
          <a:p>
            <a:endParaRPr lang="en-US" b="0" baseline="0" dirty="0" smtClean="0"/>
          </a:p>
          <a:p>
            <a:r>
              <a:rPr lang="en-US" b="1" baseline="0" dirty="0" smtClean="0"/>
              <a:t>Pause</a:t>
            </a:r>
          </a:p>
          <a:p>
            <a:endParaRPr lang="en-US" b="0" baseline="0" dirty="0" smtClean="0"/>
          </a:p>
          <a:p>
            <a:r>
              <a:rPr lang="en-US" b="1" baseline="0" dirty="0" smtClean="0"/>
              <a:t>Transition: </a:t>
            </a:r>
            <a:r>
              <a:rPr lang="en-US" b="0" baseline="0" dirty="0" smtClean="0"/>
              <a:t>Of course, giving things good names applies everywhere, not just to constants.</a:t>
            </a:r>
            <a:endParaRPr lang="en-US" b="1" baseline="0" dirty="0" smtClean="0"/>
          </a:p>
          <a:p>
            <a:endParaRPr lang="en-US" b="1"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451653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Just like in production code, give test objects names that </a:t>
            </a:r>
            <a:r>
              <a:rPr lang="en-US" baseline="0" dirty="0" smtClean="0"/>
              <a:t>communicate their purpose</a:t>
            </a:r>
            <a:br>
              <a:rPr lang="en-US" baseline="0" dirty="0" smtClean="0"/>
            </a:br>
            <a:endParaRPr lang="en-US" baseline="0" dirty="0" smtClean="0"/>
          </a:p>
          <a:p>
            <a:pPr marL="171450" indent="-171450">
              <a:buFont typeface="Arial" panose="020B0604020202020204" pitchFamily="34" charset="0"/>
              <a:buChar char="•"/>
            </a:pPr>
            <a:r>
              <a:rPr lang="en-US" baseline="0" dirty="0" smtClean="0"/>
              <a:t>If your test revolves around the fact that a Customer is disabled, call it “disabled customer”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9793844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If contains multiple objects of same time, use names to differentiate them</a:t>
            </a:r>
            <a:br>
              <a:rPr lang="en-US" baseline="0" dirty="0" smtClean="0"/>
            </a:br>
            <a:endParaRPr lang="en-US" baseline="0" dirty="0" smtClean="0"/>
          </a:p>
          <a:p>
            <a:pPr marL="171450" indent="-171450">
              <a:buFont typeface="Arial" panose="020B0604020202020204" pitchFamily="34" charset="0"/>
              <a:buChar char="•"/>
            </a:pPr>
            <a:r>
              <a:rPr lang="en-US" baseline="0" dirty="0" smtClean="0"/>
              <a:t>Sounds obvious, but if I had a nickel for every time “customer 1” and “customer 2”…. </a:t>
            </a:r>
          </a:p>
          <a:p>
            <a:pPr marL="628650" lvl="1" indent="-171450">
              <a:buFont typeface="Arial" panose="020B0604020202020204" pitchFamily="34" charset="0"/>
              <a:buChar char="•"/>
            </a:pPr>
            <a:r>
              <a:rPr lang="en-US" baseline="0" dirty="0" smtClean="0"/>
              <a:t>I’d have a lot of nickels.</a:t>
            </a:r>
            <a:br>
              <a:rPr lang="en-US" baseline="0" dirty="0" smtClean="0"/>
            </a:br>
            <a:endParaRPr lang="en-US" baseline="0" dirty="0" smtClean="0"/>
          </a:p>
          <a:p>
            <a:pPr marL="171450" indent="-171450">
              <a:buFont typeface="Arial" panose="020B0604020202020204" pitchFamily="34" charset="0"/>
              <a:buChar char="•"/>
            </a:pPr>
            <a:r>
              <a:rPr lang="en-US" baseline="0" dirty="0" smtClean="0"/>
              <a:t>Tests should tell a story – easier to understand when actors have meaningful names.</a:t>
            </a:r>
          </a:p>
          <a:p>
            <a:pPr marL="628650" lvl="1" indent="-171450">
              <a:buFont typeface="Arial" panose="020B0604020202020204" pitchFamily="34" charset="0"/>
              <a:buChar char="•"/>
            </a:pPr>
            <a:r>
              <a:rPr lang="en-US" baseline="0" dirty="0" smtClean="0"/>
              <a:t>Doesn’t take a lot of effort</a:t>
            </a:r>
          </a:p>
          <a:p>
            <a:pPr marL="628650" lvl="1" indent="-171450">
              <a:buFont typeface="Arial" panose="020B0604020202020204" pitchFamily="34" charset="0"/>
              <a:buChar char="•"/>
            </a:pPr>
            <a:r>
              <a:rPr lang="en-US" baseline="0" dirty="0" smtClean="0"/>
              <a:t>Makes a big difference</a:t>
            </a:r>
          </a:p>
          <a:p>
            <a:pPr marL="628650" lvl="1" indent="-171450">
              <a:buFont typeface="Arial" panose="020B0604020202020204" pitchFamily="34" charset="0"/>
              <a:buChar char="•"/>
            </a:pPr>
            <a:r>
              <a:rPr lang="en-US" baseline="0" dirty="0" smtClean="0"/>
              <a:t>I hate coinage, don’t need any more nickels</a:t>
            </a:r>
          </a:p>
          <a:p>
            <a:endParaRPr lang="en-US" baseline="0" dirty="0" smtClean="0"/>
          </a:p>
          <a:p>
            <a:r>
              <a:rPr lang="en-US" b="1" baseline="0" dirty="0" smtClean="0"/>
              <a:t>Transition: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Important that meaningful data stands out</a:t>
            </a:r>
          </a:p>
          <a:p>
            <a:pPr marL="171450" indent="-171450">
              <a:buFont typeface="Arial" panose="020B0604020202020204" pitchFamily="34" charset="0"/>
              <a:buChar char="•"/>
            </a:pPr>
            <a:r>
              <a:rPr lang="en-US" b="0" baseline="0" dirty="0" smtClean="0"/>
              <a:t>Also important to downplay data that isn’t as meaningful</a:t>
            </a:r>
          </a:p>
          <a:p>
            <a:endParaRPr lang="en-US" b="1"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9132542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Common</a:t>
            </a:r>
            <a:r>
              <a:rPr lang="en-US" baseline="0" dirty="0" smtClean="0"/>
              <a:t> example where this is useful</a:t>
            </a:r>
            <a:br>
              <a:rPr lang="en-US" baseline="0" dirty="0" smtClean="0"/>
            </a:br>
            <a:endParaRPr lang="en-US" baseline="0" dirty="0" smtClean="0"/>
          </a:p>
          <a:p>
            <a:pPr marL="171450" indent="-171450">
              <a:buFont typeface="Arial" panose="020B0604020202020204" pitchFamily="34" charset="0"/>
              <a:buChar char="•"/>
            </a:pPr>
            <a:r>
              <a:rPr lang="en-US" baseline="0" dirty="0" smtClean="0"/>
              <a:t>When writing tests for search or filter, important to do positive AND negative test</a:t>
            </a:r>
          </a:p>
          <a:p>
            <a:pPr marL="628650" lvl="1" indent="-171450">
              <a:buFont typeface="Arial" panose="020B0604020202020204" pitchFamily="34" charset="0"/>
              <a:buChar char="•"/>
            </a:pPr>
            <a:r>
              <a:rPr lang="en-US" baseline="0" dirty="0" smtClean="0"/>
              <a:t>Just as important that code returns the things it should as does NOT return what it shouldn’t</a:t>
            </a:r>
            <a:endParaRPr lang="en-US" dirty="0" smtClean="0"/>
          </a:p>
          <a:p>
            <a:endParaRPr lang="en-US" dirty="0" smtClean="0"/>
          </a:p>
          <a:p>
            <a:pPr marL="171450" indent="-171450">
              <a:buFont typeface="Arial" panose="020B0604020202020204" pitchFamily="34" charset="0"/>
              <a:buChar char="•"/>
            </a:pPr>
            <a:r>
              <a:rPr lang="en-US" baseline="0" dirty="0" smtClean="0"/>
              <a:t>My convention is to use the term “distractor” when naming the objects that </a:t>
            </a:r>
            <a:r>
              <a:rPr lang="en-US" i="1" baseline="0" dirty="0" smtClean="0"/>
              <a:t>shouldn’t </a:t>
            </a:r>
            <a:r>
              <a:rPr lang="en-US" i="0" baseline="0" dirty="0" smtClean="0"/>
              <a:t>get returned</a:t>
            </a:r>
          </a:p>
          <a:p>
            <a:pPr marL="628650" lvl="1" indent="-171450">
              <a:buFont typeface="Arial" panose="020B0604020202020204" pitchFamily="34" charset="0"/>
              <a:buChar char="•"/>
            </a:pPr>
            <a:r>
              <a:rPr lang="en-US" baseline="0" dirty="0" smtClean="0"/>
              <a:t>Communicates object is not important, as long as its different from the target</a:t>
            </a:r>
          </a:p>
          <a:p>
            <a:pPr marL="628650" lvl="1" indent="-171450">
              <a:buFont typeface="Arial" panose="020B0604020202020204" pitchFamily="34" charset="0"/>
              <a:buChar char="•"/>
            </a:pPr>
            <a:r>
              <a:rPr lang="en-US" baseline="0" dirty="0" smtClean="0"/>
              <a:t>Use that name consistently, co-workers immediately recognize the point of these objects</a:t>
            </a:r>
          </a:p>
          <a:p>
            <a:endParaRPr lang="en-US" baseline="0" dirty="0" smtClean="0"/>
          </a:p>
          <a:p>
            <a:pPr marL="171450" indent="-171450">
              <a:buFont typeface="Arial" panose="020B0604020202020204" pitchFamily="34" charset="0"/>
              <a:buChar char="•"/>
            </a:pPr>
            <a:r>
              <a:rPr lang="en-US" baseline="0" dirty="0" smtClean="0"/>
              <a:t>This sort of instant pattern recognition is another key benefit of expressive code</a:t>
            </a:r>
          </a:p>
          <a:p>
            <a:pPr marL="0" indent="0">
              <a:buFont typeface="Arial" panose="020B0604020202020204" pitchFamily="34" charset="0"/>
              <a:buNone/>
            </a:pPr>
            <a:endParaRPr lang="en-US" baseline="0" dirty="0" smtClean="0"/>
          </a:p>
          <a:p>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6643973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Another way to downplay is w/ consistent dummy values</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Example: constructor takes 3 arguments, I only care about 1</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Passing </a:t>
            </a:r>
            <a:r>
              <a:rPr lang="en-US" b="0" i="1" baseline="0" dirty="0" smtClean="0"/>
              <a:t>null </a:t>
            </a:r>
            <a:r>
              <a:rPr lang="en-US" b="0" i="0" baseline="0" dirty="0" smtClean="0"/>
              <a:t>might cause errors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Use value that is obviously irrelevant</a:t>
            </a:r>
            <a:br>
              <a:rPr lang="en-US" b="0" i="0" baseline="0" dirty="0" smtClean="0"/>
            </a:br>
            <a:endParaRPr lang="en-US" b="0" i="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Try to avoid numbers like 0, 1, and 2</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Frequently appear as meaningful values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Want arbitrary values to stand out – I use “42” as my dummy integer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You can use whatever you want – just be consistent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18078467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principle of good setup code is to avoid inheritance, at least for</a:t>
            </a:r>
            <a:r>
              <a:rPr lang="en-US" baseline="0" dirty="0" smtClean="0"/>
              <a:t> the purposes of creating test data.</a:t>
            </a:r>
          </a:p>
          <a:p>
            <a:endParaRPr lang="en-US" baseline="0" dirty="0" smtClean="0"/>
          </a:p>
          <a:p>
            <a:r>
              <a:rPr lang="en-US" b="1" baseline="0" dirty="0" smtClean="0"/>
              <a:t>CLICK</a:t>
            </a:r>
          </a:p>
          <a:p>
            <a:endParaRPr lang="en-US" b="1" baseline="0" dirty="0" smtClean="0"/>
          </a:p>
          <a:p>
            <a:pPr marL="171450" indent="-171450">
              <a:buFont typeface="Arial" panose="020B0604020202020204" pitchFamily="34" charset="0"/>
              <a:buChar char="•"/>
            </a:pPr>
            <a:r>
              <a:rPr lang="en-US" b="0" baseline="0" dirty="0" smtClean="0"/>
              <a:t>The first reason is that inheritance makes it hard to tweak shared data for each test</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Imagine you have 5 tests covering the same piece of code</a:t>
            </a:r>
          </a:p>
          <a:p>
            <a:pPr marL="628650" lvl="1" indent="-171450">
              <a:buFont typeface="Arial" panose="020B0604020202020204" pitchFamily="34" charset="0"/>
              <a:buChar char="•"/>
            </a:pPr>
            <a:r>
              <a:rPr lang="en-US" b="0" baseline="0" dirty="0" smtClean="0"/>
              <a:t>Setup for these tests will be very similar</a:t>
            </a:r>
          </a:p>
          <a:p>
            <a:pPr marL="628650" lvl="1" indent="-171450">
              <a:buFont typeface="Arial" panose="020B0604020202020204" pitchFamily="34" charset="0"/>
              <a:buChar char="•"/>
            </a:pPr>
            <a:r>
              <a:rPr lang="en-US" b="0" baseline="0" dirty="0" smtClean="0"/>
              <a:t>For sake of example, </a:t>
            </a:r>
            <a:r>
              <a:rPr lang="en-US" b="0" baseline="0" dirty="0" err="1" smtClean="0"/>
              <a:t>lets’s</a:t>
            </a:r>
            <a:r>
              <a:rPr lang="en-US" b="0" baseline="0" dirty="0" smtClean="0"/>
              <a:t> say that any 2 tests will have 90% of same setup needs</a:t>
            </a:r>
          </a:p>
          <a:p>
            <a:pPr marL="628650" lvl="1" indent="-171450">
              <a:buFont typeface="Arial" panose="020B0604020202020204" pitchFamily="34" charset="0"/>
              <a:buChar char="•"/>
            </a:pPr>
            <a:r>
              <a:rPr lang="en-US" b="0" baseline="0" dirty="0" smtClean="0"/>
              <a:t>Different tests have </a:t>
            </a:r>
            <a:r>
              <a:rPr lang="en-US" b="0" i="1" baseline="0" dirty="0" smtClean="0"/>
              <a:t>different </a:t>
            </a:r>
            <a:r>
              <a:rPr lang="en-US" b="0" i="0" baseline="0" dirty="0" smtClean="0"/>
              <a:t>90% in common</a:t>
            </a:r>
          </a:p>
          <a:p>
            <a:pPr marL="628650" lvl="1" indent="-171450">
              <a:buFont typeface="Arial" panose="020B0604020202020204" pitchFamily="34" charset="0"/>
              <a:buChar char="•"/>
            </a:pPr>
            <a:r>
              <a:rPr lang="en-US" b="0" i="0" baseline="0" dirty="0" smtClean="0"/>
              <a:t>One might need to change an Order’s ship status, another might need to change a Customer’s name</a:t>
            </a:r>
            <a:endParaRPr lang="en-US" b="0" baseline="0" dirty="0" smtClean="0"/>
          </a:p>
          <a:p>
            <a:endParaRPr lang="en-US" b="0" baseline="0" dirty="0" smtClean="0"/>
          </a:p>
          <a:p>
            <a:pPr marL="171450" indent="-171450">
              <a:buFont typeface="Arial" panose="020B0604020202020204" pitchFamily="34" charset="0"/>
              <a:buChar char="•"/>
            </a:pPr>
            <a:r>
              <a:rPr lang="en-US" b="0" i="0" baseline="0" dirty="0" smtClean="0"/>
              <a:t>This </a:t>
            </a:r>
            <a:r>
              <a:rPr lang="en-US" b="0" i="1" baseline="0" dirty="0" smtClean="0"/>
              <a:t>can </a:t>
            </a:r>
            <a:r>
              <a:rPr lang="en-US" b="0" i="0" baseline="0" dirty="0" smtClean="0"/>
              <a:t>be handled w/ inheritance – not clean, not elegant</a:t>
            </a:r>
            <a:br>
              <a:rPr lang="en-US" b="0" i="0" baseline="0" dirty="0" smtClean="0"/>
            </a:b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922487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Inheritance also limits ability to re-use setup logic.</a:t>
            </a:r>
          </a:p>
          <a:p>
            <a:endParaRPr lang="en-US" b="0" i="0" baseline="0" dirty="0" smtClean="0"/>
          </a:p>
          <a:p>
            <a:pPr marL="171450" indent="-171450">
              <a:buFont typeface="Arial" panose="020B0604020202020204" pitchFamily="34" charset="0"/>
              <a:buChar char="•"/>
            </a:pPr>
            <a:r>
              <a:rPr lang="en-US" b="0" i="0" baseline="0" dirty="0" smtClean="0"/>
              <a:t>Assume generic setup, like linked Customer, Order and Line Item.</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Useful when testing </a:t>
            </a:r>
            <a:r>
              <a:rPr lang="en-US" b="0" i="1" baseline="0" dirty="0" smtClean="0"/>
              <a:t>any </a:t>
            </a:r>
            <a:r>
              <a:rPr lang="en-US" b="0" i="0" baseline="0" dirty="0" smtClean="0"/>
              <a:t>of those objects</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Don’t want to force inheritance hierarchy</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To re-use setup logic, we need to get it out of the base class &amp; into something more easily shared</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In a few minutes, I’ll show a clean and elegant technique for doing this without inheritance</a:t>
            </a:r>
          </a:p>
          <a:p>
            <a:endParaRPr lang="en-US" b="0" i="0" baseline="0" dirty="0" smtClean="0"/>
          </a:p>
          <a:p>
            <a:endParaRPr lang="en-US" b="0" i="0" baseline="0" dirty="0" smtClean="0"/>
          </a:p>
          <a:p>
            <a:endParaRPr lang="en-US" b="0" i="0" baseline="0" dirty="0" smtClean="0"/>
          </a:p>
          <a:p>
            <a:endParaRPr lang="en-US" b="1" i="0" baseline="0" dirty="0" smtClean="0"/>
          </a:p>
          <a:p>
            <a:endParaRPr lang="en-US" b="0" i="0" baseline="0" dirty="0" smtClean="0"/>
          </a:p>
          <a:p>
            <a:endParaRPr lang="en-US" b="1" dirty="0" smtClean="0"/>
          </a:p>
          <a:p>
            <a:endParaRPr lang="en-US" b="0"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6038686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Base classes </a:t>
            </a:r>
            <a:r>
              <a:rPr lang="en-US" b="0" i="1" baseline="0" dirty="0" smtClean="0"/>
              <a:t>can </a:t>
            </a:r>
            <a:r>
              <a:rPr lang="en-US" b="0" i="0" baseline="0" dirty="0" smtClean="0"/>
              <a:t>initialize shared services or stub out certain types of behavior</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Just avoid creating </a:t>
            </a:r>
            <a:r>
              <a:rPr lang="en-US" b="0" i="1" baseline="0" dirty="0" smtClean="0"/>
              <a:t>data</a:t>
            </a:r>
            <a:endParaRPr lang="en-US" b="0" i="0" baseline="0" dirty="0" smtClean="0"/>
          </a:p>
          <a:p>
            <a:endParaRPr lang="en-US" b="0" i="0" baseline="0" dirty="0" smtClean="0"/>
          </a:p>
          <a:p>
            <a:endParaRPr lang="en-US" b="0" i="0" baseline="0" dirty="0" smtClean="0"/>
          </a:p>
          <a:p>
            <a:endParaRPr lang="en-US" b="1" i="0" baseline="0" dirty="0" smtClean="0"/>
          </a:p>
          <a:p>
            <a:endParaRPr lang="en-US" b="0" i="0" baseline="0" dirty="0" smtClean="0"/>
          </a:p>
          <a:p>
            <a:endParaRPr lang="en-US" b="1" dirty="0" smtClean="0"/>
          </a:p>
          <a:p>
            <a:endParaRPr lang="en-US" b="0"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34610781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4</a:t>
            </a:r>
            <a:r>
              <a:rPr lang="en-US" b="0" i="0" baseline="30000" dirty="0" smtClean="0"/>
              <a:t>th</a:t>
            </a:r>
            <a:r>
              <a:rPr lang="en-US" b="0" i="0" baseline="0" dirty="0" smtClean="0"/>
              <a:t> principle of good setup code is that it is resilient to changes in the main app</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Tests should be </a:t>
            </a:r>
            <a:r>
              <a:rPr lang="en-US" b="0" i="1" baseline="0" dirty="0" smtClean="0"/>
              <a:t>adding </a:t>
            </a:r>
            <a:r>
              <a:rPr lang="en-US" b="0" i="0" baseline="0" dirty="0" smtClean="0"/>
              <a:t>value</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Not subtracting it by demanding constant attention</a:t>
            </a: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38208557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In the same vein, we want to be able to easily refactor our test projects</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Seen people be sloppier in test code than real code – that’s a mistake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Important to keep tests malleable</a:t>
            </a:r>
          </a:p>
          <a:p>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16419962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Just identified 4 principles of good setup code. Next - concrete patterns and practices</a:t>
            </a:r>
          </a:p>
          <a:p>
            <a:pPr marL="171450" indent="-171450">
              <a:buFont typeface="Arial" panose="020B0604020202020204" pitchFamily="34" charset="0"/>
              <a:buChar char="•"/>
            </a:pPr>
            <a:endParaRPr lang="en-US" b="0" i="0" baseline="0" dirty="0" smtClean="0"/>
          </a:p>
          <a:p>
            <a:pPr marL="0" indent="0">
              <a:buFont typeface="Arial" panose="020B0604020202020204" pitchFamily="34" charset="0"/>
              <a:buNone/>
            </a:pPr>
            <a:r>
              <a:rPr lang="en-US" b="1" i="0" baseline="0" dirty="0" smtClean="0"/>
              <a:t>CLICK FOR IMAGE</a:t>
            </a:r>
            <a:r>
              <a:rPr lang="en-US" b="0" i="0" baseline="0" dirty="0" smtClean="0"/>
              <a:t/>
            </a:r>
            <a:br>
              <a:rPr lang="en-US" b="0" i="0" baseline="0" dirty="0" smtClean="0"/>
            </a:br>
            <a:endParaRPr lang="en-US" b="0" i="0" baseline="0" dirty="0" smtClean="0"/>
          </a:p>
          <a:p>
            <a:pPr marL="171450" indent="-171450">
              <a:buFont typeface="Arial" panose="020B0604020202020204" pitchFamily="34" charset="0"/>
              <a:buChar char="•"/>
            </a:pPr>
            <a:r>
              <a:rPr lang="en-US" dirty="0" smtClean="0"/>
              <a:t>Most important thing to</a:t>
            </a:r>
            <a:r>
              <a:rPr lang="en-US" baseline="0" dirty="0" smtClean="0"/>
              <a:t> improve setup code – stop constructing test objects by hand</a:t>
            </a:r>
            <a:br>
              <a:rPr lang="en-US" baseline="0" dirty="0" smtClean="0"/>
            </a:br>
            <a:endParaRPr lang="en-US" baseline="0" dirty="0" smtClean="0"/>
          </a:p>
          <a:p>
            <a:pPr marL="171450" indent="-171450">
              <a:buFont typeface="Arial" panose="020B0604020202020204" pitchFamily="34" charset="0"/>
              <a:buChar char="•"/>
            </a:pPr>
            <a:r>
              <a:rPr lang="en-US" baseline="0" dirty="0" smtClean="0"/>
              <a:t>Push into helper for two benefits:</a:t>
            </a:r>
            <a:br>
              <a:rPr lang="en-US" baseline="0" dirty="0" smtClean="0"/>
            </a:br>
            <a:endParaRPr lang="en-US" baseline="0" dirty="0" smtClean="0"/>
          </a:p>
          <a:p>
            <a:pPr marL="685800" lvl="1" indent="-228600">
              <a:buAutoNum type="arabicParenR"/>
            </a:pPr>
            <a:r>
              <a:rPr lang="en-US" baseline="0" dirty="0" smtClean="0"/>
              <a:t>Shorter setup code - easier to write and maintain</a:t>
            </a:r>
            <a:br>
              <a:rPr lang="en-US" baseline="0" dirty="0" smtClean="0"/>
            </a:br>
            <a:endParaRPr lang="en-US" baseline="0" dirty="0" smtClean="0"/>
          </a:p>
          <a:p>
            <a:pPr marL="685800" lvl="1" indent="-228600">
              <a:buAutoNum type="arabicParenR"/>
            </a:pPr>
            <a:r>
              <a:rPr lang="en-US" baseline="0" dirty="0" smtClean="0"/>
              <a:t>Greater resiliency - if an object changes, only modify helper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13311900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We tried a couple existing object creation patterns but had some problems with them</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1" baseline="0" dirty="0" smtClean="0"/>
              <a:t>CLICK for Object Mother</a:t>
            </a:r>
            <a:endParaRPr lang="en-US" b="0" baseline="0" dirty="0" smtClean="0"/>
          </a:p>
          <a:p>
            <a:pPr marL="0" indent="0">
              <a:buFont typeface="Arial" panose="020B0604020202020204" pitchFamily="34" charset="0"/>
              <a:buNone/>
            </a:pPr>
            <a:endParaRPr lang="en-US" b="0" baseline="0" dirty="0" smtClean="0"/>
          </a:p>
          <a:p>
            <a:pPr marL="171450" indent="-171450">
              <a:buFont typeface="Arial" panose="020B0604020202020204" pitchFamily="34" charset="0"/>
              <a:buChar char="•"/>
            </a:pPr>
            <a:r>
              <a:rPr lang="en-US" b="0" dirty="0" smtClean="0"/>
              <a:t>First pattern we tried</a:t>
            </a:r>
            <a:r>
              <a:rPr lang="en-US" b="0" baseline="0" dirty="0" smtClean="0"/>
              <a:t> was called Object Mother</a:t>
            </a:r>
          </a:p>
          <a:p>
            <a:pPr marL="628650" lvl="1" indent="-171450">
              <a:buFont typeface="Arial" panose="020B0604020202020204" pitchFamily="34" charset="0"/>
              <a:buChar char="•"/>
            </a:pPr>
            <a:r>
              <a:rPr lang="en-US" b="0" baseline="0" dirty="0" smtClean="0"/>
              <a:t>Refers to a factory that returns fully-constructed objects in a very specific state</a:t>
            </a:r>
          </a:p>
          <a:p>
            <a:pPr marL="628650" lvl="1" indent="-171450">
              <a:buFont typeface="Arial" panose="020B0604020202020204" pitchFamily="34" charset="0"/>
              <a:buChar char="•"/>
            </a:pPr>
            <a:r>
              <a:rPr lang="en-US" b="0" baseline="0" dirty="0" smtClean="0"/>
              <a:t>For example, one factory method might return a completed order with an unpaid balance, another might create an insurance policy object with a specific combination of </a:t>
            </a:r>
            <a:r>
              <a:rPr lang="en-US" b="0" baseline="0" dirty="0" err="1" smtClean="0"/>
              <a:t>coverages</a:t>
            </a:r>
            <a:endParaRPr lang="en-US" b="0" baseline="0" dirty="0" smtClean="0"/>
          </a:p>
          <a:p>
            <a:pPr marL="171450" lvl="0" indent="-171450">
              <a:buFont typeface="Arial" panose="020B0604020202020204" pitchFamily="34" charset="0"/>
              <a:buChar char="•"/>
            </a:pPr>
            <a:r>
              <a:rPr lang="en-US" b="0" baseline="0" dirty="0" smtClean="0"/>
              <a:t>Object Mother does good of making your tests more expressive, but it doesn’t scale well</a:t>
            </a:r>
          </a:p>
          <a:p>
            <a:pPr marL="628650" lvl="1" indent="-171450">
              <a:buFont typeface="Arial" panose="020B0604020202020204" pitchFamily="34" charset="0"/>
              <a:buChar char="•"/>
            </a:pPr>
            <a:r>
              <a:rPr lang="en-US" b="0" baseline="0" dirty="0" smtClean="0"/>
              <a:t>As software gets more complex, you need more and more pre-built objects</a:t>
            </a:r>
          </a:p>
          <a:p>
            <a:pPr marL="628650" lvl="1" indent="-171450">
              <a:buFont typeface="Arial" panose="020B0604020202020204" pitchFamily="34" charset="0"/>
              <a:buChar char="•"/>
            </a:pPr>
            <a:r>
              <a:rPr lang="en-US" b="0" baseline="0" dirty="0" smtClean="0"/>
              <a:t>As the number of pre-built objects grows it becomes harder to maintain them and harder for developers to choose between them</a:t>
            </a:r>
            <a:br>
              <a:rPr lang="en-US" b="0" baseline="0" dirty="0" smtClean="0"/>
            </a:b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Eventually,</a:t>
            </a:r>
            <a:r>
              <a:rPr lang="en-US" b="0" baseline="0" dirty="0" smtClean="0"/>
              <a:t> you end up with a mess like this:</a:t>
            </a:r>
          </a:p>
          <a:p>
            <a:pPr marL="628650" lvl="1" indent="-171450">
              <a:buFont typeface="Arial" panose="020B0604020202020204" pitchFamily="34" charset="0"/>
              <a:buChar char="•"/>
            </a:pPr>
            <a:r>
              <a:rPr lang="en-US" b="0" baseline="0" dirty="0" smtClean="0"/>
              <a:t>Lots of overlap == lots of duplication</a:t>
            </a:r>
          </a:p>
          <a:p>
            <a:pPr marL="628650" lvl="1" indent="-171450">
              <a:buFont typeface="Arial" panose="020B0604020202020204" pitchFamily="34" charset="0"/>
              <a:buChar char="•"/>
            </a:pPr>
            <a:r>
              <a:rPr lang="en-US" b="0" baseline="0" dirty="0" smtClean="0"/>
              <a:t>More there are, harder to choose == people keep creating new ones</a:t>
            </a: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The next thing we tried was a pattern called Data Builder.</a:t>
            </a:r>
            <a:br>
              <a:rPr lang="en-US" b="0" dirty="0" smtClean="0"/>
            </a:br>
            <a:endParaRPr lang="en-US" b="0" dirty="0" smtClean="0"/>
          </a:p>
          <a:p>
            <a:pPr marL="628650" lvl="1" indent="-171450">
              <a:buFont typeface="Arial" panose="020B0604020202020204" pitchFamily="34" charset="0"/>
              <a:buChar char="•"/>
            </a:pPr>
            <a:r>
              <a:rPr lang="en-US" b="0" dirty="0" smtClean="0"/>
              <a:t>Rather</a:t>
            </a:r>
            <a:r>
              <a:rPr lang="en-US" b="0" baseline="0" dirty="0" smtClean="0"/>
              <a:t> than pre-built objects, Data Builder lets you create customized objects in the body of each test</a:t>
            </a:r>
          </a:p>
          <a:p>
            <a:pPr marL="628650" lvl="1" indent="-171450">
              <a:buFont typeface="Arial" panose="020B0604020202020204" pitchFamily="34" charset="0"/>
              <a:buChar char="•"/>
            </a:pPr>
            <a:r>
              <a:rPr lang="en-US" b="0" baseline="0" dirty="0" smtClean="0"/>
              <a:t>Builder uses a Fluent API to expose methods for customizing the object in different ways</a:t>
            </a:r>
          </a:p>
          <a:p>
            <a:pPr marL="628650" lvl="1" indent="-171450">
              <a:buFont typeface="Arial" panose="020B0604020202020204" pitchFamily="34" charset="0"/>
              <a:buChar char="•"/>
            </a:pPr>
            <a:r>
              <a:rPr lang="en-US" b="0" baseline="0" dirty="0" smtClean="0"/>
              <a:t>You chain these methods together and call Build() at the end, at which point the Builder returns a fully constructed object</a:t>
            </a:r>
            <a:br>
              <a:rPr lang="en-US" b="0" baseline="0" dirty="0" smtClean="0"/>
            </a:b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I like this approach a lot more than Object Mother because it lets us create the precise data we need for each test. This scales much better.</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0" baseline="0" dirty="0" smtClean="0"/>
              <a:t>However, I’m not a big fan of the fluent API. </a:t>
            </a:r>
          </a:p>
          <a:p>
            <a:pPr marL="628650" lvl="1" indent="-171450">
              <a:buFont typeface="Arial" panose="020B0604020202020204" pitchFamily="34" charset="0"/>
              <a:buChar char="•"/>
            </a:pPr>
            <a:r>
              <a:rPr lang="en-US" b="0" baseline="0" dirty="0" smtClean="0"/>
              <a:t>It’s verbose and adds a lot of noise, as you see here</a:t>
            </a:r>
          </a:p>
          <a:p>
            <a:pPr marL="628650" lvl="1" indent="-171450">
              <a:buFont typeface="Arial" panose="020B0604020202020204" pitchFamily="34" charset="0"/>
              <a:buChar char="•"/>
            </a:pPr>
            <a:r>
              <a:rPr lang="en-US" b="0" baseline="0" dirty="0" smtClean="0"/>
              <a:t>Annoying boilerplate code to implement the fluent API</a:t>
            </a:r>
          </a:p>
          <a:p>
            <a:pPr marL="171450" lvl="0" indent="-171450">
              <a:buFont typeface="Arial" panose="020B0604020202020204" pitchFamily="34" charset="0"/>
              <a:buChar char="•"/>
            </a:pPr>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Transition:</a:t>
            </a:r>
            <a:r>
              <a:rPr lang="en-US" b="0" dirty="0" smtClean="0"/>
              <a:t> Eventually,</a:t>
            </a:r>
            <a:r>
              <a:rPr lang="en-US" b="0" baseline="0" dirty="0" smtClean="0"/>
              <a:t> we created a hybrid of these two patterns that we call the Test Helper pattern</a:t>
            </a:r>
            <a:endParaRPr lang="en-US" b="1" dirty="0" smtClean="0"/>
          </a:p>
          <a:p>
            <a:endParaRPr lang="en-US" baseline="0" dirty="0" smtClean="0"/>
          </a:p>
          <a:p>
            <a:r>
              <a:rPr lang="en-US" baseline="0" dirty="0" smtClean="0"/>
              <a:t>A “Test Helper” combines the static factory class of Object Mother with the customizable nature of a Data Builder, minus the Fluent API.</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296356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Implemented using a feature of .NET 4.0 called “optional parameters”</a:t>
            </a:r>
            <a:br>
              <a:rPr lang="en-US" b="0" baseline="0" dirty="0" smtClean="0"/>
            </a:br>
            <a:endParaRPr lang="en-US" b="0" baseline="0" dirty="0" smtClean="0"/>
          </a:p>
          <a:p>
            <a:pPr marL="171450" lvl="0" indent="-171450">
              <a:buFont typeface="Arial" panose="020B0604020202020204" pitchFamily="34" charset="0"/>
              <a:buChar char="•"/>
            </a:pPr>
            <a:r>
              <a:rPr lang="en-US" b="0" baseline="0" dirty="0" smtClean="0"/>
              <a:t>First, create a static factory method like an Object Mother</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Expose each customizable property as a method </a:t>
            </a:r>
            <a:r>
              <a:rPr lang="en-US" b="0" baseline="0" dirty="0" err="1" smtClean="0"/>
              <a:t>param</a:t>
            </a:r>
            <a:r>
              <a:rPr lang="en-US" b="0" baseline="0" dirty="0" smtClean="0"/>
              <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In most cases, expose all major properties</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Remember – don’t want callers to specify irrelevant data</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Make </a:t>
            </a:r>
            <a:r>
              <a:rPr lang="en-US" b="0" baseline="0" dirty="0" err="1" smtClean="0"/>
              <a:t>params</a:t>
            </a:r>
            <a:r>
              <a:rPr lang="en-US" b="0" baseline="0" dirty="0" smtClean="0"/>
              <a:t> optional by assigning a default value in method signature</a:t>
            </a: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4462369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When you call the method, use this “named argument” syntax to pick &amp; choose arguments to specify</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Any optional parameter that you don’t provide is assigned its default value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Clean, low-noise API for describing test data in precise detail</a:t>
            </a:r>
          </a:p>
          <a:p>
            <a:endParaRPr lang="en-US" b="0" baseline="0" dirty="0" smtClean="0"/>
          </a:p>
          <a:p>
            <a:r>
              <a:rPr lang="en-US" b="1" baseline="0" dirty="0" smtClean="0"/>
              <a:t>Transition: </a:t>
            </a:r>
          </a:p>
          <a:p>
            <a:endParaRPr lang="en-US" b="1" baseline="0" dirty="0" smtClean="0"/>
          </a:p>
          <a:p>
            <a:pPr marL="171450" indent="-171450">
              <a:buFont typeface="Arial" panose="020B0604020202020204" pitchFamily="34" charset="0"/>
              <a:buChar char="•"/>
            </a:pPr>
            <a:r>
              <a:rPr lang="en-US" b="0" baseline="0" dirty="0" smtClean="0"/>
              <a:t>To get the most value, important to implement correctly</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Let’s look at some suggestions</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First,</a:t>
            </a:r>
            <a:r>
              <a:rPr lang="en-US" baseline="0" dirty="0" smtClean="0"/>
              <a:t> try to avoid creating objects that have properties equal to </a:t>
            </a:r>
            <a:r>
              <a:rPr lang="en-US" i="1" baseline="0" dirty="0" smtClean="0"/>
              <a:t>null </a:t>
            </a:r>
            <a:r>
              <a:rPr lang="en-US" i="0" baseline="0" dirty="0" smtClean="0"/>
              <a:t>or hardcoded values</a:t>
            </a:r>
            <a:br>
              <a:rPr lang="en-US" i="0" baseline="0" dirty="0" smtClean="0"/>
            </a:br>
            <a:endParaRPr lang="en-US" i="1" baseline="0" dirty="0" smtClean="0"/>
          </a:p>
          <a:p>
            <a:pPr marL="628650" lvl="1" indent="-171450">
              <a:buFont typeface="Arial" panose="020B0604020202020204" pitchFamily="34" charset="0"/>
              <a:buChar char="•"/>
            </a:pPr>
            <a:r>
              <a:rPr lang="en-US" i="0" baseline="0" dirty="0" smtClean="0"/>
              <a:t>Null can lead to errors</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Hardcoded values can lead to “unexpected equality”</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Example: create two Customers from the helper, then compare their email address. Should they be equal?</a:t>
            </a:r>
            <a:br>
              <a:rPr lang="en-US" i="0" baseline="0" dirty="0" smtClean="0"/>
            </a:br>
            <a:endParaRPr lang="en-US"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Too many tests fail that should have passed, or vice versa, because of this </a:t>
            </a:r>
            <a:r>
              <a:rPr lang="en-US" i="0" baseline="0" dirty="0" smtClean="0"/>
              <a:t>unexpected </a:t>
            </a:r>
            <a:r>
              <a:rPr lang="en-US" baseline="0" dirty="0" smtClean="0"/>
              <a:t>equality</a:t>
            </a:r>
            <a:br>
              <a:rPr lang="en-US" baseline="0" dirty="0" smtClean="0"/>
            </a:br>
            <a:endParaRPr lang="en-US" baseline="0" dirty="0" smtClean="0"/>
          </a:p>
          <a:p>
            <a:pPr marL="171450" lvl="0" indent="-171450">
              <a:buFont typeface="Arial" panose="020B0604020202020204" pitchFamily="34" charset="0"/>
              <a:buChar char="•"/>
            </a:pPr>
            <a:r>
              <a:rPr lang="en-US" dirty="0" smtClean="0"/>
              <a:t>By default, MAKE THINGS UNIQUE </a:t>
            </a:r>
            <a:r>
              <a:rPr lang="en-US" baseline="0" dirty="0" smtClean="0"/>
              <a:t>– force </a:t>
            </a:r>
            <a:r>
              <a:rPr lang="en-US" baseline="0" smtClean="0"/>
              <a:t>callers to be </a:t>
            </a:r>
            <a:r>
              <a:rPr lang="en-US" baseline="0" dirty="0" smtClean="0"/>
              <a:t>explicit if they want things to be equal</a:t>
            </a:r>
            <a:br>
              <a:rPr lang="en-US" baseline="0" dirty="0" smtClean="0"/>
            </a:br>
            <a:endParaRPr lang="en-US" baseline="0" dirty="0" smtClean="0"/>
          </a:p>
          <a:p>
            <a:pPr marL="171450" lvl="0" indent="-171450">
              <a:buFont typeface="Arial" panose="020B0604020202020204" pitchFamily="34" charset="0"/>
              <a:buChar char="•"/>
            </a:pPr>
            <a:endParaRPr lang="en-US" baseline="0" dirty="0" smtClean="0"/>
          </a:p>
          <a:p>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15718684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Nice way of creating unique strings is w/ </a:t>
            </a:r>
            <a:r>
              <a:rPr lang="en-US" b="0" i="0" baseline="0" dirty="0" err="1" smtClean="0"/>
              <a:t>ShortGuid</a:t>
            </a:r>
            <a:r>
              <a:rPr lang="en-US" b="0" i="0" baseline="0" dirty="0" smtClean="0"/>
              <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Compresses a normal GUID into a 22-character string by Base64-encoding it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Result is short, URL-friendly, and unique</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In this example, every string property on the Customer will be unique unless caller specifies a value</a:t>
            </a:r>
          </a:p>
          <a:p>
            <a:pPr marL="171450" lvl="0" indent="-171450">
              <a:buFont typeface="Arial" panose="020B0604020202020204" pitchFamily="34" charset="0"/>
              <a:buChar char="•"/>
            </a:pPr>
            <a:endParaRPr lang="en-US" b="0" i="0" baseline="0" dirty="0" smtClean="0"/>
          </a:p>
          <a:p>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21448590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To create unique integers, I use a class I call the </a:t>
            </a:r>
            <a:r>
              <a:rPr lang="en-US" b="1" i="0" baseline="0" dirty="0" err="1" smtClean="0"/>
              <a:t>IdSequencer</a:t>
            </a:r>
            <a:r>
              <a:rPr lang="en-US" b="1" i="0" baseline="0" dirty="0" smtClean="0"/>
              <a:t/>
            </a:r>
            <a:br>
              <a:rPr lang="en-US" b="1" i="0" baseline="0" dirty="0" smtClean="0"/>
            </a:br>
            <a:endParaRPr lang="en-US" b="1" i="0" baseline="0" dirty="0" smtClean="0"/>
          </a:p>
          <a:p>
            <a:pPr marL="628650" lvl="1" indent="-171450">
              <a:buFont typeface="Arial" panose="020B0604020202020204" pitchFamily="34" charset="0"/>
              <a:buChar char="•"/>
            </a:pPr>
            <a:r>
              <a:rPr lang="en-US" b="0" i="0" baseline="0" dirty="0" smtClean="0"/>
              <a:t>Every time you call Next() it returns a new value</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If we have time I’ll show you how it works – or hit the bit.ly link</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 always assign unique integers to Id fields – callers can explicitly set up differently if they need to</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 may or may not assign unique integers to other fields, it depends on what they are. </a:t>
            </a:r>
          </a:p>
          <a:p>
            <a:pPr marL="171450" lvl="0"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171450" lvl="0" indent="-171450">
              <a:buFont typeface="Arial" panose="020B0604020202020204" pitchFamily="34" charset="0"/>
              <a:buChar char="•"/>
            </a:pPr>
            <a:endParaRPr lang="en-US" b="0" i="0" baseline="0" dirty="0" smtClean="0"/>
          </a:p>
          <a:p>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1236198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It’s also important that</a:t>
            </a:r>
            <a:r>
              <a:rPr lang="en-US" baseline="0" dirty="0" smtClean="0"/>
              <a:t> each Test Helper is concerned with creating a single type of object only</a:t>
            </a:r>
            <a:br>
              <a:rPr lang="en-US" baseline="0" dirty="0" smtClean="0"/>
            </a:br>
            <a:endParaRPr lang="en-US" baseline="0" dirty="0" smtClean="0"/>
          </a:p>
          <a:p>
            <a:pPr marL="171450" indent="-171450">
              <a:buFont typeface="Arial" panose="020B0604020202020204" pitchFamily="34" charset="0"/>
              <a:buChar char="•"/>
            </a:pPr>
            <a:r>
              <a:rPr lang="en-US" baseline="0" dirty="0" smtClean="0"/>
              <a:t>If your object has some sort of dependency, delegate to another helper to create it</a:t>
            </a:r>
            <a:br>
              <a:rPr lang="en-US" baseline="0" dirty="0" smtClean="0"/>
            </a:br>
            <a:endParaRPr lang="en-US" baseline="0" dirty="0" smtClean="0"/>
          </a:p>
          <a:p>
            <a:pPr marL="171450" indent="-171450">
              <a:buFont typeface="Arial" panose="020B0604020202020204" pitchFamily="34" charset="0"/>
              <a:buChar char="•"/>
            </a:pPr>
            <a:r>
              <a:rPr lang="en-US" baseline="0" dirty="0" smtClean="0"/>
              <a:t>Here’s an example of an Order Helper that allows its Customer to be passed as a parameter</a:t>
            </a:r>
            <a:br>
              <a:rPr lang="en-US" baseline="0" dirty="0" smtClean="0"/>
            </a:br>
            <a:endParaRPr lang="en-US" baseline="0" dirty="0" smtClean="0"/>
          </a:p>
          <a:p>
            <a:pPr marL="628650" lvl="1" indent="-171450">
              <a:buFont typeface="Arial" panose="020B0604020202020204" pitchFamily="34" charset="0"/>
              <a:buChar char="•"/>
            </a:pPr>
            <a:r>
              <a:rPr lang="en-US" baseline="0" dirty="0" smtClean="0"/>
              <a:t>If the caller doesn’t pass a Customer, it calls the </a:t>
            </a:r>
            <a:r>
              <a:rPr lang="en-US" baseline="0" dirty="0" err="1" smtClean="0"/>
              <a:t>CustomerHelper</a:t>
            </a:r>
            <a:r>
              <a:rPr lang="en-US" baseline="0" dirty="0" smtClean="0"/>
              <a:t>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This way we end up with a fully-specified object, and each helper stays focused on one thing only</a:t>
            </a:r>
            <a:br>
              <a:rPr lang="en-US" baseline="0" dirty="0" smtClean="0"/>
            </a:br>
            <a:endParaRPr lang="en-US" baseline="0" dirty="0" smtClean="0"/>
          </a:p>
          <a:p>
            <a:pPr marL="171450" lvl="0" indent="-171450">
              <a:buFont typeface="Arial" panose="020B0604020202020204" pitchFamily="34" charset="0"/>
              <a:buChar char="•"/>
            </a:pPr>
            <a:r>
              <a:rPr lang="en-US" baseline="0" dirty="0" smtClean="0"/>
              <a:t>This is really important and will help keep your maintenance costs in check</a:t>
            </a:r>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Generally</a:t>
            </a:r>
            <a:r>
              <a:rPr lang="en-US" baseline="0" dirty="0" smtClean="0"/>
              <a:t> speaking, helpers have a single method called Create()</a:t>
            </a:r>
          </a:p>
          <a:p>
            <a:pPr marL="628650" lvl="1" indent="-171450">
              <a:buFont typeface="Arial" panose="020B0604020202020204" pitchFamily="34" charset="0"/>
              <a:buChar char="•"/>
            </a:pPr>
            <a:r>
              <a:rPr lang="en-US" baseline="0" dirty="0" smtClean="0"/>
              <a:t>Creates as generic an object as possible</a:t>
            </a:r>
          </a:p>
          <a:p>
            <a:pPr marL="628650" lvl="1" indent="-171450">
              <a:buFont typeface="Arial" panose="020B0604020202020204" pitchFamily="34" charset="0"/>
              <a:buChar char="•"/>
            </a:pPr>
            <a:r>
              <a:rPr lang="en-US" baseline="0" dirty="0" smtClean="0"/>
              <a:t>Whole point is that caller specifies what it cares about</a:t>
            </a:r>
            <a:endParaRPr lang="en-US" dirty="0" smtClean="0"/>
          </a:p>
          <a:p>
            <a:endParaRPr lang="en-US" dirty="0" smtClean="0"/>
          </a:p>
          <a:p>
            <a:pPr marL="171450" indent="-171450">
              <a:buFont typeface="Arial" panose="020B0604020202020204" pitchFamily="34" charset="0"/>
              <a:buChar char="•"/>
            </a:pPr>
            <a:r>
              <a:rPr lang="en-US" dirty="0" smtClean="0"/>
              <a:t>In</a:t>
            </a:r>
            <a:r>
              <a:rPr lang="en-US" baseline="0" dirty="0" smtClean="0"/>
              <a:t> some cases, create specialized helpers like an Object Mother</a:t>
            </a:r>
          </a:p>
          <a:p>
            <a:pPr marL="628650" lvl="1" indent="-171450">
              <a:buFont typeface="Arial" panose="020B0604020202020204" pitchFamily="34" charset="0"/>
              <a:buChar char="•"/>
            </a:pPr>
            <a:r>
              <a:rPr lang="en-US" baseline="0" dirty="0" smtClean="0"/>
              <a:t>Consider if you notice patterns in your setup code</a:t>
            </a:r>
          </a:p>
          <a:p>
            <a:pPr marL="628650" lvl="1" indent="-171450">
              <a:buFont typeface="Arial" panose="020B0604020202020204" pitchFamily="34" charset="0"/>
              <a:buChar char="•"/>
            </a:pPr>
            <a:r>
              <a:rPr lang="en-US" baseline="0" dirty="0" smtClean="0"/>
              <a:t>For instance, same set of parameters being set at same time</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This example shows a helper that creates an Order with multiple payment types. </a:t>
            </a:r>
          </a:p>
          <a:p>
            <a:pPr marL="628650" lvl="1" indent="-171450">
              <a:buFont typeface="Arial" panose="020B0604020202020204" pitchFamily="34" charset="0"/>
              <a:buChar char="•"/>
            </a:pPr>
            <a:r>
              <a:rPr lang="en-US" baseline="0" dirty="0" smtClean="0"/>
              <a:t>Less code than calling standard Create() method w/ lots of arguments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Easier to refactor related tests</a:t>
            </a:r>
            <a:br>
              <a:rPr lang="en-US" baseline="0" dirty="0" smtClean="0"/>
            </a:br>
            <a:endParaRPr lang="en-US" baseline="0" dirty="0" smtClean="0"/>
          </a:p>
          <a:p>
            <a:pPr marL="171450" lvl="0" indent="-171450">
              <a:buFont typeface="Arial" panose="020B0604020202020204" pitchFamily="34" charset="0"/>
              <a:buChar char="•"/>
            </a:pPr>
            <a:r>
              <a:rPr lang="en-US" baseline="0" dirty="0" smtClean="0"/>
              <a:t>Do this sparingly – same drawbacks as Object Mother</a:t>
            </a:r>
          </a:p>
          <a:p>
            <a:endParaRPr lang="en-US" baseline="0" dirty="0" smtClean="0"/>
          </a:p>
          <a:p>
            <a:r>
              <a:rPr lang="en-US" b="1" baseline="0" dirty="0" smtClean="0"/>
              <a:t>Transition: </a:t>
            </a:r>
          </a:p>
          <a:p>
            <a:pPr marL="171450" indent="-171450">
              <a:buFont typeface="Arial" panose="020B0604020202020204" pitchFamily="34" charset="0"/>
              <a:buChar char="•"/>
            </a:pPr>
            <a:r>
              <a:rPr lang="en-US" b="0" baseline="0" dirty="0" smtClean="0"/>
              <a:t>After some experimentation, my team has settled on Test Helpers as our go-to pattern</a:t>
            </a:r>
          </a:p>
          <a:p>
            <a:pPr marL="628650" lvl="1" indent="-171450">
              <a:buFont typeface="Arial" panose="020B0604020202020204" pitchFamily="34" charset="0"/>
              <a:buChar char="•"/>
            </a:pPr>
            <a:r>
              <a:rPr lang="en-US" b="0" baseline="0" dirty="0" smtClean="0"/>
              <a:t>Flexible, easy to implement, and easy to extend for integration tests</a:t>
            </a:r>
          </a:p>
          <a:p>
            <a:pPr marL="628650" lvl="1" indent="-171450">
              <a:buFont typeface="Arial" panose="020B0604020202020204" pitchFamily="34" charset="0"/>
              <a:buChar char="•"/>
            </a:pPr>
            <a:r>
              <a:rPr lang="en-US" b="0" baseline="0" dirty="0" smtClean="0"/>
              <a:t>We’ll come back to that in a bit</a:t>
            </a: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16122814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Test Helpers are great at returning single object - track of multiple objects AND their relationships?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Example: product review feature - one or more Products, one or more Customers w/ Reviews for those products, </a:t>
            </a:r>
            <a:r>
              <a:rPr lang="en-US" baseline="0" dirty="0" err="1" smtClean="0"/>
              <a:t>etc</a:t>
            </a:r>
            <a:r>
              <a:rPr lang="en-US" baseline="0" dirty="0" smtClean="0"/>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Wiring up by hand is tedious &amp; sacrifices expressiveness</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1" baseline="0" dirty="0" smtClean="0"/>
              <a:t>CLICK</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We’ve created a</a:t>
            </a:r>
            <a:r>
              <a:rPr lang="en-US" baseline="0" dirty="0" smtClean="0"/>
              <a:t> pattern we call a “Scenario”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Essentially a façade that simplifies the usage of multiple Test Helpers towards a common goal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Provides a convenient way of tracking relationships between test data</a:t>
            </a:r>
            <a:endParaRPr lang="en-US" dirty="0" smtClean="0"/>
          </a:p>
          <a:p>
            <a:endParaRPr lang="en-US" baseline="0" dirty="0" smtClean="0"/>
          </a:p>
          <a:p>
            <a:pPr marL="171450" indent="-171450">
              <a:buFont typeface="Arial" panose="020B0604020202020204" pitchFamily="34" charset="0"/>
              <a:buChar char="•"/>
            </a:pPr>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5406341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Changes are:</a:t>
            </a:r>
          </a:p>
          <a:p>
            <a:pPr marL="628650" lvl="1" indent="-171450">
              <a:buFont typeface="Arial" panose="020B0604020202020204" pitchFamily="34" charset="0"/>
              <a:buChar char="•"/>
            </a:pPr>
            <a:r>
              <a:rPr lang="en-US" baseline="0" dirty="0" smtClean="0"/>
              <a:t>If your feature requires complicated setup, you’re going to have multiple tests</a:t>
            </a:r>
          </a:p>
          <a:p>
            <a:pPr marL="628650" lvl="1" indent="-171450">
              <a:buFont typeface="Arial" panose="020B0604020202020204" pitchFamily="34" charset="0"/>
              <a:buChar char="•"/>
            </a:pPr>
            <a:r>
              <a:rPr lang="en-US" baseline="0" dirty="0" smtClean="0"/>
              <a:t>If you have multiple tests for the same feature, you’ll probably want to re-use setup code</a:t>
            </a:r>
            <a:br>
              <a:rPr lang="en-US" baseline="0" dirty="0" smtClean="0"/>
            </a:br>
            <a:endParaRPr lang="en-US" baseline="0" dirty="0" smtClean="0"/>
          </a:p>
          <a:p>
            <a:pPr marL="171450" lvl="0" indent="-171450">
              <a:buFont typeface="Arial" panose="020B0604020202020204" pitchFamily="34" charset="0"/>
              <a:buChar char="•"/>
            </a:pPr>
            <a:r>
              <a:rPr lang="en-US" baseline="0" dirty="0" smtClean="0"/>
              <a:t>Specifically designed for reuse</a:t>
            </a:r>
          </a:p>
          <a:p>
            <a:endParaRPr lang="en-US" baseline="0" dirty="0" smtClean="0"/>
          </a:p>
          <a:p>
            <a:r>
              <a:rPr lang="en-US" b="1" baseline="0" dirty="0" smtClean="0"/>
              <a:t>Transition: </a:t>
            </a:r>
            <a:r>
              <a:rPr lang="en-US" b="0" baseline="0" dirty="0" smtClean="0"/>
              <a:t>So what does a Scenario object look like?</a:t>
            </a:r>
            <a:endParaRPr lang="en-US" b="1" baseline="0" dirty="0" smtClean="0"/>
          </a:p>
          <a:p>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31694934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Biggest difference</a:t>
            </a:r>
            <a:r>
              <a:rPr lang="en-US" baseline="0" dirty="0" smtClean="0"/>
              <a:t> between Scenario &amp; Test Helper – static factory vs instance</a:t>
            </a:r>
          </a:p>
          <a:p>
            <a:endParaRPr lang="en-US" baseline="0" dirty="0" smtClean="0"/>
          </a:p>
          <a:p>
            <a:pPr marL="171450" indent="-171450">
              <a:buFont typeface="Arial" panose="020B0604020202020204" pitchFamily="34" charset="0"/>
              <a:buChar char="•"/>
            </a:pPr>
            <a:r>
              <a:rPr lang="en-US" baseline="0" dirty="0" smtClean="0"/>
              <a:t>Key objects or relationships are exposed as instance properties of the Scenario</a:t>
            </a:r>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49723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of why this is useful.</a:t>
            </a:r>
          </a:p>
          <a:p>
            <a:endParaRPr lang="en-US" dirty="0" smtClean="0"/>
          </a:p>
          <a:p>
            <a:pPr marL="171450" indent="-171450">
              <a:buFont typeface="Arial" panose="020B0604020202020204" pitchFamily="34" charset="0"/>
              <a:buChar char="•"/>
            </a:pPr>
            <a:r>
              <a:rPr lang="en-US" baseline="0" dirty="0" smtClean="0"/>
              <a:t>This test does NOT use a scenario</a:t>
            </a:r>
            <a:br>
              <a:rPr lang="en-US" baseline="0" dirty="0" smtClean="0"/>
            </a:br>
            <a:endParaRPr lang="en-US" baseline="0" dirty="0" smtClean="0"/>
          </a:p>
          <a:p>
            <a:pPr marL="628650" lvl="1" indent="-171450">
              <a:buFont typeface="Arial" panose="020B0604020202020204" pitchFamily="34" charset="0"/>
              <a:buChar char="•"/>
            </a:pPr>
            <a:r>
              <a:rPr lang="en-US" baseline="0" dirty="0" smtClean="0"/>
              <a:t>Asserts that customers cannot submit new reviews once they’ve been flagged for objectionable content</a:t>
            </a:r>
            <a:br>
              <a:rPr lang="en-US" baseline="0" dirty="0" smtClean="0"/>
            </a:br>
            <a:endParaRPr lang="en-US" baseline="0" dirty="0" smtClean="0"/>
          </a:p>
          <a:p>
            <a:pPr marL="628650" lvl="1" indent="-171450">
              <a:buFont typeface="Arial" panose="020B0604020202020204" pitchFamily="34" charset="0"/>
              <a:buChar char="•"/>
            </a:pPr>
            <a:r>
              <a:rPr lang="en-US" baseline="0" dirty="0" smtClean="0"/>
              <a:t>Test creates a product and a customer, then 2 flagged reviews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Finally, tries to submit a new review &amp; asserts it is rejected</a:t>
            </a:r>
          </a:p>
          <a:p>
            <a:endParaRPr lang="en-US" baseline="0" dirty="0" smtClean="0"/>
          </a:p>
          <a:p>
            <a:pPr marL="171450" indent="-171450">
              <a:buFont typeface="Arial" panose="020B0604020202020204" pitchFamily="34" charset="0"/>
              <a:buChar char="•"/>
            </a:pPr>
            <a:r>
              <a:rPr lang="en-US" baseline="0" dirty="0" smtClean="0"/>
              <a:t>Certainly not a </a:t>
            </a:r>
            <a:r>
              <a:rPr lang="en-US" i="1" baseline="0" dirty="0" smtClean="0"/>
              <a:t>terrible </a:t>
            </a:r>
            <a:r>
              <a:rPr lang="en-US" i="0" baseline="0" dirty="0" smtClean="0"/>
              <a:t>test - could be better</a:t>
            </a:r>
          </a:p>
          <a:p>
            <a:pPr marL="171450" indent="-171450">
              <a:buFont typeface="Arial" panose="020B0604020202020204" pitchFamily="34" charset="0"/>
              <a:buChar char="•"/>
            </a:pPr>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4688363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Here’s the same test, re-written with a Scenario</a:t>
            </a:r>
            <a:br>
              <a:rPr lang="en-US" dirty="0" smtClean="0"/>
            </a:br>
            <a:endParaRPr lang="en-US" dirty="0" smtClean="0"/>
          </a:p>
          <a:p>
            <a:pPr marL="628650" lvl="1" indent="-171450">
              <a:buFont typeface="Arial" panose="020B0604020202020204" pitchFamily="34" charset="0"/>
              <a:buChar char="•"/>
            </a:pPr>
            <a:r>
              <a:rPr lang="en-US" dirty="0" smtClean="0"/>
              <a:t>Notice that I’m instantiating the scenario object &amp; passing data to the constructor</a:t>
            </a:r>
          </a:p>
          <a:p>
            <a:pPr marL="171450" indent="-171450">
              <a:buFont typeface="Arial" panose="020B0604020202020204" pitchFamily="34" charset="0"/>
              <a:buChar char="•"/>
            </a:pPr>
            <a:endParaRPr lang="en-US" dirty="0" smtClean="0"/>
          </a:p>
          <a:p>
            <a:pPr marL="628650" lvl="1" indent="-171450">
              <a:buFont typeface="Arial" panose="020B0604020202020204" pitchFamily="34" charset="0"/>
              <a:buChar char="•"/>
            </a:pPr>
            <a:r>
              <a:rPr lang="en-US" dirty="0" smtClean="0"/>
              <a:t>Notice </a:t>
            </a:r>
            <a:r>
              <a:rPr lang="en-US" baseline="0" dirty="0" smtClean="0"/>
              <a:t>how much less noisy it is, without the customer and product objects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Scenario exposes references to them</a:t>
            </a:r>
            <a:br>
              <a:rPr lang="en-US" baseline="0" dirty="0" smtClean="0"/>
            </a:br>
            <a:endParaRPr lang="en-US" baseline="0" dirty="0" smtClean="0"/>
          </a:p>
          <a:p>
            <a:pPr marL="171450" indent="-171450">
              <a:buFont typeface="Arial" panose="020B0604020202020204" pitchFamily="34" charset="0"/>
              <a:buChar char="•"/>
            </a:pPr>
            <a:r>
              <a:rPr lang="en-US" baseline="0" dirty="0" smtClean="0"/>
              <a:t>Replaced the explicit creation of two flagged reviews with a single declarative argument</a:t>
            </a:r>
          </a:p>
          <a:p>
            <a:endParaRPr lang="en-US" baseline="0" dirty="0" smtClean="0"/>
          </a:p>
          <a:p>
            <a:pPr marL="171450" indent="-171450">
              <a:buFont typeface="Arial" panose="020B0604020202020204" pitchFamily="34" charset="0"/>
              <a:buChar char="•"/>
            </a:pPr>
            <a:r>
              <a:rPr lang="en-US" baseline="0" dirty="0" smtClean="0"/>
              <a:t>To repeat this test with a different # of flagged reviews, copy 1 line of code &amp; change 1 argument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Excellent example of how expressive setup code makes it easy to add new tests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42211253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Not perfect</a:t>
            </a:r>
            <a:br>
              <a:rPr lang="en-US" dirty="0" smtClean="0"/>
            </a:br>
            <a:endParaRPr lang="en-US" dirty="0" smtClean="0"/>
          </a:p>
          <a:p>
            <a:pPr marL="171450" lvl="0" indent="-171450">
              <a:buFont typeface="Arial" panose="020B0604020202020204" pitchFamily="34" charset="0"/>
              <a:buChar char="•"/>
            </a:pPr>
            <a:r>
              <a:rPr lang="en-US" dirty="0" smtClean="0"/>
              <a:t>Same drawbacks as Object Mother – Scenario</a:t>
            </a:r>
            <a:r>
              <a:rPr lang="en-US" baseline="0" dirty="0" smtClean="0"/>
              <a:t> is basically a Mother for a group of objects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6919503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Mitigated somewhat by the fact that Scenarios are rarely reusable in any broad terms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By their nature, represent tight coupling between multiple objects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Coupling reduces their ability to be reused in different contexts</a:t>
            </a:r>
          </a:p>
          <a:p>
            <a:pPr marL="628650" lvl="1"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 use Scenarios when a group of related tests share complex setup. </a:t>
            </a:r>
          </a:p>
          <a:p>
            <a:pPr marL="628650" lvl="1" indent="-171450">
              <a:buFont typeface="Arial" panose="020B0604020202020204" pitchFamily="34" charset="0"/>
              <a:buChar char="•"/>
            </a:pPr>
            <a:r>
              <a:rPr lang="en-US" baseline="0" dirty="0" smtClean="0"/>
              <a:t>I rarely use them in a wider context</a:t>
            </a: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17246048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Take a second &amp;</a:t>
            </a:r>
            <a:r>
              <a:rPr lang="en-US" baseline="0" dirty="0" smtClean="0"/>
              <a:t> summarize object creation patterns</a:t>
            </a:r>
            <a:br>
              <a:rPr lang="en-US" baseline="0" dirty="0" smtClean="0"/>
            </a:br>
            <a:endParaRPr lang="en-US" baseline="0" dirty="0" smtClean="0"/>
          </a:p>
          <a:p>
            <a:pPr marL="0" indent="0">
              <a:buFont typeface="Arial" panose="020B0604020202020204" pitchFamily="34" charset="0"/>
              <a:buNone/>
            </a:pPr>
            <a:r>
              <a:rPr lang="en-US" b="1" baseline="0" dirty="0" smtClean="0"/>
              <a:t>Click for Test Helpers</a:t>
            </a:r>
            <a:endParaRPr lang="en-US" baseline="0" dirty="0" smtClean="0"/>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First, avoid constructing test objects by hand</a:t>
            </a:r>
            <a:br>
              <a:rPr lang="en-US" baseline="0" dirty="0" smtClean="0"/>
            </a:br>
            <a:endParaRPr lang="en-US" baseline="0" dirty="0" smtClean="0"/>
          </a:p>
          <a:p>
            <a:pPr marL="171450" lvl="0" indent="-171450">
              <a:buFont typeface="Arial" panose="020B0604020202020204" pitchFamily="34" charset="0"/>
              <a:buChar char="•"/>
            </a:pPr>
            <a:r>
              <a:rPr lang="en-US" baseline="0" dirty="0" smtClean="0"/>
              <a:t>If you need to create a single object, consider Test Helper (or Object Mother or Data Builder)</a:t>
            </a:r>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8272678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Use Scenarios if you need multiple objects AND they are related to each other</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Scenarios are also a good alternative to inheritance for sharing setup code</a:t>
            </a: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7699274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I recommend that you put these helpers in your Test project. </a:t>
            </a:r>
          </a:p>
          <a:p>
            <a:endParaRPr lang="en-US" b="0" baseline="0" dirty="0" smtClean="0"/>
          </a:p>
          <a:p>
            <a:r>
              <a:rPr lang="en-US" b="0" baseline="0" dirty="0" smtClean="0"/>
              <a:t>If you have multiple test projects, consider creating a “Test Library” project so that you can reuse them across the board.</a:t>
            </a: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895982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Creating these helpers DOES have a cost</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Adding them to a large legacy project can be especially painful</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Been there, done that, worth it</a:t>
            </a:r>
          </a:p>
          <a:p>
            <a:endParaRPr lang="en-US" b="0" i="0" baseline="0" dirty="0" smtClean="0"/>
          </a:p>
          <a:p>
            <a:pPr marL="171450" indent="-171450">
              <a:buFont typeface="Arial" panose="020B0604020202020204" pitchFamily="34" charset="0"/>
              <a:buChar char="•"/>
            </a:pPr>
            <a:r>
              <a:rPr lang="en-US" b="0" i="0" baseline="0" dirty="0" smtClean="0"/>
              <a:t>On existing legacy project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Recommend start w/ helpers for smaller objects first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Build up to your larger objects over time</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Starting with the most complex object could be a rabbit hole</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On greenfield project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Create these as you go, even if it seems like overkill</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You’ll be glad you did</a:t>
            </a: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1783915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Here’s that nasty chunk of setup code I showed at the start</a:t>
            </a:r>
            <a:endParaRPr lang="en-US" b="0" baseline="0"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Here’s that same chunk of code, cleaned up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Determined many objects were irrelevant – pushed into helpers &amp; used defaults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Still creating a lot of objects, but something that’s manageable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pPr marL="171450" indent="-171450">
              <a:buFont typeface="Arial" panose="020B0604020202020204" pitchFamily="34" charset="0"/>
              <a:buChar char="•"/>
            </a:pPr>
            <a:r>
              <a:rPr lang="en-US" baseline="0" dirty="0" smtClean="0"/>
              <a:t>Said it before and I’ll say it again; single most important thing is to build a good helper library</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Until now,</a:t>
            </a:r>
            <a:r>
              <a:rPr lang="en-US" baseline="0" dirty="0" smtClean="0"/>
              <a:t> in-memory objects only</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dirty="0" smtClean="0"/>
              <a:t>Eventually,</a:t>
            </a:r>
            <a:r>
              <a:rPr lang="en-US" baseline="0" dirty="0" smtClean="0"/>
              <a:t> you’re going to want to save your test data to a database so that you can test your data access code, or so that you can automate some of your full-stack system tests.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In this final section, I’ll show you how to use Test Helpers in integration tests</a:t>
            </a: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8410113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It would be really nice if we could use the same Test Helpers to create real data as in-memory data</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17185433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Easier said than done. </a:t>
            </a:r>
            <a:br>
              <a:rPr lang="en-US" baseline="0" dirty="0" smtClean="0"/>
            </a:br>
            <a:endParaRPr lang="en-US" baseline="0" dirty="0" smtClean="0"/>
          </a:p>
          <a:p>
            <a:pPr marL="171450" lvl="0" indent="-171450">
              <a:buFont typeface="Arial" panose="020B0604020202020204" pitchFamily="34" charset="0"/>
              <a:buChar char="•"/>
            </a:pPr>
            <a:r>
              <a:rPr lang="en-US" baseline="0" dirty="0" smtClean="0"/>
              <a:t>First, you have to deal with foreign keys. </a:t>
            </a:r>
          </a:p>
          <a:p>
            <a:pPr marL="628650" lvl="1" indent="-171450">
              <a:buFont typeface="Arial" panose="020B0604020202020204" pitchFamily="34" charset="0"/>
              <a:buChar char="•"/>
            </a:pPr>
            <a:r>
              <a:rPr lang="en-US" baseline="0" dirty="0" smtClean="0"/>
              <a:t>Can’t just new up a Customer and an Order in-memory, </a:t>
            </a:r>
          </a:p>
          <a:p>
            <a:pPr marL="628650" lvl="1" indent="-171450">
              <a:buFont typeface="Arial" panose="020B0604020202020204" pitchFamily="34" charset="0"/>
              <a:buChar char="•"/>
            </a:pPr>
            <a:r>
              <a:rPr lang="en-US" baseline="0" dirty="0" smtClean="0"/>
              <a:t>Have to new up entire object graph, save objects to the database in the correct sequence, and then update all the IDs</a:t>
            </a:r>
          </a:p>
          <a:p>
            <a:pPr marL="628650" lvl="1" indent="-171450">
              <a:buFont typeface="Arial" panose="020B0604020202020204" pitchFamily="34" charset="0"/>
              <a:buChar char="•"/>
            </a:pPr>
            <a:r>
              <a:rPr lang="en-US" baseline="0" dirty="0" smtClean="0"/>
              <a:t>(This is a little bit easier if you assign primary keys in your application code, but my project uses good old-fashioned </a:t>
            </a:r>
            <a:r>
              <a:rPr lang="en-US" baseline="0" dirty="0" err="1" smtClean="0"/>
              <a:t>autonumber</a:t>
            </a:r>
            <a:r>
              <a:rPr lang="en-US" baseline="0" dirty="0" smtClean="0"/>
              <a:t> keys)</a:t>
            </a:r>
          </a:p>
          <a:p>
            <a:endParaRPr lang="en-US" baseline="0" dirty="0" smtClean="0"/>
          </a:p>
          <a:p>
            <a:pPr marL="171450" indent="-171450">
              <a:buFont typeface="Arial" panose="020B0604020202020204" pitchFamily="34" charset="0"/>
              <a:buChar char="•"/>
            </a:pPr>
            <a:r>
              <a:rPr lang="en-US" baseline="0" dirty="0" smtClean="0"/>
              <a:t>Second, you have to deal with column constraints. </a:t>
            </a:r>
          </a:p>
          <a:p>
            <a:pPr marL="628650" lvl="1" indent="-171450">
              <a:buFont typeface="Arial" panose="020B0604020202020204" pitchFamily="34" charset="0"/>
              <a:buChar char="•"/>
            </a:pPr>
            <a:r>
              <a:rPr lang="en-US" baseline="0" dirty="0" smtClean="0"/>
              <a:t>Non-null columns</a:t>
            </a:r>
          </a:p>
          <a:p>
            <a:pPr marL="628650" lvl="1" indent="-171450">
              <a:buFont typeface="Arial" panose="020B0604020202020204" pitchFamily="34" charset="0"/>
              <a:buChar char="•"/>
            </a:pPr>
            <a:r>
              <a:rPr lang="en-US" baseline="0" dirty="0" smtClean="0"/>
              <a:t>Max length</a:t>
            </a:r>
            <a:br>
              <a:rPr lang="en-US" baseline="0" dirty="0" smtClean="0"/>
            </a:br>
            <a:endParaRPr lang="en-US" baseline="0" dirty="0" smtClean="0"/>
          </a:p>
          <a:p>
            <a:r>
              <a:rPr lang="en-US" baseline="0" dirty="0" smtClean="0"/>
              <a:t>* Lastly, clean up test data when the test run is over.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260171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These challenges are a pain, but they are manageable with a few extra additions to your Test Helper classes. </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 solution we use is to add a </a:t>
            </a:r>
            <a:r>
              <a:rPr lang="en-US" b="0" i="1" baseline="0" dirty="0" smtClean="0"/>
              <a:t>Save</a:t>
            </a:r>
            <a:r>
              <a:rPr lang="en-US" b="0" i="0" baseline="0" dirty="0" smtClean="0"/>
              <a:t>() method to your Test Helpers</a:t>
            </a:r>
            <a:br>
              <a:rPr lang="en-US" b="0" i="0" baseline="0" dirty="0" smtClean="0"/>
            </a:br>
            <a:endParaRPr lang="en-US" b="0" i="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Before I show you how that works, I want to mention a few things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First, this feature assumes you’re using an ORM of some sort. If you’re NOT using an ORM then the concept still applies, but you’ll need to find a different implementation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Second, these code samples are for </a:t>
            </a:r>
            <a:r>
              <a:rPr lang="en-US" b="0" i="0" baseline="0" dirty="0" err="1" smtClean="0"/>
              <a:t>Nhibernate</a:t>
            </a:r>
            <a:r>
              <a:rPr lang="en-US" b="0" i="0" baseline="0" dirty="0" smtClean="0"/>
              <a:t>. You’ll obviously need to modify them to work with Entity Framework or Active Record or whatever you’re using</a:t>
            </a:r>
            <a:br>
              <a:rPr lang="en-US" b="0" i="0" baseline="0" dirty="0" smtClean="0"/>
            </a:br>
            <a:endParaRPr lang="en-US" b="0"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Let’s look at how the Save method is implemented in my helpers</a:t>
            </a: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3014262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1</a:t>
            </a:r>
            <a:r>
              <a:rPr lang="en-US" b="0" baseline="30000" dirty="0" smtClean="0"/>
              <a:t>st</a:t>
            </a:r>
            <a:r>
              <a:rPr lang="en-US" b="0" baseline="0" dirty="0" smtClean="0"/>
              <a:t>, Save() is static &amp; takes ORM interface as an argument.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It’s certainly possible to use Dependency Injection</a:t>
            </a:r>
          </a:p>
          <a:p>
            <a:pPr marL="171450" indent="-171450">
              <a:buFont typeface="Arial" panose="020B0604020202020204" pitchFamily="34" charset="0"/>
              <a:buChar cha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All the other helper methods are static – not worth effort for my team</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Next, note that we delegate to other helpers to save any of our dependent objects</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Can’t save an Order unless it refers to a valid customer – save the Customer first</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Remember, each Test Helper deals w/ one object type only</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Third, Save method is responsible for resetting any Id values that were assigned by the </a:t>
            </a:r>
            <a:r>
              <a:rPr lang="en-US" b="0" baseline="0" dirty="0" err="1" smtClean="0"/>
              <a:t>IdSequencer</a:t>
            </a:r>
            <a:r>
              <a:rPr lang="en-US" b="0" baseline="0" dirty="0" smtClean="0"/>
              <a:t> to 0</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We’re using </a:t>
            </a:r>
            <a:r>
              <a:rPr lang="en-US" b="0" baseline="0" dirty="0" err="1" smtClean="0"/>
              <a:t>Nhibernate</a:t>
            </a:r>
            <a:r>
              <a:rPr lang="en-US" b="0" baseline="0" dirty="0" smtClean="0"/>
              <a:t> in this example, and if we tell it to save an object that has a non-zero ID, it will issue an update</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Resetting the Id to zero forces it to do an insert, which is what we want</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Note that we don’t need to reset ALL values that were assigned by the </a:t>
            </a:r>
            <a:r>
              <a:rPr lang="en-US" b="0" baseline="0" dirty="0" err="1" smtClean="0"/>
              <a:t>IdSequencer</a:t>
            </a:r>
            <a:r>
              <a:rPr lang="en-US" b="0" baseline="0" dirty="0" smtClean="0"/>
              <a:t>, only entity IDs</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Finally, we delegate to the ORM to insert or update the object</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Each helper should know how to save the objects that it creates</a:t>
            </a:r>
          </a:p>
          <a:p>
            <a:pPr marL="628650" lvl="1" indent="-171450">
              <a:buFont typeface="Arial" panose="020B0604020202020204" pitchFamily="34" charset="0"/>
              <a:buChar char="•"/>
            </a:pPr>
            <a:r>
              <a:rPr lang="en-US" b="0" baseline="0" dirty="0" smtClean="0"/>
              <a:t>The implementation of your Save methods will be driven by your Create methods – </a:t>
            </a:r>
          </a:p>
          <a:p>
            <a:pPr marL="628650" lvl="1" indent="-171450">
              <a:buFont typeface="Arial" panose="020B0604020202020204" pitchFamily="34" charset="0"/>
              <a:buChar char="•"/>
            </a:pPr>
            <a:r>
              <a:rPr lang="en-US" b="0" baseline="0" dirty="0" smtClean="0"/>
              <a:t>Does NOT need to handle any arbitrary object, only those configurations created by the helper</a:t>
            </a:r>
          </a:p>
          <a:p>
            <a:pPr marL="171450" lvl="0" indent="-171450">
              <a:buFont typeface="Arial" panose="020B0604020202020204" pitchFamily="34" charset="0"/>
              <a:buChar char="•"/>
            </a:pPr>
            <a:endParaRPr lang="en-US" b="0" baseline="0" dirty="0" smtClean="0"/>
          </a:p>
          <a:p>
            <a:pPr marL="0" lvl="0" indent="0">
              <a:buFont typeface="Arial" panose="020B0604020202020204" pitchFamily="34" charset="0"/>
              <a:buNone/>
            </a:pPr>
            <a:r>
              <a:rPr lang="en-US" b="1" baseline="0" dirty="0" smtClean="0"/>
              <a:t>Transition</a:t>
            </a:r>
          </a:p>
          <a:p>
            <a:pPr marL="171450" lvl="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dirty="0" smtClean="0"/>
              <a:t>Finally, we need to prevent this test data from lingering around when our test run is over</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One possibility is to reset the database to a known state at the start of each test run. This works, but I tend to run my unit tests against the same DB I use for local testing</a:t>
            </a:r>
          </a:p>
          <a:p>
            <a:pPr marL="628650" lvl="1" indent="-171450">
              <a:buFont typeface="Arial" panose="020B0604020202020204" pitchFamily="34" charset="0"/>
              <a:buChar char="•"/>
            </a:pPr>
            <a:r>
              <a:rPr lang="en-US" dirty="0" smtClean="0"/>
              <a:t>Don’t want data</a:t>
            </a:r>
            <a:r>
              <a:rPr lang="en-US" baseline="0" dirty="0" smtClean="0"/>
              <a:t> I’ve crafted by hand from being blown away by tests</a:t>
            </a:r>
          </a:p>
          <a:p>
            <a:pPr marL="628650" lvl="1" indent="-171450">
              <a:buFont typeface="Arial" panose="020B0604020202020204" pitchFamily="34" charset="0"/>
              <a:buChar char="•"/>
            </a:pPr>
            <a:r>
              <a:rPr lang="en-US" baseline="0" dirty="0" smtClean="0"/>
              <a:t>Don’t want to lose any schema changes I’ve made</a:t>
            </a:r>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Another option is to wrap each test run in a database transaction, and then roll back that transaction when the test run is over</a:t>
            </a:r>
            <a:br>
              <a:rPr lang="en-US" baseline="0" dirty="0" smtClean="0"/>
            </a:br>
            <a:endParaRPr lang="en-US" baseline="0" dirty="0" smtClean="0"/>
          </a:p>
          <a:p>
            <a:pPr marL="171450" lvl="0" indent="-171450">
              <a:buFont typeface="Arial" panose="020B0604020202020204" pitchFamily="34" charset="0"/>
              <a:buChar char="•"/>
            </a:pPr>
            <a:r>
              <a:rPr lang="en-US" baseline="0" dirty="0" smtClean="0"/>
              <a:t>This is easy to do by adding an attribute to our data tests. The presence of this attribute automatically executes the test inside of a transaction, and then discards the transaction at the end.</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Let’s recap</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Good setup code:</a:t>
            </a:r>
            <a:endParaRPr lang="en-US" dirty="0"/>
          </a:p>
          <a:p>
            <a:pPr marL="228600" indent="-228600">
              <a:buFont typeface="Arial" panose="020B0604020202020204" pitchFamily="34" charset="0"/>
              <a:buAutoNum type="arabicParenR"/>
            </a:pPr>
            <a:r>
              <a:rPr lang="en-US" baseline="0" dirty="0" smtClean="0"/>
              <a:t>Is highly expressive</a:t>
            </a:r>
          </a:p>
          <a:p>
            <a:pPr marL="228600" indent="-228600">
              <a:buFont typeface="Arial" panose="020B0604020202020204" pitchFamily="34" charset="0"/>
              <a:buAutoNum type="arabicParenR"/>
            </a:pPr>
            <a:r>
              <a:rPr lang="en-US" baseline="0" dirty="0" smtClean="0"/>
              <a:t>Highlights what really matters</a:t>
            </a:r>
          </a:p>
          <a:p>
            <a:pPr marL="228600" indent="-228600">
              <a:buFont typeface="Arial" panose="020B0604020202020204" pitchFamily="34" charset="0"/>
              <a:buAutoNum type="arabicParenR"/>
            </a:pPr>
            <a:r>
              <a:rPr lang="en-US" baseline="0" dirty="0" smtClean="0"/>
              <a:t>Avoids inheritance for shared data</a:t>
            </a:r>
          </a:p>
          <a:p>
            <a:pPr marL="228600" indent="-228600">
              <a:buFont typeface="Arial" panose="020B0604020202020204" pitchFamily="34" charset="0"/>
              <a:buAutoNum type="arabicParenR"/>
            </a:pPr>
            <a:r>
              <a:rPr lang="en-US" baseline="0" dirty="0" smtClean="0"/>
              <a:t>Does not require a lot of upkeep</a:t>
            </a:r>
          </a:p>
          <a:p>
            <a:pPr marL="228600" indent="-228600">
              <a:buFont typeface="Arial" panose="020B0604020202020204" pitchFamily="34" charset="0"/>
              <a:buAutoNum type="arabicParenR"/>
            </a:pPr>
            <a:endParaRPr lang="en-US" baseline="0" dirty="0" smtClean="0"/>
          </a:p>
          <a:p>
            <a:pPr marL="228600" indent="-228600">
              <a:buFont typeface="Arial" panose="020B0604020202020204" pitchFamily="34" charset="0"/>
              <a:buAutoNum type="arabicParenR"/>
            </a:pP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36520910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And how do we achieve these goals?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Short, clean code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Use helpers for object creation</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33581278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 wrap up with last piece</a:t>
            </a:r>
            <a:r>
              <a:rPr lang="en-US" baseline="0" dirty="0" smtClean="0"/>
              <a:t> of advice:</a:t>
            </a:r>
          </a:p>
          <a:p>
            <a:endParaRPr lang="en-US" baseline="0" dirty="0" smtClean="0"/>
          </a:p>
          <a:p>
            <a:r>
              <a:rPr lang="en-US" b="1" baseline="0" dirty="0" smtClean="0"/>
              <a:t>CLICK</a:t>
            </a:r>
          </a:p>
          <a:p>
            <a:endParaRPr lang="en-US" baseline="0" dirty="0" smtClean="0"/>
          </a:p>
          <a:p>
            <a:pPr marL="171450" indent="-171450">
              <a:buFont typeface="Arial" panose="020B0604020202020204" pitchFamily="34" charset="0"/>
              <a:buChar char="•"/>
            </a:pPr>
            <a:r>
              <a:rPr lang="en-US" baseline="0" dirty="0" smtClean="0"/>
              <a:t>If something is hard to test, it’s probably too complex. </a:t>
            </a:r>
            <a:br>
              <a:rPr lang="en-US" baseline="0" dirty="0" smtClean="0"/>
            </a:br>
            <a:endParaRPr lang="en-US" baseline="0" dirty="0" smtClean="0"/>
          </a:p>
          <a:p>
            <a:pPr marL="171450" indent="-171450">
              <a:buFont typeface="Arial" panose="020B0604020202020204" pitchFamily="34" charset="0"/>
              <a:buChar char="•"/>
            </a:pPr>
            <a:r>
              <a:rPr lang="en-US" baseline="0" dirty="0" smtClean="0"/>
              <a:t>Don’t be “clever” in your tests – change design to make cleverness unnecessary. </a:t>
            </a:r>
            <a:br>
              <a:rPr lang="en-US" baseline="0" dirty="0" smtClean="0"/>
            </a:br>
            <a:endParaRPr lang="en-US" baseline="0" dirty="0" smtClean="0"/>
          </a:p>
          <a:p>
            <a:pPr marL="171450" indent="-171450">
              <a:buFont typeface="Arial" panose="020B0604020202020204" pitchFamily="34" charset="0"/>
              <a:buChar char="•"/>
            </a:pPr>
            <a:r>
              <a:rPr lang="en-US" baseline="0" dirty="0" smtClean="0"/>
              <a:t>Clean, simple, elegant are the keys to success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1" baseline="0" dirty="0" smtClean="0"/>
              <a:t>CLICK</a:t>
            </a:r>
            <a:r>
              <a:rPr lang="en-US" b="0" baseline="0" dirty="0" smtClean="0"/>
              <a:t>: You can download these materials from my </a:t>
            </a:r>
            <a:r>
              <a:rPr lang="en-US" b="0" baseline="0" dirty="0" err="1" smtClean="0"/>
              <a:t>Github</a:t>
            </a:r>
            <a:r>
              <a:rPr lang="en-US" b="0" baseline="0" dirty="0" smtClean="0"/>
              <a:t> account</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1" baseline="0" dirty="0" smtClean="0"/>
              <a:t>CLICK: </a:t>
            </a:r>
            <a:r>
              <a:rPr lang="en-US" b="0" baseline="0" dirty="0" smtClean="0"/>
              <a:t>If you have any questions or feedback of any sort, reach me on Twitter or email.</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THANK YOU!</a:t>
            </a:r>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2786039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26064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4.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hyperlink" Target="http://bit.ly/1d7zHz7"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6000" dirty="0" smtClean="0"/>
              <a:t>Patterns of Effective Test Setup</a:t>
            </a:r>
            <a:r>
              <a:rPr lang="en-US" sz="1100" dirty="0" smtClean="0"/>
              <a:t/>
            </a:r>
            <a:br>
              <a:rPr lang="en-US" sz="1100" dirty="0" smtClean="0"/>
            </a:br>
            <a:endParaRPr lang="en-US" sz="4000" dirty="0">
              <a:solidFill>
                <a:schemeClr val="bg1">
                  <a:lumMod val="65000"/>
                </a:schemeClr>
              </a:solidFill>
            </a:endParaRPr>
          </a:p>
        </p:txBody>
      </p:sp>
      <p:sp>
        <p:nvSpPr>
          <p:cNvPr id="5" name="TextBox 4"/>
          <p:cNvSpPr txBox="1"/>
          <p:nvPr/>
        </p:nvSpPr>
        <p:spPr>
          <a:xfrm>
            <a:off x="4329457" y="5795260"/>
            <a:ext cx="3533083" cy="707886"/>
          </a:xfrm>
          <a:prstGeom prst="rect">
            <a:avLst/>
          </a:prstGeom>
          <a:noFill/>
        </p:spPr>
        <p:txBody>
          <a:bodyPr wrap="none" rtlCol="0">
            <a:spAutoFit/>
          </a:bodyPr>
          <a:lstStyle/>
          <a:p>
            <a:r>
              <a:rPr lang="en-US" sz="3200" dirty="0" smtClean="0">
                <a:solidFill>
                  <a:srgbClr val="FD7D00"/>
                </a:solidFill>
              </a:rPr>
              <a:t>@</a:t>
            </a:r>
            <a:r>
              <a:rPr lang="en-US" sz="4000" dirty="0" smtClean="0">
                <a:solidFill>
                  <a:srgbClr val="FD7D00"/>
                </a:solidFill>
              </a:rPr>
              <a:t>spetryjohnson</a:t>
            </a:r>
            <a:endParaRPr lang="en-US" sz="3200" dirty="0">
              <a:solidFill>
                <a:srgbClr val="FD7D00"/>
              </a:solidFill>
            </a:endParaRPr>
          </a:p>
        </p:txBody>
      </p:sp>
      <p:sp>
        <p:nvSpPr>
          <p:cNvPr id="6" name="Rectangle 5"/>
          <p:cNvSpPr/>
          <p:nvPr/>
        </p:nvSpPr>
        <p:spPr>
          <a:xfrm>
            <a:off x="576346" y="3345676"/>
            <a:ext cx="11039304" cy="769441"/>
          </a:xfrm>
          <a:prstGeom prst="rect">
            <a:avLst/>
          </a:prstGeom>
        </p:spPr>
        <p:txBody>
          <a:bodyPr wrap="none">
            <a:spAutoFit/>
          </a:bodyPr>
          <a:lstStyle/>
          <a:p>
            <a:r>
              <a:rPr lang="en-US" sz="4400" dirty="0">
                <a:solidFill>
                  <a:schemeClr val="bg1">
                    <a:lumMod val="50000"/>
                  </a:schemeClr>
                </a:solidFill>
              </a:rPr>
              <a:t>Because tests are too important to </a:t>
            </a:r>
            <a:r>
              <a:rPr lang="en-US" sz="4400" dirty="0" smtClean="0">
                <a:solidFill>
                  <a:schemeClr val="bg1">
                    <a:lumMod val="50000"/>
                  </a:schemeClr>
                </a:solidFill>
              </a:rPr>
              <a:t>write poorly</a:t>
            </a:r>
            <a:endParaRPr lang="en-US" sz="4400" dirty="0">
              <a:solidFill>
                <a:schemeClr val="bg1">
                  <a:lumMod val="50000"/>
                </a:schemeClr>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589923"/>
          </a:xfrm>
        </p:spPr>
        <p:txBody>
          <a:bodyPr>
            <a:normAutofit lnSpcReduction="10000"/>
          </a:bodyPr>
          <a:lstStyle/>
          <a:p>
            <a:r>
              <a:rPr lang="en-US" sz="4000" dirty="0" smtClean="0"/>
              <a:t>Admit you have a problem (with test setup</a:t>
            </a:r>
            <a:r>
              <a:rPr lang="en-US" sz="4000" dirty="0" smtClean="0"/>
              <a:t>)</a:t>
            </a:r>
            <a:br>
              <a:rPr lang="en-US" sz="4000" dirty="0" smtClean="0"/>
            </a:br>
            <a:endParaRPr lang="en-US" sz="4000" dirty="0" smtClean="0"/>
          </a:p>
          <a:p>
            <a:r>
              <a:rPr lang="en-US" sz="4000" dirty="0" smtClean="0"/>
              <a:t>Characteristics of good setup code</a:t>
            </a:r>
            <a:r>
              <a:rPr lang="en-US" sz="4000" dirty="0" smtClean="0"/>
              <a:t/>
            </a:r>
            <a:br>
              <a:rPr lang="en-US" sz="4000" dirty="0" smtClean="0"/>
            </a:br>
            <a:endParaRPr lang="en-US" sz="4000" dirty="0" smtClean="0"/>
          </a:p>
          <a:p>
            <a:r>
              <a:rPr lang="en-US" sz="4000" dirty="0" smtClean="0"/>
              <a:t>Basic setup patterns for unit tests</a:t>
            </a:r>
          </a:p>
          <a:p>
            <a:endParaRPr lang="en-US" sz="4000" dirty="0" smtClean="0"/>
          </a:p>
          <a:p>
            <a:r>
              <a:rPr lang="en-US" sz="4000" dirty="0" smtClean="0"/>
              <a:t>Advanced tips and </a:t>
            </a:r>
            <a:r>
              <a:rPr lang="en-US" sz="4000" dirty="0" smtClean="0"/>
              <a:t>tricks for integration tests</a:t>
            </a:r>
            <a:r>
              <a:rPr lang="en-US" dirty="0"/>
              <a:t/>
            </a:r>
            <a:br>
              <a:rPr lang="en-US" dirty="0"/>
            </a:b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is “test setup”, exactly?</a:t>
            </a:r>
          </a:p>
        </p:txBody>
      </p:sp>
      <p:sp>
        <p:nvSpPr>
          <p:cNvPr id="3" name="Content Placeholder 2"/>
          <p:cNvSpPr>
            <a:spLocks noGrp="1"/>
          </p:cNvSpPr>
          <p:nvPr>
            <p:ph idx="1"/>
          </p:nvPr>
        </p:nvSpPr>
        <p:spPr/>
        <p:txBody>
          <a:bodyPr>
            <a:normAutofit/>
          </a:bodyPr>
          <a:lstStyle/>
          <a:p>
            <a:r>
              <a:rPr lang="en-US" sz="4000" dirty="0" smtClean="0"/>
              <a:t>Code written </a:t>
            </a:r>
            <a:r>
              <a:rPr lang="en-US" sz="4000" i="1" dirty="0" smtClean="0"/>
              <a:t>outside</a:t>
            </a:r>
            <a:r>
              <a:rPr lang="en-US" sz="4000" dirty="0" smtClean="0"/>
              <a:t> individual tests ( “fixture” setup)</a:t>
            </a:r>
            <a:r>
              <a:rPr lang="en-US" sz="4000" dirty="0" smtClean="0">
                <a:solidFill>
                  <a:schemeClr val="bg1">
                    <a:lumMod val="65000"/>
                  </a:schemeClr>
                </a:solidFill>
              </a:rPr>
              <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Code written </a:t>
            </a:r>
            <a:r>
              <a:rPr lang="en-US" sz="4000" i="1" dirty="0" smtClean="0"/>
              <a:t>inside </a:t>
            </a:r>
            <a:r>
              <a:rPr lang="en-US" sz="4000" dirty="0" smtClean="0"/>
              <a:t>individual </a:t>
            </a:r>
            <a:r>
              <a:rPr lang="en-US" sz="4000" dirty="0" smtClean="0"/>
              <a:t>tests</a:t>
            </a:r>
          </a:p>
          <a:p>
            <a:endParaRPr lang="en-US" sz="4000" dirty="0"/>
          </a:p>
          <a:p>
            <a:r>
              <a:rPr lang="en-US" sz="4000" dirty="0" smtClean="0"/>
              <a:t>Anything that creates test data in memory or db</a:t>
            </a:r>
            <a:r>
              <a:rPr lang="en-US" dirty="0" smtClean="0"/>
              <a:t/>
            </a:r>
            <a:br>
              <a:rPr lang="en-US" dirty="0" smtClean="0"/>
            </a:b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27823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703" y="2380192"/>
            <a:ext cx="11371007" cy="1325563"/>
          </a:xfrm>
        </p:spPr>
        <p:txBody>
          <a:bodyPr>
            <a:noAutofit/>
          </a:bodyPr>
          <a:lstStyle/>
          <a:p>
            <a:pPr algn="ctr"/>
            <a:r>
              <a:rPr lang="en-US" sz="4800" dirty="0" smtClean="0"/>
              <a:t>Step 1: Admit you have a problem</a:t>
            </a:r>
            <a:endParaRPr lang="en-US" sz="4800" dirty="0"/>
          </a:p>
        </p:txBody>
      </p:sp>
    </p:spTree>
    <p:extLst>
      <p:ext uri="{BB962C8B-B14F-4D97-AF65-F5344CB8AC3E}">
        <p14:creationId xmlns:p14="http://schemas.microsoft.com/office/powerpoint/2010/main" val="1058486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39284"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normAutofit/>
          </a:bodyPr>
          <a:lstStyle/>
          <a:p>
            <a:r>
              <a:rPr lang="en-US" sz="4000" dirty="0" smtClean="0"/>
              <a:t>Easier to describe scenarios in words than code</a:t>
            </a:r>
            <a:endParaRPr lang="en-US" sz="4000" dirty="0" smtClean="0"/>
          </a:p>
          <a:p>
            <a:endParaRPr lang="en-US" sz="4000" dirty="0"/>
          </a:p>
          <a:p>
            <a:pPr marL="0" indent="0">
              <a:buNone/>
            </a:pPr>
            <a:r>
              <a:rPr lang="en-US" sz="2800" dirty="0" smtClean="0">
                <a:solidFill>
                  <a:srgbClr val="FF0000"/>
                </a:solidFill>
              </a:rPr>
              <a:t>TODO: Image of simple business case exploding into multiple lines of code</a:t>
            </a:r>
            <a:r>
              <a:rPr lang="en-US" sz="3600" dirty="0" smtClean="0"/>
              <a:t/>
            </a:r>
            <a:br>
              <a:rPr lang="en-US" sz="3600" dirty="0" smtClean="0"/>
            </a:br>
            <a:endParaRPr lang="en-US" sz="3600" dirty="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974524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68781"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normAutofit/>
          </a:bodyPr>
          <a:lstStyle/>
          <a:p>
            <a:r>
              <a:rPr lang="en-US" sz="4000" dirty="0" smtClean="0">
                <a:solidFill>
                  <a:schemeClr val="bg1">
                    <a:lumMod val="65000"/>
                  </a:schemeClr>
                </a:solidFill>
              </a:rPr>
              <a:t>Easier to describe scenarios in words than code</a:t>
            </a:r>
            <a:br>
              <a:rPr lang="en-US" sz="4000" dirty="0" smtClean="0">
                <a:solidFill>
                  <a:schemeClr val="bg1">
                    <a:lumMod val="65000"/>
                  </a:schemeClr>
                </a:solidFill>
              </a:rPr>
            </a:br>
            <a:endParaRPr lang="en-US" sz="4000" dirty="0"/>
          </a:p>
          <a:p>
            <a:r>
              <a:rPr lang="en-US" sz="4000" dirty="0" smtClean="0"/>
              <a:t>Manually constructing dependencies</a:t>
            </a:r>
            <a:endParaRPr lang="en-US" sz="4000" dirty="0" smtClean="0"/>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730365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68781"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smtClean="0"/>
              <a:t>Test setup anti-patterns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Story time…</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normAutofit/>
          </a:bodyPr>
          <a:lstStyle/>
          <a:p>
            <a:r>
              <a:rPr lang="en-US" sz="4000" dirty="0" smtClean="0">
                <a:solidFill>
                  <a:schemeClr val="bg1">
                    <a:lumMod val="65000"/>
                  </a:schemeClr>
                </a:solidFill>
              </a:rPr>
              <a:t>Easier to describe scenarios in words than code</a:t>
            </a:r>
            <a:br>
              <a:rPr lang="en-US" sz="4000" dirty="0" smtClean="0">
                <a:solidFill>
                  <a:schemeClr val="bg1">
                    <a:lumMod val="65000"/>
                  </a:schemeClr>
                </a:solidFill>
              </a:rPr>
            </a:br>
            <a:endParaRPr lang="en-US" sz="4000" dirty="0">
              <a:solidFill>
                <a:schemeClr val="bg1">
                  <a:lumMod val="65000"/>
                </a:schemeClr>
              </a:solidFill>
            </a:endParaRPr>
          </a:p>
          <a:p>
            <a:r>
              <a:rPr lang="en-US" sz="4000" dirty="0" smtClean="0">
                <a:solidFill>
                  <a:schemeClr val="bg1">
                    <a:lumMod val="65000"/>
                  </a:schemeClr>
                </a:solidFill>
              </a:rPr>
              <a:t>Manually constructing dependencies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Noise values obscure what's meaningful</a:t>
            </a:r>
            <a:endParaRPr lang="en-US" sz="4000" dirty="0" smtClean="0"/>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2932733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normAutofit/>
          </a:bodyPr>
          <a:lstStyle/>
          <a:p>
            <a:r>
              <a:rPr lang="en-US" sz="4000" dirty="0" smtClean="0">
                <a:solidFill>
                  <a:schemeClr val="bg1">
                    <a:lumMod val="65000"/>
                  </a:schemeClr>
                </a:solidFill>
              </a:rPr>
              <a:t>Easier to describe scenarios in words than code</a:t>
            </a:r>
            <a:br>
              <a:rPr lang="en-US" sz="4000" dirty="0" smtClean="0">
                <a:solidFill>
                  <a:schemeClr val="bg1">
                    <a:lumMod val="65000"/>
                  </a:schemeClr>
                </a:solidFill>
              </a:rPr>
            </a:br>
            <a:endParaRPr lang="en-US" sz="4000" dirty="0">
              <a:solidFill>
                <a:schemeClr val="bg1">
                  <a:lumMod val="65000"/>
                </a:schemeClr>
              </a:solidFill>
            </a:endParaRPr>
          </a:p>
          <a:p>
            <a:r>
              <a:rPr lang="en-US" sz="4000" dirty="0" smtClean="0">
                <a:solidFill>
                  <a:schemeClr val="bg1">
                    <a:lumMod val="65000"/>
                  </a:schemeClr>
                </a:solidFill>
              </a:rPr>
              <a:t>Manually constructing dependencies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Noise values obscure what's meaningful</a:t>
            </a:r>
            <a:r>
              <a:rPr lang="en-US" sz="4000" dirty="0" smtClean="0">
                <a:solidFill>
                  <a:schemeClr val="bg1">
                    <a:lumMod val="65000"/>
                  </a:schemeClr>
                </a:solidFill>
              </a:rPr>
              <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Using inheritance to reuse setup code</a:t>
            </a:r>
            <a:endParaRPr lang="en-US" sz="4000" dirty="0" smtClean="0"/>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799360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a:t>Test setup </a:t>
            </a:r>
            <a:r>
              <a:rPr lang="en-US" sz="4800" dirty="0" smtClean="0"/>
              <a:t>anti-patterns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Short; clearly establishes baseline state</a:t>
            </a:r>
          </a:p>
          <a:p>
            <a:pPr lvl="1"/>
            <a:r>
              <a:rPr lang="en-US" sz="3200" dirty="0" smtClean="0"/>
              <a:t>High “signal-to-noise ratio”</a:t>
            </a:r>
          </a:p>
          <a:p>
            <a:pPr lvl="1"/>
            <a:r>
              <a:rPr lang="en-US" sz="3200" dirty="0" smtClean="0"/>
              <a:t>Quickly skim the code / spot differences in similar tests</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838200" y="4001294"/>
            <a:ext cx="11010900" cy="2828925"/>
          </a:xfrm>
          <a:prstGeom prst="rect">
            <a:avLst/>
          </a:prstGeom>
        </p:spPr>
      </p:pic>
    </p:spTree>
    <p:extLst>
      <p:ext uri="{BB962C8B-B14F-4D97-AF65-F5344CB8AC3E}">
        <p14:creationId xmlns:p14="http://schemas.microsoft.com/office/powerpoint/2010/main" val="42041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Short; clearly establishes baseline state</a:t>
            </a:r>
          </a:p>
          <a:p>
            <a:pPr lvl="1"/>
            <a:r>
              <a:rPr lang="en-US" sz="3200" dirty="0" smtClean="0"/>
              <a:t>High “signal-to-noise ratio”</a:t>
            </a:r>
          </a:p>
          <a:p>
            <a:pPr lvl="1"/>
            <a:r>
              <a:rPr lang="en-US" sz="3200" dirty="0" smtClean="0"/>
              <a:t>Quickly skim the code / spot differences in similar tests</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6" name="Picture 5"/>
          <p:cNvPicPr>
            <a:picLocks noChangeAspect="1"/>
          </p:cNvPicPr>
          <p:nvPr/>
        </p:nvPicPr>
        <p:blipFill>
          <a:blip r:embed="rId3"/>
          <a:stretch>
            <a:fillRect/>
          </a:stretch>
        </p:blipFill>
        <p:spPr>
          <a:xfrm>
            <a:off x="838200" y="4001293"/>
            <a:ext cx="10096384" cy="437971"/>
          </a:xfrm>
          <a:prstGeom prst="rect">
            <a:avLst/>
          </a:prstGeom>
        </p:spPr>
      </p:pic>
    </p:spTree>
    <p:extLst>
      <p:ext uri="{BB962C8B-B14F-4D97-AF65-F5344CB8AC3E}">
        <p14:creationId xmlns:p14="http://schemas.microsoft.com/office/powerpoint/2010/main" val="452905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a:xfrm>
            <a:off x="838200" y="1797049"/>
            <a:ext cx="10515600" cy="4351338"/>
          </a:xfrm>
        </p:spPr>
        <p:txBody>
          <a:bodyPr/>
          <a:lstStyle/>
          <a:p>
            <a:r>
              <a:rPr lang="en-US" sz="4000" dirty="0" smtClean="0"/>
              <a:t>Entire test should fit on screen w/out scrolling</a:t>
            </a:r>
            <a:endParaRPr lang="en-US" dirty="0" smtClean="0"/>
          </a:p>
          <a:p>
            <a:pPr marL="457200" lvl="1" indent="0">
              <a:buNone/>
            </a:pPr>
            <a:r>
              <a:rPr lang="en-US" dirty="0" smtClean="0"/>
              <a:t/>
            </a:r>
            <a:br>
              <a:rPr lang="en-US" dirty="0" smtClean="0"/>
            </a:br>
            <a:endParaRPr lang="en-US" dirty="0" smtClean="0"/>
          </a:p>
        </p:txBody>
      </p:sp>
    </p:spTree>
    <p:extLst>
      <p:ext uri="{BB962C8B-B14F-4D97-AF65-F5344CB8AC3E}">
        <p14:creationId xmlns:p14="http://schemas.microsoft.com/office/powerpoint/2010/main" val="41541040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Use scoping rules to eliminate intermediate </a:t>
            </a:r>
            <a:r>
              <a:rPr lang="en-US" sz="4000" dirty="0" err="1" smtClean="0"/>
              <a:t>objs</a:t>
            </a:r>
            <a:endParaRPr lang="en-US" sz="4000" dirty="0" smtClean="0"/>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1082499" y="2920182"/>
            <a:ext cx="9714197" cy="1563328"/>
          </a:xfrm>
          <a:prstGeom prst="rect">
            <a:avLst/>
          </a:prstGeom>
        </p:spPr>
      </p:pic>
      <p:pic>
        <p:nvPicPr>
          <p:cNvPr id="5" name="Picture 4"/>
          <p:cNvPicPr>
            <a:picLocks noChangeAspect="1"/>
          </p:cNvPicPr>
          <p:nvPr/>
        </p:nvPicPr>
        <p:blipFill>
          <a:blip r:embed="rId4"/>
          <a:stretch>
            <a:fillRect/>
          </a:stretch>
        </p:blipFill>
        <p:spPr>
          <a:xfrm>
            <a:off x="1082499" y="4911213"/>
            <a:ext cx="6626238" cy="1627700"/>
          </a:xfrm>
          <a:prstGeom prst="rect">
            <a:avLst/>
          </a:prstGeom>
        </p:spPr>
      </p:pic>
    </p:spTree>
    <p:extLst>
      <p:ext uri="{BB962C8B-B14F-4D97-AF65-F5344CB8AC3E}">
        <p14:creationId xmlns:p14="http://schemas.microsoft.com/office/powerpoint/2010/main" val="387613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Make clear </a:t>
            </a:r>
            <a:r>
              <a:rPr lang="en-US" sz="4000" i="1" dirty="0" smtClean="0"/>
              <a:t>why </a:t>
            </a:r>
            <a:r>
              <a:rPr lang="en-US" sz="4000" dirty="0" smtClean="0"/>
              <a:t>you’re doing what you’re doing</a:t>
            </a:r>
          </a:p>
          <a:p>
            <a:endParaRPr lang="en-US" dirty="0" smtClean="0"/>
          </a:p>
          <a:p>
            <a:endParaRPr lang="en-US" dirty="0" smtClean="0"/>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169" y="2551471"/>
            <a:ext cx="5385729" cy="4048273"/>
          </a:xfrm>
          <a:prstGeom prst="rect">
            <a:avLst/>
          </a:prstGeom>
        </p:spPr>
      </p:pic>
    </p:spTree>
    <p:extLst>
      <p:ext uri="{BB962C8B-B14F-4D97-AF65-F5344CB8AC3E}">
        <p14:creationId xmlns:p14="http://schemas.microsoft.com/office/powerpoint/2010/main" val="275426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Make clear </a:t>
            </a:r>
            <a:r>
              <a:rPr lang="en-US" sz="4000" i="1" dirty="0" smtClean="0"/>
              <a:t>why </a:t>
            </a:r>
            <a:r>
              <a:rPr lang="en-US" sz="4000" dirty="0" smtClean="0"/>
              <a:t>you’re doing what you’re doing</a:t>
            </a:r>
          </a:p>
          <a:p>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1133167" y="2661885"/>
            <a:ext cx="9083256" cy="3989637"/>
          </a:xfrm>
          <a:prstGeom prst="rect">
            <a:avLst/>
          </a:prstGeom>
        </p:spPr>
      </p:pic>
    </p:spTree>
    <p:extLst>
      <p:ext uri="{BB962C8B-B14F-4D97-AF65-F5344CB8AC3E}">
        <p14:creationId xmlns:p14="http://schemas.microsoft.com/office/powerpoint/2010/main" val="1979486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6987"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pPr lvl="1"/>
            <a:endParaRPr lang="en-US" dirty="0"/>
          </a:p>
          <a:p>
            <a:pPr marL="457200" lvl="1" indent="0">
              <a:buNone/>
            </a:pPr>
            <a:endParaRPr lang="en-US" dirty="0"/>
          </a:p>
        </p:txBody>
      </p:sp>
    </p:spTree>
    <p:extLst>
      <p:ext uri="{BB962C8B-B14F-4D97-AF65-F5344CB8AC3E}">
        <p14:creationId xmlns:p14="http://schemas.microsoft.com/office/powerpoint/2010/main" val="21467317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81735"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Named constants for important values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198" y="2814478"/>
            <a:ext cx="10746621" cy="3497421"/>
          </a:xfrm>
          <a:prstGeom prst="rect">
            <a:avLst/>
          </a:prstGeom>
        </p:spPr>
      </p:pic>
    </p:spTree>
    <p:extLst>
      <p:ext uri="{BB962C8B-B14F-4D97-AF65-F5344CB8AC3E}">
        <p14:creationId xmlns:p14="http://schemas.microsoft.com/office/powerpoint/2010/main" val="3618194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22742"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Named constants for important values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2759075"/>
            <a:ext cx="9533942" cy="3995686"/>
          </a:xfrm>
          <a:prstGeom prst="rect">
            <a:avLst/>
          </a:prstGeom>
        </p:spPr>
      </p:pic>
    </p:spTree>
    <p:extLst>
      <p:ext uri="{BB962C8B-B14F-4D97-AF65-F5344CB8AC3E}">
        <p14:creationId xmlns:p14="http://schemas.microsoft.com/office/powerpoint/2010/main" val="5659208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81735"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Give data objects descriptive names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5" name="Picture 4"/>
          <p:cNvPicPr>
            <a:picLocks noChangeAspect="1"/>
          </p:cNvPicPr>
          <p:nvPr/>
        </p:nvPicPr>
        <p:blipFill>
          <a:blip r:embed="rId3"/>
          <a:stretch>
            <a:fillRect/>
          </a:stretch>
        </p:blipFill>
        <p:spPr>
          <a:xfrm>
            <a:off x="838199" y="2934494"/>
            <a:ext cx="10784070" cy="2492912"/>
          </a:xfrm>
          <a:prstGeom prst="rect">
            <a:avLst/>
          </a:prstGeom>
        </p:spPr>
      </p:pic>
    </p:spTree>
    <p:extLst>
      <p:ext uri="{BB962C8B-B14F-4D97-AF65-F5344CB8AC3E}">
        <p14:creationId xmlns:p14="http://schemas.microsoft.com/office/powerpoint/2010/main" val="10556335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93245"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Give data objects descriptive names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947382" y="2820625"/>
            <a:ext cx="10382394" cy="3934136"/>
          </a:xfrm>
          <a:prstGeom prst="rect">
            <a:avLst/>
          </a:prstGeom>
        </p:spPr>
      </p:pic>
    </p:spTree>
    <p:extLst>
      <p:ext uri="{BB962C8B-B14F-4D97-AF65-F5344CB8AC3E}">
        <p14:creationId xmlns:p14="http://schemas.microsoft.com/office/powerpoint/2010/main" val="2677034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and downplays what doesn’t</a:t>
            </a:r>
            <a:endParaRPr lang="en-US" sz="4800" dirty="0"/>
          </a:p>
        </p:txBody>
      </p:sp>
      <p:sp>
        <p:nvSpPr>
          <p:cNvPr id="3" name="Content Placeholder 2"/>
          <p:cNvSpPr>
            <a:spLocks noGrp="1"/>
          </p:cNvSpPr>
          <p:nvPr>
            <p:ph idx="1"/>
          </p:nvPr>
        </p:nvSpPr>
        <p:spPr/>
        <p:txBody>
          <a:bodyPr/>
          <a:lstStyle/>
          <a:p>
            <a:r>
              <a:rPr lang="en-US" sz="4000" dirty="0" smtClean="0"/>
              <a:t>Give data objects descriptive names</a:t>
            </a:r>
            <a:r>
              <a:rPr lang="en-US" dirty="0" smtClean="0"/>
              <a:t/>
            </a:r>
            <a:br>
              <a:rPr lang="en-US" dirty="0" smtClean="0"/>
            </a:br>
            <a:endParaRPr lang="en-US" dirty="0" smtClean="0"/>
          </a:p>
          <a:p>
            <a:endParaRPr lang="en-US" dirty="0" smtClean="0"/>
          </a:p>
          <a:p>
            <a:pPr lvl="1"/>
            <a:endParaRPr lang="en-US" dirty="0"/>
          </a:p>
          <a:p>
            <a:pPr marL="457200" lvl="1" indent="0">
              <a:buNone/>
            </a:pPr>
            <a:endParaRPr lang="en-US" dirty="0"/>
          </a:p>
        </p:txBody>
      </p:sp>
      <p:pic>
        <p:nvPicPr>
          <p:cNvPr id="5" name="Picture 4"/>
          <p:cNvPicPr>
            <a:picLocks noChangeAspect="1"/>
          </p:cNvPicPr>
          <p:nvPr/>
        </p:nvPicPr>
        <p:blipFill>
          <a:blip r:embed="rId3"/>
          <a:stretch>
            <a:fillRect/>
          </a:stretch>
        </p:blipFill>
        <p:spPr>
          <a:xfrm>
            <a:off x="947382" y="2662238"/>
            <a:ext cx="10909114" cy="4033530"/>
          </a:xfrm>
          <a:prstGeom prst="rect">
            <a:avLst/>
          </a:prstGeom>
        </p:spPr>
      </p:pic>
    </p:spTree>
    <p:extLst>
      <p:ext uri="{BB962C8B-B14F-4D97-AF65-F5344CB8AC3E}">
        <p14:creationId xmlns:p14="http://schemas.microsoft.com/office/powerpoint/2010/main" val="13767093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and downplays what doesn’t</a:t>
            </a:r>
            <a:endParaRPr lang="en-US" sz="4800" dirty="0"/>
          </a:p>
        </p:txBody>
      </p:sp>
      <p:sp>
        <p:nvSpPr>
          <p:cNvPr id="3" name="Content Placeholder 2"/>
          <p:cNvSpPr>
            <a:spLocks noGrp="1"/>
          </p:cNvSpPr>
          <p:nvPr>
            <p:ph idx="1"/>
          </p:nvPr>
        </p:nvSpPr>
        <p:spPr/>
        <p:txBody>
          <a:bodyPr/>
          <a:lstStyle/>
          <a:p>
            <a:r>
              <a:rPr lang="en-US" sz="4000" dirty="0" smtClean="0"/>
              <a:t>Consistent use of “dummy” values</a:t>
            </a:r>
          </a:p>
          <a:p>
            <a:pPr lvl="1"/>
            <a:r>
              <a:rPr lang="en-US" sz="3200" dirty="0" smtClean="0"/>
              <a:t>42, “irrelevant”, </a:t>
            </a:r>
            <a:r>
              <a:rPr lang="en-US" sz="3200" dirty="0" err="1" smtClean="0"/>
              <a:t>etc</a:t>
            </a:r>
            <a:endParaRPr lang="en-US" sz="3200" dirty="0" smtClean="0"/>
          </a:p>
          <a:p>
            <a:pPr lvl="1"/>
            <a:r>
              <a:rPr lang="en-US" sz="3200" dirty="0" smtClean="0"/>
              <a:t>Don’t use defaults like </a:t>
            </a:r>
            <a:r>
              <a:rPr lang="en-US" sz="3200" i="1" dirty="0" smtClean="0"/>
              <a:t>null </a:t>
            </a:r>
            <a:r>
              <a:rPr lang="en-US" sz="3200" dirty="0" smtClean="0"/>
              <a:t>and zero; avoid “unexpected equality”</a:t>
            </a:r>
          </a:p>
          <a:p>
            <a:pPr marL="0" indent="0">
              <a:buNone/>
            </a:pPr>
            <a:r>
              <a:rPr lang="en-US" dirty="0" smtClean="0"/>
              <a:t/>
            </a:r>
            <a:br>
              <a:rPr lang="en-US" dirty="0" smtClean="0"/>
            </a:br>
            <a:endParaRPr lang="en-US" dirty="0" smtClean="0"/>
          </a:p>
          <a:p>
            <a:endParaRPr lang="en-US" dirty="0" smtClean="0"/>
          </a:p>
          <a:p>
            <a:pPr lvl="1"/>
            <a:endParaRPr lang="en-US" dirty="0"/>
          </a:p>
          <a:p>
            <a:pPr marL="457200" lvl="1" indent="0">
              <a:buNone/>
            </a:pPr>
            <a:endParaRPr lang="en-US" dirty="0"/>
          </a:p>
        </p:txBody>
      </p:sp>
      <p:pic>
        <p:nvPicPr>
          <p:cNvPr id="7" name="Picture 6"/>
          <p:cNvPicPr>
            <a:picLocks noChangeAspect="1"/>
          </p:cNvPicPr>
          <p:nvPr/>
        </p:nvPicPr>
        <p:blipFill>
          <a:blip r:embed="rId3"/>
          <a:stretch>
            <a:fillRect/>
          </a:stretch>
        </p:blipFill>
        <p:spPr>
          <a:xfrm>
            <a:off x="838200" y="4001294"/>
            <a:ext cx="11115675" cy="2771775"/>
          </a:xfrm>
          <a:prstGeom prst="rect">
            <a:avLst/>
          </a:prstGeom>
        </p:spPr>
      </p:pic>
    </p:spTree>
    <p:extLst>
      <p:ext uri="{BB962C8B-B14F-4D97-AF65-F5344CB8AC3E}">
        <p14:creationId xmlns:p14="http://schemas.microsoft.com/office/powerpoint/2010/main" val="31702790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avoids inheritance</a:t>
            </a:r>
            <a:endParaRPr lang="en-US" sz="4800" dirty="0"/>
          </a:p>
        </p:txBody>
      </p:sp>
      <p:sp>
        <p:nvSpPr>
          <p:cNvPr id="3" name="Content Placeholder 2"/>
          <p:cNvSpPr>
            <a:spLocks noGrp="1"/>
          </p:cNvSpPr>
          <p:nvPr>
            <p:ph idx="1"/>
          </p:nvPr>
        </p:nvSpPr>
        <p:spPr/>
        <p:txBody>
          <a:bodyPr/>
          <a:lstStyle/>
          <a:p>
            <a:r>
              <a:rPr lang="en-US" sz="4000" dirty="0" smtClean="0"/>
              <a:t>Base classes should not construct data</a:t>
            </a:r>
          </a:p>
          <a:p>
            <a:pPr lvl="1"/>
            <a:r>
              <a:rPr lang="en-US" sz="3600" dirty="0" smtClean="0"/>
              <a:t>Hard to tweak data for each test</a:t>
            </a:r>
          </a:p>
          <a:p>
            <a:pPr marL="457200" lvl="1" indent="0">
              <a:buNone/>
            </a:pPr>
            <a:endParaRPr lang="en-US" dirty="0"/>
          </a:p>
          <a:p>
            <a:endParaRPr lang="en-US" dirty="0"/>
          </a:p>
        </p:txBody>
      </p:sp>
    </p:spTree>
    <p:extLst>
      <p:ext uri="{BB962C8B-B14F-4D97-AF65-F5344CB8AC3E}">
        <p14:creationId xmlns:p14="http://schemas.microsoft.com/office/powerpoint/2010/main" val="90148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avoids inheritance</a:t>
            </a:r>
            <a:endParaRPr lang="en-US" sz="4800" dirty="0"/>
          </a:p>
        </p:txBody>
      </p:sp>
      <p:sp>
        <p:nvSpPr>
          <p:cNvPr id="3" name="Content Placeholder 2"/>
          <p:cNvSpPr>
            <a:spLocks noGrp="1"/>
          </p:cNvSpPr>
          <p:nvPr>
            <p:ph idx="1"/>
          </p:nvPr>
        </p:nvSpPr>
        <p:spPr/>
        <p:txBody>
          <a:bodyPr/>
          <a:lstStyle/>
          <a:p>
            <a:r>
              <a:rPr lang="en-US" dirty="0" smtClean="0"/>
              <a:t>Base classes should not construct data</a:t>
            </a:r>
          </a:p>
          <a:p>
            <a:pPr lvl="1"/>
            <a:r>
              <a:rPr lang="en-US" dirty="0" smtClean="0"/>
              <a:t>Hard to tweak data for each test</a:t>
            </a:r>
          </a:p>
          <a:p>
            <a:pPr lvl="1"/>
            <a:r>
              <a:rPr lang="en-US" dirty="0" smtClean="0"/>
              <a:t>No re-use in other tests</a:t>
            </a:r>
            <a:br>
              <a:rPr lang="en-US" dirty="0" smtClean="0"/>
            </a:br>
            <a:endParaRPr lang="en-US" dirty="0" smtClean="0"/>
          </a:p>
          <a:p>
            <a:pPr marL="457200" lvl="1" indent="0">
              <a:buNone/>
            </a:pPr>
            <a:endParaRPr lang="en-US" dirty="0"/>
          </a:p>
          <a:p>
            <a:endParaRPr lang="en-US" dirty="0"/>
          </a:p>
        </p:txBody>
      </p:sp>
    </p:spTree>
    <p:extLst>
      <p:ext uri="{BB962C8B-B14F-4D97-AF65-F5344CB8AC3E}">
        <p14:creationId xmlns:p14="http://schemas.microsoft.com/office/powerpoint/2010/main" val="41095134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avoids inheritance</a:t>
            </a:r>
            <a:endParaRPr lang="en-US" sz="4800" dirty="0"/>
          </a:p>
        </p:txBody>
      </p:sp>
      <p:sp>
        <p:nvSpPr>
          <p:cNvPr id="3" name="Content Placeholder 2"/>
          <p:cNvSpPr>
            <a:spLocks noGrp="1"/>
          </p:cNvSpPr>
          <p:nvPr>
            <p:ph idx="1"/>
          </p:nvPr>
        </p:nvSpPr>
        <p:spPr/>
        <p:txBody>
          <a:bodyPr/>
          <a:lstStyle/>
          <a:p>
            <a:r>
              <a:rPr lang="en-US" dirty="0" smtClean="0">
                <a:solidFill>
                  <a:schemeClr val="bg1">
                    <a:lumMod val="65000"/>
                  </a:schemeClr>
                </a:solidFill>
              </a:rPr>
              <a:t>Base classes should not construct data</a:t>
            </a:r>
          </a:p>
          <a:p>
            <a:pPr lvl="1"/>
            <a:r>
              <a:rPr lang="en-US" dirty="0" smtClean="0">
                <a:solidFill>
                  <a:schemeClr val="bg1">
                    <a:lumMod val="65000"/>
                  </a:schemeClr>
                </a:solidFill>
              </a:rPr>
              <a:t>Hard to tweak data for each test</a:t>
            </a:r>
          </a:p>
          <a:p>
            <a:pPr lvl="1"/>
            <a:r>
              <a:rPr lang="en-US" dirty="0" smtClean="0">
                <a:solidFill>
                  <a:schemeClr val="bg1">
                    <a:lumMod val="65000"/>
                  </a:schemeClr>
                </a:solidFill>
              </a:rPr>
              <a:t>No re-use in other tests</a:t>
            </a:r>
            <a:r>
              <a:rPr lang="en-US" dirty="0" smtClean="0"/>
              <a:t/>
            </a:r>
            <a:br>
              <a:rPr lang="en-US" dirty="0" smtClean="0"/>
            </a:br>
            <a:endParaRPr lang="en-US" dirty="0" smtClean="0"/>
          </a:p>
          <a:p>
            <a:r>
              <a:rPr lang="en-US" dirty="0"/>
              <a:t>Base classes </a:t>
            </a:r>
            <a:r>
              <a:rPr lang="en-US" i="1" dirty="0"/>
              <a:t>can </a:t>
            </a:r>
            <a:r>
              <a:rPr lang="en-US" dirty="0"/>
              <a:t>set up infrastructure…</a:t>
            </a:r>
          </a:p>
          <a:p>
            <a:pPr lvl="1"/>
            <a:r>
              <a:rPr lang="en-US" dirty="0"/>
              <a:t>… and initialize shared services</a:t>
            </a:r>
          </a:p>
          <a:p>
            <a:pPr lvl="1"/>
            <a:r>
              <a:rPr lang="en-US" dirty="0"/>
              <a:t>… and stub out behavior orthogonal to the test</a:t>
            </a:r>
          </a:p>
          <a:p>
            <a:pPr lvl="1"/>
            <a:r>
              <a:rPr lang="en-US" dirty="0"/>
              <a:t>… but they should avoid creating data.</a:t>
            </a:r>
            <a:endParaRPr lang="en-US" dirty="0" smtClean="0"/>
          </a:p>
          <a:p>
            <a:pPr marL="457200" lvl="1" indent="0">
              <a:buNone/>
            </a:pPr>
            <a:endParaRPr lang="en-US" dirty="0"/>
          </a:p>
          <a:p>
            <a:endParaRPr lang="en-US" dirty="0"/>
          </a:p>
        </p:txBody>
      </p:sp>
    </p:spTree>
    <p:extLst>
      <p:ext uri="{BB962C8B-B14F-4D97-AF65-F5344CB8AC3E}">
        <p14:creationId xmlns:p14="http://schemas.microsoft.com/office/powerpoint/2010/main" val="2897663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resilient to change</a:t>
            </a:r>
            <a:endParaRPr lang="en-US" sz="4800" dirty="0"/>
          </a:p>
        </p:txBody>
      </p:sp>
      <p:sp>
        <p:nvSpPr>
          <p:cNvPr id="3" name="Content Placeholder 2"/>
          <p:cNvSpPr>
            <a:spLocks noGrp="1"/>
          </p:cNvSpPr>
          <p:nvPr>
            <p:ph idx="1"/>
          </p:nvPr>
        </p:nvSpPr>
        <p:spPr/>
        <p:txBody>
          <a:bodyPr>
            <a:normAutofit/>
          </a:bodyPr>
          <a:lstStyle/>
          <a:p>
            <a:r>
              <a:rPr lang="en-US" dirty="0" smtClean="0"/>
              <a:t>Trivial changes != mountains of errors</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14710719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resilient to change</a:t>
            </a:r>
            <a:endParaRPr lang="en-US" sz="4800"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Trivial changes != mountains of errors</a:t>
            </a:r>
            <a:r>
              <a:rPr lang="en-US" dirty="0" smtClean="0"/>
              <a:t/>
            </a:r>
            <a:br>
              <a:rPr lang="en-US" dirty="0" smtClean="0"/>
            </a:br>
            <a:endParaRPr lang="en-US" dirty="0" smtClean="0"/>
          </a:p>
          <a:p>
            <a:r>
              <a:rPr lang="en-US" dirty="0" smtClean="0"/>
              <a:t>Minimal effort to refactor tests</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7950195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45761" cy="1325563"/>
          </a:xfrm>
        </p:spPr>
        <p:txBody>
          <a:bodyPr>
            <a:noAutofit/>
          </a:bodyPr>
          <a:lstStyle/>
          <a:p>
            <a:r>
              <a:rPr lang="en-US" sz="4800" dirty="0" smtClean="0"/>
              <a:t>Patterns &amp; Practices - show me the </a:t>
            </a:r>
            <a:r>
              <a:rPr lang="en-US" sz="4800" dirty="0" err="1" smtClean="0"/>
              <a:t>codez</a:t>
            </a:r>
            <a:r>
              <a:rPr lang="en-US" sz="4800" dirty="0" smtClean="0"/>
              <a:t>!</a:t>
            </a:r>
            <a:endParaRPr lang="en-US" sz="4800" dirty="0"/>
          </a:p>
        </p:txBody>
      </p:sp>
      <p:pic>
        <p:nvPicPr>
          <p:cNvPr id="4" name="Content Placeholder 3"/>
          <p:cNvPicPr>
            <a:picLocks noGrp="1" noChangeAspect="1"/>
          </p:cNvPicPr>
          <p:nvPr>
            <p:ph idx="1"/>
          </p:nvPr>
        </p:nvPicPr>
        <p:blipFill>
          <a:blip r:embed="rId3"/>
          <a:stretch>
            <a:fillRect/>
          </a:stretch>
        </p:blipFill>
        <p:spPr>
          <a:xfrm>
            <a:off x="2813409" y="3319794"/>
            <a:ext cx="6272162" cy="809754"/>
          </a:xfrm>
          <a:prstGeom prst="rect">
            <a:avLst/>
          </a:prstGeom>
        </p:spPr>
      </p:pic>
    </p:spTree>
    <p:extLst>
      <p:ext uri="{BB962C8B-B14F-4D97-AF65-F5344CB8AC3E}">
        <p14:creationId xmlns:p14="http://schemas.microsoft.com/office/powerpoint/2010/main" val="16042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Patterns we tried, but didn’t like</a:t>
            </a:r>
            <a:endParaRPr lang="en-US" sz="4800" dirty="0"/>
          </a:p>
        </p:txBody>
      </p:sp>
      <p:sp>
        <p:nvSpPr>
          <p:cNvPr id="3" name="Content Placeholder 2"/>
          <p:cNvSpPr>
            <a:spLocks noGrp="1"/>
          </p:cNvSpPr>
          <p:nvPr>
            <p:ph idx="1"/>
          </p:nvPr>
        </p:nvSpPr>
        <p:spPr/>
        <p:txBody>
          <a:bodyPr/>
          <a:lstStyle/>
          <a:p>
            <a:r>
              <a:rPr lang="en-US"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1143000" y="2447925"/>
            <a:ext cx="10106025" cy="1076325"/>
          </a:xfrm>
          <a:prstGeom prst="rect">
            <a:avLst/>
          </a:prstGeom>
        </p:spPr>
      </p:pic>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Patterns we tried, but didn’t like</a:t>
            </a:r>
            <a:endParaRPr lang="en-US" sz="4800" dirty="0"/>
          </a:p>
        </p:txBody>
      </p:sp>
      <p:sp>
        <p:nvSpPr>
          <p:cNvPr id="3" name="Content Placeholder 2"/>
          <p:cNvSpPr>
            <a:spLocks noGrp="1"/>
          </p:cNvSpPr>
          <p:nvPr>
            <p:ph idx="1"/>
          </p:nvPr>
        </p:nvSpPr>
        <p:spPr/>
        <p:txBody>
          <a:bodyPr/>
          <a:lstStyle/>
          <a:p>
            <a:r>
              <a:rPr lang="en-US"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1143000" y="2447925"/>
            <a:ext cx="10106025" cy="1076325"/>
          </a:xfrm>
          <a:prstGeom prst="rect">
            <a:avLst/>
          </a:prstGeom>
        </p:spPr>
      </p:pic>
      <p:pic>
        <p:nvPicPr>
          <p:cNvPr id="6" name="Picture 5"/>
          <p:cNvPicPr>
            <a:picLocks noChangeAspect="1"/>
          </p:cNvPicPr>
          <p:nvPr/>
        </p:nvPicPr>
        <p:blipFill>
          <a:blip r:embed="rId4"/>
          <a:stretch>
            <a:fillRect/>
          </a:stretch>
        </p:blipFill>
        <p:spPr>
          <a:xfrm>
            <a:off x="1143000" y="4345892"/>
            <a:ext cx="9801225" cy="1476375"/>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Patterns we tried, but didn’t like</a:t>
            </a:r>
            <a:endParaRPr lang="en-US" sz="4800" dirty="0"/>
          </a:p>
        </p:txBody>
      </p:sp>
      <p:sp>
        <p:nvSpPr>
          <p:cNvPr id="3" name="Content Placeholder 2"/>
          <p:cNvSpPr>
            <a:spLocks noGrp="1"/>
          </p:cNvSpPr>
          <p:nvPr>
            <p:ph idx="1"/>
          </p:nvPr>
        </p:nvSpPr>
        <p:spPr/>
        <p:txBody>
          <a:bodyPr/>
          <a:lstStyle/>
          <a:p>
            <a:r>
              <a:rPr lang="en-US"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1064301" y="2738438"/>
            <a:ext cx="9229725" cy="3438525"/>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Patterns we tried, but didn’t like</a:t>
            </a:r>
            <a:endParaRPr lang="en-US" sz="4800" dirty="0"/>
          </a:p>
        </p:txBody>
      </p:sp>
      <p:sp>
        <p:nvSpPr>
          <p:cNvPr id="3" name="Content Placeholder 2"/>
          <p:cNvSpPr>
            <a:spLocks noGrp="1"/>
          </p:cNvSpPr>
          <p:nvPr>
            <p:ph idx="1"/>
          </p:nvPr>
        </p:nvSpPr>
        <p:spPr/>
        <p:txBody>
          <a:bodyPr/>
          <a:lstStyle/>
          <a:p>
            <a:r>
              <a:rPr lang="en-US"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1024180" y="2639716"/>
            <a:ext cx="9296400" cy="3381375"/>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smtClean="0"/>
              <a:t>Like a Builder, without the fluent API</a:t>
            </a:r>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784473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smtClean="0">
                <a:solidFill>
                  <a:schemeClr val="bg1">
                    <a:lumMod val="65000"/>
                  </a:schemeClr>
                </a:solidFill>
              </a:rPr>
              <a:t>Like a Builder, without the fluent API</a:t>
            </a:r>
          </a:p>
          <a:p>
            <a:endParaRPr lang="en-US" dirty="0" smtClean="0"/>
          </a:p>
          <a:p>
            <a:r>
              <a:rPr lang="en-US" dirty="0" smtClean="0"/>
              <a:t>Specify data via named, optional parameters</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1056945" y="3688557"/>
            <a:ext cx="4486275" cy="1885950"/>
          </a:xfrm>
          <a:prstGeom prst="rect">
            <a:avLst/>
          </a:prstGeom>
        </p:spPr>
      </p:pic>
    </p:spTree>
    <p:extLst>
      <p:ext uri="{BB962C8B-B14F-4D97-AF65-F5344CB8AC3E}">
        <p14:creationId xmlns:p14="http://schemas.microsoft.com/office/powerpoint/2010/main" val="13307363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smtClean="0">
                <a:solidFill>
                  <a:schemeClr val="bg1">
                    <a:lumMod val="65000"/>
                  </a:schemeClr>
                </a:solidFill>
              </a:rPr>
              <a:t>Like a Builder, without the fluent API</a:t>
            </a:r>
          </a:p>
          <a:p>
            <a:endParaRPr lang="en-US" dirty="0" smtClean="0"/>
          </a:p>
          <a:p>
            <a:r>
              <a:rPr lang="en-US" dirty="0" smtClean="0"/>
              <a:t>Specify data via named, optional parameters</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1056945" y="3688557"/>
            <a:ext cx="4486275" cy="1885950"/>
          </a:xfrm>
          <a:prstGeom prst="rect">
            <a:avLst/>
          </a:prstGeom>
        </p:spPr>
      </p:pic>
      <p:pic>
        <p:nvPicPr>
          <p:cNvPr id="8" name="Picture 7"/>
          <p:cNvPicPr>
            <a:picLocks noChangeAspect="1"/>
          </p:cNvPicPr>
          <p:nvPr/>
        </p:nvPicPr>
        <p:blipFill>
          <a:blip r:embed="rId4"/>
          <a:stretch>
            <a:fillRect/>
          </a:stretch>
        </p:blipFill>
        <p:spPr>
          <a:xfrm>
            <a:off x="1056945" y="5629275"/>
            <a:ext cx="8067675" cy="1095375"/>
          </a:xfrm>
          <a:prstGeom prst="rect">
            <a:avLst/>
          </a:prstGeom>
        </p:spPr>
      </p:pic>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smtClean="0"/>
              <a:t>Assign unique values – avoid “unexpected equality”</a:t>
            </a:r>
          </a:p>
        </p:txBody>
      </p:sp>
    </p:spTree>
    <p:extLst>
      <p:ext uri="{BB962C8B-B14F-4D97-AF65-F5344CB8AC3E}">
        <p14:creationId xmlns:p14="http://schemas.microsoft.com/office/powerpoint/2010/main" val="21135377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smtClean="0"/>
              <a:t>Assign unique values – avoid “unexpected equality”</a:t>
            </a:r>
          </a:p>
          <a:p>
            <a:pPr lvl="1"/>
            <a:r>
              <a:rPr lang="en-US" b="1" dirty="0" err="1" smtClean="0"/>
              <a:t>ShortGuid</a:t>
            </a:r>
            <a:r>
              <a:rPr lang="en-US" dirty="0" smtClean="0"/>
              <a:t> for short, unique strings (</a:t>
            </a:r>
            <a:r>
              <a:rPr lang="en-US" dirty="0" smtClean="0">
                <a:hlinkClick r:id="rId3" action="ppaction://hlinkfile"/>
              </a:rPr>
              <a:t>bit.ly/1dCxSbe</a:t>
            </a:r>
            <a:r>
              <a:rPr lang="en-US" dirty="0"/>
              <a:t>)</a:t>
            </a:r>
            <a:endParaRPr lang="en-US" dirty="0" smtClean="0"/>
          </a:p>
        </p:txBody>
      </p:sp>
      <p:pic>
        <p:nvPicPr>
          <p:cNvPr id="6" name="Picture 5"/>
          <p:cNvPicPr>
            <a:picLocks noChangeAspect="1"/>
          </p:cNvPicPr>
          <p:nvPr/>
        </p:nvPicPr>
        <p:blipFill>
          <a:blip r:embed="rId4"/>
          <a:stretch>
            <a:fillRect/>
          </a:stretch>
        </p:blipFill>
        <p:spPr>
          <a:xfrm>
            <a:off x="1524001" y="3438525"/>
            <a:ext cx="7467600" cy="3419475"/>
          </a:xfrm>
          <a:prstGeom prst="rect">
            <a:avLst/>
          </a:prstGeom>
        </p:spPr>
      </p:pic>
    </p:spTree>
    <p:extLst>
      <p:ext uri="{BB962C8B-B14F-4D97-AF65-F5344CB8AC3E}">
        <p14:creationId xmlns:p14="http://schemas.microsoft.com/office/powerpoint/2010/main" val="29589248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a:t>Assign unique values – avoid “unexpected equality”</a:t>
            </a:r>
          </a:p>
          <a:p>
            <a:pPr lvl="1"/>
            <a:r>
              <a:rPr lang="en-US" b="1" dirty="0" err="1" smtClean="0">
                <a:solidFill>
                  <a:schemeClr val="bg1">
                    <a:lumMod val="65000"/>
                  </a:schemeClr>
                </a:solidFill>
              </a:rPr>
              <a:t>ShortGuid</a:t>
            </a:r>
            <a:r>
              <a:rPr lang="en-US" dirty="0" smtClean="0">
                <a:solidFill>
                  <a:schemeClr val="bg1">
                    <a:lumMod val="65000"/>
                  </a:schemeClr>
                </a:solidFill>
              </a:rPr>
              <a:t> for short, unique strings (</a:t>
            </a:r>
            <a:r>
              <a:rPr lang="en-US" dirty="0" smtClean="0">
                <a:solidFill>
                  <a:schemeClr val="bg1">
                    <a:lumMod val="65000"/>
                  </a:schemeClr>
                </a:solidFill>
                <a:hlinkClick r:id="rId3" action="ppaction://hlinkfile"/>
              </a:rPr>
              <a:t>bit.ly/1dCxSbe</a:t>
            </a:r>
            <a:r>
              <a:rPr lang="en-US" dirty="0" smtClean="0">
                <a:solidFill>
                  <a:schemeClr val="bg1">
                    <a:lumMod val="65000"/>
                  </a:schemeClr>
                </a:solidFill>
              </a:rPr>
              <a:t>)</a:t>
            </a:r>
          </a:p>
          <a:p>
            <a:pPr lvl="1"/>
            <a:r>
              <a:rPr lang="en-US" b="1" dirty="0" err="1" smtClean="0"/>
              <a:t>IdSequencer</a:t>
            </a:r>
            <a:r>
              <a:rPr lang="en-US" dirty="0" smtClean="0"/>
              <a:t> for unique integers (</a:t>
            </a:r>
            <a:r>
              <a:rPr lang="en-US" dirty="0" smtClean="0">
                <a:hlinkClick r:id="rId4"/>
              </a:rPr>
              <a:t>bit.ly/1d7zHz7</a:t>
            </a:r>
            <a:r>
              <a:rPr lang="en-US" dirty="0" smtClean="0"/>
              <a:t>)</a:t>
            </a:r>
            <a:endParaRPr lang="en-US" b="1" dirty="0" smtClean="0"/>
          </a:p>
        </p:txBody>
      </p:sp>
      <p:pic>
        <p:nvPicPr>
          <p:cNvPr id="9" name="Picture 8"/>
          <p:cNvPicPr>
            <a:picLocks noChangeAspect="1"/>
          </p:cNvPicPr>
          <p:nvPr/>
        </p:nvPicPr>
        <p:blipFill>
          <a:blip r:embed="rId5"/>
          <a:stretch>
            <a:fillRect/>
          </a:stretch>
        </p:blipFill>
        <p:spPr>
          <a:xfrm>
            <a:off x="1557337" y="3438525"/>
            <a:ext cx="6162675" cy="3867150"/>
          </a:xfrm>
          <a:prstGeom prst="rect">
            <a:avLst/>
          </a:prstGeom>
        </p:spPr>
      </p:pic>
    </p:spTree>
    <p:extLst>
      <p:ext uri="{BB962C8B-B14F-4D97-AF65-F5344CB8AC3E}">
        <p14:creationId xmlns:p14="http://schemas.microsoft.com/office/powerpoint/2010/main" val="21833652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smtClean="0"/>
              <a:t>Delegate to other helpers as needed</a:t>
            </a:r>
          </a:p>
        </p:txBody>
      </p:sp>
      <p:pic>
        <p:nvPicPr>
          <p:cNvPr id="4" name="Picture 3"/>
          <p:cNvPicPr>
            <a:picLocks noChangeAspect="1"/>
          </p:cNvPicPr>
          <p:nvPr/>
        </p:nvPicPr>
        <p:blipFill>
          <a:blip r:embed="rId3"/>
          <a:stretch>
            <a:fillRect/>
          </a:stretch>
        </p:blipFill>
        <p:spPr>
          <a:xfrm>
            <a:off x="838200" y="2806107"/>
            <a:ext cx="8134350" cy="2828925"/>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smtClean="0"/>
              <a:t>Can act like an Object Mother, too</a:t>
            </a:r>
          </a:p>
        </p:txBody>
      </p:sp>
      <p:pic>
        <p:nvPicPr>
          <p:cNvPr id="7" name="Picture 6"/>
          <p:cNvPicPr>
            <a:picLocks noChangeAspect="1"/>
          </p:cNvPicPr>
          <p:nvPr/>
        </p:nvPicPr>
        <p:blipFill>
          <a:blip r:embed="rId3"/>
          <a:stretch>
            <a:fillRect/>
          </a:stretch>
        </p:blipFill>
        <p:spPr>
          <a:xfrm>
            <a:off x="838200" y="2780020"/>
            <a:ext cx="7124700" cy="1352550"/>
          </a:xfrm>
          <a:prstGeom prst="rect">
            <a:avLst/>
          </a:prstGeom>
        </p:spPr>
      </p:pic>
    </p:spTree>
    <p:extLst>
      <p:ext uri="{BB962C8B-B14F-4D97-AF65-F5344CB8AC3E}">
        <p14:creationId xmlns:p14="http://schemas.microsoft.com/office/powerpoint/2010/main" val="20182858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A façade for invoking multiple Test Helpers</a:t>
            </a:r>
          </a:p>
          <a:p>
            <a:pPr lvl="1"/>
            <a:r>
              <a:rPr lang="en-US" dirty="0" smtClean="0"/>
              <a:t>Use when objects have </a:t>
            </a:r>
            <a:r>
              <a:rPr lang="en-US" i="1" dirty="0" smtClean="0"/>
              <a:t>relationships </a:t>
            </a:r>
            <a:r>
              <a:rPr lang="en-US" dirty="0" smtClean="0"/>
              <a:t>you care about</a:t>
            </a:r>
            <a:br>
              <a:rPr lang="en-US" dirty="0" smtClean="0"/>
            </a:br>
            <a:endParaRPr lang="en-US" dirty="0" smtClean="0"/>
          </a:p>
        </p:txBody>
      </p:sp>
    </p:spTree>
    <p:extLst>
      <p:ext uri="{BB962C8B-B14F-4D97-AF65-F5344CB8AC3E}">
        <p14:creationId xmlns:p14="http://schemas.microsoft.com/office/powerpoint/2010/main" val="148922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A façade for invoking multiple Test Helpers</a:t>
            </a:r>
          </a:p>
          <a:p>
            <a:pPr lvl="1"/>
            <a:r>
              <a:rPr lang="en-US" dirty="0" smtClean="0">
                <a:solidFill>
                  <a:schemeClr val="bg1">
                    <a:lumMod val="65000"/>
                  </a:schemeClr>
                </a:solidFill>
              </a:rPr>
              <a:t>Most useful when objects have complex relationships</a:t>
            </a:r>
            <a:r>
              <a:rPr lang="en-US" dirty="0" smtClean="0"/>
              <a:t/>
            </a:r>
            <a:br>
              <a:rPr lang="en-US" dirty="0" smtClean="0"/>
            </a:br>
            <a:endParaRPr lang="en-US" dirty="0" smtClean="0"/>
          </a:p>
          <a:p>
            <a:r>
              <a:rPr lang="en-US" dirty="0" smtClean="0"/>
              <a:t>Reuse complex arrangements w/out inheritance</a:t>
            </a:r>
            <a:br>
              <a:rPr lang="en-US" dirty="0" smtClean="0"/>
            </a:br>
            <a:endParaRPr lang="en-US" dirty="0" smtClean="0"/>
          </a:p>
        </p:txBody>
      </p:sp>
    </p:spTree>
    <p:extLst>
      <p:ext uri="{BB962C8B-B14F-4D97-AF65-F5344CB8AC3E}">
        <p14:creationId xmlns:p14="http://schemas.microsoft.com/office/powerpoint/2010/main" val="29666652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Expose key data as instance properties</a:t>
            </a:r>
          </a:p>
          <a:p>
            <a:pPr lvl="1"/>
            <a:endParaRPr lang="en-US" dirty="0"/>
          </a:p>
        </p:txBody>
      </p:sp>
      <p:pic>
        <p:nvPicPr>
          <p:cNvPr id="5" name="Picture 4"/>
          <p:cNvPicPr>
            <a:picLocks noChangeAspect="1"/>
          </p:cNvPicPr>
          <p:nvPr/>
        </p:nvPicPr>
        <p:blipFill>
          <a:blip r:embed="rId3"/>
          <a:stretch>
            <a:fillRect/>
          </a:stretch>
        </p:blipFill>
        <p:spPr>
          <a:xfrm>
            <a:off x="1144940" y="2566458"/>
            <a:ext cx="7915275" cy="3486150"/>
          </a:xfrm>
          <a:prstGeom prst="rect">
            <a:avLst/>
          </a:prstGeom>
        </p:spPr>
      </p:pic>
    </p:spTree>
    <p:extLst>
      <p:ext uri="{BB962C8B-B14F-4D97-AF65-F5344CB8AC3E}">
        <p14:creationId xmlns:p14="http://schemas.microsoft.com/office/powerpoint/2010/main" val="3255767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Which is more expressive?</a:t>
            </a:r>
          </a:p>
          <a:p>
            <a:pPr lvl="1"/>
            <a:endParaRPr lang="en-US" dirty="0"/>
          </a:p>
        </p:txBody>
      </p:sp>
      <p:pic>
        <p:nvPicPr>
          <p:cNvPr id="9" name="Picture 8"/>
          <p:cNvPicPr>
            <a:picLocks noChangeAspect="1"/>
          </p:cNvPicPr>
          <p:nvPr/>
        </p:nvPicPr>
        <p:blipFill>
          <a:blip r:embed="rId3"/>
          <a:stretch>
            <a:fillRect/>
          </a:stretch>
        </p:blipFill>
        <p:spPr>
          <a:xfrm>
            <a:off x="838200" y="2419350"/>
            <a:ext cx="11296650" cy="4438650"/>
          </a:xfrm>
          <a:prstGeom prst="rect">
            <a:avLst/>
          </a:prstGeom>
        </p:spPr>
      </p:pic>
    </p:spTree>
    <p:extLst>
      <p:ext uri="{BB962C8B-B14F-4D97-AF65-F5344CB8AC3E}">
        <p14:creationId xmlns:p14="http://schemas.microsoft.com/office/powerpoint/2010/main" val="20215514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Which is more expressive?</a:t>
            </a:r>
          </a:p>
          <a:p>
            <a:pPr lvl="1"/>
            <a:endParaRPr lang="en-US" dirty="0"/>
          </a:p>
        </p:txBody>
      </p:sp>
      <p:pic>
        <p:nvPicPr>
          <p:cNvPr id="5" name="Picture 4"/>
          <p:cNvPicPr>
            <a:picLocks noChangeAspect="1"/>
          </p:cNvPicPr>
          <p:nvPr/>
        </p:nvPicPr>
        <p:blipFill>
          <a:blip r:embed="rId3"/>
          <a:stretch>
            <a:fillRect/>
          </a:stretch>
        </p:blipFill>
        <p:spPr>
          <a:xfrm>
            <a:off x="942975" y="2414588"/>
            <a:ext cx="11249025" cy="3762375"/>
          </a:xfrm>
          <a:prstGeom prst="rect">
            <a:avLst/>
          </a:prstGeom>
        </p:spPr>
      </p:pic>
    </p:spTree>
    <p:extLst>
      <p:ext uri="{BB962C8B-B14F-4D97-AF65-F5344CB8AC3E}">
        <p14:creationId xmlns:p14="http://schemas.microsoft.com/office/powerpoint/2010/main" val="41306268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Same drawbacks as Object Mother</a:t>
            </a:r>
          </a:p>
          <a:p>
            <a:pPr lvl="1"/>
            <a:r>
              <a:rPr lang="en-US" dirty="0" smtClean="0"/>
              <a:t>Painful when tests need to customize data</a:t>
            </a:r>
          </a:p>
          <a:p>
            <a:pPr lvl="1"/>
            <a:r>
              <a:rPr lang="en-US" dirty="0" smtClean="0"/>
              <a:t>Hard to change once many tests use it</a:t>
            </a:r>
            <a:br>
              <a:rPr lang="en-US" dirty="0" smtClean="0"/>
            </a:br>
            <a:endParaRPr lang="en-US" dirty="0" smtClean="0"/>
          </a:p>
          <a:p>
            <a:pPr lvl="1"/>
            <a:endParaRPr lang="en-US" dirty="0"/>
          </a:p>
        </p:txBody>
      </p:sp>
    </p:spTree>
    <p:extLst>
      <p:ext uri="{BB962C8B-B14F-4D97-AF65-F5344CB8AC3E}">
        <p14:creationId xmlns:p14="http://schemas.microsoft.com/office/powerpoint/2010/main" val="14418334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Same drawbacks as Object Mother</a:t>
            </a:r>
          </a:p>
          <a:p>
            <a:pPr lvl="1"/>
            <a:r>
              <a:rPr lang="en-US" dirty="0" smtClean="0">
                <a:solidFill>
                  <a:schemeClr val="bg1">
                    <a:lumMod val="65000"/>
                  </a:schemeClr>
                </a:solidFill>
              </a:rPr>
              <a:t>Painful when tests need to customize data</a:t>
            </a:r>
          </a:p>
          <a:p>
            <a:pPr lvl="1"/>
            <a:r>
              <a:rPr lang="en-US" dirty="0" smtClean="0">
                <a:solidFill>
                  <a:schemeClr val="bg1">
                    <a:lumMod val="65000"/>
                  </a:schemeClr>
                </a:solidFill>
              </a:rPr>
              <a:t>Hard to change once many tests use it</a:t>
            </a:r>
            <a:r>
              <a:rPr lang="en-US" dirty="0" smtClean="0"/>
              <a:t/>
            </a:r>
            <a:br>
              <a:rPr lang="en-US" dirty="0" smtClean="0"/>
            </a:br>
            <a:endParaRPr lang="en-US" dirty="0" smtClean="0"/>
          </a:p>
          <a:p>
            <a:r>
              <a:rPr lang="en-US" dirty="0" smtClean="0"/>
              <a:t>Rarely reusable globally</a:t>
            </a:r>
          </a:p>
          <a:p>
            <a:pPr lvl="1"/>
            <a:r>
              <a:rPr lang="en-US" dirty="0" smtClean="0"/>
              <a:t>Scenarios represent tight coupling between data</a:t>
            </a:r>
          </a:p>
          <a:p>
            <a:pPr lvl="1"/>
            <a:r>
              <a:rPr lang="en-US" dirty="0" smtClean="0"/>
              <a:t>Use instead of base class</a:t>
            </a:r>
          </a:p>
          <a:p>
            <a:pPr lvl="1"/>
            <a:endParaRPr lang="en-US" dirty="0"/>
          </a:p>
        </p:txBody>
      </p:sp>
    </p:spTree>
    <p:extLst>
      <p:ext uri="{BB962C8B-B14F-4D97-AF65-F5344CB8AC3E}">
        <p14:creationId xmlns:p14="http://schemas.microsoft.com/office/powerpoint/2010/main" val="36489884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72019" cy="1325563"/>
          </a:xfrm>
        </p:spPr>
        <p:txBody>
          <a:bodyPr>
            <a:noAutofit/>
          </a:bodyPr>
          <a:lstStyle/>
          <a:p>
            <a:r>
              <a:rPr lang="en-US" sz="4800" dirty="0"/>
              <a:t>Patterns &amp; Practices – object construction</a:t>
            </a:r>
          </a:p>
        </p:txBody>
      </p:sp>
      <p:sp>
        <p:nvSpPr>
          <p:cNvPr id="3" name="Content Placeholder 2"/>
          <p:cNvSpPr>
            <a:spLocks noGrp="1"/>
          </p:cNvSpPr>
          <p:nvPr>
            <p:ph idx="1"/>
          </p:nvPr>
        </p:nvSpPr>
        <p:spPr/>
        <p:txBody>
          <a:bodyPr/>
          <a:lstStyle/>
          <a:p>
            <a:r>
              <a:rPr lang="en-US" dirty="0" smtClean="0"/>
              <a:t>Test Helpers to create single objects</a:t>
            </a:r>
            <a:br>
              <a:rPr lang="en-US" dirty="0" smtClean="0"/>
            </a:br>
            <a:endParaRPr lang="en-US" dirty="0" smtClean="0"/>
          </a:p>
        </p:txBody>
      </p:sp>
    </p:spTree>
    <p:extLst>
      <p:ext uri="{BB962C8B-B14F-4D97-AF65-F5344CB8AC3E}">
        <p14:creationId xmlns:p14="http://schemas.microsoft.com/office/powerpoint/2010/main" val="716041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19503" cy="1325563"/>
          </a:xfrm>
        </p:spPr>
        <p:txBody>
          <a:bodyPr>
            <a:noAutofit/>
          </a:bodyPr>
          <a:lstStyle/>
          <a:p>
            <a:r>
              <a:rPr lang="en-US" sz="4800" dirty="0"/>
              <a:t>Patterns &amp; Practices – object construction</a:t>
            </a:r>
          </a:p>
        </p:txBody>
      </p:sp>
      <p:sp>
        <p:nvSpPr>
          <p:cNvPr id="3" name="Content Placeholder 2"/>
          <p:cNvSpPr>
            <a:spLocks noGrp="1"/>
          </p:cNvSpPr>
          <p:nvPr>
            <p:ph idx="1"/>
          </p:nvPr>
        </p:nvSpPr>
        <p:spPr/>
        <p:txBody>
          <a:bodyPr/>
          <a:lstStyle/>
          <a:p>
            <a:r>
              <a:rPr lang="en-US" dirty="0" smtClean="0">
                <a:solidFill>
                  <a:schemeClr val="bg1">
                    <a:lumMod val="65000"/>
                  </a:schemeClr>
                </a:solidFill>
              </a:rPr>
              <a:t>Test Helpers to create single objects</a:t>
            </a:r>
            <a:r>
              <a:rPr lang="en-US" dirty="0" smtClean="0"/>
              <a:t/>
            </a:r>
            <a:br>
              <a:rPr lang="en-US" dirty="0" smtClean="0"/>
            </a:br>
            <a:endParaRPr lang="en-US" dirty="0" smtClean="0"/>
          </a:p>
          <a:p>
            <a:r>
              <a:rPr lang="en-US" dirty="0" smtClean="0"/>
              <a:t>Scenarios to create multiple, related objects</a:t>
            </a:r>
            <a:br>
              <a:rPr lang="en-US" dirty="0" smtClean="0"/>
            </a:br>
            <a:endParaRPr lang="en-US" dirty="0" smtClean="0"/>
          </a:p>
        </p:txBody>
      </p:sp>
    </p:spTree>
    <p:extLst>
      <p:ext uri="{BB962C8B-B14F-4D97-AF65-F5344CB8AC3E}">
        <p14:creationId xmlns:p14="http://schemas.microsoft.com/office/powerpoint/2010/main" val="1509879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a:t>Patterns &amp; Practices – object construction</a:t>
            </a:r>
          </a:p>
        </p:txBody>
      </p:sp>
      <p:sp>
        <p:nvSpPr>
          <p:cNvPr id="3" name="Content Placeholder 2"/>
          <p:cNvSpPr>
            <a:spLocks noGrp="1"/>
          </p:cNvSpPr>
          <p:nvPr>
            <p:ph idx="1"/>
          </p:nvPr>
        </p:nvSpPr>
        <p:spPr/>
        <p:txBody>
          <a:bodyPr/>
          <a:lstStyle/>
          <a:p>
            <a:r>
              <a:rPr lang="en-US" dirty="0" smtClean="0">
                <a:solidFill>
                  <a:schemeClr val="bg1">
                    <a:lumMod val="65000"/>
                  </a:schemeClr>
                </a:solidFill>
              </a:rPr>
              <a:t>Test Helpers to create single objects</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Scenarios to create multiple, related objects</a:t>
            </a:r>
            <a:r>
              <a:rPr lang="en-US" dirty="0" smtClean="0"/>
              <a:t/>
            </a:r>
            <a:br>
              <a:rPr lang="en-US" dirty="0" smtClean="0"/>
            </a:br>
            <a:endParaRPr lang="en-US" dirty="0" smtClean="0"/>
          </a:p>
          <a:p>
            <a:r>
              <a:rPr lang="en-US" dirty="0" smtClean="0"/>
              <a:t>Put these classes in your Test project</a:t>
            </a:r>
            <a:br>
              <a:rPr lang="en-US" dirty="0" smtClean="0"/>
            </a:br>
            <a:endParaRPr lang="en-US" dirty="0" smtClean="0"/>
          </a:p>
        </p:txBody>
      </p:sp>
    </p:spTree>
    <p:extLst>
      <p:ext uri="{BB962C8B-B14F-4D97-AF65-F5344CB8AC3E}">
        <p14:creationId xmlns:p14="http://schemas.microsoft.com/office/powerpoint/2010/main" val="1720747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45761" cy="1325563"/>
          </a:xfrm>
        </p:spPr>
        <p:txBody>
          <a:bodyPr>
            <a:noAutofit/>
          </a:bodyPr>
          <a:lstStyle/>
          <a:p>
            <a:r>
              <a:rPr lang="en-US" sz="4800" dirty="0"/>
              <a:t>Patterns &amp; Practices – object construction</a:t>
            </a:r>
          </a:p>
        </p:txBody>
      </p:sp>
      <p:sp>
        <p:nvSpPr>
          <p:cNvPr id="3" name="Content Placeholder 2"/>
          <p:cNvSpPr>
            <a:spLocks noGrp="1"/>
          </p:cNvSpPr>
          <p:nvPr>
            <p:ph idx="1"/>
          </p:nvPr>
        </p:nvSpPr>
        <p:spPr/>
        <p:txBody>
          <a:bodyPr/>
          <a:lstStyle/>
          <a:p>
            <a:r>
              <a:rPr lang="en-US" dirty="0" smtClean="0">
                <a:solidFill>
                  <a:schemeClr val="bg1">
                    <a:lumMod val="65000"/>
                  </a:schemeClr>
                </a:solidFill>
              </a:rPr>
              <a:t>Test Helpers to create single objects</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Scenarios to create multiple, related objects</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Put these classes in your Test project</a:t>
            </a:r>
            <a:r>
              <a:rPr lang="en-US" dirty="0" smtClean="0"/>
              <a:t/>
            </a:r>
            <a:br>
              <a:rPr lang="en-US" dirty="0" smtClean="0"/>
            </a:br>
            <a:endParaRPr lang="en-US" dirty="0" smtClean="0"/>
          </a:p>
          <a:p>
            <a:r>
              <a:rPr lang="en-US" dirty="0" smtClean="0"/>
              <a:t>Not free, but worth the investment</a:t>
            </a:r>
          </a:p>
        </p:txBody>
      </p:sp>
    </p:spTree>
    <p:extLst>
      <p:ext uri="{BB962C8B-B14F-4D97-AF65-F5344CB8AC3E}">
        <p14:creationId xmlns:p14="http://schemas.microsoft.com/office/powerpoint/2010/main" val="884123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0601325" cy="4114800"/>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Advanced Techniques – integration tests</a:t>
            </a:r>
            <a:endParaRPr lang="en-US" sz="48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53858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Advanced Techniques – integration tests</a:t>
            </a:r>
            <a:endParaRPr lang="en-US" sz="4800" dirty="0"/>
          </a:p>
        </p:txBody>
      </p:sp>
      <p:sp>
        <p:nvSpPr>
          <p:cNvPr id="3" name="Content Placeholder 2"/>
          <p:cNvSpPr>
            <a:spLocks noGrp="1"/>
          </p:cNvSpPr>
          <p:nvPr>
            <p:ph idx="1"/>
          </p:nvPr>
        </p:nvSpPr>
        <p:spPr/>
        <p:txBody>
          <a:bodyPr>
            <a:normAutofit/>
          </a:bodyPr>
          <a:lstStyle/>
          <a:p>
            <a:r>
              <a:rPr lang="en-US" dirty="0" smtClean="0"/>
              <a:t>Goal: same helpers create data in-memory and in-</a:t>
            </a:r>
            <a:r>
              <a:rPr lang="en-US" dirty="0" err="1" smtClean="0"/>
              <a:t>db</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3951267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smtClean="0">
                <a:solidFill>
                  <a:schemeClr val="bg1">
                    <a:lumMod val="65000"/>
                  </a:schemeClr>
                </a:solidFill>
              </a:rPr>
              <a:t>Goal: same helpers create data in-memory and in-</a:t>
            </a:r>
            <a:r>
              <a:rPr lang="en-US" dirty="0" err="1" smtClean="0">
                <a:solidFill>
                  <a:schemeClr val="bg1">
                    <a:lumMod val="65000"/>
                  </a:schemeClr>
                </a:solidFill>
              </a:rPr>
              <a:t>db</a:t>
            </a:r>
            <a:r>
              <a:rPr lang="en-US" dirty="0" smtClean="0"/>
              <a:t/>
            </a:r>
            <a:br>
              <a:rPr lang="en-US" dirty="0" smtClean="0"/>
            </a:br>
            <a:endParaRPr lang="en-US" dirty="0" smtClean="0"/>
          </a:p>
          <a:p>
            <a:r>
              <a:rPr lang="en-US" dirty="0" smtClean="0"/>
              <a:t>Challenges:</a:t>
            </a:r>
          </a:p>
          <a:p>
            <a:pPr lvl="1"/>
            <a:r>
              <a:rPr lang="en-US" dirty="0" smtClean="0"/>
              <a:t>Foreign keys</a:t>
            </a:r>
          </a:p>
          <a:p>
            <a:pPr lvl="1"/>
            <a:r>
              <a:rPr lang="en-US" dirty="0" smtClean="0"/>
              <a:t>Column constraints</a:t>
            </a:r>
          </a:p>
          <a:p>
            <a:pPr lvl="1"/>
            <a:r>
              <a:rPr lang="en-US" dirty="0" smtClean="0"/>
              <a:t>Don’t litter database with junk data</a:t>
            </a:r>
          </a:p>
          <a:p>
            <a:endParaRPr lang="en-US" dirty="0"/>
          </a:p>
        </p:txBody>
      </p:sp>
    </p:spTree>
    <p:extLst>
      <p:ext uri="{BB962C8B-B14F-4D97-AF65-F5344CB8AC3E}">
        <p14:creationId xmlns:p14="http://schemas.microsoft.com/office/powerpoint/2010/main" val="1548533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smtClean="0">
                <a:solidFill>
                  <a:schemeClr val="bg1">
                    <a:lumMod val="65000"/>
                  </a:schemeClr>
                </a:solidFill>
              </a:rPr>
              <a:t>Goal: same helpers create data in-memory and in-</a:t>
            </a:r>
            <a:r>
              <a:rPr lang="en-US" dirty="0" err="1" smtClean="0">
                <a:solidFill>
                  <a:schemeClr val="bg1">
                    <a:lumMod val="65000"/>
                  </a:schemeClr>
                </a:solidFill>
              </a:rPr>
              <a:t>db</a:t>
            </a:r>
            <a:r>
              <a:rPr lang="en-US" dirty="0" smtClean="0"/>
              <a:t/>
            </a:r>
            <a:br>
              <a:rPr lang="en-US" dirty="0" smtClean="0"/>
            </a:br>
            <a:endParaRPr lang="en-US" dirty="0" smtClean="0"/>
          </a:p>
          <a:p>
            <a:r>
              <a:rPr lang="en-US" dirty="0" smtClean="0">
                <a:solidFill>
                  <a:schemeClr val="bg1">
                    <a:lumMod val="65000"/>
                  </a:schemeClr>
                </a:solidFill>
              </a:rPr>
              <a:t>Challenges:</a:t>
            </a:r>
          </a:p>
          <a:p>
            <a:pPr lvl="1"/>
            <a:r>
              <a:rPr lang="en-US" dirty="0" smtClean="0">
                <a:solidFill>
                  <a:schemeClr val="bg1">
                    <a:lumMod val="65000"/>
                  </a:schemeClr>
                </a:solidFill>
              </a:rPr>
              <a:t>Foreign keys</a:t>
            </a:r>
          </a:p>
          <a:p>
            <a:pPr lvl="1"/>
            <a:r>
              <a:rPr lang="en-US" dirty="0" smtClean="0">
                <a:solidFill>
                  <a:schemeClr val="bg1">
                    <a:lumMod val="65000"/>
                  </a:schemeClr>
                </a:solidFill>
              </a:rPr>
              <a:t>Column constraints</a:t>
            </a:r>
          </a:p>
          <a:p>
            <a:pPr lvl="1"/>
            <a:r>
              <a:rPr lang="en-US" dirty="0" smtClean="0">
                <a:solidFill>
                  <a:schemeClr val="bg1">
                    <a:lumMod val="65000"/>
                  </a:schemeClr>
                </a:solidFill>
              </a:rPr>
              <a:t>Don’t litter database with junk data</a:t>
            </a:r>
            <a:r>
              <a:rPr lang="en-US" dirty="0" smtClean="0"/>
              <a:t/>
            </a:r>
            <a:br>
              <a:rPr lang="en-US" dirty="0" smtClean="0"/>
            </a:br>
            <a:endParaRPr lang="en-US" dirty="0" smtClean="0"/>
          </a:p>
          <a:p>
            <a:r>
              <a:rPr lang="en-US" dirty="0" smtClean="0"/>
              <a:t>Solution: Add a </a:t>
            </a:r>
            <a:r>
              <a:rPr lang="en-US" i="1" dirty="0" smtClean="0"/>
              <a:t>Save() </a:t>
            </a:r>
            <a:r>
              <a:rPr lang="en-US" dirty="0" smtClean="0"/>
              <a:t>method to Test Helpers</a:t>
            </a:r>
          </a:p>
          <a:p>
            <a:endParaRPr lang="en-US" dirty="0"/>
          </a:p>
        </p:txBody>
      </p:sp>
    </p:spTree>
    <p:extLst>
      <p:ext uri="{BB962C8B-B14F-4D97-AF65-F5344CB8AC3E}">
        <p14:creationId xmlns:p14="http://schemas.microsoft.com/office/powerpoint/2010/main" val="2330347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7" name="Picture 6"/>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p:txBody>
          <a:bodyPr>
            <a:normAutofit/>
          </a:bodyPr>
          <a:lstStyle/>
          <a:p>
            <a:r>
              <a:rPr lang="en-US" dirty="0" smtClean="0"/>
              <a:t>[Rollback] attribute</a:t>
            </a:r>
          </a:p>
          <a:p>
            <a:pPr lvl="1"/>
            <a:r>
              <a:rPr lang="en-US" dirty="0" smtClean="0"/>
              <a:t>Creates DB transaction when test starts</a:t>
            </a:r>
          </a:p>
          <a:p>
            <a:pPr lvl="1"/>
            <a:r>
              <a:rPr lang="en-US"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434897"/>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 quick recap…</a:t>
            </a:r>
            <a:endParaRPr lang="en-US" sz="4800" dirty="0"/>
          </a:p>
        </p:txBody>
      </p:sp>
      <p:sp>
        <p:nvSpPr>
          <p:cNvPr id="3" name="Content Placeholder 2"/>
          <p:cNvSpPr>
            <a:spLocks noGrp="1"/>
          </p:cNvSpPr>
          <p:nvPr>
            <p:ph idx="1"/>
          </p:nvPr>
        </p:nvSpPr>
        <p:spPr/>
        <p:txBody>
          <a:bodyPr>
            <a:normAutofit/>
          </a:bodyPr>
          <a:lstStyle/>
          <a:p>
            <a:r>
              <a:rPr lang="en-US" dirty="0" smtClean="0"/>
              <a:t>Good setup code:</a:t>
            </a:r>
          </a:p>
          <a:p>
            <a:pPr lvl="1"/>
            <a:r>
              <a:rPr lang="en-US" dirty="0" smtClean="0"/>
              <a:t>Is highly expressive</a:t>
            </a:r>
          </a:p>
          <a:p>
            <a:pPr lvl="1"/>
            <a:r>
              <a:rPr lang="en-US" dirty="0" smtClean="0"/>
              <a:t>Highlights what matters / downplays what doesn’t</a:t>
            </a:r>
          </a:p>
          <a:p>
            <a:pPr lvl="1"/>
            <a:r>
              <a:rPr lang="en-US" dirty="0" smtClean="0"/>
              <a:t>Doesn’t use inheritance</a:t>
            </a:r>
          </a:p>
          <a:p>
            <a:pPr lvl="1"/>
            <a:r>
              <a:rPr lang="en-US" dirty="0" smtClean="0"/>
              <a:t>Is resilient</a:t>
            </a:r>
          </a:p>
          <a:p>
            <a:pPr lvl="1"/>
            <a:endParaRPr lang="en-US" dirty="0"/>
          </a:p>
          <a:p>
            <a:endParaRPr lang="en-US" dirty="0"/>
          </a:p>
        </p:txBody>
      </p:sp>
    </p:spTree>
    <p:extLst>
      <p:ext uri="{BB962C8B-B14F-4D97-AF65-F5344CB8AC3E}">
        <p14:creationId xmlns:p14="http://schemas.microsoft.com/office/powerpoint/2010/main" val="304021100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 quick recap…</a:t>
            </a:r>
            <a:endParaRPr lang="en-US" sz="4800"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Good setup code:</a:t>
            </a:r>
          </a:p>
          <a:p>
            <a:pPr lvl="1"/>
            <a:r>
              <a:rPr lang="en-US" dirty="0" smtClean="0">
                <a:solidFill>
                  <a:schemeClr val="bg1">
                    <a:lumMod val="65000"/>
                  </a:schemeClr>
                </a:solidFill>
              </a:rPr>
              <a:t>Is highly expressive</a:t>
            </a:r>
          </a:p>
          <a:p>
            <a:pPr lvl="1"/>
            <a:r>
              <a:rPr lang="en-US" dirty="0" smtClean="0">
                <a:solidFill>
                  <a:schemeClr val="bg1">
                    <a:lumMod val="65000"/>
                  </a:schemeClr>
                </a:solidFill>
              </a:rPr>
              <a:t>Highlights what matters / downplays what doesn’t</a:t>
            </a:r>
          </a:p>
          <a:p>
            <a:pPr lvl="1"/>
            <a:r>
              <a:rPr lang="en-US" dirty="0" smtClean="0">
                <a:solidFill>
                  <a:schemeClr val="bg1">
                    <a:lumMod val="65000"/>
                  </a:schemeClr>
                </a:solidFill>
              </a:rPr>
              <a:t>Doesn’t use inheritance</a:t>
            </a:r>
          </a:p>
          <a:p>
            <a:pPr lvl="1"/>
            <a:r>
              <a:rPr lang="en-US" dirty="0" smtClean="0">
                <a:solidFill>
                  <a:schemeClr val="bg1">
                    <a:lumMod val="65000"/>
                  </a:schemeClr>
                </a:solidFill>
              </a:rPr>
              <a:t>Is resilient</a:t>
            </a:r>
          </a:p>
          <a:p>
            <a:pPr lvl="1"/>
            <a:endParaRPr lang="en-US" dirty="0"/>
          </a:p>
          <a:p>
            <a:r>
              <a:rPr lang="en-US" dirty="0" smtClean="0"/>
              <a:t>How?</a:t>
            </a:r>
          </a:p>
          <a:p>
            <a:pPr lvl="1"/>
            <a:r>
              <a:rPr lang="en-US" dirty="0" smtClean="0"/>
              <a:t>Short, clean code</a:t>
            </a:r>
          </a:p>
          <a:p>
            <a:pPr lvl="1"/>
            <a:r>
              <a:rPr lang="en-US" dirty="0" smtClean="0"/>
              <a:t>Use helpers for object creation</a:t>
            </a:r>
          </a:p>
          <a:p>
            <a:pPr lvl="1"/>
            <a:endParaRPr lang="en-US" dirty="0" smtClean="0"/>
          </a:p>
          <a:p>
            <a:endParaRPr lang="en-US" dirty="0"/>
          </a:p>
        </p:txBody>
      </p:sp>
    </p:spTree>
    <p:extLst>
      <p:ext uri="{BB962C8B-B14F-4D97-AF65-F5344CB8AC3E}">
        <p14:creationId xmlns:p14="http://schemas.microsoft.com/office/powerpoint/2010/main" val="45395029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Parting Words of Wisdom</a:t>
            </a:r>
            <a:endParaRPr lang="en-US" sz="4800" dirty="0"/>
          </a:p>
        </p:txBody>
      </p:sp>
      <p:sp>
        <p:nvSpPr>
          <p:cNvPr id="3" name="Content Placeholder 2"/>
          <p:cNvSpPr>
            <a:spLocks noGrp="1"/>
          </p:cNvSpPr>
          <p:nvPr>
            <p:ph idx="1"/>
          </p:nvPr>
        </p:nvSpPr>
        <p:spPr/>
        <p:txBody>
          <a:bodyPr/>
          <a:lstStyle/>
          <a:p>
            <a:r>
              <a:rPr lang="en-US" dirty="0" smtClean="0"/>
              <a:t>Hard to test == too complex. Simplify!</a:t>
            </a:r>
          </a:p>
          <a:p>
            <a:endParaRPr lang="en-US" dirty="0"/>
          </a:p>
          <a:p>
            <a:r>
              <a:rPr lang="en-US" b="1" dirty="0" smtClean="0"/>
              <a:t>Liked what you saw today?</a:t>
            </a:r>
          </a:p>
          <a:p>
            <a:pPr lvl="1"/>
            <a:r>
              <a:rPr lang="en-US" dirty="0" smtClean="0"/>
              <a:t>Download materials from </a:t>
            </a:r>
            <a:r>
              <a:rPr lang="en-US" dirty="0" smtClean="0">
                <a:hlinkClick r:id="rId3"/>
              </a:rPr>
              <a:t>github.com/</a:t>
            </a:r>
            <a:r>
              <a:rPr lang="en-US" dirty="0" err="1" smtClean="0">
                <a:hlinkClick r:id="rId3"/>
              </a:rPr>
              <a:t>spetryjohnson</a:t>
            </a:r>
            <a:endParaRPr lang="en-US" dirty="0" smtClean="0"/>
          </a:p>
          <a:p>
            <a:pPr lvl="1"/>
            <a:r>
              <a:rPr lang="en-US" dirty="0" smtClean="0"/>
              <a:t>Read my blog at </a:t>
            </a:r>
            <a:r>
              <a:rPr lang="en-US" dirty="0" smtClean="0">
                <a:hlinkClick r:id="rId4"/>
              </a:rPr>
              <a:t>petry-johnson.com</a:t>
            </a:r>
            <a:endParaRPr lang="en-US" dirty="0"/>
          </a:p>
          <a:p>
            <a:endParaRPr lang="en-US" dirty="0" smtClean="0"/>
          </a:p>
          <a:p>
            <a:r>
              <a:rPr lang="en-US" b="1" dirty="0" smtClean="0"/>
              <a:t>Questions / Comments / Suggestions / Flames?</a:t>
            </a:r>
          </a:p>
          <a:p>
            <a:pPr lvl="1"/>
            <a:r>
              <a:rPr lang="en-US" dirty="0" smtClean="0"/>
              <a:t>@</a:t>
            </a:r>
            <a:r>
              <a:rPr lang="en-US" dirty="0" err="1" smtClean="0"/>
              <a:t>spetryjohnson</a:t>
            </a:r>
            <a:endParaRPr lang="en-US" dirty="0" smtClean="0"/>
          </a:p>
          <a:p>
            <a:pPr lvl="1"/>
            <a:r>
              <a:rPr lang="en-US" dirty="0" smtClean="0"/>
              <a:t>seth@petry-johnson.com</a:t>
            </a:r>
            <a:endParaRPr lang="en-US" dirty="0"/>
          </a:p>
        </p:txBody>
      </p:sp>
    </p:spTree>
    <p:extLst>
      <p:ext uri="{BB962C8B-B14F-4D97-AF65-F5344CB8AC3E}">
        <p14:creationId xmlns:p14="http://schemas.microsoft.com/office/powerpoint/2010/main" val="1405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15569</TotalTime>
  <Words>3381</Words>
  <Application>Microsoft Office PowerPoint</Application>
  <PresentationFormat>Widescreen</PresentationFormat>
  <Paragraphs>859</Paragraphs>
  <Slides>83</Slides>
  <Notes>83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Calibri</vt:lpstr>
      <vt:lpstr>Calibri Light</vt:lpstr>
      <vt:lpstr>Corbel</vt:lpstr>
      <vt:lpstr>Wingdings</vt:lpstr>
      <vt:lpstr>Office Theme</vt:lpstr>
      <vt:lpstr>Patterns of Effective Test Setup </vt:lpstr>
      <vt:lpstr>Story time…</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 exactly?</vt:lpstr>
      <vt:lpstr>Step 1: Admit you have a problem</vt:lpstr>
      <vt:lpstr>Test setup anti-patterns</vt:lpstr>
      <vt:lpstr>Test setup anti-patterns</vt:lpstr>
      <vt:lpstr>Test setup anti-patterns</vt:lpstr>
      <vt:lpstr>Test setup anti-patterns</vt:lpstr>
      <vt:lpstr>Test setup anti-patterns</vt:lpstr>
      <vt:lpstr>Test setup anti-patterns</vt:lpstr>
      <vt:lpstr>Test setup anti-patterns</vt:lpstr>
      <vt:lpstr>Test setup anti-patterns</vt:lpstr>
      <vt:lpstr>Test setup anti-patterns</vt:lpstr>
      <vt:lpstr>Test setup anti-patterns</vt:lpstr>
      <vt:lpstr>Test setup anti-patterns</vt:lpstr>
      <vt:lpstr>Test setup anti-patterns</vt:lpstr>
      <vt:lpstr>There is a better way!</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highlights what matters…</vt:lpstr>
      <vt:lpstr>Good setup code highlights what matters…</vt:lpstr>
      <vt:lpstr>Good setup code highlights what matters…</vt:lpstr>
      <vt:lpstr>Good setup code highlights what matters…</vt:lpstr>
      <vt:lpstr>Good setup code highlights what matters…</vt:lpstr>
      <vt:lpstr>… and downplays what doesn’t</vt:lpstr>
      <vt:lpstr>… and downplays what doesn’t</vt:lpstr>
      <vt:lpstr>Good setup code avoids inheritance</vt:lpstr>
      <vt:lpstr>Good setup code avoids inheritance</vt:lpstr>
      <vt:lpstr>Good setup code avoids inheritance</vt:lpstr>
      <vt:lpstr>Good setup code is resilient to change</vt:lpstr>
      <vt:lpstr>Good setup code is resilient to change</vt:lpstr>
      <vt:lpstr>Patterns &amp; Practices - show me the codez!</vt:lpstr>
      <vt:lpstr>Patterns we tried, but didn’t like</vt:lpstr>
      <vt:lpstr>Patterns we tried, but didn’t like</vt:lpstr>
      <vt:lpstr>Patterns we tried, but didn’t like</vt:lpstr>
      <vt:lpstr>Patterns we tried, but didn’t like</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object construction</vt:lpstr>
      <vt:lpstr>Patterns &amp; Practices – object construction</vt:lpstr>
      <vt:lpstr>Patterns &amp; Practices – object construction</vt:lpstr>
      <vt:lpstr>Patterns &amp; Practices – object construction</vt:lpstr>
      <vt:lpstr>Order brought to chaos</vt:lpstr>
      <vt:lpstr>PowerPoint Presentation</vt:lpstr>
      <vt:lpstr>PowerPoint Presentation</vt:lpstr>
      <vt:lpstr>Order brought to chaos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 quick recap…</vt:lpstr>
      <vt:lpstr>A quick recap…</vt:lpstr>
      <vt:lpstr>Parting Words of Wisdom</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503</cp:revision>
  <dcterms:created xsi:type="dcterms:W3CDTF">2013-12-09T01:29:59Z</dcterms:created>
  <dcterms:modified xsi:type="dcterms:W3CDTF">2016-11-12T21:06:47Z</dcterms:modified>
</cp:coreProperties>
</file>