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8"/>
  </p:notesMasterIdLst>
  <p:sldIdLst>
    <p:sldId id="395" r:id="rId2"/>
    <p:sldId id="275" r:id="rId3"/>
    <p:sldId id="396" r:id="rId4"/>
    <p:sldId id="277" r:id="rId5"/>
    <p:sldId id="311" r:id="rId6"/>
    <p:sldId id="312" r:id="rId7"/>
    <p:sldId id="331" r:id="rId8"/>
    <p:sldId id="332" r:id="rId9"/>
    <p:sldId id="333" r:id="rId10"/>
    <p:sldId id="334" r:id="rId11"/>
    <p:sldId id="418" r:id="rId12"/>
    <p:sldId id="453" r:id="rId13"/>
    <p:sldId id="454" r:id="rId14"/>
    <p:sldId id="455" r:id="rId15"/>
    <p:sldId id="456" r:id="rId16"/>
    <p:sldId id="444" r:id="rId17"/>
    <p:sldId id="446" r:id="rId18"/>
    <p:sldId id="447" r:id="rId19"/>
    <p:sldId id="448" r:id="rId20"/>
    <p:sldId id="449" r:id="rId21"/>
    <p:sldId id="450" r:id="rId22"/>
    <p:sldId id="451" r:id="rId23"/>
    <p:sldId id="452" r:id="rId24"/>
    <p:sldId id="399" r:id="rId25"/>
    <p:sldId id="276" r:id="rId26"/>
    <p:sldId id="419" r:id="rId27"/>
    <p:sldId id="289" r:id="rId28"/>
    <p:sldId id="313" r:id="rId29"/>
    <p:sldId id="314" r:id="rId30"/>
    <p:sldId id="315" r:id="rId31"/>
    <p:sldId id="328" r:id="rId32"/>
    <p:sldId id="290" r:id="rId33"/>
    <p:sldId id="420" r:id="rId34"/>
    <p:sldId id="401" r:id="rId35"/>
    <p:sldId id="421" r:id="rId36"/>
    <p:sldId id="402" r:id="rId37"/>
    <p:sldId id="397" r:id="rId38"/>
    <p:sldId id="422" r:id="rId39"/>
    <p:sldId id="356" r:id="rId40"/>
    <p:sldId id="376" r:id="rId41"/>
    <p:sldId id="377" r:id="rId42"/>
    <p:sldId id="378" r:id="rId43"/>
    <p:sldId id="362" r:id="rId44"/>
    <p:sldId id="407" r:id="rId45"/>
    <p:sldId id="423" r:id="rId46"/>
    <p:sldId id="408" r:id="rId47"/>
    <p:sldId id="411" r:id="rId48"/>
    <p:sldId id="342" r:id="rId49"/>
    <p:sldId id="412" r:id="rId50"/>
    <p:sldId id="413" r:id="rId51"/>
    <p:sldId id="414" r:id="rId52"/>
    <p:sldId id="459" r:id="rId53"/>
    <p:sldId id="460" r:id="rId54"/>
    <p:sldId id="424" r:id="rId55"/>
    <p:sldId id="309" r:id="rId56"/>
    <p:sldId id="427" r:id="rId57"/>
    <p:sldId id="428" r:id="rId58"/>
    <p:sldId id="429" r:id="rId59"/>
    <p:sldId id="430" r:id="rId60"/>
    <p:sldId id="425" r:id="rId61"/>
    <p:sldId id="431" r:id="rId62"/>
    <p:sldId id="432" r:id="rId63"/>
    <p:sldId id="433" r:id="rId64"/>
    <p:sldId id="435" r:id="rId65"/>
    <p:sldId id="436" r:id="rId66"/>
    <p:sldId id="457" r:id="rId67"/>
    <p:sldId id="458" r:id="rId68"/>
    <p:sldId id="434" r:id="rId69"/>
    <p:sldId id="406" r:id="rId70"/>
    <p:sldId id="389" r:id="rId71"/>
    <p:sldId id="390" r:id="rId72"/>
    <p:sldId id="391" r:id="rId73"/>
    <p:sldId id="273" r:id="rId74"/>
    <p:sldId id="417" r:id="rId75"/>
    <p:sldId id="437" r:id="rId76"/>
    <p:sldId id="380" r:id="rId77"/>
    <p:sldId id="384" r:id="rId78"/>
    <p:sldId id="385" r:id="rId79"/>
    <p:sldId id="386" r:id="rId80"/>
    <p:sldId id="343" r:id="rId81"/>
    <p:sldId id="440" r:id="rId82"/>
    <p:sldId id="441" r:id="rId83"/>
    <p:sldId id="442" r:id="rId84"/>
    <p:sldId id="443" r:id="rId85"/>
    <p:sldId id="373" r:id="rId86"/>
    <p:sldId id="274"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mistake is allowing your project to get to the point where it is significantly easier to describe business conditions in words than in code. </a:t>
            </a:r>
          </a:p>
          <a:p>
            <a:r>
              <a:rPr lang="en-US" sz="1200" kern="1200" dirty="0" smtClean="0">
                <a:solidFill>
                  <a:schemeClr val="tx1"/>
                </a:solidFill>
                <a:effectLst/>
                <a:latin typeface="+mn-lt"/>
                <a:ea typeface="+mn-ea"/>
                <a:cs typeface="+mn-cs"/>
              </a:rPr>
              <a:t>For example, in my main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It’s pretty simple for an analyst to say something like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it’s much easier to describe a scenario in words than in code, you end up with the setup nightmare I showed you a few slides ago. And if you can’t easily put your software into common states for testing purposes, then you’re either going to pull your hair out when you write tests, or you’re going to stop writing them. </a:t>
            </a: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Behind 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72155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fourth key to effective test data setup is to tell a story with your data.</a:t>
            </a:r>
          </a:p>
          <a:p>
            <a:r>
              <a:rPr lang="en-US" sz="1200" kern="1200" dirty="0" smtClean="0">
                <a:solidFill>
                  <a:schemeClr val="tx1"/>
                </a:solidFill>
                <a:effectLst/>
                <a:latin typeface="+mn-lt"/>
                <a:ea typeface="+mn-ea"/>
                <a:cs typeface="+mn-cs"/>
              </a:rPr>
              <a:t>At the core of their essence, tests are valuable because they help us understand our software. And in order to fully deliver that value, they have to be designed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what to do, and whether your assertions are true. But that won’t help your poor coworker who opens that file a month later and needs to make a change. CPU cycles are cheap; your coworker’s time is not.</a:t>
            </a:r>
          </a:p>
          <a:p>
            <a:r>
              <a:rPr lang="en-US" sz="1200" kern="1200" dirty="0" smtClean="0">
                <a:solidFill>
                  <a:schemeClr val="tx1"/>
                </a:solidFill>
                <a:effectLst/>
                <a:latin typeface="+mn-lt"/>
                <a:ea typeface="+mn-ea"/>
                <a:cs typeface="+mn-cs"/>
              </a:rPr>
              <a:t>When it comes to setup code, there are a few simple practices that I recommend you consider.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42799139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4247744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11236772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786039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20896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bit.ly/1d7zHz7"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51184" y="2726244"/>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yourTests.suck</a:t>
            </a:r>
            <a:r>
              <a:rPr lang="en-US" sz="4400" dirty="0" smtClean="0">
                <a:solidFill>
                  <a:schemeClr val="bg1">
                    <a:lumMod val="50000"/>
                  </a:schemeClr>
                </a:solidFill>
              </a:rPr>
              <a:t>)</a:t>
            </a:r>
            <a:endParaRPr lang="en-US" sz="4400" dirty="0">
              <a:solidFill>
                <a:schemeClr val="bg1">
                  <a:lumMod val="50000"/>
                </a:schemeClr>
              </a:solidFill>
            </a:endParaRPr>
          </a:p>
        </p:txBody>
      </p:sp>
      <p:sp>
        <p:nvSpPr>
          <p:cNvPr id="7" name="Rectangle 6"/>
          <p:cNvSpPr/>
          <p:nvPr/>
        </p:nvSpPr>
        <p:spPr>
          <a:xfrm>
            <a:off x="551184" y="3495685"/>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yourTests.canGetBetter</a:t>
            </a:r>
            <a:r>
              <a:rPr lang="en-US" sz="4400" dirty="0" smtClean="0">
                <a:solidFill>
                  <a:schemeClr val="bg1">
                    <a:lumMod val="50000"/>
                  </a:schemeClr>
                </a:solidFill>
              </a:rPr>
              <a:t>)</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4 mistakes </a:t>
            </a:r>
            <a:r>
              <a:rPr lang="en-US" sz="4000" dirty="0" smtClean="0"/>
              <a:t>you're making today</a:t>
            </a:r>
            <a:br>
              <a:rPr lang="en-US" sz="4000" dirty="0" smtClean="0"/>
            </a:br>
            <a:endParaRPr lang="en-US" sz="4000" dirty="0" smtClean="0"/>
          </a:p>
          <a:p>
            <a:r>
              <a:rPr lang="en-US" sz="4000" dirty="0" smtClean="0"/>
              <a:t>4 keys to success for unit test setup</a:t>
            </a:r>
          </a:p>
          <a:p>
            <a:endParaRPr lang="en-US" sz="4000" dirty="0" smtClean="0"/>
          </a:p>
          <a:p>
            <a:r>
              <a:rPr lang="en-US" sz="4000" dirty="0" smtClean="0"/>
              <a:t>Advanced tips and 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0857271" cy="1146175"/>
          </a:xfrm>
        </p:spPr>
        <p:txBody>
          <a:bodyPr>
            <a:normAutofit/>
          </a:bodyPr>
          <a:lstStyle/>
          <a:p>
            <a:pPr marL="0" indent="0">
              <a:buNone/>
            </a:pPr>
            <a:r>
              <a:rPr lang="en-US" sz="4000" dirty="0" smtClean="0"/>
              <a:t>Anything you do prior to executing code under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827774" cy="1146175"/>
          </a:xfrm>
        </p:spPr>
        <p:txBody>
          <a:bodyPr>
            <a:normAutofit/>
          </a:bodyPr>
          <a:lstStyle/>
          <a:p>
            <a:pPr marL="0" indent="0">
              <a:buNone/>
            </a:pPr>
            <a:r>
              <a:rPr lang="en-US" sz="4000" dirty="0"/>
              <a:t>Anything you do prior to executing code under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tests that don't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827774" cy="1146175"/>
          </a:xfrm>
        </p:spPr>
        <p:txBody>
          <a:bodyPr>
            <a:normAutofit/>
          </a:bodyPr>
          <a:lstStyle/>
          <a:p>
            <a:pPr marL="0" indent="0">
              <a:buNone/>
            </a:pPr>
            <a:r>
              <a:rPr lang="en-US" sz="4000" dirty="0"/>
              <a:t>Anything you do prior to executing code under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Coding patterns that increase the value that automated testing provides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 patterns?</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 assumes prior experience</a:t>
            </a:r>
            <a:br>
              <a:rPr lang="en-US" sz="4000" dirty="0" smtClean="0"/>
            </a:br>
            <a:endParaRPr lang="en-US" sz="4000" dirty="0" smtClean="0"/>
          </a:p>
          <a:p>
            <a:r>
              <a:rPr lang="en-US" sz="4000" dirty="0" smtClean="0"/>
              <a:t>Not about </a:t>
            </a:r>
            <a:r>
              <a:rPr lang="en-US" sz="4000" dirty="0" smtClean="0"/>
              <a:t>mocking / stubbing / testable code</a:t>
            </a:r>
            <a:endParaRPr lang="en-US" sz="4000" dirty="0" smtClean="0"/>
          </a:p>
          <a:p>
            <a:endParaRPr lang="en-US" sz="4000" dirty="0" smtClean="0"/>
          </a:p>
          <a:p>
            <a:r>
              <a:rPr lang="en-US" sz="4000" dirty="0" smtClean="0"/>
              <a:t>Not about specific framework or language</a:t>
            </a:r>
            <a:br>
              <a:rPr lang="en-US" sz="4000" dirty="0" smtClean="0"/>
            </a:br>
            <a:endParaRPr lang="en-US" sz="4000" dirty="0" smtClean="0"/>
          </a:p>
          <a:p>
            <a:r>
              <a:rPr lang="en-US" sz="4000"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The easiest way to "fix" a test is with the DEL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a:solidFill>
                  <a:schemeClr val="bg1">
                    <a:lumMod val="65000"/>
                  </a:schemeClr>
                </a:solidFill>
              </a:rPr>
              <a:t>The easiest way to "fix" a test is with the DEL key</a:t>
            </a: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It's easier to describe scenarios in words than code</a:t>
            </a:r>
            <a:endParaRPr lang="en-US" sz="40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503" cy="1325563"/>
          </a:xfrm>
        </p:spPr>
        <p:txBody>
          <a:bodyPr>
            <a:noAutofit/>
          </a:bodyPr>
          <a:lstStyle/>
          <a:p>
            <a:r>
              <a:rPr lang="en-US" sz="4800" dirty="0" smtClean="0"/>
              <a:t>Mistake #1: Hard to create common states</a:t>
            </a:r>
            <a:endParaRPr lang="en-US" sz="4800"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Manually constructing dependencies</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care about test setup?</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Noise values obscure meaningful ones</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Explicitly specify </a:t>
            </a:r>
            <a:r>
              <a:rPr lang="en-US" sz="4000" i="1" dirty="0" smtClean="0"/>
              <a:t>only </a:t>
            </a:r>
            <a:r>
              <a:rPr lang="en-US" sz="4000" dirty="0" smtClean="0"/>
              <a:t>the values that matter</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for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for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Special </a:t>
            </a:r>
            <a:r>
              <a:rPr lang="en-US" sz="4000" i="1" dirty="0" smtClean="0"/>
              <a:t>Create() </a:t>
            </a:r>
            <a:r>
              <a:rPr lang="en-US" sz="4000" dirty="0" smtClean="0"/>
              <a:t>methods for common </a:t>
            </a:r>
            <a:r>
              <a:rPr lang="en-US" sz="4000" dirty="0" err="1" smtClean="0"/>
              <a:t>arg</a:t>
            </a:r>
            <a:r>
              <a:rPr lang="en-US" sz="4000" dirty="0" smtClean="0"/>
              <a:t> pairings</a:t>
            </a:r>
            <a:endParaRPr lang="en-US" sz="3200" dirty="0" smtClean="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200" y="2744789"/>
            <a:ext cx="9055203" cy="4113211"/>
          </a:xfrm>
          <a:prstGeom prst="rect">
            <a:avLst/>
          </a:prstGeom>
        </p:spPr>
      </p:pic>
    </p:spTree>
    <p:extLst>
      <p:ext uri="{BB962C8B-B14F-4D97-AF65-F5344CB8AC3E}">
        <p14:creationId xmlns:p14="http://schemas.microsoft.com/office/powerpoint/2010/main" val="27760804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a:t>Special </a:t>
            </a:r>
            <a:r>
              <a:rPr lang="en-US" sz="4000" i="1" dirty="0"/>
              <a:t>Create() </a:t>
            </a:r>
            <a:r>
              <a:rPr lang="en-US" sz="4000" dirty="0"/>
              <a:t>methods for common </a:t>
            </a:r>
            <a:r>
              <a:rPr lang="en-US" sz="4000" dirty="0" err="1"/>
              <a:t>arg</a:t>
            </a:r>
            <a:r>
              <a:rPr lang="en-US" sz="4000" dirty="0"/>
              <a:t> pairings</a:t>
            </a:r>
            <a:endParaRPr lang="en-US" sz="3200" dirty="0"/>
          </a:p>
          <a:p>
            <a:pPr marL="0" indent="0">
              <a:buNone/>
            </a:pPr>
            <a:endParaRPr lang="en-US" sz="3200" dirty="0"/>
          </a:p>
          <a:p>
            <a:endParaRPr lang="en-US" dirty="0"/>
          </a:p>
        </p:txBody>
      </p:sp>
      <p:pic>
        <p:nvPicPr>
          <p:cNvPr id="5" name="Picture 4"/>
          <p:cNvPicPr>
            <a:picLocks noChangeAspect="1"/>
          </p:cNvPicPr>
          <p:nvPr/>
        </p:nvPicPr>
        <p:blipFill>
          <a:blip r:embed="rId3"/>
          <a:stretch>
            <a:fillRect/>
          </a:stretch>
        </p:blipFill>
        <p:spPr>
          <a:xfrm>
            <a:off x="838199" y="3229897"/>
            <a:ext cx="9249698" cy="3246463"/>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story</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with inline dates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using named constants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endParaRPr lang="en-US" sz="4000" dirty="0" smtClean="0"/>
          </a:p>
          <a:p>
            <a:pPr marL="0" indent="0">
              <a:buNone/>
            </a:pPr>
            <a:endParaRPr lang="en-US" sz="3600" dirty="0"/>
          </a:p>
          <a:p>
            <a:pPr marL="0" indent="0">
              <a:buNone/>
            </a:pPr>
            <a:r>
              <a:rPr lang="en-US" sz="3600" dirty="0" smtClean="0">
                <a:solidFill>
                  <a:srgbClr val="FF0000"/>
                </a:solidFill>
              </a:rPr>
              <a:t>TODO: Show the split payment example without a helper</a:t>
            </a:r>
            <a:endParaRPr lang="en-US" sz="3600" dirty="0" smtClean="0">
              <a:solidFill>
                <a:srgbClr val="FF0000"/>
              </a:solidFill>
            </a:endParaRPr>
          </a:p>
          <a:p>
            <a:pPr marL="0" indent="0">
              <a:buNone/>
            </a:pPr>
            <a:endParaRPr lang="en-US" dirty="0"/>
          </a:p>
          <a:p>
            <a:pPr lvl="1"/>
            <a:endParaRPr lang="en-US" dirty="0"/>
          </a:p>
        </p:txBody>
      </p:sp>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3414200"/>
            <a:ext cx="11226284" cy="2131193"/>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Consistent "dummy" values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027900"/>
            <a:ext cx="11115675" cy="2771775"/>
          </a:xfrm>
          <a:prstGeom prst="rect">
            <a:avLst/>
          </a:prstGeom>
        </p:spPr>
      </p:pic>
    </p:spTree>
    <p:extLst>
      <p:ext uri="{BB962C8B-B14F-4D97-AF65-F5344CB8AC3E}">
        <p14:creationId xmlns:p14="http://schemas.microsoft.com/office/powerpoint/2010/main" val="4156612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Recap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hand; use helpers</a:t>
            </a:r>
            <a:br>
              <a:rPr lang="en-US" sz="4000" dirty="0" smtClean="0"/>
            </a:br>
            <a:endParaRPr lang="en-US" sz="4000" dirty="0"/>
          </a:p>
          <a:p>
            <a:r>
              <a:rPr lang="en-US" sz="4000" dirty="0" smtClean="0"/>
              <a:t>Specify </a:t>
            </a:r>
            <a:r>
              <a:rPr lang="en-US" sz="4000" i="1" dirty="0" smtClean="0"/>
              <a:t>only </a:t>
            </a:r>
            <a:r>
              <a:rPr lang="en-US" sz="4000" dirty="0" smtClean="0"/>
              <a:t>what matters</a:t>
            </a:r>
            <a:br>
              <a:rPr lang="en-US" sz="4000" dirty="0" smtClean="0"/>
            </a:br>
            <a:endParaRPr lang="en-US" sz="4000" dirty="0" smtClean="0"/>
          </a:p>
          <a:p>
            <a:r>
              <a:rPr lang="en-US" sz="4000" dirty="0" smtClean="0"/>
              <a:t>Use scenarios for complex setup / for reuse</a:t>
            </a:r>
            <a:br>
              <a:rPr lang="en-US" sz="4000" dirty="0" smtClean="0"/>
            </a:br>
            <a:endParaRPr lang="en-US" sz="4000" dirty="0" smtClean="0">
              <a:solidFill>
                <a:schemeClr val="bg1">
                  <a:lumMod val="65000"/>
                </a:schemeClr>
              </a:solidFill>
            </a:endParaRPr>
          </a:p>
          <a:p>
            <a:r>
              <a:rPr lang="en-US" sz="4000" dirty="0" smtClean="0"/>
              <a:t>Tell a story!</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What about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lnSpcReduction="10000"/>
          </a:bodyPr>
          <a:lstStyle/>
          <a:p>
            <a:r>
              <a:rPr lang="en-US" sz="4000" dirty="0" smtClean="0"/>
              <a:t>Foreign keys</a:t>
            </a:r>
            <a:br>
              <a:rPr lang="en-US" sz="4000" dirty="0" smtClean="0"/>
            </a:br>
            <a:endParaRPr lang="en-US" sz="4000" dirty="0" smtClean="0"/>
          </a:p>
          <a:p>
            <a:r>
              <a:rPr lang="en-US" sz="4000" dirty="0" smtClean="0"/>
              <a:t>Database assigned ID values</a:t>
            </a:r>
            <a:br>
              <a:rPr lang="en-US" sz="4000" dirty="0" smtClean="0"/>
            </a:br>
            <a:endParaRPr lang="en-US" sz="4000" dirty="0" smtClean="0"/>
          </a:p>
          <a:p>
            <a:r>
              <a:rPr lang="en-US" sz="4000" dirty="0" smtClean="0"/>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Why is this better than an "auto-builder" library?</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Control &amp; flexibility. Libraries don't scale well to complex object graphs.</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5843903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How easily can these patterns be applied to an existing system?</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It does take some effort, but it's worth it. Start with "leaf" objects and build from there.</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Does it hurt to be this awesome?</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Nope.</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9169454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0886768" cy="4899640"/>
          </a:xfrm>
        </p:spPr>
        <p:txBody>
          <a:bodyPr>
            <a:normAutofit lnSpcReduction="10000"/>
          </a:bodyPr>
          <a:lstStyle/>
          <a:p>
            <a:r>
              <a:rPr lang="en-US" sz="4000" dirty="0" smtClean="0"/>
              <a:t>Stop creating objects by hand; use helpers</a:t>
            </a:r>
            <a:endParaRPr lang="en-US" sz="4000" dirty="0"/>
          </a:p>
          <a:p>
            <a:r>
              <a:rPr lang="en-US" sz="4000" dirty="0" smtClean="0"/>
              <a:t>Specify </a:t>
            </a:r>
            <a:r>
              <a:rPr lang="en-US" sz="4000" i="1" dirty="0" smtClean="0"/>
              <a:t>only </a:t>
            </a:r>
            <a:r>
              <a:rPr lang="en-US" sz="4000" dirty="0" smtClean="0"/>
              <a:t>what matters</a:t>
            </a:r>
          </a:p>
          <a:p>
            <a:r>
              <a:rPr lang="en-US" sz="4000" dirty="0" smtClean="0"/>
              <a:t>Use scenarios for complex setup / for reuse</a:t>
            </a:r>
            <a:endParaRPr lang="en-US" sz="4000" dirty="0" smtClean="0">
              <a:solidFill>
                <a:schemeClr val="bg1">
                  <a:lumMod val="65000"/>
                </a:schemeClr>
              </a:solidFill>
            </a:endParaRPr>
          </a:p>
          <a:p>
            <a:r>
              <a:rPr lang="en-US" sz="4000" dirty="0" smtClean="0"/>
              <a:t>Tell a story!</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16450</TotalTime>
  <Words>4812</Words>
  <Application>Microsoft Office PowerPoint</Application>
  <PresentationFormat>Widescreen</PresentationFormat>
  <Paragraphs>631</Paragraphs>
  <Slides>86</Slides>
  <Notes>86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Corbel</vt:lpstr>
      <vt:lpstr>Courier New</vt:lpstr>
      <vt:lpstr>Wingdings</vt:lpstr>
      <vt:lpstr>Office Theme</vt:lpstr>
      <vt:lpstr>Patterns of Effective Test Setup </vt:lpstr>
      <vt:lpstr>Are you in the right place?</vt:lpstr>
      <vt:lpstr>Why care about test setup?</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 patterns?</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It's easier to describe scenarios in words than code</vt:lpstr>
      <vt:lpstr>Mistake #1: Hard to create common states</vt:lpstr>
      <vt:lpstr>Test Setup Mistake #2  Manually constructing dependencies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Test Setup Mistake #3  Noise values obscure meaningful ones</vt:lpstr>
      <vt:lpstr>Mistake #3: Too many "noise" values</vt:lpstr>
      <vt:lpstr>Test Setup Mistake #4  Reusing setup code via inheritance</vt:lpstr>
      <vt:lpstr>Mistake #4: Using inheritance for reuse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Explicitly specify only the values that matter</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Tell a story</vt:lpstr>
      <vt:lpstr>Key #4: Tell a story</vt:lpstr>
      <vt:lpstr>Key #4: Tell a story</vt:lpstr>
      <vt:lpstr>Key #4: Tell a story</vt:lpstr>
      <vt:lpstr>Key #4: Tell a story</vt:lpstr>
      <vt:lpstr>Key #4: Tell a story</vt:lpstr>
      <vt:lpstr>Key #4: Tell a story</vt:lpstr>
      <vt:lpstr>Key #4: Tell a story</vt:lpstr>
      <vt:lpstr>Key #4: Tell a story</vt:lpstr>
      <vt:lpstr>Recap – 4 keys to success</vt:lpstr>
      <vt:lpstr>Order brought to chaos</vt:lpstr>
      <vt:lpstr>PowerPoint Presentation</vt:lpstr>
      <vt:lpstr>PowerPoint Presentation</vt:lpstr>
      <vt:lpstr>Order brought to chaos</vt:lpstr>
      <vt:lpstr>What about integration tests?</vt:lpstr>
      <vt:lpstr>Integration Tests</vt:lpstr>
      <vt:lpstr>Integration Tests</vt:lpstr>
      <vt:lpstr>Integration Tests</vt:lpstr>
      <vt:lpstr>Integration Tests</vt:lpstr>
      <vt:lpstr>Integration Tests</vt:lpstr>
      <vt:lpstr>Integration Tests</vt:lpstr>
      <vt:lpstr>Frequently Asked Questions</vt:lpstr>
      <vt:lpstr>Frequently Asked Questions</vt:lpstr>
      <vt:lpstr>Frequently Asked Questions</vt:lpstr>
      <vt:lpstr>Patterns of Effective Test Setup</vt:lpstr>
      <vt:lpstr>Patterns &amp; Practices – Test Helpers</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574</cp:revision>
  <dcterms:created xsi:type="dcterms:W3CDTF">2013-12-09T01:29:59Z</dcterms:created>
  <dcterms:modified xsi:type="dcterms:W3CDTF">2016-11-22T04:45:43Z</dcterms:modified>
</cp:coreProperties>
</file>