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8"/>
  </p:notesMasterIdLst>
  <p:sldIdLst>
    <p:sldId id="395" r:id="rId2"/>
    <p:sldId id="461" r:id="rId3"/>
    <p:sldId id="462" r:id="rId4"/>
    <p:sldId id="275" r:id="rId5"/>
    <p:sldId id="396" r:id="rId6"/>
    <p:sldId id="277" r:id="rId7"/>
    <p:sldId id="311" r:id="rId8"/>
    <p:sldId id="312" r:id="rId9"/>
    <p:sldId id="331" r:id="rId10"/>
    <p:sldId id="332" r:id="rId11"/>
    <p:sldId id="333" r:id="rId12"/>
    <p:sldId id="334" r:id="rId13"/>
    <p:sldId id="418" r:id="rId14"/>
    <p:sldId id="453" r:id="rId15"/>
    <p:sldId id="454" r:id="rId16"/>
    <p:sldId id="455" r:id="rId17"/>
    <p:sldId id="456" r:id="rId18"/>
    <p:sldId id="444" r:id="rId19"/>
    <p:sldId id="446" r:id="rId20"/>
    <p:sldId id="447" r:id="rId21"/>
    <p:sldId id="448" r:id="rId22"/>
    <p:sldId id="449" r:id="rId23"/>
    <p:sldId id="450" r:id="rId24"/>
    <p:sldId id="451" r:id="rId25"/>
    <p:sldId id="452" r:id="rId26"/>
    <p:sldId id="399" r:id="rId27"/>
    <p:sldId id="276" r:id="rId28"/>
    <p:sldId id="419" r:id="rId29"/>
    <p:sldId id="289" r:id="rId30"/>
    <p:sldId id="313" r:id="rId31"/>
    <p:sldId id="314" r:id="rId32"/>
    <p:sldId id="315" r:id="rId33"/>
    <p:sldId id="328" r:id="rId34"/>
    <p:sldId id="290" r:id="rId35"/>
    <p:sldId id="420" r:id="rId36"/>
    <p:sldId id="401" r:id="rId37"/>
    <p:sldId id="421" r:id="rId38"/>
    <p:sldId id="402" r:id="rId39"/>
    <p:sldId id="397" r:id="rId40"/>
    <p:sldId id="422" r:id="rId41"/>
    <p:sldId id="356" r:id="rId42"/>
    <p:sldId id="376" r:id="rId43"/>
    <p:sldId id="377" r:id="rId44"/>
    <p:sldId id="378" r:id="rId45"/>
    <p:sldId id="362" r:id="rId46"/>
    <p:sldId id="407" r:id="rId47"/>
    <p:sldId id="423" r:id="rId48"/>
    <p:sldId id="408" r:id="rId49"/>
    <p:sldId id="411" r:id="rId50"/>
    <p:sldId id="342" r:id="rId51"/>
    <p:sldId id="412" r:id="rId52"/>
    <p:sldId id="413" r:id="rId53"/>
    <p:sldId id="414" r:id="rId54"/>
    <p:sldId id="459" r:id="rId55"/>
    <p:sldId id="460" r:id="rId56"/>
    <p:sldId id="424" r:id="rId57"/>
    <p:sldId id="309" r:id="rId58"/>
    <p:sldId id="427" r:id="rId59"/>
    <p:sldId id="428" r:id="rId60"/>
    <p:sldId id="429" r:id="rId61"/>
    <p:sldId id="430" r:id="rId62"/>
    <p:sldId id="425" r:id="rId63"/>
    <p:sldId id="431" r:id="rId64"/>
    <p:sldId id="432" r:id="rId65"/>
    <p:sldId id="433" r:id="rId66"/>
    <p:sldId id="435" r:id="rId67"/>
    <p:sldId id="436" r:id="rId68"/>
    <p:sldId id="457" r:id="rId69"/>
    <p:sldId id="458" r:id="rId70"/>
    <p:sldId id="434" r:id="rId71"/>
    <p:sldId id="406" r:id="rId72"/>
    <p:sldId id="389" r:id="rId73"/>
    <p:sldId id="390" r:id="rId74"/>
    <p:sldId id="391" r:id="rId75"/>
    <p:sldId id="273" r:id="rId76"/>
    <p:sldId id="417" r:id="rId77"/>
    <p:sldId id="437" r:id="rId78"/>
    <p:sldId id="380" r:id="rId79"/>
    <p:sldId id="384" r:id="rId80"/>
    <p:sldId id="385" r:id="rId81"/>
    <p:sldId id="386" r:id="rId82"/>
    <p:sldId id="343" r:id="rId83"/>
    <p:sldId id="440" r:id="rId84"/>
    <p:sldId id="441" r:id="rId85"/>
    <p:sldId id="442" r:id="rId86"/>
    <p:sldId id="44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5" d="100"/>
          <a:sy n="65" d="100"/>
        </p:scale>
        <p:origin x="165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56670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mistake is allowing your project to get to the point where it is significantly easier to describe business conditions in words than in code. </a:t>
            </a:r>
          </a:p>
          <a:p>
            <a:r>
              <a:rPr lang="en-US" sz="1200" kern="1200" dirty="0" smtClean="0">
                <a:solidFill>
                  <a:schemeClr val="tx1"/>
                </a:solidFill>
                <a:effectLst/>
                <a:latin typeface="+mn-lt"/>
                <a:ea typeface="+mn-ea"/>
                <a:cs typeface="+mn-cs"/>
              </a:rPr>
              <a:t>For example, in my main app, one of our core domain concepts is a thing called a “workflow”. There are very few things that a user can do that don’t involve a workflow in one way or another, which means that many of our requirements deal with workflows in different states.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07882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b="0" baseline="0" dirty="0" smtClean="0">
              <a:sym typeface="Wingdings" panose="05000000000000000000" pitchFamily="2" charset="2"/>
            </a:endParaRPr>
          </a:p>
          <a:p>
            <a:r>
              <a:rPr lang="en-US" sz="1200" kern="1200" dirty="0" smtClean="0">
                <a:solidFill>
                  <a:schemeClr val="tx1"/>
                </a:solidFill>
                <a:effectLst/>
                <a:latin typeface="+mn-lt"/>
                <a:ea typeface="+mn-ea"/>
                <a:cs typeface="+mn-cs"/>
              </a:rPr>
              <a:t>It’s pretty simple for an analyst to say something like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In practice, though, actually creating a workflow in that state is complex; a workflow is composed of lots of smaller objects that work together, and they have to be set up in a logically consistent way to represent real-world code paths and to avoid runtime errors. </a:t>
            </a:r>
          </a:p>
          <a:p>
            <a:r>
              <a:rPr lang="en-US" sz="1200" kern="1200" dirty="0" smtClean="0">
                <a:solidFill>
                  <a:schemeClr val="tx1"/>
                </a:solidFill>
                <a:effectLst/>
                <a:latin typeface="+mn-lt"/>
                <a:ea typeface="+mn-ea"/>
                <a:cs typeface="+mn-cs"/>
              </a:rPr>
              <a:t>When it’s much easier to describe a scenario in words than in code, you end up with the setup nightmare I showed you a few slides ago. And if you can’t easily put your software into common states for testing purposes, then you’re either going to pull your hair out when you write tests, or you’re going to stop writing them. </a:t>
            </a:r>
          </a:p>
          <a:p>
            <a:pPr marL="0" lvl="0" indent="0">
              <a:buFont typeface="Arial" panose="020B0604020202020204" pitchFamily="34" charset="0"/>
              <a:buNone/>
            </a:pPr>
            <a:endParaRPr lang="en-US" b="0"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2305508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mistake people make when setting up tests is constructing all of your object dependencies by hand.</a:t>
            </a: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r>
              <a:rPr lang="en-US" sz="1200" kern="1200" dirty="0" smtClean="0">
                <a:solidFill>
                  <a:schemeClr val="tx1"/>
                </a:solidFill>
                <a:effectLst/>
                <a:latin typeface="+mn-lt"/>
                <a:ea typeface="+mn-ea"/>
                <a:cs typeface="+mn-cs"/>
              </a:rPr>
              <a:t>But it’s 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06946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Writing a test like this is painful, but it’s also painful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these tests. You have to work hard to filter the signal from the noise so that you can understand it.</a:t>
            </a:r>
          </a:p>
          <a:p>
            <a:r>
              <a:rPr lang="en-US" sz="1200" kern="1200" dirty="0" smtClean="0">
                <a:solidFill>
                  <a:schemeClr val="tx1"/>
                </a:solidFill>
                <a:effectLst/>
                <a:latin typeface="+mn-lt"/>
                <a:ea typeface="+mn-ea"/>
                <a:cs typeface="+mn-cs"/>
              </a:rPr>
              <a:t>Some objects that I deal with have 4, 5 or even 6 layers of composition. Object A uses B, B uses C, etc. If we had to deal with this for every single test, we would be writing way fewer tests. It would make me crazy to do this every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setup mistake is specifying a lot of explicit values in your setup code, when those values don’t actually impact the outcome of the test.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Imagine that you have code that fails if the Customer email address is null, or if some integer field is left at its default of 0. When setting up a test that executes that code path, even if it’s really central to the test itself, you have to initialize those properties to avoid those failures. Those values that you set, which DO NOT MATTER to the test, are impossible to distinguish from other values that DO matter to the test.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other programmers read your code, they have to spend time figuring out which values are part of the test scenario and which are arbitrary. Does this assertion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apply to customers that are in the “</a:t>
            </a:r>
            <a:r>
              <a:rPr lang="en-US" sz="1200" kern="1200" dirty="0" err="1" smtClean="0">
                <a:solidFill>
                  <a:schemeClr val="tx1"/>
                </a:solidFill>
                <a:effectLst/>
                <a:latin typeface="+mn-lt"/>
                <a:ea typeface="+mn-ea"/>
                <a:cs typeface="+mn-cs"/>
              </a:rPr>
              <a:t>PasswordReset</a:t>
            </a:r>
            <a:r>
              <a:rPr lang="en-US" sz="1200" kern="1200" dirty="0" smtClean="0">
                <a:solidFill>
                  <a:schemeClr val="tx1"/>
                </a:solidFill>
                <a:effectLst/>
                <a:latin typeface="+mn-lt"/>
                <a:ea typeface="+mn-ea"/>
                <a:cs typeface="+mn-cs"/>
              </a:rPr>
              <a:t>” state? Or does it apply to all customers?</a:t>
            </a:r>
          </a:p>
          <a:p>
            <a:r>
              <a:rPr lang="en-US" sz="1200" kern="1200" dirty="0" smtClean="0">
                <a:solidFill>
                  <a:schemeClr val="tx1"/>
                </a:solidFill>
                <a:effectLst/>
                <a:latin typeface="+mn-lt"/>
                <a:ea typeface="+mn-ea"/>
                <a:cs typeface="+mn-cs"/>
              </a:rPr>
              <a:t>And if you’re writing shared setup code, it can be hard to identify which values can be changed without impacting other tests using the shared setup.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TODO: Image for inheritance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quick and easy way of doing that would be to create a base class that does the setup and then derive multiple fixture classes from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setup code is in the base class, it’s really difficult to manage those test-specific changes. You end up doing things like replacing or overriding parts of the shared data in the body of each test, but that’s ugly and error prone.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p>
          <a:p>
            <a:endParaRPr lang="en-US" b="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The first pattern that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r>
              <a:rPr lang="en-US" sz="1200" kern="1200" dirty="0" smtClean="0">
                <a:solidFill>
                  <a:schemeClr val="tx1"/>
                </a:solidFill>
                <a:effectLst/>
                <a:latin typeface="+mn-lt"/>
                <a:ea typeface="+mn-ea"/>
                <a:cs typeface="+mn-cs"/>
              </a:rPr>
              <a:t>Object Mother is a great way to get all of those noise values and objects out of your setup code, but it doesn’t really scale that well. As your software gets more complex you’ll need more and more pre-built objects in more and more pre-defined states. And 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r>
              <a:rPr lang="en-US" sz="1200" kern="1200" dirty="0" smtClean="0">
                <a:solidFill>
                  <a:schemeClr val="tx1"/>
                </a:solidFill>
                <a:effectLst/>
                <a:latin typeface="+mn-lt"/>
                <a:ea typeface="+mn-ea"/>
                <a:cs typeface="+mn-cs"/>
              </a:rPr>
              <a:t>Object Mother is a really easy pattern to implement 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r>
              <a:rPr lang="en-US" sz="1200" kern="1200" dirty="0" smtClean="0">
                <a:solidFill>
                  <a:schemeClr val="tx1"/>
                </a:solidFill>
                <a:effectLst/>
                <a:latin typeface="+mn-lt"/>
                <a:ea typeface="+mn-ea"/>
                <a:cs typeface="+mn-cs"/>
              </a:rPr>
              <a:t>The next thing we tried was a pattern called Data Builder.</a:t>
            </a:r>
          </a:p>
          <a:p>
            <a:r>
              <a:rPr lang="en-US" sz="1200" kern="1200" dirty="0" smtClean="0">
                <a:solidFill>
                  <a:schemeClr val="tx1"/>
                </a:solidFill>
                <a:effectLst/>
                <a:latin typeface="+mn-lt"/>
                <a:ea typeface="+mn-ea"/>
                <a:cs typeface="+mn-cs"/>
              </a:rPr>
              <a:t>Rather than a factory that returns pre-built objects, Data Builder lets you create customized objects in the body of each test. It’s common for this to be accomplished via a Fluent API that exposes the things that can be customized. </a:t>
            </a: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r>
              <a:rPr lang="en-US" sz="1200" kern="1200" dirty="0" smtClean="0">
                <a:solidFill>
                  <a:schemeClr val="tx1"/>
                </a:solidFill>
                <a:effectLst/>
                <a:latin typeface="+mn-lt"/>
                <a:ea typeface="+mn-ea"/>
                <a:cs typeface="+mn-cs"/>
              </a:rPr>
              <a:t>The main benefit of the Builder pattern is flexibility because it lets you can create the precise data 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solidFill>
                  <a:srgbClr val="FF0000"/>
                </a:solidFill>
              </a:rPr>
              <a:t>TODO: Version of this without the defaults</a:t>
            </a:r>
          </a:p>
          <a:p>
            <a:endParaRPr lang="en-US" b="0" baseline="0" dirty="0" smtClean="0"/>
          </a:p>
          <a:p>
            <a:r>
              <a:rPr lang="en-US" sz="1200" kern="1200" dirty="0" smtClean="0">
                <a:solidFill>
                  <a:schemeClr val="tx1"/>
                </a:solidFill>
                <a:effectLst/>
                <a:latin typeface="+mn-lt"/>
                <a:ea typeface="+mn-ea"/>
                <a:cs typeface="+mn-cs"/>
              </a:rPr>
              <a:t>The first step in implementing a Test Helper is to create a static factory method like Object Method, but give it a generic name like “Create” and expose all of the data that you want to customize as method arguments.</a:t>
            </a:r>
          </a:p>
          <a:p>
            <a:r>
              <a:rPr lang="en-US" sz="1200" kern="1200" dirty="0" smtClean="0">
                <a:solidFill>
                  <a:schemeClr val="tx1"/>
                </a:solidFill>
                <a:effectLst/>
                <a:latin typeface="+mn-lt"/>
                <a:ea typeface="+mn-ea"/>
                <a:cs typeface="+mn-cs"/>
              </a:rPr>
              <a:t>This gives us a flexible, extensible mechanism for creating data that’s specific to each test, without all the overhead of that fluent API.</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your tests as expressive and as readable as possible by specifying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the data that is significant to the test outcome.</a:t>
            </a:r>
          </a:p>
          <a:p>
            <a:r>
              <a:rPr lang="en-US" sz="1200" kern="1200" dirty="0" smtClean="0">
                <a:solidFill>
                  <a:schemeClr val="tx1"/>
                </a:solidFill>
                <a:effectLst/>
                <a:latin typeface="+mn-lt"/>
                <a:ea typeface="+mn-ea"/>
                <a:cs typeface="+mn-cs"/>
              </a:rPr>
              <a:t>Like I mentioned earlier, when someone is reading your tests and they see a string or integer literal, they have to figure out whether that specific value is relevant or not. The goal of any good test is to communicate how the system will behave given a specific set of inputs. But your tests can’t effectively communicate in that way if they’re full of noise values that dilute that message.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language supports the concept of “optional parameters” then our Test Helper pattern is easily adapted to follow this guideline.</a:t>
            </a:r>
          </a:p>
          <a:p>
            <a:r>
              <a:rPr lang="en-US" sz="1200" kern="1200" dirty="0" smtClean="0">
                <a:solidFill>
                  <a:schemeClr val="tx1"/>
                </a:solidFill>
                <a:effectLst/>
                <a:latin typeface="+mn-lt"/>
                <a:ea typeface="+mn-ea"/>
                <a:cs typeface="+mn-cs"/>
              </a:rPr>
              <a:t>Basically, you just take the static factory method and you specify default values for just about everything. </a:t>
            </a:r>
          </a:p>
          <a:p>
            <a:r>
              <a:rPr lang="en-US" sz="1200" kern="1200" dirty="0" smtClean="0">
                <a:solidFill>
                  <a:schemeClr val="tx1"/>
                </a:solidFill>
                <a:effectLst/>
                <a:latin typeface="+mn-lt"/>
                <a:ea typeface="+mn-ea"/>
                <a:cs typeface="+mn-cs"/>
              </a:rPr>
              <a:t>Then when you call the method, you only specify those specific values that you care about.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Behind the scenes, the helper itself is responsible for assigning default values to anything that wasn’t otherwise specified.</a:t>
            </a:r>
          </a:p>
          <a:p>
            <a:r>
              <a:rPr lang="en-US" sz="1200" kern="1200" dirty="0" smtClean="0">
                <a:solidFill>
                  <a:schemeClr val="tx1"/>
                </a:solidFill>
                <a:effectLst/>
                <a:latin typeface="+mn-lt"/>
                <a:ea typeface="+mn-ea"/>
                <a:cs typeface="+mn-cs"/>
              </a:rPr>
              <a:t>For primitive properties I generally make all of the arguments </a:t>
            </a:r>
            <a:r>
              <a:rPr lang="en-US" sz="1200" kern="1200" dirty="0" err="1" smtClean="0">
                <a:solidFill>
                  <a:schemeClr val="tx1"/>
                </a:solidFill>
                <a:effectLst/>
                <a:latin typeface="+mn-lt"/>
                <a:ea typeface="+mn-ea"/>
                <a:cs typeface="+mn-cs"/>
              </a:rPr>
              <a:t>nullable</a:t>
            </a:r>
            <a:r>
              <a:rPr lang="en-US" sz="1200" kern="1200" dirty="0" smtClean="0">
                <a:solidFill>
                  <a:schemeClr val="tx1"/>
                </a:solidFill>
                <a:effectLst/>
                <a:latin typeface="+mn-lt"/>
                <a:ea typeface="+mn-ea"/>
                <a:cs typeface="+mn-cs"/>
              </a:rPr>
              <a:t>. 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specify an actual value in the default, but sometimes it’s helpful to know whether or not the caller provided a value. You can do that will null, but not if your arguments are given a default value in the argument declaration.</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64781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you’re building an entire object graph, you can expose children or dependencies as arguments as well. If the caller leaves them null, just delegate to the relevant helper to create them. This approach keeps each helper focused on a single object type while still supporting very rich and complex compositions.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with this approach. You should be very careful when creating objects with hardcoded values as their defaults. This can lead to something I call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and finally you assert that the method returned a result with an email address equal to customer #1.</a:t>
            </a:r>
          </a:p>
          <a:p>
            <a:r>
              <a:rPr lang="en-US" sz="1200" kern="1200" dirty="0" smtClean="0">
                <a:solidFill>
                  <a:schemeClr val="tx1"/>
                </a:solidFill>
                <a:effectLst/>
                <a:latin typeface="+mn-lt"/>
                <a:ea typeface="+mn-ea"/>
                <a:cs typeface="+mn-cs"/>
              </a:rPr>
              <a:t>The assumption here is that the test will fail if the code returns the email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sets a default email address of NULL, or some hardcoded static value, then this test will pass even if the logic is faulty. This is what I mean by “unexpected equality”.</a:t>
            </a:r>
          </a:p>
          <a:p>
            <a:r>
              <a:rPr lang="en-US" sz="1200" kern="1200" dirty="0" smtClean="0">
                <a:solidFill>
                  <a:schemeClr val="tx1"/>
                </a:solidFill>
                <a:effectLst/>
                <a:latin typeface="+mn-lt"/>
                <a:ea typeface="+mn-ea"/>
                <a:cs typeface="+mn-cs"/>
              </a:rPr>
              <a:t>By default, I prefer to make all values unique. I want to </a:t>
            </a:r>
            <a:r>
              <a:rPr lang="en-US" sz="1200" i="1" kern="1200" dirty="0" smtClean="0">
                <a:solidFill>
                  <a:schemeClr val="tx1"/>
                </a:solidFill>
                <a:effectLst/>
                <a:latin typeface="+mn-lt"/>
                <a:ea typeface="+mn-ea"/>
                <a:cs typeface="+mn-cs"/>
              </a:rPr>
              <a:t>force </a:t>
            </a:r>
            <a:r>
              <a:rPr lang="en-US" sz="1200" kern="1200" dirty="0" smtClean="0">
                <a:solidFill>
                  <a:schemeClr val="tx1"/>
                </a:solidFill>
                <a:effectLst/>
                <a:latin typeface="+mn-lt"/>
                <a:ea typeface="+mn-ea"/>
                <a:cs typeface="+mn-cs"/>
              </a:rPr>
              <a:t>programmers to be explicit if they want things to be equal.</a:t>
            </a:r>
          </a:p>
          <a:p>
            <a:endParaRPr lang="en-US" b="0" baseline="0" dirty="0" smtClean="0"/>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thing that makes it easy to assign unique values is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and you can get the code from this link.</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issue of unexpected equality also applies to integer values. For instance, if I create two customers from the customer helper, I wouldn’t expect them to have the same ID value unless I explicitly assign it that way. So how do we assign a unique ID to each integer?</a:t>
            </a:r>
          </a:p>
          <a:p>
            <a:r>
              <a:rPr lang="en-US" sz="1200" kern="1200" dirty="0" smtClean="0">
                <a:solidFill>
                  <a:schemeClr val="tx1"/>
                </a:solidFill>
                <a:effectLst/>
                <a:latin typeface="+mn-lt"/>
                <a:ea typeface="+mn-ea"/>
                <a:cs typeface="+mn-cs"/>
              </a:rPr>
              <a:t>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This technique is actually really, really helpful if you want to use these helpers for integration tests too. You’ll see that in a few minutes.</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5721552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r>
              <a:rPr lang="en-US" sz="1200" kern="1200" dirty="0" smtClean="0">
                <a:solidFill>
                  <a:schemeClr val="tx1"/>
                </a:solidFill>
                <a:effectLst/>
                <a:latin typeface="+mn-lt"/>
                <a:ea typeface="+mn-ea"/>
                <a:cs typeface="+mn-cs"/>
              </a:rPr>
              <a:t>For example, let’s say you have an ecommerce site, and one of your business rules is that all orders of heavy equipment, from new customers, with a different bill-to and ship-to address, must go through a verification process to prevent fraud and expensive shipping mistakes. To write that test, you’ll have to create a customer with no previous orders, assign different bill-to and ship-to addresses, create an order containing a heavy equipment item, and attach the customer to the order.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test would look like this. Here’s the customer helper, where I’m creating separate addresses, and here’s the order containing a heavy equipment item.</a:t>
            </a:r>
          </a:p>
          <a:p>
            <a:r>
              <a:rPr lang="en-US" sz="1200" kern="1200" dirty="0" smtClean="0">
                <a:solidFill>
                  <a:schemeClr val="tx1"/>
                </a:solidFill>
                <a:effectLst/>
                <a:latin typeface="+mn-lt"/>
                <a:ea typeface="+mn-ea"/>
                <a:cs typeface="+mn-cs"/>
              </a:rPr>
              <a:t>This isn’t a </a:t>
            </a:r>
            <a:r>
              <a:rPr lang="en-US" sz="1200" i="1" kern="1200" dirty="0" smtClean="0">
                <a:solidFill>
                  <a:schemeClr val="tx1"/>
                </a:solidFill>
                <a:effectLst/>
                <a:latin typeface="+mn-lt"/>
                <a:ea typeface="+mn-ea"/>
                <a:cs typeface="+mn-cs"/>
              </a:rPr>
              <a:t>bad </a:t>
            </a:r>
            <a:r>
              <a:rPr lang="en-US" sz="1200" kern="1200" dirty="0" smtClean="0">
                <a:solidFill>
                  <a:schemeClr val="tx1"/>
                </a:solidFill>
                <a:effectLst/>
                <a:latin typeface="+mn-lt"/>
                <a:ea typeface="+mn-ea"/>
                <a:cs typeface="+mn-cs"/>
              </a:rPr>
              <a:t>test, but it could be better. Wiring up all this stuff by hand is tedious, and it works against our goal of being able to easily and concisely describe the context for a given test.</a:t>
            </a:r>
          </a:p>
          <a:p>
            <a:r>
              <a:rPr lang="en-US" sz="1200" kern="1200" dirty="0" smtClean="0">
                <a:solidFill>
                  <a:schemeClr val="tx1"/>
                </a:solidFill>
                <a:effectLst/>
                <a:latin typeface="+mn-lt"/>
                <a:ea typeface="+mn-ea"/>
                <a:cs typeface="+mn-cs"/>
              </a:rPr>
              <a:t>And if you have multiple tests that need minor variations on this setup, this leads to a lot of copying and pasting.</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these situations I use a pattern that we call a Scenario. This is essentially a façade that wraps the coordination of multiple Test Helpers towards a common goal and makes your setup code cleaner and more readable.</a:t>
            </a: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what the Scenario itself looks like. In general, everything that the Scenario creates that a test might need to easily get a reference to is exposed as instance properties.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another example of a Scenario. In this case, we’re creating multiple orders for a single customer, each with different characteristics. The Scenario exposes each order as a distinct property so that the test code will be very clear in terms of its intent.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a:p>
            <a:r>
              <a:rPr lang="en-US" sz="1200" kern="1200" dirty="0" smtClean="0">
                <a:solidFill>
                  <a:schemeClr val="tx1"/>
                </a:solidFill>
                <a:effectLst/>
                <a:latin typeface="+mn-lt"/>
                <a:ea typeface="+mn-ea"/>
                <a:cs typeface="+mn-cs"/>
              </a:rPr>
              <a:t>Also, remember that Scenarios are helpful because they are facades that encapsulate and abstract the coordination of multiple objects at the same time. If you need a lot of Scenarios, that might be a code smell indicating that those facades would be more useful in the core app itself. For example, if we go back to that e-commerce scenario I just showed you, you could argue that a better design might be to create an object or service that encapsulates all of the information about a given Order, and then base your business rules on that abstraction instead. If you go that route then you may need fewer Scenarios in your unit tests, but they are still really handy when it comes to integration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fourth key to effective test data setup is to tell a story with your data.</a:t>
            </a:r>
          </a:p>
          <a:p>
            <a:r>
              <a:rPr lang="en-US" sz="1200" kern="1200" dirty="0" smtClean="0">
                <a:solidFill>
                  <a:schemeClr val="tx1"/>
                </a:solidFill>
                <a:effectLst/>
                <a:latin typeface="+mn-lt"/>
                <a:ea typeface="+mn-ea"/>
                <a:cs typeface="+mn-cs"/>
              </a:rPr>
              <a:t>At the core of their essence, tests are valuable because they help us understand our software. And in order to fully deliver that value, they have to be designed to effectively convey information when they are read. 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what to do, and whether your assertions are true. But that won’t help your poor coworker who opens that file a month later and needs to make a change. CPU cycles are cheap; your coworker’s time is not.</a:t>
            </a:r>
          </a:p>
          <a:p>
            <a:r>
              <a:rPr lang="en-US" sz="1200" kern="1200" dirty="0" smtClean="0">
                <a:solidFill>
                  <a:schemeClr val="tx1"/>
                </a:solidFill>
                <a:effectLst/>
                <a:latin typeface="+mn-lt"/>
                <a:ea typeface="+mn-ea"/>
                <a:cs typeface="+mn-cs"/>
              </a:rPr>
              <a:t>When it comes to setup code, there are a few simple practices that I recommend you consider.</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20131563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42799139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39822654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Here’s that nasty chunk of setup code I showed at the start</a:t>
            </a:r>
            <a:endParaRPr lang="en-US" b="0" baseline="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Here’s that same chunk of code, cleaned 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Determined many objects were irrelevant – pushed into helpers &amp; used defaults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Still creating a lot of objects, but something that’s manageable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171450" indent="-171450">
              <a:buFont typeface="Arial" panose="020B0604020202020204" pitchFamily="34" charset="0"/>
              <a:buChar char="•"/>
            </a:pPr>
            <a:r>
              <a:rPr lang="en-US" baseline="0" dirty="0" smtClean="0"/>
              <a:t>Said it before and I’ll say it again; single most important thing is to build a good helper library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2535903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Next, note that we delegate to other helpers to save any of our dependent objects</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Can’t save an Order unless it refers to a valid customer – save the Customer first</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Remember, each Test Helper deals w/ one object type only</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Third, Save method is responsible for resetting any Id values that were assigned by the </a:t>
            </a:r>
            <a:r>
              <a:rPr lang="en-US" b="0" baseline="0" dirty="0" err="1" smtClean="0"/>
              <a:t>IdSequencer</a:t>
            </a:r>
            <a:r>
              <a:rPr lang="en-US" b="0" baseline="0" dirty="0" smtClean="0"/>
              <a:t> to 0</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We’re using </a:t>
            </a:r>
            <a:r>
              <a:rPr lang="en-US" b="0" baseline="0" dirty="0" err="1" smtClean="0"/>
              <a:t>Nhibernate</a:t>
            </a:r>
            <a:r>
              <a:rPr lang="en-US" b="0" baseline="0" dirty="0" smtClean="0"/>
              <a:t> in this example, and if we tell it to save an object that has a non-zero ID, it will issue an update</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Resetting the Id to zero forces it to do an insert, which is what we want</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Note that we don’t need to reset ALL values that were assigned by the </a:t>
            </a:r>
            <a:r>
              <a:rPr lang="en-US" b="0" baseline="0" dirty="0" err="1" smtClean="0"/>
              <a:t>IdSequencer</a:t>
            </a:r>
            <a:r>
              <a:rPr lang="en-US" b="0" baseline="0" dirty="0" smtClean="0"/>
              <a:t>, only entity IDs</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Finally, we delegate to the ORM to insert or update the object</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Each helper should know how to save the objects that it creates</a:t>
            </a:r>
          </a:p>
          <a:p>
            <a:pPr marL="628650" lvl="1" indent="-171450">
              <a:buFont typeface="Arial" panose="020B0604020202020204" pitchFamily="34" charset="0"/>
              <a:buChar char="•"/>
            </a:pPr>
            <a:r>
              <a:rPr lang="en-US" b="0" baseline="0" dirty="0" smtClean="0"/>
              <a:t>The implementation of your Save methods will be driven by your Create methods – </a:t>
            </a:r>
          </a:p>
          <a:p>
            <a:pPr marL="628650" lvl="1" indent="-171450">
              <a:buFont typeface="Arial" panose="020B0604020202020204" pitchFamily="34" charset="0"/>
              <a:buChar char="•"/>
            </a:pPr>
            <a:r>
              <a:rPr lang="en-US" b="0" baseline="0" dirty="0" smtClean="0"/>
              <a:t>Does NOT need to handle any arbitrary object, only those configurations created by the helper</a:t>
            </a:r>
          </a:p>
          <a:p>
            <a:pPr marL="171450" lvl="0"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b="1" baseline="0" dirty="0" smtClean="0"/>
              <a:t>Transition</a:t>
            </a:r>
          </a:p>
          <a:p>
            <a:pPr marL="171450" lvl="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dirty="0" smtClean="0"/>
              <a:t>Finally, we need to prevent this test data from lingering around when our test run is over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One possibility is to reset the database to a known state at the start of each test run. This works, but I tend to run my unit tests against the same DB I use for local testing</a:t>
            </a:r>
          </a:p>
          <a:p>
            <a:pPr marL="628650" lvl="1" indent="-171450">
              <a:buFont typeface="Arial" panose="020B0604020202020204" pitchFamily="34" charset="0"/>
              <a:buChar char="•"/>
            </a:pPr>
            <a:r>
              <a:rPr lang="en-US" dirty="0" smtClean="0"/>
              <a:t>Don’t want data</a:t>
            </a:r>
            <a:r>
              <a:rPr lang="en-US" baseline="0" dirty="0" smtClean="0"/>
              <a:t> I’ve crafted by hand from being blown away by tests</a:t>
            </a:r>
          </a:p>
          <a:p>
            <a:pPr marL="628650" lvl="1" indent="-171450">
              <a:buFont typeface="Arial" panose="020B0604020202020204" pitchFamily="34" charset="0"/>
              <a:buChar char="•"/>
            </a:pPr>
            <a:r>
              <a:rPr lang="en-US" baseline="0" dirty="0" smtClean="0"/>
              <a:t>Don’t want to lose any schema changes I’ve made</a:t>
            </a:r>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Another option is to wrap each test run in a database transaction, and then roll back that transaction when the test run is over</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easy to do by adding an attribute to our data tests. The presence of this attribute automatically executes the test inside of a transaction, and then discards the transaction at the end.</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424774421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112367724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2813022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37962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7" y="2297164"/>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329456" y="4720975"/>
            <a:ext cx="3533083" cy="707886"/>
          </a:xfrm>
          <a:prstGeom prst="rect">
            <a:avLst/>
          </a:prstGeom>
          <a:noFill/>
        </p:spPr>
        <p:txBody>
          <a:bodyPr wrap="none" rtlCol="0">
            <a:spAutoFit/>
          </a:bodyPr>
          <a:lstStyle/>
          <a:p>
            <a:r>
              <a:rPr lang="en-US" sz="3200" dirty="0" smtClean="0">
                <a:solidFill>
                  <a:srgbClr val="FD7D00"/>
                </a:solidFill>
              </a:rPr>
              <a:t>@</a:t>
            </a:r>
            <a:r>
              <a:rPr lang="en-US" sz="4000" dirty="0" smtClean="0">
                <a:solidFill>
                  <a:srgbClr val="FD7D00"/>
                </a:solidFill>
              </a:rPr>
              <a:t>spetryjohnson</a:t>
            </a:r>
            <a:endParaRPr lang="en-US" sz="3200" dirty="0">
              <a:solidFill>
                <a:srgbClr val="FD7D00"/>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smtClean="0"/>
              <a:t>What it means to be "effective"</a:t>
            </a:r>
            <a:br>
              <a:rPr lang="en-US" sz="4000" dirty="0" smtClean="0"/>
            </a:br>
            <a:endParaRPr lang="en-US" sz="4000" dirty="0" smtClean="0"/>
          </a:p>
          <a:p>
            <a:r>
              <a:rPr lang="en-US" sz="4000" dirty="0" smtClean="0"/>
              <a:t>Mistakes </a:t>
            </a:r>
            <a:r>
              <a:rPr lang="en-US" sz="4000" dirty="0" smtClean="0"/>
              <a:t>you're making today</a:t>
            </a:r>
            <a:br>
              <a:rPr lang="en-US" sz="4000" dirty="0" smtClean="0"/>
            </a:br>
            <a:endParaRPr lang="en-US" sz="4000" dirty="0" smtClean="0"/>
          </a:p>
          <a:p>
            <a:r>
              <a:rPr lang="en-US" sz="4000" dirty="0" smtClean="0"/>
              <a:t>Key patterns for </a:t>
            </a:r>
            <a:r>
              <a:rPr lang="en-US" sz="4000" dirty="0" smtClean="0"/>
              <a:t>unit test setup</a:t>
            </a:r>
          </a:p>
          <a:p>
            <a:endParaRPr lang="en-US" sz="4000" dirty="0" smtClean="0"/>
          </a:p>
          <a:p>
            <a:r>
              <a:rPr lang="en-US" sz="4000" dirty="0" smtClean="0"/>
              <a:t>Extending those patterns to integration tests</a:t>
            </a:r>
            <a:r>
              <a:rPr lang="en-US" dirty="0"/>
              <a:t/>
            </a:r>
            <a:br>
              <a:rPr lang="en-US" dirty="0"/>
            </a:b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4028335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0857271" cy="1146175"/>
          </a:xfrm>
        </p:spPr>
        <p:txBody>
          <a:bodyPr>
            <a:normAutofit/>
          </a:bodyPr>
          <a:lstStyle/>
          <a:p>
            <a:pPr marL="0" indent="0">
              <a:buNone/>
            </a:pPr>
            <a:r>
              <a:rPr lang="en-US" sz="4000" dirty="0" smtClean="0"/>
              <a:t>Anything you do prior to executing code under test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1062453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827774" cy="1146175"/>
          </a:xfrm>
        </p:spPr>
        <p:txBody>
          <a:bodyPr>
            <a:normAutofit/>
          </a:bodyPr>
          <a:lstStyle/>
          <a:p>
            <a:pPr marL="0" indent="0">
              <a:buNone/>
            </a:pPr>
            <a:r>
              <a:rPr lang="en-US" sz="4000" dirty="0"/>
              <a:t>Anything you do prior to executing code under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The art of writing clean, expressive tests that don't suck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04791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827774" cy="1146175"/>
          </a:xfrm>
        </p:spPr>
        <p:txBody>
          <a:bodyPr>
            <a:normAutofit/>
          </a:bodyPr>
          <a:lstStyle/>
          <a:p>
            <a:pPr marL="0" indent="0">
              <a:buNone/>
            </a:pPr>
            <a:r>
              <a:rPr lang="en-US" sz="4000" dirty="0"/>
              <a:t>Anything you do prior to executing code under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Coding patterns that increase the value that automated testing provides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53835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 patterns?</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Tests so easy to write, you write lots of them</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3090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p>
          <a:p>
            <a:r>
              <a:rPr lang="en-US" sz="4000" dirty="0" smtClean="0"/>
              <a:t>Tests often fit on 1 screen of code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0242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Tree>
    <p:extLst>
      <p:ext uri="{BB962C8B-B14F-4D97-AF65-F5344CB8AC3E}">
        <p14:creationId xmlns:p14="http://schemas.microsoft.com/office/powerpoint/2010/main" val="164904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p>
          <a:p>
            <a:r>
              <a:rPr lang="en-US" sz="4000" dirty="0" smtClean="0"/>
              <a:t>Tests require minimal maintenance over time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1081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solidFill>
                <a:schemeClr val="bg1">
                  <a:lumMod val="65000"/>
                </a:schemeClr>
              </a:solidFill>
            </a:endParaRPr>
          </a:p>
          <a:p>
            <a:r>
              <a:rPr lang="en-US" sz="4000" dirty="0">
                <a:solidFill>
                  <a:schemeClr val="bg1">
                    <a:lumMod val="65000"/>
                  </a:schemeClr>
                </a:solidFill>
              </a:rPr>
              <a:t>Tests require minimal </a:t>
            </a:r>
            <a:r>
              <a:rPr lang="en-US" sz="4000" dirty="0" smtClean="0">
                <a:solidFill>
                  <a:schemeClr val="bg1">
                    <a:lumMod val="65000"/>
                  </a:schemeClr>
                </a:solidFill>
              </a:rPr>
              <a:t>maintenance over </a:t>
            </a:r>
            <a:r>
              <a:rPr lang="en-US" sz="4000" dirty="0">
                <a:solidFill>
                  <a:schemeClr val="bg1">
                    <a:lumMod val="65000"/>
                  </a:schemeClr>
                </a:solidFill>
              </a:rPr>
              <a:t>time</a:t>
            </a:r>
          </a:p>
          <a:p>
            <a:endParaRPr lang="en-US" sz="4000" dirty="0" smtClean="0"/>
          </a:p>
          <a:p>
            <a:r>
              <a:rPr lang="en-US" sz="4000" dirty="0" smtClean="0"/>
              <a:t>Integration tests as easy to set up as unit tests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9313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Testing isn't fun / too costly</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598649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endParaRPr lang="en-US" sz="4000" dirty="0" smtClean="0">
              <a:solidFill>
                <a:schemeClr val="bg1">
                  <a:lumMod val="65000"/>
                </a:schemeClr>
              </a:solidFill>
            </a:endParaRPr>
          </a:p>
          <a:p>
            <a:endParaRPr lang="en-US" sz="4000" dirty="0" smtClean="0">
              <a:solidFill>
                <a:schemeClr val="bg1">
                  <a:lumMod val="65000"/>
                </a:schemeClr>
              </a:solidFill>
            </a:endParaRPr>
          </a:p>
          <a:p>
            <a:r>
              <a:rPr lang="en-US" sz="4000" dirty="0"/>
              <a:t>High WTF-to-test ratio</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222706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t>The easiest way to "fix" a test is with the DEL key</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4065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smtClean="0">
                <a:solidFill>
                  <a:schemeClr val="bg1">
                    <a:lumMod val="65000"/>
                  </a:schemeClr>
                </a:solidFill>
              </a:rPr>
              <a:t>High WTF-to-test ratio</a:t>
            </a:r>
          </a:p>
          <a:p>
            <a:endParaRPr lang="en-US" sz="4000" dirty="0" smtClean="0">
              <a:solidFill>
                <a:schemeClr val="bg1">
                  <a:lumMod val="65000"/>
                </a:schemeClr>
              </a:solidFill>
            </a:endParaRPr>
          </a:p>
          <a:p>
            <a:r>
              <a:rPr lang="en-US" sz="4000" dirty="0">
                <a:solidFill>
                  <a:schemeClr val="bg1">
                    <a:lumMod val="65000"/>
                  </a:schemeClr>
                </a:solidFill>
              </a:rPr>
              <a:t>The easiest way to "fix" a test is with the DEL key</a:t>
            </a:r>
          </a:p>
          <a:p>
            <a:endParaRPr lang="en-US" sz="4000" dirty="0" smtClean="0"/>
          </a:p>
          <a:p>
            <a:r>
              <a:rPr lang="en-US" sz="4000" dirty="0" smtClean="0"/>
              <a:t>Integration tests? LOL!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992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It's easier to describe scenarios in words than code</a:t>
            </a:r>
            <a:endParaRPr lang="en-US" sz="4000" dirty="0"/>
          </a:p>
        </p:txBody>
      </p:sp>
    </p:spTree>
    <p:extLst>
      <p:ext uri="{BB962C8B-B14F-4D97-AF65-F5344CB8AC3E}">
        <p14:creationId xmlns:p14="http://schemas.microsoft.com/office/powerpoint/2010/main" val="10584862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19503" cy="1325563"/>
          </a:xfrm>
        </p:spPr>
        <p:txBody>
          <a:bodyPr>
            <a:noAutofit/>
          </a:bodyPr>
          <a:lstStyle/>
          <a:p>
            <a:r>
              <a:rPr lang="en-US" sz="4800" dirty="0" smtClean="0"/>
              <a:t>Mistake #1: Hard to create common states</a:t>
            </a:r>
            <a:endParaRPr lang="en-US" sz="4800" dirty="0"/>
          </a:p>
        </p:txBody>
      </p:sp>
      <p:sp>
        <p:nvSpPr>
          <p:cNvPr id="3" name="Content Placeholder 2"/>
          <p:cNvSpPr>
            <a:spLocks noGrp="1"/>
          </p:cNvSpPr>
          <p:nvPr>
            <p:ph idx="1"/>
          </p:nvPr>
        </p:nvSpPr>
        <p:spPr/>
        <p:txBody>
          <a:bodyPr>
            <a:normAutofit/>
          </a:bodyPr>
          <a:lstStyle/>
          <a:p>
            <a:pPr marL="0" indent="0">
              <a:buNone/>
            </a:pPr>
            <a:endParaRPr lang="en-US" sz="4000" dirty="0"/>
          </a:p>
          <a:p>
            <a:pPr marL="0" indent="0">
              <a:buNone/>
            </a:pPr>
            <a:r>
              <a:rPr lang="en-US" sz="2800" dirty="0" smtClean="0">
                <a:solidFill>
                  <a:srgbClr val="FF0000"/>
                </a:solidFill>
              </a:rPr>
              <a:t>TODO: Image of simple business case exploding into multiple lines of code</a:t>
            </a:r>
            <a:r>
              <a:rPr lang="en-US" sz="3600" dirty="0" smtClean="0"/>
              <a:t/>
            </a:r>
            <a:br>
              <a:rPr lang="en-US" sz="3600" dirty="0" smtClean="0"/>
            </a:br>
            <a:endParaRPr lang="en-US" sz="3600" dirty="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9745245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Manually constructing dependencies</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#2: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
        <p:nvSpPr>
          <p:cNvPr id="4" name="TextBox 3"/>
          <p:cNvSpPr txBox="1"/>
          <p:nvPr/>
        </p:nvSpPr>
        <p:spPr>
          <a:xfrm>
            <a:off x="4054018" y="4692004"/>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2787093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Noise values obscure meaningful ones</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Too many "noise" values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Screenshots for lots of primitives</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Image for inheritance</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a:t>
            </a:r>
            <a:r>
              <a:rPr lang="en-US" sz="4000" dirty="0" smtClean="0"/>
              <a:t>"</a:t>
            </a:r>
            <a:r>
              <a:rPr lang="en-US" sz="4000" dirty="0" smtClean="0"/>
              <a:t/>
            </a:r>
            <a:br>
              <a:rPr lang="en-US" sz="4000" dirty="0" smtClean="0"/>
            </a:br>
            <a:endParaRPr lang="en-US" sz="4000" dirty="0" smtClean="0"/>
          </a:p>
          <a:p>
            <a:r>
              <a:rPr lang="en-US" sz="4000" dirty="0" smtClean="0"/>
              <a:t>Not about mocking / stubbing / testable code</a:t>
            </a:r>
          </a:p>
          <a:p>
            <a:endParaRPr lang="en-US" sz="4000" dirty="0" smtClean="0"/>
          </a:p>
          <a:p>
            <a:r>
              <a:rPr lang="en-US" sz="4000" dirty="0" smtClean="0"/>
              <a:t>Not about specific framework or language</a:t>
            </a:r>
            <a:br>
              <a:rPr lang="en-US" sz="4000" dirty="0" smtClean="0"/>
            </a:br>
            <a:endParaRPr lang="en-US" sz="4000" dirty="0" smtClean="0"/>
          </a:p>
          <a:p>
            <a:r>
              <a:rPr lang="en-US" sz="4000" b="1" dirty="0" smtClean="0"/>
              <a:t>All about improving test setup</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r>
              <a:rPr lang="en-US"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Explicitly specify </a:t>
            </a:r>
            <a:r>
              <a:rPr lang="en-US" sz="4000" i="1" dirty="0" smtClean="0"/>
              <a:t>only </a:t>
            </a:r>
            <a:r>
              <a:rPr lang="en-US" sz="4000" dirty="0" smtClean="0"/>
              <a:t>the values that matter</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p>
          <a:p>
            <a:pPr marL="0" indent="0">
              <a:buNone/>
            </a:pPr>
            <a:endParaRPr lang="en-US" sz="4000" dirty="0"/>
          </a:p>
          <a:p>
            <a:pPr marL="0" indent="0">
              <a:buNone/>
            </a:pPr>
            <a:r>
              <a:rPr lang="en-US" sz="4000" dirty="0" smtClean="0">
                <a:solidFill>
                  <a:srgbClr val="FF0000"/>
                </a:solidFill>
              </a:rPr>
              <a:t>TODO: Code</a:t>
            </a:r>
          </a:p>
          <a:p>
            <a:endParaRPr lang="en-US" dirty="0"/>
          </a:p>
          <a:p>
            <a:endParaRPr lang="en-US" dirty="0" smtClean="0"/>
          </a:p>
          <a:p>
            <a:endParaRPr lang="en-US" dirty="0"/>
          </a:p>
        </p:txBody>
      </p:sp>
    </p:spTree>
    <p:extLst>
      <p:ext uri="{BB962C8B-B14F-4D97-AF65-F5344CB8AC3E}">
        <p14:creationId xmlns:p14="http://schemas.microsoft.com/office/powerpoint/2010/main" val="1492460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care about test setup?</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a:t>
            </a:r>
            <a:r>
              <a:rPr lang="en-US" sz="4800" dirty="0" smtClean="0"/>
              <a:t>values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a:t>
            </a:r>
          </a:p>
          <a:p>
            <a:pPr marL="0" indent="0">
              <a:buNone/>
            </a:pPr>
            <a:endParaRPr lang="en-US" sz="4000" dirty="0"/>
          </a:p>
          <a:p>
            <a:pPr marL="0" indent="0">
              <a:buNone/>
            </a:pPr>
            <a:r>
              <a:rPr lang="en-US" sz="4000" dirty="0" smtClean="0">
                <a:solidFill>
                  <a:srgbClr val="FF0000"/>
                </a:solidFill>
              </a:rPr>
              <a:t>TODO: Code</a:t>
            </a:r>
          </a:p>
          <a:p>
            <a:endParaRPr lang="en-US" dirty="0"/>
          </a:p>
          <a:p>
            <a:endParaRPr lang="en-US" dirty="0" smtClean="0"/>
          </a:p>
          <a:p>
            <a:endParaRPr lang="en-US" dirty="0"/>
          </a:p>
        </p:txBody>
      </p:sp>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pPr marL="0" indent="0">
              <a:buNone/>
            </a:pPr>
            <a:r>
              <a:rPr lang="en-US" sz="3200" dirty="0" smtClean="0">
                <a:solidFill>
                  <a:srgbClr val="FF0000"/>
                </a:solidFill>
              </a:rPr>
              <a:t>TODO: Code for </a:t>
            </a:r>
            <a:r>
              <a:rPr lang="en-US" sz="3200" dirty="0" err="1" smtClean="0">
                <a:solidFill>
                  <a:srgbClr val="FF0000"/>
                </a:solidFill>
              </a:rPr>
              <a:t>ShortGuid</a:t>
            </a:r>
            <a:endParaRPr lang="en-US" sz="3200" dirty="0">
              <a:solidFill>
                <a:srgbClr val="FF0000"/>
              </a:solidFill>
            </a:endParaRP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r>
              <a:rPr lang="en-US" sz="3200" dirty="0" smtClean="0">
                <a:solidFill>
                  <a:srgbClr val="FF0000"/>
                </a:solidFill>
              </a:rPr>
              <a:t>TODO: Code for </a:t>
            </a:r>
            <a:r>
              <a:rPr lang="en-US" sz="3200" dirty="0" err="1" smtClean="0">
                <a:solidFill>
                  <a:srgbClr val="FF0000"/>
                </a:solidFill>
              </a:rPr>
              <a:t>IdSequencer</a:t>
            </a:r>
            <a:endParaRPr lang="en-US" sz="3200" dirty="0" smtClean="0">
              <a:solidFill>
                <a:srgbClr val="FF0000"/>
              </a:solidFill>
            </a:endParaRPr>
          </a:p>
          <a:p>
            <a:endParaRPr lang="en-US" dirty="0"/>
          </a:p>
        </p:txBody>
      </p:sp>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values</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Special </a:t>
            </a:r>
            <a:r>
              <a:rPr lang="en-US" sz="4000" i="1" dirty="0" smtClean="0"/>
              <a:t>Create() </a:t>
            </a:r>
            <a:r>
              <a:rPr lang="en-US" sz="4000" dirty="0" smtClean="0"/>
              <a:t>methods for common </a:t>
            </a:r>
            <a:r>
              <a:rPr lang="en-US" sz="4000" dirty="0" err="1" smtClean="0"/>
              <a:t>arg</a:t>
            </a:r>
            <a:r>
              <a:rPr lang="en-US" sz="4000" dirty="0" smtClean="0"/>
              <a:t> pairings</a:t>
            </a:r>
            <a:endParaRPr lang="en-US" sz="3200" dirty="0" smtClean="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200" y="2744789"/>
            <a:ext cx="9055203" cy="4113211"/>
          </a:xfrm>
          <a:prstGeom prst="rect">
            <a:avLst/>
          </a:prstGeom>
        </p:spPr>
      </p:pic>
    </p:spTree>
    <p:extLst>
      <p:ext uri="{BB962C8B-B14F-4D97-AF65-F5344CB8AC3E}">
        <p14:creationId xmlns:p14="http://schemas.microsoft.com/office/powerpoint/2010/main" val="27760804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values</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a:t>Special </a:t>
            </a:r>
            <a:r>
              <a:rPr lang="en-US" sz="4000" i="1" dirty="0"/>
              <a:t>Create() </a:t>
            </a:r>
            <a:r>
              <a:rPr lang="en-US" sz="4000" dirty="0"/>
              <a:t>methods for common </a:t>
            </a:r>
            <a:r>
              <a:rPr lang="en-US" sz="4000" dirty="0" err="1"/>
              <a:t>arg</a:t>
            </a:r>
            <a:r>
              <a:rPr lang="en-US" sz="4000" dirty="0"/>
              <a:t> pairings</a:t>
            </a:r>
            <a:endParaRPr lang="en-US" sz="3200" dirty="0"/>
          </a:p>
          <a:p>
            <a:pPr marL="0" indent="0">
              <a:buNone/>
            </a:pPr>
            <a:endParaRPr lang="en-US" sz="3200" dirty="0"/>
          </a:p>
          <a:p>
            <a:endParaRPr lang="en-US" dirty="0"/>
          </a:p>
        </p:txBody>
      </p:sp>
      <p:pic>
        <p:nvPicPr>
          <p:cNvPr id="5" name="Picture 4"/>
          <p:cNvPicPr>
            <a:picLocks noChangeAspect="1"/>
          </p:cNvPicPr>
          <p:nvPr/>
        </p:nvPicPr>
        <p:blipFill>
          <a:blip r:embed="rId3"/>
          <a:stretch>
            <a:fillRect/>
          </a:stretch>
        </p:blipFill>
        <p:spPr>
          <a:xfrm>
            <a:off x="838199" y="3229897"/>
            <a:ext cx="9249698" cy="3246463"/>
          </a:xfrm>
          <a:prstGeom prst="rect">
            <a:avLst/>
          </a:prstGeom>
        </p:spPr>
      </p:pic>
    </p:spTree>
    <p:extLst>
      <p:ext uri="{BB962C8B-B14F-4D97-AF65-F5344CB8AC3E}">
        <p14:creationId xmlns:p14="http://schemas.microsoft.com/office/powerpoint/2010/main" val="21197425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 objects for reusable setup logic</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27774" cy="1325563"/>
          </a:xfrm>
        </p:spPr>
        <p:txBody>
          <a:bodyPr>
            <a:norm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Extract complex setup into reusable pieces</a:t>
            </a:r>
          </a:p>
          <a:p>
            <a:pPr marL="0" indent="0">
              <a:buNone/>
            </a:pPr>
            <a:endParaRPr lang="en-US" dirty="0"/>
          </a:p>
          <a:p>
            <a:pPr marL="0" indent="0">
              <a:buNone/>
            </a:pPr>
            <a:r>
              <a:rPr lang="en-US" dirty="0" smtClean="0">
                <a:solidFill>
                  <a:srgbClr val="FF0000"/>
                </a:solidFill>
              </a:rPr>
              <a:t>TODO: Example of the setup code a scenario can replace</a:t>
            </a:r>
          </a:p>
          <a:p>
            <a:pPr lvl="1"/>
            <a:endParaRPr lang="en-US" dirty="0"/>
          </a:p>
        </p:txBody>
      </p:sp>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dirty="0"/>
          </a:p>
          <a:p>
            <a:pPr marL="0" indent="0">
              <a:buNone/>
            </a:pPr>
            <a:r>
              <a:rPr lang="en-US" dirty="0" smtClean="0">
                <a:solidFill>
                  <a:srgbClr val="FF0000"/>
                </a:solidFill>
              </a:rPr>
              <a:t>TODO: Example of the cleaned up setup code using the scenario</a:t>
            </a:r>
          </a:p>
          <a:p>
            <a:pPr lvl="1"/>
            <a:endParaRPr lang="en-US" dirty="0"/>
          </a:p>
        </p:txBody>
      </p:sp>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Example of a scenario object</a:t>
            </a:r>
          </a:p>
          <a:p>
            <a:pPr lvl="1"/>
            <a:endParaRPr lang="en-US" dirty="0"/>
          </a:p>
        </p:txBody>
      </p:sp>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Another example of a scenario object</a:t>
            </a:r>
          </a:p>
          <a:p>
            <a:pPr lvl="1"/>
            <a:endParaRPr lang="en-US" dirty="0"/>
          </a:p>
        </p:txBody>
      </p:sp>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Tell a story</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537848"/>
            <a:ext cx="10308135" cy="4320151"/>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389018"/>
            <a:ext cx="10784070" cy="2492912"/>
          </a:xfrm>
          <a:prstGeom prst="rect">
            <a:avLst/>
          </a:prstGeom>
        </p:spPr>
      </p:pic>
    </p:spTree>
    <p:extLst>
      <p:ext uri="{BB962C8B-B14F-4D97-AF65-F5344CB8AC3E}">
        <p14:creationId xmlns:p14="http://schemas.microsoft.com/office/powerpoint/2010/main" val="38647113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947382" y="2662238"/>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r>
              <a:rPr lang="en-US" sz="3600" dirty="0" smtClean="0">
                <a:solidFill>
                  <a:srgbClr val="FF0000"/>
                </a:solidFill>
              </a:rPr>
              <a:t>TODO: the reviews added in reverse thing, with inline dates</a:t>
            </a:r>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r>
              <a:rPr lang="en-US" sz="3600" dirty="0" smtClean="0">
                <a:solidFill>
                  <a:srgbClr val="FF0000"/>
                </a:solidFill>
              </a:rPr>
              <a:t>TODO: the reviews added in reverse thing, using named constants</a:t>
            </a:r>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Cultivate a clean, concise API</a:t>
            </a:r>
          </a:p>
          <a:p>
            <a:pPr marL="0" indent="0">
              <a:buNone/>
            </a:pPr>
            <a:endParaRPr lang="en-US" sz="3600" dirty="0"/>
          </a:p>
          <a:p>
            <a:pPr marL="0" indent="0">
              <a:buNone/>
            </a:pPr>
            <a:r>
              <a:rPr lang="en-US" sz="3600" dirty="0" smtClean="0">
                <a:solidFill>
                  <a:srgbClr val="FF0000"/>
                </a:solidFill>
              </a:rPr>
              <a:t>TODO: Show the split payment example without a helper</a:t>
            </a:r>
          </a:p>
          <a:p>
            <a:pPr marL="0" indent="0">
              <a:buNone/>
            </a:pPr>
            <a:endParaRPr lang="en-US" dirty="0"/>
          </a:p>
          <a:p>
            <a:pPr lvl="1"/>
            <a:endParaRPr lang="en-US" dirty="0"/>
          </a:p>
        </p:txBody>
      </p:sp>
    </p:spTree>
    <p:extLst>
      <p:ext uri="{BB962C8B-B14F-4D97-AF65-F5344CB8AC3E}">
        <p14:creationId xmlns:p14="http://schemas.microsoft.com/office/powerpoint/2010/main" val="36058056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Cultivate a clean, concise API</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3414200"/>
            <a:ext cx="11226284" cy="2131193"/>
          </a:xfrm>
          <a:prstGeom prst="rect">
            <a:avLst/>
          </a:prstGeom>
        </p:spPr>
      </p:pic>
    </p:spTree>
    <p:extLst>
      <p:ext uri="{BB962C8B-B14F-4D97-AF65-F5344CB8AC3E}">
        <p14:creationId xmlns:p14="http://schemas.microsoft.com/office/powerpoint/2010/main" val="1408318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Consistent "dummy" values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027900"/>
            <a:ext cx="11115675" cy="2771775"/>
          </a:xfrm>
          <a:prstGeom prst="rect">
            <a:avLst/>
          </a:prstGeom>
        </p:spPr>
      </p:pic>
    </p:spTree>
    <p:extLst>
      <p:ext uri="{BB962C8B-B14F-4D97-AF65-F5344CB8AC3E}">
        <p14:creationId xmlns:p14="http://schemas.microsoft.com/office/powerpoint/2010/main" val="4156612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Recap – 4 keys to success</a:t>
            </a:r>
            <a:endParaRPr lang="en-US" sz="4800" dirty="0"/>
          </a:p>
        </p:txBody>
      </p:sp>
      <p:sp>
        <p:nvSpPr>
          <p:cNvPr id="3" name="Content Placeholder 2"/>
          <p:cNvSpPr>
            <a:spLocks noGrp="1"/>
          </p:cNvSpPr>
          <p:nvPr>
            <p:ph idx="1"/>
          </p:nvPr>
        </p:nvSpPr>
        <p:spPr/>
        <p:txBody>
          <a:bodyPr>
            <a:normAutofit/>
          </a:bodyPr>
          <a:lstStyle/>
          <a:p>
            <a:r>
              <a:rPr lang="en-US" sz="4000" dirty="0" smtClean="0"/>
              <a:t>Stop creating objects by hand; use helpers</a:t>
            </a:r>
            <a:br>
              <a:rPr lang="en-US" sz="4000" dirty="0" smtClean="0"/>
            </a:br>
            <a:endParaRPr lang="en-US" sz="4000" dirty="0"/>
          </a:p>
          <a:p>
            <a:r>
              <a:rPr lang="en-US" sz="4000" dirty="0" smtClean="0"/>
              <a:t>Specify </a:t>
            </a:r>
            <a:r>
              <a:rPr lang="en-US" sz="4000" i="1" dirty="0" smtClean="0"/>
              <a:t>only </a:t>
            </a:r>
            <a:r>
              <a:rPr lang="en-US" sz="4000" dirty="0" smtClean="0"/>
              <a:t>what matters</a:t>
            </a:r>
            <a:br>
              <a:rPr lang="en-US" sz="4000" dirty="0" smtClean="0"/>
            </a:br>
            <a:endParaRPr lang="en-US" sz="4000" dirty="0" smtClean="0"/>
          </a:p>
          <a:p>
            <a:r>
              <a:rPr lang="en-US" sz="4000" dirty="0" smtClean="0"/>
              <a:t>Use scenarios for complex setup / for reuse</a:t>
            </a:r>
            <a:br>
              <a:rPr lang="en-US" sz="4000" dirty="0" smtClean="0"/>
            </a:br>
            <a:endParaRPr lang="en-US" sz="4000" dirty="0" smtClean="0">
              <a:solidFill>
                <a:schemeClr val="bg1">
                  <a:lumMod val="65000"/>
                </a:schemeClr>
              </a:solidFill>
            </a:endParaRPr>
          </a:p>
          <a:p>
            <a:r>
              <a:rPr lang="en-US" sz="4000" dirty="0" smtClean="0"/>
              <a:t>Tell a story!</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3292434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What about integration tests?</a:t>
            </a:r>
            <a:endParaRPr lang="en-US" sz="4800" dirty="0"/>
          </a:p>
        </p:txBody>
      </p:sp>
    </p:spTree>
    <p:extLst>
      <p:ext uri="{BB962C8B-B14F-4D97-AF65-F5344CB8AC3E}">
        <p14:creationId xmlns:p14="http://schemas.microsoft.com/office/powerpoint/2010/main" val="4147451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lnSpcReduction="10000"/>
          </a:bodyPr>
          <a:lstStyle/>
          <a:p>
            <a:r>
              <a:rPr lang="en-US" sz="4000" dirty="0" smtClean="0"/>
              <a:t>Foreign keys</a:t>
            </a:r>
            <a:br>
              <a:rPr lang="en-US" sz="4000" dirty="0" smtClean="0"/>
            </a:br>
            <a:endParaRPr lang="en-US" sz="4000" dirty="0" smtClean="0"/>
          </a:p>
          <a:p>
            <a:r>
              <a:rPr lang="en-US" sz="4000" dirty="0" smtClean="0"/>
              <a:t>Database assigned ID values</a:t>
            </a:r>
            <a:br>
              <a:rPr lang="en-US" sz="4000" dirty="0" smtClean="0"/>
            </a:br>
            <a:endParaRPr lang="en-US" sz="4000" dirty="0" smtClean="0"/>
          </a:p>
          <a:p>
            <a:r>
              <a:rPr lang="en-US" sz="4000" dirty="0" smtClean="0"/>
              <a:t>Column constraints</a:t>
            </a:r>
          </a:p>
          <a:p>
            <a:endParaRPr lang="en-US" sz="4000" dirty="0" smtClean="0"/>
          </a:p>
          <a:p>
            <a:r>
              <a:rPr lang="en-US" sz="4000" dirty="0" smtClean="0"/>
              <a:t>Junk data left behind by tests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7" name="Picture 6"/>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Frequently Asked Questions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b="1" dirty="0" smtClean="0"/>
              <a:t>Q:</a:t>
            </a:r>
            <a:r>
              <a:rPr lang="en-US" sz="4000" dirty="0" smtClean="0"/>
              <a:t> Why is this better than an "auto-builder" library?</a:t>
            </a:r>
            <a:endParaRPr lang="en-US" sz="4000" dirty="0"/>
          </a:p>
          <a:p>
            <a:endParaRPr lang="en-US" dirty="0" smtClean="0"/>
          </a:p>
          <a:p>
            <a:pPr marL="0" indent="0">
              <a:buNone/>
            </a:pPr>
            <a:endParaRPr lang="en-US" dirty="0"/>
          </a:p>
          <a:p>
            <a:pPr marL="0" indent="0">
              <a:buNone/>
            </a:pPr>
            <a:r>
              <a:rPr lang="en-US" sz="4000" b="1" dirty="0" smtClean="0"/>
              <a:t>A:</a:t>
            </a:r>
            <a:r>
              <a:rPr lang="en-US" sz="4000" dirty="0" smtClean="0"/>
              <a:t> Control &amp; flexibility. Libraries don't scale well to complex object graphs.</a:t>
            </a:r>
            <a:endParaRPr lang="en-US" sz="4000"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5843903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Frequently Asked Questions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b="1" dirty="0" smtClean="0"/>
              <a:t>Q:</a:t>
            </a:r>
            <a:r>
              <a:rPr lang="en-US" sz="4000" dirty="0" smtClean="0"/>
              <a:t> How easily can these patterns be applied to an existing system?</a:t>
            </a:r>
            <a:endParaRPr lang="en-US" sz="4000" dirty="0"/>
          </a:p>
          <a:p>
            <a:endParaRPr lang="en-US" dirty="0" smtClean="0"/>
          </a:p>
          <a:p>
            <a:pPr marL="0" indent="0">
              <a:buNone/>
            </a:pPr>
            <a:endParaRPr lang="en-US" dirty="0"/>
          </a:p>
          <a:p>
            <a:pPr marL="0" indent="0">
              <a:buNone/>
            </a:pPr>
            <a:r>
              <a:rPr lang="en-US" sz="4000" b="1" dirty="0" smtClean="0"/>
              <a:t>A:</a:t>
            </a:r>
            <a:r>
              <a:rPr lang="en-US" sz="4000" dirty="0" smtClean="0"/>
              <a:t> It does take some effort, but it's worth it. Start with "leaf" objects and build from there.</a:t>
            </a:r>
            <a:endParaRPr lang="en-US" sz="4000"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Frequently Asked Questions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b="1" dirty="0" smtClean="0"/>
              <a:t>Q:</a:t>
            </a:r>
            <a:r>
              <a:rPr lang="en-US" sz="4000" dirty="0" smtClean="0"/>
              <a:t> Does it hurt to be this awesome?</a:t>
            </a:r>
            <a:endParaRPr lang="en-US" sz="4000" dirty="0"/>
          </a:p>
          <a:p>
            <a:endParaRPr lang="en-US" dirty="0" smtClean="0"/>
          </a:p>
          <a:p>
            <a:pPr marL="0" indent="0">
              <a:buNone/>
            </a:pPr>
            <a:endParaRPr lang="en-US" dirty="0"/>
          </a:p>
          <a:p>
            <a:pPr marL="0" indent="0">
              <a:buNone/>
            </a:pPr>
            <a:r>
              <a:rPr lang="en-US" sz="4000" b="1" dirty="0" smtClean="0"/>
              <a:t>A:</a:t>
            </a:r>
            <a:r>
              <a:rPr lang="en-US" sz="4000" dirty="0" smtClean="0"/>
              <a:t> Nope.</a:t>
            </a:r>
            <a:endParaRPr lang="en-US" sz="4000"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91694549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0886768" cy="4899640"/>
          </a:xfrm>
        </p:spPr>
        <p:txBody>
          <a:bodyPr>
            <a:normAutofit lnSpcReduction="10000"/>
          </a:bodyPr>
          <a:lstStyle/>
          <a:p>
            <a:r>
              <a:rPr lang="en-US" sz="4000" dirty="0" smtClean="0"/>
              <a:t>Stop creating objects by hand; use helpers</a:t>
            </a:r>
            <a:endParaRPr lang="en-US" sz="4000" dirty="0"/>
          </a:p>
          <a:p>
            <a:r>
              <a:rPr lang="en-US" sz="4000" dirty="0" smtClean="0"/>
              <a:t>Specify </a:t>
            </a:r>
            <a:r>
              <a:rPr lang="en-US" sz="4000" i="1" dirty="0" smtClean="0"/>
              <a:t>only </a:t>
            </a:r>
            <a:r>
              <a:rPr lang="en-US" sz="4000" dirty="0" smtClean="0"/>
              <a:t>what matters</a:t>
            </a:r>
          </a:p>
          <a:p>
            <a:r>
              <a:rPr lang="en-US" sz="4000" dirty="0" smtClean="0"/>
              <a:t>Use scenarios for complex setup / for reuse</a:t>
            </a:r>
            <a:endParaRPr lang="en-US" sz="4000" dirty="0" smtClean="0">
              <a:solidFill>
                <a:schemeClr val="bg1">
                  <a:lumMod val="65000"/>
                </a:schemeClr>
              </a:solidFill>
            </a:endParaRPr>
          </a:p>
          <a:p>
            <a:r>
              <a:rPr lang="en-US" sz="4000" dirty="0" smtClean="0"/>
              <a:t>Tell a story!</a:t>
            </a:r>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16623</TotalTime>
  <Words>4705</Words>
  <Application>Microsoft Office PowerPoint</Application>
  <PresentationFormat>Widescreen</PresentationFormat>
  <Paragraphs>594</Paragraphs>
  <Slides>86</Slides>
  <Notes>86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Calibri</vt:lpstr>
      <vt:lpstr>Calibri Light</vt:lpstr>
      <vt:lpstr>Corbel</vt:lpstr>
      <vt:lpstr>Courier New</vt:lpstr>
      <vt:lpstr>Wingdings</vt:lpstr>
      <vt:lpstr>Office Theme</vt:lpstr>
      <vt:lpstr>Patterns of Effective Test Setup </vt:lpstr>
      <vt:lpstr>PowerPoint Presentation</vt:lpstr>
      <vt:lpstr>PowerPoint Presentation</vt:lpstr>
      <vt:lpstr>Are you in the right place?</vt:lpstr>
      <vt:lpstr>Why care about test setup?</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 patterns?</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It's easier to describe scenarios in words than code</vt:lpstr>
      <vt:lpstr>Mistake #1: Hard to create common states</vt:lpstr>
      <vt:lpstr>Test Setup Mistake #2  Manually constructing dependencies</vt:lpstr>
      <vt:lpstr>Mistake #2: Manually constructing objects</vt:lpstr>
      <vt:lpstr>Mistake #2: Manually constructing objects</vt:lpstr>
      <vt:lpstr>Mistake #2: Manually constructing objects</vt:lpstr>
      <vt:lpstr>Mistake #2: Manually constructing objects</vt:lpstr>
      <vt:lpstr>Mistake #2: Manually constructing objects</vt:lpstr>
      <vt:lpstr>Mistake #2: Manually constructing objects</vt:lpstr>
      <vt:lpstr>Test Setup Mistake #3  Noise values obscure meaningful ones</vt:lpstr>
      <vt:lpstr>Mistake #3: Too many "noise" values</vt:lpstr>
      <vt:lpstr>Test Setup Mistake #4  Reusing setup code via inheritance</vt:lpstr>
      <vt:lpstr>Mistake #4: Using inheritance for reuse</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Explicitly specify only the values that matter</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Practice #3  Create "scenario" objects for reusable setup logic</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Practice #4  Tell a story</vt:lpstr>
      <vt:lpstr>Key #4: Tell a story</vt:lpstr>
      <vt:lpstr>Key #4: Tell a story</vt:lpstr>
      <vt:lpstr>Key #4: Tell a story</vt:lpstr>
      <vt:lpstr>Key #4: Tell a story</vt:lpstr>
      <vt:lpstr>Key #4: Tell a story</vt:lpstr>
      <vt:lpstr>Key #4: Tell a story</vt:lpstr>
      <vt:lpstr>Key #4: Tell a story</vt:lpstr>
      <vt:lpstr>Key #4: Tell a story</vt:lpstr>
      <vt:lpstr>Recap – 4 keys to success</vt:lpstr>
      <vt:lpstr>Order brought to chaos</vt:lpstr>
      <vt:lpstr>PowerPoint Presentation</vt:lpstr>
      <vt:lpstr>PowerPoint Presentation</vt:lpstr>
      <vt:lpstr>Order brought to chaos</vt:lpstr>
      <vt:lpstr>What about integration tests?</vt:lpstr>
      <vt:lpstr>Integration Tests</vt:lpstr>
      <vt:lpstr>Integration Tests</vt:lpstr>
      <vt:lpstr>Integration Tests</vt:lpstr>
      <vt:lpstr>Integration Tests</vt:lpstr>
      <vt:lpstr>Integration Tests</vt:lpstr>
      <vt:lpstr>Integration Tests</vt:lpstr>
      <vt:lpstr>Frequently Asked Questions</vt:lpstr>
      <vt:lpstr>Frequently Asked Questions</vt:lpstr>
      <vt:lpstr>Frequently Asked Questions</vt:lpstr>
      <vt:lpstr>Patterns of Effective Test Setup</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580</cp:revision>
  <dcterms:created xsi:type="dcterms:W3CDTF">2013-12-09T01:29:59Z</dcterms:created>
  <dcterms:modified xsi:type="dcterms:W3CDTF">2016-11-23T02:52:28Z</dcterms:modified>
</cp:coreProperties>
</file>