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5"/>
  </p:notesMasterIdLst>
  <p:sldIdLst>
    <p:sldId id="395" r:id="rId2"/>
    <p:sldId id="396" r:id="rId3"/>
    <p:sldId id="277" r:id="rId4"/>
    <p:sldId id="311" r:id="rId5"/>
    <p:sldId id="312" r:id="rId6"/>
    <p:sldId id="331" r:id="rId7"/>
    <p:sldId id="332" r:id="rId8"/>
    <p:sldId id="333" r:id="rId9"/>
    <p:sldId id="334" r:id="rId10"/>
    <p:sldId id="275" r:id="rId11"/>
    <p:sldId id="370" r:id="rId12"/>
    <p:sldId id="399" r:id="rId13"/>
    <p:sldId id="276" r:id="rId14"/>
    <p:sldId id="346" r:id="rId15"/>
    <p:sldId id="289" r:id="rId16"/>
    <p:sldId id="313" r:id="rId17"/>
    <p:sldId id="314" r:id="rId18"/>
    <p:sldId id="315" r:id="rId19"/>
    <p:sldId id="328" r:id="rId20"/>
    <p:sldId id="290" r:id="rId21"/>
    <p:sldId id="348" r:id="rId22"/>
    <p:sldId id="401" r:id="rId23"/>
    <p:sldId id="400" r:id="rId24"/>
    <p:sldId id="402" r:id="rId25"/>
    <p:sldId id="397" r:id="rId26"/>
    <p:sldId id="409" r:id="rId27"/>
    <p:sldId id="356" r:id="rId28"/>
    <p:sldId id="376" r:id="rId29"/>
    <p:sldId id="377" r:id="rId30"/>
    <p:sldId id="378" r:id="rId31"/>
    <p:sldId id="362" r:id="rId32"/>
    <p:sldId id="407" r:id="rId33"/>
    <p:sldId id="410" r:id="rId34"/>
    <p:sldId id="408" r:id="rId35"/>
    <p:sldId id="411" r:id="rId36"/>
    <p:sldId id="342" r:id="rId37"/>
    <p:sldId id="412" r:id="rId38"/>
    <p:sldId id="413" r:id="rId39"/>
    <p:sldId id="414" r:id="rId40"/>
    <p:sldId id="415" r:id="rId41"/>
    <p:sldId id="416" r:id="rId42"/>
    <p:sldId id="417" r:id="rId43"/>
    <p:sldId id="404" r:id="rId44"/>
    <p:sldId id="406" r:id="rId45"/>
    <p:sldId id="327" r:id="rId46"/>
    <p:sldId id="373" r:id="rId47"/>
    <p:sldId id="341" r:id="rId48"/>
    <p:sldId id="262" r:id="rId49"/>
    <p:sldId id="403" r:id="rId50"/>
    <p:sldId id="398" r:id="rId51"/>
    <p:sldId id="329" r:id="rId52"/>
    <p:sldId id="350" r:id="rId53"/>
    <p:sldId id="303" r:id="rId54"/>
    <p:sldId id="351" r:id="rId55"/>
    <p:sldId id="316" r:id="rId56"/>
    <p:sldId id="352" r:id="rId57"/>
    <p:sldId id="335" r:id="rId58"/>
    <p:sldId id="304" r:id="rId59"/>
    <p:sldId id="336" r:id="rId60"/>
    <p:sldId id="317" r:id="rId61"/>
    <p:sldId id="305" r:id="rId62"/>
    <p:sldId id="265" r:id="rId63"/>
    <p:sldId id="354" r:id="rId64"/>
    <p:sldId id="353" r:id="rId65"/>
    <p:sldId id="266" r:id="rId66"/>
    <p:sldId id="355" r:id="rId67"/>
    <p:sldId id="288" r:id="rId68"/>
    <p:sldId id="364" r:id="rId69"/>
    <p:sldId id="309" r:id="rId70"/>
    <p:sldId id="322" r:id="rId71"/>
    <p:sldId id="323" r:id="rId72"/>
    <p:sldId id="300" r:id="rId73"/>
    <p:sldId id="365" r:id="rId74"/>
    <p:sldId id="287" r:id="rId75"/>
    <p:sldId id="368" r:id="rId76"/>
    <p:sldId id="367" r:id="rId77"/>
    <p:sldId id="366" r:id="rId78"/>
    <p:sldId id="389" r:id="rId79"/>
    <p:sldId id="390" r:id="rId80"/>
    <p:sldId id="391" r:id="rId81"/>
    <p:sldId id="273" r:id="rId82"/>
    <p:sldId id="272" r:id="rId83"/>
    <p:sldId id="394" r:id="rId84"/>
    <p:sldId id="379" r:id="rId85"/>
    <p:sldId id="382" r:id="rId86"/>
    <p:sldId id="380" r:id="rId87"/>
    <p:sldId id="384" r:id="rId88"/>
    <p:sldId id="385" r:id="rId89"/>
    <p:sldId id="386" r:id="rId90"/>
    <p:sldId id="343" r:id="rId91"/>
    <p:sldId id="337" r:id="rId92"/>
    <p:sldId id="374" r:id="rId93"/>
    <p:sldId id="274"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098"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528503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0788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0" baseline="0" dirty="0" smtClean="0">
              <a:sym typeface="Wingdings" panose="05000000000000000000" pitchFamily="2" charset="2"/>
            </a:endParaRPr>
          </a:p>
          <a:p>
            <a:pPr marL="0" lvl="0" indent="0">
              <a:buFont typeface="Arial" panose="020B0604020202020204" pitchFamily="34" charset="0"/>
              <a:buNone/>
            </a:pPr>
            <a:endParaRPr lang="en-US"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Often have tests that only care about a PORTION of an object’s data</a:t>
            </a:r>
          </a:p>
          <a:p>
            <a:pPr marL="628650" lvl="1" indent="-171450">
              <a:buFont typeface="Arial" panose="020B0604020202020204" pitchFamily="34" charset="0"/>
              <a:buChar char="•"/>
            </a:pPr>
            <a:r>
              <a:rPr lang="en-US" b="0" baseline="0" dirty="0" smtClean="0"/>
              <a:t>Order’s SHIPPING STATUS may not care about line items</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Customer’s ADDRESS may not care about their name</a:t>
            </a:r>
          </a:p>
          <a:p>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always possible to create objects and specify ONLY what you care about</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Constructor </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Being forced to think about irrelevant dependencies makes it harder to write new tests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Also harder to MAINTAIN tests</a:t>
            </a:r>
          </a:p>
          <a:p>
            <a:pPr marL="628650" lvl="1" indent="-171450">
              <a:buFont typeface="Arial" panose="020B0604020202020204" pitchFamily="34" charset="0"/>
              <a:buChar char="•"/>
            </a:pPr>
            <a:r>
              <a:rPr lang="en-US" b="0" i="0" baseline="0" dirty="0" smtClean="0"/>
              <a:t>Need to create Customer in order to create Order, and Customer changes, your test may break</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really don’t want tests to break when unrelated parts of the system change</a:t>
            </a: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376703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anti-pattern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anti-pattern is when you’re specifying a lot of explicit values in your setup code, but those values don’t actually impact the outcome of the test. Just like all of those excess dependent objects, irrelevant primitive values are noise that obscure what’s really meaningful.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384580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anti pattern is using inheritance to</a:t>
            </a:r>
            <a:r>
              <a:rPr lang="en-US" sz="1200" kern="1200" baseline="0" dirty="0" smtClean="0">
                <a:solidFill>
                  <a:schemeClr val="tx1"/>
                </a:solidFill>
                <a:effectLst/>
                <a:latin typeface="+mn-lt"/>
                <a:ea typeface="+mn-ea"/>
                <a:cs typeface="+mn-cs"/>
              </a:rPr>
              <a:t> share setup code between tests.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often find that there’s a certain amount of boilerplate setup code that’s useful in multiple tests. For instance, you might create an Order, a Customer, and a few Line Items and link them all together.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959742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maintain</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a couple of established patterns for handling object creation.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582081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baseline="0" dirty="0" smtClean="0"/>
              <a:t/>
            </a:r>
            <a:br>
              <a:rPr lang="en-US" b="0" baseline="0" dirty="0" smtClean="0"/>
            </a:b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Eventually,</a:t>
            </a:r>
            <a:r>
              <a:rPr lang="en-US" b="0" baseline="0" dirty="0" smtClean="0"/>
              <a:t> you end up with a mess like this:</a:t>
            </a:r>
          </a:p>
          <a:p>
            <a:pPr marL="628650" lvl="1" indent="-171450">
              <a:buFont typeface="Arial" panose="020B0604020202020204" pitchFamily="34" charset="0"/>
              <a:buChar char="•"/>
            </a:pPr>
            <a:r>
              <a:rPr lang="en-US" b="0" baseline="0" dirty="0" smtClean="0"/>
              <a:t>Lots of overlap == lots of duplication</a:t>
            </a:r>
          </a:p>
          <a:p>
            <a:pPr marL="628650" lvl="1" indent="-171450">
              <a:buFont typeface="Arial" panose="020B0604020202020204" pitchFamily="34" charset="0"/>
              <a:buChar char="•"/>
            </a:pPr>
            <a:r>
              <a:rPr lang="en-US" b="0" baseline="0" dirty="0" smtClean="0"/>
              <a:t>More there are, harder to choose == people keep creating new ones</a:t>
            </a: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p>
          <a:p>
            <a:pPr marL="171450" lvl="0" indent="-171450">
              <a:buFont typeface="Arial" panose="020B0604020202020204" pitchFamily="34" charset="0"/>
              <a:buChar char="•"/>
            </a:pP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solidFill>
                  <a:srgbClr val="FF0000"/>
                </a:solidFill>
              </a:rPr>
              <a:t>TODO: Version of this without the defaults</a:t>
            </a:r>
          </a:p>
          <a:p>
            <a:endParaRPr lang="en-US" b="0" baseline="0" dirty="0" smtClean="0"/>
          </a:p>
          <a:p>
            <a:r>
              <a:rPr lang="en-US" sz="1200" kern="1200" dirty="0" smtClean="0">
                <a:solidFill>
                  <a:schemeClr val="tx1"/>
                </a:solidFill>
                <a:effectLst/>
                <a:latin typeface="+mn-lt"/>
                <a:ea typeface="+mn-ea"/>
                <a:cs typeface="+mn-cs"/>
              </a:rPr>
              <a:t>The first step in implementing a Test Helper is to create a static factory method like Object Method, but give it a generic name like “Create” and expose all of the data that you want to customize as method arguments.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gives us a flexible, extensible mechanism for creating data that’s specific to each test, without all the overhead of that fluent API.</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your tests as expressive and as readable as possible by specifying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the data that is significant to the test outcome.</a:t>
            </a:r>
          </a:p>
          <a:p>
            <a:r>
              <a:rPr lang="en-US" sz="1200" kern="1200" dirty="0" smtClean="0">
                <a:solidFill>
                  <a:schemeClr val="tx1"/>
                </a:solidFill>
                <a:effectLst/>
                <a:latin typeface="+mn-lt"/>
                <a:ea typeface="+mn-ea"/>
                <a:cs typeface="+mn-cs"/>
              </a:rPr>
              <a:t>Like I mentioned earlier, when someone is reading your tests and they see a string or integer literal, they have to figure out whether that specific value is relevant or not. The goal of any good test is to communicate how the system will behave given a specific set of inputs. But your tests can’t effectively communicate in that way if they’re full of noise values that dilute that message.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494667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TODO: Image of test helper specifying lots of unnecessary stuff</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TODO: Behind the scenes image</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647814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you’re building an entire object graph, you can expose children or dependencies as arguments as well. If the caller leaves them null, just delegate to the relevant helper to create them. This approach keeps each helper focused on a single object type while still supporting very rich and complex compositions.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TODO: Code sample showing flawed test</a:t>
            </a:r>
          </a:p>
          <a:p>
            <a:endParaRPr lang="en-US" b="1" baseline="0" dirty="0" smtClean="0"/>
          </a:p>
          <a:p>
            <a:r>
              <a:rPr lang="en-US" sz="1200" kern="1200" dirty="0" smtClean="0">
                <a:solidFill>
                  <a:schemeClr val="tx1"/>
                </a:solidFill>
                <a:effectLst/>
                <a:latin typeface="+mn-lt"/>
                <a:ea typeface="+mn-ea"/>
                <a:cs typeface="+mn-cs"/>
              </a:rPr>
              <a:t>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with this approach. You should be very careful when creating objects with hardcoded values as their defaults. This can lead to something I call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and finally you assert that the method returned a result with an email address equal to customer #1.</a:t>
            </a:r>
          </a:p>
          <a:p>
            <a:r>
              <a:rPr lang="en-US" sz="1200" kern="1200" dirty="0" smtClean="0">
                <a:solidFill>
                  <a:schemeClr val="tx1"/>
                </a:solidFill>
                <a:effectLst/>
                <a:latin typeface="+mn-lt"/>
                <a:ea typeface="+mn-ea"/>
                <a:cs typeface="+mn-cs"/>
              </a:rPr>
              <a:t>The assumption here is that the test will fail if the code returns the email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This is what I mean by “unexpected equality”.</a:t>
            </a:r>
          </a:p>
          <a:p>
            <a:r>
              <a:rPr lang="en-US" sz="1200" kern="1200" dirty="0" smtClean="0">
                <a:solidFill>
                  <a:schemeClr val="tx1"/>
                </a:solidFill>
                <a:effectLst/>
                <a:latin typeface="+mn-lt"/>
                <a:ea typeface="+mn-ea"/>
                <a:cs typeface="+mn-cs"/>
              </a:rPr>
              <a:t>By default, I prefer to make all values unique. I want to </a:t>
            </a:r>
            <a:r>
              <a:rPr lang="en-US" sz="1200" i="1" kern="1200" dirty="0" smtClean="0">
                <a:solidFill>
                  <a:schemeClr val="tx1"/>
                </a:solidFill>
                <a:effectLst/>
                <a:latin typeface="+mn-lt"/>
                <a:ea typeface="+mn-ea"/>
                <a:cs typeface="+mn-cs"/>
              </a:rPr>
              <a:t>force </a:t>
            </a:r>
            <a:r>
              <a:rPr lang="en-US" sz="1200" kern="1200" dirty="0" smtClean="0">
                <a:solidFill>
                  <a:schemeClr val="tx1"/>
                </a:solidFill>
                <a:effectLst/>
                <a:latin typeface="+mn-lt"/>
                <a:ea typeface="+mn-ea"/>
                <a:cs typeface="+mn-cs"/>
              </a:rPr>
              <a:t>programmers to be explicit if they want things to be equal.</a:t>
            </a:r>
          </a:p>
          <a:p>
            <a:endParaRPr lang="en-US" b="0" baseline="0" dirty="0" smtClean="0"/>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err="1" smtClean="0"/>
              <a:t>Todo</a:t>
            </a:r>
            <a:r>
              <a:rPr lang="en-US" b="1" baseline="0" dirty="0" smtClean="0"/>
              <a:t>: code</a:t>
            </a:r>
          </a:p>
          <a:p>
            <a:endParaRPr lang="en-US" b="1" baseline="0" dirty="0" smtClean="0"/>
          </a:p>
          <a:p>
            <a:r>
              <a:rPr lang="en-US" sz="1200" kern="1200" dirty="0" smtClean="0">
                <a:solidFill>
                  <a:schemeClr val="tx1"/>
                </a:solidFill>
                <a:effectLst/>
                <a:latin typeface="+mn-lt"/>
                <a:ea typeface="+mn-ea"/>
                <a:cs typeface="+mn-cs"/>
              </a:rPr>
              <a:t>One thing that makes unique values easy is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GUID, and you can get the code from this link.</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err="1" smtClean="0"/>
              <a:t>Todo</a:t>
            </a:r>
            <a:r>
              <a:rPr lang="en-US" b="1" baseline="0" dirty="0" smtClean="0"/>
              <a:t>: code</a:t>
            </a:r>
          </a:p>
          <a:p>
            <a:endParaRPr lang="en-US" b="1" baseline="0" dirty="0" smtClean="0"/>
          </a:p>
          <a:p>
            <a:r>
              <a:rPr lang="en-US" sz="1200" kern="1200" dirty="0" smtClean="0">
                <a:solidFill>
                  <a:schemeClr val="tx1"/>
                </a:solidFill>
                <a:effectLst/>
                <a:latin typeface="+mn-lt"/>
                <a:ea typeface="+mn-ea"/>
                <a:cs typeface="+mn-cs"/>
              </a:rPr>
              <a:t>This issue of unexpected equality also applies to integer values. For instance, if I create two customers from the customer helper, I wouldn’t expect them to have the same ID value unless I explicitly assign it that way. So how do we assign a unique ID to each integer?</a:t>
            </a:r>
          </a:p>
          <a:p>
            <a:r>
              <a:rPr lang="en-US" sz="1200" kern="1200" dirty="0" smtClean="0">
                <a:solidFill>
                  <a:schemeClr val="tx1"/>
                </a:solidFill>
                <a:effectLst/>
                <a:latin typeface="+mn-lt"/>
                <a:ea typeface="+mn-ea"/>
                <a:cs typeface="+mn-cs"/>
              </a:rPr>
              <a:t>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This technique is actually really, really helpful if you want to use these helpers for integration tests too. You’ll see that in a few minutes.</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8781053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0685727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253590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Tests that are hard to write don't get written.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So 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core principles of good setup code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Highly expressive – delve into what that means in a moment</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Highlights what really matters</a:t>
            </a:r>
          </a:p>
          <a:p>
            <a:pPr marL="628650" lvl="1" indent="-171450">
              <a:buFont typeface="Arial" panose="020B0604020202020204" pitchFamily="34" charset="0"/>
              <a:buChar char="•"/>
            </a:pPr>
            <a:endParaRPr lang="en-US" i="0" baseline="0" dirty="0" smtClean="0"/>
          </a:p>
          <a:p>
            <a:pPr marL="628650" lvl="1" indent="-171450">
              <a:buFont typeface="Arial" panose="020B0604020202020204" pitchFamily="34" charset="0"/>
              <a:buChar char="•"/>
            </a:pPr>
            <a:r>
              <a:rPr lang="en-US" i="0" baseline="0" dirty="0" smtClean="0"/>
              <a:t>Avoids inheritance for data reuse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Resilient - Doesn’t need constant upkeep as software changes</a:t>
            </a:r>
          </a:p>
          <a:p>
            <a:pPr marL="228600" indent="-228600">
              <a:buAutoNum type="arabicParenR"/>
            </a:pPr>
            <a:endParaRPr lang="en-US" i="0" baseline="0" dirty="0" smtClean="0"/>
          </a:p>
          <a:p>
            <a:pPr marL="0" indent="0">
              <a:buNone/>
            </a:pPr>
            <a:r>
              <a:rPr lang="en-US" b="1" i="0" baseline="0" dirty="0" smtClean="0"/>
              <a:t>TRANSITION: </a:t>
            </a:r>
            <a:r>
              <a:rPr lang="en-US" b="0" i="0" baseline="0" dirty="0" smtClean="0"/>
              <a:t>Let’s look at those in more detail. </a:t>
            </a:r>
            <a:endParaRPr lang="en-US" b="1" i="0"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6458035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9822654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try to avoid creating objects that have properties equal to </a:t>
            </a:r>
            <a:r>
              <a:rPr lang="en-US" i="1" baseline="0" dirty="0" smtClean="0"/>
              <a:t>null </a:t>
            </a:r>
            <a:r>
              <a:rPr lang="en-US" i="0" baseline="0" dirty="0" smtClean="0"/>
              <a:t>or hardcoded values</a:t>
            </a:r>
            <a:br>
              <a:rPr lang="en-US" i="0" baseline="0" dirty="0" smtClean="0"/>
            </a:br>
            <a:endParaRPr lang="en-US" i="1" baseline="0" dirty="0" smtClean="0"/>
          </a:p>
          <a:p>
            <a:pPr marL="628650" lvl="1" indent="-171450">
              <a:buFont typeface="Arial" panose="020B0604020202020204" pitchFamily="34" charset="0"/>
              <a:buChar char="•"/>
            </a:pPr>
            <a:r>
              <a:rPr lang="en-US" i="0" baseline="0" dirty="0" smtClean="0"/>
              <a:t>Null can lead to errors</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Hardcoded values can lead to “unexpected equality”</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Example: create two Customers from the helper, then compare their email address. Should they be equal?</a:t>
            </a:r>
            <a:br>
              <a:rPr lang="en-US" i="0" baseline="0" dirty="0" smtClean="0"/>
            </a:br>
            <a:endParaRPr lang="en-US"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Too many tests fail that should have passed, or vice versa, because of this </a:t>
            </a:r>
            <a:r>
              <a:rPr lang="en-US" i="0" baseline="0" dirty="0" smtClean="0"/>
              <a:t>unexpected </a:t>
            </a:r>
            <a:r>
              <a:rPr lang="en-US" baseline="0" dirty="0" smtClean="0"/>
              <a:t>equality</a:t>
            </a:r>
            <a:br>
              <a:rPr lang="en-US" baseline="0" dirty="0" smtClean="0"/>
            </a:br>
            <a:endParaRPr lang="en-US" baseline="0" dirty="0" smtClean="0"/>
          </a:p>
          <a:p>
            <a:pPr marL="171450" lvl="0" indent="-171450">
              <a:buFont typeface="Arial" panose="020B0604020202020204" pitchFamily="34" charset="0"/>
              <a:buChar char="•"/>
            </a:pPr>
            <a:r>
              <a:rPr lang="en-US" dirty="0" smtClean="0"/>
              <a:t>By default, MAKE THINGS UNIQUE </a:t>
            </a:r>
            <a:r>
              <a:rPr lang="en-US" baseline="0" dirty="0" smtClean="0"/>
              <a:t>– force </a:t>
            </a:r>
            <a:r>
              <a:rPr lang="en-US" baseline="0" smtClean="0"/>
              <a:t>callers to be </a:t>
            </a:r>
            <a:r>
              <a:rPr lang="en-US" baseline="0" dirty="0" smtClean="0"/>
              <a:t>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we have time I’ll show you how it works – or hit the bit.ly link</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always assign unique integers to Id fields – callers can explicitly set up differently if they need to</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may or may not assign unique integers to other fields, it depends on what they are. </a:t>
            </a:r>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method called Create()</a:t>
            </a:r>
          </a:p>
          <a:p>
            <a:pPr marL="628650" lvl="1" indent="-171450">
              <a:buFont typeface="Arial" panose="020B0604020202020204" pitchFamily="34" charset="0"/>
              <a:buChar char="•"/>
            </a:pPr>
            <a:r>
              <a:rPr lang="en-US" baseline="0" dirty="0" smtClean="0"/>
              <a:t>Creates as generic an object as possible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In</a:t>
            </a:r>
            <a:r>
              <a:rPr lang="en-US" baseline="0" dirty="0" smtClean="0"/>
              <a:t> some cases, create specialized helpers like an Object Mother</a:t>
            </a:r>
          </a:p>
          <a:p>
            <a:pPr marL="628650" lvl="1" indent="-171450">
              <a:buFont typeface="Arial" panose="020B0604020202020204" pitchFamily="34" charset="0"/>
              <a:buChar char="•"/>
            </a:pPr>
            <a:r>
              <a:rPr lang="en-US" baseline="0" dirty="0" smtClean="0"/>
              <a:t>Consider if you notice patterns in your setup code</a:t>
            </a:r>
          </a:p>
          <a:p>
            <a:pPr marL="628650" lvl="1" indent="-171450">
              <a:buFont typeface="Arial" panose="020B0604020202020204" pitchFamily="34" charset="0"/>
              <a:buChar char="•"/>
            </a:pPr>
            <a:r>
              <a:rPr lang="en-US" baseline="0" dirty="0" smtClean="0"/>
              <a:t>For instance, same set of parameters being set at same time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This example shows a helper that creates an Order with multiple payment types. </a:t>
            </a:r>
          </a:p>
          <a:p>
            <a:pPr marL="628650" lvl="1" indent="-171450">
              <a:buFont typeface="Arial" panose="020B0604020202020204" pitchFamily="34" charset="0"/>
              <a:buChar char="•"/>
            </a:pPr>
            <a:r>
              <a:rPr lang="en-US" baseline="0" dirty="0" smtClean="0"/>
              <a:t>Less code than calling standard Create() method w/ lots of arguments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Easier to refactor related tests</a:t>
            </a:r>
            <a:br>
              <a:rPr lang="en-US" baseline="0" dirty="0" smtClean="0"/>
            </a:br>
            <a:endParaRPr lang="en-US" baseline="0" dirty="0" smtClean="0"/>
          </a:p>
          <a:p>
            <a:pPr marL="171450" lvl="0" indent="-171450">
              <a:buFont typeface="Arial" panose="020B0604020202020204" pitchFamily="34" charset="0"/>
              <a:buChar char="•"/>
            </a:pPr>
            <a:r>
              <a:rPr lang="en-US" baseline="0" dirty="0" smtClean="0"/>
              <a:t>Do this sparingly – same drawbacks as Object Mother</a:t>
            </a:r>
          </a:p>
          <a:p>
            <a:endParaRPr lang="en-US" baseline="0" dirty="0" smtClean="0"/>
          </a:p>
          <a:p>
            <a:r>
              <a:rPr lang="en-US" b="1" baseline="0" dirty="0" smtClean="0"/>
              <a:t>Transition: </a:t>
            </a:r>
          </a:p>
          <a:p>
            <a:pPr marL="171450" indent="-171450">
              <a:buFont typeface="Arial" panose="020B0604020202020204" pitchFamily="34" charset="0"/>
              <a:buChar char="•"/>
            </a:pPr>
            <a:r>
              <a:rPr lang="en-US" b="0" baseline="0" dirty="0" smtClean="0"/>
              <a:t>After some experimentation, my team has settled on Test Helpers as our go-to pattern</a:t>
            </a:r>
          </a:p>
          <a:p>
            <a:pPr marL="628650" lvl="1" indent="-171450">
              <a:buFont typeface="Arial" panose="020B0604020202020204" pitchFamily="34" charset="0"/>
              <a:buChar char="•"/>
            </a:pPr>
            <a:r>
              <a:rPr lang="en-US" b="0" baseline="0" dirty="0" smtClean="0"/>
              <a:t>Flexible, easy to implement, and easy to extend for integration tests</a:t>
            </a:r>
          </a:p>
          <a:p>
            <a:pPr marL="628650" lvl="1" indent="-171450">
              <a:buFont typeface="Arial" panose="020B0604020202020204" pitchFamily="34" charset="0"/>
              <a:buChar char="•"/>
            </a:pPr>
            <a:r>
              <a:rPr lang="en-US" b="0" baseline="0" dirty="0" smtClean="0"/>
              <a:t>We’ll come back to that in a bit</a:t>
            </a: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Setup code should clearly convey the scenario that’s being created and why</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can’t understand the assertions unless we understand the context too</a:t>
            </a:r>
          </a:p>
          <a:p>
            <a:pPr marL="628650" lvl="1"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Important that readers can come to that understanding quickly</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Thousands of tests –read every day - Don’t waste time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Easy to look at similar tests and spot what’s different</a:t>
            </a:r>
          </a:p>
          <a:p>
            <a:endParaRPr lang="en-US" b="0" i="0" baseline="0" dirty="0" smtClean="0"/>
          </a:p>
          <a:p>
            <a:r>
              <a:rPr lang="en-US" b="1" dirty="0" smtClean="0"/>
              <a:t>CLICK:</a:t>
            </a:r>
            <a:r>
              <a:rPr lang="en-US" b="0" dirty="0" smtClean="0"/>
              <a:t> Here’s an example. Quick,</a:t>
            </a:r>
            <a:r>
              <a:rPr lang="en-US" b="0" baseline="0" dirty="0" smtClean="0"/>
              <a:t> what’s the point of this code? </a:t>
            </a:r>
          </a:p>
          <a:p>
            <a:r>
              <a:rPr lang="en-US" b="0" baseline="0" dirty="0" smtClean="0"/>
              <a:t>Hard for me to tell too</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9250530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Setup code should clearly convey the scenario that’s being created and why</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can’t understand the assertions unless we understand the context too</a:t>
            </a:r>
          </a:p>
          <a:p>
            <a:pPr marL="628650" lvl="1"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Important that readers can come to that understanding quickly</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Thousands of tests –read every day - Don’t waste time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Easy to look at similar tests and spot what’s different</a:t>
            </a:r>
          </a:p>
          <a:p>
            <a:endParaRPr lang="en-US" b="0" i="0" baseline="0" dirty="0" smtClean="0"/>
          </a:p>
          <a:p>
            <a:r>
              <a:rPr lang="en-US" b="1" dirty="0" smtClean="0"/>
              <a:t>CLICK:</a:t>
            </a:r>
            <a:r>
              <a:rPr lang="en-US" b="0" dirty="0" smtClean="0"/>
              <a:t> Here’s an example. Quick,</a:t>
            </a:r>
            <a:r>
              <a:rPr lang="en-US" b="0" baseline="0" dirty="0" smtClean="0"/>
              <a:t> what’s the point of this code? </a:t>
            </a:r>
          </a:p>
          <a:p>
            <a:r>
              <a:rPr lang="en-US" b="0" baseline="0" dirty="0" smtClean="0"/>
              <a:t>Hard for me to tell too</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421192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this?</a:t>
            </a:r>
            <a:r>
              <a:rPr lang="en-US" baseline="0" dirty="0" smtClean="0"/>
              <a:t> </a:t>
            </a:r>
          </a:p>
          <a:p>
            <a:pPr marL="171450" indent="-171450">
              <a:buFont typeface="Arial" panose="020B0604020202020204" pitchFamily="34" charset="0"/>
              <a:buChar char="•"/>
            </a:pPr>
            <a:r>
              <a:rPr lang="en-US" baseline="0" dirty="0" smtClean="0"/>
              <a:t>Does same thing - removed all the extraneous noise</a:t>
            </a:r>
          </a:p>
          <a:p>
            <a:endParaRPr lang="en-US" baseline="0" dirty="0" smtClean="0"/>
          </a:p>
          <a:p>
            <a:pPr marL="171450" indent="-171450">
              <a:buFont typeface="Arial" panose="020B0604020202020204" pitchFamily="34" charset="0"/>
              <a:buChar char="•"/>
            </a:pPr>
            <a:r>
              <a:rPr lang="en-US" baseline="0" dirty="0" smtClean="0"/>
              <a:t>This is the sort of readability I’m talking about</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5379057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write expressive code is to write LESS of it</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General rule of thumb - avoid writing tests that require more than 1 screen of code</a:t>
            </a:r>
          </a:p>
          <a:p>
            <a:endParaRPr lang="en-US" b="0" baseline="0" dirty="0" smtClean="0"/>
          </a:p>
          <a:p>
            <a:pPr marL="171450" indent="-171450">
              <a:buFont typeface="Arial" panose="020B0604020202020204" pitchFamily="34" charset="0"/>
              <a:buChar char="•"/>
            </a:pPr>
            <a:r>
              <a:rPr lang="en-US" b="0" baseline="0" dirty="0" smtClean="0"/>
              <a:t>Purpose of this constraint - hyper-focused on the clarity of my setup code.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If can’t describe the test data in just a few statements - writing that code at too low a level.</a:t>
            </a:r>
          </a:p>
          <a:p>
            <a:endParaRPr lang="en-US" b="0" baseline="0" dirty="0" smtClean="0"/>
          </a:p>
          <a:p>
            <a:pPr marL="171450" indent="-171450">
              <a:buFont typeface="Arial" panose="020B0604020202020204" pitchFamily="34" charset="0"/>
              <a:buChar char="•"/>
            </a:pPr>
            <a:r>
              <a:rPr lang="en-US" b="0" baseline="0" dirty="0" smtClean="0"/>
              <a:t>Like refactoring a method into smaller and smaller pieces: just keep asking yourself, can I describe this with fewer code?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I’ll show you some techniques in a few minutes that help me meet this goal more often than not.</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21817883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Sometimes need to create one object only to create something else. </a:t>
            </a:r>
          </a:p>
          <a:p>
            <a:pPr marL="171450" indent="-171450">
              <a:buFont typeface="Arial" panose="020B0604020202020204" pitchFamily="34" charset="0"/>
              <a:buChar char="•"/>
            </a:pPr>
            <a:r>
              <a:rPr lang="en-US" b="0" baseline="0" dirty="0" smtClean="0"/>
              <a:t>Example: need a Customer to create an Order</a:t>
            </a:r>
          </a:p>
          <a:p>
            <a:endParaRPr lang="en-US" b="0" baseline="0" dirty="0" smtClean="0"/>
          </a:p>
          <a:p>
            <a:pPr marL="171450" indent="-171450">
              <a:buFont typeface="Arial" panose="020B0604020202020204" pitchFamily="34" charset="0"/>
              <a:buChar char="•"/>
            </a:pPr>
            <a:r>
              <a:rPr lang="en-US" b="0" baseline="0" dirty="0" smtClean="0"/>
              <a:t>Two statements, one meaningful operation [create the Order]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Not immediately clear if the Customer is reused elsewhere. Is it safe to change?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Is the customer data part of the core essence of the test? Or is it noise?</a:t>
            </a:r>
          </a:p>
          <a:p>
            <a:endParaRPr lang="en-US" b="0" baseline="0" dirty="0" smtClean="0"/>
          </a:p>
          <a:p>
            <a:r>
              <a:rPr lang="en-US" b="1" baseline="0" dirty="0" smtClean="0"/>
              <a:t>CLICK: 2</a:t>
            </a:r>
            <a:r>
              <a:rPr lang="en-US" b="1" baseline="30000" dirty="0" smtClean="0"/>
              <a:t>nd</a:t>
            </a:r>
            <a:r>
              <a:rPr lang="en-US" b="1" baseline="0" dirty="0" smtClean="0"/>
              <a:t> image: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Moving instantiation of Customer </a:t>
            </a:r>
            <a:r>
              <a:rPr lang="en-US" b="0" i="1" baseline="0" dirty="0" smtClean="0"/>
              <a:t>inside </a:t>
            </a:r>
            <a:r>
              <a:rPr lang="en-US" b="0" i="0" baseline="0" dirty="0" smtClean="0"/>
              <a:t>the Order constructor - express 1 meaningful operation as 1 code statement. </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Avoiding intermediate objects improves clarity</a:t>
            </a:r>
          </a:p>
          <a:p>
            <a:endParaRPr lang="en-US" b="0" i="0" baseline="0" dirty="0" smtClean="0"/>
          </a:p>
          <a:p>
            <a:endParaRPr lang="en-US" b="1" i="1" dirty="0" smtClean="0"/>
          </a:p>
          <a:p>
            <a:endParaRPr lang="en-US" b="1" i="1"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2644323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Making it easier to understand WHAT is only half the battle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Good setup code communicates WHY</a:t>
            </a:r>
          </a:p>
          <a:p>
            <a:endParaRPr lang="en-US" dirty="0" smtClean="0"/>
          </a:p>
          <a:p>
            <a:pPr marL="171450" indent="-171450">
              <a:buFont typeface="Arial" panose="020B0604020202020204" pitchFamily="34" charset="0"/>
              <a:buChar char="•"/>
            </a:pPr>
            <a:r>
              <a:rPr lang="en-US" dirty="0" smtClean="0"/>
              <a:t>Computer doesn’t care about your motivations</a:t>
            </a:r>
          </a:p>
          <a:p>
            <a:pPr marL="628650" lvl="1" indent="-171450">
              <a:buFont typeface="Arial" panose="020B0604020202020204" pitchFamily="34" charset="0"/>
              <a:buChar char="•"/>
            </a:pPr>
            <a:r>
              <a:rPr lang="en-US" dirty="0" smtClean="0"/>
              <a:t>Co-workers, and future</a:t>
            </a:r>
            <a:r>
              <a:rPr lang="en-US" baseline="0" dirty="0" smtClean="0"/>
              <a:t> you, DO care</a:t>
            </a:r>
          </a:p>
          <a:p>
            <a:pPr marL="628650" lvl="1" indent="-171450">
              <a:buFont typeface="Arial" panose="020B0604020202020204" pitchFamily="34" charset="0"/>
              <a:buChar char="•"/>
            </a:pPr>
            <a:r>
              <a:rPr lang="en-US" baseline="0" dirty="0" smtClean="0"/>
              <a:t>Don’t make them guess!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9992696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628650" lvl="1" indent="-171450">
              <a:buFont typeface="Arial" panose="020B0604020202020204" pitchFamily="34" charset="0"/>
              <a:buChar char="•"/>
            </a:pPr>
            <a:r>
              <a:rPr lang="en-US" b="0" baseline="0" dirty="0" smtClean="0"/>
              <a:t>Comment draws attention to this significance</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Clutters the files</a:t>
            </a:r>
          </a:p>
          <a:p>
            <a:pPr marL="1085850" lvl="2" indent="-171450">
              <a:buFont typeface="Arial" panose="020B0604020202020204" pitchFamily="34" charset="0"/>
              <a:buChar char="•"/>
            </a:pPr>
            <a:r>
              <a:rPr lang="en-US" b="0" i="0" baseline="0" dirty="0" smtClean="0"/>
              <a:t>Hard to manage at scale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setup code needs more than 1- or 2-line comment, extract to helper</a:t>
            </a: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what matters and downplays what doesn’t”. </a:t>
            </a:r>
          </a:p>
          <a:p>
            <a:endParaRPr lang="en-US" dirty="0" smtClean="0"/>
          </a:p>
          <a:p>
            <a:pPr marL="171450" indent="-171450">
              <a:buFont typeface="Arial" panose="020B0604020202020204" pitchFamily="34" charset="0"/>
              <a:buChar char="•"/>
            </a:pPr>
            <a:r>
              <a:rPr lang="en-US" dirty="0" smtClean="0"/>
              <a:t>Goal is to clearly</a:t>
            </a:r>
            <a:r>
              <a:rPr lang="en-US" baseline="0" dirty="0" smtClean="0"/>
              <a:t> differentiate data that impact the test and data that don’t</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programmers to read and maintain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7094465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Replace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Three benefits:</a:t>
            </a:r>
          </a:p>
          <a:p>
            <a:pPr marL="228600" indent="-228600">
              <a:buAutoNum type="arabicParenR"/>
            </a:pPr>
            <a:r>
              <a:rPr lang="en-US" b="0" baseline="0" dirty="0" smtClean="0"/>
              <a:t>Draw attention to them and visually reinforces their importance</a:t>
            </a:r>
          </a:p>
          <a:p>
            <a:pPr marL="228600" indent="-228600">
              <a:buAutoNum type="arabicParenR"/>
            </a:pPr>
            <a:r>
              <a:rPr lang="en-US" b="0" baseline="0" dirty="0" smtClean="0"/>
              <a:t>Makes the code read more like English</a:t>
            </a:r>
          </a:p>
          <a:p>
            <a:pPr marL="228600" indent="-228600">
              <a:buAutoNum type="arabicParenR"/>
            </a:pPr>
            <a:r>
              <a:rPr lang="en-US" b="0" baseline="0" dirty="0" smtClean="0"/>
              <a:t>Makes it easier to spot differences between otherwise similar tests.</a:t>
            </a:r>
          </a:p>
          <a:p>
            <a:endParaRPr lang="en-US" b="0"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In this example, name communicates its </a:t>
            </a:r>
            <a:r>
              <a:rPr lang="en-US" b="0" i="1" baseline="0" dirty="0" smtClean="0"/>
              <a:t>value</a:t>
            </a:r>
            <a:br>
              <a:rPr lang="en-US" b="0" i="1" baseline="0" dirty="0" smtClean="0"/>
            </a:br>
            <a:endParaRPr lang="en-US" b="0" i="0" baseline="0" dirty="0" smtClean="0"/>
          </a:p>
          <a:p>
            <a:pPr marL="171450" indent="-171450">
              <a:buFont typeface="Arial" panose="020B0604020202020204" pitchFamily="34" charset="0"/>
              <a:buChar char="•"/>
            </a:pPr>
            <a:r>
              <a:rPr lang="en-US" b="0" i="0" baseline="0" dirty="0" smtClean="0"/>
              <a:t>Even more effective when name communicates its </a:t>
            </a:r>
            <a:r>
              <a:rPr lang="en-US" b="0" i="1" baseline="0" dirty="0" smtClean="0"/>
              <a:t>purpose </a:t>
            </a:r>
            <a:r>
              <a:rPr lang="en-US" b="0" i="0" baseline="0" dirty="0" smtClean="0"/>
              <a:t>in the test</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in production code, give test objects names that </a:t>
            </a:r>
            <a:r>
              <a:rPr lang="en-US" baseline="0" dirty="0" smtClean="0"/>
              <a:t>communicate their purpose</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test revolves around the fact that a Customer is disabled, call it “disabled customer”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9793844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time,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if I had a nickel for every time “customer 1” and “customer 2”…. </a:t>
            </a:r>
          </a:p>
          <a:p>
            <a:pPr marL="628650" lvl="1" indent="-171450">
              <a:buFont typeface="Arial" panose="020B0604020202020204" pitchFamily="34" charset="0"/>
              <a:buChar char="•"/>
            </a:pPr>
            <a:r>
              <a:rPr lang="en-US" baseline="0" dirty="0" smtClean="0"/>
              <a:t>I’d have a lot of nickels.</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pPr marL="628650" lvl="1" indent="-171450">
              <a:buFont typeface="Arial" panose="020B0604020202020204" pitchFamily="34" charset="0"/>
              <a:buChar char="•"/>
            </a:pPr>
            <a:r>
              <a:rPr lang="en-US" baseline="0" dirty="0" smtClean="0"/>
              <a:t>Doesn’t take a lot of effort</a:t>
            </a:r>
          </a:p>
          <a:p>
            <a:pPr marL="628650" lvl="1" indent="-171450">
              <a:buFont typeface="Arial" panose="020B0604020202020204" pitchFamily="34" charset="0"/>
              <a:buChar char="•"/>
            </a:pPr>
            <a:r>
              <a:rPr lang="en-US" baseline="0" dirty="0" smtClean="0"/>
              <a:t>Makes a big difference</a:t>
            </a:r>
          </a:p>
          <a:p>
            <a:pPr marL="628650" lvl="1" indent="-171450">
              <a:buFont typeface="Arial" panose="020B0604020202020204" pitchFamily="34" charset="0"/>
              <a:buChar char="•"/>
            </a:pPr>
            <a:r>
              <a:rPr lang="en-US" baseline="0" dirty="0" smtClean="0"/>
              <a:t>I hate coinage, don’t need any more nickels</a:t>
            </a:r>
          </a:p>
          <a:p>
            <a:endParaRPr lang="en-US"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Important that meaningful data stands out</a:t>
            </a:r>
          </a:p>
          <a:p>
            <a:pPr marL="171450" indent="-171450">
              <a:buFont typeface="Arial" panose="020B0604020202020204" pitchFamily="34" charset="0"/>
              <a:buChar char="•"/>
            </a:pPr>
            <a:r>
              <a:rPr lang="en-US" b="0" baseline="0" dirty="0" smtClean="0"/>
              <a:t>Also important to downplay data that isn’t as meaningful</a:t>
            </a:r>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Common</a:t>
            </a:r>
            <a:r>
              <a:rPr lang="en-US" baseline="0" dirty="0" smtClean="0"/>
              <a:t> example where this is useful</a:t>
            </a:r>
            <a:br>
              <a:rPr lang="en-US" baseline="0" dirty="0" smtClean="0"/>
            </a:br>
            <a:endParaRPr lang="en-US" baseline="0" dirty="0" smtClean="0"/>
          </a:p>
          <a:p>
            <a:pPr marL="171450" indent="-171450">
              <a:buFont typeface="Arial" panose="020B0604020202020204" pitchFamily="34" charset="0"/>
              <a:buChar char="•"/>
            </a:pPr>
            <a:r>
              <a:rPr lang="en-US" baseline="0" dirty="0" smtClean="0"/>
              <a:t>When writing tests for search or filter, important to do positive AND negative test</a:t>
            </a:r>
          </a:p>
          <a:p>
            <a:pPr marL="628650" lvl="1" indent="-171450">
              <a:buFont typeface="Arial" panose="020B0604020202020204" pitchFamily="34" charset="0"/>
              <a:buChar char="•"/>
            </a:pPr>
            <a:r>
              <a:rPr lang="en-US" baseline="0" dirty="0" smtClean="0"/>
              <a:t>Just as important that code returns the things it should as does NOT return what it shouldn’t</a:t>
            </a:r>
            <a:endParaRPr lang="en-US" dirty="0" smtClean="0"/>
          </a:p>
          <a:p>
            <a:endParaRPr lang="en-US" dirty="0" smtClean="0"/>
          </a:p>
          <a:p>
            <a:pPr marL="171450" indent="-171450">
              <a:buFont typeface="Arial" panose="020B0604020202020204" pitchFamily="34" charset="0"/>
              <a:buChar char="•"/>
            </a:pPr>
            <a:r>
              <a:rPr lang="en-US" baseline="0" dirty="0" smtClean="0"/>
              <a:t>My convention is to use the term “distractor” when naming the objects that </a:t>
            </a:r>
            <a:r>
              <a:rPr lang="en-US" i="1" baseline="0" dirty="0" smtClean="0"/>
              <a:t>shouldn’t </a:t>
            </a:r>
            <a:r>
              <a:rPr lang="en-US" i="0" baseline="0" dirty="0" smtClean="0"/>
              <a:t>get returned</a:t>
            </a:r>
          </a:p>
          <a:p>
            <a:pPr marL="628650" lvl="1" indent="-171450">
              <a:buFont typeface="Arial" panose="020B0604020202020204" pitchFamily="34" charset="0"/>
              <a:buChar char="•"/>
            </a:pPr>
            <a:r>
              <a:rPr lang="en-US" baseline="0" dirty="0" smtClean="0"/>
              <a:t>Communicates object is not important, as long as its different from the target</a:t>
            </a:r>
          </a:p>
          <a:p>
            <a:pPr marL="628650" lvl="1" indent="-171450">
              <a:buFont typeface="Arial" panose="020B0604020202020204" pitchFamily="34" charset="0"/>
              <a:buChar char="•"/>
            </a:pPr>
            <a:r>
              <a:rPr lang="en-US" baseline="0" dirty="0" smtClean="0"/>
              <a:t>Use that name consistently, co-workers immediately recognize the point of these objects</a:t>
            </a:r>
          </a:p>
          <a:p>
            <a:endParaRPr lang="en-US" baseline="0" dirty="0" smtClean="0"/>
          </a:p>
          <a:p>
            <a:pPr marL="171450" indent="-171450">
              <a:buFont typeface="Arial" panose="020B0604020202020204" pitchFamily="34" charset="0"/>
              <a:buChar char="•"/>
            </a:pPr>
            <a:r>
              <a:rPr lang="en-US" baseline="0" dirty="0" smtClean="0"/>
              <a:t>This sort of instant pattern recognition is another key benefit of expressive code</a:t>
            </a:r>
          </a:p>
          <a:p>
            <a:pPr marL="0" indent="0">
              <a:buFont typeface="Arial" panose="020B0604020202020204" pitchFamily="34" charset="0"/>
              <a:buNone/>
            </a:pPr>
            <a:endParaRPr lang="en-US" baseline="0"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6643973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Another way to downplay is w/ consistent dummy values</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Example: constructor takes 3 arguments, I only care about 1</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Passing </a:t>
            </a:r>
            <a:r>
              <a:rPr lang="en-US" b="0" i="1" baseline="0" dirty="0" smtClean="0"/>
              <a:t>null </a:t>
            </a:r>
            <a:r>
              <a:rPr lang="en-US" b="0" i="0" baseline="0" dirty="0" smtClean="0"/>
              <a:t>might cause errors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Use value that is obviously irrelevant</a:t>
            </a:r>
            <a:br>
              <a:rPr lang="en-US" b="0" i="0" baseline="0" dirty="0" smtClean="0"/>
            </a:br>
            <a:endParaRPr lang="en-US" b="0" i="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Try to avoid numbers like 0, 1, and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Frequently appear as meaningful values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Want arbitrary values to stand out – I use “42” as my dummy 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You can use whatever you want – just be consistent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8078467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principle of good setup code is to avoid inheritance, at least for</a:t>
            </a:r>
            <a:r>
              <a:rPr lang="en-US" baseline="0" dirty="0" smtClean="0"/>
              <a:t> the purposes of creating test data.</a:t>
            </a:r>
          </a:p>
          <a:p>
            <a:endParaRPr lang="en-US" baseline="0" dirty="0" smtClean="0"/>
          </a:p>
          <a:p>
            <a:r>
              <a:rPr lang="en-US" b="1" baseline="0" dirty="0" smtClean="0"/>
              <a:t>CLICK</a:t>
            </a:r>
          </a:p>
          <a:p>
            <a:endParaRPr lang="en-US" b="1" baseline="0" dirty="0" smtClean="0"/>
          </a:p>
          <a:p>
            <a:pPr marL="171450" indent="-171450">
              <a:buFont typeface="Arial" panose="020B0604020202020204" pitchFamily="34" charset="0"/>
              <a:buChar char="•"/>
            </a:pPr>
            <a:r>
              <a:rPr lang="en-US" b="0" baseline="0" dirty="0" smtClean="0"/>
              <a:t>The first reason is that inheritance makes it hard to tweak shared data for each test</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Imagine you have 5 tests covering the same piece of code</a:t>
            </a:r>
          </a:p>
          <a:p>
            <a:pPr marL="628650" lvl="1" indent="-171450">
              <a:buFont typeface="Arial" panose="020B0604020202020204" pitchFamily="34" charset="0"/>
              <a:buChar char="•"/>
            </a:pPr>
            <a:r>
              <a:rPr lang="en-US" b="0" baseline="0" dirty="0" smtClean="0"/>
              <a:t>Setup for these tests will be very similar</a:t>
            </a:r>
          </a:p>
          <a:p>
            <a:pPr marL="628650" lvl="1" indent="-171450">
              <a:buFont typeface="Arial" panose="020B0604020202020204" pitchFamily="34" charset="0"/>
              <a:buChar char="•"/>
            </a:pPr>
            <a:r>
              <a:rPr lang="en-US" b="0" baseline="0" dirty="0" smtClean="0"/>
              <a:t>For sake of example, </a:t>
            </a:r>
            <a:r>
              <a:rPr lang="en-US" b="0" baseline="0" dirty="0" err="1" smtClean="0"/>
              <a:t>lets’s</a:t>
            </a:r>
            <a:r>
              <a:rPr lang="en-US" b="0" baseline="0" dirty="0" smtClean="0"/>
              <a:t> say that any 2 tests will have 90% of same setup needs</a:t>
            </a:r>
          </a:p>
          <a:p>
            <a:pPr marL="628650" lvl="1" indent="-171450">
              <a:buFont typeface="Arial" panose="020B0604020202020204" pitchFamily="34" charset="0"/>
              <a:buChar char="•"/>
            </a:pPr>
            <a:r>
              <a:rPr lang="en-US" b="0" baseline="0" dirty="0" smtClean="0"/>
              <a:t>Different tests have </a:t>
            </a:r>
            <a:r>
              <a:rPr lang="en-US" b="0" i="1" baseline="0" dirty="0" smtClean="0"/>
              <a:t>different </a:t>
            </a:r>
            <a:r>
              <a:rPr lang="en-US" b="0" i="0" baseline="0" dirty="0" smtClean="0"/>
              <a:t>90% in common</a:t>
            </a:r>
          </a:p>
          <a:p>
            <a:pPr marL="628650" lvl="1" indent="-171450">
              <a:buFont typeface="Arial" panose="020B0604020202020204" pitchFamily="34" charset="0"/>
              <a:buChar char="•"/>
            </a:pPr>
            <a:r>
              <a:rPr lang="en-US" b="0" i="0" baseline="0" dirty="0" smtClean="0"/>
              <a:t>One might need to change an Order’s ship status, another might need to change a Customer’s name</a:t>
            </a:r>
            <a:endParaRPr lang="en-US" b="0" baseline="0" dirty="0" smtClean="0"/>
          </a:p>
          <a:p>
            <a:endParaRPr lang="en-US" b="0" baseline="0" dirty="0" smtClean="0"/>
          </a:p>
          <a:p>
            <a:pPr marL="171450" indent="-171450">
              <a:buFont typeface="Arial" panose="020B0604020202020204" pitchFamily="34" charset="0"/>
              <a:buChar char="•"/>
            </a:pPr>
            <a:r>
              <a:rPr lang="en-US" b="0" i="0" baseline="0" dirty="0" smtClean="0"/>
              <a:t>This </a:t>
            </a:r>
            <a:r>
              <a:rPr lang="en-US" b="0" i="1" baseline="0" dirty="0" smtClean="0"/>
              <a:t>can </a:t>
            </a:r>
            <a:r>
              <a:rPr lang="en-US" b="0" i="0" baseline="0" dirty="0" smtClean="0"/>
              <a:t>be handled w/ inheritance – not clean, not elegant</a:t>
            </a:r>
            <a:br>
              <a:rPr lang="en-US" b="0" i="0" baseline="0" dirty="0" smtClean="0"/>
            </a:b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9224871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Inheritance also limits ability to re-use setup logic.</a:t>
            </a:r>
          </a:p>
          <a:p>
            <a:endParaRPr lang="en-US" b="0" i="0" baseline="0" dirty="0" smtClean="0"/>
          </a:p>
          <a:p>
            <a:pPr marL="171450" indent="-171450">
              <a:buFont typeface="Arial" panose="020B0604020202020204" pitchFamily="34" charset="0"/>
              <a:buChar char="•"/>
            </a:pPr>
            <a:r>
              <a:rPr lang="en-US" b="0" i="0" baseline="0" dirty="0" smtClean="0"/>
              <a:t>Assume generic setup, like linked Customer, Order and Line Item.</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Useful when testing </a:t>
            </a:r>
            <a:r>
              <a:rPr lang="en-US" b="0" i="1" baseline="0" dirty="0" smtClean="0"/>
              <a:t>any </a:t>
            </a:r>
            <a:r>
              <a:rPr lang="en-US" b="0" i="0" baseline="0" dirty="0" smtClean="0"/>
              <a:t>of those objects</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Don’t want to force inheritance hierarchy</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To re-use setup logic, we need to get it out of the base class &amp; into something more easily shared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In a few minutes, I’ll show a clean and elegant technique for doing this without inheritance</a:t>
            </a:r>
          </a:p>
          <a:p>
            <a:endParaRPr lang="en-US" b="0" i="0" baseline="0" dirty="0" smtClean="0"/>
          </a:p>
          <a:p>
            <a:endParaRPr lang="en-US" b="0" i="0" baseline="0" dirty="0" smtClean="0"/>
          </a:p>
          <a:p>
            <a:endParaRPr lang="en-US" b="0" i="0" baseline="0" dirty="0" smtClean="0"/>
          </a:p>
          <a:p>
            <a:endParaRPr lang="en-US" b="1" i="0" baseline="0" dirty="0" smtClean="0"/>
          </a:p>
          <a:p>
            <a:endParaRPr lang="en-US" b="0" i="0" baseline="0" dirty="0" smtClean="0"/>
          </a:p>
          <a:p>
            <a:endParaRPr lang="en-US" b="1"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6038686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Base classes </a:t>
            </a:r>
            <a:r>
              <a:rPr lang="en-US" b="0" i="1" baseline="0" dirty="0" smtClean="0"/>
              <a:t>can </a:t>
            </a:r>
            <a:r>
              <a:rPr lang="en-US" b="0" i="0" baseline="0" dirty="0" smtClean="0"/>
              <a:t>initialize shared services or stub out certain types of behavior</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Just avoid creating </a:t>
            </a:r>
            <a:r>
              <a:rPr lang="en-US" b="0" i="1" baseline="0" dirty="0" smtClean="0"/>
              <a:t>data</a:t>
            </a:r>
            <a:endParaRPr lang="en-US" b="0" i="0" baseline="0" dirty="0" smtClean="0"/>
          </a:p>
          <a:p>
            <a:endParaRPr lang="en-US" b="0" i="0" baseline="0" dirty="0" smtClean="0"/>
          </a:p>
          <a:p>
            <a:endParaRPr lang="en-US" b="0" i="0" baseline="0" dirty="0" smtClean="0"/>
          </a:p>
          <a:p>
            <a:endParaRPr lang="en-US" b="1" i="0" baseline="0" dirty="0" smtClean="0"/>
          </a:p>
          <a:p>
            <a:endParaRPr lang="en-US" b="0" i="0" baseline="0" dirty="0" smtClean="0"/>
          </a:p>
          <a:p>
            <a:endParaRPr lang="en-US" b="1"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34610781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4</a:t>
            </a:r>
            <a:r>
              <a:rPr lang="en-US" b="0" i="0" baseline="30000" dirty="0" smtClean="0"/>
              <a:t>th</a:t>
            </a:r>
            <a:r>
              <a:rPr lang="en-US" b="0" i="0" baseline="0" dirty="0" smtClean="0"/>
              <a:t> principle of good setup code is that it is resilient to changes in the main app</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Tests should be </a:t>
            </a:r>
            <a:r>
              <a:rPr lang="en-US" b="0" i="1" baseline="0" dirty="0" smtClean="0"/>
              <a:t>adding </a:t>
            </a:r>
            <a:r>
              <a:rPr lang="en-US" b="0" i="0" baseline="0" dirty="0" smtClean="0"/>
              <a:t>value</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subtracting it by demanding constant attention</a:t>
            </a: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38208557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In the same vein, we want to be able to easily refactor our test projects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Seen people be sloppier in test code than real code – that’s a mistake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Important to keep tests malleable</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16419962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Test Helpers are great at returning single object - track of multiple objects AND their relationships?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Example: product review feature - one or more Products, one or more Customers w/ Reviews for those products, </a:t>
            </a:r>
            <a:r>
              <a:rPr lang="en-US" baseline="0" dirty="0" err="1" smtClean="0"/>
              <a:t>etc</a:t>
            </a:r>
            <a:r>
              <a:rPr lang="en-US" baseline="0" dirty="0" smtClean="0"/>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Wiring up by hand is tedious &amp; sacrifices expressiveness</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1" baseline="0" dirty="0" smtClean="0"/>
              <a:t>CLICK</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We’ve created a</a:t>
            </a:r>
            <a:r>
              <a:rPr lang="en-US" baseline="0" dirty="0" smtClean="0"/>
              <a:t> pattern we call a “Scenario”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Essentially a façade that simplifies the usage of multiple Test Helpers towards a common goal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Provides a convenient way of tracking relationships between test data</a:t>
            </a:r>
            <a:endParaRPr lang="en-US"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5406341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Changes are:</a:t>
            </a:r>
          </a:p>
          <a:p>
            <a:pPr marL="628650" lvl="1" indent="-171450">
              <a:buFont typeface="Arial" panose="020B0604020202020204" pitchFamily="34" charset="0"/>
              <a:buChar char="•"/>
            </a:pPr>
            <a:r>
              <a:rPr lang="en-US" baseline="0" dirty="0" smtClean="0"/>
              <a:t>If your feature requires complicated setup, you’re going to have multiple tests</a:t>
            </a:r>
          </a:p>
          <a:p>
            <a:pPr marL="628650" lvl="1" indent="-171450">
              <a:buFont typeface="Arial" panose="020B0604020202020204" pitchFamily="34" charset="0"/>
              <a:buChar char="•"/>
            </a:pPr>
            <a:r>
              <a:rPr lang="en-US" baseline="0" dirty="0" smtClean="0"/>
              <a:t>If you have multiple tests for the same feature, you’ll probably want to re-use setup code</a:t>
            </a:r>
            <a:br>
              <a:rPr lang="en-US" baseline="0" dirty="0" smtClean="0"/>
            </a:br>
            <a:endParaRPr lang="en-US" baseline="0" dirty="0" smtClean="0"/>
          </a:p>
          <a:p>
            <a:pPr marL="171450" lvl="0" indent="-171450">
              <a:buFont typeface="Arial" panose="020B0604020202020204" pitchFamily="34" charset="0"/>
              <a:buChar char="•"/>
            </a:pPr>
            <a:r>
              <a:rPr lang="en-US" baseline="0" dirty="0" smtClean="0"/>
              <a:t>Specifically designed for reuse</a:t>
            </a:r>
          </a:p>
          <a:p>
            <a:endParaRPr lang="en-US" baseline="0" dirty="0" smtClean="0"/>
          </a:p>
          <a:p>
            <a:r>
              <a:rPr lang="en-US" b="1" baseline="0" dirty="0" smtClean="0"/>
              <a:t>Transition: </a:t>
            </a:r>
            <a:r>
              <a:rPr lang="en-US" b="0" baseline="0" dirty="0" smtClean="0"/>
              <a:t>So what does a Scenario object look like?</a:t>
            </a:r>
            <a:endParaRPr lang="en-US" b="1" baseline="0" dirty="0" smtClean="0"/>
          </a:p>
          <a:p>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1694934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Biggest difference</a:t>
            </a:r>
            <a:r>
              <a:rPr lang="en-US" baseline="0" dirty="0" smtClean="0"/>
              <a:t> between Scenario &amp; Test Helper – static factory vs instance</a:t>
            </a:r>
          </a:p>
          <a:p>
            <a:endParaRPr lang="en-US" baseline="0" dirty="0" smtClean="0"/>
          </a:p>
          <a:p>
            <a:pPr marL="171450" indent="-171450">
              <a:buFont typeface="Arial" panose="020B0604020202020204" pitchFamily="34" charset="0"/>
              <a:buChar char="•"/>
            </a:pPr>
            <a:r>
              <a:rPr lang="en-US" baseline="0" dirty="0" smtClean="0"/>
              <a:t>Key objects or relationships are exposed as instance properties of the Scenario</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why this is useful.</a:t>
            </a:r>
          </a:p>
          <a:p>
            <a:endParaRPr lang="en-US" dirty="0" smtClean="0"/>
          </a:p>
          <a:p>
            <a:pPr marL="171450" indent="-171450">
              <a:buFont typeface="Arial" panose="020B0604020202020204" pitchFamily="34" charset="0"/>
              <a:buChar char="•"/>
            </a:pPr>
            <a:r>
              <a:rPr lang="en-US" baseline="0" dirty="0" smtClean="0"/>
              <a:t>This test does NOT use a scenario</a:t>
            </a:r>
            <a:br>
              <a:rPr lang="en-US" baseline="0" dirty="0" smtClean="0"/>
            </a:br>
            <a:endParaRPr lang="en-US" baseline="0" dirty="0" smtClean="0"/>
          </a:p>
          <a:p>
            <a:pPr marL="628650" lvl="1" indent="-171450">
              <a:buFont typeface="Arial" panose="020B0604020202020204" pitchFamily="34" charset="0"/>
              <a:buChar char="•"/>
            </a:pPr>
            <a:r>
              <a:rPr lang="en-US" baseline="0" dirty="0" smtClean="0"/>
              <a:t>Asserts that customers cannot submit new reviews once they’ve been flagged for objectionable content</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Test creates a product and a customer, then 2 flagged reviews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Finally, tries to submit a new review &amp; asserts it is rejected</a:t>
            </a:r>
          </a:p>
          <a:p>
            <a:endParaRPr lang="en-US" baseline="0" dirty="0" smtClean="0"/>
          </a:p>
          <a:p>
            <a:pPr marL="171450" indent="-171450">
              <a:buFont typeface="Arial" panose="020B0604020202020204" pitchFamily="34" charset="0"/>
              <a:buChar char="•"/>
            </a:pPr>
            <a:r>
              <a:rPr lang="en-US" baseline="0" dirty="0" smtClean="0"/>
              <a:t>Certainly not a </a:t>
            </a:r>
            <a:r>
              <a:rPr lang="en-US" i="1" baseline="0" dirty="0" smtClean="0"/>
              <a:t>terrible </a:t>
            </a:r>
            <a:r>
              <a:rPr lang="en-US" i="0" baseline="0" dirty="0" smtClean="0"/>
              <a:t>test - could be better</a:t>
            </a:r>
          </a:p>
          <a:p>
            <a:pPr marL="171450" indent="-171450">
              <a:buFont typeface="Arial" panose="020B0604020202020204" pitchFamily="34" charset="0"/>
              <a:buChar char="•"/>
            </a:pP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4688363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Here’s the same test, re-written with a Scenario</a:t>
            </a:r>
            <a:br>
              <a:rPr lang="en-US" dirty="0" smtClean="0"/>
            </a:br>
            <a:endParaRPr lang="en-US" dirty="0" smtClean="0"/>
          </a:p>
          <a:p>
            <a:pPr marL="628650" lvl="1" indent="-171450">
              <a:buFont typeface="Arial" panose="020B0604020202020204" pitchFamily="34" charset="0"/>
              <a:buChar char="•"/>
            </a:pPr>
            <a:r>
              <a:rPr lang="en-US" dirty="0" smtClean="0"/>
              <a:t>Notice that I’m instantiating the scenario object &amp; passing data to the constructor</a:t>
            </a:r>
          </a:p>
          <a:p>
            <a:pPr marL="171450" indent="-171450">
              <a:buFont typeface="Arial" panose="020B0604020202020204" pitchFamily="34" charset="0"/>
              <a:buChar char="•"/>
            </a:pPr>
            <a:endParaRPr lang="en-US" dirty="0" smtClean="0"/>
          </a:p>
          <a:p>
            <a:pPr marL="628650" lvl="1" indent="-171450">
              <a:buFont typeface="Arial" panose="020B0604020202020204" pitchFamily="34" charset="0"/>
              <a:buChar char="•"/>
            </a:pPr>
            <a:r>
              <a:rPr lang="en-US" dirty="0" smtClean="0"/>
              <a:t>Notice </a:t>
            </a:r>
            <a:r>
              <a:rPr lang="en-US" baseline="0" dirty="0" smtClean="0"/>
              <a:t>how much less noisy it is, without the customer and product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Scenario exposes references to them</a:t>
            </a:r>
            <a:br>
              <a:rPr lang="en-US" baseline="0" dirty="0" smtClean="0"/>
            </a:br>
            <a:endParaRPr lang="en-US" baseline="0" dirty="0" smtClean="0"/>
          </a:p>
          <a:p>
            <a:pPr marL="171450" indent="-171450">
              <a:buFont typeface="Arial" panose="020B0604020202020204" pitchFamily="34" charset="0"/>
              <a:buChar char="•"/>
            </a:pPr>
            <a:r>
              <a:rPr lang="en-US" baseline="0" dirty="0" smtClean="0"/>
              <a:t>Replaced the explicit creation of two flagged reviews with a single declarative argument</a:t>
            </a:r>
          </a:p>
          <a:p>
            <a:endParaRPr lang="en-US" baseline="0" dirty="0" smtClean="0"/>
          </a:p>
          <a:p>
            <a:pPr marL="171450" indent="-171450">
              <a:buFont typeface="Arial" panose="020B0604020202020204" pitchFamily="34" charset="0"/>
              <a:buChar char="•"/>
            </a:pPr>
            <a:r>
              <a:rPr lang="en-US" baseline="0" dirty="0" smtClean="0"/>
              <a:t>To repeat this test with a different # of flagged reviews, copy 1 line of code &amp; change 1 argument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Excellent example of how expressive setup code makes it easy to add new tests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42211253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 perfect</a:t>
            </a:r>
            <a:br>
              <a:rPr lang="en-US" dirty="0" smtClean="0"/>
            </a:br>
            <a:endParaRPr lang="en-US" dirty="0" smtClean="0"/>
          </a:p>
          <a:p>
            <a:pPr marL="171450" lvl="0" indent="-171450">
              <a:buFont typeface="Arial" panose="020B0604020202020204" pitchFamily="34" charset="0"/>
              <a:buChar char="•"/>
            </a:pPr>
            <a:r>
              <a:rPr lang="en-US" dirty="0" smtClean="0"/>
              <a:t>Same drawbacks as Object Mother – Scenario</a:t>
            </a:r>
            <a:r>
              <a:rPr lang="en-US" baseline="0" dirty="0" smtClean="0"/>
              <a:t> is basically a Mother for a group of objects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6919503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Mitigated somewhat by the fact that Scenarios are rarely reusable in any broad terms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their nature, represent tight coupling between multiple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Coupling reduces their ability to be reused in different contexts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use Scenarios when a group of related tests share complex setup. </a:t>
            </a:r>
          </a:p>
          <a:p>
            <a:pPr marL="628650" lvl="1" indent="-171450">
              <a:buFont typeface="Arial" panose="020B0604020202020204" pitchFamily="34" charset="0"/>
              <a:buChar char="•"/>
            </a:pPr>
            <a:r>
              <a:rPr lang="en-US" baseline="0" dirty="0" smtClean="0"/>
              <a:t>I rarely use them in a wider context</a:t>
            </a: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17246048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Take a second &amp;</a:t>
            </a:r>
            <a:r>
              <a:rPr lang="en-US" baseline="0" dirty="0" smtClean="0"/>
              <a:t> summarize object creation patterns</a:t>
            </a:r>
            <a:br>
              <a:rPr lang="en-US" baseline="0" dirty="0" smtClean="0"/>
            </a:br>
            <a:endParaRPr lang="en-US" baseline="0" dirty="0" smtClean="0"/>
          </a:p>
          <a:p>
            <a:pPr marL="0" indent="0">
              <a:buFont typeface="Arial" panose="020B0604020202020204" pitchFamily="34" charset="0"/>
              <a:buNone/>
            </a:pPr>
            <a:r>
              <a:rPr lang="en-US" b="1" baseline="0" dirty="0" smtClean="0"/>
              <a:t>Click for Test Helpers</a:t>
            </a: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First, avoid constructing test objects by hand</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If you need to create a single object, consider Test Helper (or Object Mother or Data Builder)</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272678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Use Scenarios if you need multiple objects AND they are related to each other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Scenarios are also a good alternative to inheritance for sharing setup code</a:t>
            </a: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7699274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 recommend that you put these helpers in your Test project. </a:t>
            </a:r>
          </a:p>
          <a:p>
            <a:endParaRPr lang="en-US" b="0" baseline="0" dirty="0" smtClean="0"/>
          </a:p>
          <a:p>
            <a:r>
              <a:rPr lang="en-US" b="0" baseline="0" dirty="0" smtClean="0"/>
              <a:t>If you have multiple test projects, consider creating a “Test Library” project so that you can reuse them across the board.</a:t>
            </a: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895982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Creating these helpers DOES have a cost</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Adding them to a large legacy project can be especially painful</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Been there, done that, worth it</a:t>
            </a:r>
          </a:p>
          <a:p>
            <a:endParaRPr lang="en-US" b="0" i="0" baseline="0" dirty="0" smtClean="0"/>
          </a:p>
          <a:p>
            <a:pPr marL="171450" indent="-171450">
              <a:buFont typeface="Arial" panose="020B0604020202020204" pitchFamily="34" charset="0"/>
              <a:buChar char="•"/>
            </a:pPr>
            <a:r>
              <a:rPr lang="en-US" b="0" i="0" baseline="0" dirty="0" smtClean="0"/>
              <a:t>On existing legacy project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Recommend start w/ helpers for smaller objects first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Build up to your larger objects over time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Starting with the most complex object could be a rabbit hole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On greenfield project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Create these as you go, even if it seems like overkill</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You’ll be glad you did</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783915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how to use Test Helpers in integration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8410113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would be really nice if we could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17185433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a Customer and an Order in-memory, </a:t>
            </a:r>
          </a:p>
          <a:p>
            <a:pPr marL="628650" lvl="1" indent="-171450">
              <a:buFont typeface="Arial" panose="020B0604020202020204" pitchFamily="34" charset="0"/>
              <a:buChar char="•"/>
            </a:pPr>
            <a:r>
              <a:rPr lang="en-US" baseline="0" dirty="0" smtClean="0"/>
              <a:t>Have to new up entire object graph, save objects to the database in the correct sequence, and then update all the IDs</a:t>
            </a:r>
          </a:p>
          <a:p>
            <a:pPr marL="628650" lvl="1" indent="-171450">
              <a:buFont typeface="Arial" panose="020B0604020202020204" pitchFamily="34" charset="0"/>
              <a:buChar char="•"/>
            </a:pPr>
            <a:r>
              <a:rPr lang="en-US" baseline="0" dirty="0" smtClean="0"/>
              <a:t>(This is a little bit easier if you assign primary keys in your application code, but my project uses good old-fashioned </a:t>
            </a:r>
            <a:r>
              <a:rPr lang="en-US" baseline="0" dirty="0" err="1" smtClean="0"/>
              <a:t>autonumber</a:t>
            </a:r>
            <a:r>
              <a:rPr lang="en-US" baseline="0" dirty="0" smtClean="0"/>
              <a:t> keys)</a:t>
            </a:r>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601714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3014262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 recap</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Good setup code:</a:t>
            </a:r>
            <a:endParaRPr lang="en-US" dirty="0"/>
          </a:p>
          <a:p>
            <a:pPr marL="228600" indent="-228600">
              <a:buFont typeface="Arial" panose="020B0604020202020204" pitchFamily="34" charset="0"/>
              <a:buAutoNum type="arabicParenR"/>
            </a:pPr>
            <a:r>
              <a:rPr lang="en-US" baseline="0" dirty="0" smtClean="0"/>
              <a:t>Is highly expressive</a:t>
            </a:r>
          </a:p>
          <a:p>
            <a:pPr marL="228600" indent="-228600">
              <a:buFont typeface="Arial" panose="020B0604020202020204" pitchFamily="34" charset="0"/>
              <a:buAutoNum type="arabicParenR"/>
            </a:pPr>
            <a:r>
              <a:rPr lang="en-US" baseline="0" dirty="0" smtClean="0"/>
              <a:t>Highlights what really matters</a:t>
            </a:r>
          </a:p>
          <a:p>
            <a:pPr marL="228600" indent="-228600">
              <a:buFont typeface="Arial" panose="020B0604020202020204" pitchFamily="34" charset="0"/>
              <a:buAutoNum type="arabicParenR"/>
            </a:pPr>
            <a:r>
              <a:rPr lang="en-US" baseline="0" dirty="0" smtClean="0"/>
              <a:t>Avoids inheritance for shared data</a:t>
            </a:r>
          </a:p>
          <a:p>
            <a:pPr marL="228600" indent="-228600">
              <a:buFont typeface="Arial" panose="020B0604020202020204" pitchFamily="34" charset="0"/>
              <a:buAutoNum type="arabicParenR"/>
            </a:pPr>
            <a:r>
              <a:rPr lang="en-US" baseline="0" dirty="0" smtClean="0"/>
              <a:t>Does not require a lot of upkeep</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36520910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how do we achieve these goals?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Short, clean code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Use helpers for object creation</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335812789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wrap up with last piece</a:t>
            </a:r>
            <a:r>
              <a:rPr lang="en-US" baseline="0" dirty="0" smtClean="0"/>
              <a:t> of advice:</a:t>
            </a:r>
          </a:p>
          <a:p>
            <a:endParaRPr lang="en-US" baseline="0" dirty="0" smtClean="0"/>
          </a:p>
          <a:p>
            <a:r>
              <a:rPr lang="en-US" b="1" baseline="0" dirty="0" smtClean="0"/>
              <a:t>CLICK</a:t>
            </a:r>
          </a:p>
          <a:p>
            <a:endParaRPr lang="en-US" baseline="0" dirty="0" smtClean="0"/>
          </a:p>
          <a:p>
            <a:pPr marL="171450" indent="-171450">
              <a:buFont typeface="Arial" panose="020B0604020202020204" pitchFamily="34" charset="0"/>
              <a:buChar char="•"/>
            </a:pPr>
            <a:r>
              <a:rPr lang="en-US" baseline="0" dirty="0" smtClean="0"/>
              <a:t>If something is hard to test, it’s probably too complex. </a:t>
            </a:r>
            <a:br>
              <a:rPr lang="en-US" baseline="0" dirty="0" smtClean="0"/>
            </a:br>
            <a:endParaRPr lang="en-US" baseline="0" dirty="0" smtClean="0"/>
          </a:p>
          <a:p>
            <a:pPr marL="171450" indent="-171450">
              <a:buFont typeface="Arial" panose="020B0604020202020204" pitchFamily="34" charset="0"/>
              <a:buChar char="•"/>
            </a:pPr>
            <a:r>
              <a:rPr lang="en-US" baseline="0" dirty="0" smtClean="0"/>
              <a:t>Don’t be “clever” in your tests – change design to make cleverness unnecessary. </a:t>
            </a:r>
            <a:br>
              <a:rPr lang="en-US" baseline="0" dirty="0" smtClean="0"/>
            </a:br>
            <a:endParaRPr lang="en-US" baseline="0" dirty="0" smtClean="0"/>
          </a:p>
          <a:p>
            <a:pPr marL="171450" indent="-171450">
              <a:buFont typeface="Arial" panose="020B0604020202020204" pitchFamily="34" charset="0"/>
              <a:buChar char="•"/>
            </a:pPr>
            <a:r>
              <a:rPr lang="en-US" baseline="0" dirty="0" smtClean="0"/>
              <a:t>Clean, simple, elegant are the keys to success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CLICK</a:t>
            </a:r>
            <a:r>
              <a:rPr lang="en-US" b="0" baseline="0" dirty="0" smtClean="0"/>
              <a:t>: You can download these materials from my </a:t>
            </a:r>
            <a:r>
              <a:rPr lang="en-US" b="0" baseline="0" dirty="0" err="1" smtClean="0"/>
              <a:t>Github</a:t>
            </a:r>
            <a:r>
              <a:rPr lang="en-US" b="0" baseline="0" dirty="0" smtClean="0"/>
              <a:t> account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CLICK: </a:t>
            </a:r>
            <a:r>
              <a:rPr lang="en-US" b="0" baseline="0" dirty="0" smtClean="0"/>
              <a:t>If you have any questions or feedback of any sort, reach me on Twitter or email.</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278603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bit.ly/1d7zHz7"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7" y="5795260"/>
            <a:ext cx="3533083" cy="707886"/>
          </a:xfrm>
          <a:prstGeom prst="rect">
            <a:avLst/>
          </a:prstGeom>
          <a:noFill/>
        </p:spPr>
        <p:txBody>
          <a:bodyPr wrap="none" rtlCol="0">
            <a:spAutoFit/>
          </a:bodyPr>
          <a:lstStyle/>
          <a:p>
            <a:r>
              <a:rPr lang="en-US" sz="3200" dirty="0" smtClean="0">
                <a:solidFill>
                  <a:srgbClr val="FD7D00"/>
                </a:solidFill>
              </a:rPr>
              <a:t>@</a:t>
            </a:r>
            <a:r>
              <a:rPr lang="en-US" sz="4000" dirty="0" smtClean="0">
                <a:solidFill>
                  <a:srgbClr val="FD7D00"/>
                </a:solidFill>
              </a:rPr>
              <a:t>spetryjohnson</a:t>
            </a:r>
            <a:endParaRPr lang="en-US" sz="3200" dirty="0">
              <a:solidFill>
                <a:srgbClr val="FD7D00"/>
              </a:solidFill>
            </a:endParaRPr>
          </a:p>
        </p:txBody>
      </p:sp>
      <p:sp>
        <p:nvSpPr>
          <p:cNvPr id="6" name="Rectangle 5"/>
          <p:cNvSpPr/>
          <p:nvPr/>
        </p:nvSpPr>
        <p:spPr>
          <a:xfrm>
            <a:off x="576346" y="3345676"/>
            <a:ext cx="11039304" cy="769441"/>
          </a:xfrm>
          <a:prstGeom prst="rect">
            <a:avLst/>
          </a:prstGeom>
        </p:spPr>
        <p:txBody>
          <a:bodyPr wrap="none">
            <a:spAutoFit/>
          </a:bodyPr>
          <a:lstStyle/>
          <a:p>
            <a:r>
              <a:rPr lang="en-US" sz="4400" dirty="0">
                <a:solidFill>
                  <a:schemeClr val="bg1">
                    <a:lumMod val="50000"/>
                  </a:schemeClr>
                </a:solidFill>
              </a:rPr>
              <a:t>Because tests are too important to </a:t>
            </a:r>
            <a:r>
              <a:rPr lang="en-US" sz="4400" dirty="0" smtClean="0">
                <a:solidFill>
                  <a:schemeClr val="bg1">
                    <a:lumMod val="50000"/>
                  </a:schemeClr>
                </a:solidFill>
              </a:rPr>
              <a:t>write poorly</a:t>
            </a:r>
            <a:endParaRPr lang="en-US" sz="4400" dirty="0">
              <a:solidFill>
                <a:schemeClr val="bg1">
                  <a:lumMod val="50000"/>
                </a:schemeClr>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589923"/>
          </a:xfrm>
        </p:spPr>
        <p:txBody>
          <a:bodyPr>
            <a:normAutofit lnSpcReduction="10000"/>
          </a:bodyPr>
          <a:lstStyle/>
          <a:p>
            <a:r>
              <a:rPr lang="en-US" sz="4000" dirty="0" smtClean="0"/>
              <a:t>Admit you have a problem (with test setup)</a:t>
            </a:r>
            <a:br>
              <a:rPr lang="en-US" sz="4000" dirty="0" smtClean="0"/>
            </a:br>
            <a:endParaRPr lang="en-US" sz="4000" dirty="0" smtClean="0"/>
          </a:p>
          <a:p>
            <a:r>
              <a:rPr lang="en-US" sz="4000" dirty="0" smtClean="0"/>
              <a:t>Characteristics of good setup code</a:t>
            </a:r>
            <a:br>
              <a:rPr lang="en-US" sz="4000" dirty="0" smtClean="0"/>
            </a:br>
            <a:endParaRPr lang="en-US" sz="4000" dirty="0" smtClean="0"/>
          </a:p>
          <a:p>
            <a:r>
              <a:rPr lang="en-US" sz="4000" dirty="0" smtClean="0"/>
              <a:t>Basic setup patterns for unit tests</a:t>
            </a:r>
          </a:p>
          <a:p>
            <a:endParaRPr lang="en-US" sz="4000" dirty="0" smtClean="0"/>
          </a:p>
          <a:p>
            <a:r>
              <a:rPr lang="en-US" sz="4000" dirty="0" smtClean="0"/>
              <a:t>Advanced tips and tricks for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 exactly?</a:t>
            </a:r>
          </a:p>
        </p:txBody>
      </p:sp>
      <p:sp>
        <p:nvSpPr>
          <p:cNvPr id="3" name="Content Placeholder 2"/>
          <p:cNvSpPr>
            <a:spLocks noGrp="1"/>
          </p:cNvSpPr>
          <p:nvPr>
            <p:ph idx="1"/>
          </p:nvPr>
        </p:nvSpPr>
        <p:spPr/>
        <p:txBody>
          <a:bodyPr>
            <a:normAutofit/>
          </a:bodyPr>
          <a:lstStyle/>
          <a:p>
            <a:r>
              <a:rPr lang="en-US" sz="4000" dirty="0" smtClean="0"/>
              <a:t>Code written </a:t>
            </a:r>
            <a:r>
              <a:rPr lang="en-US" sz="4000" i="1" dirty="0" smtClean="0"/>
              <a:t>outside</a:t>
            </a:r>
            <a:r>
              <a:rPr lang="en-US" sz="4000" dirty="0" smtClean="0"/>
              <a:t> individual tests ( “fixture” setup)</a:t>
            </a:r>
            <a:r>
              <a:rPr lang="en-US" sz="4000" dirty="0" smtClean="0">
                <a:solidFill>
                  <a:schemeClr val="bg1">
                    <a:lumMod val="65000"/>
                  </a:schemeClr>
                </a:solidFill>
              </a:rPr>
              <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Code written </a:t>
            </a:r>
            <a:r>
              <a:rPr lang="en-US" sz="4000" i="1" dirty="0" smtClean="0"/>
              <a:t>inside </a:t>
            </a:r>
            <a:r>
              <a:rPr lang="en-US" sz="4000" dirty="0" smtClean="0"/>
              <a:t>individual tests</a:t>
            </a:r>
          </a:p>
          <a:p>
            <a:endParaRPr lang="en-US" sz="4000" dirty="0"/>
          </a:p>
          <a:p>
            <a:r>
              <a:rPr lang="en-US" sz="4000" dirty="0" smtClean="0"/>
              <a:t>Anything that creates test data in memory or db</a:t>
            </a:r>
            <a:r>
              <a:rPr lang="en-US" dirty="0" smtClean="0"/>
              <a:t/>
            </a:r>
            <a:br>
              <a:rPr lang="en-US" dirty="0" smtClean="0"/>
            </a:b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27823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03" y="2380192"/>
            <a:ext cx="11371007" cy="1325563"/>
          </a:xfrm>
        </p:spPr>
        <p:txBody>
          <a:bodyPr>
            <a:noAutofit/>
          </a:bodyPr>
          <a:lstStyle/>
          <a:p>
            <a:pPr algn="ctr"/>
            <a:r>
              <a:rPr lang="en-US" sz="4800" dirty="0" smtClean="0"/>
              <a:t>Step 1: Admit you have a problem</a:t>
            </a:r>
            <a:endParaRPr lang="en-US" sz="4800" dirty="0"/>
          </a:p>
        </p:txBody>
      </p:sp>
    </p:spTree>
    <p:extLst>
      <p:ext uri="{BB962C8B-B14F-4D97-AF65-F5344CB8AC3E}">
        <p14:creationId xmlns:p14="http://schemas.microsoft.com/office/powerpoint/2010/main" val="1058486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39284"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t>Easier to describe scenarios in words than code</a:t>
            </a:r>
          </a:p>
          <a:p>
            <a:endParaRPr lang="en-US" sz="4000" dirty="0"/>
          </a:p>
          <a:p>
            <a:pPr marL="0" indent="0">
              <a:buNone/>
            </a:pPr>
            <a:r>
              <a:rPr lang="en-US" sz="2800" dirty="0" smtClean="0">
                <a:solidFill>
                  <a:srgbClr val="FF0000"/>
                </a:solidFill>
              </a:rPr>
              <a:t>TODO: Image of simple business case exploding into multiple lines of code</a:t>
            </a:r>
            <a:r>
              <a:rPr lang="en-US" sz="3600" dirty="0" smtClean="0"/>
              <a:t/>
            </a:r>
            <a:br>
              <a:rPr lang="en-US" sz="3600" dirty="0" smtClean="0"/>
            </a:br>
            <a:endParaRPr lang="en-US" sz="3600"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68781"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solidFill>
                  <a:schemeClr val="bg1">
                    <a:lumMod val="65000"/>
                  </a:schemeClr>
                </a:solidFill>
              </a:rPr>
              <a:t>Easier to describe scenarios in words than code</a:t>
            </a:r>
            <a:br>
              <a:rPr lang="en-US" sz="4000" dirty="0" smtClean="0">
                <a:solidFill>
                  <a:schemeClr val="bg1">
                    <a:lumMod val="65000"/>
                  </a:schemeClr>
                </a:solidFill>
              </a:rPr>
            </a:br>
            <a:endParaRPr lang="en-US" sz="4000" dirty="0"/>
          </a:p>
          <a:p>
            <a:r>
              <a:rPr lang="en-US" sz="4000" dirty="0" smtClean="0"/>
              <a:t>Manually constructing dependencies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30365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68781"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smtClean="0"/>
              <a:t>Test setup 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Story time…</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solidFill>
                  <a:schemeClr val="bg1">
                    <a:lumMod val="65000"/>
                  </a:schemeClr>
                </a:solidFill>
              </a:rPr>
              <a:t>Easier to describe scenarios in words than code</a:t>
            </a:r>
            <a:br>
              <a:rPr lang="en-US" sz="4000" dirty="0" smtClean="0">
                <a:solidFill>
                  <a:schemeClr val="bg1">
                    <a:lumMod val="65000"/>
                  </a:schemeClr>
                </a:solidFill>
              </a:rPr>
            </a:br>
            <a:endParaRPr lang="en-US" sz="4000" dirty="0">
              <a:solidFill>
                <a:schemeClr val="bg1">
                  <a:lumMod val="65000"/>
                </a:schemeClr>
              </a:solidFill>
            </a:endParaRPr>
          </a:p>
          <a:p>
            <a:r>
              <a:rPr lang="en-US" sz="4000" dirty="0" smtClean="0">
                <a:solidFill>
                  <a:schemeClr val="bg1">
                    <a:lumMod val="65000"/>
                  </a:schemeClr>
                </a:solidFill>
              </a:rPr>
              <a:t>Manually constructing dependencies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Noise values obscure what's meaningful</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932733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solidFill>
                  <a:schemeClr val="bg1">
                    <a:lumMod val="65000"/>
                  </a:schemeClr>
                </a:solidFill>
              </a:rPr>
              <a:t>Easier to describe scenarios in words than code</a:t>
            </a:r>
            <a:br>
              <a:rPr lang="en-US" sz="4000" dirty="0" smtClean="0">
                <a:solidFill>
                  <a:schemeClr val="bg1">
                    <a:lumMod val="65000"/>
                  </a:schemeClr>
                </a:solidFill>
              </a:rPr>
            </a:br>
            <a:endParaRPr lang="en-US" sz="4000" dirty="0">
              <a:solidFill>
                <a:schemeClr val="bg1">
                  <a:lumMod val="65000"/>
                </a:schemeClr>
              </a:solidFill>
            </a:endParaRPr>
          </a:p>
          <a:p>
            <a:r>
              <a:rPr lang="en-US" sz="4000" dirty="0" smtClean="0">
                <a:solidFill>
                  <a:schemeClr val="bg1">
                    <a:lumMod val="65000"/>
                  </a:schemeClr>
                </a:solidFill>
              </a:rPr>
              <a:t>Manually constructing dependencies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Noise values obscure what's meaningful</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Using inheritance to reuse setup code</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99360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Key #1: Stop creating data by hand!</a:t>
            </a:r>
            <a:endParaRPr lang="en-US" sz="4800" dirty="0"/>
          </a:p>
        </p:txBody>
      </p:sp>
      <p:pic>
        <p:nvPicPr>
          <p:cNvPr id="3" name="Content Placeholder 3"/>
          <p:cNvPicPr>
            <a:picLocks noGrp="1" noChangeAspect="1"/>
          </p:cNvPicPr>
          <p:nvPr>
            <p:ph idx="1"/>
          </p:nvPr>
        </p:nvPicPr>
        <p:blipFill>
          <a:blip r:embed="rId3"/>
          <a:stretch>
            <a:fillRect/>
          </a:stretch>
        </p:blipFill>
        <p:spPr>
          <a:xfrm>
            <a:off x="3027653" y="4735639"/>
            <a:ext cx="6272162" cy="809754"/>
          </a:xfrm>
          <a:prstGeom prst="rect">
            <a:avLst/>
          </a:prstGeom>
        </p:spPr>
      </p:pic>
    </p:spTree>
    <p:extLst>
      <p:ext uri="{BB962C8B-B14F-4D97-AF65-F5344CB8AC3E}">
        <p14:creationId xmlns:p14="http://schemas.microsoft.com/office/powerpoint/2010/main" val="659477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r>
              <a:rPr lang="en-US" dirty="0" smtClean="0"/>
              <a:t>(Static Methods) + (Customization) – (Fluent API)</a:t>
            </a:r>
            <a:endParaRPr lang="en-US" dirty="0" smtClean="0"/>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Key #2: Specify only values that matter!</a:t>
            </a:r>
            <a:endParaRPr lang="en-US" sz="4800" dirty="0"/>
          </a:p>
        </p:txBody>
      </p:sp>
    </p:spTree>
    <p:extLst>
      <p:ext uri="{BB962C8B-B14F-4D97-AF65-F5344CB8AC3E}">
        <p14:creationId xmlns:p14="http://schemas.microsoft.com/office/powerpoint/2010/main" val="4218834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endParaRPr lang="en-US" sz="4000" dirty="0" smtClean="0"/>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endParaRPr lang="en-US" sz="4000" dirty="0" smtClean="0"/>
          </a:p>
          <a:p>
            <a:endParaRPr lang="en-US" dirty="0"/>
          </a:p>
          <a:p>
            <a:endParaRPr lang="en-US" dirty="0" smtClean="0"/>
          </a:p>
          <a:p>
            <a:endParaRPr lang="en-US" dirty="0"/>
          </a:p>
        </p:txBody>
      </p:sp>
    </p:spTree>
    <p:extLst>
      <p:ext uri="{BB962C8B-B14F-4D97-AF65-F5344CB8AC3E}">
        <p14:creationId xmlns:p14="http://schemas.microsoft.com/office/powerpoint/2010/main" val="1492460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a:t>
            </a:r>
            <a:endParaRPr lang="en-US" sz="4000" dirty="0" smtClean="0"/>
          </a:p>
          <a:p>
            <a:endParaRPr lang="en-US" dirty="0"/>
          </a:p>
          <a:p>
            <a:endParaRPr lang="en-US" dirty="0" smtClean="0"/>
          </a:p>
          <a:p>
            <a:endParaRPr lang="en-US" dirty="0"/>
          </a:p>
        </p:txBody>
      </p:sp>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a:solidFill>
                  <a:schemeClr val="bg1">
                    <a:lumMod val="65000"/>
                  </a:schemeClr>
                </a:solidFill>
                <a:hlinkClick r:id="rId3" action="ppaction://hlinkfile"/>
              </a:rPr>
              <a:t>bit.ly/1dCxSbe</a:t>
            </a:r>
            <a:endParaRPr lang="en-US" sz="3200" dirty="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a:hlinkClick r:id="rId3"/>
              </a:rPr>
              <a:t>bit.ly/1d7zHz7</a:t>
            </a:r>
            <a:endParaRPr lang="en-US" sz="3200" dirty="0" smtClean="0"/>
          </a:p>
          <a:p>
            <a:endParaRPr lang="en-US" dirty="0"/>
          </a:p>
        </p:txBody>
      </p:sp>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Key #3: Create "scenarios" for reuse</a:t>
            </a:r>
            <a:endParaRPr lang="en-US" sz="4800" dirty="0"/>
          </a:p>
        </p:txBody>
      </p:sp>
    </p:spTree>
    <p:extLst>
      <p:ext uri="{BB962C8B-B14F-4D97-AF65-F5344CB8AC3E}">
        <p14:creationId xmlns:p14="http://schemas.microsoft.com/office/powerpoint/2010/main" val="23022627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Key #4: Tell a story with your setup code!</a:t>
            </a:r>
            <a:endParaRPr lang="en-US" sz="4800" dirty="0"/>
          </a:p>
        </p:txBody>
      </p:sp>
    </p:spTree>
    <p:extLst>
      <p:ext uri="{BB962C8B-B14F-4D97-AF65-F5344CB8AC3E}">
        <p14:creationId xmlns:p14="http://schemas.microsoft.com/office/powerpoint/2010/main" val="13425397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Using Test Helpers for integration tests</a:t>
            </a:r>
            <a:endParaRPr lang="en-US" sz="4800" dirty="0"/>
          </a:p>
        </p:txBody>
      </p:sp>
    </p:spTree>
    <p:extLst>
      <p:ext uri="{BB962C8B-B14F-4D97-AF65-F5344CB8AC3E}">
        <p14:creationId xmlns:p14="http://schemas.microsoft.com/office/powerpoint/2010/main" val="4147451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6000" dirty="0" smtClean="0">
                <a:solidFill>
                  <a:srgbClr val="FF0000"/>
                </a:solidFill>
              </a:rPr>
              <a:t>DIVIDER LINE</a:t>
            </a:r>
            <a:endParaRPr lang="en-US" sz="6000" dirty="0">
              <a:solidFill>
                <a:srgbClr val="FF0000"/>
              </a:solidFill>
            </a:endParaRPr>
          </a:p>
        </p:txBody>
      </p:sp>
    </p:spTree>
    <p:extLst>
      <p:ext uri="{BB962C8B-B14F-4D97-AF65-F5344CB8AC3E}">
        <p14:creationId xmlns:p14="http://schemas.microsoft.com/office/powerpoint/2010/main" val="650480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"Doing it right" – 4 keys to success</a:t>
            </a:r>
            <a:endParaRPr lang="en-US" sz="4800" dirty="0"/>
          </a:p>
        </p:txBody>
      </p:sp>
      <p:sp>
        <p:nvSpPr>
          <p:cNvPr id="3" name="Content Placeholder 2"/>
          <p:cNvSpPr>
            <a:spLocks noGrp="1"/>
          </p:cNvSpPr>
          <p:nvPr>
            <p:ph idx="1"/>
          </p:nvPr>
        </p:nvSpPr>
        <p:spPr/>
        <p:txBody>
          <a:bodyPr>
            <a:normAutofit/>
          </a:bodyPr>
          <a:lstStyle/>
          <a:p>
            <a:r>
              <a:rPr lang="en-US" sz="4000" dirty="0" smtClean="0"/>
              <a:t>Stop creating objects by hand!</a:t>
            </a:r>
            <a:br>
              <a:rPr lang="en-US" sz="4000" dirty="0" smtClean="0"/>
            </a:br>
            <a:endParaRPr lang="en-US" sz="4000" dirty="0"/>
          </a:p>
          <a:p>
            <a:r>
              <a:rPr lang="en-US" sz="4000" dirty="0" smtClean="0"/>
              <a:t>Specify </a:t>
            </a:r>
            <a:r>
              <a:rPr lang="en-US" sz="4000" i="1" dirty="0" smtClean="0"/>
              <a:t>only </a:t>
            </a:r>
            <a:r>
              <a:rPr lang="en-US" sz="4000" dirty="0" smtClean="0"/>
              <a:t>what matters</a:t>
            </a:r>
            <a:br>
              <a:rPr lang="en-US" sz="4000" dirty="0" smtClean="0"/>
            </a:br>
            <a:endParaRPr lang="en-US" sz="4000" dirty="0" smtClean="0"/>
          </a:p>
          <a:p>
            <a:r>
              <a:rPr lang="en-US" sz="4000" dirty="0" smtClean="0"/>
              <a:t>Tell a story</a:t>
            </a:r>
            <a:br>
              <a:rPr lang="en-US" sz="4000" dirty="0" smtClean="0"/>
            </a:br>
            <a:endParaRPr lang="en-US" sz="4000" dirty="0" smtClean="0">
              <a:solidFill>
                <a:schemeClr val="bg1">
                  <a:lumMod val="65000"/>
                </a:schemeClr>
              </a:solidFill>
            </a:endParaRPr>
          </a:p>
          <a:p>
            <a:r>
              <a:rPr lang="en-US" sz="4000" dirty="0" smtClean="0"/>
              <a:t>Use scenarios for complex setup</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3292434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Assign unique values – avoid “unexpected equality”</a:t>
            </a:r>
          </a:p>
        </p:txBody>
      </p:sp>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7" y="343852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Can act like an Object Mother, too</a:t>
            </a:r>
          </a:p>
        </p:txBody>
      </p:sp>
      <p:pic>
        <p:nvPicPr>
          <p:cNvPr id="7" name="Picture 6"/>
          <p:cNvPicPr>
            <a:picLocks noChangeAspect="1"/>
          </p:cNvPicPr>
          <p:nvPr/>
        </p:nvPicPr>
        <p:blipFill>
          <a:blip r:embed="rId3"/>
          <a:stretch>
            <a:fillRect/>
          </a:stretch>
        </p:blipFill>
        <p:spPr>
          <a:xfrm>
            <a:off x="838200" y="2780020"/>
            <a:ext cx="7124700" cy="135255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"Doing it right" – 4 keys to success</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4204145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lvl="1"/>
            <a:r>
              <a:rPr lang="en-US" sz="3200" dirty="0" smtClean="0"/>
              <a:t>High “signal-to-noise ratio”</a:t>
            </a:r>
          </a:p>
          <a:p>
            <a:pPr lvl="1"/>
            <a:r>
              <a:rPr lang="en-US" sz="3200" dirty="0" smtClean="0"/>
              <a:t>Quickly skim the code / spot differences in similar tests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4001294"/>
            <a:ext cx="11010900" cy="2828925"/>
          </a:xfrm>
          <a:prstGeom prst="rect">
            <a:avLst/>
          </a:prstGeom>
        </p:spPr>
      </p:pic>
    </p:spTree>
    <p:extLst>
      <p:ext uri="{BB962C8B-B14F-4D97-AF65-F5344CB8AC3E}">
        <p14:creationId xmlns:p14="http://schemas.microsoft.com/office/powerpoint/2010/main" val="376861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lvl="1"/>
            <a:r>
              <a:rPr lang="en-US" sz="3200" dirty="0" smtClean="0"/>
              <a:t>High “signal-to-noise ratio”</a:t>
            </a:r>
          </a:p>
          <a:p>
            <a:pPr lvl="1"/>
            <a:r>
              <a:rPr lang="en-US" sz="3200" dirty="0" smtClean="0"/>
              <a:t>Quickly skim the code / spot differences in similar tests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838200" y="4001293"/>
            <a:ext cx="10096384" cy="437971"/>
          </a:xfrm>
          <a:prstGeom prst="rect">
            <a:avLst/>
          </a:prstGeom>
        </p:spPr>
      </p:pic>
    </p:spTree>
    <p:extLst>
      <p:ext uri="{BB962C8B-B14F-4D97-AF65-F5344CB8AC3E}">
        <p14:creationId xmlns:p14="http://schemas.microsoft.com/office/powerpoint/2010/main" val="452905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a:xfrm>
            <a:off x="838200" y="1797049"/>
            <a:ext cx="10515600" cy="4351338"/>
          </a:xfrm>
        </p:spPr>
        <p:txBody>
          <a:bodyPr/>
          <a:lstStyle/>
          <a:p>
            <a:r>
              <a:rPr lang="en-US" sz="4000" dirty="0" smtClean="0"/>
              <a:t>Entire test should fit on screen w/out scrolling</a:t>
            </a:r>
            <a:endParaRPr lang="en-US" dirty="0" smtClean="0"/>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541040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Use scoping rules to eliminate intermediate </a:t>
            </a:r>
            <a:r>
              <a:rPr lang="en-US" sz="4000" dirty="0" err="1" smtClean="0"/>
              <a:t>objs</a:t>
            </a:r>
            <a:endParaRPr lang="en-US" sz="4000" dirty="0" smtClean="0"/>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082499" y="2920182"/>
            <a:ext cx="9714197" cy="1563328"/>
          </a:xfrm>
          <a:prstGeom prst="rect">
            <a:avLst/>
          </a:prstGeom>
        </p:spPr>
      </p:pic>
      <p:pic>
        <p:nvPicPr>
          <p:cNvPr id="5" name="Picture 4"/>
          <p:cNvPicPr>
            <a:picLocks noChangeAspect="1"/>
          </p:cNvPicPr>
          <p:nvPr/>
        </p:nvPicPr>
        <p:blipFill>
          <a:blip r:embed="rId4"/>
          <a:stretch>
            <a:fillRect/>
          </a:stretch>
        </p:blipFill>
        <p:spPr>
          <a:xfrm>
            <a:off x="1082499" y="4911213"/>
            <a:ext cx="6626238" cy="1627700"/>
          </a:xfrm>
          <a:prstGeom prst="rect">
            <a:avLst/>
          </a:prstGeom>
        </p:spPr>
      </p:pic>
    </p:spTree>
    <p:extLst>
      <p:ext uri="{BB962C8B-B14F-4D97-AF65-F5344CB8AC3E}">
        <p14:creationId xmlns:p14="http://schemas.microsoft.com/office/powerpoint/2010/main" val="38761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169" y="2551471"/>
            <a:ext cx="5385729" cy="4048273"/>
          </a:xfrm>
          <a:prstGeom prst="rect">
            <a:avLst/>
          </a:prstGeom>
        </p:spPr>
      </p:pic>
    </p:spTree>
    <p:extLst>
      <p:ext uri="{BB962C8B-B14F-4D97-AF65-F5344CB8AC3E}">
        <p14:creationId xmlns:p14="http://schemas.microsoft.com/office/powerpoint/2010/main" val="2754267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1133167" y="2661885"/>
            <a:ext cx="9083256" cy="3989637"/>
          </a:xfrm>
          <a:prstGeom prst="rect">
            <a:avLst/>
          </a:prstGeom>
        </p:spPr>
      </p:pic>
    </p:spTree>
    <p:extLst>
      <p:ext uri="{BB962C8B-B14F-4D97-AF65-F5344CB8AC3E}">
        <p14:creationId xmlns:p14="http://schemas.microsoft.com/office/powerpoint/2010/main" val="19794860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6987"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pPr lvl="1"/>
            <a:endParaRPr lang="en-US" dirty="0"/>
          </a:p>
          <a:p>
            <a:pPr marL="457200" lvl="1" indent="0">
              <a:buNone/>
            </a:pPr>
            <a:endParaRPr lang="en-US" dirty="0"/>
          </a:p>
        </p:txBody>
      </p:sp>
    </p:spTree>
    <p:extLst>
      <p:ext uri="{BB962C8B-B14F-4D97-AF65-F5344CB8AC3E}">
        <p14:creationId xmlns:p14="http://schemas.microsoft.com/office/powerpoint/2010/main" val="21467317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198" y="2814478"/>
            <a:ext cx="10746621" cy="3497421"/>
          </a:xfrm>
          <a:prstGeom prst="rect">
            <a:avLst/>
          </a:prstGeom>
        </p:spPr>
      </p:pic>
    </p:spTree>
    <p:extLst>
      <p:ext uri="{BB962C8B-B14F-4D97-AF65-F5344CB8AC3E}">
        <p14:creationId xmlns:p14="http://schemas.microsoft.com/office/powerpoint/2010/main" val="3618194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22742"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759075"/>
            <a:ext cx="9533942" cy="3995686"/>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838199" y="2934494"/>
            <a:ext cx="10784070" cy="2492912"/>
          </a:xfrm>
          <a:prstGeom prst="rect">
            <a:avLst/>
          </a:prstGeom>
        </p:spPr>
      </p:pic>
    </p:spTree>
    <p:extLst>
      <p:ext uri="{BB962C8B-B14F-4D97-AF65-F5344CB8AC3E}">
        <p14:creationId xmlns:p14="http://schemas.microsoft.com/office/powerpoint/2010/main" val="10556335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947382" y="2820625"/>
            <a:ext cx="10382394" cy="3934136"/>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and downplays what doesn’t</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947382" y="2662238"/>
            <a:ext cx="10909114" cy="4033530"/>
          </a:xfrm>
          <a:prstGeom prst="rect">
            <a:avLst/>
          </a:prstGeom>
        </p:spPr>
      </p:pic>
    </p:spTree>
    <p:extLst>
      <p:ext uri="{BB962C8B-B14F-4D97-AF65-F5344CB8AC3E}">
        <p14:creationId xmlns:p14="http://schemas.microsoft.com/office/powerpoint/2010/main" val="13767093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and downplays what doesn’t</a:t>
            </a:r>
            <a:endParaRPr lang="en-US" sz="4800" dirty="0"/>
          </a:p>
        </p:txBody>
      </p:sp>
      <p:sp>
        <p:nvSpPr>
          <p:cNvPr id="3" name="Content Placeholder 2"/>
          <p:cNvSpPr>
            <a:spLocks noGrp="1"/>
          </p:cNvSpPr>
          <p:nvPr>
            <p:ph idx="1"/>
          </p:nvPr>
        </p:nvSpPr>
        <p:spPr/>
        <p:txBody>
          <a:bodyPr/>
          <a:lstStyle/>
          <a:p>
            <a:r>
              <a:rPr lang="en-US" sz="4000" dirty="0" smtClean="0"/>
              <a:t>Consistent use of “dummy” values</a:t>
            </a:r>
          </a:p>
          <a:p>
            <a:pPr lvl="1"/>
            <a:r>
              <a:rPr lang="en-US" sz="3200" dirty="0" smtClean="0"/>
              <a:t>42, “irrelevant”, </a:t>
            </a:r>
            <a:r>
              <a:rPr lang="en-US" sz="3200" dirty="0" err="1" smtClean="0"/>
              <a:t>etc</a:t>
            </a:r>
            <a:endParaRPr lang="en-US" sz="3200" dirty="0" smtClean="0"/>
          </a:p>
          <a:p>
            <a:pPr lvl="1"/>
            <a:r>
              <a:rPr lang="en-US" sz="3200" dirty="0" smtClean="0"/>
              <a:t>Don’t use defaults like </a:t>
            </a:r>
            <a:r>
              <a:rPr lang="en-US" sz="3200" i="1" dirty="0" smtClean="0"/>
              <a:t>null </a:t>
            </a:r>
            <a:r>
              <a:rPr lang="en-US" sz="3200" dirty="0" smtClean="0"/>
              <a:t>and zero; avoid “unexpected equality”</a:t>
            </a:r>
          </a:p>
          <a:p>
            <a:pPr marL="0" indent="0">
              <a:buNone/>
            </a:pPr>
            <a:r>
              <a:rPr lang="en-US" dirty="0" smtClean="0"/>
              <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7" name="Picture 6"/>
          <p:cNvPicPr>
            <a:picLocks noChangeAspect="1"/>
          </p:cNvPicPr>
          <p:nvPr/>
        </p:nvPicPr>
        <p:blipFill>
          <a:blip r:embed="rId3"/>
          <a:stretch>
            <a:fillRect/>
          </a:stretch>
        </p:blipFill>
        <p:spPr>
          <a:xfrm>
            <a:off x="838200" y="4001294"/>
            <a:ext cx="11115675" cy="2771775"/>
          </a:xfrm>
          <a:prstGeom prst="rect">
            <a:avLst/>
          </a:prstGeom>
        </p:spPr>
      </p:pic>
    </p:spTree>
    <p:extLst>
      <p:ext uri="{BB962C8B-B14F-4D97-AF65-F5344CB8AC3E}">
        <p14:creationId xmlns:p14="http://schemas.microsoft.com/office/powerpoint/2010/main" val="3170279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sz="4000" dirty="0" smtClean="0"/>
              <a:t>Base classes should not construct data</a:t>
            </a:r>
          </a:p>
          <a:p>
            <a:pPr lvl="1"/>
            <a:r>
              <a:rPr lang="en-US" sz="3600" dirty="0" smtClean="0"/>
              <a:t>Hard to tweak data for each test</a:t>
            </a:r>
          </a:p>
          <a:p>
            <a:pPr marL="457200" lvl="1" indent="0">
              <a:buNone/>
            </a:pPr>
            <a:endParaRPr lang="en-US" dirty="0"/>
          </a:p>
          <a:p>
            <a:endParaRPr lang="en-US" dirty="0"/>
          </a:p>
        </p:txBody>
      </p:sp>
    </p:spTree>
    <p:extLst>
      <p:ext uri="{BB962C8B-B14F-4D97-AF65-F5344CB8AC3E}">
        <p14:creationId xmlns:p14="http://schemas.microsoft.com/office/powerpoint/2010/main" val="90148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dirty="0" smtClean="0"/>
              <a:t>Base classes should not construct data</a:t>
            </a:r>
          </a:p>
          <a:p>
            <a:pPr lvl="1"/>
            <a:r>
              <a:rPr lang="en-US" dirty="0" smtClean="0"/>
              <a:t>Hard to tweak data for each test</a:t>
            </a:r>
          </a:p>
          <a:p>
            <a:pPr lvl="1"/>
            <a:r>
              <a:rPr lang="en-US" dirty="0" smtClean="0"/>
              <a:t>No re-use in other tests</a:t>
            </a:r>
            <a:br>
              <a:rPr lang="en-US" dirty="0" smtClean="0"/>
            </a:b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41095134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dirty="0" smtClean="0">
                <a:solidFill>
                  <a:schemeClr val="bg1">
                    <a:lumMod val="65000"/>
                  </a:schemeClr>
                </a:solidFill>
              </a:rPr>
              <a:t>Base classes should not construct data</a:t>
            </a:r>
          </a:p>
          <a:p>
            <a:pPr lvl="1"/>
            <a:r>
              <a:rPr lang="en-US" dirty="0" smtClean="0">
                <a:solidFill>
                  <a:schemeClr val="bg1">
                    <a:lumMod val="65000"/>
                  </a:schemeClr>
                </a:solidFill>
              </a:rPr>
              <a:t>Hard to tweak data for each test</a:t>
            </a:r>
          </a:p>
          <a:p>
            <a:pPr lvl="1"/>
            <a:r>
              <a:rPr lang="en-US" dirty="0" smtClean="0">
                <a:solidFill>
                  <a:schemeClr val="bg1">
                    <a:lumMod val="65000"/>
                  </a:schemeClr>
                </a:solidFill>
              </a:rPr>
              <a:t>No re-use in other tests</a:t>
            </a:r>
            <a:r>
              <a:rPr lang="en-US" dirty="0" smtClean="0"/>
              <a:t/>
            </a:r>
            <a:br>
              <a:rPr lang="en-US" dirty="0" smtClean="0"/>
            </a:br>
            <a:endParaRPr lang="en-US" dirty="0" smtClean="0"/>
          </a:p>
          <a:p>
            <a:r>
              <a:rPr lang="en-US" dirty="0"/>
              <a:t>Base classes </a:t>
            </a:r>
            <a:r>
              <a:rPr lang="en-US" i="1" dirty="0"/>
              <a:t>can </a:t>
            </a:r>
            <a:r>
              <a:rPr lang="en-US" dirty="0"/>
              <a:t>set up infrastructure…</a:t>
            </a:r>
          </a:p>
          <a:p>
            <a:pPr lvl="1"/>
            <a:r>
              <a:rPr lang="en-US" dirty="0"/>
              <a:t>… and initialize shared services</a:t>
            </a:r>
          </a:p>
          <a:p>
            <a:pPr lvl="1"/>
            <a:r>
              <a:rPr lang="en-US" dirty="0"/>
              <a:t>… and stub out behavior orthogonal to the test</a:t>
            </a:r>
          </a:p>
          <a:p>
            <a:pPr lvl="1"/>
            <a:r>
              <a:rPr lang="en-US" dirty="0"/>
              <a:t>… but they should avoid creating data.</a:t>
            </a: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2897663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resilient to change</a:t>
            </a:r>
            <a:endParaRPr lang="en-US" sz="4800" dirty="0"/>
          </a:p>
        </p:txBody>
      </p:sp>
      <p:sp>
        <p:nvSpPr>
          <p:cNvPr id="3" name="Content Placeholder 2"/>
          <p:cNvSpPr>
            <a:spLocks noGrp="1"/>
          </p:cNvSpPr>
          <p:nvPr>
            <p:ph idx="1"/>
          </p:nvPr>
        </p:nvSpPr>
        <p:spPr/>
        <p:txBody>
          <a:bodyPr>
            <a:normAutofit/>
          </a:bodyPr>
          <a:lstStyle/>
          <a:p>
            <a:r>
              <a:rPr lang="en-US" dirty="0" smtClean="0"/>
              <a:t>Trivial changes != mountains of errors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14710719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resilient to change</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Trivial changes != mountains of errors</a:t>
            </a:r>
            <a:r>
              <a:rPr lang="en-US" dirty="0" smtClean="0"/>
              <a:t/>
            </a:r>
            <a:br>
              <a:rPr lang="en-US" dirty="0" smtClean="0"/>
            </a:br>
            <a:endParaRPr lang="en-US" dirty="0" smtClean="0"/>
          </a:p>
          <a:p>
            <a:r>
              <a:rPr lang="en-US" dirty="0" smtClean="0"/>
              <a:t>Minimal effort to refactor tests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7950195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A façade for invoking multiple Test Helpers</a:t>
            </a:r>
          </a:p>
          <a:p>
            <a:pPr lvl="1"/>
            <a:r>
              <a:rPr lang="en-US" dirty="0" smtClean="0"/>
              <a:t>Use when objects have </a:t>
            </a:r>
            <a:r>
              <a:rPr lang="en-US" i="1" dirty="0" smtClean="0"/>
              <a:t>relationships </a:t>
            </a:r>
            <a:r>
              <a:rPr lang="en-US" dirty="0" smtClean="0"/>
              <a:t>you care about</a:t>
            </a:r>
            <a:br>
              <a:rPr lang="en-US" dirty="0" smtClean="0"/>
            </a:br>
            <a:endParaRPr lang="en-US" dirty="0" smtClean="0"/>
          </a:p>
        </p:txBody>
      </p:sp>
    </p:spTree>
    <p:extLst>
      <p:ext uri="{BB962C8B-B14F-4D97-AF65-F5344CB8AC3E}">
        <p14:creationId xmlns:p14="http://schemas.microsoft.com/office/powerpoint/2010/main" val="148922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A façade for invoking multiple Test Helpers</a:t>
            </a:r>
          </a:p>
          <a:p>
            <a:pPr lvl="1"/>
            <a:r>
              <a:rPr lang="en-US" dirty="0" smtClean="0">
                <a:solidFill>
                  <a:schemeClr val="bg1">
                    <a:lumMod val="65000"/>
                  </a:schemeClr>
                </a:solidFill>
              </a:rPr>
              <a:t>Most useful when objects have complex relationships</a:t>
            </a:r>
            <a:r>
              <a:rPr lang="en-US" dirty="0" smtClean="0"/>
              <a:t/>
            </a:r>
            <a:br>
              <a:rPr lang="en-US" dirty="0" smtClean="0"/>
            </a:br>
            <a:endParaRPr lang="en-US" dirty="0" smtClean="0"/>
          </a:p>
          <a:p>
            <a:r>
              <a:rPr lang="en-US" dirty="0" smtClean="0"/>
              <a:t>Reuse complex arrangements w/out inheritance</a:t>
            </a:r>
            <a:br>
              <a:rPr lang="en-US" dirty="0" smtClean="0"/>
            </a:br>
            <a:endParaRPr lang="en-US" dirty="0" smtClean="0"/>
          </a:p>
        </p:txBody>
      </p:sp>
    </p:spTree>
    <p:extLst>
      <p:ext uri="{BB962C8B-B14F-4D97-AF65-F5344CB8AC3E}">
        <p14:creationId xmlns:p14="http://schemas.microsoft.com/office/powerpoint/2010/main" val="29666652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Expose key data as instance properties</a:t>
            </a:r>
          </a:p>
          <a:p>
            <a:pPr lvl="1"/>
            <a:endParaRPr lang="en-US" dirty="0"/>
          </a:p>
        </p:txBody>
      </p:sp>
      <p:pic>
        <p:nvPicPr>
          <p:cNvPr id="5" name="Picture 4"/>
          <p:cNvPicPr>
            <a:picLocks noChangeAspect="1"/>
          </p:cNvPicPr>
          <p:nvPr/>
        </p:nvPicPr>
        <p:blipFill>
          <a:blip r:embed="rId3"/>
          <a:stretch>
            <a:fillRect/>
          </a:stretch>
        </p:blipFill>
        <p:spPr>
          <a:xfrm>
            <a:off x="1144940" y="2566458"/>
            <a:ext cx="7915275" cy="3486150"/>
          </a:xfrm>
          <a:prstGeom prst="rect">
            <a:avLst/>
          </a:prstGeom>
        </p:spPr>
      </p:pic>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9" name="Picture 8"/>
          <p:cNvPicPr>
            <a:picLocks noChangeAspect="1"/>
          </p:cNvPicPr>
          <p:nvPr/>
        </p:nvPicPr>
        <p:blipFill>
          <a:blip r:embed="rId3"/>
          <a:stretch>
            <a:fillRect/>
          </a:stretch>
        </p:blipFill>
        <p:spPr>
          <a:xfrm>
            <a:off x="838200" y="2419350"/>
            <a:ext cx="11296650" cy="4438650"/>
          </a:xfrm>
          <a:prstGeom prst="rect">
            <a:avLst/>
          </a:prstGeom>
        </p:spPr>
      </p:pic>
    </p:spTree>
    <p:extLst>
      <p:ext uri="{BB962C8B-B14F-4D97-AF65-F5344CB8AC3E}">
        <p14:creationId xmlns:p14="http://schemas.microsoft.com/office/powerpoint/2010/main" val="20215514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5" name="Picture 4"/>
          <p:cNvPicPr>
            <a:picLocks noChangeAspect="1"/>
          </p:cNvPicPr>
          <p:nvPr/>
        </p:nvPicPr>
        <p:blipFill>
          <a:blip r:embed="rId3"/>
          <a:stretch>
            <a:fillRect/>
          </a:stretch>
        </p:blipFill>
        <p:spPr>
          <a:xfrm>
            <a:off x="942975" y="2414588"/>
            <a:ext cx="11249025" cy="3762375"/>
          </a:xfrm>
          <a:prstGeom prst="rect">
            <a:avLst/>
          </a:prstGeom>
        </p:spPr>
      </p:pic>
    </p:spTree>
    <p:extLst>
      <p:ext uri="{BB962C8B-B14F-4D97-AF65-F5344CB8AC3E}">
        <p14:creationId xmlns:p14="http://schemas.microsoft.com/office/powerpoint/2010/main" val="41306268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Same drawbacks as Object Mother</a:t>
            </a:r>
          </a:p>
          <a:p>
            <a:pPr lvl="1"/>
            <a:r>
              <a:rPr lang="en-US" dirty="0" smtClean="0"/>
              <a:t>Painful when tests need to customize data</a:t>
            </a:r>
          </a:p>
          <a:p>
            <a:pPr lvl="1"/>
            <a:r>
              <a:rPr lang="en-US" dirty="0" smtClean="0"/>
              <a:t>Hard to change once many tests use it</a:t>
            </a:r>
            <a:br>
              <a:rPr lang="en-US" dirty="0" smtClean="0"/>
            </a:br>
            <a:endParaRPr lang="en-US" dirty="0" smtClean="0"/>
          </a:p>
          <a:p>
            <a:pPr lvl="1"/>
            <a:endParaRPr lang="en-US" dirty="0"/>
          </a:p>
        </p:txBody>
      </p:sp>
    </p:spTree>
    <p:extLst>
      <p:ext uri="{BB962C8B-B14F-4D97-AF65-F5344CB8AC3E}">
        <p14:creationId xmlns:p14="http://schemas.microsoft.com/office/powerpoint/2010/main" val="14418334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r>
              <a:rPr lang="en-US" dirty="0" smtClean="0"/>
              <a:t/>
            </a:r>
            <a:br>
              <a:rPr lang="en-US" dirty="0" smtClean="0"/>
            </a:br>
            <a:endParaRPr lang="en-US" dirty="0" smtClean="0"/>
          </a:p>
          <a:p>
            <a:r>
              <a:rPr lang="en-US" dirty="0" smtClean="0"/>
              <a:t>Rarely reusable globally</a:t>
            </a:r>
          </a:p>
          <a:p>
            <a:pPr lvl="1"/>
            <a:r>
              <a:rPr lang="en-US" dirty="0" smtClean="0"/>
              <a:t>Scenarios represent tight coupling between data</a:t>
            </a:r>
          </a:p>
          <a:p>
            <a:pPr lvl="1"/>
            <a:r>
              <a:rPr lang="en-US" dirty="0" smtClean="0"/>
              <a:t>Use instead of base class</a:t>
            </a:r>
          </a:p>
          <a:p>
            <a:pPr lvl="1"/>
            <a:endParaRPr lang="en-US" dirty="0"/>
          </a:p>
        </p:txBody>
      </p:sp>
    </p:spTree>
    <p:extLst>
      <p:ext uri="{BB962C8B-B14F-4D97-AF65-F5344CB8AC3E}">
        <p14:creationId xmlns:p14="http://schemas.microsoft.com/office/powerpoint/2010/main" val="36489884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72019"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t>Test Helpers to create single objects</a:t>
            </a:r>
            <a:br>
              <a:rPr lang="en-US" dirty="0" smtClean="0"/>
            </a:br>
            <a:endParaRPr lang="en-US" dirty="0" smtClean="0"/>
          </a:p>
        </p:txBody>
      </p:sp>
    </p:spTree>
    <p:extLst>
      <p:ext uri="{BB962C8B-B14F-4D97-AF65-F5344CB8AC3E}">
        <p14:creationId xmlns:p14="http://schemas.microsoft.com/office/powerpoint/2010/main" val="71604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19503"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r>
              <a:rPr lang="en-US" dirty="0" smtClean="0"/>
              <a:t/>
            </a:r>
            <a:br>
              <a:rPr lang="en-US" dirty="0" smtClean="0"/>
            </a:br>
            <a:endParaRPr lang="en-US" dirty="0" smtClean="0"/>
          </a:p>
          <a:p>
            <a:r>
              <a:rPr lang="en-US" dirty="0" smtClean="0"/>
              <a:t>Scenarios to create multiple, related objects</a:t>
            </a:r>
            <a:br>
              <a:rPr lang="en-US" dirty="0" smtClean="0"/>
            </a:br>
            <a:endParaRPr lang="en-US" dirty="0" smtClean="0"/>
          </a:p>
        </p:txBody>
      </p:sp>
    </p:spTree>
    <p:extLst>
      <p:ext uri="{BB962C8B-B14F-4D97-AF65-F5344CB8AC3E}">
        <p14:creationId xmlns:p14="http://schemas.microsoft.com/office/powerpoint/2010/main" val="150987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Scenarios to create multiple, related objects</a:t>
            </a:r>
            <a:r>
              <a:rPr lang="en-US" dirty="0" smtClean="0"/>
              <a:t/>
            </a:r>
            <a:br>
              <a:rPr lang="en-US" dirty="0" smtClean="0"/>
            </a:br>
            <a:endParaRPr lang="en-US" dirty="0" smtClean="0"/>
          </a:p>
          <a:p>
            <a:r>
              <a:rPr lang="en-US" dirty="0" smtClean="0"/>
              <a:t>Put these classes in your Test project</a:t>
            </a:r>
            <a:br>
              <a:rPr lang="en-US" dirty="0" smtClean="0"/>
            </a:br>
            <a:endParaRPr lang="en-US" dirty="0" smtClean="0"/>
          </a:p>
        </p:txBody>
      </p:sp>
    </p:spTree>
    <p:extLst>
      <p:ext uri="{BB962C8B-B14F-4D97-AF65-F5344CB8AC3E}">
        <p14:creationId xmlns:p14="http://schemas.microsoft.com/office/powerpoint/2010/main" val="1720747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45761"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Scenarios to create multiple, related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Put these classes in your Test project</a:t>
            </a:r>
            <a:r>
              <a:rPr lang="en-US" dirty="0" smtClean="0"/>
              <a:t/>
            </a:r>
            <a:br>
              <a:rPr lang="en-US" dirty="0" smtClean="0"/>
            </a:br>
            <a:endParaRPr lang="en-US" dirty="0" smtClean="0"/>
          </a:p>
          <a:p>
            <a:r>
              <a:rPr lang="en-US" dirty="0" smtClean="0"/>
              <a:t>Not free, but worth the investment</a:t>
            </a:r>
          </a:p>
        </p:txBody>
      </p:sp>
    </p:spTree>
    <p:extLst>
      <p:ext uri="{BB962C8B-B14F-4D97-AF65-F5344CB8AC3E}">
        <p14:creationId xmlns:p14="http://schemas.microsoft.com/office/powerpoint/2010/main" val="88412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0601325" cy="4114800"/>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538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normAutofit/>
          </a:bodyPr>
          <a:lstStyle/>
          <a:p>
            <a:r>
              <a:rPr lang="en-US" dirty="0" smtClean="0"/>
              <a:t>Goal: same helpers create data in-memory and in-</a:t>
            </a:r>
            <a:r>
              <a:rPr lang="en-US" dirty="0" err="1" smtClean="0"/>
              <a:t>db</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395126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154853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2330347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t>Good setup code:</a:t>
            </a:r>
          </a:p>
          <a:p>
            <a:pPr lvl="1"/>
            <a:r>
              <a:rPr lang="en-US" dirty="0" smtClean="0"/>
              <a:t>Is highly expressive</a:t>
            </a:r>
          </a:p>
          <a:p>
            <a:pPr lvl="1"/>
            <a:r>
              <a:rPr lang="en-US" dirty="0" smtClean="0"/>
              <a:t>Highlights what matters / downplays what doesn’t</a:t>
            </a:r>
          </a:p>
          <a:p>
            <a:pPr lvl="1"/>
            <a:r>
              <a:rPr lang="en-US" dirty="0" smtClean="0"/>
              <a:t>Doesn’t use inheritance</a:t>
            </a:r>
          </a:p>
          <a:p>
            <a:pPr lvl="1"/>
            <a:r>
              <a:rPr lang="en-US" dirty="0" smtClean="0"/>
              <a:t>Is resilient</a:t>
            </a:r>
          </a:p>
          <a:p>
            <a:pPr lvl="1"/>
            <a:endParaRPr lang="en-US" dirty="0"/>
          </a:p>
          <a:p>
            <a:endParaRPr lang="en-US" dirty="0"/>
          </a:p>
        </p:txBody>
      </p:sp>
    </p:spTree>
    <p:extLst>
      <p:ext uri="{BB962C8B-B14F-4D97-AF65-F5344CB8AC3E}">
        <p14:creationId xmlns:p14="http://schemas.microsoft.com/office/powerpoint/2010/main" val="3040211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Good setup code:</a:t>
            </a:r>
          </a:p>
          <a:p>
            <a:pPr lvl="1"/>
            <a:r>
              <a:rPr lang="en-US" dirty="0" smtClean="0">
                <a:solidFill>
                  <a:schemeClr val="bg1">
                    <a:lumMod val="65000"/>
                  </a:schemeClr>
                </a:solidFill>
              </a:rPr>
              <a:t>Is highly expressive</a:t>
            </a:r>
          </a:p>
          <a:p>
            <a:pPr lvl="1"/>
            <a:r>
              <a:rPr lang="en-US" dirty="0" smtClean="0">
                <a:solidFill>
                  <a:schemeClr val="bg1">
                    <a:lumMod val="65000"/>
                  </a:schemeClr>
                </a:solidFill>
              </a:rPr>
              <a:t>Highlights what matters / downplays what doesn’t</a:t>
            </a:r>
          </a:p>
          <a:p>
            <a:pPr lvl="1"/>
            <a:r>
              <a:rPr lang="en-US" dirty="0" smtClean="0">
                <a:solidFill>
                  <a:schemeClr val="bg1">
                    <a:lumMod val="65000"/>
                  </a:schemeClr>
                </a:solidFill>
              </a:rPr>
              <a:t>Doesn’t use inheritance</a:t>
            </a:r>
          </a:p>
          <a:p>
            <a:pPr lvl="1"/>
            <a:r>
              <a:rPr lang="en-US" dirty="0" smtClean="0">
                <a:solidFill>
                  <a:schemeClr val="bg1">
                    <a:lumMod val="65000"/>
                  </a:schemeClr>
                </a:solidFill>
              </a:rPr>
              <a:t>Is resilient</a:t>
            </a:r>
          </a:p>
          <a:p>
            <a:pPr lvl="1"/>
            <a:endParaRPr lang="en-US" dirty="0"/>
          </a:p>
          <a:p>
            <a:r>
              <a:rPr lang="en-US" dirty="0" smtClean="0"/>
              <a:t>How?</a:t>
            </a:r>
          </a:p>
          <a:p>
            <a:pPr lvl="1"/>
            <a:r>
              <a:rPr lang="en-US" dirty="0" smtClean="0"/>
              <a:t>Short, clean code</a:t>
            </a:r>
          </a:p>
          <a:p>
            <a:pPr lvl="1"/>
            <a:r>
              <a:rPr lang="en-US" dirty="0" smtClean="0"/>
              <a:t>Use helpers for object creation</a:t>
            </a:r>
          </a:p>
          <a:p>
            <a:pPr lvl="1"/>
            <a:endParaRPr lang="en-US" dirty="0" smtClean="0"/>
          </a:p>
          <a:p>
            <a:endParaRPr lang="en-US" dirty="0"/>
          </a:p>
        </p:txBody>
      </p:sp>
    </p:spTree>
    <p:extLst>
      <p:ext uri="{BB962C8B-B14F-4D97-AF65-F5344CB8AC3E}">
        <p14:creationId xmlns:p14="http://schemas.microsoft.com/office/powerpoint/2010/main" val="4539502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Parting Words of Wisdom</a:t>
            </a:r>
            <a:endParaRPr lang="en-US" sz="4800" dirty="0"/>
          </a:p>
        </p:txBody>
      </p:sp>
      <p:sp>
        <p:nvSpPr>
          <p:cNvPr id="3" name="Content Placeholder 2"/>
          <p:cNvSpPr>
            <a:spLocks noGrp="1"/>
          </p:cNvSpPr>
          <p:nvPr>
            <p:ph idx="1"/>
          </p:nvPr>
        </p:nvSpPr>
        <p:spPr/>
        <p:txBody>
          <a:bodyPr/>
          <a:lstStyle/>
          <a:p>
            <a:r>
              <a:rPr lang="en-US" dirty="0" smtClean="0"/>
              <a:t>Hard to test == too complex. Simplify!</a:t>
            </a:r>
          </a:p>
          <a:p>
            <a:endParaRPr lang="en-US" dirty="0"/>
          </a:p>
          <a:p>
            <a:r>
              <a:rPr lang="en-US" b="1" dirty="0" smtClean="0"/>
              <a:t>Liked what you saw today?</a:t>
            </a:r>
          </a:p>
          <a:p>
            <a:pPr lvl="1"/>
            <a:r>
              <a:rPr lang="en-US" dirty="0" smtClean="0"/>
              <a:t>Download materials from </a:t>
            </a:r>
            <a:r>
              <a:rPr lang="en-US" dirty="0" smtClean="0">
                <a:hlinkClick r:id="rId3"/>
              </a:rPr>
              <a:t>github.com/</a:t>
            </a:r>
            <a:r>
              <a:rPr lang="en-US" dirty="0" err="1" smtClean="0">
                <a:hlinkClick r:id="rId3"/>
              </a:rPr>
              <a:t>spetryjohnson</a:t>
            </a:r>
            <a:endParaRPr lang="en-US" dirty="0" smtClean="0"/>
          </a:p>
          <a:p>
            <a:pPr lvl="1"/>
            <a:r>
              <a:rPr lang="en-US" dirty="0" smtClean="0"/>
              <a:t>Read my blog at </a:t>
            </a:r>
            <a:r>
              <a:rPr lang="en-US" dirty="0" smtClean="0">
                <a:hlinkClick r:id="rId4"/>
              </a:rPr>
              <a:t>petry-johnson.com</a:t>
            </a:r>
            <a:endParaRPr lang="en-US" dirty="0"/>
          </a:p>
          <a:p>
            <a:endParaRPr lang="en-US" dirty="0" smtClean="0"/>
          </a:p>
          <a:p>
            <a:r>
              <a:rPr lang="en-US" b="1" dirty="0" smtClean="0"/>
              <a:t>Questions / Comments / Suggestions / Flames?</a:t>
            </a:r>
          </a:p>
          <a:p>
            <a:pPr lvl="1"/>
            <a:r>
              <a:rPr lang="en-US" dirty="0" smtClean="0"/>
              <a:t>@</a:t>
            </a:r>
            <a:r>
              <a:rPr lang="en-US" dirty="0" err="1" smtClean="0"/>
              <a:t>spetryjohnson</a:t>
            </a:r>
            <a:endParaRPr lang="en-US" dirty="0" smtClean="0"/>
          </a:p>
          <a:p>
            <a:pPr lvl="1"/>
            <a:r>
              <a:rPr lang="en-US" dirty="0" smtClean="0"/>
              <a:t>seth@petry-johnson.com</a:t>
            </a:r>
            <a:endParaRPr lang="en-US" dirty="0"/>
          </a:p>
        </p:txBody>
      </p:sp>
    </p:spTree>
    <p:extLst>
      <p:ext uri="{BB962C8B-B14F-4D97-AF65-F5344CB8AC3E}">
        <p14:creationId xmlns:p14="http://schemas.microsoft.com/office/powerpoint/2010/main" val="1405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15718</TotalTime>
  <Words>4050</Words>
  <Application>Microsoft Office PowerPoint</Application>
  <PresentationFormat>Widescreen</PresentationFormat>
  <Paragraphs>905</Paragraphs>
  <Slides>93</Slides>
  <Notes>93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93</vt:i4>
      </vt:variant>
    </vt:vector>
  </HeadingPairs>
  <TitlesOfParts>
    <vt:vector size="100" baseType="lpstr">
      <vt:lpstr>Arial</vt:lpstr>
      <vt:lpstr>Calibri</vt:lpstr>
      <vt:lpstr>Calibri Light</vt:lpstr>
      <vt:lpstr>Corbel</vt:lpstr>
      <vt:lpstr>Courier New</vt:lpstr>
      <vt:lpstr>Wingdings</vt:lpstr>
      <vt:lpstr>Office Theme</vt:lpstr>
      <vt:lpstr>Patterns of Effective Test Setup </vt:lpstr>
      <vt:lpstr>Story time…</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 exactly?</vt:lpstr>
      <vt:lpstr>Step 1: Admit you have a problem</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There is a better way!</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#2: Specify only values that matter!</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#3: Create "scenarios" for reuse</vt:lpstr>
      <vt:lpstr>Key #4: Tell a story with your setup code!</vt:lpstr>
      <vt:lpstr>Using Test Helpers for integration tests</vt:lpstr>
      <vt:lpstr>DIVIDER LINE</vt:lpstr>
      <vt:lpstr>"Doing it right" – 4 keys to success</vt:lpstr>
      <vt:lpstr>Patterns &amp; Practices – Test Helpers</vt:lpstr>
      <vt:lpstr>Patterns &amp; Practices – Test Helpers</vt:lpstr>
      <vt:lpstr>Patterns &amp; Practices – Test Helpers</vt:lpstr>
      <vt:lpstr>"Doing it right" – 4 keys to success</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highlights what matters…</vt:lpstr>
      <vt:lpstr>Good setup code highlights what matters…</vt:lpstr>
      <vt:lpstr>Good setup code highlights what matters…</vt:lpstr>
      <vt:lpstr>Good setup code highlights what matters…</vt:lpstr>
      <vt:lpstr>Good setup code highlights what matters…</vt:lpstr>
      <vt:lpstr>… and downplays what doesn’t</vt:lpstr>
      <vt:lpstr>… and downplays what doesn’t</vt:lpstr>
      <vt:lpstr>Good setup code avoids inheritance</vt:lpstr>
      <vt:lpstr>Good setup code avoids inheritance</vt:lpstr>
      <vt:lpstr>Good setup code avoids inheritance</vt:lpstr>
      <vt:lpstr>Good setup code is resilient to change</vt:lpstr>
      <vt:lpstr>Good setup code is resilient to change</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object construction</vt:lpstr>
      <vt:lpstr>Patterns &amp; Practices – object construction</vt:lpstr>
      <vt:lpstr>Patterns &amp; Practices – object construction</vt:lpstr>
      <vt:lpstr>Patterns &amp; Practices – object construction</vt:lpstr>
      <vt:lpstr>Order brought to chaos</vt:lpstr>
      <vt:lpstr>PowerPoint Presentation</vt:lpstr>
      <vt:lpstr>PowerPoint Presentation</vt:lpstr>
      <vt:lpstr>Order brought to chaos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 quick recap…</vt:lpstr>
      <vt:lpstr>A quick recap…</vt:lpstr>
      <vt:lpstr>Parting Words of Wisdom</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520</cp:revision>
  <dcterms:created xsi:type="dcterms:W3CDTF">2013-12-09T01:29:59Z</dcterms:created>
  <dcterms:modified xsi:type="dcterms:W3CDTF">2016-11-18T04:33:55Z</dcterms:modified>
</cp:coreProperties>
</file>