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9"/>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419" r:id="rId27"/>
    <p:sldId id="289" r:id="rId28"/>
    <p:sldId id="313" r:id="rId29"/>
    <p:sldId id="314" r:id="rId30"/>
    <p:sldId id="315" r:id="rId31"/>
    <p:sldId id="328" r:id="rId32"/>
    <p:sldId id="290" r:id="rId33"/>
    <p:sldId id="420" r:id="rId34"/>
    <p:sldId id="401" r:id="rId35"/>
    <p:sldId id="475" r:id="rId36"/>
    <p:sldId id="421" r:id="rId37"/>
    <p:sldId id="402" r:id="rId38"/>
    <p:sldId id="476" r:id="rId39"/>
    <p:sldId id="477" r:id="rId40"/>
    <p:sldId id="472" r:id="rId41"/>
    <p:sldId id="474" r:id="rId42"/>
    <p:sldId id="397" r:id="rId43"/>
    <p:sldId id="422" r:id="rId44"/>
    <p:sldId id="356" r:id="rId45"/>
    <p:sldId id="478" r:id="rId46"/>
    <p:sldId id="473" r:id="rId47"/>
    <p:sldId id="376" r:id="rId48"/>
    <p:sldId id="377" r:id="rId49"/>
    <p:sldId id="378" r:id="rId50"/>
    <p:sldId id="362" r:id="rId51"/>
    <p:sldId id="407" r:id="rId52"/>
    <p:sldId id="408" r:id="rId53"/>
    <p:sldId id="342" r:id="rId54"/>
    <p:sldId id="412" r:id="rId55"/>
    <p:sldId id="413" r:id="rId56"/>
    <p:sldId id="414" r:id="rId57"/>
    <p:sldId id="460" r:id="rId58"/>
    <p:sldId id="464" r:id="rId59"/>
    <p:sldId id="423" r:id="rId60"/>
    <p:sldId id="431" r:id="rId61"/>
    <p:sldId id="432" r:id="rId62"/>
    <p:sldId id="433" r:id="rId63"/>
    <p:sldId id="435" r:id="rId64"/>
    <p:sldId id="436" r:id="rId65"/>
    <p:sldId id="457" r:id="rId66"/>
    <p:sldId id="458" r:id="rId67"/>
    <p:sldId id="424" r:id="rId68"/>
    <p:sldId id="427" r:id="rId69"/>
    <p:sldId id="428" r:id="rId70"/>
    <p:sldId id="429" r:id="rId71"/>
    <p:sldId id="430" r:id="rId72"/>
    <p:sldId id="425" r:id="rId73"/>
    <p:sldId id="437" r:id="rId74"/>
    <p:sldId id="465" r:id="rId75"/>
    <p:sldId id="466" r:id="rId76"/>
    <p:sldId id="467" r:id="rId77"/>
    <p:sldId id="380" r:id="rId78"/>
    <p:sldId id="384" r:id="rId79"/>
    <p:sldId id="385" r:id="rId80"/>
    <p:sldId id="386" r:id="rId81"/>
    <p:sldId id="343" r:id="rId82"/>
    <p:sldId id="389" r:id="rId83"/>
    <p:sldId id="390" r:id="rId84"/>
    <p:sldId id="391" r:id="rId85"/>
    <p:sldId id="273" r:id="rId86"/>
    <p:sldId id="441" r:id="rId87"/>
    <p:sldId id="44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about writing tests. My assertion, if you’ll pardon the pun, is that your tests suck.</a:t>
            </a:r>
          </a:p>
          <a:p>
            <a:r>
              <a:rPr lang="en-US" sz="1200" kern="1200" dirty="0" smtClean="0">
                <a:solidFill>
                  <a:schemeClr val="tx1"/>
                </a:solidFill>
                <a:effectLst/>
                <a:latin typeface="+mn-lt"/>
                <a:ea typeface="+mn-ea"/>
                <a:cs typeface="+mn-cs"/>
              </a:rPr>
              <a:t>Or, more precisely, you are making specific mistakes that suck up your time, suck up your employer’s money, suck the joy out of doing TDD, and just generally make your life more unpleasant than it needs to be. You may not even know that you’re making these mistakes, but that doesn’t make them any less costly. </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setup mistake is allowing your setup code to be noisy, complicated, or unclear.</a:t>
            </a:r>
          </a:p>
          <a:p>
            <a:r>
              <a:rPr lang="en-US" sz="1200" kern="1200" dirty="0" smtClean="0">
                <a:solidFill>
                  <a:schemeClr val="tx1"/>
                </a:solidFill>
                <a:effectLst/>
                <a:latin typeface="+mn-lt"/>
                <a:ea typeface="+mn-ea"/>
                <a:cs typeface="+mn-cs"/>
              </a:rPr>
              <a:t>One example of this is the test I showed you at the start. If your test requires 75 lines of dense object construction or mock setup, then you’re very likely doing something wrong. Those tests are a nightmare to write and even harder to read, as I discovered firsthand.</a:t>
            </a:r>
          </a:p>
          <a:p>
            <a:r>
              <a:rPr lang="en-US" sz="1200" kern="1200" dirty="0" smtClean="0">
                <a:solidFill>
                  <a:schemeClr val="tx1"/>
                </a:solidFill>
                <a:effectLst/>
                <a:latin typeface="+mn-lt"/>
                <a:ea typeface="+mn-ea"/>
                <a:cs typeface="+mn-cs"/>
              </a:rPr>
              <a:t>Another example of noisy and unclear setup code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you’re forced to specify all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kern="1200" dirty="0" smtClean="0">
                <a:solidFill>
                  <a:schemeClr val="tx1"/>
                </a:solidFill>
                <a:effectLst/>
                <a:latin typeface="+mn-lt"/>
                <a:ea typeface="+mn-ea"/>
                <a:cs typeface="+mn-cs"/>
              </a:rPr>
              <a:t>When I first started doing integration tests, I basically created, in advance, a whole bunch of data that could be used for all of the tests in my system. I took a backup of that database, and I set up my tests to restore that database at the start of each test run.</a:t>
            </a:r>
          </a:p>
          <a:p>
            <a:r>
              <a:rPr lang="en-US" sz="1200" kern="1200" dirty="0" smtClean="0">
                <a:solidFill>
                  <a:schemeClr val="tx1"/>
                </a:solidFill>
                <a:effectLst/>
                <a:latin typeface="+mn-lt"/>
                <a:ea typeface="+mn-ea"/>
                <a:cs typeface="+mn-cs"/>
              </a:rPr>
              <a:t>In the tests, I had a massive file full of constants that were the primary keys of the various things I needed for different tests. I had the ID for a cancelled order, the ID for a successful order, the ID for an order with taxable items, the ID for an order using FedEx shipping, etc. Each integration test would then be assembled using those pre-built pieces.</a:t>
            </a:r>
          </a:p>
          <a:p>
            <a:r>
              <a:rPr lang="en-US" sz="1200" kern="1200" dirty="0" smtClean="0">
                <a:solidFill>
                  <a:schemeClr val="tx1"/>
                </a:solidFill>
                <a:effectLst/>
                <a:latin typeface="+mn-lt"/>
                <a:ea typeface="+mn-ea"/>
                <a:cs typeface="+mn-cs"/>
              </a:rPr>
              <a:t>That’s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for what I hope are obvious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I’ve come to realize since then is that making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assumption about the state of external system is a huge mistake. 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p>
          <a:p>
            <a:r>
              <a:rPr lang="en-US" sz="1200" kern="1200" dirty="0" smtClean="0">
                <a:solidFill>
                  <a:schemeClr val="tx1"/>
                </a:solidFill>
                <a:effectLst/>
                <a:latin typeface="+mn-lt"/>
                <a:ea typeface="+mn-ea"/>
                <a:cs typeface="+mn-cs"/>
              </a:rPr>
              <a:t>As a rule, every assumption makes your tests that much more brittle. My rule is that each integration test must set up everything that it needs and cannot rely on the database being in any specific state. I’ll show you how to do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names, the assertion now has a little extra clarity and clearly supports the purpose of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rich, customizable set of helpers that create data, then your integration tests no longer need to rely on pre-existing data. Instead, they can create exactly what they need in exactly the shape they need it.</a:t>
            </a:r>
          </a:p>
          <a:p>
            <a:r>
              <a:rPr lang="en-US" sz="1200" kern="1200" dirty="0" smtClean="0">
                <a:solidFill>
                  <a:schemeClr val="tx1"/>
                </a:solidFill>
                <a:effectLst/>
                <a:latin typeface="+mn-lt"/>
                <a:ea typeface="+mn-ea"/>
                <a:cs typeface="+mn-cs"/>
              </a:rPr>
              <a:t>If, like me, you have a standard object oriented web app, then being able to use the same set of helpers for in-memory tests as I do for integration tests is huge. If you’re doing a lot of functional programming, or if you tend to abstract things away into services, then you may not need complex data objects for unit tests. But regardless of your app’s architecture, however, eventually you’re going to want to test your data access code or do some other system level integration testing. And when that time comes, having a set of data creation helpers that can populate a database is really useful.</a:t>
            </a:r>
          </a:p>
          <a:p>
            <a:r>
              <a:rPr lang="en-US" sz="1200" kern="1200" dirty="0" smtClean="0">
                <a:solidFill>
                  <a:schemeClr val="tx1"/>
                </a:solidFill>
                <a:effectLst/>
                <a:latin typeface="+mn-lt"/>
                <a:ea typeface="+mn-ea"/>
                <a:cs typeface="+mn-cs"/>
              </a:rPr>
              <a:t>Unfortunately, it’s easier said than done.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thing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 and pass your database connection into it. </a:t>
            </a:r>
          </a:p>
          <a:p>
            <a:r>
              <a:rPr lang="en-US" sz="1200" kern="1200" dirty="0" smtClean="0">
                <a:solidFill>
                  <a:schemeClr val="tx1"/>
                </a:solidFill>
                <a:effectLst/>
                <a:latin typeface="+mn-lt"/>
                <a:ea typeface="+mn-ea"/>
                <a:cs typeface="+mn-cs"/>
              </a:rPr>
              <a:t>We use NHibernate and this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thing is basically the database gateway object.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you might pass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Promised land: 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Test setup is "noisy" and unclear</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solidFill>
                  <a:srgbClr val="FF0000"/>
                </a:solidFill>
              </a:rPr>
              <a:t>TODO: screenshot of integration test itself	</a:t>
            </a:r>
          </a:p>
          <a:p>
            <a:endParaRPr lang="en-US" dirty="0"/>
          </a:p>
        </p:txBody>
      </p:sp>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17177</TotalTime>
  <Words>9330</Words>
  <Application>Microsoft Office PowerPoint</Application>
  <PresentationFormat>Widescreen</PresentationFormat>
  <Paragraphs>660</Paragraphs>
  <Slides>87</Slides>
  <Notes>87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Test setup is "noisy" and unclear</vt:lpstr>
      <vt:lpstr>Mistake #2: Too much "noise"</vt:lpstr>
      <vt:lpstr>Mistake #2: Too much "noise"</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630</cp:revision>
  <dcterms:created xsi:type="dcterms:W3CDTF">2013-12-09T01:29:59Z</dcterms:created>
  <dcterms:modified xsi:type="dcterms:W3CDTF">2016-11-26T14:33:14Z</dcterms:modified>
</cp:coreProperties>
</file>