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9" r:id="rId1"/>
  </p:sldMasterIdLst>
  <p:notesMasterIdLst>
    <p:notesMasterId r:id="rId98"/>
  </p:notesMasterIdLst>
  <p:sldIdLst>
    <p:sldId id="256" r:id="rId2"/>
    <p:sldId id="421" r:id="rId3"/>
    <p:sldId id="428" r:id="rId4"/>
    <p:sldId id="388" r:id="rId5"/>
    <p:sldId id="401" r:id="rId6"/>
    <p:sldId id="311" r:id="rId7"/>
    <p:sldId id="312" r:id="rId8"/>
    <p:sldId id="331" r:id="rId9"/>
    <p:sldId id="332" r:id="rId10"/>
    <p:sldId id="333" r:id="rId11"/>
    <p:sldId id="334" r:id="rId12"/>
    <p:sldId id="275" r:id="rId13"/>
    <p:sldId id="418" r:id="rId14"/>
    <p:sldId id="349" r:id="rId15"/>
    <p:sldId id="276" r:id="rId16"/>
    <p:sldId id="346" r:id="rId17"/>
    <p:sldId id="347" r:id="rId18"/>
    <p:sldId id="348" r:id="rId19"/>
    <p:sldId id="289" r:id="rId20"/>
    <p:sldId id="313" r:id="rId21"/>
    <p:sldId id="314" r:id="rId22"/>
    <p:sldId id="315" r:id="rId23"/>
    <p:sldId id="328" r:id="rId24"/>
    <p:sldId id="290" r:id="rId25"/>
    <p:sldId id="279" r:id="rId26"/>
    <p:sldId id="387" r:id="rId27"/>
    <p:sldId id="280" r:id="rId28"/>
    <p:sldId id="262" r:id="rId29"/>
    <p:sldId id="430" r:id="rId30"/>
    <p:sldId id="330" r:id="rId31"/>
    <p:sldId id="431" r:id="rId32"/>
    <p:sldId id="433" r:id="rId33"/>
    <p:sldId id="432" r:id="rId34"/>
    <p:sldId id="329" r:id="rId35"/>
    <p:sldId id="350" r:id="rId36"/>
    <p:sldId id="303" r:id="rId37"/>
    <p:sldId id="351" r:id="rId38"/>
    <p:sldId id="395" r:id="rId39"/>
    <p:sldId id="417" r:id="rId40"/>
    <p:sldId id="429" r:id="rId41"/>
    <p:sldId id="352" r:id="rId42"/>
    <p:sldId id="435" r:id="rId43"/>
    <p:sldId id="436" r:id="rId44"/>
    <p:sldId id="335" r:id="rId45"/>
    <p:sldId id="304" r:id="rId46"/>
    <p:sldId id="336" r:id="rId47"/>
    <p:sldId id="317" r:id="rId48"/>
    <p:sldId id="265" r:id="rId49"/>
    <p:sldId id="266" r:id="rId50"/>
    <p:sldId id="355" r:id="rId51"/>
    <p:sldId id="396" r:id="rId52"/>
    <p:sldId id="285" r:id="rId53"/>
    <p:sldId id="356" r:id="rId54"/>
    <p:sldId id="376" r:id="rId55"/>
    <p:sldId id="377" r:id="rId56"/>
    <p:sldId id="378" r:id="rId57"/>
    <p:sldId id="402" r:id="rId58"/>
    <p:sldId id="362" r:id="rId59"/>
    <p:sldId id="327" r:id="rId60"/>
    <p:sldId id="403" r:id="rId61"/>
    <p:sldId id="363" r:id="rId62"/>
    <p:sldId id="373" r:id="rId63"/>
    <p:sldId id="342" r:id="rId64"/>
    <p:sldId id="437" r:id="rId65"/>
    <p:sldId id="341" r:id="rId66"/>
    <p:sldId id="405" r:id="rId67"/>
    <p:sldId id="404" r:id="rId68"/>
    <p:sldId id="288" r:id="rId69"/>
    <p:sldId id="397" r:id="rId70"/>
    <p:sldId id="364" r:id="rId71"/>
    <p:sldId id="309" r:id="rId72"/>
    <p:sldId id="399" r:id="rId73"/>
    <p:sldId id="322" r:id="rId74"/>
    <p:sldId id="323" r:id="rId75"/>
    <p:sldId id="300" r:id="rId76"/>
    <p:sldId id="365" r:id="rId77"/>
    <p:sldId id="400" r:id="rId78"/>
    <p:sldId id="406" r:id="rId79"/>
    <p:sldId id="407" r:id="rId80"/>
    <p:sldId id="408" r:id="rId81"/>
    <p:sldId id="409" r:id="rId82"/>
    <p:sldId id="410" r:id="rId83"/>
    <p:sldId id="411" r:id="rId84"/>
    <p:sldId id="412" r:id="rId85"/>
    <p:sldId id="413" r:id="rId86"/>
    <p:sldId id="414" r:id="rId87"/>
    <p:sldId id="389" r:id="rId88"/>
    <p:sldId id="390" r:id="rId89"/>
    <p:sldId id="391" r:id="rId90"/>
    <p:sldId id="273" r:id="rId91"/>
    <p:sldId id="426" r:id="rId92"/>
    <p:sldId id="419" r:id="rId93"/>
    <p:sldId id="424" r:id="rId94"/>
    <p:sldId id="425" r:id="rId95"/>
    <p:sldId id="427" r:id="rId96"/>
    <p:sldId id="423" r:id="rId9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3947"/>
    <a:srgbClr val="FD7D00"/>
    <a:srgbClr val="D1EB9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696" autoAdjust="0"/>
    <p:restoredTop sz="60218" autoAdjust="0"/>
  </p:normalViewPr>
  <p:slideViewPr>
    <p:cSldViewPr snapToGrid="0">
      <p:cViewPr varScale="1">
        <p:scale>
          <a:sx n="66" d="100"/>
          <a:sy n="66" d="100"/>
        </p:scale>
        <p:origin x="1088" y="40"/>
      </p:cViewPr>
      <p:guideLst>
        <p:guide orient="horz" pos="2160"/>
        <p:guide pos="3840"/>
      </p:guideLst>
    </p:cSldViewPr>
  </p:slideViewPr>
  <p:outlineViewPr>
    <p:cViewPr>
      <p:scale>
        <a:sx n="33" d="100"/>
        <a:sy n="33" d="100"/>
      </p:scale>
      <p:origin x="0" y="-172"/>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slide" Target="slides/slide9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presProps" Target="presProps.xml"/><Relationship Id="rId10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4A4886-B4AF-42F7-97BE-95CDF82A73E3}" type="datetimeFigureOut">
              <a:rPr lang="en-US" smtClean="0"/>
              <a:t>4/29/2015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029652-62E7-43D6-83B5-097D7B7AA5D8}" type="slidenum">
              <a:rPr lang="en-US" smtClean="0"/>
              <a:t>‹#›</a:t>
            </a:fld>
            <a:endParaRPr lang="en-US"/>
          </a:p>
        </p:txBody>
      </p:sp>
    </p:spTree>
    <p:extLst>
      <p:ext uri="{BB962C8B-B14F-4D97-AF65-F5344CB8AC3E}">
        <p14:creationId xmlns:p14="http://schemas.microsoft.com/office/powerpoint/2010/main" val="30767590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1</a:t>
            </a:fld>
            <a:endParaRPr lang="en-US"/>
          </a:p>
        </p:txBody>
      </p:sp>
    </p:spTree>
    <p:extLst>
      <p:ext uri="{BB962C8B-B14F-4D97-AF65-F5344CB8AC3E}">
        <p14:creationId xmlns:p14="http://schemas.microsoft.com/office/powerpoint/2010/main" val="9145522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and 75 lines of code to understand.</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10</a:t>
            </a:fld>
            <a:endParaRPr lang="en-US"/>
          </a:p>
        </p:txBody>
      </p:sp>
    </p:spTree>
    <p:extLst>
      <p:ext uri="{BB962C8B-B14F-4D97-AF65-F5344CB8AC3E}">
        <p14:creationId xmlns:p14="http://schemas.microsoft.com/office/powerpoint/2010/main" val="22089617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Again, This is just the SHARED setup code for</a:t>
            </a:r>
            <a:r>
              <a:rPr lang="en-US" baseline="0" dirty="0" smtClean="0"/>
              <a:t> the test suite. Individual tests had more code like this, and all depended on different portions of this mess.</a:t>
            </a:r>
            <a:br>
              <a:rPr lang="en-US" baseline="0" dirty="0" smtClean="0"/>
            </a:br>
            <a:endParaRPr lang="en-US" baseline="0" dirty="0" smtClean="0"/>
          </a:p>
          <a:p>
            <a:pPr marL="171450" indent="-171450">
              <a:buFont typeface="Arial" panose="020B0604020202020204" pitchFamily="34" charset="0"/>
              <a:buChar char="•"/>
            </a:pPr>
            <a:r>
              <a:rPr lang="en-US" baseline="0" dirty="0" smtClean="0"/>
              <a:t>Not an isolated case – we had lots of tests like this, and I’m guessing that many of you do to</a:t>
            </a:r>
            <a:br>
              <a:rPr lang="en-US" baseline="0" dirty="0" smtClean="0"/>
            </a:br>
            <a:endParaRPr lang="en-US" baseline="0" dirty="0" smtClean="0"/>
          </a:p>
          <a:p>
            <a:r>
              <a:rPr lang="en-US" b="1" i="0" baseline="0" dirty="0" smtClean="0"/>
              <a:t>TRANSITION: </a:t>
            </a:r>
            <a:r>
              <a:rPr lang="en-US" b="0" i="0" baseline="0" dirty="0" smtClean="0"/>
              <a:t>This sucks. Sucks to write this, sucks to read it, sucks to pay for it. Fortunately, it doesn’t have to be this way.</a:t>
            </a:r>
            <a:endParaRPr lang="en-US" b="1" i="0" baseline="0" dirty="0" smtClean="0"/>
          </a:p>
          <a:p>
            <a:endParaRPr lang="en-US" b="1" i="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things I’m going to show you today are the techniques that we developed</a:t>
            </a:r>
            <a:r>
              <a:rPr lang="en-US" sz="1200" kern="1200" baseline="0" dirty="0" smtClean="0">
                <a:solidFill>
                  <a:schemeClr val="tx1"/>
                </a:solidFill>
                <a:effectLst/>
                <a:latin typeface="+mn-lt"/>
                <a:ea typeface="+mn-ea"/>
                <a:cs typeface="+mn-cs"/>
              </a:rPr>
              <a:t> on that original team and have evolved since then to make our tests as easy to write and maintain as possible.</a:t>
            </a:r>
            <a:r>
              <a:rPr lang="en-US" sz="1200" kern="1200" dirty="0" smtClean="0">
                <a:solidFill>
                  <a:schemeClr val="tx1"/>
                </a:solidFill>
                <a:effectLst/>
                <a:latin typeface="+mn-lt"/>
                <a:ea typeface="+mn-ea"/>
                <a:cs typeface="+mn-cs"/>
              </a:rPr>
              <a:t> </a:t>
            </a:r>
          </a:p>
          <a:p>
            <a:endParaRPr lang="en-US" b="1" i="0" baseline="0" dirty="0" smtClean="0"/>
          </a:p>
          <a:p>
            <a:endParaRPr lang="en-US" b="1" dirty="0"/>
          </a:p>
        </p:txBody>
      </p:sp>
      <p:sp>
        <p:nvSpPr>
          <p:cNvPr id="4" name="Slide Number Placeholder 3"/>
          <p:cNvSpPr>
            <a:spLocks noGrp="1"/>
          </p:cNvSpPr>
          <p:nvPr>
            <p:ph type="sldNum" sz="quarter" idx="10"/>
          </p:nvPr>
        </p:nvSpPr>
        <p:spPr/>
        <p:txBody>
          <a:bodyPr/>
          <a:lstStyle/>
          <a:p>
            <a:fld id="{89029652-62E7-43D6-83B5-097D7B7AA5D8}" type="slidenum">
              <a:rPr lang="en-US" smtClean="0"/>
              <a:t>11</a:t>
            </a:fld>
            <a:endParaRPr lang="en-US"/>
          </a:p>
        </p:txBody>
      </p:sp>
    </p:spTree>
    <p:extLst>
      <p:ext uri="{BB962C8B-B14F-4D97-AF65-F5344CB8AC3E}">
        <p14:creationId xmlns:p14="http://schemas.microsoft.com/office/powerpoint/2010/main" val="1260649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i="0" baseline="0" dirty="0" smtClean="0"/>
              <a:t>Goals today:</a:t>
            </a:r>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r>
              <a:rPr lang="en-US" b="0" i="0" baseline="0" dirty="0" smtClean="0"/>
              <a:t>Help you understand how costly poor setup code can be. </a:t>
            </a:r>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endParaRPr lang="en-US" b="0" i="0" baseline="0" dirty="0" smtClean="0"/>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r>
              <a:rPr lang="en-US" b="0" i="0" baseline="0" dirty="0" smtClean="0"/>
              <a:t>Show you some basic patterns for reducing those costs</a:t>
            </a:r>
            <a:br>
              <a:rPr lang="en-US" b="0" i="0" baseline="0" dirty="0" smtClean="0"/>
            </a:br>
            <a:endParaRPr lang="en-US" b="0" i="0" baseline="0" dirty="0" smtClean="0"/>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r>
              <a:rPr lang="en-US" b="0" i="0" baseline="0" dirty="0" smtClean="0"/>
              <a:t>Share some advanced tips and tricks that make a really big difference</a:t>
            </a:r>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endParaRPr lang="en-US" b="0" i="0" baseline="0" dirty="0" smtClean="0"/>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r>
              <a:rPr lang="en-US" b="0" i="0" baseline="0" dirty="0" smtClean="0"/>
              <a:t>NOT going to talk about mocking/stubbing – </a:t>
            </a:r>
          </a:p>
        </p:txBody>
      </p:sp>
      <p:sp>
        <p:nvSpPr>
          <p:cNvPr id="4" name="Slide Number Placeholder 3"/>
          <p:cNvSpPr>
            <a:spLocks noGrp="1"/>
          </p:cNvSpPr>
          <p:nvPr>
            <p:ph type="sldNum" sz="quarter" idx="10"/>
          </p:nvPr>
        </p:nvSpPr>
        <p:spPr/>
        <p:txBody>
          <a:bodyPr/>
          <a:lstStyle/>
          <a:p>
            <a:fld id="{89029652-62E7-43D6-83B5-097D7B7AA5D8}" type="slidenum">
              <a:rPr lang="en-US" smtClean="0"/>
              <a:t>12</a:t>
            </a:fld>
            <a:endParaRPr lang="en-US"/>
          </a:p>
        </p:txBody>
      </p:sp>
    </p:spTree>
    <p:extLst>
      <p:ext uri="{BB962C8B-B14F-4D97-AF65-F5344CB8AC3E}">
        <p14:creationId xmlns:p14="http://schemas.microsoft.com/office/powerpoint/2010/main" val="13390331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Before we go any further,</a:t>
            </a:r>
            <a:r>
              <a:rPr lang="en-US" baseline="0" dirty="0" smtClean="0"/>
              <a:t> let’s define a few terms and talk about what “setup” means.</a:t>
            </a:r>
          </a:p>
          <a:p>
            <a:endParaRPr lang="en-US" dirty="0" smtClean="0"/>
          </a:p>
          <a:p>
            <a:r>
              <a:rPr lang="en-US" dirty="0" smtClean="0"/>
              <a:t>For</a:t>
            </a:r>
            <a:r>
              <a:rPr lang="en-US" baseline="0" dirty="0" smtClean="0"/>
              <a:t> the purposes of this talk</a:t>
            </a:r>
          </a:p>
          <a:p>
            <a:pPr marL="171450" indent="-171450">
              <a:buFont typeface="Arial" panose="020B0604020202020204" pitchFamily="34" charset="0"/>
              <a:buChar char="•"/>
            </a:pPr>
            <a:r>
              <a:rPr lang="en-US" baseline="0" dirty="0" smtClean="0"/>
              <a:t>Referring to anything you do prior to running the code being tested. </a:t>
            </a:r>
          </a:p>
          <a:p>
            <a:pPr marL="171450" indent="-171450">
              <a:buFont typeface="Arial" panose="020B0604020202020204" pitchFamily="34" charset="0"/>
              <a:buChar char="•"/>
            </a:pPr>
            <a:r>
              <a:rPr lang="en-US" baseline="0" dirty="0" smtClean="0"/>
              <a:t>Might be creating objects in memory</a:t>
            </a:r>
          </a:p>
          <a:p>
            <a:pPr marL="171450" indent="-171450">
              <a:buFont typeface="Arial" panose="020B0604020202020204" pitchFamily="34" charset="0"/>
              <a:buChar char="•"/>
            </a:pPr>
            <a:r>
              <a:rPr lang="en-US" baseline="0" dirty="0" smtClean="0"/>
              <a:t>Might be creating data in a database, </a:t>
            </a:r>
          </a:p>
          <a:p>
            <a:pPr marL="171450" indent="-171450">
              <a:buFont typeface="Arial" panose="020B0604020202020204" pitchFamily="34" charset="0"/>
              <a:buChar char="•"/>
            </a:pPr>
            <a:r>
              <a:rPr lang="en-US" baseline="0" dirty="0" smtClean="0"/>
              <a:t>Might be putting files on disk. </a:t>
            </a:r>
          </a:p>
          <a:p>
            <a:pPr marL="171450" indent="-171450">
              <a:buFont typeface="Arial" panose="020B0604020202020204" pitchFamily="34" charset="0"/>
              <a:buChar char="•"/>
            </a:pPr>
            <a:r>
              <a:rPr lang="en-US" baseline="0" dirty="0" smtClean="0"/>
              <a:t>Might be doing this in some sort of shared setup code that impacts multiple tests, or you might be doing this in a single test method.</a:t>
            </a:r>
          </a:p>
          <a:p>
            <a:endParaRPr lang="en-US" baseline="0" dirty="0" smtClean="0"/>
          </a:p>
          <a:p>
            <a:r>
              <a:rPr lang="en-US" baseline="0" dirty="0" smtClean="0"/>
              <a:t>In this talk I don’t differentiate. It’s all “setup code”.</a:t>
            </a:r>
          </a:p>
        </p:txBody>
      </p:sp>
      <p:sp>
        <p:nvSpPr>
          <p:cNvPr id="4" name="Slide Number Placeholder 3"/>
          <p:cNvSpPr>
            <a:spLocks noGrp="1"/>
          </p:cNvSpPr>
          <p:nvPr>
            <p:ph type="sldNum" sz="quarter" idx="10"/>
          </p:nvPr>
        </p:nvSpPr>
        <p:spPr/>
        <p:txBody>
          <a:bodyPr/>
          <a:lstStyle/>
          <a:p>
            <a:fld id="{89029652-62E7-43D6-83B5-097D7B7AA5D8}" type="slidenum">
              <a:rPr lang="en-US" smtClean="0"/>
              <a:t>13</a:t>
            </a:fld>
            <a:endParaRPr lang="en-US"/>
          </a:p>
        </p:txBody>
      </p:sp>
    </p:spTree>
    <p:extLst>
      <p:ext uri="{BB962C8B-B14F-4D97-AF65-F5344CB8AC3E}">
        <p14:creationId xmlns:p14="http://schemas.microsoft.com/office/powerpoint/2010/main" val="1255895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i="0" baseline="0" dirty="0" smtClean="0"/>
              <a:t>First step in recovery is admitting you have a problem! We can’t write good setup code until we are consciously aware of what bad setup code looks like.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t>TRANSITION: Let’s look at some SPECIFIC ways that poor setup code</a:t>
            </a:r>
            <a:r>
              <a:rPr lang="en-US" b="0" baseline="0" dirty="0" smtClean="0"/>
              <a:t> makes tests difficult to write or maintain</a:t>
            </a:r>
            <a:endParaRPr lang="en-US" b="0"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14</a:t>
            </a:fld>
            <a:endParaRPr lang="en-US"/>
          </a:p>
        </p:txBody>
      </p:sp>
    </p:spTree>
    <p:extLst>
      <p:ext uri="{BB962C8B-B14F-4D97-AF65-F5344CB8AC3E}">
        <p14:creationId xmlns:p14="http://schemas.microsoft.com/office/powerpoint/2010/main" val="5984490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First, complex</a:t>
            </a:r>
            <a:r>
              <a:rPr lang="en-US" baseline="0" dirty="0" smtClean="0"/>
              <a:t> code begets complex setup.</a:t>
            </a:r>
            <a:endParaRPr lang="en-US" dirty="0" smtClean="0"/>
          </a:p>
          <a:p>
            <a:endParaRPr lang="en-US" dirty="0" smtClean="0"/>
          </a:p>
          <a:p>
            <a:pPr marL="171450" indent="-171450">
              <a:buFont typeface="Arial" panose="020B0604020202020204" pitchFamily="34" charset="0"/>
              <a:buChar char="•"/>
            </a:pPr>
            <a:r>
              <a:rPr lang="en-US" b="0" baseline="0" dirty="0" smtClean="0"/>
              <a:t>More complicated app </a:t>
            </a:r>
            <a:r>
              <a:rPr lang="en-US" b="0" baseline="0" dirty="0" smtClean="0">
                <a:sym typeface="Wingdings" panose="05000000000000000000" pitchFamily="2" charset="2"/>
              </a:rPr>
              <a:t> bigger objects  deeper graph  more code</a:t>
            </a:r>
            <a:r>
              <a:rPr lang="en-US" b="0" baseline="0" dirty="0" smtClean="0"/>
              <a:t/>
            </a:r>
            <a:br>
              <a:rPr lang="en-US" b="0" baseline="0" dirty="0" smtClean="0"/>
            </a:br>
            <a:endParaRPr lang="en-US" b="0" baseline="0" dirty="0" smtClean="0"/>
          </a:p>
          <a:p>
            <a:pPr marL="171450" indent="-171450">
              <a:buFont typeface="Arial" panose="020B0604020202020204" pitchFamily="34" charset="0"/>
              <a:buChar char="•"/>
            </a:pPr>
            <a:r>
              <a:rPr lang="en-US" b="0" baseline="0" dirty="0" smtClean="0"/>
              <a:t>Code == liability</a:t>
            </a:r>
          </a:p>
          <a:p>
            <a:pPr marL="628650" lvl="1" indent="-171450">
              <a:buFont typeface="Arial" panose="020B0604020202020204" pitchFamily="34" charset="0"/>
              <a:buChar char="•"/>
            </a:pPr>
            <a:r>
              <a:rPr lang="en-US" b="0" baseline="0" dirty="0" smtClean="0"/>
              <a:t>More code </a:t>
            </a:r>
            <a:r>
              <a:rPr lang="en-US" b="0" baseline="0" dirty="0" smtClean="0">
                <a:sym typeface="Wingdings" panose="05000000000000000000" pitchFamily="2" charset="2"/>
              </a:rPr>
              <a:t> higher cost</a:t>
            </a:r>
          </a:p>
          <a:p>
            <a:pPr marL="628650" lvl="1" indent="-171450">
              <a:buFont typeface="Arial" panose="020B0604020202020204" pitchFamily="34" charset="0"/>
              <a:buChar char="•"/>
            </a:pPr>
            <a:r>
              <a:rPr lang="en-US" b="0" baseline="0" dirty="0" smtClean="0">
                <a:sym typeface="Wingdings" panose="05000000000000000000" pitchFamily="2" charset="2"/>
              </a:rPr>
              <a:t>Takes more time to write, more time to read and understand</a:t>
            </a:r>
          </a:p>
          <a:p>
            <a:pPr marL="628650" lvl="1" indent="-171450">
              <a:buFont typeface="Arial" panose="020B0604020202020204" pitchFamily="34" charset="0"/>
              <a:buChar char="•"/>
            </a:pPr>
            <a:endParaRPr lang="en-US" b="0" baseline="0" dirty="0" smtClean="0">
              <a:sym typeface="Wingdings" panose="05000000000000000000" pitchFamily="2" charset="2"/>
            </a:endParaRPr>
          </a:p>
          <a:p>
            <a:pPr marL="171450" lvl="0" indent="-171450">
              <a:buFont typeface="Arial" panose="020B0604020202020204" pitchFamily="34" charset="0"/>
              <a:buChar char="•"/>
            </a:pPr>
            <a:r>
              <a:rPr lang="en-US" b="0" baseline="0" dirty="0" smtClean="0">
                <a:sym typeface="Wingdings" panose="05000000000000000000" pitchFamily="2" charset="2"/>
              </a:rPr>
              <a:t>Setup logic should be easy to follow</a:t>
            </a:r>
          </a:p>
        </p:txBody>
      </p:sp>
      <p:sp>
        <p:nvSpPr>
          <p:cNvPr id="4" name="Slide Number Placeholder 3"/>
          <p:cNvSpPr>
            <a:spLocks noGrp="1"/>
          </p:cNvSpPr>
          <p:nvPr>
            <p:ph type="sldNum" sz="quarter" idx="10"/>
          </p:nvPr>
        </p:nvSpPr>
        <p:spPr/>
        <p:txBody>
          <a:bodyPr/>
          <a:lstStyle/>
          <a:p>
            <a:fld id="{89029652-62E7-43D6-83B5-097D7B7AA5D8}" type="slidenum">
              <a:rPr lang="en-US" smtClean="0"/>
              <a:t>15</a:t>
            </a:fld>
            <a:endParaRPr lang="en-US"/>
          </a:p>
        </p:txBody>
      </p:sp>
    </p:spTree>
    <p:extLst>
      <p:ext uri="{BB962C8B-B14F-4D97-AF65-F5344CB8AC3E}">
        <p14:creationId xmlns:p14="http://schemas.microsoft.com/office/powerpoint/2010/main" val="23055084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0" baseline="0" dirty="0" smtClean="0"/>
              <a:t>Second thing that you want to watch out for is when you are forced to create more objects than your test cares about. </a:t>
            </a:r>
            <a:br>
              <a:rPr lang="en-US" b="0" baseline="0" dirty="0" smtClean="0"/>
            </a:br>
            <a:endParaRPr lang="en-US" b="0" baseline="0" dirty="0" smtClean="0"/>
          </a:p>
          <a:p>
            <a:pPr marL="171450" indent="-171450">
              <a:buFont typeface="Arial" panose="020B0604020202020204" pitchFamily="34" charset="0"/>
              <a:buChar char="•"/>
            </a:pPr>
            <a:r>
              <a:rPr lang="en-US" b="0" baseline="0" dirty="0" smtClean="0"/>
              <a:t>Tests often only care about a PORTION of an object’s data</a:t>
            </a:r>
          </a:p>
          <a:p>
            <a:pPr marL="628650" lvl="1" indent="-171450">
              <a:buFont typeface="Arial" panose="020B0604020202020204" pitchFamily="34" charset="0"/>
              <a:buChar char="•"/>
            </a:pPr>
            <a:r>
              <a:rPr lang="en-US" b="0" baseline="0" dirty="0" smtClean="0"/>
              <a:t>Order’s SHIPPING STATUS may not care about line items</a:t>
            </a:r>
          </a:p>
          <a:p>
            <a:pPr marL="628650" lvl="1" indent="-171450">
              <a:buFont typeface="Arial" panose="020B0604020202020204" pitchFamily="34" charset="0"/>
              <a:buChar char="•"/>
            </a:pPr>
            <a:r>
              <a:rPr lang="en-US" b="0" baseline="0" dirty="0" smtClean="0"/>
              <a:t>Customer’s ADDRESS may not care about their name</a:t>
            </a:r>
          </a:p>
          <a:p>
            <a:endParaRPr lang="en-US" b="0" baseline="0" dirty="0" smtClean="0"/>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baseline="0" dirty="0" smtClean="0"/>
              <a:t>Not always possible to create objects and specify ONLY what you care about</a:t>
            </a:r>
            <a:br>
              <a:rPr lang="en-US" b="0" i="0" baseline="0" dirty="0" smtClean="0"/>
            </a:br>
            <a:endParaRPr lang="en-US" b="0" i="0" baseline="0" dirty="0" smtClean="0"/>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baseline="0" dirty="0" smtClean="0"/>
              <a:t>Constructor </a:t>
            </a:r>
            <a:br>
              <a:rPr lang="en-US" b="0" i="0" baseline="0" dirty="0" smtClean="0"/>
            </a:br>
            <a:endParaRPr lang="en-US" b="0" i="0" baseline="0" dirty="0" smtClean="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baseline="0" dirty="0" smtClean="0"/>
              <a:t>Being forced to create objects that don’t impact the test outcome makes tests hard to write and hard to understand</a:t>
            </a:r>
            <a:br>
              <a:rPr lang="en-US" b="0" i="0" baseline="0" dirty="0" smtClean="0"/>
            </a:br>
            <a:endParaRPr lang="en-US" b="0" i="0"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16</a:t>
            </a:fld>
            <a:endParaRPr lang="en-US"/>
          </a:p>
        </p:txBody>
      </p:sp>
    </p:spTree>
    <p:extLst>
      <p:ext uri="{BB962C8B-B14F-4D97-AF65-F5344CB8AC3E}">
        <p14:creationId xmlns:p14="http://schemas.microsoft.com/office/powerpoint/2010/main" val="37670312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0" dirty="0" smtClean="0"/>
              <a:t>Similar to point #2, poor</a:t>
            </a:r>
            <a:r>
              <a:rPr lang="en-US" b="0" baseline="0" dirty="0" smtClean="0"/>
              <a:t> setup code often suffers from “noise” values that obscure </a:t>
            </a:r>
            <a:r>
              <a:rPr lang="en-US" b="0" dirty="0" smtClean="0"/>
              <a:t>the data that actually impact the test outcome.</a:t>
            </a:r>
            <a:br>
              <a:rPr lang="en-US" b="0" dirty="0" smtClean="0"/>
            </a:br>
            <a:endParaRPr lang="en-US" b="0" dirty="0" smtClean="0"/>
          </a:p>
          <a:p>
            <a:pPr marL="171450" indent="-171450">
              <a:buFont typeface="Arial" panose="020B0604020202020204" pitchFamily="34" charset="0"/>
              <a:buChar char="•"/>
            </a:pPr>
            <a:r>
              <a:rPr lang="en-US" b="0" dirty="0" smtClean="0"/>
              <a:t>Imagine code</a:t>
            </a:r>
            <a:r>
              <a:rPr lang="en-US" b="0" baseline="0" dirty="0" smtClean="0"/>
              <a:t> that fails if the Customer email address is null</a:t>
            </a:r>
          </a:p>
          <a:p>
            <a:pPr marL="628650" lvl="1" indent="-171450">
              <a:buFont typeface="Arial" panose="020B0604020202020204" pitchFamily="34" charset="0"/>
              <a:buChar char="•"/>
            </a:pPr>
            <a:r>
              <a:rPr lang="en-US" b="0" baseline="0" dirty="0" smtClean="0"/>
              <a:t>When creating a customer in test, we give it a non-null email</a:t>
            </a:r>
            <a:endParaRPr lang="en-US" b="0" dirty="0" smtClean="0"/>
          </a:p>
          <a:p>
            <a:pPr marL="171450" indent="-171450">
              <a:buFont typeface="Arial" panose="020B0604020202020204" pitchFamily="34" charset="0"/>
              <a:buChar char="•"/>
            </a:pPr>
            <a:endParaRPr lang="en-US" b="0" dirty="0" smtClean="0"/>
          </a:p>
          <a:p>
            <a:pPr marL="171450" indent="-171450">
              <a:buFont typeface="Arial" panose="020B0604020202020204" pitchFamily="34" charset="0"/>
              <a:buChar char="•"/>
            </a:pPr>
            <a:r>
              <a:rPr lang="en-US" b="0" dirty="0" smtClean="0"/>
              <a:t>The</a:t>
            </a:r>
            <a:r>
              <a:rPr lang="en-US" b="0" baseline="0" dirty="0" smtClean="0"/>
              <a:t> string literal containing the email address</a:t>
            </a:r>
            <a:r>
              <a:rPr lang="en-US" b="0" dirty="0" smtClean="0"/>
              <a:t>, which DOES NOT impact the test outcome, is hard to distinguish from other values that DO impact the test</a:t>
            </a:r>
            <a:br>
              <a:rPr lang="en-US" b="0" dirty="0" smtClean="0"/>
            </a:br>
            <a:endParaRPr lang="en-US" b="0" dirty="0" smtClean="0"/>
          </a:p>
          <a:p>
            <a:pPr marL="628650" lvl="1" indent="-171450">
              <a:buFont typeface="Arial" panose="020B0604020202020204" pitchFamily="34" charset="0"/>
              <a:buChar char="•"/>
            </a:pPr>
            <a:r>
              <a:rPr lang="en-US" b="0" dirty="0" smtClean="0"/>
              <a:t>Other programmers work harder to</a:t>
            </a:r>
            <a:r>
              <a:rPr lang="en-US" b="0" baseline="0" dirty="0" smtClean="0"/>
              <a:t> determine </a:t>
            </a:r>
            <a:r>
              <a:rPr lang="en-US" b="0" dirty="0" smtClean="0"/>
              <a:t>which</a:t>
            </a:r>
            <a:r>
              <a:rPr lang="en-US" b="0" baseline="0" dirty="0" smtClean="0"/>
              <a:t> values are part of the true test context</a:t>
            </a:r>
          </a:p>
          <a:p>
            <a:pPr marL="628650" lvl="1" indent="-171450">
              <a:buFont typeface="Arial" panose="020B0604020202020204" pitchFamily="34" charset="0"/>
              <a:buChar char="•"/>
            </a:pPr>
            <a:endParaRPr lang="en-US" b="0" baseline="0" dirty="0" smtClean="0"/>
          </a:p>
          <a:p>
            <a:pPr marL="171450" lvl="0" indent="-171450">
              <a:buFont typeface="Arial" panose="020B0604020202020204" pitchFamily="34" charset="0"/>
              <a:buChar char="•"/>
            </a:pPr>
            <a:r>
              <a:rPr lang="en-US" b="0" baseline="0" dirty="0" smtClean="0"/>
              <a:t>In order for tests to serve as useful documentation:</a:t>
            </a:r>
          </a:p>
          <a:p>
            <a:pPr marL="628650" lvl="1" indent="-171450">
              <a:buFont typeface="Arial" panose="020B0604020202020204" pitchFamily="34" charset="0"/>
              <a:buChar char="•"/>
            </a:pPr>
            <a:r>
              <a:rPr lang="en-US" b="0" baseline="0" dirty="0" smtClean="0"/>
              <a:t>Have to clearly communicate the conditions under which their assertions hold true</a:t>
            </a:r>
          </a:p>
          <a:p>
            <a:pPr marL="628650" lvl="1" indent="-171450">
              <a:buFont typeface="Arial" panose="020B0604020202020204" pitchFamily="34" charset="0"/>
              <a:buChar char="•"/>
            </a:pPr>
            <a:r>
              <a:rPr lang="en-US" b="0" baseline="0" dirty="0" smtClean="0"/>
              <a:t>Specifying values in your test that don’t impact the test makes it much harder for other programmers to read and maintain that test</a:t>
            </a:r>
            <a:br>
              <a:rPr lang="en-US" b="0" baseline="0" dirty="0" smtClean="0"/>
            </a:br>
            <a:endParaRPr lang="en-US" b="0"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17</a:t>
            </a:fld>
            <a:endParaRPr lang="en-US"/>
          </a:p>
        </p:txBody>
      </p:sp>
    </p:spTree>
    <p:extLst>
      <p:ext uri="{BB962C8B-B14F-4D97-AF65-F5344CB8AC3E}">
        <p14:creationId xmlns:p14="http://schemas.microsoft.com/office/powerpoint/2010/main" val="22067104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baseline="0" dirty="0" smtClean="0"/>
              <a:t>Finally, poor setup code is often full of duplication, OR it is full of awkwardly reused logic.</a:t>
            </a:r>
          </a:p>
          <a:p>
            <a:endParaRPr lang="en-US" b="0" i="0" baseline="0" dirty="0" smtClean="0"/>
          </a:p>
          <a:p>
            <a:r>
              <a:rPr lang="en-US" b="0" i="0" baseline="0" dirty="0" smtClean="0"/>
              <a:t>When logic is duplicated your tests are less resilient to change and it’s harder to find related tests.</a:t>
            </a:r>
          </a:p>
          <a:p>
            <a:endParaRPr lang="en-US" b="0" i="0" baseline="0" dirty="0" smtClean="0"/>
          </a:p>
          <a:p>
            <a:r>
              <a:rPr lang="en-US" b="0" i="0" baseline="0" dirty="0" smtClean="0"/>
              <a:t>When logic is incorrectly reused, such as through inheritance, it’s harder to maintain.</a:t>
            </a:r>
            <a:br>
              <a:rPr lang="en-US" b="0" i="0" baseline="0" dirty="0" smtClean="0"/>
            </a:br>
            <a:endParaRPr lang="en-US" b="0" i="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b="0" i="0" baseline="0" dirty="0" smtClean="0"/>
          </a:p>
          <a:p>
            <a:endParaRPr lang="en-US" b="1" dirty="0" smtClean="0"/>
          </a:p>
          <a:p>
            <a:endParaRPr lang="en-US" b="1" dirty="0" smtClean="0"/>
          </a:p>
          <a:p>
            <a:r>
              <a:rPr lang="en-US" b="1" dirty="0" smtClean="0"/>
              <a:t>Transition:</a:t>
            </a:r>
            <a:r>
              <a:rPr lang="en-US" b="1" baseline="0" dirty="0" smtClean="0"/>
              <a:t> </a:t>
            </a:r>
            <a:r>
              <a:rPr lang="en-US" b="0" baseline="0" dirty="0" smtClean="0"/>
              <a:t>Let’s look at what these anti-patterns look like in code</a:t>
            </a:r>
            <a:endParaRPr lang="en-US" b="1" dirty="0"/>
          </a:p>
        </p:txBody>
      </p:sp>
      <p:sp>
        <p:nvSpPr>
          <p:cNvPr id="4" name="Slide Number Placeholder 3"/>
          <p:cNvSpPr>
            <a:spLocks noGrp="1"/>
          </p:cNvSpPr>
          <p:nvPr>
            <p:ph type="sldNum" sz="quarter" idx="10"/>
          </p:nvPr>
        </p:nvSpPr>
        <p:spPr/>
        <p:txBody>
          <a:bodyPr/>
          <a:lstStyle/>
          <a:p>
            <a:fld id="{89029652-62E7-43D6-83B5-097D7B7AA5D8}" type="slidenum">
              <a:rPr lang="en-US" smtClean="0"/>
              <a:t>18</a:t>
            </a:fld>
            <a:endParaRPr lang="en-US"/>
          </a:p>
        </p:txBody>
      </p:sp>
    </p:spTree>
    <p:extLst>
      <p:ext uri="{BB962C8B-B14F-4D97-AF65-F5344CB8AC3E}">
        <p14:creationId xmlns:p14="http://schemas.microsoft.com/office/powerpoint/2010/main" val="33845800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Here’s an example of what these costs look like in code.</a:t>
            </a:r>
          </a:p>
          <a:p>
            <a:endParaRPr lang="en-US" dirty="0" smtClean="0"/>
          </a:p>
          <a:p>
            <a:r>
              <a:rPr lang="en-US" dirty="0" smtClean="0"/>
              <a:t>In this test,</a:t>
            </a:r>
            <a:r>
              <a:rPr lang="en-US" baseline="0" dirty="0" smtClean="0"/>
              <a:t> all I need is a shipped Order.</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19</a:t>
            </a:fld>
            <a:endParaRPr lang="en-US"/>
          </a:p>
        </p:txBody>
      </p:sp>
    </p:spTree>
    <p:extLst>
      <p:ext uri="{BB962C8B-B14F-4D97-AF65-F5344CB8AC3E}">
        <p14:creationId xmlns:p14="http://schemas.microsoft.com/office/powerpoint/2010/main" val="28910950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You are doing things in your tests</a:t>
            </a:r>
            <a:r>
              <a:rPr lang="en-US" sz="1200" kern="1200" baseline="0" dirty="0" smtClean="0">
                <a:solidFill>
                  <a:schemeClr val="tx1"/>
                </a:solidFill>
                <a:effectLst/>
                <a:latin typeface="+mn-lt"/>
                <a:ea typeface="+mn-ea"/>
                <a:cs typeface="+mn-cs"/>
              </a:rPr>
              <a:t> that are costing you time, money and frustration. </a:t>
            </a:r>
          </a:p>
          <a:p>
            <a:endParaRPr lang="en-US" sz="1200" kern="1200" baseline="0" dirty="0" smtClean="0">
              <a:solidFill>
                <a:schemeClr val="tx1"/>
              </a:solidFill>
              <a:effectLst/>
              <a:latin typeface="+mn-lt"/>
              <a:ea typeface="+mn-ea"/>
              <a:cs typeface="+mn-cs"/>
            </a:endParaRPr>
          </a:p>
          <a:p>
            <a:pPr marL="171450" indent="-171450">
              <a:buFont typeface="Arial" panose="020B0604020202020204" pitchFamily="34" charset="0"/>
              <a:buChar char="•"/>
            </a:pPr>
            <a:r>
              <a:rPr lang="en-US" sz="1200" kern="1200" baseline="0" dirty="0" smtClean="0">
                <a:solidFill>
                  <a:schemeClr val="tx1"/>
                </a:solidFill>
                <a:effectLst/>
                <a:latin typeface="+mn-lt"/>
                <a:ea typeface="+mn-ea"/>
                <a:cs typeface="+mn-cs"/>
              </a:rPr>
              <a:t>Suck up your TIME when too hard to READ or UNDERSTAND</a:t>
            </a:r>
          </a:p>
          <a:p>
            <a:pPr marL="171450" indent="-171450">
              <a:buFont typeface="Arial" panose="020B0604020202020204" pitchFamily="34" charset="0"/>
              <a:buChar char="•"/>
            </a:pPr>
            <a:r>
              <a:rPr lang="en-US" sz="1200" kern="1200" baseline="0" dirty="0" smtClean="0">
                <a:solidFill>
                  <a:schemeClr val="tx1"/>
                </a:solidFill>
                <a:effectLst/>
                <a:latin typeface="+mn-lt"/>
                <a:ea typeface="+mn-ea"/>
                <a:cs typeface="+mn-cs"/>
              </a:rPr>
              <a:t>Suck up your MONEY, or your company’s money, when they break for stupid reasons</a:t>
            </a:r>
          </a:p>
          <a:p>
            <a:pPr marL="171450" indent="-171450">
              <a:buFont typeface="Arial" panose="020B0604020202020204" pitchFamily="34" charset="0"/>
              <a:buChar char="•"/>
            </a:pPr>
            <a:r>
              <a:rPr lang="en-US" sz="1200" kern="1200" baseline="0" dirty="0" smtClean="0">
                <a:solidFill>
                  <a:schemeClr val="tx1"/>
                </a:solidFill>
                <a:effectLst/>
                <a:latin typeface="+mn-lt"/>
                <a:ea typeface="+mn-ea"/>
                <a:cs typeface="+mn-cs"/>
              </a:rPr>
              <a:t>Cause you frustration when it’s harder than it should be to WRITE NEW tests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Those are my assertions,</a:t>
            </a:r>
            <a:r>
              <a:rPr lang="en-US" sz="1200" kern="1200" baseline="0" dirty="0" smtClean="0">
                <a:solidFill>
                  <a:schemeClr val="tx1"/>
                </a:solidFill>
                <a:effectLst/>
                <a:latin typeface="+mn-lt"/>
                <a:ea typeface="+mn-ea"/>
                <a:cs typeface="+mn-cs"/>
              </a:rPr>
              <a:t> based on years of experience writing tests in the trenches just like you. </a:t>
            </a:r>
          </a:p>
          <a:p>
            <a:pPr marL="171450" indent="-171450">
              <a:buFont typeface="Arial" panose="020B0604020202020204" pitchFamily="34" charset="0"/>
              <a:buChar char="•"/>
            </a:pPr>
            <a:r>
              <a:rPr lang="en-US" sz="1200" kern="1200" baseline="0" dirty="0" smtClean="0">
                <a:solidFill>
                  <a:schemeClr val="tx1"/>
                </a:solidFill>
                <a:effectLst/>
                <a:latin typeface="+mn-lt"/>
                <a:ea typeface="+mn-ea"/>
                <a:cs typeface="+mn-cs"/>
              </a:rPr>
              <a:t>Gritted my teeth while spending more time setting up a test than it took to implement the feature. </a:t>
            </a:r>
          </a:p>
          <a:p>
            <a:pPr marL="171450" indent="-171450">
              <a:buFont typeface="Arial" panose="020B0604020202020204" pitchFamily="34" charset="0"/>
              <a:buChar char="•"/>
            </a:pPr>
            <a:r>
              <a:rPr lang="en-US" sz="1200" kern="1200" baseline="0" dirty="0" smtClean="0">
                <a:solidFill>
                  <a:schemeClr val="tx1"/>
                </a:solidFill>
                <a:effectLst/>
                <a:latin typeface="+mn-lt"/>
                <a:ea typeface="+mn-ea"/>
                <a:cs typeface="+mn-cs"/>
              </a:rPr>
              <a:t>I have overwhelmed by confusion while trying to understand a test with three screens of setup logic. </a:t>
            </a:r>
          </a:p>
          <a:p>
            <a:pPr marL="171450" indent="-171450">
              <a:buFont typeface="Arial" panose="020B0604020202020204" pitchFamily="34" charset="0"/>
              <a:buChar char="•"/>
            </a:pPr>
            <a:r>
              <a:rPr lang="en-US" sz="1200" kern="1200" baseline="0" dirty="0" smtClean="0">
                <a:solidFill>
                  <a:schemeClr val="tx1"/>
                </a:solidFill>
                <a:effectLst/>
                <a:latin typeface="+mn-lt"/>
                <a:ea typeface="+mn-ea"/>
                <a:cs typeface="+mn-cs"/>
              </a:rPr>
              <a:t>And more times than I’d like to admit, I have skipped writing a valuable test because it would have been too costly to write. </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That sucks!</a:t>
            </a:r>
          </a:p>
        </p:txBody>
      </p:sp>
      <p:sp>
        <p:nvSpPr>
          <p:cNvPr id="4" name="Slide Number Placeholder 3"/>
          <p:cNvSpPr>
            <a:spLocks noGrp="1"/>
          </p:cNvSpPr>
          <p:nvPr>
            <p:ph type="sldNum" sz="quarter" idx="10"/>
          </p:nvPr>
        </p:nvSpPr>
        <p:spPr/>
        <p:txBody>
          <a:bodyPr/>
          <a:lstStyle/>
          <a:p>
            <a:fld id="{89029652-62E7-43D6-83B5-097D7B7AA5D8}" type="slidenum">
              <a:rPr lang="en-US" smtClean="0"/>
              <a:t>2</a:t>
            </a:fld>
            <a:endParaRPr lang="en-US"/>
          </a:p>
        </p:txBody>
      </p:sp>
    </p:spTree>
    <p:extLst>
      <p:ext uri="{BB962C8B-B14F-4D97-AF65-F5344CB8AC3E}">
        <p14:creationId xmlns:p14="http://schemas.microsoft.com/office/powerpoint/2010/main" val="420975152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But apparently an Order object needs a Customer…</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20</a:t>
            </a:fld>
            <a:endParaRPr lang="en-US"/>
          </a:p>
        </p:txBody>
      </p:sp>
    </p:spTree>
    <p:extLst>
      <p:ext uri="{BB962C8B-B14F-4D97-AF65-F5344CB8AC3E}">
        <p14:creationId xmlns:p14="http://schemas.microsoft.com/office/powerpoint/2010/main" val="153386530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and a Customer needs some Addresses…</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21</a:t>
            </a:fld>
            <a:endParaRPr lang="en-US"/>
          </a:p>
        </p:txBody>
      </p:sp>
    </p:spTree>
    <p:extLst>
      <p:ext uri="{BB962C8B-B14F-4D97-AF65-F5344CB8AC3E}">
        <p14:creationId xmlns:p14="http://schemas.microsoft.com/office/powerpoint/2010/main" val="424292282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and by the time I’ve satisfied the constructor, I’ve written a whole lot of code when I really</a:t>
            </a:r>
            <a:r>
              <a:rPr lang="en-US" baseline="0" dirty="0" smtClean="0"/>
              <a:t> only care about two things: the order’s shipping status, and whether or not it accepts new items.</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22</a:t>
            </a:fld>
            <a:endParaRPr lang="en-US"/>
          </a:p>
        </p:txBody>
      </p:sp>
    </p:spTree>
    <p:extLst>
      <p:ext uri="{BB962C8B-B14F-4D97-AF65-F5344CB8AC3E}">
        <p14:creationId xmlns:p14="http://schemas.microsoft.com/office/powerpoint/2010/main" val="93506501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All the things I created, but don’t care about,</a:t>
            </a:r>
            <a:r>
              <a:rPr lang="en-US" baseline="0" dirty="0" smtClean="0"/>
              <a:t> are noise</a:t>
            </a:r>
            <a:br>
              <a:rPr lang="en-US" baseline="0" dirty="0" smtClean="0"/>
            </a:br>
            <a:endParaRPr lang="en-US" baseline="0" dirty="0" smtClean="0"/>
          </a:p>
          <a:p>
            <a:pPr marL="171450" indent="-171450">
              <a:buFont typeface="Arial" panose="020B0604020202020204" pitchFamily="34" charset="0"/>
              <a:buChar char="•"/>
            </a:pPr>
            <a:r>
              <a:rPr lang="en-US" baseline="0" dirty="0" smtClean="0"/>
              <a:t>Every time you read this – filter signal through noise</a:t>
            </a:r>
            <a:endParaRPr lang="en-US" dirty="0" smtClean="0"/>
          </a:p>
          <a:p>
            <a:endParaRPr lang="en-US" baseline="0" dirty="0" smtClean="0"/>
          </a:p>
          <a:p>
            <a:pPr marL="171450" indent="-171450">
              <a:buFont typeface="Arial" panose="020B0604020202020204" pitchFamily="34" charset="0"/>
              <a:buChar char="•"/>
            </a:pPr>
            <a:r>
              <a:rPr lang="en-US" baseline="0" dirty="0" smtClean="0"/>
              <a:t>Some objects I deal with have 4, 5 or even 6 layers of composition</a:t>
            </a:r>
          </a:p>
          <a:p>
            <a:pPr marL="628650" lvl="1" indent="-171450">
              <a:buFont typeface="Arial" panose="020B0604020202020204" pitchFamily="34" charset="0"/>
              <a:buChar char="•"/>
            </a:pPr>
            <a:r>
              <a:rPr lang="en-US" baseline="0" dirty="0" smtClean="0"/>
              <a:t>Object A uses B, B uses C, </a:t>
            </a:r>
            <a:r>
              <a:rPr lang="en-US" baseline="0" dirty="0" err="1" smtClean="0"/>
              <a:t>etc</a:t>
            </a:r>
            <a:endParaRPr lang="en-US" baseline="0" dirty="0" smtClean="0"/>
          </a:p>
          <a:p>
            <a:pPr marL="628650" lvl="1" indent="-171450">
              <a:buFont typeface="Arial" panose="020B0604020202020204" pitchFamily="34" charset="0"/>
              <a:buChar char="•"/>
            </a:pPr>
            <a:r>
              <a:rPr lang="en-US" baseline="0" dirty="0" smtClean="0"/>
              <a:t>Being forced to write unnecessary code like this can make it very difficult to set up tests for complex systems</a:t>
            </a:r>
          </a:p>
          <a:p>
            <a:pPr marL="628650" lvl="1" indent="-171450">
              <a:buFont typeface="Arial" panose="020B0604020202020204" pitchFamily="34" charset="0"/>
              <a:buChar char="•"/>
            </a:pPr>
            <a:endParaRPr lang="en-US" baseline="0" dirty="0" smtClean="0"/>
          </a:p>
          <a:p>
            <a:endParaRPr lang="en-US" i="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1" i="0" baseline="0" dirty="0" smtClean="0"/>
              <a:t>TRANSITION</a:t>
            </a:r>
            <a:r>
              <a:rPr lang="en-US" b="0" i="0" baseline="0" dirty="0" smtClean="0"/>
              <a:t>: Noise values aren’t just distracting – also liabilities and make tests brittle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i="0"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23</a:t>
            </a:fld>
            <a:endParaRPr lang="en-US"/>
          </a:p>
        </p:txBody>
      </p:sp>
    </p:spTree>
    <p:extLst>
      <p:ext uri="{BB962C8B-B14F-4D97-AF65-F5344CB8AC3E}">
        <p14:creationId xmlns:p14="http://schemas.microsoft.com/office/powerpoint/2010/main" val="157624635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i="0" baseline="0" dirty="0" smtClean="0"/>
              <a:t>What happens when the Order, Customer or Address constructors get modified?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i="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0" i="0" baseline="0" dirty="0" smtClean="0"/>
              <a:t>If you’ve ever made a simple change to your application, and then spent the next two hours cleaning up failing tests, you’ve felt this pain.</a:t>
            </a:r>
            <a:endParaRPr lang="en-US" b="1" i="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24</a:t>
            </a:fld>
            <a:endParaRPr lang="en-US"/>
          </a:p>
        </p:txBody>
      </p:sp>
    </p:spTree>
    <p:extLst>
      <p:ext uri="{BB962C8B-B14F-4D97-AF65-F5344CB8AC3E}">
        <p14:creationId xmlns:p14="http://schemas.microsoft.com/office/powerpoint/2010/main" val="19162393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summarize,</a:t>
            </a:r>
            <a:r>
              <a:rPr lang="en-US" baseline="0" dirty="0" smtClean="0"/>
              <a:t> poor setup code makes test hard to write and maintain.</a:t>
            </a:r>
          </a:p>
          <a:p>
            <a:endParaRPr lang="en-US" baseline="0" dirty="0" smtClean="0"/>
          </a:p>
          <a:p>
            <a:pPr marL="228600" indent="-228600">
              <a:buAutoNum type="arabicParenR"/>
            </a:pPr>
            <a:r>
              <a:rPr lang="en-US" b="1" baseline="0" dirty="0" smtClean="0"/>
              <a:t>CLICK: </a:t>
            </a:r>
            <a:r>
              <a:rPr lang="en-US" baseline="0" dirty="0" smtClean="0"/>
              <a:t>If tests are hard to write, we don’t write them</a:t>
            </a:r>
          </a:p>
          <a:p>
            <a:pPr marL="228600" indent="-228600">
              <a:buAutoNum type="arabicParenR"/>
            </a:pPr>
            <a:r>
              <a:rPr lang="en-US" b="1" baseline="0" dirty="0" smtClean="0"/>
              <a:t>CLICK: </a:t>
            </a:r>
            <a:r>
              <a:rPr lang="en-US" b="0" baseline="0" dirty="0" smtClean="0"/>
              <a:t>If tests are hard to understand</a:t>
            </a:r>
            <a:r>
              <a:rPr lang="en-US" baseline="0" dirty="0" smtClean="0"/>
              <a:t>, we get less value from our investment</a:t>
            </a:r>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r>
              <a:rPr lang="en-US" b="1" baseline="0" dirty="0" smtClean="0"/>
              <a:t>CLICK: </a:t>
            </a:r>
            <a:r>
              <a:rPr lang="en-US" sz="1200" kern="1200" dirty="0" smtClean="0">
                <a:solidFill>
                  <a:schemeClr val="tx1"/>
                </a:solidFill>
                <a:effectLst/>
                <a:latin typeface="+mn-lt"/>
                <a:ea typeface="+mn-ea"/>
                <a:cs typeface="+mn-cs"/>
              </a:rPr>
              <a:t>And tests that are brittle require a lot of time to keep running. This takes our focus away from more valuable tasks.</a:t>
            </a:r>
          </a:p>
          <a:p>
            <a:pPr marL="228600" indent="-228600">
              <a:buAutoNum type="arabicParenR"/>
            </a:pPr>
            <a:endParaRPr lang="en-US" baseline="0" dirty="0" smtClean="0"/>
          </a:p>
          <a:p>
            <a:endParaRPr lang="en-US" i="0"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25</a:t>
            </a:fld>
            <a:endParaRPr lang="en-US"/>
          </a:p>
        </p:txBody>
      </p:sp>
    </p:spTree>
    <p:extLst>
      <p:ext uri="{BB962C8B-B14F-4D97-AF65-F5344CB8AC3E}">
        <p14:creationId xmlns:p14="http://schemas.microsoft.com/office/powerpoint/2010/main" val="250149482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baseline="0" dirty="0" smtClean="0"/>
              <a:t>Tests that break and are hard to change or understand have a tendency to get “fixed” with the delete key.</a:t>
            </a:r>
          </a:p>
          <a:p>
            <a:pPr marL="0" indent="0">
              <a:buNone/>
            </a:pPr>
            <a:endParaRPr lang="en-US" baseline="0" dirty="0" smtClean="0"/>
          </a:p>
          <a:p>
            <a:pPr marL="0" indent="0">
              <a:buNone/>
            </a:pPr>
            <a:r>
              <a:rPr lang="en-US" baseline="0" dirty="0" smtClean="0"/>
              <a:t>Has anyone here ever done that? A test starts failing, you look at it, you run out of fingers to count up the WTFs in the setup logic. So you look over your shoulder, make sure no one is watching, then you delete the test, commit the change, and sneak out to an early lunch.</a:t>
            </a:r>
          </a:p>
          <a:p>
            <a:pPr marL="0" indent="0">
              <a:buNone/>
            </a:pPr>
            <a:endParaRPr lang="en-US" baseline="0" dirty="0" smtClean="0"/>
          </a:p>
          <a:p>
            <a:pPr marL="0" indent="0">
              <a:buNone/>
            </a:pPr>
            <a:r>
              <a:rPr lang="en-US" baseline="0" dirty="0" smtClean="0"/>
              <a:t>That sucks! Someone wrote that test because they thought it was valuable, but the cost outweighed the benefit. That’s what we’re trying to avoid.</a:t>
            </a:r>
            <a:endParaRPr lang="en-US" dirty="0" smtClean="0"/>
          </a:p>
          <a:p>
            <a:endParaRPr lang="en-US" i="0"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26</a:t>
            </a:fld>
            <a:endParaRPr lang="en-US"/>
          </a:p>
        </p:txBody>
      </p:sp>
    </p:spTree>
    <p:extLst>
      <p:ext uri="{BB962C8B-B14F-4D97-AF65-F5344CB8AC3E}">
        <p14:creationId xmlns:p14="http://schemas.microsoft.com/office/powerpoint/2010/main" val="217408721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t>So how</a:t>
            </a:r>
            <a:r>
              <a:rPr lang="en-US" baseline="0" dirty="0" smtClean="0"/>
              <a:t> do we write tests that</a:t>
            </a:r>
            <a:r>
              <a:rPr lang="en-US" i="1" baseline="0" dirty="0" smtClean="0"/>
              <a:t> don’t </a:t>
            </a:r>
            <a:r>
              <a:rPr lang="en-US" i="0" baseline="0" dirty="0" smtClean="0"/>
              <a:t>suck up all our time, money and energy?</a:t>
            </a:r>
          </a:p>
          <a:p>
            <a:pPr marL="171450" indent="-171450">
              <a:buFont typeface="Arial" panose="020B0604020202020204" pitchFamily="34" charset="0"/>
              <a:buChar char="•"/>
            </a:pPr>
            <a:endParaRPr lang="en-US" i="0" baseline="0" dirty="0" smtClean="0"/>
          </a:p>
          <a:p>
            <a:pPr marL="171450" indent="-171450">
              <a:buFont typeface="Arial" panose="020B0604020202020204" pitchFamily="34" charset="0"/>
              <a:buChar char="•"/>
            </a:pPr>
            <a:r>
              <a:rPr lang="en-US" i="0" baseline="0" dirty="0" smtClean="0"/>
              <a:t>Start by identifying 4 core principles of good setup code, and then we’ll look at specific patterns for adhering to them. </a:t>
            </a:r>
          </a:p>
        </p:txBody>
      </p:sp>
      <p:sp>
        <p:nvSpPr>
          <p:cNvPr id="4" name="Slide Number Placeholder 3"/>
          <p:cNvSpPr>
            <a:spLocks noGrp="1"/>
          </p:cNvSpPr>
          <p:nvPr>
            <p:ph type="sldNum" sz="quarter" idx="10"/>
          </p:nvPr>
        </p:nvSpPr>
        <p:spPr/>
        <p:txBody>
          <a:bodyPr/>
          <a:lstStyle/>
          <a:p>
            <a:fld id="{89029652-62E7-43D6-83B5-097D7B7AA5D8}" type="slidenum">
              <a:rPr lang="en-US" smtClean="0"/>
              <a:t>27</a:t>
            </a:fld>
            <a:endParaRPr lang="en-US"/>
          </a:p>
        </p:txBody>
      </p:sp>
    </p:spTree>
    <p:extLst>
      <p:ext uri="{BB962C8B-B14F-4D97-AF65-F5344CB8AC3E}">
        <p14:creationId xmlns:p14="http://schemas.microsoft.com/office/powerpoint/2010/main" val="178371637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baseline="0" dirty="0" smtClean="0"/>
              <a:t>The first principle is that tests should be “highly expressive”. What does that mean? </a:t>
            </a:r>
          </a:p>
          <a:p>
            <a:endParaRPr lang="en-US" b="0" i="0" baseline="0" dirty="0" smtClean="0"/>
          </a:p>
          <a:p>
            <a:pPr marL="171450" indent="-171450">
              <a:buFont typeface="Arial" panose="020B0604020202020204" pitchFamily="34" charset="0"/>
              <a:buChar char="•"/>
            </a:pPr>
            <a:r>
              <a:rPr lang="en-US" b="0" i="0" baseline="0" dirty="0" smtClean="0"/>
              <a:t>Dictionary defines “expressive” as “effectively conveying thought or meaning”. </a:t>
            </a:r>
          </a:p>
          <a:p>
            <a:pPr marL="171450" indent="-171450">
              <a:buFont typeface="Arial" panose="020B0604020202020204" pitchFamily="34" charset="0"/>
              <a:buChar char="•"/>
            </a:pPr>
            <a:endParaRPr lang="en-US" b="0" i="0" baseline="0" dirty="0" smtClean="0"/>
          </a:p>
          <a:p>
            <a:pPr marL="171450" indent="-171450">
              <a:buFont typeface="Arial" panose="020B0604020202020204" pitchFamily="34" charset="0"/>
              <a:buChar char="•"/>
            </a:pPr>
            <a:r>
              <a:rPr lang="en-US" b="0" i="0" baseline="0" dirty="0" smtClean="0"/>
              <a:t>Means that other developers should be able to read and understand our setup code with as minimal effort as possible</a:t>
            </a:r>
          </a:p>
          <a:p>
            <a:pPr marL="171450" indent="-171450">
              <a:buFont typeface="Arial" panose="020B0604020202020204" pitchFamily="34" charset="0"/>
              <a:buChar char="•"/>
            </a:pPr>
            <a:endParaRPr lang="en-US" b="0" i="0" baseline="0" dirty="0" smtClean="0"/>
          </a:p>
          <a:p>
            <a:pPr marL="0" indent="0">
              <a:buFont typeface="Arial" panose="020B0604020202020204" pitchFamily="34" charset="0"/>
              <a:buNone/>
            </a:pPr>
            <a:r>
              <a:rPr lang="en-US" b="1" i="0" baseline="0" dirty="0" smtClean="0"/>
              <a:t>TRANSITION: </a:t>
            </a:r>
            <a:r>
              <a:rPr lang="en-US" b="0" i="0" baseline="0" dirty="0" smtClean="0"/>
              <a:t>This is a really important idea so we’re going to dig in and look at a bunch of ways to write expressive code.</a:t>
            </a:r>
            <a:br>
              <a:rPr lang="en-US" b="0" i="0" baseline="0" dirty="0" smtClean="0"/>
            </a:br>
            <a:endParaRPr lang="en-US" b="0" i="0" baseline="0" dirty="0" smtClean="0"/>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28</a:t>
            </a:fld>
            <a:endParaRPr lang="en-US"/>
          </a:p>
        </p:txBody>
      </p:sp>
    </p:spTree>
    <p:extLst>
      <p:ext uri="{BB962C8B-B14F-4D97-AF65-F5344CB8AC3E}">
        <p14:creationId xmlns:p14="http://schemas.microsoft.com/office/powerpoint/2010/main" val="392505308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baseline="0" dirty="0" smtClean="0"/>
              <a:t>One aspect of expressive code is that it has a high signal-to-noise ratio. </a:t>
            </a:r>
          </a:p>
          <a:p>
            <a:endParaRPr lang="en-US" b="0" i="0" baseline="0" dirty="0" smtClean="0"/>
          </a:p>
          <a:p>
            <a:pPr marL="171450" indent="-171450">
              <a:buFont typeface="Arial" panose="020B0604020202020204" pitchFamily="34" charset="0"/>
              <a:buChar char="•"/>
            </a:pPr>
            <a:r>
              <a:rPr lang="en-US" b="0" i="0" baseline="0" dirty="0" smtClean="0"/>
              <a:t>All </a:t>
            </a:r>
            <a:r>
              <a:rPr lang="en-US" b="0" i="0" baseline="0" dirty="0" smtClean="0"/>
              <a:t>unnecessary code </a:t>
            </a:r>
            <a:endParaRPr lang="en-US" b="0" i="0" baseline="0" dirty="0" smtClean="0"/>
          </a:p>
          <a:p>
            <a:pPr marL="171450" indent="-171450">
              <a:buFont typeface="Arial" panose="020B0604020202020204" pitchFamily="34" charset="0"/>
              <a:buChar char="•"/>
            </a:pPr>
            <a:r>
              <a:rPr lang="en-US" b="0" i="0" baseline="0" dirty="0" smtClean="0"/>
              <a:t>What’s left is as easy read </a:t>
            </a:r>
            <a:r>
              <a:rPr lang="en-US" b="0" i="0" baseline="0" dirty="0" smtClean="0"/>
              <a:t>and scan as possible.</a:t>
            </a:r>
          </a:p>
          <a:p>
            <a:endParaRPr lang="en-US" b="0" i="0" baseline="0" dirty="0" smtClean="0"/>
          </a:p>
          <a:p>
            <a:r>
              <a:rPr lang="en-US" b="0" i="0" baseline="0" dirty="0" smtClean="0"/>
              <a:t>We read tests every day;</a:t>
            </a:r>
          </a:p>
          <a:p>
            <a:pPr marL="171450" indent="-171450">
              <a:buFont typeface="Arial" panose="020B0604020202020204" pitchFamily="34" charset="0"/>
              <a:buChar char="•"/>
            </a:pPr>
            <a:r>
              <a:rPr lang="en-US" b="0" i="0" baseline="0" dirty="0" smtClean="0"/>
              <a:t>Can’t understand the </a:t>
            </a:r>
            <a:r>
              <a:rPr lang="en-US" b="0" i="0" baseline="0" dirty="0" smtClean="0"/>
              <a:t>assertions </a:t>
            </a:r>
            <a:r>
              <a:rPr lang="en-US" b="0" i="0" baseline="0" dirty="0" smtClean="0"/>
              <a:t>unless </a:t>
            </a:r>
            <a:r>
              <a:rPr lang="en-US" b="0" i="0" baseline="0" dirty="0" smtClean="0"/>
              <a:t>we understand the context </a:t>
            </a:r>
            <a:r>
              <a:rPr lang="en-US" b="0" i="0" baseline="0" dirty="0" smtClean="0"/>
              <a:t>too</a:t>
            </a:r>
          </a:p>
          <a:p>
            <a:pPr marL="171450" indent="-171450">
              <a:buFont typeface="Arial" panose="020B0604020202020204" pitchFamily="34" charset="0"/>
              <a:buChar char="•"/>
            </a:pPr>
            <a:r>
              <a:rPr lang="en-US" b="0" i="0" baseline="0" dirty="0" smtClean="0"/>
              <a:t>Make it as effortless as possible for someone to digest your setup code</a:t>
            </a:r>
            <a:endParaRPr lang="en-US" b="0" i="0" baseline="0" dirty="0" smtClean="0"/>
          </a:p>
          <a:p>
            <a:endParaRPr lang="en-US" b="0" i="0" baseline="0" dirty="0" smtClean="0"/>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0" i="0" baseline="0" dirty="0" smtClean="0"/>
          </a:p>
          <a:p>
            <a:r>
              <a:rPr lang="en-US" b="1" dirty="0" smtClean="0"/>
              <a:t>CLICK:</a:t>
            </a:r>
            <a:r>
              <a:rPr lang="en-US" b="0" dirty="0" smtClean="0"/>
              <a:t> Here’s an example. Quick,</a:t>
            </a:r>
            <a:r>
              <a:rPr lang="en-US" b="0" baseline="0" dirty="0" smtClean="0"/>
              <a:t> what’s the point of this code? It’s hard to tell because there’s so much going on. And it turns out that a lot of what is going is noise.</a:t>
            </a:r>
            <a:endParaRPr lang="en-US" b="0" dirty="0" smtClean="0"/>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29</a:t>
            </a:fld>
            <a:endParaRPr lang="en-US"/>
          </a:p>
        </p:txBody>
      </p:sp>
    </p:spTree>
    <p:extLst>
      <p:ext uri="{BB962C8B-B14F-4D97-AF65-F5344CB8AC3E}">
        <p14:creationId xmlns:p14="http://schemas.microsoft.com/office/powerpoint/2010/main" val="11348003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I don’t know about you, but </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baseline="0" dirty="0" smtClean="0">
                <a:solidFill>
                  <a:schemeClr val="tx1"/>
                </a:solidFill>
                <a:effectLst/>
                <a:latin typeface="+mn-lt"/>
                <a:ea typeface="+mn-ea"/>
                <a:cs typeface="+mn-cs"/>
              </a:rPr>
              <a:t>I don’t like gritting my teeth when writing tests</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baseline="0" dirty="0" smtClean="0">
                <a:solidFill>
                  <a:schemeClr val="tx1"/>
                </a:solidFill>
                <a:effectLst/>
                <a:latin typeface="+mn-lt"/>
                <a:ea typeface="+mn-ea"/>
                <a:cs typeface="+mn-cs"/>
              </a:rPr>
              <a:t>I don’t like feeling confused when reading our code</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baseline="0" dirty="0" smtClean="0">
                <a:solidFill>
                  <a:schemeClr val="tx1"/>
                </a:solidFill>
                <a:effectLst/>
                <a:latin typeface="+mn-lt"/>
                <a:ea typeface="+mn-ea"/>
                <a:cs typeface="+mn-cs"/>
              </a:rPr>
              <a:t>And I don’t like feeling ashamed when I let my team down skipping the tests that will help them maintain my code in the future</a:t>
            </a:r>
            <a:endParaRPr lang="en-US" sz="1200" kern="1200" dirty="0" smtClean="0">
              <a:solidFill>
                <a:schemeClr val="tx1"/>
              </a:solidFill>
              <a:effectLst/>
              <a:latin typeface="+mn-lt"/>
              <a:ea typeface="+mn-ea"/>
              <a:cs typeface="+mn-cs"/>
            </a:endParaRP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Because I don’t like those things, and because I think testing is too important to give up on, I have spent a great deal of effort finding better ways to write tests.</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In this session I’m going to lead you out of the darkness and into the land of milk, honey and unicorns where tests are easy to write, easy to read, and easy to maintain. </a:t>
            </a:r>
          </a:p>
          <a:p>
            <a:endParaRPr lang="en-US" sz="1200" kern="1200" baseline="0" dirty="0" smtClean="0">
              <a:solidFill>
                <a:schemeClr val="tx1"/>
              </a:solidFill>
              <a:effectLst/>
              <a:latin typeface="+mn-lt"/>
              <a:ea typeface="+mn-ea"/>
              <a:cs typeface="+mn-cs"/>
            </a:endParaRPr>
          </a:p>
          <a:p>
            <a:pPr marL="171450" indent="-171450">
              <a:buFont typeface="Arial" panose="020B0604020202020204" pitchFamily="34" charset="0"/>
              <a:buChar char="•"/>
            </a:pPr>
            <a:r>
              <a:rPr lang="en-US" sz="1200" kern="1200" baseline="0" dirty="0" smtClean="0">
                <a:solidFill>
                  <a:schemeClr val="tx1"/>
                </a:solidFill>
                <a:effectLst/>
                <a:latin typeface="+mn-lt"/>
                <a:ea typeface="+mn-ea"/>
                <a:cs typeface="+mn-cs"/>
              </a:rPr>
              <a:t>Show you the things that you’re doing that are so costly</a:t>
            </a:r>
          </a:p>
          <a:p>
            <a:pPr marL="171450" indent="-171450">
              <a:buFont typeface="Arial" panose="020B0604020202020204" pitchFamily="34" charset="0"/>
              <a:buChar char="•"/>
            </a:pPr>
            <a:r>
              <a:rPr lang="en-US" sz="1200" kern="1200" baseline="0" dirty="0" smtClean="0">
                <a:solidFill>
                  <a:schemeClr val="tx1"/>
                </a:solidFill>
                <a:effectLst/>
                <a:latin typeface="+mn-lt"/>
                <a:ea typeface="+mn-ea"/>
                <a:cs typeface="+mn-cs"/>
              </a:rPr>
              <a:t>Practical things that you can do today to reduce those costs</a:t>
            </a:r>
          </a:p>
        </p:txBody>
      </p:sp>
      <p:sp>
        <p:nvSpPr>
          <p:cNvPr id="4" name="Slide Number Placeholder 3"/>
          <p:cNvSpPr>
            <a:spLocks noGrp="1"/>
          </p:cNvSpPr>
          <p:nvPr>
            <p:ph type="sldNum" sz="quarter" idx="10"/>
          </p:nvPr>
        </p:nvSpPr>
        <p:spPr/>
        <p:txBody>
          <a:bodyPr/>
          <a:lstStyle/>
          <a:p>
            <a:fld id="{89029652-62E7-43D6-83B5-097D7B7AA5D8}" type="slidenum">
              <a:rPr lang="en-US" smtClean="0"/>
              <a:t>3</a:t>
            </a:fld>
            <a:endParaRPr lang="en-US"/>
          </a:p>
        </p:txBody>
      </p:sp>
    </p:spTree>
    <p:extLst>
      <p:ext uri="{BB962C8B-B14F-4D97-AF65-F5344CB8AC3E}">
        <p14:creationId xmlns:p14="http://schemas.microsoft.com/office/powerpoint/2010/main" val="264163875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How about this?</a:t>
            </a:r>
            <a:r>
              <a:rPr lang="en-US" baseline="0" dirty="0" smtClean="0"/>
              <a:t> </a:t>
            </a:r>
            <a:br>
              <a:rPr lang="en-US" baseline="0" dirty="0" smtClean="0"/>
            </a:br>
            <a:endParaRPr lang="en-US" baseline="0" dirty="0" smtClean="0"/>
          </a:p>
          <a:p>
            <a:pPr marL="171450" indent="-171450">
              <a:buFont typeface="Arial" panose="020B0604020202020204" pitchFamily="34" charset="0"/>
              <a:buChar char="•"/>
            </a:pPr>
            <a:r>
              <a:rPr lang="en-US" baseline="0" dirty="0" smtClean="0"/>
              <a:t>Does same thing - removed all the extraneous noise </a:t>
            </a:r>
            <a:r>
              <a:rPr lang="en-US" sz="1200" kern="1200" dirty="0" smtClean="0">
                <a:solidFill>
                  <a:schemeClr val="tx1"/>
                </a:solidFill>
                <a:effectLst/>
                <a:latin typeface="+mn-lt"/>
                <a:ea typeface="+mn-ea"/>
                <a:cs typeface="+mn-cs"/>
              </a:rPr>
              <a:t>and all that you’re left with is a simple, concise expression of my intent</a:t>
            </a:r>
            <a:endParaRPr lang="en-US" baseline="0" dirty="0" smtClean="0"/>
          </a:p>
          <a:p>
            <a:endParaRPr lang="en-US" baseline="0" dirty="0" smtClean="0"/>
          </a:p>
          <a:p>
            <a:pPr marL="171450" indent="-171450">
              <a:buFont typeface="Arial" panose="020B0604020202020204" pitchFamily="34" charset="0"/>
              <a:buChar char="•"/>
            </a:pPr>
            <a:r>
              <a:rPr lang="en-US" baseline="0" dirty="0" smtClean="0"/>
              <a:t>This is the sort of readability I’m talking about</a:t>
            </a:r>
            <a:endParaRPr lang="en-US" i="0" baseline="0" dirty="0" smtClean="0"/>
          </a:p>
          <a:p>
            <a:endParaRPr lang="en-US" i="0"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30</a:t>
            </a:fld>
            <a:endParaRPr lang="en-US"/>
          </a:p>
        </p:txBody>
      </p:sp>
    </p:spTree>
    <p:extLst>
      <p:ext uri="{BB962C8B-B14F-4D97-AF65-F5344CB8AC3E}">
        <p14:creationId xmlns:p14="http://schemas.microsoft.com/office/powerpoint/2010/main" val="87206994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It’s also important that we can quickly compare similar tests and see how they differ.</a:t>
            </a:r>
          </a:p>
          <a:p>
            <a:pPr marL="171450" indent="-171450">
              <a:buFont typeface="Arial" panose="020B0604020202020204" pitchFamily="34" charset="0"/>
              <a:buChar char="•"/>
            </a:pPr>
            <a:endParaRPr lang="en-US" i="0" baseline="0" dirty="0" smtClean="0"/>
          </a:p>
          <a:p>
            <a:pPr marL="171450" indent="-171450">
              <a:buFont typeface="Arial" panose="020B0604020202020204" pitchFamily="34" charset="0"/>
              <a:buChar char="•"/>
            </a:pPr>
            <a:r>
              <a:rPr lang="en-US" i="0" baseline="0" dirty="0" smtClean="0"/>
              <a:t>As </a:t>
            </a:r>
            <a:r>
              <a:rPr lang="en-US" i="0" baseline="0" dirty="0" smtClean="0"/>
              <a:t>software </a:t>
            </a:r>
            <a:r>
              <a:rPr lang="en-US" i="0" baseline="0" dirty="0" smtClean="0"/>
              <a:t>gets </a:t>
            </a:r>
            <a:r>
              <a:rPr lang="en-US" i="0" baseline="0" dirty="0" smtClean="0"/>
              <a:t>complex and you add more rules, </a:t>
            </a:r>
            <a:r>
              <a:rPr lang="en-US" i="0" baseline="0" dirty="0" smtClean="0"/>
              <a:t>you end up with a lot of similar tests that differ in subtle, but important, ways.</a:t>
            </a:r>
          </a:p>
          <a:p>
            <a:pPr marL="171450" indent="-171450">
              <a:buFont typeface="Arial" panose="020B0604020202020204" pitchFamily="34" charset="0"/>
              <a:buChar char="•"/>
            </a:pPr>
            <a:endParaRPr lang="en-US" i="0" baseline="0" dirty="0" smtClean="0"/>
          </a:p>
          <a:p>
            <a:pPr marL="171450" indent="-171450">
              <a:buFont typeface="Arial" panose="020B0604020202020204" pitchFamily="34" charset="0"/>
              <a:buChar char="•"/>
            </a:pPr>
            <a:r>
              <a:rPr lang="en-US" i="0" baseline="0" dirty="0" smtClean="0"/>
              <a:t>It is much easier to understand and maintain those tests when you can quickly and visually compare them to see what’s different.</a:t>
            </a:r>
          </a:p>
          <a:p>
            <a:pPr marL="171450" indent="-171450">
              <a:buFont typeface="Arial" panose="020B0604020202020204" pitchFamily="34" charset="0"/>
              <a:buChar char="•"/>
            </a:pPr>
            <a:endParaRPr lang="en-US" i="0" baseline="0" dirty="0" smtClean="0"/>
          </a:p>
          <a:p>
            <a:pPr marL="171450" indent="-171450">
              <a:buFont typeface="Arial" panose="020B0604020202020204" pitchFamily="34" charset="0"/>
              <a:buChar char="•"/>
            </a:pPr>
            <a:endParaRPr lang="en-US" b="1" i="0" baseline="0" dirty="0" smtClean="0"/>
          </a:p>
          <a:p>
            <a:endParaRPr lang="en-US" i="0"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31</a:t>
            </a:fld>
            <a:endParaRPr lang="en-US"/>
          </a:p>
        </p:txBody>
      </p:sp>
    </p:spTree>
    <p:extLst>
      <p:ext uri="{BB962C8B-B14F-4D97-AF65-F5344CB8AC3E}">
        <p14:creationId xmlns:p14="http://schemas.microsoft.com/office/powerpoint/2010/main" val="129001352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baseline="0" dirty="0" smtClean="0"/>
              <a:t>How quickly does your eye spot the difference between these two statements?</a:t>
            </a:r>
          </a:p>
          <a:p>
            <a:endParaRPr lang="en-US" i="0" baseline="0" dirty="0" smtClean="0"/>
          </a:p>
          <a:p>
            <a:r>
              <a:rPr lang="en-US" b="1" i="0" baseline="0" dirty="0" smtClean="0"/>
              <a:t>(pause)</a:t>
            </a:r>
            <a:endParaRPr lang="en-US" b="0" i="0" baseline="0" dirty="0" smtClean="0"/>
          </a:p>
          <a:p>
            <a:endParaRPr lang="en-US" b="1" i="0"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32</a:t>
            </a:fld>
            <a:endParaRPr lang="en-US"/>
          </a:p>
        </p:txBody>
      </p:sp>
    </p:spTree>
    <p:extLst>
      <p:ext uri="{BB962C8B-B14F-4D97-AF65-F5344CB8AC3E}">
        <p14:creationId xmlns:p14="http://schemas.microsoft.com/office/powerpoint/2010/main" val="83701133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How about now?</a:t>
            </a:r>
          </a:p>
          <a:p>
            <a:pPr marL="171450" indent="-171450">
              <a:buFont typeface="Arial" panose="020B0604020202020204" pitchFamily="34" charset="0"/>
              <a:buChar char="•"/>
            </a:pPr>
            <a:endParaRPr lang="en-US" i="0" baseline="0" dirty="0" smtClean="0"/>
          </a:p>
          <a:p>
            <a:pPr marL="171450" indent="-171450">
              <a:buFont typeface="Arial" panose="020B0604020202020204" pitchFamily="34" charset="0"/>
              <a:buChar char="•"/>
            </a:pPr>
            <a:r>
              <a:rPr lang="en-US" i="0" baseline="0" dirty="0" smtClean="0"/>
              <a:t>As your features get more complicated, and you write more and more tests for them, you’ll see a big difference if you pay attention to this</a:t>
            </a:r>
          </a:p>
          <a:p>
            <a:endParaRPr lang="en-US" i="0"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33</a:t>
            </a:fld>
            <a:endParaRPr lang="en-US"/>
          </a:p>
        </p:txBody>
      </p:sp>
    </p:spTree>
    <p:extLst>
      <p:ext uri="{BB962C8B-B14F-4D97-AF65-F5344CB8AC3E}">
        <p14:creationId xmlns:p14="http://schemas.microsoft.com/office/powerpoint/2010/main" val="400253737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0" baseline="0" dirty="0" smtClean="0"/>
              <a:t>Another way to force yourself to write more expressive setup code is to limit yourself to a single screen of code per test </a:t>
            </a:r>
            <a:br>
              <a:rPr lang="en-US" b="0" baseline="0" dirty="0" smtClean="0"/>
            </a:br>
            <a:endParaRPr lang="en-US" b="0" baseline="0" dirty="0" smtClean="0"/>
          </a:p>
          <a:p>
            <a:pPr marL="171450" indent="-171450">
              <a:buFont typeface="Arial" panose="020B0604020202020204" pitchFamily="34" charset="0"/>
              <a:buChar char="•"/>
            </a:pPr>
            <a:r>
              <a:rPr lang="en-US" b="0" baseline="0" dirty="0" smtClean="0"/>
              <a:t>General rule of thumb, </a:t>
            </a:r>
          </a:p>
          <a:p>
            <a:pPr marL="171450" indent="-171450">
              <a:buFont typeface="Arial" panose="020B0604020202020204" pitchFamily="34" charset="0"/>
              <a:buChar char="•"/>
            </a:pPr>
            <a:r>
              <a:rPr lang="en-US" b="0" baseline="0" dirty="0" smtClean="0"/>
              <a:t/>
            </a:r>
            <a:br>
              <a:rPr lang="en-US" b="0" baseline="0" dirty="0" smtClean="0"/>
            </a:br>
            <a:r>
              <a:rPr lang="en-US" b="0" baseline="0" dirty="0" smtClean="0"/>
              <a:t>Purpose of this constraint - hyper-focused on the clarity of my setup code. </a:t>
            </a:r>
            <a:br>
              <a:rPr lang="en-US" b="0" baseline="0" dirty="0" smtClean="0"/>
            </a:br>
            <a:endParaRPr lang="en-US" b="0" baseline="0" dirty="0" smtClean="0"/>
          </a:p>
          <a:p>
            <a:pPr marL="628650" lvl="1" indent="-171450">
              <a:buFont typeface="Arial" panose="020B0604020202020204" pitchFamily="34" charset="0"/>
              <a:buChar char="•"/>
            </a:pPr>
            <a:r>
              <a:rPr lang="en-US" b="0" baseline="0" dirty="0" smtClean="0"/>
              <a:t>If can’t describe the test data in just a few statements - writing that code at too low a level.</a:t>
            </a:r>
          </a:p>
          <a:p>
            <a:endParaRPr lang="en-US" b="0" baseline="0" dirty="0" smtClean="0"/>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This is not a hard and fast rule, but I’ll show you some techniques in a few minutes that help me meet this goal the majority of the time.</a:t>
            </a:r>
          </a:p>
          <a:p>
            <a:endParaRPr lang="en-US" b="0"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34</a:t>
            </a:fld>
            <a:endParaRPr lang="en-US"/>
          </a:p>
        </p:txBody>
      </p:sp>
    </p:spTree>
    <p:extLst>
      <p:ext uri="{BB962C8B-B14F-4D97-AF65-F5344CB8AC3E}">
        <p14:creationId xmlns:p14="http://schemas.microsoft.com/office/powerpoint/2010/main" val="218178836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kern="1200" dirty="0" smtClean="0">
                <a:solidFill>
                  <a:schemeClr val="tx1"/>
                </a:solidFill>
                <a:effectLst/>
                <a:latin typeface="+mn-lt"/>
                <a:ea typeface="+mn-ea"/>
                <a:cs typeface="+mn-cs"/>
              </a:rPr>
              <a:t>Another way to fit a test onto a single screen is to write more concise code, and one way to do that is to avoid what I call “intermediate setup objects”. </a:t>
            </a:r>
          </a:p>
          <a:p>
            <a:pPr marL="0" indent="0">
              <a:buFont typeface="Arial" panose="020B0604020202020204" pitchFamily="34" charset="0"/>
              <a:buNone/>
            </a:pPr>
            <a:endParaRPr lang="en-US" b="0" baseline="0" dirty="0" smtClean="0"/>
          </a:p>
          <a:p>
            <a:pPr marL="171450" indent="-171450">
              <a:buFont typeface="Arial" panose="020B0604020202020204" pitchFamily="34" charset="0"/>
              <a:buChar char="•"/>
            </a:pPr>
            <a:r>
              <a:rPr lang="en-US" b="0" baseline="0" dirty="0" smtClean="0"/>
              <a:t>Sometimes need to create one object only to create something else – never refer to the first object again</a:t>
            </a:r>
          </a:p>
          <a:p>
            <a:pPr marL="171450" indent="-171450">
              <a:buFont typeface="Arial" panose="020B0604020202020204" pitchFamily="34" charset="0"/>
              <a:buChar char="•"/>
            </a:pPr>
            <a:r>
              <a:rPr lang="en-US" b="0" baseline="0" dirty="0" smtClean="0"/>
              <a:t>Example: need a Customer to create an Order</a:t>
            </a:r>
          </a:p>
          <a:p>
            <a:endParaRPr lang="en-US" b="0" baseline="0" dirty="0" smtClean="0"/>
          </a:p>
          <a:p>
            <a:pPr marL="171450" indent="-171450">
              <a:buFont typeface="Arial" panose="020B0604020202020204" pitchFamily="34" charset="0"/>
              <a:buChar char="•"/>
            </a:pPr>
            <a:r>
              <a:rPr lang="en-US" b="0" baseline="0" dirty="0" smtClean="0"/>
              <a:t>Two statements, one meaningful operation [create the Order]</a:t>
            </a:r>
            <a:br>
              <a:rPr lang="en-US" b="0" baseline="0" dirty="0" smtClean="0"/>
            </a:br>
            <a:endParaRPr lang="en-US" b="0" baseline="0" dirty="0" smtClean="0"/>
          </a:p>
          <a:p>
            <a:pPr marL="171450" indent="-171450">
              <a:buFont typeface="Arial" panose="020B0604020202020204" pitchFamily="34" charset="0"/>
              <a:buChar char="•"/>
            </a:pPr>
            <a:r>
              <a:rPr lang="en-US" b="0" baseline="0" dirty="0" smtClean="0"/>
              <a:t>Not immediately clear if the Customer is reused elsewhere. Is it safe to change? </a:t>
            </a:r>
            <a:br>
              <a:rPr lang="en-US" b="0" baseline="0" dirty="0" smtClean="0"/>
            </a:br>
            <a:endParaRPr lang="en-US" b="0" baseline="0" dirty="0" smtClean="0"/>
          </a:p>
          <a:p>
            <a:pPr marL="171450" indent="-171450">
              <a:buFont typeface="Arial" panose="020B0604020202020204" pitchFamily="34" charset="0"/>
              <a:buChar char="•"/>
            </a:pPr>
            <a:r>
              <a:rPr lang="en-US" b="0" baseline="0" dirty="0" smtClean="0"/>
              <a:t>Is the customer data part of the core essence of the test? Or is it noise?</a:t>
            </a:r>
          </a:p>
          <a:p>
            <a:endParaRPr lang="en-US" b="0" baseline="0" dirty="0" smtClean="0"/>
          </a:p>
          <a:p>
            <a:r>
              <a:rPr lang="en-US" b="1" baseline="0" dirty="0" smtClean="0"/>
              <a:t>CLICK: 2</a:t>
            </a:r>
            <a:r>
              <a:rPr lang="en-US" b="1" baseline="30000" dirty="0" smtClean="0"/>
              <a:t>nd</a:t>
            </a:r>
            <a:r>
              <a:rPr lang="en-US" b="1" baseline="0" dirty="0" smtClean="0"/>
              <a:t> image: </a:t>
            </a:r>
            <a:br>
              <a:rPr lang="en-US" b="1" baseline="0" dirty="0" smtClean="0"/>
            </a:br>
            <a:endParaRPr lang="en-US" b="1" baseline="0" dirty="0" smtClean="0"/>
          </a:p>
          <a:p>
            <a:pPr marL="171450" indent="-171450">
              <a:buFont typeface="Arial" panose="020B0604020202020204" pitchFamily="34" charset="0"/>
              <a:buChar char="•"/>
            </a:pPr>
            <a:r>
              <a:rPr lang="en-US" b="0" baseline="0" dirty="0" smtClean="0"/>
              <a:t>Moving instantiation of Customer </a:t>
            </a:r>
            <a:r>
              <a:rPr lang="en-US" b="0" i="1" baseline="0" dirty="0" smtClean="0"/>
              <a:t>inside </a:t>
            </a:r>
            <a:r>
              <a:rPr lang="en-US" b="0" i="0" baseline="0" dirty="0" smtClean="0"/>
              <a:t>the Order constructor - express 1 meaningful operation as 1 code statement. </a:t>
            </a:r>
            <a:br>
              <a:rPr lang="en-US" b="0" i="0" baseline="0" dirty="0" smtClean="0"/>
            </a:br>
            <a:endParaRPr lang="en-US" b="0" i="0" baseline="0" dirty="0" smtClean="0"/>
          </a:p>
          <a:p>
            <a:pPr marL="171450" indent="-171450">
              <a:buFont typeface="Arial" panose="020B0604020202020204" pitchFamily="34" charset="0"/>
              <a:buChar char="•"/>
            </a:pPr>
            <a:r>
              <a:rPr lang="en-US" b="0" i="0" baseline="0" dirty="0" smtClean="0"/>
              <a:t>Avoiding intermediate objects improves clarity</a:t>
            </a:r>
          </a:p>
          <a:p>
            <a:endParaRPr lang="en-US" b="0" i="0" baseline="0" dirty="0" smtClean="0"/>
          </a:p>
          <a:p>
            <a:endParaRPr lang="en-US" b="1" i="1" dirty="0" smtClean="0"/>
          </a:p>
          <a:p>
            <a:endParaRPr lang="en-US" b="1" i="1" dirty="0"/>
          </a:p>
        </p:txBody>
      </p:sp>
      <p:sp>
        <p:nvSpPr>
          <p:cNvPr id="4" name="Slide Number Placeholder 3"/>
          <p:cNvSpPr>
            <a:spLocks noGrp="1"/>
          </p:cNvSpPr>
          <p:nvPr>
            <p:ph type="sldNum" sz="quarter" idx="10"/>
          </p:nvPr>
        </p:nvSpPr>
        <p:spPr/>
        <p:txBody>
          <a:bodyPr/>
          <a:lstStyle/>
          <a:p>
            <a:fld id="{89029652-62E7-43D6-83B5-097D7B7AA5D8}" type="slidenum">
              <a:rPr lang="en-US" smtClean="0"/>
              <a:t>35</a:t>
            </a:fld>
            <a:endParaRPr lang="en-US"/>
          </a:p>
        </p:txBody>
      </p:sp>
    </p:spTree>
    <p:extLst>
      <p:ext uri="{BB962C8B-B14F-4D97-AF65-F5344CB8AC3E}">
        <p14:creationId xmlns:p14="http://schemas.microsoft.com/office/powerpoint/2010/main" val="26443237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0" i="0" baseline="0" dirty="0" smtClean="0"/>
              <a:t>Making it easier to understand WHAT is only half the battle</a:t>
            </a:r>
            <a:br>
              <a:rPr lang="en-US" b="0" i="0" baseline="0" dirty="0" smtClean="0"/>
            </a:br>
            <a:endParaRPr lang="en-US" b="0" i="0" baseline="0" dirty="0" smtClean="0"/>
          </a:p>
          <a:p>
            <a:pPr marL="171450" indent="-171450">
              <a:buFont typeface="Arial" panose="020B0604020202020204" pitchFamily="34" charset="0"/>
              <a:buChar char="•"/>
            </a:pPr>
            <a:r>
              <a:rPr lang="en-US" b="0" i="0" baseline="0" dirty="0" smtClean="0"/>
              <a:t>Good setup code communicates WHY</a:t>
            </a:r>
          </a:p>
          <a:p>
            <a:pPr marL="628650" lvl="1" indent="-171450">
              <a:buFont typeface="Arial" panose="020B0604020202020204" pitchFamily="34" charset="0"/>
              <a:buChar char="•"/>
            </a:pPr>
            <a:r>
              <a:rPr lang="en-US" sz="1200" kern="1200" dirty="0" smtClean="0">
                <a:solidFill>
                  <a:schemeClr val="tx1"/>
                </a:solidFill>
                <a:effectLst/>
                <a:latin typeface="+mn-lt"/>
                <a:ea typeface="+mn-ea"/>
                <a:cs typeface="+mn-cs"/>
              </a:rPr>
              <a:t>Specifically, help the reader understand why or how a particular piece of test data will affect the test’s outcome.</a:t>
            </a:r>
            <a:endParaRPr lang="en-US" b="0" i="0" baseline="0" dirty="0" smtClean="0"/>
          </a:p>
          <a:p>
            <a:endParaRPr lang="en-US" dirty="0" smtClean="0"/>
          </a:p>
          <a:p>
            <a:pPr marL="171450" indent="-171450">
              <a:buFont typeface="Arial" panose="020B0604020202020204" pitchFamily="34" charset="0"/>
              <a:buChar char="•"/>
            </a:pPr>
            <a:r>
              <a:rPr lang="en-US" dirty="0" smtClean="0"/>
              <a:t>Computer doesn’t care about your motivations</a:t>
            </a:r>
          </a:p>
          <a:p>
            <a:pPr marL="628650" lvl="1" indent="-171450">
              <a:buFont typeface="Arial" panose="020B0604020202020204" pitchFamily="34" charset="0"/>
              <a:buChar char="•"/>
            </a:pPr>
            <a:r>
              <a:rPr lang="en-US" dirty="0" smtClean="0"/>
              <a:t>Co-workers</a:t>
            </a:r>
            <a:r>
              <a:rPr lang="en-US" baseline="0" dirty="0" smtClean="0"/>
              <a:t> DO care</a:t>
            </a:r>
          </a:p>
          <a:p>
            <a:pPr marL="628650" lvl="1" indent="-171450">
              <a:buFont typeface="Arial" panose="020B0604020202020204" pitchFamily="34" charset="0"/>
              <a:buChar char="•"/>
            </a:pPr>
            <a:r>
              <a:rPr lang="en-US" baseline="0" dirty="0" smtClean="0"/>
              <a:t>Don’t make them guess!</a:t>
            </a:r>
            <a:endParaRPr lang="en-US" dirty="0" smtClean="0"/>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36</a:t>
            </a:fld>
            <a:endParaRPr lang="en-US"/>
          </a:p>
        </p:txBody>
      </p:sp>
    </p:spTree>
    <p:extLst>
      <p:ext uri="{BB962C8B-B14F-4D97-AF65-F5344CB8AC3E}">
        <p14:creationId xmlns:p14="http://schemas.microsoft.com/office/powerpoint/2010/main" val="99926968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0" dirty="0" smtClean="0"/>
              <a:t>Example:</a:t>
            </a:r>
            <a:r>
              <a:rPr lang="en-US" b="0" baseline="0" dirty="0" smtClean="0"/>
              <a:t> </a:t>
            </a:r>
            <a:r>
              <a:rPr lang="en-US" b="0" dirty="0" smtClean="0"/>
              <a:t>Test asserts that product reviews are sorted in a specific way</a:t>
            </a:r>
            <a:br>
              <a:rPr lang="en-US" b="0" dirty="0" smtClean="0"/>
            </a:br>
            <a:endParaRPr lang="en-US" b="0" dirty="0" smtClean="0"/>
          </a:p>
          <a:p>
            <a:pPr marL="171450" indent="-171450">
              <a:buFont typeface="Arial" panose="020B0604020202020204" pitchFamily="34" charset="0"/>
              <a:buChar char="•"/>
            </a:pPr>
            <a:r>
              <a:rPr lang="en-US" b="0" dirty="0" smtClean="0"/>
              <a:t>Setup</a:t>
            </a:r>
            <a:r>
              <a:rPr lang="en-US" b="0" baseline="0" dirty="0" smtClean="0"/>
              <a:t> intentionally adds data in reverse order than it should be output</a:t>
            </a:r>
          </a:p>
          <a:p>
            <a:pPr marL="628650" lvl="1" indent="-171450">
              <a:buFont typeface="Arial" panose="020B0604020202020204" pitchFamily="34" charset="0"/>
              <a:buChar char="•"/>
            </a:pPr>
            <a:r>
              <a:rPr lang="en-US" b="0" baseline="0" dirty="0" smtClean="0"/>
              <a:t>This arrangement is crucial – if we insert data in sorted order, how do we know the sorting code works?</a:t>
            </a:r>
          </a:p>
          <a:p>
            <a:pPr marL="171450" lvl="0" indent="-171450">
              <a:buFont typeface="Arial" panose="020B0604020202020204" pitchFamily="34" charset="0"/>
              <a:buChar char="•"/>
            </a:pPr>
            <a:r>
              <a:rPr lang="en-US" b="0" baseline="0" dirty="0" smtClean="0"/>
              <a:t>Use comments to call attention to anything you do that isn’t immediately obvious</a:t>
            </a:r>
            <a:endParaRPr lang="en-US" b="0" dirty="0" smtClean="0"/>
          </a:p>
          <a:p>
            <a:endParaRPr lang="en-US" b="0" i="0" baseline="0" dirty="0" smtClean="0"/>
          </a:p>
          <a:p>
            <a:pPr marL="171450" indent="-171450">
              <a:buFont typeface="Arial" panose="020B0604020202020204" pitchFamily="34" charset="0"/>
              <a:buChar char="•"/>
            </a:pPr>
            <a:r>
              <a:rPr lang="en-US" b="0" i="0" baseline="0" dirty="0" smtClean="0"/>
              <a:t>Different rules about comments in test code than production</a:t>
            </a:r>
            <a:br>
              <a:rPr lang="en-US" b="0" i="0" baseline="0" dirty="0" smtClean="0"/>
            </a:br>
            <a:endParaRPr lang="en-US" b="0" i="0" baseline="0" dirty="0" smtClean="0"/>
          </a:p>
          <a:p>
            <a:pPr marL="628650" lvl="1" indent="-171450">
              <a:buFont typeface="Arial" panose="020B0604020202020204" pitchFamily="34" charset="0"/>
              <a:buChar char="•"/>
            </a:pPr>
            <a:r>
              <a:rPr lang="en-US" b="0" i="0" baseline="0" dirty="0" smtClean="0"/>
              <a:t>Production code strives to make comments unnecessary – extract method</a:t>
            </a:r>
            <a:br>
              <a:rPr lang="en-US" b="0" i="0" baseline="0" dirty="0" smtClean="0"/>
            </a:br>
            <a:endParaRPr lang="en-US" b="0" i="0" baseline="0" dirty="0" smtClean="0"/>
          </a:p>
          <a:p>
            <a:pPr marL="628650" lvl="1" indent="-171450">
              <a:buFont typeface="Arial" panose="020B0604020202020204" pitchFamily="34" charset="0"/>
              <a:buChar char="•"/>
            </a:pPr>
            <a:r>
              <a:rPr lang="en-US" b="0" i="0" baseline="0" dirty="0" smtClean="0"/>
              <a:t>Less likely to extract small, one-off methods in test code </a:t>
            </a:r>
          </a:p>
          <a:p>
            <a:pPr marL="1085850" lvl="2" indent="-171450">
              <a:buFont typeface="Arial" panose="020B0604020202020204" pitchFamily="34" charset="0"/>
              <a:buChar char="•"/>
            </a:pPr>
            <a:r>
              <a:rPr lang="en-US" b="0" i="0" baseline="0" dirty="0" smtClean="0"/>
              <a:t>Multiple tests in single file – Extract Method clutters the files</a:t>
            </a:r>
          </a:p>
          <a:p>
            <a:pPr marL="1085850" lvl="2" indent="-171450">
              <a:buFont typeface="Arial" panose="020B0604020202020204" pitchFamily="34" charset="0"/>
              <a:buChar char="•"/>
            </a:pPr>
            <a:r>
              <a:rPr lang="en-US" b="0" i="0" baseline="0" dirty="0" smtClean="0"/>
              <a:t>Hard to manage at scale</a:t>
            </a:r>
          </a:p>
          <a:p>
            <a:pPr marL="1085850" lvl="2" indent="-171450">
              <a:buFont typeface="Arial" panose="020B0604020202020204" pitchFamily="34" charset="0"/>
              <a:buChar char="•"/>
            </a:pPr>
            <a:r>
              <a:rPr lang="en-US" b="0" i="0" baseline="0" dirty="0" smtClean="0"/>
              <a:t>We avoid comments in prod b/c they get stale when logic changes – setup code has lower rate of change than app code, less of a concern</a:t>
            </a:r>
            <a:br>
              <a:rPr lang="en-US" b="0" i="0" baseline="0" dirty="0" smtClean="0"/>
            </a:br>
            <a:r>
              <a:rPr lang="en-US" b="0" i="0" baseline="0" dirty="0" smtClean="0"/>
              <a:t>	</a:t>
            </a:r>
          </a:p>
        </p:txBody>
      </p:sp>
      <p:sp>
        <p:nvSpPr>
          <p:cNvPr id="4" name="Slide Number Placeholder 3"/>
          <p:cNvSpPr>
            <a:spLocks noGrp="1"/>
          </p:cNvSpPr>
          <p:nvPr>
            <p:ph type="sldNum" sz="quarter" idx="10"/>
          </p:nvPr>
        </p:nvSpPr>
        <p:spPr/>
        <p:txBody>
          <a:bodyPr/>
          <a:lstStyle/>
          <a:p>
            <a:fld id="{89029652-62E7-43D6-83B5-097D7B7AA5D8}" type="slidenum">
              <a:rPr lang="en-US" smtClean="0"/>
              <a:t>37</a:t>
            </a:fld>
            <a:endParaRPr lang="en-US"/>
          </a:p>
        </p:txBody>
      </p:sp>
    </p:spTree>
    <p:extLst>
      <p:ext uri="{BB962C8B-B14F-4D97-AF65-F5344CB8AC3E}">
        <p14:creationId xmlns:p14="http://schemas.microsoft.com/office/powerpoint/2010/main" val="310206946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smtClean="0">
                <a:solidFill>
                  <a:schemeClr val="tx1"/>
                </a:solidFill>
                <a:effectLst/>
                <a:latin typeface="+mn-lt"/>
                <a:ea typeface="+mn-ea"/>
                <a:cs typeface="+mn-cs"/>
              </a:rPr>
              <a:t>Another way that I use comments in</a:t>
            </a:r>
            <a:r>
              <a:rPr lang="en-US" sz="1200" kern="1200" baseline="0" dirty="0" smtClean="0">
                <a:solidFill>
                  <a:schemeClr val="tx1"/>
                </a:solidFill>
                <a:effectLst/>
                <a:latin typeface="+mn-lt"/>
                <a:ea typeface="+mn-ea"/>
                <a:cs typeface="+mn-cs"/>
              </a:rPr>
              <a:t> tests </a:t>
            </a:r>
            <a:r>
              <a:rPr lang="en-US" sz="1200" kern="1200" dirty="0" smtClean="0">
                <a:solidFill>
                  <a:schemeClr val="tx1"/>
                </a:solidFill>
                <a:effectLst/>
                <a:latin typeface="+mn-lt"/>
                <a:ea typeface="+mn-ea"/>
                <a:cs typeface="+mn-cs"/>
              </a:rPr>
              <a:t>is to</a:t>
            </a:r>
            <a:r>
              <a:rPr lang="en-US" sz="1200" kern="1200" baseline="0" dirty="0" smtClean="0">
                <a:solidFill>
                  <a:schemeClr val="tx1"/>
                </a:solidFill>
                <a:effectLst/>
                <a:latin typeface="+mn-lt"/>
                <a:ea typeface="+mn-ea"/>
                <a:cs typeface="+mn-cs"/>
              </a:rPr>
              <a:t> organize setup code to make it easier to scan</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kern="1200" baseline="0" dirty="0" smtClean="0">
              <a:solidFill>
                <a:schemeClr val="tx1"/>
              </a:solidFill>
              <a:effectLst/>
              <a:latin typeface="+mn-lt"/>
              <a:ea typeface="+mn-ea"/>
              <a:cs typeface="+mn-cs"/>
            </a:endParaRP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smtClean="0">
                <a:solidFill>
                  <a:schemeClr val="tx1"/>
                </a:solidFill>
                <a:effectLst/>
                <a:latin typeface="+mn-lt"/>
                <a:ea typeface="+mn-ea"/>
                <a:cs typeface="+mn-cs"/>
              </a:rPr>
              <a:t>In this example you can see that I’m creating a bunch of stuff, </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smtClean="0">
                <a:solidFill>
                  <a:schemeClr val="tx1"/>
                </a:solidFill>
                <a:effectLst/>
                <a:latin typeface="+mn-lt"/>
                <a:ea typeface="+mn-ea"/>
                <a:cs typeface="+mn-cs"/>
              </a:rPr>
              <a:t>it’s all packed together in one dense chunk </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smtClean="0">
                <a:solidFill>
                  <a:schemeClr val="tx1"/>
                </a:solidFill>
                <a:effectLst/>
                <a:latin typeface="+mn-lt"/>
                <a:ea typeface="+mn-ea"/>
                <a:cs typeface="+mn-cs"/>
              </a:rPr>
              <a:t>really hard to digest what’s actually happening</a:t>
            </a:r>
            <a:endParaRPr lang="en-US" sz="1200" kern="1200" baseline="0" dirty="0" smtClean="0">
              <a:solidFill>
                <a:schemeClr val="tx1"/>
              </a:solidFill>
              <a:effectLst/>
              <a:latin typeface="+mn-lt"/>
              <a:ea typeface="+mn-ea"/>
              <a:cs typeface="+mn-cs"/>
            </a:endParaRP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kern="1200" baseline="0" dirty="0" smtClean="0">
              <a:solidFill>
                <a:schemeClr val="tx1"/>
              </a:solidFill>
              <a:effectLst/>
              <a:latin typeface="+mn-lt"/>
              <a:ea typeface="+mn-ea"/>
              <a:cs typeface="+mn-cs"/>
            </a:endParaRP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1" kern="1200" dirty="0" smtClean="0">
                <a:solidFill>
                  <a:schemeClr val="tx1"/>
                </a:solidFill>
                <a:effectLst/>
                <a:latin typeface="+mn-lt"/>
                <a:ea typeface="+mn-ea"/>
                <a:cs typeface="+mn-cs"/>
              </a:rPr>
              <a:t>Transition: </a:t>
            </a:r>
            <a:r>
              <a:rPr lang="en-US" sz="1200" kern="1200" dirty="0" smtClean="0">
                <a:solidFill>
                  <a:schemeClr val="tx1"/>
                </a:solidFill>
                <a:effectLst/>
                <a:latin typeface="+mn-lt"/>
                <a:ea typeface="+mn-ea"/>
                <a:cs typeface="+mn-cs"/>
              </a:rPr>
              <a:t>Any competent programmer could take</a:t>
            </a:r>
            <a:r>
              <a:rPr lang="en-US" sz="1200" kern="1200" baseline="0" dirty="0" smtClean="0">
                <a:solidFill>
                  <a:schemeClr val="tx1"/>
                </a:solidFill>
                <a:effectLst/>
                <a:latin typeface="+mn-lt"/>
                <a:ea typeface="+mn-ea"/>
                <a:cs typeface="+mn-cs"/>
              </a:rPr>
              <a:t> time to study </a:t>
            </a:r>
            <a:r>
              <a:rPr lang="en-US" sz="1200" kern="1200" dirty="0" smtClean="0">
                <a:solidFill>
                  <a:schemeClr val="tx1"/>
                </a:solidFill>
                <a:effectLst/>
                <a:latin typeface="+mn-lt"/>
                <a:ea typeface="+mn-ea"/>
                <a:cs typeface="+mn-cs"/>
              </a:rPr>
              <a:t>this code and figure it out</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but the goal of expressive setup code is</a:t>
            </a:r>
            <a:r>
              <a:rPr lang="en-US" sz="1200" kern="1200" baseline="0" dirty="0" smtClean="0">
                <a:solidFill>
                  <a:schemeClr val="tx1"/>
                </a:solidFill>
                <a:effectLst/>
                <a:latin typeface="+mn-lt"/>
                <a:ea typeface="+mn-ea"/>
                <a:cs typeface="+mn-cs"/>
              </a:rPr>
              <a:t> to make the test context as immediately digestible as possible</a:t>
            </a:r>
            <a:endParaRPr lang="en-US" sz="1200" kern="1200" dirty="0" smtClean="0">
              <a:solidFill>
                <a:schemeClr val="tx1"/>
              </a:solidFill>
              <a:effectLst/>
              <a:latin typeface="+mn-lt"/>
              <a:ea typeface="+mn-ea"/>
              <a:cs typeface="+mn-cs"/>
            </a:endParaRPr>
          </a:p>
          <a:p>
            <a:pPr marL="171450" indent="-171450">
              <a:buFont typeface="Arial" panose="020B0604020202020204" pitchFamily="34" charset="0"/>
              <a:buChar char="•"/>
            </a:pPr>
            <a:endParaRPr lang="en-US"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38</a:t>
            </a:fld>
            <a:endParaRPr lang="en-US"/>
          </a:p>
        </p:txBody>
      </p:sp>
    </p:spTree>
    <p:extLst>
      <p:ext uri="{BB962C8B-B14F-4D97-AF65-F5344CB8AC3E}">
        <p14:creationId xmlns:p14="http://schemas.microsoft.com/office/powerpoint/2010/main" val="301368528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baseline="0" dirty="0" smtClean="0">
                <a:solidFill>
                  <a:schemeClr val="tx1"/>
                </a:solidFill>
                <a:effectLst/>
                <a:latin typeface="+mn-lt"/>
                <a:ea typeface="+mn-ea"/>
                <a:cs typeface="+mn-cs"/>
              </a:rPr>
              <a:t>Notice how much easier it is to read when we use comments to break it up into logical sections. </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baseline="0" dirty="0" smtClean="0">
                <a:solidFill>
                  <a:schemeClr val="tx1"/>
                </a:solidFill>
                <a:effectLst/>
                <a:latin typeface="+mn-lt"/>
                <a:ea typeface="+mn-ea"/>
                <a:cs typeface="+mn-cs"/>
              </a:rPr>
              <a:t>Easily see that we’re creating a customer in one special state,</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baseline="0" dirty="0" smtClean="0">
                <a:solidFill>
                  <a:schemeClr val="tx1"/>
                </a:solidFill>
                <a:effectLst/>
                <a:latin typeface="+mn-lt"/>
                <a:ea typeface="+mn-ea"/>
                <a:cs typeface="+mn-cs"/>
              </a:rPr>
              <a:t>And another customer in a different state</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kern="1200" baseline="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kern="1200" baseline="0" dirty="0" smtClean="0">
                <a:solidFill>
                  <a:schemeClr val="tx1"/>
                </a:solidFill>
                <a:effectLst/>
                <a:latin typeface="+mn-lt"/>
                <a:ea typeface="+mn-ea"/>
                <a:cs typeface="+mn-cs"/>
              </a:rPr>
              <a:t>Again, in production code I’d get rid of the comments and extract each block of code into a well-named method.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kern="1200" baseline="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kern="1200" baseline="0" dirty="0" smtClean="0">
                <a:solidFill>
                  <a:schemeClr val="tx1"/>
                </a:solidFill>
                <a:effectLst/>
                <a:latin typeface="+mn-lt"/>
                <a:ea typeface="+mn-ea"/>
                <a:cs typeface="+mn-cs"/>
              </a:rPr>
              <a:t>But in my test code, I find that this style works really </a:t>
            </a:r>
            <a:r>
              <a:rPr lang="en-US" sz="1200" kern="1200" baseline="0" dirty="0" err="1" smtClean="0">
                <a:solidFill>
                  <a:schemeClr val="tx1"/>
                </a:solidFill>
                <a:effectLst/>
                <a:latin typeface="+mn-lt"/>
                <a:ea typeface="+mn-ea"/>
                <a:cs typeface="+mn-cs"/>
              </a:rPr>
              <a:t>really</a:t>
            </a:r>
            <a:r>
              <a:rPr lang="en-US" sz="1200" kern="1200" baseline="0" dirty="0" smtClean="0">
                <a:solidFill>
                  <a:schemeClr val="tx1"/>
                </a:solidFill>
                <a:effectLst/>
                <a:latin typeface="+mn-lt"/>
                <a:ea typeface="+mn-ea"/>
                <a:cs typeface="+mn-cs"/>
              </a:rPr>
              <a:t> well.</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kern="1200" baseline="0" dirty="0" smtClean="0">
              <a:solidFill>
                <a:schemeClr val="tx1"/>
              </a:solidFill>
              <a:effectLst/>
              <a:latin typeface="+mn-lt"/>
              <a:ea typeface="+mn-ea"/>
              <a:cs typeface="+mn-cs"/>
            </a:endParaRP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kern="1200" baseline="0" dirty="0" smtClean="0">
              <a:solidFill>
                <a:schemeClr val="tx1"/>
              </a:solidFill>
              <a:effectLst/>
              <a:latin typeface="+mn-lt"/>
              <a:ea typeface="+mn-ea"/>
              <a:cs typeface="+mn-cs"/>
            </a:endParaRP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kern="1200" dirty="0" smtClean="0">
              <a:solidFill>
                <a:schemeClr val="tx1"/>
              </a:solidFill>
              <a:effectLst/>
              <a:latin typeface="+mn-lt"/>
              <a:ea typeface="+mn-ea"/>
              <a:cs typeface="+mn-cs"/>
            </a:endParaRPr>
          </a:p>
          <a:p>
            <a:pPr marL="171450" indent="-171450">
              <a:buFont typeface="Arial" panose="020B0604020202020204" pitchFamily="34" charset="0"/>
              <a:buChar char="•"/>
            </a:pPr>
            <a:endParaRPr lang="en-US"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39</a:t>
            </a:fld>
            <a:endParaRPr lang="en-US"/>
          </a:p>
        </p:txBody>
      </p:sp>
    </p:spTree>
    <p:extLst>
      <p:ext uri="{BB962C8B-B14F-4D97-AF65-F5344CB8AC3E}">
        <p14:creationId xmlns:p14="http://schemas.microsoft.com/office/powerpoint/2010/main" val="25800732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Let’s begin our journey with a short story</a:t>
            </a:r>
            <a:r>
              <a:rPr lang="en-US" sz="1200" kern="1200" baseline="0" dirty="0" smtClean="0">
                <a:solidFill>
                  <a:schemeClr val="tx1"/>
                </a:solidFill>
                <a:effectLst/>
                <a:latin typeface="+mn-lt"/>
                <a:ea typeface="+mn-ea"/>
                <a:cs typeface="+mn-cs"/>
              </a:rPr>
              <a:t> that you might find familiar.</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This story begins 6.5 years ago when I had just joined my current employer. We were in the middle of our agile transformation and everyone was super excited about having “user stories” instead of “requirements” and “story points” instead of “estimates”. In the midst of all that agile euphoria, we decided to require tests for 70% of the code in the new project we were starting.</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We made this decision because many team members were inexperienced test writers and we wanted to give them some guidance on how much testing was “enough”. I don’t remember why we picked 70% exactly, but the general idea was that 100% coverage seemed unreasonable and that we thought it was a good starting point to have this soft, comforting safety blanket wrapped around the most important 70% of our code.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project starts out great, everyone starts writing tests and shipping features and things are going pretty good. But a few months later, after the code had started to get a little complex and we’d started revisiting features to add new functionality, I began to realize that something was wrong with our tests. They weren’t really delivering the value that we were expecting.</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first problem I noticed is that despite our 70% test coverage requirement, many important tests were missing. It turns out that as the code got more and more complex, it got harder and harder to set up new tests. So rather than testing the </a:t>
            </a:r>
            <a:r>
              <a:rPr lang="en-US" sz="1200" i="1" kern="1200" dirty="0" smtClean="0">
                <a:solidFill>
                  <a:schemeClr val="tx1"/>
                </a:solidFill>
                <a:effectLst/>
                <a:latin typeface="+mn-lt"/>
                <a:ea typeface="+mn-ea"/>
                <a:cs typeface="+mn-cs"/>
              </a:rPr>
              <a:t>most important </a:t>
            </a:r>
            <a:r>
              <a:rPr lang="en-US" sz="1200" kern="1200" dirty="0" smtClean="0">
                <a:solidFill>
                  <a:schemeClr val="tx1"/>
                </a:solidFill>
                <a:effectLst/>
                <a:latin typeface="+mn-lt"/>
                <a:ea typeface="+mn-ea"/>
                <a:cs typeface="+mn-cs"/>
              </a:rPr>
              <a:t>70% of the code, developers ended up testing the </a:t>
            </a:r>
            <a:r>
              <a:rPr lang="en-US" sz="1200" i="1" kern="1200" dirty="0" smtClean="0">
                <a:solidFill>
                  <a:schemeClr val="tx1"/>
                </a:solidFill>
                <a:effectLst/>
                <a:latin typeface="+mn-lt"/>
                <a:ea typeface="+mn-ea"/>
                <a:cs typeface="+mn-cs"/>
              </a:rPr>
              <a:t>70% that was easiest to test</a:t>
            </a:r>
            <a:r>
              <a:rPr lang="en-US" sz="1200" kern="1200" dirty="0" smtClean="0">
                <a:solidFill>
                  <a:schemeClr val="tx1"/>
                </a:solidFill>
                <a:effectLst/>
                <a:latin typeface="+mn-lt"/>
                <a:ea typeface="+mn-ea"/>
                <a:cs typeface="+mn-cs"/>
              </a:rPr>
              <a:t>. And as you can imagine, that left a lot of important code uncovered by that safety blanket we were expecting.</a:t>
            </a:r>
          </a:p>
          <a:p>
            <a:pPr marL="0" indent="0">
              <a:buNone/>
            </a:pPr>
            <a:endParaRPr lang="en-US" baseline="0" dirty="0" smtClean="0"/>
          </a:p>
          <a:p>
            <a:endParaRPr lang="en-US" b="1"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second problem was that the tests that </a:t>
            </a:r>
            <a:r>
              <a:rPr lang="en-US" sz="1200" i="1" kern="1200" dirty="0" smtClean="0">
                <a:solidFill>
                  <a:schemeClr val="tx1"/>
                </a:solidFill>
                <a:effectLst/>
                <a:latin typeface="+mn-lt"/>
                <a:ea typeface="+mn-ea"/>
                <a:cs typeface="+mn-cs"/>
              </a:rPr>
              <a:t>did </a:t>
            </a:r>
            <a:r>
              <a:rPr lang="en-US" sz="1200" kern="1200" dirty="0" smtClean="0">
                <a:solidFill>
                  <a:schemeClr val="tx1"/>
                </a:solidFill>
                <a:effectLst/>
                <a:latin typeface="+mn-lt"/>
                <a:ea typeface="+mn-ea"/>
                <a:cs typeface="+mn-cs"/>
              </a:rPr>
              <a:t>get written were a nightmare. In one case I needed to make a minor adjustment to a feature. Before writing any new code, however, I wanted to learn more about how the feature currently worked and I wanted to write a failing test. So I opened up the file containing the tests and my heart sank when I saw this:  </a:t>
            </a:r>
          </a:p>
          <a:p>
            <a:endParaRPr lang="en-US" b="1" dirty="0" smtClean="0"/>
          </a:p>
          <a:p>
            <a:endParaRPr lang="en-US" dirty="0" smtClean="0"/>
          </a:p>
          <a:p>
            <a:pPr marL="0" indent="0">
              <a:buNone/>
            </a:pP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4</a:t>
            </a:fld>
            <a:endParaRPr lang="en-US"/>
          </a:p>
        </p:txBody>
      </p:sp>
    </p:spTree>
    <p:extLst>
      <p:ext uri="{BB962C8B-B14F-4D97-AF65-F5344CB8AC3E}">
        <p14:creationId xmlns:p14="http://schemas.microsoft.com/office/powerpoint/2010/main" val="364083221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next principle is that “good setup code highlights significant data</a:t>
            </a:r>
            <a:r>
              <a:rPr lang="en-US" baseline="0" dirty="0" smtClean="0"/>
              <a:t>”</a:t>
            </a:r>
          </a:p>
          <a:p>
            <a:endParaRPr lang="en-US" baseline="0" dirty="0" smtClean="0"/>
          </a:p>
          <a:p>
            <a:pPr marL="171450" indent="-171450">
              <a:buFont typeface="Arial" panose="020B0604020202020204" pitchFamily="34" charset="0"/>
              <a:buChar char="•"/>
            </a:pPr>
            <a:r>
              <a:rPr lang="en-US" dirty="0" smtClean="0"/>
              <a:t>Goal is to clearly</a:t>
            </a:r>
            <a:r>
              <a:rPr lang="en-US" baseline="0" dirty="0" smtClean="0"/>
              <a:t> identify the values or objects in the setup code that actually impact the test outcome</a:t>
            </a:r>
            <a:br>
              <a:rPr lang="en-US" baseline="0" dirty="0" smtClean="0"/>
            </a:br>
            <a:endParaRPr lang="en-US" baseline="0" dirty="0" smtClean="0"/>
          </a:p>
          <a:p>
            <a:pPr marL="171450" indent="-171450">
              <a:buFont typeface="Arial" panose="020B0604020202020204" pitchFamily="34" charset="0"/>
              <a:buChar char="•"/>
            </a:pPr>
            <a:r>
              <a:rPr lang="en-US" baseline="0" dirty="0" smtClean="0"/>
              <a:t>Easier for people to understand the context being created</a:t>
            </a:r>
          </a:p>
          <a:p>
            <a:endParaRPr lang="en-US" i="0"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40</a:t>
            </a:fld>
            <a:endParaRPr lang="en-US"/>
          </a:p>
        </p:txBody>
      </p:sp>
    </p:spTree>
    <p:extLst>
      <p:ext uri="{BB962C8B-B14F-4D97-AF65-F5344CB8AC3E}">
        <p14:creationId xmlns:p14="http://schemas.microsoft.com/office/powerpoint/2010/main" val="29172856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0" baseline="0" dirty="0" smtClean="0"/>
              <a:t>The first way to do this is to remove from your setup code all of those intermediate objects and values that don’t impact the test outcome.</a:t>
            </a:r>
          </a:p>
          <a:p>
            <a:pPr marL="171450" indent="-171450">
              <a:buFont typeface="Arial" panose="020B0604020202020204" pitchFamily="34" charset="0"/>
              <a:buChar char="•"/>
            </a:pPr>
            <a:endParaRPr lang="en-US" b="0" baseline="0" dirty="0" smtClean="0"/>
          </a:p>
          <a:p>
            <a:pPr marL="171450" indent="-171450">
              <a:buFont typeface="Arial" panose="020B0604020202020204" pitchFamily="34" charset="0"/>
              <a:buChar char="•"/>
            </a:pPr>
            <a:r>
              <a:rPr lang="en-US" b="0" baseline="0" dirty="0" smtClean="0"/>
              <a:t>Instead of creating an object and specifying all of its data, specify only those values that are significant.</a:t>
            </a:r>
          </a:p>
          <a:p>
            <a:pPr marL="171450" indent="-171450">
              <a:buFont typeface="Arial" panose="020B0604020202020204" pitchFamily="34" charset="0"/>
              <a:buChar char="•"/>
            </a:pPr>
            <a:endParaRPr lang="en-US" b="0" baseline="0" dirty="0" smtClean="0"/>
          </a:p>
          <a:p>
            <a:pPr marL="171450" indent="-171450">
              <a:buFont typeface="Arial" panose="020B0604020202020204" pitchFamily="34" charset="0"/>
              <a:buChar char="•"/>
            </a:pPr>
            <a:r>
              <a:rPr lang="en-US" b="0" baseline="0" dirty="0" smtClean="0"/>
              <a:t>We’ll see some patterns that make this easier in a little bit.</a:t>
            </a:r>
          </a:p>
        </p:txBody>
      </p:sp>
      <p:sp>
        <p:nvSpPr>
          <p:cNvPr id="4" name="Slide Number Placeholder 3"/>
          <p:cNvSpPr>
            <a:spLocks noGrp="1"/>
          </p:cNvSpPr>
          <p:nvPr>
            <p:ph type="sldNum" sz="quarter" idx="10"/>
          </p:nvPr>
        </p:nvSpPr>
        <p:spPr/>
        <p:txBody>
          <a:bodyPr/>
          <a:lstStyle/>
          <a:p>
            <a:fld id="{89029652-62E7-43D6-83B5-097D7B7AA5D8}" type="slidenum">
              <a:rPr lang="en-US" smtClean="0"/>
              <a:t>41</a:t>
            </a:fld>
            <a:endParaRPr lang="en-US"/>
          </a:p>
        </p:txBody>
      </p:sp>
    </p:spTree>
    <p:extLst>
      <p:ext uri="{BB962C8B-B14F-4D97-AF65-F5344CB8AC3E}">
        <p14:creationId xmlns:p14="http://schemas.microsoft.com/office/powerpoint/2010/main" val="109842963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0" baseline="0" dirty="0" smtClean="0"/>
              <a:t>A corollary to the previous point is that all significant data should be explicitly set up by your test. </a:t>
            </a:r>
          </a:p>
          <a:p>
            <a:pPr marL="171450" indent="-171450">
              <a:buFont typeface="Arial" panose="020B0604020202020204" pitchFamily="34" charset="0"/>
              <a:buChar char="•"/>
            </a:pPr>
            <a:endParaRPr lang="en-US" b="0" baseline="0" dirty="0" smtClean="0"/>
          </a:p>
          <a:p>
            <a:pPr marL="171450" indent="-171450">
              <a:buFont typeface="Arial" panose="020B0604020202020204" pitchFamily="34" charset="0"/>
              <a:buChar char="•"/>
            </a:pPr>
            <a:r>
              <a:rPr lang="en-US" b="0" baseline="0" dirty="0" smtClean="0"/>
              <a:t>Don’t make assumptions or rely on implicitly created data</a:t>
            </a:r>
          </a:p>
          <a:p>
            <a:pPr marL="628650" lvl="1" indent="-171450">
              <a:buFont typeface="Arial" panose="020B0604020202020204" pitchFamily="34" charset="0"/>
              <a:buChar char="•"/>
            </a:pPr>
            <a:r>
              <a:rPr lang="en-US" b="0" baseline="0" dirty="0" smtClean="0"/>
              <a:t>Hard to understand by someone that isn’t intimately familiar with those details</a:t>
            </a:r>
          </a:p>
          <a:p>
            <a:pPr marL="628650" lvl="1" indent="-171450">
              <a:buFont typeface="Arial" panose="020B0604020202020204" pitchFamily="34" charset="0"/>
              <a:buChar char="•"/>
            </a:pPr>
            <a:r>
              <a:rPr lang="en-US" b="0" baseline="0" dirty="0" smtClean="0"/>
              <a:t>Hard to figure out if something changes and the test breaks, </a:t>
            </a:r>
          </a:p>
          <a:p>
            <a:pPr marL="171450" lvl="0" indent="-171450">
              <a:buFont typeface="Arial" panose="020B0604020202020204" pitchFamily="34" charset="0"/>
              <a:buChar char="•"/>
            </a:pPr>
            <a:endParaRPr lang="en-US" b="0" baseline="0" dirty="0" smtClean="0"/>
          </a:p>
          <a:p>
            <a:pPr marL="171450" lvl="0" indent="-171450">
              <a:buFont typeface="Arial" panose="020B0604020202020204" pitchFamily="34" charset="0"/>
              <a:buChar char="•"/>
            </a:pPr>
            <a:r>
              <a:rPr lang="en-US" b="0" baseline="0" dirty="0" smtClean="0"/>
              <a:t>In this example we are creating a customer object and we are relying on the fact that it’s default status is ACTIVE. If that default gets changed this test will start breaking and it could be hard to identify why.</a:t>
            </a:r>
          </a:p>
          <a:p>
            <a:pPr marL="171450" lvl="0" indent="-171450">
              <a:buFont typeface="Arial" panose="020B0604020202020204" pitchFamily="34" charset="0"/>
              <a:buChar char="•"/>
            </a:pPr>
            <a:endParaRPr lang="en-US" b="0" baseline="0" dirty="0" smtClean="0"/>
          </a:p>
          <a:p>
            <a:pPr marL="171450" lvl="0" indent="-171450">
              <a:buFont typeface="Arial" panose="020B0604020202020204" pitchFamily="34" charset="0"/>
              <a:buChar char="•"/>
            </a:pPr>
            <a:endParaRPr lang="en-US" b="0"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42</a:t>
            </a:fld>
            <a:endParaRPr lang="en-US"/>
          </a:p>
        </p:txBody>
      </p:sp>
    </p:spTree>
    <p:extLst>
      <p:ext uri="{BB962C8B-B14F-4D97-AF65-F5344CB8AC3E}">
        <p14:creationId xmlns:p14="http://schemas.microsoft.com/office/powerpoint/2010/main" val="316276915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0" baseline="0" dirty="0" smtClean="0"/>
              <a:t>By being explicit in the setup code we more clearly capture our intent, which makes the test easier to comprehend, and we make it more resilient at the same time.</a:t>
            </a:r>
          </a:p>
          <a:p>
            <a:pPr marL="171450" lvl="0" indent="-171450">
              <a:buFont typeface="Arial" panose="020B0604020202020204" pitchFamily="34" charset="0"/>
              <a:buChar char="•"/>
            </a:pPr>
            <a:endParaRPr lang="en-US" b="0" baseline="0" dirty="0" smtClean="0"/>
          </a:p>
          <a:p>
            <a:pPr marL="171450" lvl="0" indent="-171450">
              <a:buFont typeface="Arial" panose="020B0604020202020204" pitchFamily="34" charset="0"/>
              <a:buChar char="•"/>
            </a:pPr>
            <a:endParaRPr lang="en-US" b="0"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43</a:t>
            </a:fld>
            <a:endParaRPr lang="en-US"/>
          </a:p>
        </p:txBody>
      </p:sp>
    </p:spTree>
    <p:extLst>
      <p:ext uri="{BB962C8B-B14F-4D97-AF65-F5344CB8AC3E}">
        <p14:creationId xmlns:p14="http://schemas.microsoft.com/office/powerpoint/2010/main" val="132933453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0" baseline="0" dirty="0" smtClean="0"/>
              <a:t>Another way to improve expressiveness is by replacing key values with named constants</a:t>
            </a:r>
          </a:p>
          <a:p>
            <a:pPr marL="171450" indent="-171450">
              <a:buFont typeface="Arial" panose="020B0604020202020204" pitchFamily="34" charset="0"/>
              <a:buChar char="•"/>
            </a:pPr>
            <a:endParaRPr lang="en-US" b="0" baseline="0" dirty="0" smtClean="0"/>
          </a:p>
          <a:p>
            <a:pPr marL="171450" indent="-171450">
              <a:buFont typeface="Arial" panose="020B0604020202020204" pitchFamily="34" charset="0"/>
              <a:buChar char="•"/>
            </a:pPr>
            <a:r>
              <a:rPr lang="en-US" b="0" baseline="0" dirty="0" smtClean="0"/>
              <a:t>In this example, the actual value is irrelevant</a:t>
            </a:r>
          </a:p>
          <a:p>
            <a:pPr marL="171450" indent="-171450">
              <a:buFont typeface="Arial" panose="020B0604020202020204" pitchFamily="34" charset="0"/>
              <a:buChar char="•"/>
            </a:pPr>
            <a:r>
              <a:rPr lang="en-US" b="0" baseline="0" dirty="0" smtClean="0"/>
              <a:t>Note how the names of “original value” and “new value” give extra clarity to the assertion</a:t>
            </a:r>
          </a:p>
          <a:p>
            <a:endParaRPr lang="en-US" b="0" baseline="0" dirty="0" smtClean="0"/>
          </a:p>
          <a:p>
            <a:r>
              <a:rPr lang="en-US" b="1" baseline="0" dirty="0" smtClean="0"/>
              <a:t>Pause</a:t>
            </a:r>
          </a:p>
          <a:p>
            <a:endParaRPr lang="en-US" b="0" baseline="0" dirty="0" smtClean="0"/>
          </a:p>
          <a:p>
            <a:r>
              <a:rPr lang="en-US" b="1" baseline="0" dirty="0" smtClean="0"/>
              <a:t>Transition: </a:t>
            </a:r>
            <a:r>
              <a:rPr lang="en-US" b="0" baseline="0" dirty="0" smtClean="0"/>
              <a:t>Of course, giving things good names applies everywhere, not just to constants.</a:t>
            </a:r>
            <a:endParaRPr lang="en-US" b="1" baseline="0" dirty="0" smtClean="0"/>
          </a:p>
          <a:p>
            <a:endParaRPr lang="en-US" b="1" dirty="0" smtClean="0"/>
          </a:p>
          <a:p>
            <a:endParaRPr lang="en-US" b="1" dirty="0"/>
          </a:p>
        </p:txBody>
      </p:sp>
      <p:sp>
        <p:nvSpPr>
          <p:cNvPr id="4" name="Slide Number Placeholder 3"/>
          <p:cNvSpPr>
            <a:spLocks noGrp="1"/>
          </p:cNvSpPr>
          <p:nvPr>
            <p:ph type="sldNum" sz="quarter" idx="10"/>
          </p:nvPr>
        </p:nvSpPr>
        <p:spPr/>
        <p:txBody>
          <a:bodyPr/>
          <a:lstStyle/>
          <a:p>
            <a:fld id="{89029652-62E7-43D6-83B5-097D7B7AA5D8}" type="slidenum">
              <a:rPr lang="en-US" smtClean="0"/>
              <a:t>44</a:t>
            </a:fld>
            <a:endParaRPr lang="en-US"/>
          </a:p>
        </p:txBody>
      </p:sp>
    </p:spTree>
    <p:extLst>
      <p:ext uri="{BB962C8B-B14F-4D97-AF65-F5344CB8AC3E}">
        <p14:creationId xmlns:p14="http://schemas.microsoft.com/office/powerpoint/2010/main" val="345165345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Just like in production code, give test objects names that </a:t>
            </a:r>
            <a:r>
              <a:rPr lang="en-US" baseline="0" dirty="0" smtClean="0"/>
              <a:t>communicate their purpose</a:t>
            </a:r>
            <a:br>
              <a:rPr lang="en-US" baseline="0" dirty="0" smtClean="0"/>
            </a:br>
            <a:endParaRPr lang="en-US" baseline="0" dirty="0" smtClean="0"/>
          </a:p>
          <a:p>
            <a:pPr marL="171450" indent="-171450">
              <a:buFont typeface="Arial" panose="020B0604020202020204" pitchFamily="34" charset="0"/>
              <a:buChar char="•"/>
            </a:pPr>
            <a:r>
              <a:rPr lang="en-US" baseline="0" dirty="0" smtClean="0"/>
              <a:t>If your test revolves around the fact that a Customer is disabled, call it “disabled customer”</a:t>
            </a:r>
          </a:p>
          <a:p>
            <a:endParaRPr lang="en-US" b="0" baseline="0" dirty="0" smtClean="0"/>
          </a:p>
          <a:p>
            <a:endParaRPr lang="en-US" b="1" dirty="0"/>
          </a:p>
        </p:txBody>
      </p:sp>
      <p:sp>
        <p:nvSpPr>
          <p:cNvPr id="4" name="Slide Number Placeholder 3"/>
          <p:cNvSpPr>
            <a:spLocks noGrp="1"/>
          </p:cNvSpPr>
          <p:nvPr>
            <p:ph type="sldNum" sz="quarter" idx="10"/>
          </p:nvPr>
        </p:nvSpPr>
        <p:spPr/>
        <p:txBody>
          <a:bodyPr/>
          <a:lstStyle/>
          <a:p>
            <a:fld id="{89029652-62E7-43D6-83B5-097D7B7AA5D8}" type="slidenum">
              <a:rPr lang="en-US" smtClean="0"/>
              <a:t>45</a:t>
            </a:fld>
            <a:endParaRPr lang="en-US"/>
          </a:p>
        </p:txBody>
      </p:sp>
    </p:spTree>
    <p:extLst>
      <p:ext uri="{BB962C8B-B14F-4D97-AF65-F5344CB8AC3E}">
        <p14:creationId xmlns:p14="http://schemas.microsoft.com/office/powerpoint/2010/main" val="97938443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aseline="0" dirty="0" smtClean="0"/>
              <a:t>If contains multiple objects of same type, use names to differentiate them</a:t>
            </a:r>
            <a:br>
              <a:rPr lang="en-US" baseline="0" dirty="0" smtClean="0"/>
            </a:br>
            <a:endParaRPr lang="en-US" baseline="0" dirty="0" smtClean="0"/>
          </a:p>
          <a:p>
            <a:pPr marL="171450" indent="-171450">
              <a:buFont typeface="Arial" panose="020B0604020202020204" pitchFamily="34" charset="0"/>
              <a:buChar char="•"/>
            </a:pPr>
            <a:r>
              <a:rPr lang="en-US" baseline="0" dirty="0" smtClean="0"/>
              <a:t>Sounds obvious, but I’m still seeing smart, experienced programmers writing tests with “customer1” and “customer2”</a:t>
            </a:r>
            <a:br>
              <a:rPr lang="en-US" baseline="0" dirty="0" smtClean="0"/>
            </a:br>
            <a:endParaRPr lang="en-US" baseline="0" dirty="0" smtClean="0"/>
          </a:p>
          <a:p>
            <a:pPr marL="171450" indent="-171450">
              <a:buFont typeface="Arial" panose="020B0604020202020204" pitchFamily="34" charset="0"/>
              <a:buChar char="•"/>
            </a:pPr>
            <a:r>
              <a:rPr lang="en-US" baseline="0" dirty="0" smtClean="0"/>
              <a:t>Tests should tell a story – easier to understand when actors have meaningful names.</a:t>
            </a:r>
          </a:p>
          <a:p>
            <a:endParaRPr lang="en-US" baseline="0" dirty="0" smtClean="0"/>
          </a:p>
          <a:p>
            <a:endParaRPr lang="en-US" b="1" baseline="0" dirty="0" smtClean="0"/>
          </a:p>
          <a:p>
            <a:endParaRPr lang="en-US" b="0" baseline="0" dirty="0" smtClean="0"/>
          </a:p>
          <a:p>
            <a:endParaRPr lang="en-US" b="1" dirty="0"/>
          </a:p>
        </p:txBody>
      </p:sp>
      <p:sp>
        <p:nvSpPr>
          <p:cNvPr id="4" name="Slide Number Placeholder 3"/>
          <p:cNvSpPr>
            <a:spLocks noGrp="1"/>
          </p:cNvSpPr>
          <p:nvPr>
            <p:ph type="sldNum" sz="quarter" idx="10"/>
          </p:nvPr>
        </p:nvSpPr>
        <p:spPr/>
        <p:txBody>
          <a:bodyPr/>
          <a:lstStyle/>
          <a:p>
            <a:fld id="{89029652-62E7-43D6-83B5-097D7B7AA5D8}" type="slidenum">
              <a:rPr lang="en-US" smtClean="0"/>
              <a:t>46</a:t>
            </a:fld>
            <a:endParaRPr lang="en-US"/>
          </a:p>
        </p:txBody>
      </p:sp>
    </p:spTree>
    <p:extLst>
      <p:ext uri="{BB962C8B-B14F-4D97-AF65-F5344CB8AC3E}">
        <p14:creationId xmlns:p14="http://schemas.microsoft.com/office/powerpoint/2010/main" val="191325422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smtClean="0"/>
              <a:t>The</a:t>
            </a:r>
            <a:r>
              <a:rPr lang="en-US" baseline="0" dirty="0" smtClean="0"/>
              <a:t> last suggestion I have for highlighting significant data is to use common naming patterns in your setup code.</a:t>
            </a:r>
          </a:p>
          <a:p>
            <a:pPr marL="171450" indent="-171450">
              <a:buFont typeface="Arial" panose="020B0604020202020204" pitchFamily="34" charset="0"/>
              <a:buChar char="•"/>
            </a:pPr>
            <a:endParaRPr lang="en-US" baseline="0" dirty="0" smtClean="0"/>
          </a:p>
          <a:p>
            <a:pPr marL="171450" indent="-171450">
              <a:buFont typeface="Arial" panose="020B0604020202020204" pitchFamily="34" charset="0"/>
              <a:buChar char="•"/>
            </a:pPr>
            <a:r>
              <a:rPr lang="en-US" baseline="0" dirty="0" smtClean="0"/>
              <a:t>EX: When writing tests for search or filter, important to do positive AND negative test</a:t>
            </a:r>
          </a:p>
          <a:p>
            <a:pPr marL="628650" lvl="1" indent="-171450">
              <a:buFont typeface="Arial" panose="020B0604020202020204" pitchFamily="34" charset="0"/>
              <a:buChar char="•"/>
            </a:pPr>
            <a:r>
              <a:rPr lang="en-US" baseline="0" dirty="0" smtClean="0"/>
              <a:t>Just as important that code returns the things it should as does NOT return what it shouldn’t</a:t>
            </a:r>
            <a:endParaRPr lang="en-US" dirty="0" smtClean="0"/>
          </a:p>
          <a:p>
            <a:endParaRPr lang="en-US" dirty="0" smtClean="0"/>
          </a:p>
          <a:p>
            <a:pPr marL="171450" indent="-171450">
              <a:buFont typeface="Arial" panose="020B0604020202020204" pitchFamily="34" charset="0"/>
              <a:buChar char="•"/>
            </a:pPr>
            <a:r>
              <a:rPr lang="en-US" baseline="0" dirty="0" smtClean="0"/>
              <a:t>My convention is to use the term “distractor” when naming the objects that </a:t>
            </a:r>
            <a:r>
              <a:rPr lang="en-US" i="1" baseline="0" dirty="0" smtClean="0"/>
              <a:t>shouldn’t </a:t>
            </a:r>
            <a:r>
              <a:rPr lang="en-US" i="0" baseline="0" dirty="0" smtClean="0"/>
              <a:t>get returned</a:t>
            </a:r>
          </a:p>
          <a:p>
            <a:pPr marL="628650" lvl="1" indent="-171450">
              <a:buFont typeface="Arial" panose="020B0604020202020204" pitchFamily="34" charset="0"/>
              <a:buChar char="•"/>
            </a:pPr>
            <a:r>
              <a:rPr lang="en-US" baseline="0" dirty="0" smtClean="0"/>
              <a:t>Communicates object is not important, as long as its different from the target</a:t>
            </a:r>
          </a:p>
          <a:p>
            <a:pPr marL="628650" lvl="1" indent="-171450">
              <a:buFont typeface="Arial" panose="020B0604020202020204" pitchFamily="34" charset="0"/>
              <a:buChar char="•"/>
            </a:pPr>
            <a:r>
              <a:rPr lang="en-US" baseline="0" dirty="0" smtClean="0"/>
              <a:t>Use that name consistently, co-workers immediately recognize the point of these objects</a:t>
            </a:r>
          </a:p>
          <a:p>
            <a:endParaRPr lang="en-US" baseline="0" dirty="0" smtClean="0"/>
          </a:p>
          <a:p>
            <a:pPr marL="171450" indent="-171450">
              <a:buFont typeface="Arial" panose="020B0604020202020204" pitchFamily="34" charset="0"/>
              <a:buChar char="•"/>
            </a:pPr>
            <a:r>
              <a:rPr lang="en-US" baseline="0" dirty="0" smtClean="0"/>
              <a:t>This sort of instant pattern recognition is a key benefit of expressive code</a:t>
            </a:r>
          </a:p>
          <a:p>
            <a:pPr marL="0" indent="0">
              <a:buFont typeface="Arial" panose="020B0604020202020204" pitchFamily="34" charset="0"/>
              <a:buNone/>
            </a:pPr>
            <a:endParaRPr lang="en-US" baseline="0" dirty="0" smtClean="0"/>
          </a:p>
          <a:p>
            <a:endParaRPr lang="en-US" baseline="0" dirty="0" smtClean="0"/>
          </a:p>
          <a:p>
            <a:endParaRPr lang="en-US" b="1"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47</a:t>
            </a:fld>
            <a:endParaRPr lang="en-US"/>
          </a:p>
        </p:txBody>
      </p:sp>
    </p:spTree>
    <p:extLst>
      <p:ext uri="{BB962C8B-B14F-4D97-AF65-F5344CB8AC3E}">
        <p14:creationId xmlns:p14="http://schemas.microsoft.com/office/powerpoint/2010/main" val="66439731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third principle of good setup code is that it should be reusable. </a:t>
            </a:r>
          </a:p>
          <a:p>
            <a:endParaRPr lang="en-US" dirty="0" smtClean="0"/>
          </a:p>
          <a:p>
            <a:r>
              <a:rPr lang="en-US" dirty="0" smtClean="0"/>
              <a:t>Example:</a:t>
            </a:r>
          </a:p>
          <a:p>
            <a:pPr marL="171450" indent="-171450">
              <a:buFont typeface="Arial" panose="020B0604020202020204" pitchFamily="34" charset="0"/>
              <a:buChar char="•"/>
            </a:pPr>
            <a:r>
              <a:rPr lang="en-US" dirty="0" smtClean="0"/>
              <a:t>Product, Order, Customer linked</a:t>
            </a:r>
            <a:r>
              <a:rPr lang="en-US" baseline="0" dirty="0" smtClean="0"/>
              <a:t> together</a:t>
            </a:r>
          </a:p>
          <a:p>
            <a:pPr marL="171450" indent="-171450">
              <a:buFont typeface="Arial" panose="020B0604020202020204" pitchFamily="34" charset="0"/>
              <a:buChar char="•"/>
            </a:pPr>
            <a:r>
              <a:rPr lang="en-US" baseline="0" dirty="0" smtClean="0"/>
              <a:t>Useful when testing any of those objects</a:t>
            </a:r>
          </a:p>
          <a:p>
            <a:pPr marL="171450" indent="-171450">
              <a:buFont typeface="Arial" panose="020B0604020202020204" pitchFamily="34" charset="0"/>
              <a:buChar char="•"/>
            </a:pPr>
            <a:r>
              <a:rPr lang="en-US" baseline="0" dirty="0" smtClean="0"/>
              <a:t>Don’t want to copy/paste</a:t>
            </a:r>
            <a:endParaRPr lang="en-US" dirty="0" smtClean="0"/>
          </a:p>
          <a:p>
            <a:endParaRPr lang="en-US" dirty="0" smtClean="0"/>
          </a:p>
          <a:p>
            <a:r>
              <a:rPr lang="en-US" dirty="0" smtClean="0"/>
              <a:t>One common way to reuse setup logic</a:t>
            </a:r>
            <a:r>
              <a:rPr lang="en-US" baseline="0" dirty="0" smtClean="0"/>
              <a:t> is through inheritance. </a:t>
            </a:r>
            <a:r>
              <a:rPr lang="en-US" dirty="0" smtClean="0"/>
              <a:t>Don’t do that</a:t>
            </a:r>
          </a:p>
          <a:p>
            <a:pPr marL="171450" indent="-171450">
              <a:buFont typeface="Arial" panose="020B0604020202020204" pitchFamily="34" charset="0"/>
              <a:buChar char="•"/>
            </a:pPr>
            <a:r>
              <a:rPr lang="en-US" baseline="0" dirty="0" smtClean="0"/>
              <a:t>Hard for each test to override and customize the data defined in a base class</a:t>
            </a:r>
          </a:p>
          <a:p>
            <a:pPr marL="171450" indent="-171450">
              <a:buFont typeface="Arial" panose="020B0604020202020204" pitchFamily="34" charset="0"/>
              <a:buChar char="•"/>
            </a:pPr>
            <a:r>
              <a:rPr lang="en-US" baseline="0" dirty="0" smtClean="0"/>
              <a:t>We don’t want our Order tests and our Customer tests to share a base class, just so that they can share a little bit of data</a:t>
            </a:r>
          </a:p>
          <a:p>
            <a:endParaRPr lang="en-US" baseline="0" dirty="0" smtClean="0"/>
          </a:p>
          <a:p>
            <a:r>
              <a:rPr lang="en-US" baseline="0" dirty="0" smtClean="0"/>
              <a:t>Show examples in a bit of a pattern that’s purpose built for reusing setup logic</a:t>
            </a:r>
          </a:p>
        </p:txBody>
      </p:sp>
      <p:sp>
        <p:nvSpPr>
          <p:cNvPr id="4" name="Slide Number Placeholder 3"/>
          <p:cNvSpPr>
            <a:spLocks noGrp="1"/>
          </p:cNvSpPr>
          <p:nvPr>
            <p:ph type="sldNum" sz="quarter" idx="10"/>
          </p:nvPr>
        </p:nvSpPr>
        <p:spPr/>
        <p:txBody>
          <a:bodyPr/>
          <a:lstStyle/>
          <a:p>
            <a:fld id="{89029652-62E7-43D6-83B5-097D7B7AA5D8}" type="slidenum">
              <a:rPr lang="en-US" smtClean="0"/>
              <a:t>48</a:t>
            </a:fld>
            <a:endParaRPr lang="en-US"/>
          </a:p>
        </p:txBody>
      </p:sp>
    </p:spTree>
    <p:extLst>
      <p:ext uri="{BB962C8B-B14F-4D97-AF65-F5344CB8AC3E}">
        <p14:creationId xmlns:p14="http://schemas.microsoft.com/office/powerpoint/2010/main" val="292248711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baseline="0" dirty="0" smtClean="0"/>
              <a:t>4</a:t>
            </a:r>
            <a:r>
              <a:rPr lang="en-US" b="0" i="0" baseline="30000" dirty="0" smtClean="0"/>
              <a:t>th</a:t>
            </a:r>
            <a:r>
              <a:rPr lang="en-US" b="0" i="0" baseline="0" dirty="0" smtClean="0"/>
              <a:t> principle of good setup code is that it is resilient to changes in the main app</a:t>
            </a:r>
            <a:br>
              <a:rPr lang="en-US" b="0" i="0" baseline="0" dirty="0" smtClean="0"/>
            </a:br>
            <a:endParaRPr lang="en-US" b="0" i="0" baseline="0" dirty="0" smtClean="0"/>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baseline="0" dirty="0" smtClean="0"/>
              <a:t>Tests should be </a:t>
            </a:r>
            <a:r>
              <a:rPr lang="en-US" b="0" i="1" baseline="0" dirty="0" smtClean="0"/>
              <a:t>adding </a:t>
            </a:r>
            <a:r>
              <a:rPr lang="en-US" b="0" i="0" baseline="0" dirty="0" smtClean="0"/>
              <a:t>value</a:t>
            </a:r>
            <a:br>
              <a:rPr lang="en-US" b="0" i="0" baseline="0" dirty="0" smtClean="0"/>
            </a:br>
            <a:endParaRPr lang="en-US" b="0" i="0" baseline="0" dirty="0" smtClean="0"/>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baseline="0" dirty="0" smtClean="0"/>
              <a:t>Not subtracting it by demanding constant attention</a:t>
            </a:r>
          </a:p>
        </p:txBody>
      </p:sp>
      <p:sp>
        <p:nvSpPr>
          <p:cNvPr id="4" name="Slide Number Placeholder 3"/>
          <p:cNvSpPr>
            <a:spLocks noGrp="1"/>
          </p:cNvSpPr>
          <p:nvPr>
            <p:ph type="sldNum" sz="quarter" idx="10"/>
          </p:nvPr>
        </p:nvSpPr>
        <p:spPr/>
        <p:txBody>
          <a:bodyPr/>
          <a:lstStyle/>
          <a:p>
            <a:fld id="{89029652-62E7-43D6-83B5-097D7B7AA5D8}" type="slidenum">
              <a:rPr lang="en-US" smtClean="0"/>
              <a:t>49</a:t>
            </a:fld>
            <a:endParaRPr lang="en-US"/>
          </a:p>
        </p:txBody>
      </p:sp>
    </p:spTree>
    <p:extLst>
      <p:ext uri="{BB962C8B-B14F-4D97-AF65-F5344CB8AC3E}">
        <p14:creationId xmlns:p14="http://schemas.microsoft.com/office/powerpoint/2010/main" val="38208557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smtClean="0"/>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5</a:t>
            </a:fld>
            <a:endParaRPr lang="en-US"/>
          </a:p>
        </p:txBody>
      </p:sp>
    </p:spTree>
    <p:extLst>
      <p:ext uri="{BB962C8B-B14F-4D97-AF65-F5344CB8AC3E}">
        <p14:creationId xmlns:p14="http://schemas.microsoft.com/office/powerpoint/2010/main" val="56643415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0" i="0" baseline="0" dirty="0" smtClean="0"/>
              <a:t>In the same vein, we want to be able to easily refactor our test projects</a:t>
            </a:r>
            <a:br>
              <a:rPr lang="en-US" b="0" i="0" baseline="0" dirty="0" smtClean="0"/>
            </a:br>
            <a:endParaRPr lang="en-US" b="0" i="0" baseline="0" dirty="0" smtClean="0"/>
          </a:p>
          <a:p>
            <a:pPr marL="171450" indent="-171450">
              <a:buFont typeface="Arial" panose="020B0604020202020204" pitchFamily="34" charset="0"/>
              <a:buChar char="•"/>
            </a:pPr>
            <a:r>
              <a:rPr lang="en-US" b="0" i="0" baseline="0" dirty="0" smtClean="0"/>
              <a:t>Seen people be sloppier in test code than real code – that’s a mistake</a:t>
            </a:r>
            <a:br>
              <a:rPr lang="en-US" b="0" i="0" baseline="0" dirty="0" smtClean="0"/>
            </a:br>
            <a:endParaRPr lang="en-US" b="0" i="0" baseline="0" dirty="0" smtClean="0"/>
          </a:p>
          <a:p>
            <a:pPr marL="171450" indent="-171450">
              <a:buFont typeface="Arial" panose="020B0604020202020204" pitchFamily="34" charset="0"/>
              <a:buChar char="•"/>
            </a:pPr>
            <a:r>
              <a:rPr lang="en-US" b="0" i="0" baseline="0" dirty="0" smtClean="0"/>
              <a:t>Important to keep tests malleable</a:t>
            </a:r>
          </a:p>
          <a:p>
            <a:endParaRPr lang="en-US" b="0" i="0"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50</a:t>
            </a:fld>
            <a:endParaRPr lang="en-US"/>
          </a:p>
        </p:txBody>
      </p:sp>
    </p:spTree>
    <p:extLst>
      <p:ext uri="{BB962C8B-B14F-4D97-AF65-F5344CB8AC3E}">
        <p14:creationId xmlns:p14="http://schemas.microsoft.com/office/powerpoint/2010/main" val="164199627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0" i="0" baseline="0" dirty="0" smtClean="0"/>
              <a:t>Just identified 4 principles of good setup code. </a:t>
            </a:r>
          </a:p>
          <a:p>
            <a:pPr marL="171450" indent="-171450">
              <a:buFont typeface="Arial" panose="020B0604020202020204" pitchFamily="34" charset="0"/>
              <a:buChar char="•"/>
            </a:pPr>
            <a:endParaRPr lang="en-US" b="0" i="0" baseline="0" dirty="0" smtClean="0"/>
          </a:p>
          <a:p>
            <a:pPr marL="171450" indent="-171450">
              <a:buFont typeface="Arial" panose="020B0604020202020204" pitchFamily="34" charset="0"/>
              <a:buChar char="•"/>
            </a:pPr>
            <a:r>
              <a:rPr lang="en-US" b="0" i="0" baseline="0" dirty="0" smtClean="0"/>
              <a:t>Next - concrete patterns and practices for adhering to these principles</a:t>
            </a:r>
          </a:p>
          <a:p>
            <a:endParaRPr lang="en-US" b="0" i="0"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51</a:t>
            </a:fld>
            <a:endParaRPr lang="en-US"/>
          </a:p>
        </p:txBody>
      </p:sp>
    </p:spTree>
    <p:extLst>
      <p:ext uri="{BB962C8B-B14F-4D97-AF65-F5344CB8AC3E}">
        <p14:creationId xmlns:p14="http://schemas.microsoft.com/office/powerpoint/2010/main" val="344183231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Most important thing to</a:t>
            </a:r>
            <a:r>
              <a:rPr lang="en-US" baseline="0" dirty="0" smtClean="0"/>
              <a:t> improve setup code – stop constructing test objects by hand</a:t>
            </a:r>
            <a:br>
              <a:rPr lang="en-US" baseline="0" dirty="0" smtClean="0"/>
            </a:br>
            <a:endParaRPr lang="en-US" baseline="0" dirty="0" smtClean="0"/>
          </a:p>
          <a:p>
            <a:pPr marL="171450" indent="-171450">
              <a:buFont typeface="Arial" panose="020B0604020202020204" pitchFamily="34" charset="0"/>
              <a:buChar char="•"/>
            </a:pPr>
            <a:r>
              <a:rPr lang="en-US" baseline="0" dirty="0" smtClean="0"/>
              <a:t>Push into helper for two benefits:</a:t>
            </a:r>
            <a:br>
              <a:rPr lang="en-US" baseline="0" dirty="0" smtClean="0"/>
            </a:br>
            <a:endParaRPr lang="en-US" baseline="0" dirty="0" smtClean="0"/>
          </a:p>
          <a:p>
            <a:pPr marL="685800" lvl="1" indent="-228600">
              <a:buAutoNum type="arabicParenR"/>
            </a:pPr>
            <a:r>
              <a:rPr lang="en-US" baseline="0" dirty="0" smtClean="0"/>
              <a:t>Shorter setup code - easier to write and maintain</a:t>
            </a:r>
            <a:br>
              <a:rPr lang="en-US" baseline="0" dirty="0" smtClean="0"/>
            </a:br>
            <a:endParaRPr lang="en-US" baseline="0" dirty="0" smtClean="0"/>
          </a:p>
          <a:p>
            <a:pPr marL="685800" lvl="1" indent="-228600">
              <a:buAutoNum type="arabicParenR"/>
            </a:pPr>
            <a:r>
              <a:rPr lang="en-US" baseline="0" dirty="0" smtClean="0"/>
              <a:t>Greater resiliency - if an object changes, only modify helper</a:t>
            </a: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52</a:t>
            </a:fld>
            <a:endParaRPr lang="en-US"/>
          </a:p>
        </p:txBody>
      </p:sp>
    </p:spTree>
    <p:extLst>
      <p:ext uri="{BB962C8B-B14F-4D97-AF65-F5344CB8AC3E}">
        <p14:creationId xmlns:p14="http://schemas.microsoft.com/office/powerpoint/2010/main" val="133119007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0" baseline="0" dirty="0" smtClean="0"/>
              <a:t>We tried a couple existing object creation patterns but had some problems with them</a:t>
            </a:r>
          </a:p>
          <a:p>
            <a:pPr marL="171450" indent="-171450">
              <a:buFont typeface="Arial" panose="020B0604020202020204" pitchFamily="34" charset="0"/>
              <a:buChar char="•"/>
            </a:pPr>
            <a:endParaRPr lang="en-US" b="0" baseline="0" dirty="0" smtClean="0"/>
          </a:p>
          <a:p>
            <a:pPr marL="171450" indent="-171450">
              <a:buFont typeface="Arial" panose="020B0604020202020204" pitchFamily="34" charset="0"/>
              <a:buChar char="•"/>
            </a:pPr>
            <a:r>
              <a:rPr lang="en-US" b="0" dirty="0" smtClean="0"/>
              <a:t>First pattern we tried</a:t>
            </a:r>
            <a:r>
              <a:rPr lang="en-US" b="0" baseline="0" dirty="0" smtClean="0"/>
              <a:t> was called Object Mother</a:t>
            </a:r>
          </a:p>
          <a:p>
            <a:pPr marL="628650" lvl="1" indent="-171450">
              <a:buFont typeface="Arial" panose="020B0604020202020204" pitchFamily="34" charset="0"/>
              <a:buChar char="•"/>
            </a:pPr>
            <a:r>
              <a:rPr lang="en-US" b="0" baseline="0" dirty="0" smtClean="0"/>
              <a:t>Refers to a factory that returns fully-constructed objects in a very specific state</a:t>
            </a:r>
          </a:p>
          <a:p>
            <a:pPr marL="628650" lvl="1" indent="-171450">
              <a:buFont typeface="Arial" panose="020B0604020202020204" pitchFamily="34" charset="0"/>
              <a:buChar char="•"/>
            </a:pPr>
            <a:r>
              <a:rPr lang="en-US" b="0" baseline="0" dirty="0" smtClean="0"/>
              <a:t>Examples</a:t>
            </a:r>
          </a:p>
          <a:p>
            <a:pPr marL="628650" lvl="1" indent="-171450">
              <a:buFont typeface="Arial" panose="020B0604020202020204" pitchFamily="34" charset="0"/>
              <a:buChar char="•"/>
            </a:pPr>
            <a:endParaRPr lang="en-US" b="0" baseline="0" dirty="0" smtClean="0"/>
          </a:p>
          <a:p>
            <a:pPr marL="171450" lvl="0" indent="-171450">
              <a:buFont typeface="Arial" panose="020B0604020202020204" pitchFamily="34" charset="0"/>
              <a:buChar char="•"/>
            </a:pPr>
            <a:r>
              <a:rPr lang="en-US" b="0" baseline="0" dirty="0" smtClean="0"/>
              <a:t>Object Mother does good of making your tests more expressive, but it doesn’t scale well</a:t>
            </a:r>
          </a:p>
          <a:p>
            <a:pPr marL="628650" lvl="1" indent="-171450">
              <a:buFont typeface="Arial" panose="020B0604020202020204" pitchFamily="34" charset="0"/>
              <a:buChar char="•"/>
            </a:pPr>
            <a:r>
              <a:rPr lang="en-US" b="0" baseline="0" dirty="0" smtClean="0"/>
              <a:t>As software </a:t>
            </a:r>
            <a:r>
              <a:rPr lang="en-US" b="0" baseline="0" dirty="0" smtClean="0"/>
              <a:t>grows = more </a:t>
            </a:r>
            <a:r>
              <a:rPr lang="en-US" b="0" baseline="0" dirty="0" smtClean="0"/>
              <a:t>and more pre-built objects</a:t>
            </a:r>
          </a:p>
          <a:p>
            <a:pPr marL="628650" lvl="1" indent="-171450">
              <a:buFont typeface="Arial" panose="020B0604020202020204" pitchFamily="34" charset="0"/>
              <a:buChar char="•"/>
            </a:pPr>
            <a:r>
              <a:rPr lang="en-US" b="0" baseline="0" dirty="0" smtClean="0"/>
              <a:t>As the number of pre-built objects grows </a:t>
            </a:r>
            <a:r>
              <a:rPr lang="en-US" b="0" baseline="0" dirty="0" smtClean="0"/>
              <a:t>= harder </a:t>
            </a:r>
            <a:r>
              <a:rPr lang="en-US" b="0" baseline="0" dirty="0" smtClean="0"/>
              <a:t>to maintain them and </a:t>
            </a:r>
            <a:r>
              <a:rPr lang="en-US" b="0" baseline="0" dirty="0" smtClean="0"/>
              <a:t>choose</a:t>
            </a:r>
            <a:endParaRPr lang="en-US" b="0" baseline="0" dirty="0" smtClean="0"/>
          </a:p>
          <a:p>
            <a:pPr marL="0" lvl="0" indent="0">
              <a:buFont typeface="Arial" panose="020B0604020202020204" pitchFamily="34" charset="0"/>
              <a:buNone/>
            </a:pPr>
            <a:endParaRPr lang="en-US" b="0" baseline="0" dirty="0" smtClean="0"/>
          </a:p>
          <a:p>
            <a:pPr marL="0" lvl="0" indent="0">
              <a:buFont typeface="Arial" panose="020B0604020202020204" pitchFamily="34" charset="0"/>
              <a:buNone/>
            </a:pPr>
            <a:r>
              <a:rPr lang="en-US" b="1" baseline="0" dirty="0" smtClean="0"/>
              <a:t>TRANSITION: </a:t>
            </a:r>
            <a:r>
              <a:rPr lang="en-US" b="0" baseline="0" dirty="0" smtClean="0"/>
              <a:t>Over time, as your software grows and developers need to handle new setup needs, you end up with a mess like this:</a:t>
            </a:r>
            <a:endParaRPr lang="en-US" b="1" baseline="0" dirty="0" smtClean="0"/>
          </a:p>
          <a:p>
            <a:pPr marL="628650" lvl="1" indent="-171450">
              <a:buFont typeface="Arial" panose="020B0604020202020204" pitchFamily="34" charset="0"/>
              <a:buChar char="•"/>
            </a:pPr>
            <a:endParaRPr lang="en-US" b="0"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53</a:t>
            </a:fld>
            <a:endParaRPr lang="en-US"/>
          </a:p>
        </p:txBody>
      </p:sp>
    </p:spTree>
    <p:extLst>
      <p:ext uri="{BB962C8B-B14F-4D97-AF65-F5344CB8AC3E}">
        <p14:creationId xmlns:p14="http://schemas.microsoft.com/office/powerpoint/2010/main" val="313284538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As you can see </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lots of overlap between these methods, </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the more methods that exist the harder it is to choose between them.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What</a:t>
            </a:r>
            <a:r>
              <a:rPr lang="en-US" sz="1200" kern="1200" baseline="0" dirty="0" smtClean="0">
                <a:solidFill>
                  <a:schemeClr val="tx1"/>
                </a:solidFill>
                <a:effectLst/>
                <a:latin typeface="+mn-lt"/>
                <a:ea typeface="+mn-ea"/>
                <a:cs typeface="+mn-cs"/>
              </a:rPr>
              <a:t> happens if someone needs an order that:</a:t>
            </a:r>
          </a:p>
          <a:p>
            <a:pPr marL="171450" indent="-171450">
              <a:buFont typeface="Arial" panose="020B0604020202020204" pitchFamily="34" charset="0"/>
              <a:buChar char="•"/>
            </a:pPr>
            <a:r>
              <a:rPr lang="en-US" sz="1200" kern="1200" baseline="0" dirty="0" smtClean="0">
                <a:solidFill>
                  <a:schemeClr val="tx1"/>
                </a:solidFill>
                <a:effectLst/>
                <a:latin typeface="+mn-lt"/>
                <a:ea typeface="+mn-ea"/>
                <a:cs typeface="+mn-cs"/>
              </a:rPr>
              <a:t>Is placed by a new customer, </a:t>
            </a:r>
          </a:p>
          <a:p>
            <a:pPr marL="171450" indent="-171450">
              <a:buFont typeface="Arial" panose="020B0604020202020204" pitchFamily="34" charset="0"/>
              <a:buChar char="•"/>
            </a:pPr>
            <a:r>
              <a:rPr lang="en-US" sz="1200" kern="1200" baseline="0" dirty="0" smtClean="0">
                <a:solidFill>
                  <a:schemeClr val="tx1"/>
                </a:solidFill>
                <a:effectLst/>
                <a:latin typeface="+mn-lt"/>
                <a:ea typeface="+mn-ea"/>
                <a:cs typeface="+mn-cs"/>
              </a:rPr>
              <a:t>AND failed AVS</a:t>
            </a:r>
          </a:p>
          <a:p>
            <a:pPr marL="171450" indent="-171450">
              <a:buFont typeface="Arial" panose="020B0604020202020204" pitchFamily="34" charset="0"/>
              <a:buChar char="•"/>
            </a:pPr>
            <a:r>
              <a:rPr lang="en-US" sz="1200" kern="1200" baseline="0" dirty="0" smtClean="0">
                <a:solidFill>
                  <a:schemeClr val="tx1"/>
                </a:solidFill>
                <a:effectLst/>
                <a:latin typeface="+mn-lt"/>
                <a:ea typeface="+mn-ea"/>
                <a:cs typeface="+mn-cs"/>
              </a:rPr>
              <a:t>AND has different bill-to and ship-to addresses?</a:t>
            </a:r>
          </a:p>
          <a:p>
            <a:pPr marL="171450" indent="-171450">
              <a:buFont typeface="Arial" panose="020B0604020202020204" pitchFamily="34" charset="0"/>
              <a:buChar char="•"/>
            </a:pPr>
            <a:endParaRPr lang="en-US" sz="1200" kern="1200" baseline="0" dirty="0" smtClean="0">
              <a:solidFill>
                <a:schemeClr val="tx1"/>
              </a:solidFill>
              <a:effectLst/>
              <a:latin typeface="+mn-lt"/>
              <a:ea typeface="+mn-ea"/>
              <a:cs typeface="+mn-cs"/>
            </a:endParaRPr>
          </a:p>
          <a:p>
            <a:pPr marL="0" indent="0">
              <a:buFont typeface="Arial" panose="020B0604020202020204" pitchFamily="34" charset="0"/>
              <a:buNone/>
            </a:pPr>
            <a:r>
              <a:rPr lang="en-US" sz="1200" kern="1200" baseline="0" dirty="0" smtClean="0">
                <a:solidFill>
                  <a:schemeClr val="tx1"/>
                </a:solidFill>
                <a:effectLst/>
                <a:latin typeface="+mn-lt"/>
                <a:ea typeface="+mn-ea"/>
                <a:cs typeface="+mn-cs"/>
              </a:rPr>
              <a:t>They’d probably add yet another factory method and contribute to the bloat.</a:t>
            </a:r>
          </a:p>
          <a:p>
            <a:pPr marL="171450" indent="-171450">
              <a:buFont typeface="Arial" panose="020B0604020202020204" pitchFamily="34" charset="0"/>
              <a:buChar char="•"/>
            </a:pPr>
            <a:endParaRPr lang="en-US" sz="1200" kern="1200" baseline="0" dirty="0" smtClean="0">
              <a:solidFill>
                <a:schemeClr val="tx1"/>
              </a:solidFill>
              <a:effectLst/>
              <a:latin typeface="+mn-lt"/>
              <a:ea typeface="+mn-ea"/>
              <a:cs typeface="+mn-cs"/>
            </a:endParaRPr>
          </a:p>
          <a:p>
            <a:pPr marL="0" indent="0">
              <a:buFont typeface="Arial" panose="020B0604020202020204" pitchFamily="34" charset="0"/>
              <a:buNone/>
            </a:pPr>
            <a:r>
              <a:rPr lang="en-US" sz="1200" b="1" kern="1200" baseline="0" dirty="0" smtClean="0">
                <a:solidFill>
                  <a:schemeClr val="tx1"/>
                </a:solidFill>
                <a:effectLst/>
                <a:latin typeface="+mn-lt"/>
                <a:ea typeface="+mn-ea"/>
                <a:cs typeface="+mn-cs"/>
              </a:rPr>
              <a:t>Transition: </a:t>
            </a:r>
            <a:r>
              <a:rPr lang="en-US" sz="1200" b="0" kern="1200" baseline="0" dirty="0" smtClean="0">
                <a:solidFill>
                  <a:schemeClr val="tx1"/>
                </a:solidFill>
                <a:effectLst/>
                <a:latin typeface="+mn-lt"/>
                <a:ea typeface="+mn-ea"/>
                <a:cs typeface="+mn-cs"/>
              </a:rPr>
              <a:t>My main problem with </a:t>
            </a:r>
            <a:r>
              <a:rPr lang="en-US" sz="1200" kern="1200" baseline="0" dirty="0" smtClean="0">
                <a:solidFill>
                  <a:schemeClr val="tx1"/>
                </a:solidFill>
                <a:effectLst/>
                <a:latin typeface="+mn-lt"/>
                <a:ea typeface="+mn-ea"/>
                <a:cs typeface="+mn-cs"/>
              </a:rPr>
              <a:t>Object Mother is that it requires that all significant object states be created up front. In my software, however, there are tons of significant states and I really want the ability to more precisely control my test data in each test. </a:t>
            </a:r>
          </a:p>
          <a:p>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54</a:t>
            </a:fld>
            <a:endParaRPr lang="en-US"/>
          </a:p>
        </p:txBody>
      </p:sp>
    </p:spTree>
    <p:extLst>
      <p:ext uri="{BB962C8B-B14F-4D97-AF65-F5344CB8AC3E}">
        <p14:creationId xmlns:p14="http://schemas.microsoft.com/office/powerpoint/2010/main" val="7319107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0" dirty="0" smtClean="0"/>
              <a:t>The next thing we tried was a pattern called Data Builder.</a:t>
            </a:r>
            <a:br>
              <a:rPr lang="en-US" b="0" dirty="0" smtClean="0"/>
            </a:br>
            <a:endParaRPr lang="en-US" b="0" dirty="0" smtClean="0"/>
          </a:p>
          <a:p>
            <a:pPr marL="628650" lvl="1" indent="-171450">
              <a:buFont typeface="Arial" panose="020B0604020202020204" pitchFamily="34" charset="0"/>
              <a:buChar char="•"/>
            </a:pPr>
            <a:r>
              <a:rPr lang="en-US" b="0" dirty="0" smtClean="0"/>
              <a:t>Rather</a:t>
            </a:r>
            <a:r>
              <a:rPr lang="en-US" b="0" baseline="0" dirty="0" smtClean="0"/>
              <a:t> than pre-built objects, Data Builder lets you create customized objects in the body of each test</a:t>
            </a:r>
          </a:p>
          <a:p>
            <a:pPr marL="628650" lvl="1" indent="-171450">
              <a:buFont typeface="Arial" panose="020B0604020202020204" pitchFamily="34" charset="0"/>
              <a:buChar char="•"/>
            </a:pPr>
            <a:r>
              <a:rPr lang="en-US" b="0" baseline="0" dirty="0" smtClean="0"/>
              <a:t>Builder uses a Fluent API to expose methods for customizing the object in different ways</a:t>
            </a:r>
          </a:p>
          <a:p>
            <a:pPr marL="628650" lvl="1" indent="-171450">
              <a:buFont typeface="Arial" panose="020B0604020202020204" pitchFamily="34" charset="0"/>
              <a:buChar char="•"/>
            </a:pPr>
            <a:r>
              <a:rPr lang="en-US" b="0" baseline="0" dirty="0" smtClean="0"/>
              <a:t>You chain these methods together and call Build() at the end, at which point the Builder returns a fully constructed object</a:t>
            </a:r>
            <a:br>
              <a:rPr lang="en-US" b="0" baseline="0" dirty="0" smtClean="0"/>
            </a:br>
            <a:endParaRPr lang="en-US" b="0" baseline="0" dirty="0" smtClean="0"/>
          </a:p>
          <a:p>
            <a:r>
              <a:rPr lang="en-US" sz="1200" kern="1200" dirty="0" smtClean="0">
                <a:solidFill>
                  <a:schemeClr val="tx1"/>
                </a:solidFill>
                <a:effectLst/>
                <a:latin typeface="+mn-lt"/>
                <a:ea typeface="+mn-ea"/>
                <a:cs typeface="+mn-cs"/>
              </a:rPr>
              <a:t>I like this approach a lot more than Object Mother because it makes it easy to create the precise data we need for each test. Rather than picking from a library of pre-built data I can easily construct exactly what I need. In general, this scales better than Object Mother.</a:t>
            </a:r>
          </a:p>
          <a:p>
            <a:pPr marL="171450" lvl="0" indent="-171450">
              <a:buFont typeface="Arial" panose="020B0604020202020204" pitchFamily="34" charset="0"/>
              <a:buChar char="•"/>
            </a:pPr>
            <a:endParaRPr lang="en-US" b="0" baseline="0" dirty="0" smtClean="0"/>
          </a:p>
          <a:p>
            <a:pPr marL="628650" lvl="1" indent="-171450">
              <a:buFont typeface="Arial" panose="020B0604020202020204" pitchFamily="34" charset="0"/>
              <a:buChar char="•"/>
            </a:pPr>
            <a:endParaRPr lang="en-US" b="0" dirty="0"/>
          </a:p>
        </p:txBody>
      </p:sp>
      <p:sp>
        <p:nvSpPr>
          <p:cNvPr id="4" name="Slide Number Placeholder 3"/>
          <p:cNvSpPr>
            <a:spLocks noGrp="1"/>
          </p:cNvSpPr>
          <p:nvPr>
            <p:ph type="sldNum" sz="quarter" idx="10"/>
          </p:nvPr>
        </p:nvSpPr>
        <p:spPr/>
        <p:txBody>
          <a:bodyPr/>
          <a:lstStyle/>
          <a:p>
            <a:fld id="{89029652-62E7-43D6-83B5-097D7B7AA5D8}" type="slidenum">
              <a:rPr lang="en-US" smtClean="0"/>
              <a:t>55</a:t>
            </a:fld>
            <a:endParaRPr lang="en-US"/>
          </a:p>
        </p:txBody>
      </p:sp>
    </p:spTree>
    <p:extLst>
      <p:ext uri="{BB962C8B-B14F-4D97-AF65-F5344CB8AC3E}">
        <p14:creationId xmlns:p14="http://schemas.microsoft.com/office/powerpoint/2010/main" val="359882625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However, I’m really not a big fan of the Fluent API because it’s very verbose. </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Green arrows point to the significant data that I’m creating</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Red circles are the “noise” that we get from the fluent API. </a:t>
            </a:r>
          </a:p>
          <a:p>
            <a:pPr marL="171450" lvl="0" indent="-171450">
              <a:buFont typeface="Arial" panose="020B0604020202020204" pitchFamily="34" charset="0"/>
              <a:buChar char="•"/>
            </a:pPr>
            <a:endParaRPr lang="en-US" b="0" dirty="0" smtClean="0"/>
          </a:p>
          <a:p>
            <a:pPr marL="0" lvl="0" indent="0">
              <a:buFont typeface="Arial" panose="020B0604020202020204" pitchFamily="34" charset="0"/>
              <a:buNone/>
            </a:pPr>
            <a:r>
              <a:rPr lang="en-US" b="0" dirty="0" smtClean="0"/>
              <a:t>In addition, actually implementing the fluent API is tedious. </a:t>
            </a:r>
          </a:p>
          <a:p>
            <a:pPr marL="171450" lvl="0" indent="-171450">
              <a:buFont typeface="Arial" panose="020B0604020202020204" pitchFamily="34" charset="0"/>
              <a:buChar char="•"/>
            </a:pPr>
            <a:r>
              <a:rPr lang="en-US" b="0" dirty="0" smtClean="0"/>
              <a:t>Lot of boilerplate code that, in</a:t>
            </a:r>
            <a:r>
              <a:rPr lang="en-US" b="0" baseline="0" dirty="0" smtClean="0"/>
              <a:t> my experience, isn’t worth the effort. </a:t>
            </a:r>
          </a:p>
          <a:p>
            <a:pPr marL="171450" lvl="0" indent="-171450">
              <a:buFont typeface="Arial" panose="020B0604020202020204" pitchFamily="34" charset="0"/>
              <a:buChar char="•"/>
            </a:pPr>
            <a:r>
              <a:rPr lang="en-US" b="0" baseline="0" dirty="0" smtClean="0"/>
              <a:t>I haven’t been very happy with the results of using this pattern in any large scale.</a:t>
            </a:r>
          </a:p>
          <a:p>
            <a:pPr marL="0" lvl="0" indent="0">
              <a:buFont typeface="Arial" panose="020B0604020202020204" pitchFamily="34" charset="0"/>
              <a:buNone/>
            </a:pPr>
            <a:endParaRPr lang="en-US" b="0" baseline="0" dirty="0" smtClean="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smtClean="0"/>
              <a:t>Transition:</a:t>
            </a:r>
            <a:r>
              <a:rPr lang="en-US" b="0" dirty="0" smtClean="0"/>
              <a:t> After some experimentation, we decided that we wanted something that</a:t>
            </a:r>
            <a:r>
              <a:rPr lang="en-US" b="0" baseline="0" dirty="0" smtClean="0"/>
              <a:t> was concise like Object Mother but flexible like Data Builder. We eventually created a hybrid pattern that takes the best aspects of each.</a:t>
            </a:r>
            <a:endParaRPr lang="en-US" b="1" dirty="0" smtClean="0"/>
          </a:p>
          <a:p>
            <a:pPr marL="0" lvl="0" indent="0">
              <a:buFont typeface="Arial" panose="020B0604020202020204" pitchFamily="34" charset="0"/>
              <a:buNone/>
            </a:pPr>
            <a:endParaRPr lang="en-US" b="0" dirty="0" smtClean="0"/>
          </a:p>
          <a:p>
            <a:r>
              <a:rPr lang="en-US" baseline="0" dirty="0" smtClean="0"/>
              <a:t>We have internally referred to this pattern as “Test Helper”. I admit that’s a pretty lame and generic name, we just never took the time to find something better. </a:t>
            </a:r>
          </a:p>
          <a:p>
            <a:endParaRPr lang="en-US" baseline="0" dirty="0" smtClean="0"/>
          </a:p>
          <a:p>
            <a:r>
              <a:rPr lang="en-US" baseline="0" dirty="0" smtClean="0"/>
              <a:t>Rather than dwell on the name, however, I want to focus on the details of the pattern itself.</a:t>
            </a:r>
          </a:p>
          <a:p>
            <a:pPr marL="0" lvl="0" indent="0">
              <a:buFont typeface="Arial" panose="020B0604020202020204" pitchFamily="34" charset="0"/>
              <a:buNone/>
            </a:pPr>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56</a:t>
            </a:fld>
            <a:endParaRPr lang="en-US"/>
          </a:p>
        </p:txBody>
      </p:sp>
    </p:spTree>
    <p:extLst>
      <p:ext uri="{BB962C8B-B14F-4D97-AF65-F5344CB8AC3E}">
        <p14:creationId xmlns:p14="http://schemas.microsoft.com/office/powerpoint/2010/main" val="388047216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Basically, a “Test Helper” combines the static factory class of Object Mother with the customizable nature of a Data Builder. </a:t>
            </a:r>
          </a:p>
          <a:p>
            <a:endParaRPr lang="en-US" baseline="0" dirty="0" smtClean="0"/>
          </a:p>
          <a:p>
            <a:pPr marL="171450" indent="-171450">
              <a:buFont typeface="Arial" panose="020B0604020202020204" pitchFamily="34" charset="0"/>
              <a:buChar char="•"/>
            </a:pPr>
            <a:r>
              <a:rPr lang="en-US" baseline="0" dirty="0" smtClean="0"/>
              <a:t>Static </a:t>
            </a:r>
            <a:r>
              <a:rPr lang="en-US" baseline="0" dirty="0" smtClean="0"/>
              <a:t>classes that expose </a:t>
            </a:r>
            <a:r>
              <a:rPr lang="en-US" baseline="0" dirty="0" smtClean="0"/>
              <a:t>SMALL </a:t>
            </a:r>
            <a:r>
              <a:rPr lang="en-US" baseline="0" dirty="0" smtClean="0"/>
              <a:t>number of </a:t>
            </a:r>
            <a:r>
              <a:rPr lang="en-US" baseline="0" dirty="0" smtClean="0"/>
              <a:t>GENERIC factory </a:t>
            </a:r>
            <a:r>
              <a:rPr lang="en-US" baseline="0" dirty="0" smtClean="0"/>
              <a:t>methods.</a:t>
            </a:r>
          </a:p>
          <a:p>
            <a:pPr marL="171450" indent="-171450">
              <a:buFont typeface="Arial" panose="020B0604020202020204" pitchFamily="34" charset="0"/>
              <a:buChar char="•"/>
            </a:pPr>
            <a:r>
              <a:rPr lang="en-US" baseline="0" dirty="0" smtClean="0"/>
              <a:t>Customized via method </a:t>
            </a:r>
            <a:r>
              <a:rPr lang="en-US" baseline="0" dirty="0" err="1" smtClean="0"/>
              <a:t>args</a:t>
            </a:r>
            <a:endParaRPr lang="en-US" baseline="0" dirty="0" smtClean="0"/>
          </a:p>
          <a:p>
            <a:endParaRPr lang="en-US" baseline="0" dirty="0" smtClean="0"/>
          </a:p>
          <a:p>
            <a:pPr marL="171450" indent="-171450">
              <a:buFont typeface="Arial" panose="020B0604020202020204" pitchFamily="34" charset="0"/>
              <a:buChar char="•"/>
            </a:pPr>
            <a:r>
              <a:rPr lang="en-US" b="0" baseline="0" dirty="0" smtClean="0"/>
              <a:t>I start by creating a static class, one for each type of object that I’ll create. By convention I name these like “</a:t>
            </a:r>
            <a:r>
              <a:rPr lang="en-US" b="0" baseline="0" dirty="0" err="1" smtClean="0"/>
              <a:t>FooHelper</a:t>
            </a:r>
            <a:r>
              <a:rPr lang="en-US" b="0" baseline="0" dirty="0" smtClean="0"/>
              <a:t>”</a:t>
            </a:r>
          </a:p>
          <a:p>
            <a:pPr marL="171450" indent="-171450">
              <a:buFont typeface="Arial" panose="020B0604020202020204" pitchFamily="34" charset="0"/>
              <a:buChar char="•"/>
            </a:pPr>
            <a:endParaRPr lang="en-US" b="0" baseline="0" dirty="0" smtClean="0"/>
          </a:p>
          <a:p>
            <a:pPr marL="171450" lvl="0" indent="-171450">
              <a:buFont typeface="Arial" panose="020B0604020202020204" pitchFamily="34" charset="0"/>
              <a:buChar char="•"/>
            </a:pPr>
            <a:r>
              <a:rPr lang="en-US" b="0" baseline="0" dirty="0" smtClean="0"/>
              <a:t>I then create a static method called Create and I expose each customizable property as a method parameter.</a:t>
            </a:r>
          </a:p>
          <a:p>
            <a:pPr marL="171450" lvl="0" indent="-171450">
              <a:buFont typeface="Arial" panose="020B0604020202020204" pitchFamily="34" charset="0"/>
              <a:buChar char="•"/>
            </a:pPr>
            <a:endParaRPr lang="en-US" b="0" baseline="0" dirty="0" smtClean="0"/>
          </a:p>
          <a:p>
            <a:pPr marL="171450" lvl="0" indent="-171450">
              <a:buFont typeface="Arial" panose="020B0604020202020204" pitchFamily="34" charset="0"/>
              <a:buChar char="•"/>
            </a:pPr>
            <a:r>
              <a:rPr lang="en-US" b="0" baseline="0" dirty="0" smtClean="0"/>
              <a:t>Remember </a:t>
            </a:r>
            <a:r>
              <a:rPr lang="en-US" b="0" baseline="0" dirty="0" smtClean="0"/>
              <a:t>– callers should only specify values that impact test outcome</a:t>
            </a:r>
          </a:p>
          <a:p>
            <a:pPr marL="628650" lvl="1" indent="-171450">
              <a:buFont typeface="Arial" panose="020B0604020202020204" pitchFamily="34" charset="0"/>
              <a:buChar char="•"/>
            </a:pPr>
            <a:r>
              <a:rPr lang="en-US" b="0" baseline="0" dirty="0" smtClean="0"/>
              <a:t>Make </a:t>
            </a:r>
            <a:r>
              <a:rPr lang="en-US" b="0" baseline="0" dirty="0" err="1" smtClean="0"/>
              <a:t>params</a:t>
            </a:r>
            <a:r>
              <a:rPr lang="en-US" b="0" baseline="0" dirty="0" smtClean="0"/>
              <a:t> optional by assigning a default value in method signature</a:t>
            </a:r>
          </a:p>
          <a:p>
            <a:endParaRPr lang="en-US"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57</a:t>
            </a:fld>
            <a:endParaRPr lang="en-US"/>
          </a:p>
        </p:txBody>
      </p:sp>
    </p:spTree>
    <p:extLst>
      <p:ext uri="{BB962C8B-B14F-4D97-AF65-F5344CB8AC3E}">
        <p14:creationId xmlns:p14="http://schemas.microsoft.com/office/powerpoint/2010/main" val="2994447998"/>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0" baseline="0" dirty="0" smtClean="0"/>
              <a:t>When you call the method, use this “named argument” syntax to pick &amp; choose arguments to specify</a:t>
            </a:r>
            <a:br>
              <a:rPr lang="en-US" b="0" baseline="0" dirty="0" smtClean="0"/>
            </a:br>
            <a:endParaRPr lang="en-US" b="0" baseline="0" dirty="0" smtClean="0"/>
          </a:p>
          <a:p>
            <a:pPr marL="171450" indent="-171450">
              <a:buFont typeface="Arial" panose="020B0604020202020204" pitchFamily="34" charset="0"/>
              <a:buChar char="•"/>
            </a:pPr>
            <a:r>
              <a:rPr lang="en-US" b="0" baseline="0" dirty="0" smtClean="0"/>
              <a:t>Any optional parameter that you don’t provide is assigned its default value</a:t>
            </a:r>
            <a:br>
              <a:rPr lang="en-US" b="0" baseline="0" dirty="0" smtClean="0"/>
            </a:br>
            <a:endParaRPr lang="en-US" b="0" baseline="0" dirty="0" smtClean="0"/>
          </a:p>
          <a:p>
            <a:pPr marL="171450" indent="-171450">
              <a:buFont typeface="Arial" panose="020B0604020202020204" pitchFamily="34" charset="0"/>
              <a:buChar char="•"/>
            </a:pPr>
            <a:r>
              <a:rPr lang="en-US" b="0" baseline="0" dirty="0" smtClean="0"/>
              <a:t>Clean, low-noise API for describing test data in precise detail</a:t>
            </a:r>
          </a:p>
          <a:p>
            <a:endParaRPr lang="en-US" b="0" baseline="0" dirty="0" smtClean="0"/>
          </a:p>
          <a:p>
            <a:r>
              <a:rPr lang="en-US" b="1" baseline="0" dirty="0" smtClean="0"/>
              <a:t>Transition: </a:t>
            </a:r>
          </a:p>
          <a:p>
            <a:endParaRPr lang="en-US" b="1" baseline="0" dirty="0" smtClean="0"/>
          </a:p>
          <a:p>
            <a:pPr marL="171450" indent="-171450">
              <a:buFont typeface="Arial" panose="020B0604020202020204" pitchFamily="34" charset="0"/>
              <a:buChar char="•"/>
            </a:pPr>
            <a:r>
              <a:rPr lang="en-US" b="0" baseline="0" dirty="0" smtClean="0"/>
              <a:t>In order for this pattern to work really well there are a couple of things to keep in mind as you design your helpers.</a:t>
            </a:r>
          </a:p>
          <a:p>
            <a:endParaRPr lang="en-US" b="0"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58</a:t>
            </a:fld>
            <a:endParaRPr lang="en-US"/>
          </a:p>
        </p:txBody>
      </p:sp>
    </p:spTree>
    <p:extLst>
      <p:ext uri="{BB962C8B-B14F-4D97-AF65-F5344CB8AC3E}">
        <p14:creationId xmlns:p14="http://schemas.microsoft.com/office/powerpoint/2010/main" val="1812522271"/>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First,</a:t>
            </a:r>
            <a:r>
              <a:rPr lang="en-US" baseline="0" dirty="0" smtClean="0"/>
              <a:t> avoid setting properties to </a:t>
            </a:r>
            <a:r>
              <a:rPr lang="en-US" i="1" baseline="0" dirty="0" smtClean="0"/>
              <a:t>null </a:t>
            </a:r>
            <a:r>
              <a:rPr lang="en-US" i="0" baseline="0" dirty="0" smtClean="0"/>
              <a:t>or hardcoded values because this leads to “unexpected equality”</a:t>
            </a:r>
            <a:br>
              <a:rPr lang="en-US" i="0" baseline="0" dirty="0" smtClean="0"/>
            </a:br>
            <a:endParaRPr lang="en-US" i="0" baseline="0" dirty="0" smtClean="0"/>
          </a:p>
          <a:p>
            <a:r>
              <a:rPr lang="en-US" sz="1200" kern="1200" dirty="0" smtClean="0">
                <a:solidFill>
                  <a:schemeClr val="tx1"/>
                </a:solidFill>
                <a:effectLst/>
                <a:latin typeface="+mn-lt"/>
                <a:ea typeface="+mn-ea"/>
                <a:cs typeface="+mn-cs"/>
              </a:rPr>
              <a:t>For </a:t>
            </a:r>
            <a:r>
              <a:rPr lang="en-US" sz="1200" kern="1200" dirty="0" smtClean="0">
                <a:solidFill>
                  <a:schemeClr val="tx1"/>
                </a:solidFill>
                <a:effectLst/>
                <a:latin typeface="+mn-lt"/>
                <a:ea typeface="+mn-ea"/>
                <a:cs typeface="+mn-cs"/>
              </a:rPr>
              <a:t>example, let’s say you create two different Customers from the helper, one called “target” and one called “distractor”. You then do whatever you’re trying to test, and finally you make an assertion that your method under test returned a result that’s equal to the target customer’s email.</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assumption here is that the test will fail if the code returns the distractor’s email address. But if the </a:t>
            </a:r>
            <a:r>
              <a:rPr lang="en-US" sz="1200" kern="1200" dirty="0" err="1" smtClean="0">
                <a:solidFill>
                  <a:schemeClr val="tx1"/>
                </a:solidFill>
                <a:effectLst/>
                <a:latin typeface="+mn-lt"/>
                <a:ea typeface="+mn-ea"/>
                <a:cs typeface="+mn-cs"/>
              </a:rPr>
              <a:t>CustomerHelper</a:t>
            </a:r>
            <a:r>
              <a:rPr lang="en-US" sz="1200" kern="1200" dirty="0" smtClean="0">
                <a:solidFill>
                  <a:schemeClr val="tx1"/>
                </a:solidFill>
                <a:effectLst/>
                <a:latin typeface="+mn-lt"/>
                <a:ea typeface="+mn-ea"/>
                <a:cs typeface="+mn-cs"/>
              </a:rPr>
              <a:t> object sets a default email address of NULL, or some hardcoded static value, then this test will pass even if the logic is faulty because both objects were created with the same value. This is what I mean by “unexpected equality”.</a:t>
            </a:r>
          </a:p>
          <a:p>
            <a:pPr marL="171450" indent="-171450">
              <a:buFont typeface="Arial" panose="020B0604020202020204" pitchFamily="34" charset="0"/>
              <a:buChar char="•"/>
            </a:pPr>
            <a:endParaRPr lang="en-US" i="0" baseline="0" dirty="0" smtClean="0"/>
          </a:p>
          <a:p>
            <a:pPr marL="171450" lvl="0" indent="-171450">
              <a:buFont typeface="Arial" panose="020B0604020202020204" pitchFamily="34" charset="0"/>
              <a:buChar char="•"/>
            </a:pPr>
            <a:endParaRPr lang="en-US" baseline="0" dirty="0" smtClean="0"/>
          </a:p>
          <a:p>
            <a:endParaRPr lang="en-US" i="0" baseline="0" dirty="0" smtClean="0"/>
          </a:p>
          <a:p>
            <a:endParaRPr lang="en-US" i="0"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59</a:t>
            </a:fld>
            <a:endParaRPr lang="en-US"/>
          </a:p>
        </p:txBody>
      </p:sp>
    </p:spTree>
    <p:extLst>
      <p:ext uri="{BB962C8B-B14F-4D97-AF65-F5344CB8AC3E}">
        <p14:creationId xmlns:p14="http://schemas.microsoft.com/office/powerpoint/2010/main" val="15718684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And this …</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6</a:t>
            </a:fld>
            <a:endParaRPr lang="en-US"/>
          </a:p>
        </p:txBody>
      </p:sp>
    </p:spTree>
    <p:extLst>
      <p:ext uri="{BB962C8B-B14F-4D97-AF65-F5344CB8AC3E}">
        <p14:creationId xmlns:p14="http://schemas.microsoft.com/office/powerpoint/2010/main" val="4017439761"/>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This</a:t>
            </a:r>
            <a:r>
              <a:rPr lang="en-US" sz="1200" kern="1200" baseline="0" dirty="0" smtClean="0">
                <a:solidFill>
                  <a:schemeClr val="tx1"/>
                </a:solidFill>
                <a:effectLst/>
                <a:latin typeface="+mn-lt"/>
                <a:ea typeface="+mn-ea"/>
                <a:cs typeface="+mn-cs"/>
              </a:rPr>
              <a:t> issue of “unexpected equality” also applies when you’re dealing with Entity IDs</a:t>
            </a:r>
          </a:p>
          <a:p>
            <a:pPr marL="628650" lvl="1" indent="-171450">
              <a:buFont typeface="Arial" panose="020B0604020202020204" pitchFamily="34" charset="0"/>
              <a:buChar char="•"/>
            </a:pPr>
            <a:r>
              <a:rPr lang="en-US" sz="1200" kern="1200" baseline="0" dirty="0" smtClean="0">
                <a:solidFill>
                  <a:schemeClr val="tx1"/>
                </a:solidFill>
                <a:effectLst/>
                <a:latin typeface="+mn-lt"/>
                <a:ea typeface="+mn-ea"/>
                <a:cs typeface="+mn-cs"/>
              </a:rPr>
              <a:t>In an integration test, where you’re loading data from an actual database, you know that every object will have a unique ID</a:t>
            </a:r>
          </a:p>
          <a:p>
            <a:pPr marL="628650" lvl="1" indent="-171450">
              <a:buFont typeface="Arial" panose="020B0604020202020204" pitchFamily="34" charset="0"/>
              <a:buChar char="•"/>
            </a:pPr>
            <a:r>
              <a:rPr lang="en-US" sz="1200" kern="1200" baseline="0" dirty="0" smtClean="0">
                <a:solidFill>
                  <a:schemeClr val="tx1"/>
                </a:solidFill>
                <a:effectLst/>
                <a:latin typeface="+mn-lt"/>
                <a:ea typeface="+mn-ea"/>
                <a:cs typeface="+mn-cs"/>
              </a:rPr>
              <a:t>In a unit test, where we’re dealing with in-memory objects only, we don’t have that guarantee </a:t>
            </a:r>
          </a:p>
          <a:p>
            <a:pPr marL="628650" lvl="1" indent="-171450">
              <a:buFont typeface="Arial" panose="020B0604020202020204" pitchFamily="34" charset="0"/>
              <a:buChar char="•"/>
            </a:pPr>
            <a:r>
              <a:rPr lang="en-US" sz="1200" kern="1200" baseline="0" dirty="0" smtClean="0">
                <a:solidFill>
                  <a:schemeClr val="tx1"/>
                </a:solidFill>
                <a:effectLst/>
                <a:latin typeface="+mn-lt"/>
                <a:ea typeface="+mn-ea"/>
                <a:cs typeface="+mn-cs"/>
              </a:rPr>
              <a:t>Nothing prevents you from creating multiple customers all with the ID of 0 or some other value</a:t>
            </a:r>
          </a:p>
          <a:p>
            <a:pPr marL="171450" indent="-171450">
              <a:buFont typeface="Arial" panose="020B0604020202020204" pitchFamily="34" charset="0"/>
              <a:buChar char="•"/>
            </a:pPr>
            <a:endParaRPr lang="en-US" i="0" baseline="0" dirty="0" smtClean="0"/>
          </a:p>
          <a:p>
            <a:pPr marL="171450" indent="-171450">
              <a:buFont typeface="Arial" panose="020B0604020202020204" pitchFamily="34" charset="0"/>
              <a:buChar char="•"/>
            </a:pPr>
            <a:r>
              <a:rPr lang="en-US" dirty="0" smtClean="0"/>
              <a:t>To avoid this</a:t>
            </a:r>
            <a:r>
              <a:rPr lang="en-US" baseline="0" dirty="0" smtClean="0"/>
              <a:t> issue of “unexpected equality”, </a:t>
            </a:r>
            <a:r>
              <a:rPr lang="en-US" dirty="0" smtClean="0"/>
              <a:t>MAKE VALUES UNIQUE BY DEFAULT </a:t>
            </a:r>
            <a:r>
              <a:rPr lang="en-US" baseline="0" dirty="0" smtClean="0"/>
              <a:t>– force callers to be explicit if they want things to be equal</a:t>
            </a:r>
            <a:br>
              <a:rPr lang="en-US" baseline="0" dirty="0" smtClean="0"/>
            </a:br>
            <a:endParaRPr lang="en-US" baseline="0" dirty="0" smtClean="0"/>
          </a:p>
          <a:p>
            <a:pPr marL="171450" lvl="0" indent="-171450">
              <a:buFont typeface="Arial" panose="020B0604020202020204" pitchFamily="34" charset="0"/>
              <a:buChar char="•"/>
            </a:pPr>
            <a:endParaRPr lang="en-US" baseline="0" dirty="0" smtClean="0"/>
          </a:p>
          <a:p>
            <a:endParaRPr lang="en-US" i="0" baseline="0" dirty="0" smtClean="0"/>
          </a:p>
          <a:p>
            <a:endParaRPr lang="en-US" i="0"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60</a:t>
            </a:fld>
            <a:endParaRPr lang="en-US"/>
          </a:p>
        </p:txBody>
      </p:sp>
    </p:spTree>
    <p:extLst>
      <p:ext uri="{BB962C8B-B14F-4D97-AF65-F5344CB8AC3E}">
        <p14:creationId xmlns:p14="http://schemas.microsoft.com/office/powerpoint/2010/main" val="3475910254"/>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0" i="0" baseline="0" dirty="0" smtClean="0"/>
              <a:t>Nice way of creating unique strings is w/ </a:t>
            </a:r>
            <a:r>
              <a:rPr lang="en-US" b="0" i="0" baseline="0" dirty="0" err="1" smtClean="0"/>
              <a:t>ShortGuid</a:t>
            </a:r>
            <a:r>
              <a:rPr lang="en-US" b="0" i="0" baseline="0" dirty="0" smtClean="0"/>
              <a:t/>
            </a:r>
            <a:br>
              <a:rPr lang="en-US" b="0" i="0" baseline="0" dirty="0" smtClean="0"/>
            </a:br>
            <a:endParaRPr lang="en-US" b="0" i="0" baseline="0" dirty="0" smtClean="0"/>
          </a:p>
          <a:p>
            <a:pPr marL="628650" lvl="1" indent="-171450">
              <a:buFont typeface="Arial" panose="020B0604020202020204" pitchFamily="34" charset="0"/>
              <a:buChar char="•"/>
            </a:pPr>
            <a:r>
              <a:rPr lang="en-US" b="0" i="0" baseline="0" dirty="0" smtClean="0"/>
              <a:t>Compresses a normal GUID into a 22-character string by Base64-encoding it</a:t>
            </a:r>
            <a:br>
              <a:rPr lang="en-US" b="0" i="0" baseline="0" dirty="0" smtClean="0"/>
            </a:br>
            <a:endParaRPr lang="en-US" b="0" i="0" baseline="0" dirty="0" smtClean="0"/>
          </a:p>
          <a:p>
            <a:pPr marL="628650" lvl="1" indent="-171450">
              <a:buFont typeface="Arial" panose="020B0604020202020204" pitchFamily="34" charset="0"/>
              <a:buChar char="•"/>
            </a:pPr>
            <a:r>
              <a:rPr lang="en-US" b="0" i="0" baseline="0" dirty="0" smtClean="0"/>
              <a:t>Result is short, URL-friendly, and unique</a:t>
            </a:r>
            <a:br>
              <a:rPr lang="en-US" b="0" i="0" baseline="0" dirty="0" smtClean="0"/>
            </a:br>
            <a:endParaRPr lang="en-US" b="0" i="0" baseline="0" dirty="0" smtClean="0"/>
          </a:p>
          <a:p>
            <a:pPr marL="171450" lvl="0" indent="-171450">
              <a:buFont typeface="Arial" panose="020B0604020202020204" pitchFamily="34" charset="0"/>
              <a:buChar char="•"/>
            </a:pPr>
            <a:r>
              <a:rPr lang="en-US" b="0" i="0" baseline="0" dirty="0" smtClean="0"/>
              <a:t>In this example, every string property on the Customer will be unique unless caller specifies a value</a:t>
            </a:r>
          </a:p>
          <a:p>
            <a:pPr marL="171450" lvl="0" indent="-171450">
              <a:buFont typeface="Arial" panose="020B0604020202020204" pitchFamily="34" charset="0"/>
              <a:buChar char="•"/>
            </a:pPr>
            <a:endParaRPr lang="en-US" b="0" i="0" baseline="0" dirty="0" smtClean="0"/>
          </a:p>
          <a:p>
            <a:endParaRPr lang="en-US" b="0" i="0" baseline="0" dirty="0" smtClean="0"/>
          </a:p>
          <a:p>
            <a:endParaRPr lang="en-US" b="1" i="0"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61</a:t>
            </a:fld>
            <a:endParaRPr lang="en-US"/>
          </a:p>
        </p:txBody>
      </p:sp>
    </p:spTree>
    <p:extLst>
      <p:ext uri="{BB962C8B-B14F-4D97-AF65-F5344CB8AC3E}">
        <p14:creationId xmlns:p14="http://schemas.microsoft.com/office/powerpoint/2010/main" val="214485901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0" i="0" baseline="0" dirty="0" smtClean="0"/>
              <a:t>To create unique integers, I use a class I call the </a:t>
            </a:r>
            <a:r>
              <a:rPr lang="en-US" b="1" i="0" baseline="0" dirty="0" err="1" smtClean="0"/>
              <a:t>IdSequencer</a:t>
            </a:r>
            <a:r>
              <a:rPr lang="en-US" b="1" i="0" baseline="0" dirty="0" smtClean="0"/>
              <a:t> </a:t>
            </a:r>
            <a:r>
              <a:rPr lang="en-US" b="0" i="0" baseline="0" dirty="0" smtClean="0"/>
              <a:t>which you can get from my GitHub</a:t>
            </a:r>
            <a:r>
              <a:rPr lang="en-US" b="1" i="0" baseline="0" dirty="0" smtClean="0"/>
              <a:t/>
            </a:r>
            <a:br>
              <a:rPr lang="en-US" b="1" i="0" baseline="0" dirty="0" smtClean="0"/>
            </a:br>
            <a:endParaRPr lang="en-US" b="1" i="0" baseline="0" dirty="0" smtClean="0"/>
          </a:p>
          <a:p>
            <a:pPr marL="628650" lvl="1" indent="-171450">
              <a:buFont typeface="Arial" panose="020B0604020202020204" pitchFamily="34" charset="0"/>
              <a:buChar char="•"/>
            </a:pPr>
            <a:r>
              <a:rPr lang="en-US" b="0" i="0" baseline="0" dirty="0" smtClean="0"/>
              <a:t>Every time you call Next() it returns a new value and it keeps track of the values it’s handed out</a:t>
            </a:r>
            <a:br>
              <a:rPr lang="en-US" b="0" i="0" baseline="0" dirty="0" smtClean="0"/>
            </a:br>
            <a:endParaRPr lang="en-US" b="0" i="0" baseline="0" dirty="0" smtClean="0"/>
          </a:p>
          <a:p>
            <a:pPr marL="628650" lvl="1" indent="-171450">
              <a:buFont typeface="Arial" panose="020B0604020202020204" pitchFamily="34" charset="0"/>
              <a:buChar char="•"/>
            </a:pPr>
            <a:r>
              <a:rPr lang="en-US" b="0" i="0" baseline="0" dirty="0" smtClean="0"/>
              <a:t>This makes it really easy to guarantee that every in-memory object that you create with a helper will have a unique ID, unless the caller has explicitly provided a value to use</a:t>
            </a:r>
          </a:p>
          <a:p>
            <a:pPr marL="628650" lvl="1" indent="-171450">
              <a:buFont typeface="Arial" panose="020B0604020202020204" pitchFamily="34" charset="0"/>
              <a:buChar char="•"/>
            </a:pPr>
            <a:endParaRPr lang="en-US" b="0" i="0" baseline="0" dirty="0" smtClean="0"/>
          </a:p>
          <a:p>
            <a:pPr marL="171450" lvl="0" indent="-171450">
              <a:buFont typeface="Arial" panose="020B0604020202020204" pitchFamily="34" charset="0"/>
              <a:buChar char="•"/>
            </a:pPr>
            <a:endParaRPr lang="en-US" b="0" i="0" baseline="0" dirty="0" smtClean="0"/>
          </a:p>
          <a:p>
            <a:pPr marL="628650" lvl="1" indent="-171450">
              <a:buFont typeface="Arial" panose="020B0604020202020204" pitchFamily="34" charset="0"/>
              <a:buChar char="•"/>
            </a:pPr>
            <a:endParaRPr lang="en-US" b="0" i="0" baseline="0" dirty="0" smtClean="0"/>
          </a:p>
          <a:p>
            <a:pPr marL="628650" lvl="1" indent="-171450">
              <a:buFont typeface="Arial" panose="020B0604020202020204" pitchFamily="34" charset="0"/>
              <a:buChar char="•"/>
            </a:pPr>
            <a:endParaRPr lang="en-US" b="0" i="0" baseline="0" dirty="0" smtClean="0"/>
          </a:p>
          <a:p>
            <a:pPr marL="171450" lvl="0" indent="-171450">
              <a:buFont typeface="Arial" panose="020B0604020202020204" pitchFamily="34" charset="0"/>
              <a:buChar char="•"/>
            </a:pPr>
            <a:endParaRPr lang="en-US" b="0" i="0" baseline="0" dirty="0" smtClean="0"/>
          </a:p>
          <a:p>
            <a:endParaRPr lang="en-US" b="0" i="0" baseline="0" dirty="0" smtClean="0"/>
          </a:p>
          <a:p>
            <a:endParaRPr lang="en-US" b="1" i="0"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62</a:t>
            </a:fld>
            <a:endParaRPr lang="en-US"/>
          </a:p>
        </p:txBody>
      </p:sp>
    </p:spTree>
    <p:extLst>
      <p:ext uri="{BB962C8B-B14F-4D97-AF65-F5344CB8AC3E}">
        <p14:creationId xmlns:p14="http://schemas.microsoft.com/office/powerpoint/2010/main" val="123619830"/>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It’s also important that</a:t>
            </a:r>
            <a:r>
              <a:rPr lang="en-US" baseline="0" dirty="0" smtClean="0"/>
              <a:t> each Test Helper is concerned with creating a single type of object only</a:t>
            </a:r>
            <a:br>
              <a:rPr lang="en-US" baseline="0" dirty="0" smtClean="0"/>
            </a:br>
            <a:endParaRPr lang="en-US" baseline="0" dirty="0" smtClean="0"/>
          </a:p>
          <a:p>
            <a:pPr marL="171450" indent="-171450">
              <a:buFont typeface="Arial" panose="020B0604020202020204" pitchFamily="34" charset="0"/>
              <a:buChar char="•"/>
            </a:pPr>
            <a:r>
              <a:rPr lang="en-US" baseline="0" dirty="0" smtClean="0"/>
              <a:t>If your object has dependency, delegate to another helper to create it</a:t>
            </a:r>
            <a:br>
              <a:rPr lang="en-US" baseline="0" dirty="0" smtClean="0"/>
            </a:br>
            <a:endParaRPr lang="en-US" baseline="0" dirty="0" smtClean="0"/>
          </a:p>
          <a:p>
            <a:pPr marL="171450" indent="-171450">
              <a:buFont typeface="Arial" panose="020B0604020202020204" pitchFamily="34" charset="0"/>
              <a:buChar char="•"/>
            </a:pPr>
            <a:r>
              <a:rPr lang="en-US" baseline="0" dirty="0" smtClean="0"/>
              <a:t>Here’s an example of an Order Helper that allows its Customer to be passed as a parameter</a:t>
            </a:r>
            <a:br>
              <a:rPr lang="en-US" baseline="0" dirty="0" smtClean="0"/>
            </a:br>
            <a:endParaRPr lang="en-US" baseline="0" dirty="0" smtClean="0"/>
          </a:p>
          <a:p>
            <a:pPr marL="628650" lvl="1" indent="-171450">
              <a:buFont typeface="Arial" panose="020B0604020202020204" pitchFamily="34" charset="0"/>
              <a:buChar char="•"/>
            </a:pPr>
            <a:r>
              <a:rPr lang="en-US" baseline="0" dirty="0" smtClean="0"/>
              <a:t>If the caller doesn’t pass a Customer, it calls the </a:t>
            </a:r>
            <a:r>
              <a:rPr lang="en-US" baseline="0" dirty="0" err="1" smtClean="0"/>
              <a:t>CustomerHelper</a:t>
            </a:r>
            <a:r>
              <a:rPr lang="en-US" baseline="0" dirty="0" smtClean="0"/>
              <a:t> </a:t>
            </a:r>
            <a:br>
              <a:rPr lang="en-US" baseline="0" dirty="0" smtClean="0"/>
            </a:br>
            <a:endParaRPr lang="en-US" baseline="0" dirty="0" smtClean="0"/>
          </a:p>
          <a:p>
            <a:pPr marL="628650" lvl="1" indent="-171450">
              <a:buFont typeface="Arial" panose="020B0604020202020204" pitchFamily="34" charset="0"/>
              <a:buChar char="•"/>
            </a:pPr>
            <a:r>
              <a:rPr lang="en-US" baseline="0" dirty="0" smtClean="0"/>
              <a:t>This way we end up with a fully-specified object, and each helper stays focused on one thing only</a:t>
            </a:r>
            <a:br>
              <a:rPr lang="en-US" baseline="0" dirty="0" smtClean="0"/>
            </a:br>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63</a:t>
            </a:fld>
            <a:endParaRPr lang="en-US"/>
          </a:p>
        </p:txBody>
      </p:sp>
    </p:spTree>
    <p:extLst>
      <p:ext uri="{BB962C8B-B14F-4D97-AF65-F5344CB8AC3E}">
        <p14:creationId xmlns:p14="http://schemas.microsoft.com/office/powerpoint/2010/main" val="4188646992"/>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Sometimes</a:t>
            </a:r>
            <a:r>
              <a:rPr lang="en-US" baseline="0" dirty="0" smtClean="0"/>
              <a:t> you’re going to need to customize an object in a way the helper wasn’t built to support</a:t>
            </a:r>
          </a:p>
          <a:p>
            <a:pPr marL="628650" lvl="1" indent="-171450">
              <a:buFont typeface="Arial" panose="020B0604020202020204" pitchFamily="34" charset="0"/>
              <a:buChar char="•"/>
            </a:pPr>
            <a:r>
              <a:rPr lang="en-US" baseline="0" dirty="0" smtClean="0"/>
              <a:t>Maybe you need to modify some properties that weren’t exposed as customizable</a:t>
            </a:r>
          </a:p>
          <a:p>
            <a:pPr marL="628650" lvl="1" indent="-171450">
              <a:buFont typeface="Arial" panose="020B0604020202020204" pitchFamily="34" charset="0"/>
              <a:buChar char="•"/>
            </a:pPr>
            <a:r>
              <a:rPr lang="en-US" baseline="0" dirty="0" smtClean="0"/>
              <a:t>Maybe you need to do something more complex than setting a few properties</a:t>
            </a:r>
          </a:p>
          <a:p>
            <a:pPr marL="628650" lvl="1" indent="-171450">
              <a:buFont typeface="Arial" panose="020B0604020202020204" pitchFamily="34" charset="0"/>
              <a:buChar char="•"/>
            </a:pPr>
            <a:endParaRPr lang="en-US" baseline="0" dirty="0" smtClean="0"/>
          </a:p>
          <a:p>
            <a:pPr marL="171450" lvl="0" indent="-171450">
              <a:buFont typeface="Arial" panose="020B0604020202020204" pitchFamily="34" charset="0"/>
              <a:buChar char="•"/>
            </a:pPr>
            <a:r>
              <a:rPr lang="en-US" baseline="0" dirty="0" smtClean="0"/>
              <a:t>You might be tempted to call the helper, do what you can, and then further modify the object that gets returned</a:t>
            </a:r>
          </a:p>
          <a:p>
            <a:pPr marL="628650" lvl="1" indent="-171450">
              <a:buFont typeface="Arial" panose="020B0604020202020204" pitchFamily="34" charset="0"/>
              <a:buChar char="•"/>
            </a:pPr>
            <a:r>
              <a:rPr lang="en-US" baseline="0" dirty="0" smtClean="0"/>
              <a:t>AVOID this if you can</a:t>
            </a:r>
          </a:p>
          <a:p>
            <a:pPr marL="628650" lvl="1" indent="-171450">
              <a:buFont typeface="Arial" panose="020B0604020202020204" pitchFamily="34" charset="0"/>
              <a:buChar char="•"/>
            </a:pPr>
            <a:r>
              <a:rPr lang="en-US" baseline="0" dirty="0" smtClean="0"/>
              <a:t>Makes your code harder to understand – someone has to read the call to the helper AND your custom modifications to understand how that object is configured</a:t>
            </a:r>
          </a:p>
          <a:p>
            <a:pPr marL="628650" lvl="1" indent="-171450">
              <a:buFont typeface="Arial" panose="020B0604020202020204" pitchFamily="34" charset="0"/>
              <a:buChar char="•"/>
            </a:pPr>
            <a:r>
              <a:rPr lang="en-US" baseline="0" dirty="0" smtClean="0"/>
              <a:t>Remember that we want object creation to be a one-liner; one code statement per logical operation</a:t>
            </a:r>
          </a:p>
          <a:p>
            <a:pPr marL="628650" lvl="1" indent="-171450">
              <a:buFont typeface="Arial" panose="020B0604020202020204" pitchFamily="34" charset="0"/>
              <a:buChar char="•"/>
            </a:pPr>
            <a:r>
              <a:rPr lang="en-US" baseline="0" dirty="0" smtClean="0"/>
              <a:t>Hard to maintain – the test has to make assumptions about what gets returned so that it can modify that return value. We said earlier that a test should depend ONLY on data it specifies itself.</a:t>
            </a:r>
            <a:br>
              <a:rPr lang="en-US" baseline="0" dirty="0" smtClean="0"/>
            </a:br>
            <a:endParaRPr lang="en-US" baseline="0" dirty="0" smtClean="0"/>
          </a:p>
          <a:p>
            <a:pPr marL="171450" lvl="0" indent="-171450">
              <a:buFont typeface="Arial" panose="020B0604020202020204" pitchFamily="34" charset="0"/>
              <a:buChar char="•"/>
            </a:pPr>
            <a:r>
              <a:rPr lang="en-US" baseline="0" dirty="0" smtClean="0"/>
              <a:t>It isn’t always possible to avoid, but always try to extend the helper before you do anything in a one-off test</a:t>
            </a:r>
            <a:br>
              <a:rPr lang="en-US" baseline="0" dirty="0" smtClean="0"/>
            </a:br>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64</a:t>
            </a:fld>
            <a:endParaRPr lang="en-US"/>
          </a:p>
        </p:txBody>
      </p:sp>
    </p:spTree>
    <p:extLst>
      <p:ext uri="{BB962C8B-B14F-4D97-AF65-F5344CB8AC3E}">
        <p14:creationId xmlns:p14="http://schemas.microsoft.com/office/powerpoint/2010/main" val="1077069487"/>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Generally</a:t>
            </a:r>
            <a:r>
              <a:rPr lang="en-US" baseline="0" dirty="0" smtClean="0"/>
              <a:t> speaking, helpers have a single generic factory method called Create()</a:t>
            </a:r>
          </a:p>
          <a:p>
            <a:pPr marL="628650" lvl="1" indent="-171450">
              <a:buFont typeface="Arial" panose="020B0604020202020204" pitchFamily="34" charset="0"/>
              <a:buChar char="•"/>
            </a:pPr>
            <a:r>
              <a:rPr lang="en-US" baseline="0" dirty="0" smtClean="0"/>
              <a:t>Whole point is that caller specifies what it cares about</a:t>
            </a:r>
            <a:endParaRPr lang="en-US" dirty="0" smtClean="0"/>
          </a:p>
          <a:p>
            <a:endParaRPr lang="en-US" dirty="0" smtClean="0"/>
          </a:p>
          <a:p>
            <a:pPr marL="171450" indent="-171450">
              <a:buFont typeface="Arial" panose="020B0604020202020204" pitchFamily="34" charset="0"/>
              <a:buChar char="•"/>
            </a:pPr>
            <a:r>
              <a:rPr lang="en-US" dirty="0" smtClean="0"/>
              <a:t>Sometimes</a:t>
            </a:r>
            <a:r>
              <a:rPr lang="en-US" baseline="0" dirty="0" smtClean="0"/>
              <a:t> you’ll start to see logic develop inside that generic method</a:t>
            </a:r>
          </a:p>
          <a:p>
            <a:pPr marL="628650" lvl="1" indent="-171450">
              <a:buFont typeface="Arial" panose="020B0604020202020204" pitchFamily="34" charset="0"/>
              <a:buChar char="•"/>
            </a:pPr>
            <a:endParaRPr lang="en-US" baseline="0" dirty="0" smtClean="0"/>
          </a:p>
          <a:p>
            <a:pPr marL="171450" lvl="0" indent="-171450">
              <a:buFont typeface="Arial" panose="020B0604020202020204" pitchFamily="34" charset="0"/>
              <a:buChar char="•"/>
            </a:pPr>
            <a:r>
              <a:rPr lang="en-US" baseline="0" dirty="0" smtClean="0"/>
              <a:t>For example:</a:t>
            </a:r>
          </a:p>
          <a:p>
            <a:pPr marL="628650" lvl="1" indent="-171450">
              <a:buFont typeface="Arial" panose="020B0604020202020204" pitchFamily="34" charset="0"/>
              <a:buChar char="•"/>
            </a:pPr>
            <a:r>
              <a:rPr lang="en-US" baseline="0" dirty="0" smtClean="0"/>
              <a:t>Let’s say that you have an e-commerce app and you often need to create a Shipped order in your tests</a:t>
            </a:r>
          </a:p>
          <a:p>
            <a:pPr marL="628650" lvl="1" indent="-171450">
              <a:buFont typeface="Arial" panose="020B0604020202020204" pitchFamily="34" charset="0"/>
              <a:buChar char="•"/>
            </a:pPr>
            <a:r>
              <a:rPr lang="en-US" baseline="0" dirty="0" smtClean="0"/>
              <a:t>Let’s also assume that one business rule is that you can’t set the status to Shipped without also specifying a </a:t>
            </a:r>
            <a:r>
              <a:rPr lang="en-US" baseline="0" dirty="0" err="1" smtClean="0"/>
              <a:t>ShippingMethod</a:t>
            </a:r>
            <a:r>
              <a:rPr lang="en-US" baseline="0" dirty="0" smtClean="0"/>
              <a:t> and </a:t>
            </a:r>
            <a:r>
              <a:rPr lang="en-US" baseline="0" dirty="0" err="1" smtClean="0"/>
              <a:t>ShippedDate</a:t>
            </a:r>
            <a:endParaRPr lang="en-US" baseline="0" dirty="0" smtClean="0"/>
          </a:p>
          <a:p>
            <a:pPr marL="628650" lvl="1" indent="-171450">
              <a:buFont typeface="Arial" panose="020B0604020202020204" pitchFamily="34" charset="0"/>
              <a:buChar char="•"/>
            </a:pPr>
            <a:r>
              <a:rPr lang="en-US" baseline="0" dirty="0" smtClean="0"/>
              <a:t>However, if the shipping method and date don’t matter to the test, we don’t want to specify them in our tests</a:t>
            </a:r>
          </a:p>
          <a:p>
            <a:pPr marL="628650" lvl="1" indent="-171450">
              <a:buFont typeface="Arial" panose="020B0604020202020204" pitchFamily="34" charset="0"/>
              <a:buChar char="•"/>
            </a:pPr>
            <a:r>
              <a:rPr lang="en-US" baseline="0" dirty="0" smtClean="0"/>
              <a:t>One way to handle this is to write logic that conditionally sets default values. For instance, we can set different defaults for </a:t>
            </a:r>
            <a:r>
              <a:rPr lang="en-US" baseline="0" dirty="0" err="1" smtClean="0"/>
              <a:t>ShippingMethod</a:t>
            </a:r>
            <a:r>
              <a:rPr lang="en-US" baseline="0" dirty="0" smtClean="0"/>
              <a:t> and </a:t>
            </a:r>
            <a:r>
              <a:rPr lang="en-US" baseline="0" dirty="0" err="1" smtClean="0"/>
              <a:t>ShippedDate</a:t>
            </a:r>
            <a:r>
              <a:rPr lang="en-US" baseline="0" dirty="0" smtClean="0"/>
              <a:t> based on whether or not the caller told us the order was SHIPPED.</a:t>
            </a:r>
          </a:p>
          <a:p>
            <a:pPr marL="628650" lvl="1" indent="-171450">
              <a:buFont typeface="Arial" panose="020B0604020202020204" pitchFamily="34" charset="0"/>
              <a:buChar char="•"/>
            </a:pPr>
            <a:r>
              <a:rPr lang="en-US" baseline="0" dirty="0" smtClean="0"/>
              <a:t>This works well, but it has two drawbacks:</a:t>
            </a:r>
          </a:p>
          <a:p>
            <a:pPr marL="1085850" lvl="2" indent="-171450">
              <a:buFont typeface="Arial" panose="020B0604020202020204" pitchFamily="34" charset="0"/>
              <a:buChar char="•"/>
            </a:pPr>
            <a:r>
              <a:rPr lang="en-US" baseline="0" dirty="0" smtClean="0"/>
              <a:t>1) If you have a complicated domain then your helpers can sometimes get a bit messy or complicated when you do it this way</a:t>
            </a:r>
          </a:p>
          <a:p>
            <a:pPr marL="1085850" lvl="2" indent="-171450">
              <a:buFont typeface="Arial" panose="020B0604020202020204" pitchFamily="34" charset="0"/>
              <a:buChar char="•"/>
            </a:pPr>
            <a:r>
              <a:rPr lang="en-US" baseline="0" dirty="0" smtClean="0"/>
              <a:t>2) There’s no easy way to search your test code for all places that are creating a Shipped order</a:t>
            </a:r>
          </a:p>
          <a:p>
            <a:pPr marL="628650" lvl="1" indent="-171450">
              <a:buFont typeface="Arial" panose="020B0604020202020204" pitchFamily="34" charset="0"/>
              <a:buChar char="•"/>
            </a:pPr>
            <a:endParaRPr lang="en-US" baseline="0" dirty="0" smtClean="0"/>
          </a:p>
          <a:p>
            <a:pPr marL="171450" lvl="0" indent="-171450">
              <a:buFont typeface="Arial" panose="020B0604020202020204" pitchFamily="34" charset="0"/>
              <a:buChar char="•"/>
            </a:pPr>
            <a:r>
              <a:rPr lang="en-US" b="1" baseline="0" dirty="0" smtClean="0"/>
              <a:t>CLICK:</a:t>
            </a:r>
            <a:r>
              <a:rPr lang="en-US" b="0" baseline="0" dirty="0" smtClean="0"/>
              <a:t> Another way to handle this is to create a new factory method very similar to Object Mother</a:t>
            </a:r>
            <a:endParaRPr lang="en-US" b="1" baseline="0" dirty="0" smtClean="0"/>
          </a:p>
          <a:p>
            <a:endParaRPr lang="en-US"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65</a:t>
            </a:fld>
            <a:endParaRPr lang="en-US"/>
          </a:p>
        </p:txBody>
      </p:sp>
    </p:spTree>
    <p:extLst>
      <p:ext uri="{BB962C8B-B14F-4D97-AF65-F5344CB8AC3E}">
        <p14:creationId xmlns:p14="http://schemas.microsoft.com/office/powerpoint/2010/main" val="1612281400"/>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baseline="0" dirty="0" smtClean="0"/>
              <a:t>In this case I’ve created a factory method that is purpose built for creating shipped orders.</a:t>
            </a:r>
          </a:p>
          <a:p>
            <a:endParaRPr lang="en-US" b="0" baseline="0" dirty="0" smtClean="0"/>
          </a:p>
          <a:p>
            <a:r>
              <a:rPr lang="en-US" b="0" baseline="0" dirty="0" smtClean="0"/>
              <a:t>By doing that, I no longer need to expose the shipping status as a parameter, and I no longer need the shipping method and ship date to default to null. </a:t>
            </a:r>
          </a:p>
          <a:p>
            <a:endParaRPr lang="en-US" b="0" baseline="0" dirty="0" smtClean="0"/>
          </a:p>
          <a:p>
            <a:r>
              <a:rPr lang="en-US" b="0" baseline="0" dirty="0" smtClean="0"/>
              <a:t>We know that in order to call this method we </a:t>
            </a:r>
            <a:r>
              <a:rPr lang="en-US" b="0" i="1" baseline="0" dirty="0" smtClean="0"/>
              <a:t>have </a:t>
            </a:r>
            <a:r>
              <a:rPr lang="en-US" b="0" i="0" baseline="0" dirty="0" smtClean="0"/>
              <a:t>to have a ship method and date, so I can specify those defaults directly in the argument declaration.</a:t>
            </a:r>
          </a:p>
          <a:p>
            <a:endParaRPr lang="en-US" b="0" i="0" baseline="0" dirty="0" smtClean="0"/>
          </a:p>
          <a:p>
            <a:r>
              <a:rPr lang="en-US" b="0" i="0" baseline="0" dirty="0" smtClean="0"/>
              <a:t>As a result, the body of the helper is much simplified.</a:t>
            </a:r>
            <a:endParaRPr lang="en-US" b="0" baseline="0" dirty="0" smtClean="0"/>
          </a:p>
          <a:p>
            <a:endParaRPr lang="en-US" b="0" baseline="0" dirty="0" smtClean="0"/>
          </a:p>
          <a:p>
            <a:r>
              <a:rPr lang="en-US" b="1" baseline="0" dirty="0" smtClean="0"/>
              <a:t>Transition:</a:t>
            </a:r>
            <a:r>
              <a:rPr lang="en-US" b="0" baseline="0" dirty="0" smtClean="0"/>
              <a:t> My advice is to do this sparingly because it has the same drawbacks as the Object Mother pattern. If you’re not careful, you’ll end up with a ton of overlapping methods to choose from. I tend to have a small number of factory methods for very common and coarse grained specification, and then rely on parameters to specialize the data further.</a:t>
            </a:r>
            <a:endParaRPr lang="en-US" b="1"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66</a:t>
            </a:fld>
            <a:endParaRPr lang="en-US"/>
          </a:p>
        </p:txBody>
      </p:sp>
    </p:spTree>
    <p:extLst>
      <p:ext uri="{BB962C8B-B14F-4D97-AF65-F5344CB8AC3E}">
        <p14:creationId xmlns:p14="http://schemas.microsoft.com/office/powerpoint/2010/main" val="2898718067"/>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Another key point to keep in mind is that the API exposed by your helpers should be declarative in nature. </a:t>
            </a:r>
          </a:p>
          <a:p>
            <a:endParaRPr lang="en-US" baseline="0" dirty="0" smtClean="0"/>
          </a:p>
          <a:p>
            <a:r>
              <a:rPr lang="en-US" baseline="0" dirty="0" smtClean="0"/>
              <a:t>As much as possible, describe </a:t>
            </a:r>
            <a:r>
              <a:rPr lang="en-US" i="1" baseline="0" dirty="0" smtClean="0"/>
              <a:t>what </a:t>
            </a:r>
            <a:r>
              <a:rPr lang="en-US" i="0" baseline="0" dirty="0" smtClean="0"/>
              <a:t>is being created and not </a:t>
            </a:r>
            <a:r>
              <a:rPr lang="en-US" i="1" baseline="0" dirty="0" smtClean="0"/>
              <a:t>how </a:t>
            </a:r>
            <a:r>
              <a:rPr lang="en-US" i="0" baseline="0" dirty="0" smtClean="0"/>
              <a:t>it’s being created.</a:t>
            </a:r>
          </a:p>
          <a:p>
            <a:pPr marL="628650" lvl="1" indent="-171450">
              <a:buFont typeface="Arial" panose="020B0604020202020204" pitchFamily="34" charset="0"/>
              <a:buChar char="•"/>
            </a:pPr>
            <a:endParaRPr lang="en-US" baseline="0" dirty="0" smtClean="0"/>
          </a:p>
          <a:p>
            <a:pPr marL="171450" lvl="0" indent="-171450">
              <a:buFont typeface="Arial" panose="020B0604020202020204" pitchFamily="34" charset="0"/>
              <a:buChar char="•"/>
            </a:pPr>
            <a:r>
              <a:rPr lang="en-US" baseline="0" dirty="0" smtClean="0"/>
              <a:t>In this example I show a helper that can create an order with multiple payment types</a:t>
            </a:r>
          </a:p>
          <a:p>
            <a:pPr marL="628650" lvl="1" indent="-171450">
              <a:buFont typeface="Arial" panose="020B0604020202020204" pitchFamily="34" charset="0"/>
              <a:buChar char="•"/>
            </a:pPr>
            <a:r>
              <a:rPr lang="en-US" baseline="0" dirty="0" smtClean="0"/>
              <a:t>This could be modeled lots of different ways in the application. Maybe the Order object has a collection of Payment objects that need to be inserted, or maybe the Order exposes properties called “Payment1” and “Payment2” and so on</a:t>
            </a:r>
          </a:p>
          <a:p>
            <a:pPr marL="628650" lvl="1" indent="-171450">
              <a:buFont typeface="Arial" panose="020B0604020202020204" pitchFamily="34" charset="0"/>
              <a:buChar char="•"/>
            </a:pPr>
            <a:r>
              <a:rPr lang="en-US" baseline="0" dirty="0" smtClean="0"/>
              <a:t>You can abstract those details away from your setup code by doing something like this</a:t>
            </a:r>
          </a:p>
          <a:p>
            <a:pPr marL="628650" lvl="1" indent="-171450">
              <a:buFont typeface="Arial" panose="020B0604020202020204" pitchFamily="34" charset="0"/>
              <a:buChar char="•"/>
            </a:pPr>
            <a:r>
              <a:rPr lang="en-US" baseline="0" dirty="0" smtClean="0"/>
              <a:t>Let the helper worry about how to build the domain object from those parameters; keep the tests themselves clean and expressive</a:t>
            </a:r>
          </a:p>
          <a:p>
            <a:endParaRPr lang="en-US"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67</a:t>
            </a:fld>
            <a:endParaRPr lang="en-US"/>
          </a:p>
        </p:txBody>
      </p:sp>
    </p:spTree>
    <p:extLst>
      <p:ext uri="{BB962C8B-B14F-4D97-AF65-F5344CB8AC3E}">
        <p14:creationId xmlns:p14="http://schemas.microsoft.com/office/powerpoint/2010/main" val="2925812315"/>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aseline="0" dirty="0" smtClean="0"/>
              <a:t>Test Helpers are great at returning single object - track of multiple objects AND their relationships? </a:t>
            </a:r>
            <a:br>
              <a:rPr lang="en-US" baseline="0" dirty="0" smtClean="0"/>
            </a:br>
            <a:endParaRPr lang="en-US" baseline="0" dirty="0" smtClean="0"/>
          </a:p>
          <a:p>
            <a:pPr marL="628650" lvl="1" indent="-171450">
              <a:buFont typeface="Arial" panose="020B0604020202020204" pitchFamily="34" charset="0"/>
              <a:buChar char="•"/>
            </a:pPr>
            <a:r>
              <a:rPr lang="en-US" baseline="0" dirty="0" smtClean="0"/>
              <a:t>Example: product review feature</a:t>
            </a:r>
          </a:p>
          <a:p>
            <a:pPr marL="1085850" lvl="2" indent="-171450">
              <a:buFont typeface="Arial" panose="020B0604020202020204" pitchFamily="34" charset="0"/>
              <a:buChar char="•"/>
            </a:pPr>
            <a:r>
              <a:rPr lang="en-US" baseline="0" dirty="0" smtClean="0"/>
              <a:t>Create a product</a:t>
            </a:r>
          </a:p>
          <a:p>
            <a:pPr marL="1085850" lvl="2" indent="-171450">
              <a:buFont typeface="Arial" panose="020B0604020202020204" pitchFamily="34" charset="0"/>
              <a:buChar char="•"/>
            </a:pPr>
            <a:r>
              <a:rPr lang="en-US" baseline="0" dirty="0" smtClean="0"/>
              <a:t>Create a customer</a:t>
            </a:r>
          </a:p>
          <a:p>
            <a:pPr marL="1085850" lvl="2" indent="-171450">
              <a:buFont typeface="Arial" panose="020B0604020202020204" pitchFamily="34" charset="0"/>
              <a:buChar char="•"/>
            </a:pPr>
            <a:r>
              <a:rPr lang="en-US" baseline="0" dirty="0" smtClean="0"/>
              <a:t>Create objectionable reviews linking them together</a:t>
            </a:r>
          </a:p>
          <a:p>
            <a:pPr marL="1085850" lvl="2" indent="-171450">
              <a:buFont typeface="Arial" panose="020B0604020202020204" pitchFamily="34" charset="0"/>
              <a:buChar char="•"/>
            </a:pPr>
            <a:r>
              <a:rPr lang="en-US" baseline="0" dirty="0" smtClean="0"/>
              <a:t>Assert that new reviews are rejected</a:t>
            </a:r>
            <a:br>
              <a:rPr lang="en-US" baseline="0" dirty="0" smtClean="0"/>
            </a:br>
            <a:endParaRPr lang="en-US" baseline="0" dirty="0" smtClean="0"/>
          </a:p>
          <a:p>
            <a:pPr marL="171450" lvl="0" indent="-171450">
              <a:buFont typeface="Arial" panose="020B0604020202020204" pitchFamily="34" charset="0"/>
              <a:buChar char="•"/>
            </a:pPr>
            <a:r>
              <a:rPr lang="en-US" baseline="0" dirty="0" smtClean="0"/>
              <a:t>Not a </a:t>
            </a:r>
            <a:r>
              <a:rPr lang="en-US" i="1" baseline="0" dirty="0" smtClean="0"/>
              <a:t>bad </a:t>
            </a:r>
            <a:r>
              <a:rPr lang="en-US" i="0" baseline="0" dirty="0" smtClean="0"/>
              <a:t>test, but could be better</a:t>
            </a:r>
          </a:p>
          <a:p>
            <a:pPr marL="628650" lvl="1" indent="-171450">
              <a:buFont typeface="Arial" panose="020B0604020202020204" pitchFamily="34" charset="0"/>
              <a:buChar char="•"/>
            </a:pPr>
            <a:r>
              <a:rPr lang="en-US" baseline="0" dirty="0" smtClean="0"/>
              <a:t>Wiring up by hand is tedious &amp; sacrifices expressiveness</a:t>
            </a:r>
          </a:p>
          <a:p>
            <a:pPr marL="628650" lvl="1" indent="-171450">
              <a:buFont typeface="Arial" panose="020B0604020202020204" pitchFamily="34" charset="0"/>
              <a:buChar char="•"/>
            </a:pPr>
            <a:r>
              <a:rPr lang="en-US" baseline="0" dirty="0" smtClean="0"/>
              <a:t>Copy/paste reuse</a:t>
            </a:r>
          </a:p>
          <a:p>
            <a:pPr marL="628650" lvl="1" indent="-171450">
              <a:buFont typeface="Arial" panose="020B0604020202020204" pitchFamily="34" charset="0"/>
              <a:buChar char="•"/>
            </a:pPr>
            <a:endParaRPr lang="en-US" baseline="0" dirty="0" smtClean="0"/>
          </a:p>
          <a:p>
            <a:endParaRPr lang="en-US" baseline="0" dirty="0" smtClean="0"/>
          </a:p>
          <a:p>
            <a:pPr marL="171450" indent="-171450">
              <a:buFont typeface="Arial" panose="020B0604020202020204" pitchFamily="34" charset="0"/>
              <a:buChar char="•"/>
            </a:pPr>
            <a:endParaRPr lang="en-US" baseline="0" dirty="0" smtClean="0"/>
          </a:p>
          <a:p>
            <a:endParaRPr lang="en-US" b="0" baseline="0" dirty="0" smtClean="0"/>
          </a:p>
          <a:p>
            <a:endParaRPr lang="en-US" baseline="0" dirty="0" smtClean="0"/>
          </a:p>
          <a:p>
            <a:endParaRPr lang="en-US" baseline="0" dirty="0" smtClean="0"/>
          </a:p>
          <a:p>
            <a:endParaRPr lang="en-US" baseline="0" dirty="0" smtClean="0"/>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68</a:t>
            </a:fld>
            <a:endParaRPr lang="en-US"/>
          </a:p>
        </p:txBody>
      </p:sp>
    </p:spTree>
    <p:extLst>
      <p:ext uri="{BB962C8B-B14F-4D97-AF65-F5344CB8AC3E}">
        <p14:creationId xmlns:p14="http://schemas.microsoft.com/office/powerpoint/2010/main" val="2540634104"/>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smtClean="0"/>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t>In these situations we use a </a:t>
            </a:r>
            <a:r>
              <a:rPr lang="en-US" baseline="0" dirty="0" smtClean="0"/>
              <a:t>pattern we call a “Scenario”</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Essentially a façade that simplifies the usage of multiple Test Helpers towards a common goal</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Provides a convenient way of tracking relationships between test data</a:t>
            </a:r>
            <a:endParaRPr lang="en-US" dirty="0" smtClean="0"/>
          </a:p>
          <a:p>
            <a:endParaRPr lang="en-US" baseline="0" dirty="0" smtClean="0"/>
          </a:p>
          <a:p>
            <a:pPr marL="171450" indent="-171450">
              <a:buFont typeface="Arial" panose="020B0604020202020204" pitchFamily="34" charset="0"/>
              <a:buChar char="•"/>
            </a:pPr>
            <a:endParaRPr lang="en-US" baseline="0" dirty="0" smtClean="0"/>
          </a:p>
          <a:p>
            <a:endParaRPr lang="en-US" b="0" baseline="0" dirty="0" smtClean="0"/>
          </a:p>
          <a:p>
            <a:endParaRPr lang="en-US" baseline="0" dirty="0" smtClean="0"/>
          </a:p>
          <a:p>
            <a:endParaRPr lang="en-US" baseline="0" dirty="0" smtClean="0"/>
          </a:p>
          <a:p>
            <a:endParaRPr lang="en-US" baseline="0" dirty="0" smtClean="0"/>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69</a:t>
            </a:fld>
            <a:endParaRPr lang="en-US"/>
          </a:p>
        </p:txBody>
      </p:sp>
    </p:spTree>
    <p:extLst>
      <p:ext uri="{BB962C8B-B14F-4D97-AF65-F5344CB8AC3E}">
        <p14:creationId xmlns:p14="http://schemas.microsoft.com/office/powerpoint/2010/main" val="10024816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and this.</a:t>
            </a:r>
          </a:p>
          <a:p>
            <a:endParaRPr lang="en-US"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7</a:t>
            </a:fld>
            <a:endParaRPr lang="en-US"/>
          </a:p>
        </p:txBody>
      </p:sp>
    </p:spTree>
    <p:extLst>
      <p:ext uri="{BB962C8B-B14F-4D97-AF65-F5344CB8AC3E}">
        <p14:creationId xmlns:p14="http://schemas.microsoft.com/office/powerpoint/2010/main" val="377662142"/>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aseline="0" dirty="0" smtClean="0"/>
              <a:t>Scenarios are specifically designed for reuse</a:t>
            </a:r>
          </a:p>
          <a:p>
            <a:endParaRPr lang="en-US" baseline="0" dirty="0" smtClean="0"/>
          </a:p>
          <a:p>
            <a:r>
              <a:rPr lang="en-US" b="1" baseline="0" dirty="0" smtClean="0"/>
              <a:t>Transition: </a:t>
            </a:r>
            <a:r>
              <a:rPr lang="en-US" b="0" baseline="0" dirty="0" smtClean="0"/>
              <a:t>So what does a Scenario object look like?</a:t>
            </a:r>
            <a:endParaRPr lang="en-US" b="1" baseline="0" dirty="0" smtClean="0"/>
          </a:p>
          <a:p>
            <a:endParaRPr lang="en-US" baseline="0" dirty="0" smtClean="0"/>
          </a:p>
          <a:p>
            <a:endParaRPr lang="en-US" b="0" baseline="0" dirty="0" smtClean="0"/>
          </a:p>
          <a:p>
            <a:endParaRPr lang="en-US" baseline="0" dirty="0" smtClean="0"/>
          </a:p>
          <a:p>
            <a:endParaRPr lang="en-US" baseline="0" dirty="0" smtClean="0"/>
          </a:p>
          <a:p>
            <a:endParaRPr lang="en-US" baseline="0" dirty="0" smtClean="0"/>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70</a:t>
            </a:fld>
            <a:endParaRPr lang="en-US"/>
          </a:p>
        </p:txBody>
      </p:sp>
    </p:spTree>
    <p:extLst>
      <p:ext uri="{BB962C8B-B14F-4D97-AF65-F5344CB8AC3E}">
        <p14:creationId xmlns:p14="http://schemas.microsoft.com/office/powerpoint/2010/main" val="3169493424"/>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Biggest difference</a:t>
            </a:r>
            <a:r>
              <a:rPr lang="en-US" baseline="0" dirty="0" smtClean="0"/>
              <a:t> between Scenario &amp; Test Helper – static factory vs instance</a:t>
            </a:r>
          </a:p>
          <a:p>
            <a:endParaRPr lang="en-US" baseline="0" dirty="0" smtClean="0"/>
          </a:p>
          <a:p>
            <a:pPr marL="171450" indent="-171450">
              <a:buFont typeface="Arial" panose="020B0604020202020204" pitchFamily="34" charset="0"/>
              <a:buChar char="•"/>
            </a:pPr>
            <a:r>
              <a:rPr lang="en-US" baseline="0" dirty="0" smtClean="0"/>
              <a:t>The scenario is customized by passing in constructor arguments</a:t>
            </a:r>
          </a:p>
          <a:p>
            <a:pPr marL="171450" indent="-171450">
              <a:buFont typeface="Arial" panose="020B0604020202020204" pitchFamily="34" charset="0"/>
              <a:buChar char="•"/>
            </a:pP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71</a:t>
            </a:fld>
            <a:endParaRPr lang="en-US"/>
          </a:p>
        </p:txBody>
      </p:sp>
    </p:spTree>
    <p:extLst>
      <p:ext uri="{BB962C8B-B14F-4D97-AF65-F5344CB8AC3E}">
        <p14:creationId xmlns:p14="http://schemas.microsoft.com/office/powerpoint/2010/main" val="1497239507"/>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aseline="0" dirty="0" smtClean="0"/>
              <a:t>After you instantiate it, the Scenario exposes its key data as instance properties. </a:t>
            </a:r>
          </a:p>
          <a:p>
            <a:pPr marL="171450" indent="-171450">
              <a:buFont typeface="Arial" panose="020B0604020202020204" pitchFamily="34" charset="0"/>
              <a:buChar char="•"/>
            </a:pPr>
            <a:endParaRPr lang="en-US" baseline="0" dirty="0" smtClean="0"/>
          </a:p>
          <a:p>
            <a:pPr marL="171450" indent="-171450">
              <a:buFont typeface="Arial" panose="020B0604020202020204" pitchFamily="34" charset="0"/>
              <a:buChar char="•"/>
            </a:pPr>
            <a:r>
              <a:rPr lang="en-US" baseline="0" dirty="0" smtClean="0"/>
              <a:t>In this case, the scenario contains a Product and three different types of Reviewers</a:t>
            </a:r>
            <a:br>
              <a:rPr lang="en-US" baseline="0" dirty="0" smtClean="0"/>
            </a:br>
            <a:endParaRPr lang="en-US" baseline="0" dirty="0" smtClean="0"/>
          </a:p>
          <a:p>
            <a:pPr marL="171450" indent="-171450">
              <a:buFont typeface="Arial" panose="020B0604020202020204" pitchFamily="34" charset="0"/>
              <a:buChar char="•"/>
            </a:pPr>
            <a:r>
              <a:rPr lang="en-US" baseline="0" dirty="0" smtClean="0"/>
              <a:t>Properties should be well-named and, if complex enough, commented</a:t>
            </a:r>
            <a:br>
              <a:rPr lang="en-US" baseline="0" dirty="0" smtClean="0"/>
            </a:br>
            <a:endParaRPr lang="en-US" baseline="0" dirty="0" smtClean="0"/>
          </a:p>
          <a:p>
            <a:pPr marL="171450" indent="-171450">
              <a:buFont typeface="Arial" panose="020B0604020202020204" pitchFamily="34" charset="0"/>
              <a:buChar char="•"/>
            </a:pPr>
            <a:endParaRPr lang="en-US" baseline="0" dirty="0" smtClean="0"/>
          </a:p>
          <a:p>
            <a:pPr marL="171450" indent="-171450">
              <a:buFont typeface="Arial" panose="020B0604020202020204" pitchFamily="34" charset="0"/>
              <a:buChar char="•"/>
            </a:pP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72</a:t>
            </a:fld>
            <a:endParaRPr lang="en-US"/>
          </a:p>
        </p:txBody>
      </p:sp>
    </p:spTree>
    <p:extLst>
      <p:ext uri="{BB962C8B-B14F-4D97-AF65-F5344CB8AC3E}">
        <p14:creationId xmlns:p14="http://schemas.microsoft.com/office/powerpoint/2010/main" val="398911380"/>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Here’s that example again of the Product Review test that is NOT</a:t>
            </a:r>
            <a:r>
              <a:rPr lang="en-US" baseline="0" dirty="0" smtClean="0"/>
              <a:t> using a Scenario</a:t>
            </a:r>
            <a:endParaRPr lang="en-US" dirty="0" smtClean="0"/>
          </a:p>
          <a:p>
            <a:endParaRPr lang="en-US" dirty="0" smtClean="0"/>
          </a:p>
          <a:p>
            <a:endParaRPr lang="en-US" baseline="0" dirty="0" smtClean="0"/>
          </a:p>
          <a:p>
            <a:pPr marL="171450" indent="-171450">
              <a:buFont typeface="Arial" panose="020B0604020202020204" pitchFamily="34" charset="0"/>
              <a:buChar char="•"/>
            </a:pPr>
            <a:r>
              <a:rPr lang="en-US" baseline="0" dirty="0" smtClean="0"/>
              <a:t>Certainly not a </a:t>
            </a:r>
            <a:r>
              <a:rPr lang="en-US" i="1" baseline="0" dirty="0" smtClean="0"/>
              <a:t>terrible </a:t>
            </a:r>
            <a:r>
              <a:rPr lang="en-US" i="0" baseline="0" dirty="0" smtClean="0"/>
              <a:t>test - could be better</a:t>
            </a:r>
            <a:br>
              <a:rPr lang="en-US" i="0" baseline="0" dirty="0" smtClean="0"/>
            </a:br>
            <a:endParaRPr lang="en-US" i="0" baseline="0" dirty="0" smtClean="0"/>
          </a:p>
          <a:p>
            <a:pPr marL="171450" indent="-171450">
              <a:buFont typeface="Arial" panose="020B0604020202020204" pitchFamily="34" charset="0"/>
              <a:buChar char="•"/>
            </a:pPr>
            <a:r>
              <a:rPr lang="en-US" b="1" i="0" baseline="0" dirty="0" smtClean="0"/>
              <a:t>TRANSITION:</a:t>
            </a:r>
            <a:r>
              <a:rPr lang="en-US" b="0" i="0" baseline="0" dirty="0" smtClean="0"/>
              <a:t> Look what happens when we re-write it using a scenario</a:t>
            </a:r>
            <a:r>
              <a:rPr lang="en-US" i="0" baseline="0" dirty="0" smtClean="0"/>
              <a:t/>
            </a:r>
            <a:br>
              <a:rPr lang="en-US" i="0" baseline="0" dirty="0" smtClean="0"/>
            </a:br>
            <a:endParaRPr lang="en-US" i="0" baseline="0" dirty="0" smtClean="0"/>
          </a:p>
          <a:p>
            <a:pPr marL="171450" indent="-171450">
              <a:buFont typeface="Arial" panose="020B0604020202020204" pitchFamily="34" charset="0"/>
              <a:buChar char="•"/>
            </a:pPr>
            <a:endParaRPr lang="en-US" i="0" baseline="0" dirty="0" smtClean="0"/>
          </a:p>
          <a:p>
            <a:pPr marL="171450" indent="-171450">
              <a:buFont typeface="Arial" panose="020B0604020202020204" pitchFamily="34" charset="0"/>
              <a:buChar char="•"/>
            </a:pPr>
            <a:endParaRPr lang="en-US" i="0" baseline="0" dirty="0" smtClean="0"/>
          </a:p>
          <a:p>
            <a:endParaRPr lang="en-US" i="0"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73</a:t>
            </a:fld>
            <a:endParaRPr lang="en-US"/>
          </a:p>
        </p:txBody>
      </p:sp>
    </p:spTree>
    <p:extLst>
      <p:ext uri="{BB962C8B-B14F-4D97-AF65-F5344CB8AC3E}">
        <p14:creationId xmlns:p14="http://schemas.microsoft.com/office/powerpoint/2010/main" val="468836394"/>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aseline="0" dirty="0" smtClean="0"/>
              <a:t>Replaced the explicit creation of two flagged reviews with a single declarative argument</a:t>
            </a:r>
          </a:p>
          <a:p>
            <a:pPr marL="171450" indent="-171450">
              <a:buFont typeface="Arial" panose="020B0604020202020204" pitchFamily="34" charset="0"/>
              <a:buChar char="•"/>
            </a:pPr>
            <a:endParaRPr lang="en-US" dirty="0" smtClean="0"/>
          </a:p>
          <a:p>
            <a:pPr marL="171450" lvl="0" indent="-171450">
              <a:buFont typeface="Arial" panose="020B0604020202020204" pitchFamily="34" charset="0"/>
              <a:buChar char="•"/>
            </a:pPr>
            <a:r>
              <a:rPr lang="en-US" dirty="0" smtClean="0"/>
              <a:t>Notice </a:t>
            </a:r>
            <a:r>
              <a:rPr lang="en-US" baseline="0" dirty="0" smtClean="0"/>
              <a:t>how much less noisy it is, without the customer and product objects</a:t>
            </a:r>
            <a:br>
              <a:rPr lang="en-US" baseline="0" dirty="0" smtClean="0"/>
            </a:br>
            <a:endParaRPr lang="en-US" baseline="0" dirty="0" smtClean="0"/>
          </a:p>
          <a:p>
            <a:endParaRPr lang="en-US" baseline="0" dirty="0" smtClean="0"/>
          </a:p>
          <a:p>
            <a:pPr marL="171450" indent="-171450">
              <a:buFont typeface="Arial" panose="020B0604020202020204" pitchFamily="34" charset="0"/>
              <a:buChar char="•"/>
            </a:pPr>
            <a:r>
              <a:rPr lang="en-US" baseline="0" dirty="0" smtClean="0"/>
              <a:t>To repeat this test with a different # of flagged reviews, copy 1 line of code &amp; change 1 argument</a:t>
            </a:r>
          </a:p>
          <a:p>
            <a:pPr marL="171450" indent="-171450">
              <a:buFont typeface="Arial" panose="020B0604020202020204" pitchFamily="34" charset="0"/>
              <a:buChar char="•"/>
            </a:pPr>
            <a:endParaRPr lang="en-US" baseline="0" dirty="0" smtClean="0"/>
          </a:p>
          <a:p>
            <a:pPr marL="171450" indent="-171450">
              <a:buFont typeface="Arial" panose="020B0604020202020204" pitchFamily="34" charset="0"/>
              <a:buChar char="•"/>
            </a:pPr>
            <a:r>
              <a:rPr lang="en-US" baseline="0" dirty="0" smtClean="0"/>
              <a:t>Excellent example of how expressive setup code makes it easy to add new tests</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74</a:t>
            </a:fld>
            <a:endParaRPr lang="en-US"/>
          </a:p>
        </p:txBody>
      </p:sp>
    </p:spTree>
    <p:extLst>
      <p:ext uri="{BB962C8B-B14F-4D97-AF65-F5344CB8AC3E}">
        <p14:creationId xmlns:p14="http://schemas.microsoft.com/office/powerpoint/2010/main" val="4221125315"/>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Not perfect</a:t>
            </a:r>
            <a:br>
              <a:rPr lang="en-US" dirty="0" smtClean="0"/>
            </a:br>
            <a:endParaRPr lang="en-US" dirty="0" smtClean="0"/>
          </a:p>
          <a:p>
            <a:pPr marL="171450" lvl="0" indent="-171450">
              <a:buFont typeface="Arial" panose="020B0604020202020204" pitchFamily="34" charset="0"/>
              <a:buChar char="•"/>
            </a:pPr>
            <a:r>
              <a:rPr lang="en-US" dirty="0" smtClean="0"/>
              <a:t>Same drawbacks as Object Mother – Scenario</a:t>
            </a:r>
            <a:r>
              <a:rPr lang="en-US" baseline="0" dirty="0" smtClean="0"/>
              <a:t> is basically a Mother for a group of objects</a:t>
            </a:r>
            <a:endParaRPr lang="en-US" dirty="0" smtClean="0"/>
          </a:p>
          <a:p>
            <a:endParaRPr lang="en-US"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75</a:t>
            </a:fld>
            <a:endParaRPr lang="en-US"/>
          </a:p>
        </p:txBody>
      </p:sp>
    </p:spTree>
    <p:extLst>
      <p:ext uri="{BB962C8B-B14F-4D97-AF65-F5344CB8AC3E}">
        <p14:creationId xmlns:p14="http://schemas.microsoft.com/office/powerpoint/2010/main" val="1691950364"/>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aseline="0" dirty="0" smtClean="0"/>
              <a:t>Mitigated somewhat by the fact that Scenarios are rarely reusable in any broad terms</a:t>
            </a:r>
          </a:p>
          <a:p>
            <a:pPr marL="171450" indent="-171450">
              <a:buFont typeface="Arial" panose="020B0604020202020204" pitchFamily="34" charset="0"/>
              <a:buChar char="•"/>
            </a:pPr>
            <a:endParaRPr lang="en-US" baseline="0" dirty="0" smtClean="0"/>
          </a:p>
          <a:p>
            <a:pPr marL="171450" indent="-171450">
              <a:buFont typeface="Arial" panose="020B0604020202020204" pitchFamily="34" charset="0"/>
              <a:buChar char="•"/>
            </a:pPr>
            <a:r>
              <a:rPr lang="en-US" baseline="0" dirty="0" smtClean="0"/>
              <a:t>By their nature, represent tight coupling between multiple objects</a:t>
            </a:r>
            <a:br>
              <a:rPr lang="en-US" baseline="0" dirty="0" smtClean="0"/>
            </a:br>
            <a:endParaRPr lang="en-US" baseline="0" dirty="0" smtClean="0"/>
          </a:p>
          <a:p>
            <a:pPr marL="628650" lvl="1" indent="-171450">
              <a:buFont typeface="Arial" panose="020B0604020202020204" pitchFamily="34" charset="0"/>
              <a:buChar char="•"/>
            </a:pPr>
            <a:r>
              <a:rPr lang="en-US" baseline="0" dirty="0" smtClean="0"/>
              <a:t>Coupling reduces their ability to be reused in different contexts</a:t>
            </a:r>
          </a:p>
          <a:p>
            <a:pPr marL="628650" lvl="1" indent="-171450">
              <a:buFont typeface="Arial" panose="020B0604020202020204" pitchFamily="34" charset="0"/>
              <a:buChar char="•"/>
            </a:pPr>
            <a:endParaRPr lang="en-US"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76</a:t>
            </a:fld>
            <a:endParaRPr lang="en-US"/>
          </a:p>
        </p:txBody>
      </p:sp>
    </p:spTree>
    <p:extLst>
      <p:ext uri="{BB962C8B-B14F-4D97-AF65-F5344CB8AC3E}">
        <p14:creationId xmlns:p14="http://schemas.microsoft.com/office/powerpoint/2010/main" val="1724604859"/>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28650" lvl="1" indent="-171450">
              <a:buFont typeface="Arial" panose="020B0604020202020204" pitchFamily="34" charset="0"/>
              <a:buChar char="•"/>
            </a:pPr>
            <a:endParaRPr lang="en-US" baseline="0" dirty="0" smtClean="0"/>
          </a:p>
          <a:p>
            <a:pPr marL="171450" indent="-171450">
              <a:buFont typeface="Arial" panose="020B0604020202020204" pitchFamily="34" charset="0"/>
              <a:buChar char="•"/>
            </a:pPr>
            <a:r>
              <a:rPr lang="en-US" baseline="0" dirty="0" smtClean="0"/>
              <a:t>I use Scenarios when a group of related tests share complex setup &amp; core objects don’t impact outcomes</a:t>
            </a:r>
          </a:p>
          <a:p>
            <a:pPr marL="628650" lvl="1" indent="-171450">
              <a:buFont typeface="Arial" panose="020B0604020202020204" pitchFamily="34" charset="0"/>
              <a:buChar char="•"/>
            </a:pPr>
            <a:r>
              <a:rPr lang="en-US" baseline="0" dirty="0" smtClean="0"/>
              <a:t>I rarely use them in a wider context</a:t>
            </a:r>
          </a:p>
        </p:txBody>
      </p:sp>
      <p:sp>
        <p:nvSpPr>
          <p:cNvPr id="4" name="Slide Number Placeholder 3"/>
          <p:cNvSpPr>
            <a:spLocks noGrp="1"/>
          </p:cNvSpPr>
          <p:nvPr>
            <p:ph type="sldNum" sz="quarter" idx="10"/>
          </p:nvPr>
        </p:nvSpPr>
        <p:spPr/>
        <p:txBody>
          <a:bodyPr/>
          <a:lstStyle/>
          <a:p>
            <a:fld id="{89029652-62E7-43D6-83B5-097D7B7AA5D8}" type="slidenum">
              <a:rPr lang="en-US" smtClean="0"/>
              <a:t>77</a:t>
            </a:fld>
            <a:endParaRPr lang="en-US"/>
          </a:p>
        </p:txBody>
      </p:sp>
    </p:spTree>
    <p:extLst>
      <p:ext uri="{BB962C8B-B14F-4D97-AF65-F5344CB8AC3E}">
        <p14:creationId xmlns:p14="http://schemas.microsoft.com/office/powerpoint/2010/main" val="3130228231"/>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Until now,</a:t>
            </a:r>
            <a:r>
              <a:rPr lang="en-US" baseline="0" dirty="0" smtClean="0"/>
              <a:t> in-memory objects only</a:t>
            </a:r>
          </a:p>
          <a:p>
            <a:pPr marL="171450" indent="-171450">
              <a:buFont typeface="Arial" panose="020B0604020202020204" pitchFamily="34" charset="0"/>
              <a:buChar char="•"/>
            </a:pPr>
            <a:endParaRPr lang="en-US" baseline="0" dirty="0" smtClean="0"/>
          </a:p>
          <a:p>
            <a:pPr marL="171450" indent="-171450">
              <a:buFont typeface="Arial" panose="020B0604020202020204" pitchFamily="34" charset="0"/>
              <a:buChar char="•"/>
            </a:pPr>
            <a:r>
              <a:rPr lang="en-US" dirty="0" smtClean="0"/>
              <a:t>Eventually,</a:t>
            </a:r>
            <a:r>
              <a:rPr lang="en-US" baseline="0" dirty="0" smtClean="0"/>
              <a:t> you’re going to want to save your test data to a database so that you can test your data access code, or so that you can automate some of your full-stack system tests.</a:t>
            </a:r>
          </a:p>
          <a:p>
            <a:pPr marL="171450" indent="-171450">
              <a:buFont typeface="Arial" panose="020B0604020202020204" pitchFamily="34" charset="0"/>
              <a:buChar char="•"/>
            </a:pPr>
            <a:endParaRPr lang="en-US" baseline="0" dirty="0" smtClean="0"/>
          </a:p>
          <a:p>
            <a:pPr marL="171450" indent="-171450">
              <a:buFont typeface="Arial" panose="020B0604020202020204" pitchFamily="34" charset="0"/>
              <a:buChar char="•"/>
            </a:pPr>
            <a:r>
              <a:rPr lang="en-US" baseline="0" dirty="0" smtClean="0"/>
              <a:t>In this final section, I’ll show you some advanced tips for making your integration tests as easy to set up as possible</a:t>
            </a:r>
          </a:p>
        </p:txBody>
      </p:sp>
      <p:sp>
        <p:nvSpPr>
          <p:cNvPr id="4" name="Slide Number Placeholder 3"/>
          <p:cNvSpPr>
            <a:spLocks noGrp="1"/>
          </p:cNvSpPr>
          <p:nvPr>
            <p:ph type="sldNum" sz="quarter" idx="10"/>
          </p:nvPr>
        </p:nvSpPr>
        <p:spPr/>
        <p:txBody>
          <a:bodyPr/>
          <a:lstStyle/>
          <a:p>
            <a:fld id="{89029652-62E7-43D6-83B5-097D7B7AA5D8}" type="slidenum">
              <a:rPr lang="en-US" smtClean="0"/>
              <a:t>78</a:t>
            </a:fld>
            <a:endParaRPr lang="en-US"/>
          </a:p>
        </p:txBody>
      </p:sp>
    </p:spTree>
    <p:extLst>
      <p:ext uri="{BB962C8B-B14F-4D97-AF65-F5344CB8AC3E}">
        <p14:creationId xmlns:p14="http://schemas.microsoft.com/office/powerpoint/2010/main" val="3633775892"/>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baseline="0" dirty="0" smtClean="0"/>
          </a:p>
          <a:p>
            <a:pPr marL="171450" indent="-171450">
              <a:buFont typeface="Arial" panose="020B0604020202020204" pitchFamily="34" charset="0"/>
              <a:buChar char="•"/>
            </a:pPr>
            <a:r>
              <a:rPr lang="en-US" baseline="0" dirty="0" smtClean="0"/>
              <a:t>Goal is to use the same Test Helpers to create real data as in-memory data</a:t>
            </a:r>
            <a:endParaRPr lang="en-US" dirty="0" smtClean="0"/>
          </a:p>
          <a:p>
            <a:endParaRPr lang="en-US"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79</a:t>
            </a:fld>
            <a:endParaRPr lang="en-US"/>
          </a:p>
        </p:txBody>
      </p:sp>
    </p:spTree>
    <p:extLst>
      <p:ext uri="{BB962C8B-B14F-4D97-AF65-F5344CB8AC3E}">
        <p14:creationId xmlns:p14="http://schemas.microsoft.com/office/powerpoint/2010/main" val="7847535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just the shared setup code for those</a:t>
            </a:r>
            <a:r>
              <a:rPr lang="en-US" baseline="0" dirty="0" smtClean="0"/>
              <a:t> tests and it contains </a:t>
            </a:r>
            <a:r>
              <a:rPr lang="en-US" dirty="0" smtClean="0"/>
              <a:t>29 string,</a:t>
            </a:r>
            <a:r>
              <a:rPr lang="en-US" baseline="0" dirty="0" smtClean="0"/>
              <a:t> integer and Boolean values being initialized….</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8</a:t>
            </a:fld>
            <a:endParaRPr lang="en-US"/>
          </a:p>
        </p:txBody>
      </p:sp>
    </p:spTree>
    <p:extLst>
      <p:ext uri="{BB962C8B-B14F-4D97-AF65-F5344CB8AC3E}">
        <p14:creationId xmlns:p14="http://schemas.microsoft.com/office/powerpoint/2010/main" val="2379625434"/>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aseline="0" dirty="0" smtClean="0"/>
              <a:t>Easier said than done. </a:t>
            </a:r>
            <a:br>
              <a:rPr lang="en-US" baseline="0" dirty="0" smtClean="0"/>
            </a:br>
            <a:endParaRPr lang="en-US" baseline="0" dirty="0" smtClean="0"/>
          </a:p>
          <a:p>
            <a:pPr marL="171450" lvl="0" indent="-171450">
              <a:buFont typeface="Arial" panose="020B0604020202020204" pitchFamily="34" charset="0"/>
              <a:buChar char="•"/>
            </a:pPr>
            <a:r>
              <a:rPr lang="en-US" baseline="0" dirty="0" smtClean="0"/>
              <a:t>First, you have to deal with foreign keys. </a:t>
            </a:r>
          </a:p>
          <a:p>
            <a:pPr marL="628650" lvl="1" indent="-171450">
              <a:buFont typeface="Arial" panose="020B0604020202020204" pitchFamily="34" charset="0"/>
              <a:buChar char="•"/>
            </a:pPr>
            <a:r>
              <a:rPr lang="en-US" baseline="0" dirty="0" smtClean="0"/>
              <a:t>Can’t just new up a Customer and an Order in-memory &amp; then save them </a:t>
            </a:r>
          </a:p>
          <a:p>
            <a:pPr marL="628650" lvl="1" indent="-171450">
              <a:buFont typeface="Arial" panose="020B0604020202020204" pitchFamily="34" charset="0"/>
              <a:buChar char="•"/>
            </a:pPr>
            <a:r>
              <a:rPr lang="en-US" baseline="0" dirty="0" smtClean="0"/>
              <a:t>Have to new up entire object graph, save objects to the database in the correct sequence, and then update all the IDs</a:t>
            </a:r>
          </a:p>
          <a:p>
            <a:pPr marL="628650" lvl="1" indent="-171450">
              <a:buFont typeface="Arial" panose="020B0604020202020204" pitchFamily="34" charset="0"/>
              <a:buChar char="•"/>
            </a:pPr>
            <a:r>
              <a:rPr lang="en-US" baseline="0" dirty="0" smtClean="0"/>
              <a:t>(This is a little bit easier if you assign primary keys in your application code, but my project uses good old-fashioned </a:t>
            </a:r>
            <a:r>
              <a:rPr lang="en-US" baseline="0" dirty="0" err="1" smtClean="0"/>
              <a:t>autonumber</a:t>
            </a:r>
            <a:r>
              <a:rPr lang="en-US" baseline="0" dirty="0" smtClean="0"/>
              <a:t> keys)</a:t>
            </a:r>
          </a:p>
          <a:p>
            <a:endParaRPr lang="en-US" baseline="0" dirty="0" smtClean="0"/>
          </a:p>
          <a:p>
            <a:pPr marL="171450" indent="-171450">
              <a:buFont typeface="Arial" panose="020B0604020202020204" pitchFamily="34" charset="0"/>
              <a:buChar char="•"/>
            </a:pPr>
            <a:r>
              <a:rPr lang="en-US" baseline="0" dirty="0" smtClean="0"/>
              <a:t>Second, you have to deal with column constraints. </a:t>
            </a:r>
          </a:p>
          <a:p>
            <a:pPr marL="628650" lvl="1" indent="-171450">
              <a:buFont typeface="Arial" panose="020B0604020202020204" pitchFamily="34" charset="0"/>
              <a:buChar char="•"/>
            </a:pPr>
            <a:r>
              <a:rPr lang="en-US" baseline="0" dirty="0" smtClean="0"/>
              <a:t>Non-null columns</a:t>
            </a:r>
          </a:p>
          <a:p>
            <a:pPr marL="628650" lvl="1" indent="-171450">
              <a:buFont typeface="Arial" panose="020B0604020202020204" pitchFamily="34" charset="0"/>
              <a:buChar char="•"/>
            </a:pPr>
            <a:r>
              <a:rPr lang="en-US" baseline="0" dirty="0" smtClean="0"/>
              <a:t>Max length</a:t>
            </a:r>
            <a:br>
              <a:rPr lang="en-US" baseline="0" dirty="0" smtClean="0"/>
            </a:br>
            <a:endParaRPr lang="en-US" baseline="0" dirty="0" smtClean="0"/>
          </a:p>
          <a:p>
            <a:r>
              <a:rPr lang="en-US" baseline="0" dirty="0" smtClean="0"/>
              <a:t>* Lastly, clean up test data when the test run is over.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80</a:t>
            </a:fld>
            <a:endParaRPr lang="en-US"/>
          </a:p>
        </p:txBody>
      </p:sp>
    </p:spTree>
    <p:extLst>
      <p:ext uri="{BB962C8B-B14F-4D97-AF65-F5344CB8AC3E}">
        <p14:creationId xmlns:p14="http://schemas.microsoft.com/office/powerpoint/2010/main" val="1674991001"/>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baseline="0" dirty="0" smtClean="0"/>
              <a:t>These challenges are a pain, but they are manageable with a few extra additions to your Test Helper classes. </a:t>
            </a:r>
            <a:br>
              <a:rPr lang="en-US" b="0" baseline="0" dirty="0" smtClean="0"/>
            </a:br>
            <a:endParaRPr lang="en-US" b="0" baseline="0" dirty="0" smtClean="0"/>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baseline="0" dirty="0" smtClean="0"/>
              <a:t>The solution we use is to add a </a:t>
            </a:r>
            <a:r>
              <a:rPr lang="en-US" b="0" i="1" baseline="0" dirty="0" smtClean="0"/>
              <a:t>Save</a:t>
            </a:r>
            <a:r>
              <a:rPr lang="en-US" b="0" i="0" baseline="0" dirty="0" smtClean="0"/>
              <a:t>() method to your Test Helpers</a:t>
            </a:r>
            <a:br>
              <a:rPr lang="en-US" b="0" i="0" baseline="0" dirty="0" smtClean="0"/>
            </a:br>
            <a:endParaRPr lang="en-US" b="0" i="0" baseline="0" dirty="0" smtClean="0"/>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baseline="0" dirty="0" smtClean="0"/>
              <a:t>Before I show you how that works, I want to mention a few things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baseline="0" dirty="0" smtClean="0"/>
              <a:t>First, this feature assumes you’re using an ORM of some sort. If you’re NOT using an ORM then the concept still applies, but you’ll need to find a different implementation</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baseline="0" dirty="0" smtClean="0"/>
              <a:t>Second, these code samples are for </a:t>
            </a:r>
            <a:r>
              <a:rPr lang="en-US" b="0" i="0" baseline="0" dirty="0" err="1" smtClean="0"/>
              <a:t>Nhibernate</a:t>
            </a:r>
            <a:r>
              <a:rPr lang="en-US" b="0" i="0" baseline="0" dirty="0" smtClean="0"/>
              <a:t>. You’ll obviously need to modify them to work with Entity Framework or Active Record or whatever you’re using</a:t>
            </a:r>
            <a:br>
              <a:rPr lang="en-US" b="0" i="0" baseline="0" dirty="0" smtClean="0"/>
            </a:br>
            <a:endParaRPr lang="en-US" b="0" i="0" baseline="0" dirty="0" smtClean="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baseline="0" dirty="0" smtClean="0"/>
              <a:t>Let’s look at how the Save method is implemented in my helpers</a:t>
            </a:r>
            <a:endParaRPr lang="en-US" b="0"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81</a:t>
            </a:fld>
            <a:endParaRPr lang="en-US"/>
          </a:p>
        </p:txBody>
      </p:sp>
    </p:spTree>
    <p:extLst>
      <p:ext uri="{BB962C8B-B14F-4D97-AF65-F5344CB8AC3E}">
        <p14:creationId xmlns:p14="http://schemas.microsoft.com/office/powerpoint/2010/main" val="4163571947"/>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0" baseline="0" dirty="0" smtClean="0"/>
              <a:t>1</a:t>
            </a:r>
            <a:r>
              <a:rPr lang="en-US" b="0" baseline="30000" dirty="0" smtClean="0"/>
              <a:t>st</a:t>
            </a:r>
            <a:r>
              <a:rPr lang="en-US" b="0" baseline="0" dirty="0" smtClean="0"/>
              <a:t>, Save() is static &amp; takes ORM interface as an argument. </a:t>
            </a:r>
          </a:p>
          <a:p>
            <a:pPr marL="171450" indent="-171450">
              <a:buFont typeface="Arial" panose="020B0604020202020204" pitchFamily="34" charset="0"/>
              <a:buChar char="•"/>
            </a:pPr>
            <a:endParaRPr lang="en-US" b="0" baseline="0" dirty="0" smtClean="0"/>
          </a:p>
          <a:p>
            <a:pPr marL="171450" indent="-171450">
              <a:buFont typeface="Arial" panose="020B0604020202020204" pitchFamily="34" charset="0"/>
              <a:buChar char="•"/>
            </a:pPr>
            <a:r>
              <a:rPr lang="en-US" b="0" baseline="0" dirty="0" smtClean="0"/>
              <a:t>It’s certainly possible to use Dependency Injection</a:t>
            </a:r>
          </a:p>
          <a:p>
            <a:pPr marL="171450" indent="-171450">
              <a:buFont typeface="Arial" panose="020B0604020202020204" pitchFamily="34" charset="0"/>
              <a:buChar char="•"/>
            </a:pPr>
            <a:endParaRPr lang="en-US" b="0" baseline="0" dirty="0" smtClean="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baseline="0" dirty="0" smtClean="0"/>
              <a:t>All the other helper methods are static – not worth effort for my team</a:t>
            </a:r>
          </a:p>
          <a:p>
            <a:pPr marL="171450" lvl="0" indent="-171450">
              <a:buFont typeface="Arial" panose="020B0604020202020204" pitchFamily="34" charset="0"/>
              <a:buChar char="•"/>
            </a:pPr>
            <a:endParaRPr lang="en-US" b="0" baseline="0" dirty="0" smtClean="0"/>
          </a:p>
          <a:p>
            <a:pPr marL="628650" lvl="1" indent="-171450">
              <a:buFont typeface="Arial" panose="020B0604020202020204" pitchFamily="34" charset="0"/>
              <a:buChar char="•"/>
            </a:pPr>
            <a:endParaRPr lang="en-US" b="0" baseline="0" dirty="0" smtClean="0"/>
          </a:p>
          <a:p>
            <a:pPr marL="0" indent="0">
              <a:buFont typeface="Arial" panose="020B0604020202020204" pitchFamily="34" charset="0"/>
              <a:buNone/>
            </a:pPr>
            <a:r>
              <a:rPr lang="en-US" b="0" baseline="0" dirty="0" smtClean="0"/>
              <a:t>	</a:t>
            </a:r>
          </a:p>
        </p:txBody>
      </p:sp>
      <p:sp>
        <p:nvSpPr>
          <p:cNvPr id="4" name="Slide Number Placeholder 3"/>
          <p:cNvSpPr>
            <a:spLocks noGrp="1"/>
          </p:cNvSpPr>
          <p:nvPr>
            <p:ph type="sldNum" sz="quarter" idx="10"/>
          </p:nvPr>
        </p:nvSpPr>
        <p:spPr/>
        <p:txBody>
          <a:bodyPr/>
          <a:lstStyle/>
          <a:p>
            <a:fld id="{89029652-62E7-43D6-83B5-097D7B7AA5D8}" type="slidenum">
              <a:rPr lang="en-US" smtClean="0"/>
              <a:t>82</a:t>
            </a:fld>
            <a:endParaRPr lang="en-US"/>
          </a:p>
        </p:txBody>
      </p:sp>
    </p:spTree>
    <p:extLst>
      <p:ext uri="{BB962C8B-B14F-4D97-AF65-F5344CB8AC3E}">
        <p14:creationId xmlns:p14="http://schemas.microsoft.com/office/powerpoint/2010/main" val="1923816218"/>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0" baseline="0" dirty="0" smtClean="0"/>
              <a:t>Next, note that we delegate to other helpers to save any of our dependent objects</a:t>
            </a:r>
          </a:p>
          <a:p>
            <a:pPr marL="171450" indent="-171450">
              <a:buFont typeface="Arial" panose="020B0604020202020204" pitchFamily="34" charset="0"/>
              <a:buChar char="•"/>
            </a:pPr>
            <a:endParaRPr lang="en-US" b="0" baseline="0" dirty="0" smtClean="0"/>
          </a:p>
          <a:p>
            <a:pPr marL="628650" lvl="1" indent="-171450">
              <a:buFont typeface="Arial" panose="020B0604020202020204" pitchFamily="34" charset="0"/>
              <a:buChar char="•"/>
            </a:pPr>
            <a:r>
              <a:rPr lang="en-US" b="0" baseline="0" dirty="0" smtClean="0"/>
              <a:t>Can’t save an Order unless it refers to a valid customer – save the Customer first</a:t>
            </a:r>
          </a:p>
          <a:p>
            <a:pPr marL="171450" indent="-171450">
              <a:buFont typeface="Arial" panose="020B0604020202020204" pitchFamily="34" charset="0"/>
              <a:buChar char="•"/>
            </a:pPr>
            <a:endParaRPr lang="en-US" b="0" baseline="0" dirty="0" smtClean="0"/>
          </a:p>
          <a:p>
            <a:pPr marL="628650" lvl="1" indent="-171450">
              <a:buFont typeface="Arial" panose="020B0604020202020204" pitchFamily="34" charset="0"/>
              <a:buChar char="•"/>
            </a:pPr>
            <a:r>
              <a:rPr lang="en-US" b="0" baseline="0" dirty="0" smtClean="0"/>
              <a:t>Remember, each Test Helper deals w/ one object type only</a:t>
            </a:r>
          </a:p>
          <a:p>
            <a:pPr marL="171450" indent="-171450">
              <a:buFont typeface="Arial" panose="020B0604020202020204" pitchFamily="34" charset="0"/>
              <a:buChar char="•"/>
            </a:pPr>
            <a:endParaRPr lang="en-US" b="0" baseline="0" dirty="0" smtClean="0"/>
          </a:p>
          <a:p>
            <a:pPr marL="628650" lvl="1" indent="-171450">
              <a:buFont typeface="Arial" panose="020B0604020202020204" pitchFamily="34" charset="0"/>
              <a:buChar char="•"/>
            </a:pPr>
            <a:endParaRPr lang="en-US" b="0" baseline="0" dirty="0" smtClean="0"/>
          </a:p>
          <a:p>
            <a:pPr marL="0" indent="0">
              <a:buFont typeface="Arial" panose="020B0604020202020204" pitchFamily="34" charset="0"/>
              <a:buNone/>
            </a:pPr>
            <a:r>
              <a:rPr lang="en-US" b="0" baseline="0" dirty="0" smtClean="0"/>
              <a:t>	</a:t>
            </a:r>
          </a:p>
        </p:txBody>
      </p:sp>
      <p:sp>
        <p:nvSpPr>
          <p:cNvPr id="4" name="Slide Number Placeholder 3"/>
          <p:cNvSpPr>
            <a:spLocks noGrp="1"/>
          </p:cNvSpPr>
          <p:nvPr>
            <p:ph type="sldNum" sz="quarter" idx="10"/>
          </p:nvPr>
        </p:nvSpPr>
        <p:spPr/>
        <p:txBody>
          <a:bodyPr/>
          <a:lstStyle/>
          <a:p>
            <a:fld id="{89029652-62E7-43D6-83B5-097D7B7AA5D8}" type="slidenum">
              <a:rPr lang="en-US" smtClean="0"/>
              <a:t>83</a:t>
            </a:fld>
            <a:endParaRPr lang="en-US"/>
          </a:p>
        </p:txBody>
      </p:sp>
    </p:spTree>
    <p:extLst>
      <p:ext uri="{BB962C8B-B14F-4D97-AF65-F5344CB8AC3E}">
        <p14:creationId xmlns:p14="http://schemas.microsoft.com/office/powerpoint/2010/main" val="33226849"/>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0" baseline="0" dirty="0" smtClean="0"/>
              <a:t>Third, Save method is responsible for resetting any Id values that were assigned by the </a:t>
            </a:r>
            <a:r>
              <a:rPr lang="en-US" b="0" baseline="0" dirty="0" err="1" smtClean="0"/>
              <a:t>IdSequencer</a:t>
            </a:r>
            <a:r>
              <a:rPr lang="en-US" b="0" baseline="0" dirty="0" smtClean="0"/>
              <a:t> to 0</a:t>
            </a:r>
          </a:p>
          <a:p>
            <a:pPr marL="171450" indent="-171450">
              <a:buFont typeface="Arial" panose="020B0604020202020204" pitchFamily="34" charset="0"/>
              <a:buChar char="•"/>
            </a:pPr>
            <a:endParaRPr lang="en-US" b="0" baseline="0" dirty="0" smtClean="0"/>
          </a:p>
          <a:p>
            <a:pPr marL="171450" indent="-171450">
              <a:buFont typeface="Arial" panose="020B0604020202020204" pitchFamily="34" charset="0"/>
              <a:buChar char="•"/>
            </a:pPr>
            <a:r>
              <a:rPr lang="en-US" b="0" baseline="0" dirty="0" smtClean="0"/>
              <a:t>We’re using </a:t>
            </a:r>
            <a:r>
              <a:rPr lang="en-US" b="0" baseline="0" dirty="0" err="1" smtClean="0"/>
              <a:t>Nhibernate</a:t>
            </a:r>
            <a:r>
              <a:rPr lang="en-US" b="0" baseline="0" dirty="0" smtClean="0"/>
              <a:t> in this example, and if we tell it to save an object that has a non-zero ID, it will issue an update</a:t>
            </a:r>
          </a:p>
          <a:p>
            <a:pPr marL="171450" indent="-171450">
              <a:buFont typeface="Arial" panose="020B0604020202020204" pitchFamily="34" charset="0"/>
              <a:buChar char="•"/>
            </a:pPr>
            <a:endParaRPr lang="en-US" b="0" baseline="0" dirty="0" smtClean="0"/>
          </a:p>
          <a:p>
            <a:pPr marL="628650" lvl="1" indent="-171450">
              <a:buFont typeface="Arial" panose="020B0604020202020204" pitchFamily="34" charset="0"/>
              <a:buChar char="•"/>
            </a:pPr>
            <a:r>
              <a:rPr lang="en-US" b="0" baseline="0" dirty="0" smtClean="0"/>
              <a:t>If the object is something new, resetting the Id to zero forces it to do an insert, which is what we want</a:t>
            </a:r>
          </a:p>
          <a:p>
            <a:pPr marL="628650" lvl="1" indent="-171450">
              <a:buFont typeface="Arial" panose="020B0604020202020204" pitchFamily="34" charset="0"/>
              <a:buChar char="•"/>
            </a:pPr>
            <a:endParaRPr lang="en-US" b="0" baseline="0" dirty="0" smtClean="0"/>
          </a:p>
          <a:p>
            <a:pPr marL="171450" lvl="0" indent="-171450">
              <a:buFont typeface="Arial" panose="020B0604020202020204" pitchFamily="34" charset="0"/>
              <a:buChar char="•"/>
            </a:pPr>
            <a:endParaRPr lang="en-US" b="0" baseline="0" dirty="0" smtClean="0"/>
          </a:p>
          <a:p>
            <a:pPr marL="171450" lvl="0" indent="-171450">
              <a:buFont typeface="Arial" panose="020B0604020202020204" pitchFamily="34" charset="0"/>
              <a:buChar char="•"/>
            </a:pPr>
            <a:r>
              <a:rPr lang="en-US" b="0" baseline="0" dirty="0" smtClean="0"/>
              <a:t>Note that we don’t need to reset ALL values that were assigned by the </a:t>
            </a:r>
            <a:r>
              <a:rPr lang="en-US" b="0" baseline="0" dirty="0" err="1" smtClean="0"/>
              <a:t>IdSequencer</a:t>
            </a:r>
            <a:r>
              <a:rPr lang="en-US" b="0" baseline="0" dirty="0" smtClean="0"/>
              <a:t>, only entity IDs</a:t>
            </a:r>
          </a:p>
          <a:p>
            <a:pPr marL="171450" lvl="0" indent="-171450">
              <a:buFont typeface="Arial" panose="020B0604020202020204" pitchFamily="34" charset="0"/>
              <a:buChar char="•"/>
            </a:pPr>
            <a:endParaRPr lang="en-US" b="0" baseline="0" dirty="0" smtClean="0"/>
          </a:p>
          <a:p>
            <a:pPr marL="628650" lvl="1" indent="-171450">
              <a:buFont typeface="Arial" panose="020B0604020202020204" pitchFamily="34" charset="0"/>
              <a:buChar char="•"/>
            </a:pPr>
            <a:endParaRPr lang="en-US" b="0" baseline="0" dirty="0" smtClean="0"/>
          </a:p>
          <a:p>
            <a:pPr marL="0" indent="0">
              <a:buFont typeface="Arial" panose="020B0604020202020204" pitchFamily="34" charset="0"/>
              <a:buNone/>
            </a:pPr>
            <a:r>
              <a:rPr lang="en-US" b="0" baseline="0" dirty="0" smtClean="0"/>
              <a:t>	</a:t>
            </a:r>
          </a:p>
        </p:txBody>
      </p:sp>
      <p:sp>
        <p:nvSpPr>
          <p:cNvPr id="4" name="Slide Number Placeholder 3"/>
          <p:cNvSpPr>
            <a:spLocks noGrp="1"/>
          </p:cNvSpPr>
          <p:nvPr>
            <p:ph type="sldNum" sz="quarter" idx="10"/>
          </p:nvPr>
        </p:nvSpPr>
        <p:spPr/>
        <p:txBody>
          <a:bodyPr/>
          <a:lstStyle/>
          <a:p>
            <a:fld id="{89029652-62E7-43D6-83B5-097D7B7AA5D8}" type="slidenum">
              <a:rPr lang="en-US" smtClean="0"/>
              <a:t>84</a:t>
            </a:fld>
            <a:endParaRPr lang="en-US"/>
          </a:p>
        </p:txBody>
      </p:sp>
    </p:spTree>
    <p:extLst>
      <p:ext uri="{BB962C8B-B14F-4D97-AF65-F5344CB8AC3E}">
        <p14:creationId xmlns:p14="http://schemas.microsoft.com/office/powerpoint/2010/main" val="2173015117"/>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0" baseline="0" dirty="0" smtClean="0"/>
              <a:t>Finally, we delegate to the ORM to insert or update the object</a:t>
            </a:r>
            <a:br>
              <a:rPr lang="en-US" b="0" baseline="0" dirty="0" smtClean="0"/>
            </a:br>
            <a:endParaRPr lang="en-US" b="0" baseline="0" dirty="0" smtClean="0"/>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baseline="0" dirty="0" smtClean="0"/>
              <a:t>Each helper should know how to save the objects that it creates</a:t>
            </a:r>
          </a:p>
          <a:p>
            <a:pPr marL="628650" lvl="1" indent="-171450">
              <a:buFont typeface="Arial" panose="020B0604020202020204" pitchFamily="34" charset="0"/>
              <a:buChar char="•"/>
            </a:pPr>
            <a:r>
              <a:rPr lang="en-US" b="0" baseline="0" dirty="0" smtClean="0"/>
              <a:t>The implementation of your Save methods will be driven by your Create methods – </a:t>
            </a:r>
          </a:p>
          <a:p>
            <a:pPr marL="628650" lvl="1" indent="-171450">
              <a:buFont typeface="Arial" panose="020B0604020202020204" pitchFamily="34" charset="0"/>
              <a:buChar char="•"/>
            </a:pPr>
            <a:r>
              <a:rPr lang="en-US" b="0" baseline="0" dirty="0" smtClean="0"/>
              <a:t>Does NOT need to handle any arbitrary object, only those configurations created by the helper</a:t>
            </a:r>
          </a:p>
          <a:p>
            <a:pPr marL="171450" lvl="0" indent="-171450">
              <a:buFont typeface="Arial" panose="020B0604020202020204" pitchFamily="34" charset="0"/>
              <a:buChar char="•"/>
            </a:pPr>
            <a:endParaRPr lang="en-US" b="0" baseline="0" dirty="0" smtClean="0"/>
          </a:p>
          <a:p>
            <a:pPr marL="0" lvl="0" indent="0">
              <a:buFont typeface="Arial" panose="020B0604020202020204" pitchFamily="34" charset="0"/>
              <a:buNone/>
            </a:pPr>
            <a:r>
              <a:rPr lang="en-US" b="1" baseline="0" dirty="0" smtClean="0"/>
              <a:t>Transition</a:t>
            </a:r>
          </a:p>
          <a:p>
            <a:pPr marL="171450" lvl="0" indent="-171450">
              <a:buFont typeface="Arial" panose="020B0604020202020204" pitchFamily="34" charset="0"/>
              <a:buChar char="•"/>
            </a:pPr>
            <a:endParaRPr lang="en-US" b="0" baseline="0" dirty="0" smtClean="0"/>
          </a:p>
          <a:p>
            <a:pPr marL="171450" indent="-171450">
              <a:buFont typeface="Arial" panose="020B0604020202020204" pitchFamily="34" charset="0"/>
              <a:buChar char="•"/>
            </a:pPr>
            <a:r>
              <a:rPr lang="en-US" dirty="0" smtClean="0"/>
              <a:t>Finally, we need to prevent this test data from lingering around when our test run is over</a:t>
            </a:r>
          </a:p>
          <a:p>
            <a:pPr marL="171450" indent="-171450">
              <a:buFont typeface="Arial" panose="020B0604020202020204" pitchFamily="34" charset="0"/>
              <a:buChar char="•"/>
            </a:pPr>
            <a:endParaRPr lang="en-US" dirty="0" smtClean="0"/>
          </a:p>
          <a:p>
            <a:pPr marL="171450" indent="-171450">
              <a:buFont typeface="Arial" panose="020B0604020202020204" pitchFamily="34" charset="0"/>
              <a:buChar char="•"/>
            </a:pPr>
            <a:r>
              <a:rPr lang="en-US" dirty="0" smtClean="0"/>
              <a:t>One possibility is to reset the database to a known state at the start of each test run. This works, but I tend to run my unit tests against the same DB I use for local testing</a:t>
            </a:r>
          </a:p>
          <a:p>
            <a:pPr marL="628650" lvl="1" indent="-171450">
              <a:buFont typeface="Arial" panose="020B0604020202020204" pitchFamily="34" charset="0"/>
              <a:buChar char="•"/>
            </a:pPr>
            <a:r>
              <a:rPr lang="en-US" dirty="0" smtClean="0"/>
              <a:t>Don’t want data</a:t>
            </a:r>
            <a:r>
              <a:rPr lang="en-US" baseline="0" dirty="0" smtClean="0"/>
              <a:t> I’ve crafted by hand from being blown away by tests</a:t>
            </a:r>
          </a:p>
          <a:p>
            <a:pPr marL="628650" lvl="1" indent="-171450">
              <a:buFont typeface="Arial" panose="020B0604020202020204" pitchFamily="34" charset="0"/>
              <a:buChar char="•"/>
            </a:pPr>
            <a:r>
              <a:rPr lang="en-US" baseline="0" dirty="0" smtClean="0"/>
              <a:t>Don’t want to lose any schema changes I’ve made</a:t>
            </a:r>
          </a:p>
          <a:p>
            <a:pPr marL="171450" lvl="0" indent="-171450">
              <a:buFont typeface="Arial" panose="020B0604020202020204" pitchFamily="34" charset="0"/>
              <a:buChar char="•"/>
            </a:pPr>
            <a:endParaRPr lang="en-US" b="0"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85</a:t>
            </a:fld>
            <a:endParaRPr lang="en-US"/>
          </a:p>
        </p:txBody>
      </p:sp>
    </p:spTree>
    <p:extLst>
      <p:ext uri="{BB962C8B-B14F-4D97-AF65-F5344CB8AC3E}">
        <p14:creationId xmlns:p14="http://schemas.microsoft.com/office/powerpoint/2010/main" val="1858278208"/>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baseline="0" dirty="0" smtClean="0"/>
              <a:t>Another option is to wrap each test run in a database transaction, and then roll back that transaction when the test run is over</a:t>
            </a:r>
            <a:br>
              <a:rPr lang="en-US" baseline="0" dirty="0" smtClean="0"/>
            </a:br>
            <a:endParaRPr lang="en-US" baseline="0" dirty="0" smtClean="0"/>
          </a:p>
          <a:p>
            <a:pPr marL="171450" lvl="0" indent="-171450">
              <a:buFont typeface="Arial" panose="020B0604020202020204" pitchFamily="34" charset="0"/>
              <a:buChar char="•"/>
            </a:pPr>
            <a:r>
              <a:rPr lang="en-US" baseline="0" dirty="0" smtClean="0"/>
              <a:t>This is easy to do by adding an attribute to our data tests. The presence of this attribute automatically executes the test inside of a transaction, and then discards the transaction at the end.</a:t>
            </a:r>
          </a:p>
          <a:p>
            <a:pPr marL="171450" lvl="0" indent="-171450">
              <a:buFont typeface="Arial" panose="020B0604020202020204" pitchFamily="34" charset="0"/>
              <a:buChar char="•"/>
            </a:pPr>
            <a:endParaRPr lang="en-US" dirty="0" smtClean="0"/>
          </a:p>
          <a:p>
            <a:pPr marL="171450" lvl="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86</a:t>
            </a:fld>
            <a:endParaRPr lang="en-US"/>
          </a:p>
        </p:txBody>
      </p:sp>
    </p:spTree>
    <p:extLst>
      <p:ext uri="{BB962C8B-B14F-4D97-AF65-F5344CB8AC3E}">
        <p14:creationId xmlns:p14="http://schemas.microsoft.com/office/powerpoint/2010/main" val="3714522675"/>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0" dirty="0" smtClean="0"/>
              <a:t>Here’s that nasty chunk of setup code I showed at the start</a:t>
            </a:r>
            <a:endParaRPr lang="en-US" b="0" baseline="0" dirty="0" smtClean="0"/>
          </a:p>
          <a:p>
            <a:endParaRPr lang="en-US" b="1" dirty="0" smtClean="0"/>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87</a:t>
            </a:fld>
            <a:endParaRPr lang="en-US"/>
          </a:p>
        </p:txBody>
      </p:sp>
    </p:spTree>
    <p:extLst>
      <p:ext uri="{BB962C8B-B14F-4D97-AF65-F5344CB8AC3E}">
        <p14:creationId xmlns:p14="http://schemas.microsoft.com/office/powerpoint/2010/main" val="621233375"/>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88</a:t>
            </a:fld>
            <a:endParaRPr lang="en-US"/>
          </a:p>
        </p:txBody>
      </p:sp>
    </p:spTree>
    <p:extLst>
      <p:ext uri="{BB962C8B-B14F-4D97-AF65-F5344CB8AC3E}">
        <p14:creationId xmlns:p14="http://schemas.microsoft.com/office/powerpoint/2010/main" val="871096793"/>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89</a:t>
            </a:fld>
            <a:endParaRPr lang="en-US"/>
          </a:p>
        </p:txBody>
      </p:sp>
    </p:spTree>
    <p:extLst>
      <p:ext uri="{BB962C8B-B14F-4D97-AF65-F5344CB8AC3E}">
        <p14:creationId xmlns:p14="http://schemas.microsoft.com/office/powerpoint/2010/main" val="28851013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7 objects being created…</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9</a:t>
            </a:fld>
            <a:endParaRPr lang="en-US"/>
          </a:p>
        </p:txBody>
      </p:sp>
    </p:spTree>
    <p:extLst>
      <p:ext uri="{BB962C8B-B14F-4D97-AF65-F5344CB8AC3E}">
        <p14:creationId xmlns:p14="http://schemas.microsoft.com/office/powerpoint/2010/main" val="127211821"/>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baseline="0" dirty="0" smtClean="0"/>
              <a:t>Here’s that same chunk of code, cleaned up and using Helpers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baseline="0" dirty="0" smtClean="0"/>
              <a:t>Determined many objects were irrelevant – pushed into helpers &amp; used defaults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baseline="0" dirty="0" smtClean="0"/>
              <a:t>Still creating a lot of objects, but something that’s manageable</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b="0" i="0" baseline="0" dirty="0" smtClean="0"/>
          </a:p>
          <a:p>
            <a:pPr marL="171450" indent="-171450">
              <a:buFont typeface="Arial" panose="020B0604020202020204" pitchFamily="34" charset="0"/>
              <a:buChar char="•"/>
            </a:pPr>
            <a:r>
              <a:rPr lang="en-US" baseline="0" dirty="0" smtClean="0"/>
              <a:t>Said it before and I’ll say it again; single most important thing you can do to improve your test setup is to build a good helper library.</a:t>
            </a:r>
          </a:p>
          <a:p>
            <a:pPr marL="171450" indent="-171450">
              <a:buFont typeface="Arial" panose="020B0604020202020204" pitchFamily="34" charset="0"/>
              <a:buChar char="•"/>
            </a:pPr>
            <a:endParaRPr lang="en-US"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90</a:t>
            </a:fld>
            <a:endParaRPr lang="en-US"/>
          </a:p>
        </p:txBody>
      </p:sp>
    </p:spTree>
    <p:extLst>
      <p:ext uri="{BB962C8B-B14F-4D97-AF65-F5344CB8AC3E}">
        <p14:creationId xmlns:p14="http://schemas.microsoft.com/office/powerpoint/2010/main" val="2408674174"/>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smtClean="0"/>
              <a:t>Let’s recap</a:t>
            </a:r>
            <a:r>
              <a:rPr lang="en-US" baseline="0" dirty="0" smtClean="0"/>
              <a:t> and talk about how you’re going to make a difference in your tests.</a:t>
            </a:r>
            <a:endParaRPr lang="en-US" dirty="0" smtClean="0"/>
          </a:p>
          <a:p>
            <a:pPr marL="0" indent="0">
              <a:buFont typeface="Arial" panose="020B0604020202020204" pitchFamily="34" charset="0"/>
              <a:buNone/>
            </a:pPr>
            <a:endParaRPr lang="en-US" dirty="0" smtClean="0"/>
          </a:p>
          <a:p>
            <a:pPr marL="0" indent="0">
              <a:buFont typeface="Arial" panose="020B0604020202020204" pitchFamily="34" charset="0"/>
              <a:buNone/>
            </a:pPr>
            <a:r>
              <a:rPr lang="en-US" dirty="0" smtClean="0"/>
              <a:t>First,</a:t>
            </a:r>
            <a:r>
              <a:rPr lang="en-US" baseline="0" dirty="0" smtClean="0"/>
              <a:t> remember the principles of good setup code: it’s clean, expressive and resilient.</a:t>
            </a:r>
          </a:p>
          <a:p>
            <a:pPr marL="0" indent="0">
              <a:buFont typeface="Arial" panose="020B0604020202020204" pitchFamily="34" charset="0"/>
              <a:buNone/>
            </a:pPr>
            <a:endParaRPr lang="en-US" baseline="0" dirty="0" smtClean="0"/>
          </a:p>
          <a:p>
            <a:pPr marL="0" indent="0">
              <a:buFont typeface="Arial" panose="020B0604020202020204" pitchFamily="34" charset="0"/>
              <a:buNone/>
            </a:pPr>
            <a:r>
              <a:rPr lang="en-US" baseline="0" dirty="0" smtClean="0"/>
              <a:t>Strive to make your intent as clearly evident as possible. Make it easy for people to understand your test setup, and keep your maintenance costs in check.</a:t>
            </a:r>
            <a:endParaRPr lang="en-US"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91</a:t>
            </a:fld>
            <a:endParaRPr lang="en-US"/>
          </a:p>
        </p:txBody>
      </p:sp>
    </p:spTree>
    <p:extLst>
      <p:ext uri="{BB962C8B-B14F-4D97-AF65-F5344CB8AC3E}">
        <p14:creationId xmlns:p14="http://schemas.microsoft.com/office/powerpoint/2010/main" val="3391454480"/>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smtClean="0"/>
              <a:t>How do we do that? Stop creating data</a:t>
            </a:r>
            <a:r>
              <a:rPr lang="en-US" baseline="0" dirty="0" smtClean="0"/>
              <a:t> by hand! Create a library of test helpers to do it for you.</a:t>
            </a:r>
          </a:p>
          <a:p>
            <a:pPr marL="171450" indent="-171450">
              <a:buFont typeface="Arial" panose="020B0604020202020204" pitchFamily="34" charset="0"/>
              <a:buChar char="•"/>
            </a:pPr>
            <a:endParaRPr lang="en-US" baseline="0" dirty="0" smtClean="0"/>
          </a:p>
          <a:p>
            <a:pPr marL="171450" indent="-171450">
              <a:buFont typeface="Arial" panose="020B0604020202020204" pitchFamily="34" charset="0"/>
              <a:buChar char="•"/>
            </a:pPr>
            <a:r>
              <a:rPr lang="en-US" baseline="0" dirty="0" smtClean="0"/>
              <a:t>Also, when you’re creating objects using those helpers, only specify the values that impact the test outcome; use defaults for everything else. </a:t>
            </a:r>
          </a:p>
          <a:p>
            <a:pPr marL="171450" indent="-171450">
              <a:buFont typeface="Arial" panose="020B0604020202020204" pitchFamily="34" charset="0"/>
              <a:buChar char="•"/>
            </a:pPr>
            <a:endParaRPr lang="en-US" baseline="0" dirty="0" smtClean="0"/>
          </a:p>
          <a:p>
            <a:pPr marL="171450" indent="-171450">
              <a:buFont typeface="Arial" panose="020B0604020202020204" pitchFamily="34" charset="0"/>
              <a:buChar char="•"/>
            </a:pPr>
            <a:r>
              <a:rPr lang="en-US" baseline="0" dirty="0" smtClean="0"/>
              <a:t>If you use a literal value in your test setup, it should be significant.</a:t>
            </a:r>
          </a:p>
          <a:p>
            <a:pPr marL="228600" indent="-228600">
              <a:buFont typeface="Arial" panose="020B0604020202020204" pitchFamily="34" charset="0"/>
              <a:buAutoNum type="arabicParenR"/>
            </a:pPr>
            <a:endParaRPr lang="en-US" baseline="0" dirty="0" smtClean="0"/>
          </a:p>
          <a:p>
            <a:pPr marL="228600" indent="-228600">
              <a:buFont typeface="Arial" panose="020B0604020202020204" pitchFamily="34" charset="0"/>
              <a:buAutoNum type="arabicParenR"/>
            </a:pPr>
            <a:endParaRPr lang="en-US"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92</a:t>
            </a:fld>
            <a:endParaRPr lang="en-US"/>
          </a:p>
        </p:txBody>
      </p:sp>
    </p:spTree>
    <p:extLst>
      <p:ext uri="{BB962C8B-B14F-4D97-AF65-F5344CB8AC3E}">
        <p14:creationId xmlns:p14="http://schemas.microsoft.com/office/powerpoint/2010/main" val="2735080675"/>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Third:</a:t>
            </a:r>
            <a:r>
              <a:rPr lang="en-US" baseline="0" dirty="0" smtClean="0"/>
              <a:t> if something is hard to test, or it’s hard to write a test helper for something, then it’s probably too complex.</a:t>
            </a:r>
          </a:p>
          <a:p>
            <a:endParaRPr lang="en-US" baseline="0" dirty="0" smtClean="0"/>
          </a:p>
          <a:p>
            <a:r>
              <a:rPr lang="en-US" baseline="0" dirty="0" smtClean="0"/>
              <a:t>Don’t spend a lot of effort fighting with the tests or the test helper, simplify your application design instead. </a:t>
            </a:r>
          </a:p>
          <a:p>
            <a:endParaRPr lang="en-US" baseline="0" dirty="0" smtClean="0"/>
          </a:p>
          <a:p>
            <a:r>
              <a:rPr lang="en-US" baseline="0" dirty="0" smtClean="0"/>
              <a:t>And whatever you do, don’t be “clever” in your setup code! Keep it clean and simple; Remember that today’s clever is tomorrow’s throat punch from a co-worker!</a:t>
            </a:r>
          </a:p>
          <a:p>
            <a:pPr marL="228600" indent="-228600">
              <a:buFont typeface="Arial" panose="020B0604020202020204" pitchFamily="34" charset="0"/>
              <a:buAutoNum type="arabicParenR"/>
            </a:pPr>
            <a:endParaRPr lang="en-US" baseline="0" dirty="0" smtClean="0"/>
          </a:p>
          <a:p>
            <a:pPr marL="228600" indent="-228600">
              <a:buFont typeface="Arial" panose="020B0604020202020204" pitchFamily="34" charset="0"/>
              <a:buAutoNum type="arabicParenR"/>
            </a:pPr>
            <a:endParaRPr lang="en-US"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93</a:t>
            </a:fld>
            <a:endParaRPr lang="en-US"/>
          </a:p>
        </p:txBody>
      </p:sp>
    </p:spTree>
    <p:extLst>
      <p:ext uri="{BB962C8B-B14F-4D97-AF65-F5344CB8AC3E}">
        <p14:creationId xmlns:p14="http://schemas.microsoft.com/office/powerpoint/2010/main" val="2739959314"/>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Finally, I recommend that</a:t>
            </a:r>
            <a:r>
              <a:rPr lang="en-US" baseline="0" dirty="0" smtClean="0"/>
              <a:t> you consider these techniques for ALL of your projects.</a:t>
            </a:r>
          </a:p>
          <a:p>
            <a:endParaRPr lang="en-US" b="1" baseline="0" dirty="0" smtClean="0"/>
          </a:p>
          <a:p>
            <a:r>
              <a:rPr lang="en-US" b="0" baseline="0" dirty="0" smtClean="0"/>
              <a:t>Small and simple</a:t>
            </a:r>
          </a:p>
          <a:p>
            <a:pPr marL="171450" indent="-171450">
              <a:buFont typeface="Arial" panose="020B0604020202020204" pitchFamily="34" charset="0"/>
              <a:buChar char="•"/>
            </a:pPr>
            <a:r>
              <a:rPr lang="en-US" b="0" baseline="0" dirty="0" smtClean="0"/>
              <a:t>May not have the problems these techniques are designed to address</a:t>
            </a:r>
          </a:p>
          <a:p>
            <a:pPr marL="171450" indent="-171450">
              <a:buFont typeface="Arial" panose="020B0604020202020204" pitchFamily="34" charset="0"/>
              <a:buChar char="•"/>
            </a:pPr>
            <a:r>
              <a:rPr lang="en-US" b="0" baseline="0" dirty="0" smtClean="0"/>
              <a:t>Software rarely stays small and simple over time</a:t>
            </a:r>
          </a:p>
          <a:p>
            <a:pPr marL="171450" indent="-171450">
              <a:buFont typeface="Arial" panose="020B0604020202020204" pitchFamily="34" charset="0"/>
              <a:buChar char="•"/>
            </a:pPr>
            <a:r>
              <a:rPr lang="en-US" b="0" baseline="0" dirty="0" smtClean="0"/>
              <a:t>The cheapest time to introduce these patterns is when things are small and simple; dividends over time</a:t>
            </a:r>
          </a:p>
          <a:p>
            <a:pPr marL="171450" indent="-171450">
              <a:buFont typeface="Arial" panose="020B0604020202020204" pitchFamily="34" charset="0"/>
              <a:buChar char="•"/>
            </a:pPr>
            <a:endParaRPr lang="en-US" b="0" baseline="0" dirty="0" smtClean="0"/>
          </a:p>
          <a:p>
            <a:pPr marL="0" indent="0">
              <a:buFont typeface="Arial" panose="020B0604020202020204" pitchFamily="34" charset="0"/>
              <a:buNone/>
            </a:pPr>
            <a:r>
              <a:rPr lang="en-US" b="0" baseline="0" dirty="0" smtClean="0"/>
              <a:t>Adding these helpers to a large existing project is more painful.</a:t>
            </a:r>
          </a:p>
          <a:p>
            <a:pPr marL="171450" indent="-171450">
              <a:buFont typeface="Arial" panose="020B0604020202020204" pitchFamily="34" charset="0"/>
              <a:buChar char="•"/>
            </a:pPr>
            <a:r>
              <a:rPr lang="en-US" b="0" baseline="0" dirty="0" smtClean="0"/>
              <a:t>I’ve been there, done that, and it is absolutely worth the effort.</a:t>
            </a:r>
          </a:p>
          <a:p>
            <a:pPr marL="171450" indent="-171450">
              <a:buFont typeface="Arial" panose="020B0604020202020204" pitchFamily="34" charset="0"/>
              <a:buChar char="•"/>
            </a:pPr>
            <a:r>
              <a:rPr lang="en-US" b="0" baseline="0" dirty="0" smtClean="0"/>
              <a:t>The sooner that you introduce these patterns, the sooner they will start giving benefits</a:t>
            </a:r>
          </a:p>
          <a:p>
            <a:pPr marL="171450" indent="-171450">
              <a:buFont typeface="Arial" panose="020B0604020202020204" pitchFamily="34" charset="0"/>
              <a:buChar char="•"/>
            </a:pPr>
            <a:r>
              <a:rPr lang="en-US" b="0" baseline="0" dirty="0" smtClean="0"/>
              <a:t>It may take a little while until you start picking up momentum from them, but you WILL get there if you stay the course</a:t>
            </a:r>
          </a:p>
          <a:p>
            <a:pPr marL="171450" indent="-171450">
              <a:buFont typeface="Arial" panose="020B0604020202020204" pitchFamily="34" charset="0"/>
              <a:buChar char="•"/>
            </a:pPr>
            <a:endParaRPr lang="en-US" b="0"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94</a:t>
            </a:fld>
            <a:endParaRPr lang="en-US"/>
          </a:p>
        </p:txBody>
      </p:sp>
    </p:spTree>
    <p:extLst>
      <p:ext uri="{BB962C8B-B14F-4D97-AF65-F5344CB8AC3E}">
        <p14:creationId xmlns:p14="http://schemas.microsoft.com/office/powerpoint/2010/main" val="1932069605"/>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baseline="0" dirty="0" smtClean="0"/>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smtClean="0"/>
              <a:t>About an hour ago I made the assertion that your tests suck. I said that they suck up your time, energy and money and leave you frustrated. I promised to lead you out of that place of darkness and into the land of milk, honey and unicorns where testing is fun and tests are easy to write, easy to read, and easy to maintain.</a:t>
            </a:r>
          </a:p>
          <a:p>
            <a:pPr marL="0" indent="0">
              <a:buFont typeface="Arial" panose="020B0604020202020204" pitchFamily="34" charset="0"/>
              <a:buNone/>
            </a:pPr>
            <a:endParaRPr lang="en-US" baseline="0" dirty="0" smtClean="0"/>
          </a:p>
          <a:p>
            <a:pPr marL="0" indent="0">
              <a:buFont typeface="Arial" panose="020B0604020202020204" pitchFamily="34" charset="0"/>
              <a:buNone/>
            </a:pPr>
            <a:r>
              <a:rPr lang="en-US" baseline="0" dirty="0" smtClean="0"/>
              <a:t>My new assertion is that your tests aren’t going to suck any longer. I’ve shown you the things to stop doing and the things to do instead. I have given you benefits of over six years of testing complex systems. I have given you everything that you need to keep this assertion green.</a:t>
            </a:r>
          </a:p>
          <a:p>
            <a:pPr marL="0" indent="0">
              <a:buFont typeface="Arial" panose="020B0604020202020204" pitchFamily="34" charset="0"/>
              <a:buNone/>
            </a:pPr>
            <a:endParaRPr lang="en-US" baseline="0" dirty="0" smtClean="0"/>
          </a:p>
          <a:p>
            <a:pPr marL="0" indent="0">
              <a:buFont typeface="Arial" panose="020B0604020202020204" pitchFamily="34" charset="0"/>
              <a:buNone/>
            </a:pPr>
            <a:r>
              <a:rPr lang="en-US" baseline="0" dirty="0" smtClean="0"/>
              <a:t>I have brought you to the threshold of the promised land. Whether you take up residence here, or whether you go back to that land of frustration and darkness and confusion, is up to you. Choose wisely.</a:t>
            </a:r>
          </a:p>
          <a:p>
            <a:pPr marL="0" indent="0">
              <a:buFont typeface="Arial" panose="020B0604020202020204" pitchFamily="34" charset="0"/>
              <a:buNone/>
            </a:pPr>
            <a:endParaRPr lang="en-US" baseline="0" dirty="0" smtClean="0"/>
          </a:p>
          <a:p>
            <a:pPr marL="0" indent="0">
              <a:buFont typeface="Arial" panose="020B0604020202020204" pitchFamily="34" charset="0"/>
              <a:buNone/>
            </a:pPr>
            <a:r>
              <a:rPr lang="en-US" baseline="0" dirty="0" smtClean="0"/>
              <a:t>THANK YOU!</a:t>
            </a:r>
            <a:endParaRPr lang="en-US"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95</a:t>
            </a:fld>
            <a:endParaRPr lang="en-US"/>
          </a:p>
        </p:txBody>
      </p:sp>
    </p:spTree>
    <p:extLst>
      <p:ext uri="{BB962C8B-B14F-4D97-AF65-F5344CB8AC3E}">
        <p14:creationId xmlns:p14="http://schemas.microsoft.com/office/powerpoint/2010/main" val="280162745"/>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You can find these slides on my GitHub account, and if you have any questions or other feedback you can reach me on Twitter or email. </a:t>
            </a:r>
          </a:p>
          <a:p>
            <a:endParaRPr lang="en-US" b="0" baseline="0" dirty="0" smtClean="0"/>
          </a:p>
          <a:p>
            <a:pPr marL="0" indent="0">
              <a:buFont typeface="Arial" panose="020B0604020202020204" pitchFamily="34" charset="0"/>
              <a:buNone/>
            </a:pPr>
            <a:r>
              <a:rPr lang="en-US" b="0" baseline="0" dirty="0" smtClean="0"/>
              <a:t>THANK YOU!</a:t>
            </a:r>
            <a:endParaRPr lang="en-US" b="1"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96</a:t>
            </a:fld>
            <a:endParaRPr lang="en-US"/>
          </a:p>
        </p:txBody>
      </p:sp>
    </p:spTree>
    <p:extLst>
      <p:ext uri="{BB962C8B-B14F-4D97-AF65-F5344CB8AC3E}">
        <p14:creationId xmlns:p14="http://schemas.microsoft.com/office/powerpoint/2010/main" val="14924579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5AA6396-395E-4ADA-8EE5-F328BC863A04}" type="datetimeFigureOut">
              <a:rPr lang="en-US" smtClean="0"/>
              <a:t>4/29/2015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3964683441"/>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AA6396-395E-4ADA-8EE5-F328BC863A04}" type="datetimeFigureOut">
              <a:rPr lang="en-US" smtClean="0"/>
              <a:t>4/29/2015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1189599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AA6396-395E-4ADA-8EE5-F328BC863A04}" type="datetimeFigureOut">
              <a:rPr lang="en-US" smtClean="0"/>
              <a:t>4/29/2015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12725780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rgbClr val="FD7D00"/>
                </a:solidFill>
                <a:latin typeface="Corbel" panose="020B0503020204020204"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sz="3000" baseline="0">
                <a:solidFill>
                  <a:srgbClr val="013947"/>
                </a:solidFill>
                <a:latin typeface="Corbel" panose="020B0503020204020204" pitchFamily="34" charset="0"/>
              </a:defRPr>
            </a:lvl1pPr>
            <a:lvl2pPr>
              <a:defRPr sz="2600" baseline="0">
                <a:solidFill>
                  <a:srgbClr val="013947"/>
                </a:solidFill>
                <a:latin typeface="Corbel" panose="020B0503020204020204" pitchFamily="34" charset="0"/>
              </a:defRPr>
            </a:lvl2pPr>
            <a:lvl3pPr>
              <a:defRPr sz="2400" baseline="0">
                <a:solidFill>
                  <a:srgbClr val="013947"/>
                </a:solidFill>
                <a:latin typeface="Corbel" panose="020B0503020204020204" pitchFamily="34" charset="0"/>
              </a:defRPr>
            </a:lvl3pPr>
            <a:lvl4pPr>
              <a:defRPr baseline="0">
                <a:solidFill>
                  <a:srgbClr val="013947"/>
                </a:solidFill>
                <a:latin typeface="Corbel" panose="020B0503020204020204" pitchFamily="34" charset="0"/>
              </a:defRPr>
            </a:lvl4pPr>
            <a:lvl5pPr>
              <a:defRPr baseline="0">
                <a:solidFill>
                  <a:srgbClr val="013947"/>
                </a:solidFill>
                <a:latin typeface="Corbel" panose="020B050302020402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75AA6396-395E-4ADA-8EE5-F328BC863A04}" type="datetimeFigureOut">
              <a:rPr lang="en-US" smtClean="0"/>
              <a:t>4/29/2015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96039730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5AA6396-395E-4ADA-8EE5-F328BC863A04}" type="datetimeFigureOut">
              <a:rPr lang="en-US" smtClean="0"/>
              <a:t>4/29/2015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129701790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5AA6396-395E-4ADA-8EE5-F328BC863A04}" type="datetimeFigureOut">
              <a:rPr lang="en-US" smtClean="0"/>
              <a:t>4/29/2015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404728778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5AA6396-395E-4ADA-8EE5-F328BC863A04}" type="datetimeFigureOut">
              <a:rPr lang="en-US" smtClean="0"/>
              <a:t>4/29/2015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15394065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5AA6396-395E-4ADA-8EE5-F328BC863A04}" type="datetimeFigureOut">
              <a:rPr lang="en-US" smtClean="0"/>
              <a:t>4/29/2015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8786120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AA6396-395E-4ADA-8EE5-F328BC863A04}" type="datetimeFigureOut">
              <a:rPr lang="en-US" smtClean="0"/>
              <a:t>4/29/2015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4815758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AA6396-395E-4ADA-8EE5-F328BC863A04}" type="datetimeFigureOut">
              <a:rPr lang="en-US" smtClean="0"/>
              <a:t>4/29/2015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6031794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AA6396-395E-4ADA-8EE5-F328BC863A04}" type="datetimeFigureOut">
              <a:rPr lang="en-US" smtClean="0"/>
              <a:t>4/29/2015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27954184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AA6396-395E-4ADA-8EE5-F328BC863A04}" type="datetimeFigureOut">
              <a:rPr lang="en-US" smtClean="0"/>
              <a:t>4/29/2015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1A49E7-5589-4258-8FEA-6B6C7EDF729A}" type="slidenum">
              <a:rPr lang="en-US" smtClean="0"/>
              <a:t>‹#›</a:t>
            </a:fld>
            <a:endParaRPr lang="en-US"/>
          </a:p>
        </p:txBody>
      </p:sp>
    </p:spTree>
    <p:extLst>
      <p:ext uri="{BB962C8B-B14F-4D97-AF65-F5344CB8AC3E}">
        <p14:creationId xmlns:p14="http://schemas.microsoft.com/office/powerpoint/2010/main" val="2130273826"/>
      </p:ext>
    </p:extLst>
  </p:cSld>
  <p:clrMap bg1="lt1" tx1="dk1" bg2="lt2" tx2="dk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60.xml"/><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61.xml.rels><?xml version="1.0" encoding="UTF-8" standalone="yes"?>
<Relationships xmlns="http://schemas.openxmlformats.org/package/2006/relationships"><Relationship Id="rId3" Type="http://schemas.openxmlformats.org/officeDocument/2006/relationships/hyperlink" Target="bad%20test%20full%20screencap.png" TargetMode="External"/><Relationship Id="rId2" Type="http://schemas.openxmlformats.org/officeDocument/2006/relationships/notesSlide" Target="../notesSlides/notesSlide61.xml"/><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62.xml.rels><?xml version="1.0" encoding="UTF-8" standalone="yes"?>
<Relationships xmlns="http://schemas.openxmlformats.org/package/2006/relationships"><Relationship Id="rId3" Type="http://schemas.openxmlformats.org/officeDocument/2006/relationships/hyperlink" Target="bad%20test%20full%20screencap.png" TargetMode="External"/><Relationship Id="rId2" Type="http://schemas.openxmlformats.org/officeDocument/2006/relationships/notesSlide" Target="../notesSlides/notesSlide62.xml"/><Relationship Id="rId1" Type="http://schemas.openxmlformats.org/officeDocument/2006/relationships/slideLayout" Target="../slideLayouts/slideLayout2.xml"/><Relationship Id="rId5" Type="http://schemas.openxmlformats.org/officeDocument/2006/relationships/image" Target="../media/image41.png"/><Relationship Id="rId4" Type="http://schemas.openxmlformats.org/officeDocument/2006/relationships/hyperlink" Target="http://bit.ly/1d7zHz7" TargetMode="External"/></Relationships>
</file>

<file path=ppt/slides/_rels/slide6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90.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hyperlink" Target="https://github.com/spetryjohnson/Talk-Patterns_of_Effective_Test_Setup/" TargetMode="External"/><Relationship Id="rId2" Type="http://schemas.openxmlformats.org/officeDocument/2006/relationships/notesSlide" Target="../notesSlides/notesSlide96.xml"/><Relationship Id="rId1" Type="http://schemas.openxmlformats.org/officeDocument/2006/relationships/slideLayout" Target="../slideLayouts/slideLayout2.xml"/><Relationship Id="rId4" Type="http://schemas.openxmlformats.org/officeDocument/2006/relationships/hyperlink" Target="http://www.petry-johnson.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D1EB9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solidFill>
                  <a:srgbClr val="013947"/>
                </a:solidFill>
              </a:rPr>
              <a:t>Patterns of Effective </a:t>
            </a:r>
            <a:br>
              <a:rPr lang="en-US" dirty="0" smtClean="0">
                <a:solidFill>
                  <a:srgbClr val="013947"/>
                </a:solidFill>
              </a:rPr>
            </a:br>
            <a:r>
              <a:rPr lang="en-US" dirty="0" smtClean="0">
                <a:solidFill>
                  <a:srgbClr val="013947"/>
                </a:solidFill>
              </a:rPr>
              <a:t>Test Setup</a:t>
            </a:r>
            <a:endParaRPr lang="en-US" dirty="0">
              <a:solidFill>
                <a:srgbClr val="013947"/>
              </a:solidFill>
            </a:endParaRPr>
          </a:p>
        </p:txBody>
      </p:sp>
      <p:sp>
        <p:nvSpPr>
          <p:cNvPr id="3" name="Subtitle 2"/>
          <p:cNvSpPr>
            <a:spLocks noGrp="1"/>
          </p:cNvSpPr>
          <p:nvPr>
            <p:ph type="subTitle" idx="1"/>
          </p:nvPr>
        </p:nvSpPr>
        <p:spPr/>
        <p:txBody>
          <a:bodyPr/>
          <a:lstStyle/>
          <a:p>
            <a:endParaRPr lang="en-US" b="1" dirty="0" smtClean="0">
              <a:solidFill>
                <a:srgbClr val="013947"/>
              </a:solidFill>
            </a:endParaRPr>
          </a:p>
          <a:p>
            <a:r>
              <a:rPr lang="en-US" b="1" dirty="0" smtClean="0">
                <a:solidFill>
                  <a:schemeClr val="accent2">
                    <a:lumMod val="50000"/>
                  </a:schemeClr>
                </a:solidFill>
              </a:rPr>
              <a:t>@</a:t>
            </a:r>
            <a:r>
              <a:rPr lang="en-US" b="1" dirty="0" err="1">
                <a:solidFill>
                  <a:schemeClr val="accent2">
                    <a:lumMod val="50000"/>
                  </a:schemeClr>
                </a:solidFill>
              </a:rPr>
              <a:t>spetryjohnson</a:t>
            </a:r>
            <a:endParaRPr lang="en-US" b="1" dirty="0">
              <a:solidFill>
                <a:schemeClr val="accent2">
                  <a:lumMod val="50000"/>
                </a:schemeClr>
              </a:solidFill>
            </a:endParaRPr>
          </a:p>
          <a:p>
            <a:r>
              <a:rPr lang="en-US" dirty="0">
                <a:solidFill>
                  <a:schemeClr val="accent2">
                    <a:lumMod val="50000"/>
                  </a:schemeClr>
                </a:solidFill>
              </a:rPr>
              <a:t>seth@petry-johnson.com</a:t>
            </a:r>
          </a:p>
          <a:p>
            <a:endParaRPr lang="en-US" dirty="0"/>
          </a:p>
        </p:txBody>
      </p:sp>
    </p:spTree>
    <p:extLst>
      <p:ext uri="{BB962C8B-B14F-4D97-AF65-F5344CB8AC3E}">
        <p14:creationId xmlns:p14="http://schemas.microsoft.com/office/powerpoint/2010/main" val="10986630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827441" y="464960"/>
            <a:ext cx="6924675" cy="5905500"/>
          </a:xfrm>
          <a:prstGeom prst="rect">
            <a:avLst/>
          </a:prstGeom>
        </p:spPr>
      </p:pic>
      <p:pic>
        <p:nvPicPr>
          <p:cNvPr id="3" name="Picture 2"/>
          <p:cNvPicPr>
            <a:picLocks noChangeAspect="1"/>
          </p:cNvPicPr>
          <p:nvPr/>
        </p:nvPicPr>
        <p:blipFill>
          <a:blip r:embed="rId4"/>
          <a:stretch>
            <a:fillRect/>
          </a:stretch>
        </p:blipFill>
        <p:spPr>
          <a:xfrm>
            <a:off x="4770791" y="3653896"/>
            <a:ext cx="2981325" cy="2124075"/>
          </a:xfrm>
          <a:prstGeom prst="rect">
            <a:avLst/>
          </a:prstGeom>
        </p:spPr>
      </p:pic>
      <p:pic>
        <p:nvPicPr>
          <p:cNvPr id="4" name="Picture 3"/>
          <p:cNvPicPr>
            <a:picLocks noChangeAspect="1"/>
          </p:cNvPicPr>
          <p:nvPr/>
        </p:nvPicPr>
        <p:blipFill>
          <a:blip r:embed="rId5"/>
          <a:stretch>
            <a:fillRect/>
          </a:stretch>
        </p:blipFill>
        <p:spPr>
          <a:xfrm>
            <a:off x="4770791" y="3653896"/>
            <a:ext cx="2990850" cy="2124075"/>
          </a:xfrm>
          <a:prstGeom prst="rect">
            <a:avLst/>
          </a:prstGeom>
        </p:spPr>
      </p:pic>
      <p:pic>
        <p:nvPicPr>
          <p:cNvPr id="5" name="Picture 4"/>
          <p:cNvPicPr>
            <a:picLocks noChangeAspect="1"/>
          </p:cNvPicPr>
          <p:nvPr/>
        </p:nvPicPr>
        <p:blipFill>
          <a:blip r:embed="rId6"/>
          <a:stretch>
            <a:fillRect/>
          </a:stretch>
        </p:blipFill>
        <p:spPr>
          <a:xfrm>
            <a:off x="4770791" y="3653896"/>
            <a:ext cx="2981325" cy="2124075"/>
          </a:xfrm>
          <a:prstGeom prst="rect">
            <a:avLst/>
          </a:prstGeom>
        </p:spPr>
      </p:pic>
    </p:spTree>
    <p:extLst>
      <p:ext uri="{BB962C8B-B14F-4D97-AF65-F5344CB8AC3E}">
        <p14:creationId xmlns:p14="http://schemas.microsoft.com/office/powerpoint/2010/main" val="73218640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827441" y="464960"/>
            <a:ext cx="6924675" cy="5905500"/>
          </a:xfrm>
          <a:prstGeom prst="rect">
            <a:avLst/>
          </a:prstGeom>
        </p:spPr>
      </p:pic>
      <p:pic>
        <p:nvPicPr>
          <p:cNvPr id="3" name="Picture 2"/>
          <p:cNvPicPr>
            <a:picLocks noChangeAspect="1"/>
          </p:cNvPicPr>
          <p:nvPr/>
        </p:nvPicPr>
        <p:blipFill>
          <a:blip r:embed="rId4"/>
          <a:stretch>
            <a:fillRect/>
          </a:stretch>
        </p:blipFill>
        <p:spPr>
          <a:xfrm>
            <a:off x="4770791" y="3653896"/>
            <a:ext cx="2981325" cy="2124075"/>
          </a:xfrm>
          <a:prstGeom prst="rect">
            <a:avLst/>
          </a:prstGeom>
        </p:spPr>
      </p:pic>
      <p:pic>
        <p:nvPicPr>
          <p:cNvPr id="4" name="Picture 3"/>
          <p:cNvPicPr>
            <a:picLocks noChangeAspect="1"/>
          </p:cNvPicPr>
          <p:nvPr/>
        </p:nvPicPr>
        <p:blipFill>
          <a:blip r:embed="rId5"/>
          <a:stretch>
            <a:fillRect/>
          </a:stretch>
        </p:blipFill>
        <p:spPr>
          <a:xfrm>
            <a:off x="4770791" y="3653896"/>
            <a:ext cx="2990850" cy="2124075"/>
          </a:xfrm>
          <a:prstGeom prst="rect">
            <a:avLst/>
          </a:prstGeom>
        </p:spPr>
      </p:pic>
      <p:pic>
        <p:nvPicPr>
          <p:cNvPr id="5" name="Picture 4"/>
          <p:cNvPicPr>
            <a:picLocks noChangeAspect="1"/>
          </p:cNvPicPr>
          <p:nvPr/>
        </p:nvPicPr>
        <p:blipFill>
          <a:blip r:embed="rId6"/>
          <a:stretch>
            <a:fillRect/>
          </a:stretch>
        </p:blipFill>
        <p:spPr>
          <a:xfrm>
            <a:off x="4770791" y="3653896"/>
            <a:ext cx="2981325" cy="2124075"/>
          </a:xfrm>
          <a:prstGeom prst="rect">
            <a:avLst/>
          </a:prstGeom>
        </p:spPr>
      </p:pic>
      <p:pic>
        <p:nvPicPr>
          <p:cNvPr id="7" name="Picture 6"/>
          <p:cNvPicPr>
            <a:picLocks noChangeAspect="1"/>
          </p:cNvPicPr>
          <p:nvPr/>
        </p:nvPicPr>
        <p:blipFill>
          <a:blip r:embed="rId7"/>
          <a:stretch>
            <a:fillRect/>
          </a:stretch>
        </p:blipFill>
        <p:spPr>
          <a:xfrm>
            <a:off x="4751741" y="3663421"/>
            <a:ext cx="3000375" cy="2114550"/>
          </a:xfrm>
          <a:prstGeom prst="rect">
            <a:avLst/>
          </a:prstGeom>
        </p:spPr>
      </p:pic>
    </p:spTree>
    <p:extLst>
      <p:ext uri="{BB962C8B-B14F-4D97-AF65-F5344CB8AC3E}">
        <p14:creationId xmlns:p14="http://schemas.microsoft.com/office/powerpoint/2010/main" val="158608160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What’s on the agenda?</a:t>
            </a:r>
          </a:p>
        </p:txBody>
      </p:sp>
      <p:sp>
        <p:nvSpPr>
          <p:cNvPr id="3" name="Content Placeholder 2"/>
          <p:cNvSpPr>
            <a:spLocks noGrp="1"/>
          </p:cNvSpPr>
          <p:nvPr>
            <p:ph idx="1"/>
          </p:nvPr>
        </p:nvSpPr>
        <p:spPr/>
        <p:txBody>
          <a:bodyPr>
            <a:normAutofit/>
          </a:bodyPr>
          <a:lstStyle/>
          <a:p>
            <a:r>
              <a:rPr lang="en-US" dirty="0" smtClean="0"/>
              <a:t>Identify painful test setup anti-patterns</a:t>
            </a:r>
          </a:p>
          <a:p>
            <a:r>
              <a:rPr lang="en-US" dirty="0" smtClean="0"/>
              <a:t>Basic patterns to follow instead</a:t>
            </a:r>
          </a:p>
          <a:p>
            <a:r>
              <a:rPr lang="en-US" dirty="0" smtClean="0"/>
              <a:t>Advanced techniques for maximal awesomeness</a:t>
            </a:r>
            <a:endParaRPr lang="en-US" dirty="0"/>
          </a:p>
          <a:p>
            <a:endParaRPr lang="en-US" dirty="0" smtClean="0"/>
          </a:p>
          <a:p>
            <a:endParaRPr lang="en-US" dirty="0" smtClean="0"/>
          </a:p>
          <a:p>
            <a:endParaRPr lang="en-US" dirty="0"/>
          </a:p>
        </p:txBody>
      </p:sp>
    </p:spTree>
    <p:extLst>
      <p:ext uri="{BB962C8B-B14F-4D97-AF65-F5344CB8AC3E}">
        <p14:creationId xmlns:p14="http://schemas.microsoft.com/office/powerpoint/2010/main" val="284363207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does “setup” mean, exactly?</a:t>
            </a:r>
            <a:endParaRPr lang="en-US" dirty="0"/>
          </a:p>
        </p:txBody>
      </p:sp>
      <p:sp>
        <p:nvSpPr>
          <p:cNvPr id="3" name="Content Placeholder 2"/>
          <p:cNvSpPr>
            <a:spLocks noGrp="1"/>
          </p:cNvSpPr>
          <p:nvPr>
            <p:ph idx="1"/>
          </p:nvPr>
        </p:nvSpPr>
        <p:spPr/>
        <p:txBody>
          <a:bodyPr>
            <a:normAutofit/>
          </a:bodyPr>
          <a:lstStyle/>
          <a:p>
            <a:r>
              <a:rPr lang="en-US" dirty="0" smtClean="0"/>
              <a:t>Anything done prior to running the code being tested</a:t>
            </a:r>
            <a:r>
              <a:rPr lang="en-US" dirty="0"/>
              <a:t/>
            </a:r>
            <a:br>
              <a:rPr lang="en-US" dirty="0"/>
            </a:br>
            <a:endParaRPr lang="en-US" dirty="0"/>
          </a:p>
          <a:p>
            <a:endParaRPr lang="en-US" dirty="0" smtClean="0"/>
          </a:p>
          <a:p>
            <a:endParaRPr lang="en-US" dirty="0" smtClean="0"/>
          </a:p>
          <a:p>
            <a:endParaRPr lang="en-US" dirty="0"/>
          </a:p>
        </p:txBody>
      </p:sp>
    </p:spTree>
    <p:extLst>
      <p:ext uri="{BB962C8B-B14F-4D97-AF65-F5344CB8AC3E}">
        <p14:creationId xmlns:p14="http://schemas.microsoft.com/office/powerpoint/2010/main" val="335506379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“doing it wrong” looks like</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955698" y="2686121"/>
            <a:ext cx="1830437" cy="2026555"/>
          </a:xfrm>
        </p:spPr>
      </p:pic>
      <p:pic>
        <p:nvPicPr>
          <p:cNvPr id="3" name="Picture 2"/>
          <p:cNvPicPr>
            <a:picLocks noChangeAspect="1"/>
          </p:cNvPicPr>
          <p:nvPr/>
        </p:nvPicPr>
        <p:blipFill>
          <a:blip r:embed="rId4"/>
          <a:stretch>
            <a:fillRect/>
          </a:stretch>
        </p:blipFill>
        <p:spPr>
          <a:xfrm>
            <a:off x="2797886" y="1690688"/>
            <a:ext cx="6596228" cy="4765976"/>
          </a:xfrm>
          <a:prstGeom prst="rect">
            <a:avLst/>
          </a:prstGeom>
        </p:spPr>
      </p:pic>
    </p:spTree>
    <p:extLst>
      <p:ext uri="{BB962C8B-B14F-4D97-AF65-F5344CB8AC3E}">
        <p14:creationId xmlns:p14="http://schemas.microsoft.com/office/powerpoint/2010/main" val="172258205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“doing it wrong” looks like</a:t>
            </a:r>
          </a:p>
        </p:txBody>
      </p:sp>
      <p:sp>
        <p:nvSpPr>
          <p:cNvPr id="3" name="Content Placeholder 2"/>
          <p:cNvSpPr>
            <a:spLocks noGrp="1"/>
          </p:cNvSpPr>
          <p:nvPr>
            <p:ph idx="1"/>
          </p:nvPr>
        </p:nvSpPr>
        <p:spPr/>
        <p:txBody>
          <a:bodyPr>
            <a:normAutofit/>
          </a:bodyPr>
          <a:lstStyle/>
          <a:p>
            <a:r>
              <a:rPr lang="en-US" dirty="0" smtClean="0"/>
              <a:t>Complex setup logic</a:t>
            </a:r>
            <a:br>
              <a:rPr lang="en-US" dirty="0" smtClean="0"/>
            </a:br>
            <a:endParaRPr lang="en-US" dirty="0"/>
          </a:p>
          <a:p>
            <a:endParaRPr lang="en-US" dirty="0" smtClean="0"/>
          </a:p>
          <a:p>
            <a:pPr lvl="1"/>
            <a:endParaRPr lang="en-US" dirty="0" smtClean="0"/>
          </a:p>
          <a:p>
            <a:pPr lvl="1"/>
            <a:endParaRPr lang="en-US" dirty="0" smtClean="0"/>
          </a:p>
          <a:p>
            <a:pPr lvl="1"/>
            <a:endParaRPr lang="en-US" dirty="0"/>
          </a:p>
          <a:p>
            <a:pPr lvl="1"/>
            <a:endParaRPr lang="en-US" dirty="0" smtClean="0"/>
          </a:p>
          <a:p>
            <a:pPr lvl="1"/>
            <a:endParaRPr lang="en-US" dirty="0"/>
          </a:p>
        </p:txBody>
      </p:sp>
    </p:spTree>
    <p:extLst>
      <p:ext uri="{BB962C8B-B14F-4D97-AF65-F5344CB8AC3E}">
        <p14:creationId xmlns:p14="http://schemas.microsoft.com/office/powerpoint/2010/main" val="197452456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“doing it wrong” looks like</a:t>
            </a:r>
          </a:p>
        </p:txBody>
      </p:sp>
      <p:sp>
        <p:nvSpPr>
          <p:cNvPr id="3" name="Content Placeholder 2"/>
          <p:cNvSpPr>
            <a:spLocks noGrp="1"/>
          </p:cNvSpPr>
          <p:nvPr>
            <p:ph idx="1"/>
          </p:nvPr>
        </p:nvSpPr>
        <p:spPr/>
        <p:txBody>
          <a:bodyPr>
            <a:normAutofit/>
          </a:bodyPr>
          <a:lstStyle/>
          <a:p>
            <a:r>
              <a:rPr lang="en-US" dirty="0" smtClean="0">
                <a:solidFill>
                  <a:schemeClr val="bg1">
                    <a:lumMod val="65000"/>
                  </a:schemeClr>
                </a:solidFill>
              </a:rPr>
              <a:t>Complex setup logic</a:t>
            </a:r>
            <a:r>
              <a:rPr lang="en-US" dirty="0" smtClean="0"/>
              <a:t/>
            </a:r>
            <a:br>
              <a:rPr lang="en-US" dirty="0" smtClean="0"/>
            </a:br>
            <a:endParaRPr lang="en-US" dirty="0"/>
          </a:p>
          <a:p>
            <a:r>
              <a:rPr lang="en-US" dirty="0" smtClean="0"/>
              <a:t>Creating too many objects</a:t>
            </a:r>
          </a:p>
          <a:p>
            <a:endParaRPr lang="en-US" dirty="0"/>
          </a:p>
          <a:p>
            <a:endParaRPr lang="en-US" dirty="0" smtClean="0"/>
          </a:p>
          <a:p>
            <a:pPr lvl="1"/>
            <a:endParaRPr lang="en-US" dirty="0" smtClean="0"/>
          </a:p>
          <a:p>
            <a:endParaRPr lang="en-US" dirty="0" smtClean="0"/>
          </a:p>
          <a:p>
            <a:pPr lvl="1"/>
            <a:endParaRPr lang="en-US" dirty="0" smtClean="0"/>
          </a:p>
          <a:p>
            <a:pPr lvl="1"/>
            <a:endParaRPr lang="en-US" dirty="0" smtClean="0"/>
          </a:p>
          <a:p>
            <a:pPr lvl="1"/>
            <a:endParaRPr lang="en-US" dirty="0"/>
          </a:p>
          <a:p>
            <a:pPr lvl="1"/>
            <a:endParaRPr lang="en-US" dirty="0" smtClean="0"/>
          </a:p>
          <a:p>
            <a:pPr lvl="1"/>
            <a:endParaRPr lang="en-US" dirty="0"/>
          </a:p>
        </p:txBody>
      </p:sp>
    </p:spTree>
    <p:extLst>
      <p:ext uri="{BB962C8B-B14F-4D97-AF65-F5344CB8AC3E}">
        <p14:creationId xmlns:p14="http://schemas.microsoft.com/office/powerpoint/2010/main" val="73036553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“doing it wrong” looks like</a:t>
            </a:r>
          </a:p>
        </p:txBody>
      </p:sp>
      <p:sp>
        <p:nvSpPr>
          <p:cNvPr id="3" name="Content Placeholder 2"/>
          <p:cNvSpPr>
            <a:spLocks noGrp="1"/>
          </p:cNvSpPr>
          <p:nvPr>
            <p:ph idx="1"/>
          </p:nvPr>
        </p:nvSpPr>
        <p:spPr/>
        <p:txBody>
          <a:bodyPr>
            <a:normAutofit/>
          </a:bodyPr>
          <a:lstStyle/>
          <a:p>
            <a:r>
              <a:rPr lang="en-US" dirty="0" smtClean="0">
                <a:solidFill>
                  <a:schemeClr val="bg1">
                    <a:lumMod val="65000"/>
                  </a:schemeClr>
                </a:solidFill>
              </a:rPr>
              <a:t>Complex setup logic</a:t>
            </a:r>
            <a:br>
              <a:rPr lang="en-US" dirty="0" smtClean="0">
                <a:solidFill>
                  <a:schemeClr val="bg1">
                    <a:lumMod val="65000"/>
                  </a:schemeClr>
                </a:solidFill>
              </a:rPr>
            </a:br>
            <a:endParaRPr lang="en-US" dirty="0">
              <a:solidFill>
                <a:schemeClr val="bg1">
                  <a:lumMod val="65000"/>
                </a:schemeClr>
              </a:solidFill>
            </a:endParaRPr>
          </a:p>
          <a:p>
            <a:r>
              <a:rPr lang="en-US" dirty="0" smtClean="0">
                <a:solidFill>
                  <a:schemeClr val="bg1">
                    <a:lumMod val="65000"/>
                  </a:schemeClr>
                </a:solidFill>
              </a:rPr>
              <a:t>Creating too many objects</a:t>
            </a:r>
            <a:r>
              <a:rPr lang="en-US" dirty="0" smtClean="0"/>
              <a:t/>
            </a:r>
            <a:br>
              <a:rPr lang="en-US" dirty="0" smtClean="0"/>
            </a:br>
            <a:endParaRPr lang="en-US" dirty="0" smtClean="0"/>
          </a:p>
          <a:p>
            <a:r>
              <a:rPr lang="en-US" dirty="0" smtClean="0"/>
              <a:t>Specifying data that don’t impact the test’s outcome</a:t>
            </a:r>
            <a:br>
              <a:rPr lang="en-US" dirty="0" smtClean="0"/>
            </a:br>
            <a:endParaRPr lang="en-US" dirty="0" smtClean="0"/>
          </a:p>
          <a:p>
            <a:endParaRPr lang="en-US" dirty="0"/>
          </a:p>
          <a:p>
            <a:endParaRPr lang="en-US" dirty="0" smtClean="0"/>
          </a:p>
          <a:p>
            <a:pPr lvl="1"/>
            <a:endParaRPr lang="en-US" dirty="0" smtClean="0"/>
          </a:p>
          <a:p>
            <a:endParaRPr lang="en-US" dirty="0" smtClean="0"/>
          </a:p>
          <a:p>
            <a:pPr lvl="1"/>
            <a:endParaRPr lang="en-US" dirty="0" smtClean="0"/>
          </a:p>
          <a:p>
            <a:pPr lvl="1"/>
            <a:endParaRPr lang="en-US" dirty="0" smtClean="0"/>
          </a:p>
          <a:p>
            <a:pPr lvl="1"/>
            <a:endParaRPr lang="en-US" dirty="0"/>
          </a:p>
          <a:p>
            <a:pPr lvl="1"/>
            <a:endParaRPr lang="en-US" dirty="0" smtClean="0"/>
          </a:p>
          <a:p>
            <a:pPr lvl="1"/>
            <a:endParaRPr lang="en-US" dirty="0"/>
          </a:p>
        </p:txBody>
      </p:sp>
    </p:spTree>
    <p:extLst>
      <p:ext uri="{BB962C8B-B14F-4D97-AF65-F5344CB8AC3E}">
        <p14:creationId xmlns:p14="http://schemas.microsoft.com/office/powerpoint/2010/main" val="141828525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“doing it wrong” looks like</a:t>
            </a:r>
          </a:p>
        </p:txBody>
      </p:sp>
      <p:sp>
        <p:nvSpPr>
          <p:cNvPr id="3" name="Content Placeholder 2"/>
          <p:cNvSpPr>
            <a:spLocks noGrp="1"/>
          </p:cNvSpPr>
          <p:nvPr>
            <p:ph idx="1"/>
          </p:nvPr>
        </p:nvSpPr>
        <p:spPr/>
        <p:txBody>
          <a:bodyPr>
            <a:normAutofit/>
          </a:bodyPr>
          <a:lstStyle/>
          <a:p>
            <a:r>
              <a:rPr lang="en-US" dirty="0" smtClean="0">
                <a:solidFill>
                  <a:schemeClr val="bg1">
                    <a:lumMod val="65000"/>
                  </a:schemeClr>
                </a:solidFill>
              </a:rPr>
              <a:t>Complex setup logic</a:t>
            </a:r>
            <a:br>
              <a:rPr lang="en-US" dirty="0" smtClean="0">
                <a:solidFill>
                  <a:schemeClr val="bg1">
                    <a:lumMod val="65000"/>
                  </a:schemeClr>
                </a:solidFill>
              </a:rPr>
            </a:br>
            <a:endParaRPr lang="en-US" dirty="0">
              <a:solidFill>
                <a:schemeClr val="bg1">
                  <a:lumMod val="65000"/>
                </a:schemeClr>
              </a:solidFill>
            </a:endParaRPr>
          </a:p>
          <a:p>
            <a:r>
              <a:rPr lang="en-US" dirty="0" smtClean="0">
                <a:solidFill>
                  <a:schemeClr val="bg1">
                    <a:lumMod val="65000"/>
                  </a:schemeClr>
                </a:solidFill>
              </a:rPr>
              <a:t>Creating too many objects</a:t>
            </a:r>
            <a:br>
              <a:rPr lang="en-US" dirty="0" smtClean="0">
                <a:solidFill>
                  <a:schemeClr val="bg1">
                    <a:lumMod val="65000"/>
                  </a:schemeClr>
                </a:solidFill>
              </a:rPr>
            </a:br>
            <a:endParaRPr lang="en-US" dirty="0" smtClean="0">
              <a:solidFill>
                <a:schemeClr val="bg1">
                  <a:lumMod val="65000"/>
                </a:schemeClr>
              </a:solidFill>
            </a:endParaRPr>
          </a:p>
          <a:p>
            <a:r>
              <a:rPr lang="en-US" dirty="0" smtClean="0">
                <a:solidFill>
                  <a:schemeClr val="bg1">
                    <a:lumMod val="65000"/>
                  </a:schemeClr>
                </a:solidFill>
              </a:rPr>
              <a:t>Specifying data that don’t impact the test’s outcome</a:t>
            </a:r>
            <a:r>
              <a:rPr lang="en-US" dirty="0" smtClean="0"/>
              <a:t/>
            </a:r>
            <a:br>
              <a:rPr lang="en-US" dirty="0" smtClean="0"/>
            </a:br>
            <a:endParaRPr lang="en-US" dirty="0" smtClean="0"/>
          </a:p>
          <a:p>
            <a:r>
              <a:rPr lang="en-US" dirty="0" smtClean="0"/>
              <a:t>Duplicated setup logic -OR- painful reuse patterns</a:t>
            </a:r>
          </a:p>
          <a:p>
            <a:endParaRPr lang="en-US" dirty="0"/>
          </a:p>
          <a:p>
            <a:endParaRPr lang="en-US" dirty="0" smtClean="0"/>
          </a:p>
          <a:p>
            <a:pPr lvl="1"/>
            <a:endParaRPr lang="en-US" dirty="0" smtClean="0"/>
          </a:p>
          <a:p>
            <a:endParaRPr lang="en-US" dirty="0" smtClean="0"/>
          </a:p>
          <a:p>
            <a:pPr lvl="1"/>
            <a:endParaRPr lang="en-US" dirty="0" smtClean="0"/>
          </a:p>
          <a:p>
            <a:pPr lvl="1"/>
            <a:endParaRPr lang="en-US" dirty="0" smtClean="0"/>
          </a:p>
          <a:p>
            <a:pPr lvl="1"/>
            <a:endParaRPr lang="en-US" dirty="0"/>
          </a:p>
          <a:p>
            <a:pPr lvl="1"/>
            <a:endParaRPr lang="en-US" dirty="0" smtClean="0"/>
          </a:p>
          <a:p>
            <a:pPr lvl="1"/>
            <a:endParaRPr lang="en-US" dirty="0"/>
          </a:p>
        </p:txBody>
      </p:sp>
    </p:spTree>
    <p:extLst>
      <p:ext uri="{BB962C8B-B14F-4D97-AF65-F5344CB8AC3E}">
        <p14:creationId xmlns:p14="http://schemas.microsoft.com/office/powerpoint/2010/main" val="293273350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“doing it wrong” looks like</a:t>
            </a:r>
          </a:p>
        </p:txBody>
      </p:sp>
      <p:sp>
        <p:nvSpPr>
          <p:cNvPr id="3" name="Content Placeholder 2"/>
          <p:cNvSpPr>
            <a:spLocks noGrp="1"/>
          </p:cNvSpPr>
          <p:nvPr>
            <p:ph idx="1"/>
          </p:nvPr>
        </p:nvSpPr>
        <p:spPr/>
        <p:txBody>
          <a:bodyPr>
            <a:normAutofit/>
          </a:bodyPr>
          <a:lstStyle/>
          <a:p>
            <a:endParaRPr lang="en-US" dirty="0" smtClean="0"/>
          </a:p>
          <a:p>
            <a:pPr marL="457200" lvl="1" indent="0">
              <a:buNone/>
            </a:pPr>
            <a:endParaRPr lang="en-US" dirty="0" smtClean="0"/>
          </a:p>
          <a:p>
            <a:pPr lvl="1"/>
            <a:endParaRPr lang="en-US" dirty="0"/>
          </a:p>
        </p:txBody>
      </p:sp>
      <p:pic>
        <p:nvPicPr>
          <p:cNvPr id="8" name="Picture 7"/>
          <p:cNvPicPr>
            <a:picLocks noChangeAspect="1"/>
          </p:cNvPicPr>
          <p:nvPr/>
        </p:nvPicPr>
        <p:blipFill>
          <a:blip r:embed="rId3"/>
          <a:stretch>
            <a:fillRect/>
          </a:stretch>
        </p:blipFill>
        <p:spPr>
          <a:xfrm>
            <a:off x="838200" y="1690688"/>
            <a:ext cx="10553700" cy="1552575"/>
          </a:xfrm>
          <a:prstGeom prst="rect">
            <a:avLst/>
          </a:prstGeom>
        </p:spPr>
      </p:pic>
    </p:spTree>
    <p:extLst>
      <p:ext uri="{BB962C8B-B14F-4D97-AF65-F5344CB8AC3E}">
        <p14:creationId xmlns:p14="http://schemas.microsoft.com/office/powerpoint/2010/main" val="423062918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2090287" y="2931094"/>
            <a:ext cx="7804484" cy="551404"/>
          </a:xfrm>
          <a:prstGeom prst="rect">
            <a:avLst/>
          </a:prstGeom>
        </p:spPr>
      </p:pic>
    </p:spTree>
    <p:extLst>
      <p:ext uri="{BB962C8B-B14F-4D97-AF65-F5344CB8AC3E}">
        <p14:creationId xmlns:p14="http://schemas.microsoft.com/office/powerpoint/2010/main" val="288700675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“doing it wrong” looks like</a:t>
            </a:r>
          </a:p>
        </p:txBody>
      </p:sp>
      <p:sp>
        <p:nvSpPr>
          <p:cNvPr id="3" name="Content Placeholder 2"/>
          <p:cNvSpPr>
            <a:spLocks noGrp="1"/>
          </p:cNvSpPr>
          <p:nvPr>
            <p:ph idx="1"/>
          </p:nvPr>
        </p:nvSpPr>
        <p:spPr/>
        <p:txBody>
          <a:bodyPr>
            <a:normAutofit/>
          </a:bodyPr>
          <a:lstStyle/>
          <a:p>
            <a:endParaRPr lang="en-US" dirty="0" smtClean="0"/>
          </a:p>
          <a:p>
            <a:pPr marL="457200" lvl="1" indent="0">
              <a:buNone/>
            </a:pPr>
            <a:endParaRPr lang="en-US" dirty="0" smtClean="0"/>
          </a:p>
          <a:p>
            <a:pPr lvl="1"/>
            <a:endParaRPr lang="en-US" dirty="0"/>
          </a:p>
        </p:txBody>
      </p:sp>
      <p:pic>
        <p:nvPicPr>
          <p:cNvPr id="6" name="Picture 5"/>
          <p:cNvPicPr>
            <a:picLocks noChangeAspect="1"/>
          </p:cNvPicPr>
          <p:nvPr/>
        </p:nvPicPr>
        <p:blipFill>
          <a:blip r:embed="rId3"/>
          <a:stretch>
            <a:fillRect/>
          </a:stretch>
        </p:blipFill>
        <p:spPr>
          <a:xfrm>
            <a:off x="838200" y="1690688"/>
            <a:ext cx="10487025" cy="1866900"/>
          </a:xfrm>
          <a:prstGeom prst="rect">
            <a:avLst/>
          </a:prstGeom>
        </p:spPr>
      </p:pic>
    </p:spTree>
    <p:extLst>
      <p:ext uri="{BB962C8B-B14F-4D97-AF65-F5344CB8AC3E}">
        <p14:creationId xmlns:p14="http://schemas.microsoft.com/office/powerpoint/2010/main" val="113629563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“doing it wrong” looks like</a:t>
            </a:r>
          </a:p>
        </p:txBody>
      </p:sp>
      <p:sp>
        <p:nvSpPr>
          <p:cNvPr id="3" name="Content Placeholder 2"/>
          <p:cNvSpPr>
            <a:spLocks noGrp="1"/>
          </p:cNvSpPr>
          <p:nvPr>
            <p:ph idx="1"/>
          </p:nvPr>
        </p:nvSpPr>
        <p:spPr/>
        <p:txBody>
          <a:bodyPr>
            <a:normAutofit/>
          </a:bodyPr>
          <a:lstStyle/>
          <a:p>
            <a:endParaRPr lang="en-US" dirty="0" smtClean="0"/>
          </a:p>
          <a:p>
            <a:pPr marL="457200" lvl="1" indent="0">
              <a:buNone/>
            </a:pPr>
            <a:endParaRPr lang="en-US" dirty="0" smtClean="0"/>
          </a:p>
          <a:p>
            <a:pPr lvl="1"/>
            <a:endParaRPr lang="en-US" dirty="0"/>
          </a:p>
        </p:txBody>
      </p:sp>
      <p:pic>
        <p:nvPicPr>
          <p:cNvPr id="7" name="Picture 6"/>
          <p:cNvPicPr>
            <a:picLocks noChangeAspect="1"/>
          </p:cNvPicPr>
          <p:nvPr/>
        </p:nvPicPr>
        <p:blipFill>
          <a:blip r:embed="rId3"/>
          <a:stretch>
            <a:fillRect/>
          </a:stretch>
        </p:blipFill>
        <p:spPr>
          <a:xfrm>
            <a:off x="838200" y="1690688"/>
            <a:ext cx="10953750" cy="2847975"/>
          </a:xfrm>
          <a:prstGeom prst="rect">
            <a:avLst/>
          </a:prstGeom>
        </p:spPr>
      </p:pic>
    </p:spTree>
    <p:extLst>
      <p:ext uri="{BB962C8B-B14F-4D97-AF65-F5344CB8AC3E}">
        <p14:creationId xmlns:p14="http://schemas.microsoft.com/office/powerpoint/2010/main" val="179655746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“doing it wrong” looks like</a:t>
            </a:r>
          </a:p>
        </p:txBody>
      </p:sp>
      <p:sp>
        <p:nvSpPr>
          <p:cNvPr id="3" name="Content Placeholder 2"/>
          <p:cNvSpPr>
            <a:spLocks noGrp="1"/>
          </p:cNvSpPr>
          <p:nvPr>
            <p:ph idx="1"/>
          </p:nvPr>
        </p:nvSpPr>
        <p:spPr/>
        <p:txBody>
          <a:bodyPr>
            <a:normAutofit/>
          </a:bodyPr>
          <a:lstStyle/>
          <a:p>
            <a:endParaRPr lang="en-US" dirty="0" smtClean="0"/>
          </a:p>
          <a:p>
            <a:pPr marL="457200" lvl="1" indent="0">
              <a:buNone/>
            </a:pPr>
            <a:endParaRPr lang="en-US" dirty="0" smtClean="0"/>
          </a:p>
          <a:p>
            <a:pPr lvl="1"/>
            <a:endParaRPr lang="en-US" dirty="0"/>
          </a:p>
        </p:txBody>
      </p:sp>
      <p:pic>
        <p:nvPicPr>
          <p:cNvPr id="6" name="Picture 5"/>
          <p:cNvPicPr>
            <a:picLocks noChangeAspect="1"/>
          </p:cNvPicPr>
          <p:nvPr/>
        </p:nvPicPr>
        <p:blipFill>
          <a:blip r:embed="rId3"/>
          <a:stretch>
            <a:fillRect/>
          </a:stretch>
        </p:blipFill>
        <p:spPr>
          <a:xfrm>
            <a:off x="838200" y="1690688"/>
            <a:ext cx="10877550" cy="4371975"/>
          </a:xfrm>
          <a:prstGeom prst="rect">
            <a:avLst/>
          </a:prstGeom>
        </p:spPr>
      </p:pic>
    </p:spTree>
    <p:extLst>
      <p:ext uri="{BB962C8B-B14F-4D97-AF65-F5344CB8AC3E}">
        <p14:creationId xmlns:p14="http://schemas.microsoft.com/office/powerpoint/2010/main" val="420589166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“doing it wrong” looks like</a:t>
            </a:r>
          </a:p>
        </p:txBody>
      </p:sp>
      <p:sp>
        <p:nvSpPr>
          <p:cNvPr id="3" name="Content Placeholder 2"/>
          <p:cNvSpPr>
            <a:spLocks noGrp="1"/>
          </p:cNvSpPr>
          <p:nvPr>
            <p:ph idx="1"/>
          </p:nvPr>
        </p:nvSpPr>
        <p:spPr/>
        <p:txBody>
          <a:bodyPr/>
          <a:lstStyle/>
          <a:p>
            <a:pPr lvl="1"/>
            <a:endParaRPr lang="en-US" dirty="0" smtClean="0"/>
          </a:p>
          <a:p>
            <a:pPr lvl="1"/>
            <a:endParaRPr lang="en-US" dirty="0" smtClean="0"/>
          </a:p>
          <a:p>
            <a:pPr lvl="1"/>
            <a:endParaRPr lang="en-US" dirty="0" smtClean="0"/>
          </a:p>
          <a:p>
            <a:pPr lvl="1"/>
            <a:endParaRPr lang="en-US" dirty="0" smtClean="0"/>
          </a:p>
          <a:p>
            <a:pPr lvl="1"/>
            <a:endParaRPr lang="en-US" dirty="0"/>
          </a:p>
          <a:p>
            <a:pPr lvl="1"/>
            <a:endParaRPr lang="en-US" dirty="0" smtClean="0"/>
          </a:p>
          <a:p>
            <a:pPr lvl="1"/>
            <a:endParaRPr lang="en-US" dirty="0"/>
          </a:p>
        </p:txBody>
      </p:sp>
      <p:pic>
        <p:nvPicPr>
          <p:cNvPr id="4" name="Picture 3"/>
          <p:cNvPicPr>
            <a:picLocks noChangeAspect="1"/>
          </p:cNvPicPr>
          <p:nvPr/>
        </p:nvPicPr>
        <p:blipFill>
          <a:blip r:embed="rId3"/>
          <a:stretch>
            <a:fillRect/>
          </a:stretch>
        </p:blipFill>
        <p:spPr>
          <a:xfrm>
            <a:off x="838200" y="1690688"/>
            <a:ext cx="10896600" cy="4391025"/>
          </a:xfrm>
          <a:prstGeom prst="rect">
            <a:avLst/>
          </a:prstGeom>
        </p:spPr>
      </p:pic>
    </p:spTree>
    <p:extLst>
      <p:ext uri="{BB962C8B-B14F-4D97-AF65-F5344CB8AC3E}">
        <p14:creationId xmlns:p14="http://schemas.microsoft.com/office/powerpoint/2010/main" val="209402716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“doing it wrong” looks like</a:t>
            </a:r>
          </a:p>
        </p:txBody>
      </p:sp>
      <p:sp>
        <p:nvSpPr>
          <p:cNvPr id="3" name="Content Placeholder 2"/>
          <p:cNvSpPr>
            <a:spLocks noGrp="1"/>
          </p:cNvSpPr>
          <p:nvPr>
            <p:ph idx="1"/>
          </p:nvPr>
        </p:nvSpPr>
        <p:spPr/>
        <p:txBody>
          <a:bodyPr/>
          <a:lstStyle/>
          <a:p>
            <a:pPr lvl="1"/>
            <a:endParaRPr lang="en-US" dirty="0" smtClean="0"/>
          </a:p>
          <a:p>
            <a:pPr lvl="1"/>
            <a:endParaRPr lang="en-US" dirty="0" smtClean="0"/>
          </a:p>
          <a:p>
            <a:pPr lvl="1"/>
            <a:endParaRPr lang="en-US" dirty="0" smtClean="0"/>
          </a:p>
          <a:p>
            <a:pPr lvl="1"/>
            <a:endParaRPr lang="en-US" dirty="0" smtClean="0"/>
          </a:p>
          <a:p>
            <a:pPr lvl="1"/>
            <a:endParaRPr lang="en-US" dirty="0"/>
          </a:p>
          <a:p>
            <a:pPr lvl="1"/>
            <a:endParaRPr lang="en-US" dirty="0" smtClean="0"/>
          </a:p>
          <a:p>
            <a:pPr lvl="1"/>
            <a:endParaRPr lang="en-US" dirty="0"/>
          </a:p>
        </p:txBody>
      </p:sp>
      <p:pic>
        <p:nvPicPr>
          <p:cNvPr id="5" name="Picture 4"/>
          <p:cNvPicPr>
            <a:picLocks noChangeAspect="1"/>
          </p:cNvPicPr>
          <p:nvPr/>
        </p:nvPicPr>
        <p:blipFill>
          <a:blip r:embed="rId3"/>
          <a:stretch>
            <a:fillRect/>
          </a:stretch>
        </p:blipFill>
        <p:spPr>
          <a:xfrm>
            <a:off x="838200" y="1600377"/>
            <a:ext cx="10953750" cy="4457700"/>
          </a:xfrm>
          <a:prstGeom prst="rect">
            <a:avLst/>
          </a:prstGeom>
        </p:spPr>
      </p:pic>
    </p:spTree>
    <p:extLst>
      <p:ext uri="{BB962C8B-B14F-4D97-AF65-F5344CB8AC3E}">
        <p14:creationId xmlns:p14="http://schemas.microsoft.com/office/powerpoint/2010/main" val="174401895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Hidden costs of poor setup</a:t>
            </a:r>
            <a:endParaRPr lang="en-US" dirty="0"/>
          </a:p>
        </p:txBody>
      </p:sp>
      <p:sp>
        <p:nvSpPr>
          <p:cNvPr id="3" name="Content Placeholder 2"/>
          <p:cNvSpPr>
            <a:spLocks noGrp="1"/>
          </p:cNvSpPr>
          <p:nvPr>
            <p:ph idx="1"/>
          </p:nvPr>
        </p:nvSpPr>
        <p:spPr/>
        <p:txBody>
          <a:bodyPr/>
          <a:lstStyle/>
          <a:p>
            <a:r>
              <a:rPr lang="en-US" dirty="0" smtClean="0"/>
              <a:t>Hard to write 		</a:t>
            </a:r>
            <a:r>
              <a:rPr lang="en-US" dirty="0" smtClean="0">
                <a:sym typeface="Wingdings" panose="05000000000000000000" pitchFamily="2" charset="2"/>
              </a:rPr>
              <a:t></a:t>
            </a:r>
            <a:r>
              <a:rPr lang="en-US" dirty="0" smtClean="0"/>
              <a:t> aren’t written</a:t>
            </a:r>
            <a:br>
              <a:rPr lang="en-US" dirty="0" smtClean="0"/>
            </a:br>
            <a:endParaRPr lang="en-US" dirty="0" smtClean="0"/>
          </a:p>
          <a:p>
            <a:r>
              <a:rPr lang="en-US" dirty="0" smtClean="0"/>
              <a:t>Hard to understand 	</a:t>
            </a:r>
            <a:r>
              <a:rPr lang="en-US" dirty="0" smtClean="0">
                <a:sym typeface="Wingdings" panose="05000000000000000000" pitchFamily="2" charset="2"/>
              </a:rPr>
              <a:t> </a:t>
            </a:r>
            <a:r>
              <a:rPr lang="en-US" dirty="0" smtClean="0"/>
              <a:t>little value</a:t>
            </a:r>
            <a:br>
              <a:rPr lang="en-US" dirty="0" smtClean="0"/>
            </a:br>
            <a:endParaRPr lang="en-US" dirty="0" smtClean="0"/>
          </a:p>
          <a:p>
            <a:r>
              <a:rPr lang="en-US" dirty="0" smtClean="0"/>
              <a:t>Fragile 			</a:t>
            </a:r>
            <a:r>
              <a:rPr lang="en-US" dirty="0" smtClean="0">
                <a:sym typeface="Wingdings" panose="05000000000000000000" pitchFamily="2" charset="2"/>
              </a:rPr>
              <a:t> drain on velocity</a:t>
            </a:r>
            <a:endParaRPr lang="en-US" dirty="0"/>
          </a:p>
          <a:p>
            <a:endParaRPr lang="en-US" dirty="0" smtClean="0"/>
          </a:p>
          <a:p>
            <a:pPr lvl="1"/>
            <a:endParaRPr lang="en-US" dirty="0" smtClean="0"/>
          </a:p>
          <a:p>
            <a:pPr marL="457200" lvl="1" indent="0">
              <a:buNone/>
            </a:pPr>
            <a:endParaRPr lang="en-US" dirty="0"/>
          </a:p>
          <a:p>
            <a:pPr lvl="1"/>
            <a:endParaRPr lang="en-US" dirty="0" smtClean="0"/>
          </a:p>
          <a:p>
            <a:pPr lvl="1"/>
            <a:endParaRPr lang="en-US" dirty="0" smtClean="0"/>
          </a:p>
          <a:p>
            <a:pPr lvl="1"/>
            <a:endParaRPr lang="en-US" dirty="0" smtClean="0"/>
          </a:p>
          <a:p>
            <a:pPr lvl="1"/>
            <a:endParaRPr lang="en-US" dirty="0" smtClean="0"/>
          </a:p>
          <a:p>
            <a:pPr lvl="1"/>
            <a:endParaRPr lang="en-US" dirty="0"/>
          </a:p>
          <a:p>
            <a:pPr lvl="1"/>
            <a:endParaRPr lang="en-US" dirty="0" smtClean="0"/>
          </a:p>
          <a:p>
            <a:pPr lvl="1"/>
            <a:endParaRPr lang="en-US" dirty="0"/>
          </a:p>
        </p:txBody>
      </p:sp>
    </p:spTree>
    <p:extLst>
      <p:ext uri="{BB962C8B-B14F-4D97-AF65-F5344CB8AC3E}">
        <p14:creationId xmlns:p14="http://schemas.microsoft.com/office/powerpoint/2010/main" val="34913025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Hidden costs of poor setup</a:t>
            </a:r>
          </a:p>
        </p:txBody>
      </p:sp>
      <p:sp>
        <p:nvSpPr>
          <p:cNvPr id="3" name="Content Placeholder 2"/>
          <p:cNvSpPr>
            <a:spLocks noGrp="1"/>
          </p:cNvSpPr>
          <p:nvPr>
            <p:ph idx="1"/>
          </p:nvPr>
        </p:nvSpPr>
        <p:spPr/>
        <p:txBody>
          <a:bodyPr/>
          <a:lstStyle/>
          <a:p>
            <a:endParaRPr lang="en-US" dirty="0" smtClean="0"/>
          </a:p>
          <a:p>
            <a:pPr lvl="1"/>
            <a:endParaRPr lang="en-US" dirty="0" smtClean="0"/>
          </a:p>
          <a:p>
            <a:pPr marL="457200" lvl="1" indent="0">
              <a:buNone/>
            </a:pPr>
            <a:endParaRPr lang="en-US" dirty="0"/>
          </a:p>
          <a:p>
            <a:pPr lvl="1"/>
            <a:endParaRPr lang="en-US" dirty="0" smtClean="0"/>
          </a:p>
          <a:p>
            <a:pPr lvl="1"/>
            <a:endParaRPr lang="en-US" dirty="0" smtClean="0"/>
          </a:p>
          <a:p>
            <a:pPr lvl="1"/>
            <a:endParaRPr lang="en-US" dirty="0" smtClean="0"/>
          </a:p>
          <a:p>
            <a:pPr lvl="1"/>
            <a:endParaRPr lang="en-US" dirty="0" smtClean="0"/>
          </a:p>
          <a:p>
            <a:pPr lvl="1"/>
            <a:endParaRPr lang="en-US" dirty="0"/>
          </a:p>
          <a:p>
            <a:pPr lvl="1"/>
            <a:endParaRPr lang="en-US" dirty="0" smtClean="0"/>
          </a:p>
          <a:p>
            <a:pPr lvl="1"/>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34511" y="1425087"/>
            <a:ext cx="4913736" cy="4643175"/>
          </a:xfrm>
          <a:prstGeom prst="rect">
            <a:avLst/>
          </a:prstGeom>
        </p:spPr>
      </p:pic>
    </p:spTree>
    <p:extLst>
      <p:ext uri="{BB962C8B-B14F-4D97-AF65-F5344CB8AC3E}">
        <p14:creationId xmlns:p14="http://schemas.microsoft.com/office/powerpoint/2010/main" val="176466552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93231" y="2675731"/>
            <a:ext cx="10515600" cy="1325563"/>
          </a:xfrm>
        </p:spPr>
        <p:txBody>
          <a:bodyPr/>
          <a:lstStyle/>
          <a:p>
            <a:r>
              <a:rPr lang="en-US" dirty="0" err="1" smtClean="0"/>
              <a:t>Ain’t</a:t>
            </a:r>
            <a:r>
              <a:rPr lang="en-US" dirty="0" smtClean="0"/>
              <a:t> nobody got time for all that!</a:t>
            </a:r>
            <a:endParaRPr lang="en-US" dirty="0"/>
          </a:p>
        </p:txBody>
      </p:sp>
      <p:sp>
        <p:nvSpPr>
          <p:cNvPr id="3" name="Content Placeholder 2"/>
          <p:cNvSpPr>
            <a:spLocks noGrp="1"/>
          </p:cNvSpPr>
          <p:nvPr>
            <p:ph idx="1"/>
          </p:nvPr>
        </p:nvSpPr>
        <p:spPr/>
        <p:txBody>
          <a:bodyPr/>
          <a:lstStyle/>
          <a:p>
            <a:endParaRPr lang="en-US" dirty="0" smtClean="0"/>
          </a:p>
          <a:p>
            <a:endParaRPr lang="en-US" dirty="0"/>
          </a:p>
          <a:p>
            <a:endParaRPr lang="en-US" dirty="0" smtClean="0"/>
          </a:p>
          <a:p>
            <a:pPr lvl="1"/>
            <a:endParaRPr lang="en-US" dirty="0"/>
          </a:p>
        </p:txBody>
      </p:sp>
    </p:spTree>
    <p:extLst>
      <p:ext uri="{BB962C8B-B14F-4D97-AF65-F5344CB8AC3E}">
        <p14:creationId xmlns:p14="http://schemas.microsoft.com/office/powerpoint/2010/main" val="134418872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Good setup code is highly expressive</a:t>
            </a:r>
            <a:endParaRPr lang="en-US" dirty="0"/>
          </a:p>
        </p:txBody>
      </p:sp>
      <p:sp>
        <p:nvSpPr>
          <p:cNvPr id="3" name="Content Placeholder 2"/>
          <p:cNvSpPr>
            <a:spLocks noGrp="1"/>
          </p:cNvSpPr>
          <p:nvPr>
            <p:ph idx="1"/>
          </p:nvPr>
        </p:nvSpPr>
        <p:spPr/>
        <p:txBody>
          <a:bodyPr/>
          <a:lstStyle/>
          <a:p>
            <a:pPr marL="457200" lvl="1" indent="0">
              <a:buNone/>
            </a:pPr>
            <a:r>
              <a:rPr lang="en-US" dirty="0" smtClean="0"/>
              <a:t/>
            </a:r>
            <a:br>
              <a:rPr lang="en-US" dirty="0" smtClean="0"/>
            </a:br>
            <a:endParaRPr lang="en-US" dirty="0" smtClean="0"/>
          </a:p>
          <a:p>
            <a:pPr marL="0" indent="0">
              <a:buNone/>
            </a:pPr>
            <a:endParaRPr lang="en-US" dirty="0" smtClean="0"/>
          </a:p>
          <a:p>
            <a:endParaRPr lang="en-US" dirty="0" smtClean="0"/>
          </a:p>
          <a:p>
            <a:endParaRPr lang="en-US" dirty="0" smtClean="0"/>
          </a:p>
        </p:txBody>
      </p:sp>
    </p:spTree>
    <p:extLst>
      <p:ext uri="{BB962C8B-B14F-4D97-AF65-F5344CB8AC3E}">
        <p14:creationId xmlns:p14="http://schemas.microsoft.com/office/powerpoint/2010/main" val="42041451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Good setup code is highly expressive</a:t>
            </a:r>
            <a:endParaRPr lang="en-US" dirty="0"/>
          </a:p>
        </p:txBody>
      </p:sp>
      <p:sp>
        <p:nvSpPr>
          <p:cNvPr id="3" name="Content Placeholder 2"/>
          <p:cNvSpPr>
            <a:spLocks noGrp="1"/>
          </p:cNvSpPr>
          <p:nvPr>
            <p:ph idx="1"/>
          </p:nvPr>
        </p:nvSpPr>
        <p:spPr/>
        <p:txBody>
          <a:bodyPr/>
          <a:lstStyle/>
          <a:p>
            <a:r>
              <a:rPr lang="en-US" dirty="0" smtClean="0"/>
              <a:t>High “signal-to-noise” ratio</a:t>
            </a:r>
          </a:p>
          <a:p>
            <a:pPr marL="457200" lvl="1" indent="0">
              <a:buNone/>
            </a:pPr>
            <a:r>
              <a:rPr lang="en-US" dirty="0" smtClean="0"/>
              <a:t/>
            </a:r>
            <a:br>
              <a:rPr lang="en-US" dirty="0" smtClean="0"/>
            </a:br>
            <a:endParaRPr lang="en-US" dirty="0" smtClean="0"/>
          </a:p>
          <a:p>
            <a:pPr marL="0" indent="0">
              <a:buNone/>
            </a:pPr>
            <a:endParaRPr lang="en-US" dirty="0" smtClean="0"/>
          </a:p>
          <a:p>
            <a:endParaRPr lang="en-US" dirty="0" smtClean="0"/>
          </a:p>
          <a:p>
            <a:endParaRPr lang="en-US" dirty="0" smtClean="0"/>
          </a:p>
        </p:txBody>
      </p:sp>
      <p:pic>
        <p:nvPicPr>
          <p:cNvPr id="5" name="Picture 4"/>
          <p:cNvPicPr>
            <a:picLocks noChangeAspect="1"/>
          </p:cNvPicPr>
          <p:nvPr/>
        </p:nvPicPr>
        <p:blipFill>
          <a:blip r:embed="rId3"/>
          <a:stretch>
            <a:fillRect/>
          </a:stretch>
        </p:blipFill>
        <p:spPr>
          <a:xfrm>
            <a:off x="838200" y="3348038"/>
            <a:ext cx="11010900" cy="2828925"/>
          </a:xfrm>
          <a:prstGeom prst="rect">
            <a:avLst/>
          </a:prstGeom>
        </p:spPr>
      </p:pic>
    </p:spTree>
    <p:extLst>
      <p:ext uri="{BB962C8B-B14F-4D97-AF65-F5344CB8AC3E}">
        <p14:creationId xmlns:p14="http://schemas.microsoft.com/office/powerpoint/2010/main" val="2755338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2090287" y="2931094"/>
            <a:ext cx="7804484" cy="551404"/>
          </a:xfrm>
          <a:prstGeom prst="rect">
            <a:avLst/>
          </a:prstGeom>
        </p:spPr>
      </p:pic>
      <p:sp>
        <p:nvSpPr>
          <p:cNvPr id="2" name="TextBox 1"/>
          <p:cNvSpPr txBox="1"/>
          <p:nvPr/>
        </p:nvSpPr>
        <p:spPr>
          <a:xfrm>
            <a:off x="4004912" y="4706752"/>
            <a:ext cx="3975234" cy="584775"/>
          </a:xfrm>
          <a:prstGeom prst="rect">
            <a:avLst/>
          </a:prstGeom>
          <a:noFill/>
        </p:spPr>
        <p:txBody>
          <a:bodyPr wrap="square" rtlCol="0">
            <a:spAutoFit/>
          </a:bodyPr>
          <a:lstStyle/>
          <a:p>
            <a:r>
              <a:rPr lang="en-US" sz="3200" dirty="0" smtClean="0"/>
              <a:t>That’s OK. I can help!</a:t>
            </a:r>
            <a:endParaRPr lang="en-US" dirty="0"/>
          </a:p>
        </p:txBody>
      </p:sp>
    </p:spTree>
    <p:extLst>
      <p:ext uri="{BB962C8B-B14F-4D97-AF65-F5344CB8AC3E}">
        <p14:creationId xmlns:p14="http://schemas.microsoft.com/office/powerpoint/2010/main" val="197169173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Good setup code is highly expressive</a:t>
            </a:r>
            <a:endParaRPr lang="en-US" dirty="0"/>
          </a:p>
        </p:txBody>
      </p:sp>
      <p:sp>
        <p:nvSpPr>
          <p:cNvPr id="3" name="Content Placeholder 2"/>
          <p:cNvSpPr>
            <a:spLocks noGrp="1"/>
          </p:cNvSpPr>
          <p:nvPr>
            <p:ph idx="1"/>
          </p:nvPr>
        </p:nvSpPr>
        <p:spPr/>
        <p:txBody>
          <a:bodyPr/>
          <a:lstStyle/>
          <a:p>
            <a:r>
              <a:rPr lang="en-US" dirty="0" smtClean="0"/>
              <a:t>High “signal-to-noise” ratio</a:t>
            </a:r>
          </a:p>
          <a:p>
            <a:pPr marL="457200" lvl="1" indent="0">
              <a:buNone/>
            </a:pPr>
            <a:r>
              <a:rPr lang="en-US" dirty="0" smtClean="0"/>
              <a:t/>
            </a:r>
            <a:br>
              <a:rPr lang="en-US" dirty="0" smtClean="0"/>
            </a:br>
            <a:endParaRPr lang="en-US" dirty="0" smtClean="0"/>
          </a:p>
          <a:p>
            <a:pPr marL="0" indent="0">
              <a:buNone/>
            </a:pPr>
            <a:endParaRPr lang="en-US" dirty="0" smtClean="0"/>
          </a:p>
          <a:p>
            <a:endParaRPr lang="en-US" dirty="0" smtClean="0"/>
          </a:p>
          <a:p>
            <a:endParaRPr lang="en-US" dirty="0" smtClean="0"/>
          </a:p>
        </p:txBody>
      </p:sp>
      <p:pic>
        <p:nvPicPr>
          <p:cNvPr id="4" name="Picture 3"/>
          <p:cNvPicPr>
            <a:picLocks noChangeAspect="1"/>
          </p:cNvPicPr>
          <p:nvPr/>
        </p:nvPicPr>
        <p:blipFill>
          <a:blip r:embed="rId3"/>
          <a:stretch>
            <a:fillRect/>
          </a:stretch>
        </p:blipFill>
        <p:spPr>
          <a:xfrm>
            <a:off x="791914" y="3839886"/>
            <a:ext cx="10561886" cy="458164"/>
          </a:xfrm>
          <a:prstGeom prst="rect">
            <a:avLst/>
          </a:prstGeom>
        </p:spPr>
      </p:pic>
    </p:spTree>
    <p:extLst>
      <p:ext uri="{BB962C8B-B14F-4D97-AF65-F5344CB8AC3E}">
        <p14:creationId xmlns:p14="http://schemas.microsoft.com/office/powerpoint/2010/main" val="380145571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Good setup code is highly expressive</a:t>
            </a:r>
            <a:endParaRPr lang="en-US" dirty="0"/>
          </a:p>
        </p:txBody>
      </p:sp>
      <p:sp>
        <p:nvSpPr>
          <p:cNvPr id="3" name="Content Placeholder 2"/>
          <p:cNvSpPr>
            <a:spLocks noGrp="1"/>
          </p:cNvSpPr>
          <p:nvPr>
            <p:ph idx="1"/>
          </p:nvPr>
        </p:nvSpPr>
        <p:spPr/>
        <p:txBody>
          <a:bodyPr/>
          <a:lstStyle/>
          <a:p>
            <a:r>
              <a:rPr lang="en-US" dirty="0" smtClean="0"/>
              <a:t>Easy to compare similar code</a:t>
            </a:r>
          </a:p>
          <a:p>
            <a:pPr marL="457200" lvl="1" indent="0">
              <a:buNone/>
            </a:pPr>
            <a:r>
              <a:rPr lang="en-US" dirty="0" smtClean="0"/>
              <a:t/>
            </a:r>
            <a:br>
              <a:rPr lang="en-US" dirty="0" smtClean="0"/>
            </a:br>
            <a:endParaRPr lang="en-US" dirty="0" smtClean="0"/>
          </a:p>
          <a:p>
            <a:pPr marL="0" indent="0">
              <a:buNone/>
            </a:pPr>
            <a:endParaRPr lang="en-US" dirty="0" smtClean="0"/>
          </a:p>
          <a:p>
            <a:endParaRPr lang="en-US" dirty="0" smtClean="0"/>
          </a:p>
          <a:p>
            <a:endParaRPr lang="en-US" dirty="0" smtClean="0"/>
          </a:p>
        </p:txBody>
      </p:sp>
    </p:spTree>
    <p:extLst>
      <p:ext uri="{BB962C8B-B14F-4D97-AF65-F5344CB8AC3E}">
        <p14:creationId xmlns:p14="http://schemas.microsoft.com/office/powerpoint/2010/main" val="347098996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Good setup code is highly expressive</a:t>
            </a:r>
            <a:endParaRPr lang="en-US" dirty="0"/>
          </a:p>
        </p:txBody>
      </p:sp>
      <p:sp>
        <p:nvSpPr>
          <p:cNvPr id="3" name="Content Placeholder 2"/>
          <p:cNvSpPr>
            <a:spLocks noGrp="1"/>
          </p:cNvSpPr>
          <p:nvPr>
            <p:ph idx="1"/>
          </p:nvPr>
        </p:nvSpPr>
        <p:spPr/>
        <p:txBody>
          <a:bodyPr/>
          <a:lstStyle/>
          <a:p>
            <a:r>
              <a:rPr lang="en-US" dirty="0" smtClean="0"/>
              <a:t>Easy to compare similar code</a:t>
            </a:r>
          </a:p>
          <a:p>
            <a:pPr marL="457200" lvl="1" indent="0">
              <a:buNone/>
            </a:pPr>
            <a:r>
              <a:rPr lang="en-US" dirty="0" smtClean="0"/>
              <a:t/>
            </a:r>
            <a:br>
              <a:rPr lang="en-US" dirty="0" smtClean="0"/>
            </a:br>
            <a:endParaRPr lang="en-US" dirty="0" smtClean="0"/>
          </a:p>
          <a:p>
            <a:pPr marL="0" indent="0">
              <a:buNone/>
            </a:pPr>
            <a:endParaRPr lang="en-US" dirty="0" smtClean="0"/>
          </a:p>
          <a:p>
            <a:endParaRPr lang="en-US" dirty="0" smtClean="0"/>
          </a:p>
          <a:p>
            <a:r>
              <a:rPr lang="en-US" dirty="0" smtClean="0"/>
              <a:t>TODO: compare two ugly blocks</a:t>
            </a:r>
          </a:p>
        </p:txBody>
      </p:sp>
    </p:spTree>
    <p:extLst>
      <p:ext uri="{BB962C8B-B14F-4D97-AF65-F5344CB8AC3E}">
        <p14:creationId xmlns:p14="http://schemas.microsoft.com/office/powerpoint/2010/main" val="15711669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Good setup code is highly expressive</a:t>
            </a:r>
            <a:endParaRPr lang="en-US" dirty="0"/>
          </a:p>
        </p:txBody>
      </p:sp>
      <p:sp>
        <p:nvSpPr>
          <p:cNvPr id="3" name="Content Placeholder 2"/>
          <p:cNvSpPr>
            <a:spLocks noGrp="1"/>
          </p:cNvSpPr>
          <p:nvPr>
            <p:ph idx="1"/>
          </p:nvPr>
        </p:nvSpPr>
        <p:spPr/>
        <p:txBody>
          <a:bodyPr/>
          <a:lstStyle/>
          <a:p>
            <a:r>
              <a:rPr lang="en-US" dirty="0" smtClean="0"/>
              <a:t>Easy to compare similar code</a:t>
            </a:r>
          </a:p>
          <a:p>
            <a:pPr marL="457200" lvl="1" indent="0">
              <a:buNone/>
            </a:pPr>
            <a:r>
              <a:rPr lang="en-US" dirty="0" smtClean="0"/>
              <a:t/>
            </a:r>
            <a:br>
              <a:rPr lang="en-US" dirty="0" smtClean="0"/>
            </a:br>
            <a:endParaRPr lang="en-US" dirty="0" smtClean="0"/>
          </a:p>
          <a:p>
            <a:pPr marL="0" indent="0">
              <a:buNone/>
            </a:pPr>
            <a:endParaRPr lang="en-US" dirty="0" smtClean="0"/>
          </a:p>
          <a:p>
            <a:r>
              <a:rPr lang="en-US" dirty="0" smtClean="0"/>
              <a:t>TODO: compare helper calls</a:t>
            </a:r>
          </a:p>
          <a:p>
            <a:endParaRPr lang="en-US" dirty="0" smtClean="0"/>
          </a:p>
        </p:txBody>
      </p:sp>
    </p:spTree>
    <p:extLst>
      <p:ext uri="{BB962C8B-B14F-4D97-AF65-F5344CB8AC3E}">
        <p14:creationId xmlns:p14="http://schemas.microsoft.com/office/powerpoint/2010/main" val="382140297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Good setup code is highly expressive</a:t>
            </a:r>
            <a:endParaRPr lang="en-US" dirty="0"/>
          </a:p>
        </p:txBody>
      </p:sp>
      <p:sp>
        <p:nvSpPr>
          <p:cNvPr id="3" name="Content Placeholder 2"/>
          <p:cNvSpPr>
            <a:spLocks noGrp="1"/>
          </p:cNvSpPr>
          <p:nvPr>
            <p:ph idx="1"/>
          </p:nvPr>
        </p:nvSpPr>
        <p:spPr>
          <a:xfrm>
            <a:off x="838200" y="1797049"/>
            <a:ext cx="10515600" cy="4351338"/>
          </a:xfrm>
        </p:spPr>
        <p:txBody>
          <a:bodyPr/>
          <a:lstStyle/>
          <a:p>
            <a:r>
              <a:rPr lang="en-US" dirty="0" smtClean="0"/>
              <a:t>Tests should use no more than 1 screen of code</a:t>
            </a:r>
          </a:p>
          <a:p>
            <a:pPr marL="457200" lvl="1" indent="0">
              <a:buNone/>
            </a:pPr>
            <a:r>
              <a:rPr lang="en-US" dirty="0" smtClean="0"/>
              <a:t/>
            </a:r>
            <a:br>
              <a:rPr lang="en-US" dirty="0" smtClean="0"/>
            </a:br>
            <a:endParaRPr lang="en-US" dirty="0" smtClean="0"/>
          </a:p>
        </p:txBody>
      </p:sp>
    </p:spTree>
    <p:extLst>
      <p:ext uri="{BB962C8B-B14F-4D97-AF65-F5344CB8AC3E}">
        <p14:creationId xmlns:p14="http://schemas.microsoft.com/office/powerpoint/2010/main" val="415410402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Good setup code is highly expressive</a:t>
            </a:r>
            <a:endParaRPr lang="en-US" dirty="0"/>
          </a:p>
        </p:txBody>
      </p:sp>
      <p:sp>
        <p:nvSpPr>
          <p:cNvPr id="3" name="Content Placeholder 2"/>
          <p:cNvSpPr>
            <a:spLocks noGrp="1"/>
          </p:cNvSpPr>
          <p:nvPr>
            <p:ph idx="1"/>
          </p:nvPr>
        </p:nvSpPr>
        <p:spPr/>
        <p:txBody>
          <a:bodyPr/>
          <a:lstStyle/>
          <a:p>
            <a:r>
              <a:rPr lang="en-US" dirty="0" smtClean="0"/>
              <a:t>Avoid intermediate objects</a:t>
            </a:r>
          </a:p>
          <a:p>
            <a:pPr marL="457200" lvl="1" indent="0">
              <a:buNone/>
            </a:pPr>
            <a:r>
              <a:rPr lang="en-US" dirty="0" smtClean="0"/>
              <a:t/>
            </a:r>
            <a:br>
              <a:rPr lang="en-US" dirty="0" smtClean="0"/>
            </a:br>
            <a:endParaRPr lang="en-US" dirty="0" smtClean="0"/>
          </a:p>
          <a:p>
            <a:pPr marL="0" indent="0">
              <a:buNone/>
            </a:pPr>
            <a:endParaRPr lang="en-US" dirty="0" smtClean="0"/>
          </a:p>
          <a:p>
            <a:endParaRPr lang="en-US" dirty="0" smtClean="0"/>
          </a:p>
          <a:p>
            <a:endParaRPr lang="en-US" dirty="0" smtClean="0"/>
          </a:p>
        </p:txBody>
      </p:sp>
      <p:pic>
        <p:nvPicPr>
          <p:cNvPr id="4" name="Picture 3"/>
          <p:cNvPicPr>
            <a:picLocks noChangeAspect="1"/>
          </p:cNvPicPr>
          <p:nvPr/>
        </p:nvPicPr>
        <p:blipFill>
          <a:blip r:embed="rId3"/>
          <a:stretch>
            <a:fillRect/>
          </a:stretch>
        </p:blipFill>
        <p:spPr>
          <a:xfrm>
            <a:off x="1082499" y="3310731"/>
            <a:ext cx="9464893" cy="1523207"/>
          </a:xfrm>
          <a:prstGeom prst="rect">
            <a:avLst/>
          </a:prstGeom>
        </p:spPr>
      </p:pic>
      <p:pic>
        <p:nvPicPr>
          <p:cNvPr id="5" name="Picture 4"/>
          <p:cNvPicPr>
            <a:picLocks noChangeAspect="1"/>
          </p:cNvPicPr>
          <p:nvPr/>
        </p:nvPicPr>
        <p:blipFill>
          <a:blip r:embed="rId4"/>
          <a:stretch>
            <a:fillRect/>
          </a:stretch>
        </p:blipFill>
        <p:spPr>
          <a:xfrm>
            <a:off x="1082498" y="5068149"/>
            <a:ext cx="6810217" cy="1672893"/>
          </a:xfrm>
          <a:prstGeom prst="rect">
            <a:avLst/>
          </a:prstGeom>
        </p:spPr>
      </p:pic>
    </p:spTree>
    <p:extLst>
      <p:ext uri="{BB962C8B-B14F-4D97-AF65-F5344CB8AC3E}">
        <p14:creationId xmlns:p14="http://schemas.microsoft.com/office/powerpoint/2010/main" val="38761341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Good setup code is highly expressive</a:t>
            </a:r>
            <a:endParaRPr lang="en-US" dirty="0"/>
          </a:p>
        </p:txBody>
      </p:sp>
      <p:sp>
        <p:nvSpPr>
          <p:cNvPr id="3" name="Content Placeholder 2"/>
          <p:cNvSpPr>
            <a:spLocks noGrp="1"/>
          </p:cNvSpPr>
          <p:nvPr>
            <p:ph idx="1"/>
          </p:nvPr>
        </p:nvSpPr>
        <p:spPr/>
        <p:txBody>
          <a:bodyPr/>
          <a:lstStyle/>
          <a:p>
            <a:r>
              <a:rPr lang="en-US" dirty="0" smtClean="0"/>
              <a:t>Comments are OK. Really.</a:t>
            </a:r>
          </a:p>
          <a:p>
            <a:endParaRPr lang="en-US" dirty="0" smtClean="0"/>
          </a:p>
          <a:p>
            <a:endParaRPr lang="en-US" dirty="0" smtClean="0"/>
          </a:p>
          <a:p>
            <a:endParaRPr lang="en-US" dirty="0" smtClean="0"/>
          </a:p>
        </p:txBody>
      </p:sp>
    </p:spTree>
    <p:extLst>
      <p:ext uri="{BB962C8B-B14F-4D97-AF65-F5344CB8AC3E}">
        <p14:creationId xmlns:p14="http://schemas.microsoft.com/office/powerpoint/2010/main" val="2754267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Good setup code is highly expressive</a:t>
            </a:r>
            <a:endParaRPr lang="en-US" dirty="0"/>
          </a:p>
        </p:txBody>
      </p:sp>
      <p:sp>
        <p:nvSpPr>
          <p:cNvPr id="3" name="Content Placeholder 2"/>
          <p:cNvSpPr>
            <a:spLocks noGrp="1"/>
          </p:cNvSpPr>
          <p:nvPr>
            <p:ph idx="1"/>
          </p:nvPr>
        </p:nvSpPr>
        <p:spPr/>
        <p:txBody>
          <a:bodyPr/>
          <a:lstStyle/>
          <a:p>
            <a:r>
              <a:rPr lang="en-US" dirty="0"/>
              <a:t>Comments are OK. Really.</a:t>
            </a:r>
            <a:endParaRPr lang="en-US" dirty="0" smtClean="0"/>
          </a:p>
          <a:p>
            <a:endParaRPr lang="en-US" dirty="0" smtClean="0"/>
          </a:p>
          <a:p>
            <a:endParaRPr lang="en-US" dirty="0" smtClean="0"/>
          </a:p>
          <a:p>
            <a:endParaRPr lang="en-US" dirty="0" smtClean="0"/>
          </a:p>
          <a:p>
            <a:endParaRPr lang="en-US" dirty="0" smtClean="0"/>
          </a:p>
        </p:txBody>
      </p:sp>
      <p:pic>
        <p:nvPicPr>
          <p:cNvPr id="5" name="Picture 4"/>
          <p:cNvPicPr>
            <a:picLocks noChangeAspect="1"/>
          </p:cNvPicPr>
          <p:nvPr/>
        </p:nvPicPr>
        <p:blipFill>
          <a:blip r:embed="rId3"/>
          <a:stretch>
            <a:fillRect/>
          </a:stretch>
        </p:blipFill>
        <p:spPr>
          <a:xfrm>
            <a:off x="838200" y="2685611"/>
            <a:ext cx="9499333" cy="4172390"/>
          </a:xfrm>
          <a:prstGeom prst="rect">
            <a:avLst/>
          </a:prstGeom>
        </p:spPr>
      </p:pic>
    </p:spTree>
    <p:extLst>
      <p:ext uri="{BB962C8B-B14F-4D97-AF65-F5344CB8AC3E}">
        <p14:creationId xmlns:p14="http://schemas.microsoft.com/office/powerpoint/2010/main" val="19794860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Good setup code is highly expressive</a:t>
            </a:r>
            <a:endParaRPr lang="en-US" dirty="0"/>
          </a:p>
        </p:txBody>
      </p:sp>
      <p:sp>
        <p:nvSpPr>
          <p:cNvPr id="3" name="Content Placeholder 2"/>
          <p:cNvSpPr>
            <a:spLocks noGrp="1"/>
          </p:cNvSpPr>
          <p:nvPr>
            <p:ph idx="1"/>
          </p:nvPr>
        </p:nvSpPr>
        <p:spPr/>
        <p:txBody>
          <a:bodyPr/>
          <a:lstStyle/>
          <a:p>
            <a:r>
              <a:rPr lang="en-US" dirty="0"/>
              <a:t>Comments are OK. Really.</a:t>
            </a:r>
          </a:p>
          <a:p>
            <a:endParaRPr lang="en-US" dirty="0" smtClean="0"/>
          </a:p>
          <a:p>
            <a:endParaRPr lang="en-US" dirty="0" smtClean="0"/>
          </a:p>
        </p:txBody>
      </p:sp>
      <p:pic>
        <p:nvPicPr>
          <p:cNvPr id="5" name="Picture 4"/>
          <p:cNvPicPr>
            <a:picLocks noChangeAspect="1"/>
          </p:cNvPicPr>
          <p:nvPr/>
        </p:nvPicPr>
        <p:blipFill>
          <a:blip r:embed="rId3"/>
          <a:stretch>
            <a:fillRect/>
          </a:stretch>
        </p:blipFill>
        <p:spPr>
          <a:xfrm>
            <a:off x="838200" y="4025699"/>
            <a:ext cx="11353801" cy="2590950"/>
          </a:xfrm>
          <a:prstGeom prst="rect">
            <a:avLst/>
          </a:prstGeom>
        </p:spPr>
      </p:pic>
    </p:spTree>
    <p:extLst>
      <p:ext uri="{BB962C8B-B14F-4D97-AF65-F5344CB8AC3E}">
        <p14:creationId xmlns:p14="http://schemas.microsoft.com/office/powerpoint/2010/main" val="28713401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Good setup code is highly expressive</a:t>
            </a:r>
            <a:endParaRPr lang="en-US" dirty="0"/>
          </a:p>
        </p:txBody>
      </p:sp>
      <p:sp>
        <p:nvSpPr>
          <p:cNvPr id="3" name="Content Placeholder 2"/>
          <p:cNvSpPr>
            <a:spLocks noGrp="1"/>
          </p:cNvSpPr>
          <p:nvPr>
            <p:ph idx="1"/>
          </p:nvPr>
        </p:nvSpPr>
        <p:spPr/>
        <p:txBody>
          <a:bodyPr/>
          <a:lstStyle/>
          <a:p>
            <a:r>
              <a:rPr lang="en-US" dirty="0"/>
              <a:t>Comments are OK. Really.</a:t>
            </a:r>
          </a:p>
          <a:p>
            <a:endParaRPr lang="en-US" dirty="0" smtClean="0"/>
          </a:p>
          <a:p>
            <a:endParaRPr lang="en-US" dirty="0" smtClean="0"/>
          </a:p>
        </p:txBody>
      </p:sp>
      <p:pic>
        <p:nvPicPr>
          <p:cNvPr id="4" name="Picture 3"/>
          <p:cNvPicPr>
            <a:picLocks noChangeAspect="1"/>
          </p:cNvPicPr>
          <p:nvPr/>
        </p:nvPicPr>
        <p:blipFill>
          <a:blip r:embed="rId3"/>
          <a:stretch>
            <a:fillRect/>
          </a:stretch>
        </p:blipFill>
        <p:spPr>
          <a:xfrm>
            <a:off x="838199" y="3038168"/>
            <a:ext cx="11186651" cy="3819832"/>
          </a:xfrm>
          <a:prstGeom prst="rect">
            <a:avLst/>
          </a:prstGeom>
        </p:spPr>
      </p:pic>
    </p:spTree>
    <p:extLst>
      <p:ext uri="{BB962C8B-B14F-4D97-AF65-F5344CB8AC3E}">
        <p14:creationId xmlns:p14="http://schemas.microsoft.com/office/powerpoint/2010/main" val="33552656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08200" y="165100"/>
            <a:ext cx="7975600" cy="6527800"/>
          </a:xfrm>
          <a:prstGeom prst="rect">
            <a:avLst/>
          </a:prstGeom>
        </p:spPr>
      </p:pic>
    </p:spTree>
    <p:extLst>
      <p:ext uri="{BB962C8B-B14F-4D97-AF65-F5344CB8AC3E}">
        <p14:creationId xmlns:p14="http://schemas.microsoft.com/office/powerpoint/2010/main" val="24140206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Good setup code highlights significant data</a:t>
            </a:r>
            <a:endParaRPr lang="en-US" dirty="0"/>
          </a:p>
        </p:txBody>
      </p:sp>
      <p:sp>
        <p:nvSpPr>
          <p:cNvPr id="3" name="Content Placeholder 2"/>
          <p:cNvSpPr>
            <a:spLocks noGrp="1"/>
          </p:cNvSpPr>
          <p:nvPr>
            <p:ph idx="1"/>
          </p:nvPr>
        </p:nvSpPr>
        <p:spPr/>
        <p:txBody>
          <a:bodyPr/>
          <a:lstStyle/>
          <a:p>
            <a:pPr marL="457200" lvl="1" indent="0">
              <a:buNone/>
            </a:pPr>
            <a:r>
              <a:rPr lang="en-US" dirty="0" smtClean="0"/>
              <a:t/>
            </a:r>
            <a:br>
              <a:rPr lang="en-US" dirty="0" smtClean="0"/>
            </a:br>
            <a:endParaRPr lang="en-US" dirty="0" smtClean="0"/>
          </a:p>
          <a:p>
            <a:pPr marL="0" indent="0">
              <a:buNone/>
            </a:pPr>
            <a:endParaRPr lang="en-US" dirty="0" smtClean="0"/>
          </a:p>
          <a:p>
            <a:endParaRPr lang="en-US" dirty="0" smtClean="0"/>
          </a:p>
          <a:p>
            <a:endParaRPr lang="en-US" dirty="0" smtClean="0"/>
          </a:p>
        </p:txBody>
      </p:sp>
    </p:spTree>
    <p:extLst>
      <p:ext uri="{BB962C8B-B14F-4D97-AF65-F5344CB8AC3E}">
        <p14:creationId xmlns:p14="http://schemas.microsoft.com/office/powerpoint/2010/main" val="234221549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Good setup code highlights significant data</a:t>
            </a:r>
          </a:p>
        </p:txBody>
      </p:sp>
      <p:sp>
        <p:nvSpPr>
          <p:cNvPr id="3" name="Content Placeholder 2"/>
          <p:cNvSpPr>
            <a:spLocks noGrp="1"/>
          </p:cNvSpPr>
          <p:nvPr>
            <p:ph idx="1"/>
          </p:nvPr>
        </p:nvSpPr>
        <p:spPr/>
        <p:txBody>
          <a:bodyPr/>
          <a:lstStyle/>
          <a:p>
            <a:r>
              <a:rPr lang="en-US" dirty="0" smtClean="0"/>
              <a:t>Only specify data that matter!</a:t>
            </a:r>
          </a:p>
          <a:p>
            <a:endParaRPr lang="en-US" dirty="0"/>
          </a:p>
          <a:p>
            <a:endParaRPr lang="en-US" dirty="0" smtClean="0"/>
          </a:p>
          <a:p>
            <a:endParaRPr lang="en-US" dirty="0"/>
          </a:p>
          <a:p>
            <a:r>
              <a:rPr lang="en-US" dirty="0" smtClean="0"/>
              <a:t>TODO: IMAGE</a:t>
            </a:r>
            <a:br>
              <a:rPr lang="en-US" dirty="0" smtClean="0"/>
            </a:br>
            <a:endParaRPr lang="en-US" dirty="0" smtClean="0"/>
          </a:p>
          <a:p>
            <a:pPr lvl="1"/>
            <a:endParaRPr lang="en-US" dirty="0"/>
          </a:p>
          <a:p>
            <a:pPr marL="457200" lvl="1" indent="0">
              <a:buNone/>
            </a:pPr>
            <a:endParaRPr lang="en-US" dirty="0"/>
          </a:p>
        </p:txBody>
      </p:sp>
    </p:spTree>
    <p:extLst>
      <p:ext uri="{BB962C8B-B14F-4D97-AF65-F5344CB8AC3E}">
        <p14:creationId xmlns:p14="http://schemas.microsoft.com/office/powerpoint/2010/main" val="36181947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Good setup code highlights significant data</a:t>
            </a:r>
          </a:p>
        </p:txBody>
      </p:sp>
      <p:sp>
        <p:nvSpPr>
          <p:cNvPr id="3" name="Content Placeholder 2"/>
          <p:cNvSpPr>
            <a:spLocks noGrp="1"/>
          </p:cNvSpPr>
          <p:nvPr>
            <p:ph idx="1"/>
          </p:nvPr>
        </p:nvSpPr>
        <p:spPr/>
        <p:txBody>
          <a:bodyPr/>
          <a:lstStyle/>
          <a:p>
            <a:r>
              <a:rPr lang="en-US" dirty="0" smtClean="0"/>
              <a:t>Significant data should be explicit, not implicit</a:t>
            </a:r>
          </a:p>
          <a:p>
            <a:endParaRPr lang="en-US" dirty="0"/>
          </a:p>
          <a:p>
            <a:endParaRPr lang="en-US" dirty="0" smtClean="0"/>
          </a:p>
          <a:p>
            <a:endParaRPr lang="en-US" dirty="0"/>
          </a:p>
          <a:p>
            <a:r>
              <a:rPr lang="en-US" dirty="0" smtClean="0"/>
              <a:t>TODO: IMAGE</a:t>
            </a:r>
            <a:br>
              <a:rPr lang="en-US" dirty="0" smtClean="0"/>
            </a:br>
            <a:endParaRPr lang="en-US" dirty="0" smtClean="0"/>
          </a:p>
          <a:p>
            <a:pPr lvl="1"/>
            <a:endParaRPr lang="en-US" dirty="0"/>
          </a:p>
          <a:p>
            <a:pPr marL="457200" lvl="1" indent="0">
              <a:buNone/>
            </a:pPr>
            <a:endParaRPr lang="en-US" dirty="0"/>
          </a:p>
        </p:txBody>
      </p:sp>
    </p:spTree>
    <p:extLst>
      <p:ext uri="{BB962C8B-B14F-4D97-AF65-F5344CB8AC3E}">
        <p14:creationId xmlns:p14="http://schemas.microsoft.com/office/powerpoint/2010/main" val="403690862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Good setup code highlights significant data</a:t>
            </a:r>
          </a:p>
        </p:txBody>
      </p:sp>
      <p:sp>
        <p:nvSpPr>
          <p:cNvPr id="3" name="Content Placeholder 2"/>
          <p:cNvSpPr>
            <a:spLocks noGrp="1"/>
          </p:cNvSpPr>
          <p:nvPr>
            <p:ph idx="1"/>
          </p:nvPr>
        </p:nvSpPr>
        <p:spPr/>
        <p:txBody>
          <a:bodyPr/>
          <a:lstStyle/>
          <a:p>
            <a:r>
              <a:rPr lang="en-US" dirty="0" smtClean="0"/>
              <a:t>Significant data should be explicit, not implicit</a:t>
            </a:r>
          </a:p>
          <a:p>
            <a:endParaRPr lang="en-US" dirty="0"/>
          </a:p>
          <a:p>
            <a:endParaRPr lang="en-US" dirty="0" smtClean="0"/>
          </a:p>
          <a:p>
            <a:endParaRPr lang="en-US" dirty="0"/>
          </a:p>
          <a:p>
            <a:r>
              <a:rPr lang="en-US" dirty="0" smtClean="0"/>
              <a:t>TODO: IMAGE</a:t>
            </a:r>
            <a:br>
              <a:rPr lang="en-US" dirty="0" smtClean="0"/>
            </a:br>
            <a:endParaRPr lang="en-US" dirty="0" smtClean="0"/>
          </a:p>
          <a:p>
            <a:pPr lvl="1"/>
            <a:endParaRPr lang="en-US" dirty="0"/>
          </a:p>
          <a:p>
            <a:pPr marL="457200" lvl="1" indent="0">
              <a:buNone/>
            </a:pPr>
            <a:endParaRPr lang="en-US" dirty="0"/>
          </a:p>
        </p:txBody>
      </p:sp>
    </p:spTree>
    <p:extLst>
      <p:ext uri="{BB962C8B-B14F-4D97-AF65-F5344CB8AC3E}">
        <p14:creationId xmlns:p14="http://schemas.microsoft.com/office/powerpoint/2010/main" val="97861118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Good setup code highlights significant data</a:t>
            </a:r>
          </a:p>
        </p:txBody>
      </p:sp>
      <p:sp>
        <p:nvSpPr>
          <p:cNvPr id="3" name="Content Placeholder 2"/>
          <p:cNvSpPr>
            <a:spLocks noGrp="1"/>
          </p:cNvSpPr>
          <p:nvPr>
            <p:ph idx="1"/>
          </p:nvPr>
        </p:nvSpPr>
        <p:spPr/>
        <p:txBody>
          <a:bodyPr/>
          <a:lstStyle/>
          <a:p>
            <a:r>
              <a:rPr lang="en-US" dirty="0" smtClean="0"/>
              <a:t>Named constants for important values</a:t>
            </a:r>
            <a:br>
              <a:rPr lang="en-US" dirty="0" smtClean="0"/>
            </a:br>
            <a:endParaRPr lang="en-US" dirty="0" smtClean="0"/>
          </a:p>
          <a:p>
            <a:pPr lvl="1"/>
            <a:endParaRPr lang="en-US" dirty="0"/>
          </a:p>
          <a:p>
            <a:pPr marL="457200" lvl="1" indent="0">
              <a:buNone/>
            </a:pPr>
            <a:endParaRPr lang="en-US" dirty="0"/>
          </a:p>
        </p:txBody>
      </p:sp>
      <p:pic>
        <p:nvPicPr>
          <p:cNvPr id="4" name="Picture 3"/>
          <p:cNvPicPr>
            <a:picLocks noChangeAspect="1"/>
          </p:cNvPicPr>
          <p:nvPr/>
        </p:nvPicPr>
        <p:blipFill>
          <a:blip r:embed="rId3"/>
          <a:stretch>
            <a:fillRect/>
          </a:stretch>
        </p:blipFill>
        <p:spPr>
          <a:xfrm>
            <a:off x="838200" y="2886746"/>
            <a:ext cx="8924778" cy="3740384"/>
          </a:xfrm>
          <a:prstGeom prst="rect">
            <a:avLst/>
          </a:prstGeom>
        </p:spPr>
      </p:pic>
    </p:spTree>
    <p:extLst>
      <p:ext uri="{BB962C8B-B14F-4D97-AF65-F5344CB8AC3E}">
        <p14:creationId xmlns:p14="http://schemas.microsoft.com/office/powerpoint/2010/main" val="56592080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Good setup code highlights significant data</a:t>
            </a:r>
          </a:p>
        </p:txBody>
      </p:sp>
      <p:sp>
        <p:nvSpPr>
          <p:cNvPr id="3" name="Content Placeholder 2"/>
          <p:cNvSpPr>
            <a:spLocks noGrp="1"/>
          </p:cNvSpPr>
          <p:nvPr>
            <p:ph idx="1"/>
          </p:nvPr>
        </p:nvSpPr>
        <p:spPr/>
        <p:txBody>
          <a:bodyPr/>
          <a:lstStyle/>
          <a:p>
            <a:r>
              <a:rPr lang="en-US" dirty="0" smtClean="0"/>
              <a:t>Give data objects descriptive names</a:t>
            </a:r>
            <a:br>
              <a:rPr lang="en-US" dirty="0" smtClean="0"/>
            </a:br>
            <a:endParaRPr lang="en-US" dirty="0" smtClean="0"/>
          </a:p>
          <a:p>
            <a:pPr lvl="1"/>
            <a:endParaRPr lang="en-US" dirty="0"/>
          </a:p>
          <a:p>
            <a:pPr marL="457200" lvl="1" indent="0">
              <a:buNone/>
            </a:pPr>
            <a:endParaRPr lang="en-US" dirty="0"/>
          </a:p>
        </p:txBody>
      </p:sp>
      <p:pic>
        <p:nvPicPr>
          <p:cNvPr id="5" name="Picture 4"/>
          <p:cNvPicPr>
            <a:picLocks noChangeAspect="1"/>
          </p:cNvPicPr>
          <p:nvPr/>
        </p:nvPicPr>
        <p:blipFill>
          <a:blip r:embed="rId3"/>
          <a:stretch>
            <a:fillRect/>
          </a:stretch>
        </p:blipFill>
        <p:spPr>
          <a:xfrm>
            <a:off x="838200" y="3460652"/>
            <a:ext cx="11075666" cy="2560319"/>
          </a:xfrm>
          <a:prstGeom prst="rect">
            <a:avLst/>
          </a:prstGeom>
        </p:spPr>
      </p:pic>
    </p:spTree>
    <p:extLst>
      <p:ext uri="{BB962C8B-B14F-4D97-AF65-F5344CB8AC3E}">
        <p14:creationId xmlns:p14="http://schemas.microsoft.com/office/powerpoint/2010/main" val="105563357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Good setup code highlights significant data</a:t>
            </a:r>
          </a:p>
        </p:txBody>
      </p:sp>
      <p:sp>
        <p:nvSpPr>
          <p:cNvPr id="3" name="Content Placeholder 2"/>
          <p:cNvSpPr>
            <a:spLocks noGrp="1"/>
          </p:cNvSpPr>
          <p:nvPr>
            <p:ph idx="1"/>
          </p:nvPr>
        </p:nvSpPr>
        <p:spPr/>
        <p:txBody>
          <a:bodyPr/>
          <a:lstStyle/>
          <a:p>
            <a:r>
              <a:rPr lang="en-US" dirty="0" smtClean="0"/>
              <a:t>Give data objects descriptive names</a:t>
            </a:r>
            <a:br>
              <a:rPr lang="en-US" dirty="0" smtClean="0"/>
            </a:br>
            <a:endParaRPr lang="en-US" dirty="0" smtClean="0"/>
          </a:p>
          <a:p>
            <a:pPr lvl="1"/>
            <a:endParaRPr lang="en-US" dirty="0"/>
          </a:p>
          <a:p>
            <a:pPr marL="457200" lvl="1" indent="0">
              <a:buNone/>
            </a:pPr>
            <a:endParaRPr lang="en-US" dirty="0"/>
          </a:p>
        </p:txBody>
      </p:sp>
      <p:pic>
        <p:nvPicPr>
          <p:cNvPr id="4" name="Picture 3"/>
          <p:cNvPicPr>
            <a:picLocks noChangeAspect="1"/>
          </p:cNvPicPr>
          <p:nvPr/>
        </p:nvPicPr>
        <p:blipFill>
          <a:blip r:embed="rId3"/>
          <a:stretch>
            <a:fillRect/>
          </a:stretch>
        </p:blipFill>
        <p:spPr>
          <a:xfrm>
            <a:off x="838200" y="3221006"/>
            <a:ext cx="9598221" cy="3636994"/>
          </a:xfrm>
          <a:prstGeom prst="rect">
            <a:avLst/>
          </a:prstGeom>
        </p:spPr>
      </p:pic>
    </p:spTree>
    <p:extLst>
      <p:ext uri="{BB962C8B-B14F-4D97-AF65-F5344CB8AC3E}">
        <p14:creationId xmlns:p14="http://schemas.microsoft.com/office/powerpoint/2010/main" val="26770347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Good setup code highlights significant data</a:t>
            </a:r>
          </a:p>
        </p:txBody>
      </p:sp>
      <p:sp>
        <p:nvSpPr>
          <p:cNvPr id="3" name="Content Placeholder 2"/>
          <p:cNvSpPr>
            <a:spLocks noGrp="1"/>
          </p:cNvSpPr>
          <p:nvPr>
            <p:ph idx="1"/>
          </p:nvPr>
        </p:nvSpPr>
        <p:spPr/>
        <p:txBody>
          <a:bodyPr/>
          <a:lstStyle/>
          <a:p>
            <a:r>
              <a:rPr lang="en-US" dirty="0" smtClean="0"/>
              <a:t>Consistent naming patterns = instant recognition</a:t>
            </a:r>
            <a:br>
              <a:rPr lang="en-US" dirty="0" smtClean="0"/>
            </a:br>
            <a:endParaRPr lang="en-US" dirty="0" smtClean="0"/>
          </a:p>
          <a:p>
            <a:endParaRPr lang="en-US" dirty="0" smtClean="0"/>
          </a:p>
          <a:p>
            <a:pPr lvl="1"/>
            <a:endParaRPr lang="en-US" dirty="0"/>
          </a:p>
          <a:p>
            <a:pPr marL="457200" lvl="1" indent="0">
              <a:buNone/>
            </a:pPr>
            <a:endParaRPr lang="en-US" dirty="0"/>
          </a:p>
        </p:txBody>
      </p:sp>
      <p:pic>
        <p:nvPicPr>
          <p:cNvPr id="5" name="Picture 4"/>
          <p:cNvPicPr>
            <a:picLocks noChangeAspect="1"/>
          </p:cNvPicPr>
          <p:nvPr/>
        </p:nvPicPr>
        <p:blipFill>
          <a:blip r:embed="rId3"/>
          <a:stretch>
            <a:fillRect/>
          </a:stretch>
        </p:blipFill>
        <p:spPr>
          <a:xfrm>
            <a:off x="938867" y="2940148"/>
            <a:ext cx="10314265" cy="3813591"/>
          </a:xfrm>
          <a:prstGeom prst="rect">
            <a:avLst/>
          </a:prstGeom>
        </p:spPr>
      </p:pic>
    </p:spTree>
    <p:extLst>
      <p:ext uri="{BB962C8B-B14F-4D97-AF65-F5344CB8AC3E}">
        <p14:creationId xmlns:p14="http://schemas.microsoft.com/office/powerpoint/2010/main" val="137670938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Good setup code is reusable</a:t>
            </a:r>
            <a:endParaRPr lang="en-US" dirty="0"/>
          </a:p>
        </p:txBody>
      </p:sp>
      <p:sp>
        <p:nvSpPr>
          <p:cNvPr id="3" name="Content Placeholder 2"/>
          <p:cNvSpPr>
            <a:spLocks noGrp="1"/>
          </p:cNvSpPr>
          <p:nvPr>
            <p:ph idx="1"/>
          </p:nvPr>
        </p:nvSpPr>
        <p:spPr/>
        <p:txBody>
          <a:bodyPr/>
          <a:lstStyle/>
          <a:p>
            <a:r>
              <a:rPr lang="en-US" dirty="0" smtClean="0"/>
              <a:t>Avoid inheritance (for data reuse)</a:t>
            </a:r>
          </a:p>
          <a:p>
            <a:pPr lvl="1"/>
            <a:r>
              <a:rPr lang="en-US" dirty="0" smtClean="0"/>
              <a:t>Hard to tweak data for each test</a:t>
            </a:r>
          </a:p>
          <a:p>
            <a:pPr lvl="1"/>
            <a:r>
              <a:rPr lang="en-US" dirty="0" smtClean="0"/>
              <a:t>Can’t re-use in different base classes</a:t>
            </a:r>
          </a:p>
          <a:p>
            <a:pPr marL="457200" lvl="1" indent="0">
              <a:buNone/>
            </a:pPr>
            <a:endParaRPr lang="en-US" dirty="0"/>
          </a:p>
          <a:p>
            <a:endParaRPr lang="en-US" dirty="0"/>
          </a:p>
        </p:txBody>
      </p:sp>
    </p:spTree>
    <p:extLst>
      <p:ext uri="{BB962C8B-B14F-4D97-AF65-F5344CB8AC3E}">
        <p14:creationId xmlns:p14="http://schemas.microsoft.com/office/powerpoint/2010/main" val="90148767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Good setup code is resilient</a:t>
            </a:r>
            <a:endParaRPr lang="en-US" dirty="0"/>
          </a:p>
        </p:txBody>
      </p:sp>
      <p:sp>
        <p:nvSpPr>
          <p:cNvPr id="3" name="Content Placeholder 2"/>
          <p:cNvSpPr>
            <a:spLocks noGrp="1"/>
          </p:cNvSpPr>
          <p:nvPr>
            <p:ph idx="1"/>
          </p:nvPr>
        </p:nvSpPr>
        <p:spPr/>
        <p:txBody>
          <a:bodyPr>
            <a:normAutofit/>
          </a:bodyPr>
          <a:lstStyle/>
          <a:p>
            <a:r>
              <a:rPr lang="en-US" dirty="0" smtClean="0"/>
              <a:t>Trivial changes != mountains of errors</a:t>
            </a:r>
            <a:br>
              <a:rPr lang="en-US" dirty="0" smtClean="0"/>
            </a:br>
            <a:endParaRPr lang="en-US" dirty="0" smtClean="0"/>
          </a:p>
          <a:p>
            <a:pPr marL="457200" lvl="1" indent="0">
              <a:buNone/>
            </a:pPr>
            <a:endParaRPr lang="en-US" dirty="0"/>
          </a:p>
        </p:txBody>
      </p:sp>
    </p:spTree>
    <p:extLst>
      <p:ext uri="{BB962C8B-B14F-4D97-AF65-F5344CB8AC3E}">
        <p14:creationId xmlns:p14="http://schemas.microsoft.com/office/powerpoint/2010/main" val="147107199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Behold, the reason we’re here</a:t>
            </a:r>
            <a:endParaRPr lang="en-US" dirty="0"/>
          </a:p>
        </p:txBody>
      </p:sp>
      <p:pic>
        <p:nvPicPr>
          <p:cNvPr id="7" name="Picture 6"/>
          <p:cNvPicPr>
            <a:picLocks noChangeAspect="1"/>
          </p:cNvPicPr>
          <p:nvPr/>
        </p:nvPicPr>
        <p:blipFill>
          <a:blip r:embed="rId3"/>
          <a:stretch>
            <a:fillRect/>
          </a:stretch>
        </p:blipFill>
        <p:spPr>
          <a:xfrm>
            <a:off x="838200" y="1264178"/>
            <a:ext cx="8201025" cy="5210175"/>
          </a:xfrm>
          <a:prstGeom prst="rect">
            <a:avLst/>
          </a:prstGeom>
        </p:spPr>
      </p:pic>
    </p:spTree>
    <p:extLst>
      <p:ext uri="{BB962C8B-B14F-4D97-AF65-F5344CB8AC3E}">
        <p14:creationId xmlns:p14="http://schemas.microsoft.com/office/powerpoint/2010/main" val="37174298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Good setup code is resilient</a:t>
            </a:r>
            <a:endParaRPr lang="en-US" dirty="0"/>
          </a:p>
        </p:txBody>
      </p:sp>
      <p:sp>
        <p:nvSpPr>
          <p:cNvPr id="3" name="Content Placeholder 2"/>
          <p:cNvSpPr>
            <a:spLocks noGrp="1"/>
          </p:cNvSpPr>
          <p:nvPr>
            <p:ph idx="1"/>
          </p:nvPr>
        </p:nvSpPr>
        <p:spPr/>
        <p:txBody>
          <a:bodyPr>
            <a:normAutofit/>
          </a:bodyPr>
          <a:lstStyle/>
          <a:p>
            <a:r>
              <a:rPr lang="en-US" dirty="0" smtClean="0">
                <a:solidFill>
                  <a:schemeClr val="bg1">
                    <a:lumMod val="65000"/>
                  </a:schemeClr>
                </a:solidFill>
              </a:rPr>
              <a:t>Trivial changes != mountains of errors</a:t>
            </a:r>
            <a:r>
              <a:rPr lang="en-US" dirty="0" smtClean="0"/>
              <a:t/>
            </a:r>
            <a:br>
              <a:rPr lang="en-US" dirty="0" smtClean="0"/>
            </a:br>
            <a:endParaRPr lang="en-US" dirty="0" smtClean="0"/>
          </a:p>
          <a:p>
            <a:r>
              <a:rPr lang="en-US" dirty="0" smtClean="0"/>
              <a:t>Minimal effort to refactor tests</a:t>
            </a:r>
            <a:br>
              <a:rPr lang="en-US" dirty="0" smtClean="0"/>
            </a:br>
            <a:endParaRPr lang="en-US" dirty="0" smtClean="0"/>
          </a:p>
          <a:p>
            <a:pPr marL="457200" lvl="1" indent="0">
              <a:buNone/>
            </a:pPr>
            <a:endParaRPr lang="en-US" dirty="0"/>
          </a:p>
        </p:txBody>
      </p:sp>
    </p:spTree>
    <p:extLst>
      <p:ext uri="{BB962C8B-B14F-4D97-AF65-F5344CB8AC3E}">
        <p14:creationId xmlns:p14="http://schemas.microsoft.com/office/powerpoint/2010/main" val="79501953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Recap: Principles of good test setup code</a:t>
            </a:r>
            <a:endParaRPr lang="en-US" dirty="0"/>
          </a:p>
        </p:txBody>
      </p:sp>
      <p:sp>
        <p:nvSpPr>
          <p:cNvPr id="3" name="Content Placeholder 2"/>
          <p:cNvSpPr>
            <a:spLocks noGrp="1"/>
          </p:cNvSpPr>
          <p:nvPr>
            <p:ph idx="1"/>
          </p:nvPr>
        </p:nvSpPr>
        <p:spPr/>
        <p:txBody>
          <a:bodyPr>
            <a:normAutofit/>
          </a:bodyPr>
          <a:lstStyle/>
          <a:p>
            <a:pPr marL="171450" indent="-171450"/>
            <a:r>
              <a:rPr lang="en-US" dirty="0" smtClean="0"/>
              <a:t>Highly expressive</a:t>
            </a:r>
            <a:br>
              <a:rPr lang="en-US" dirty="0" smtClean="0"/>
            </a:br>
            <a:endParaRPr lang="en-US" dirty="0"/>
          </a:p>
          <a:p>
            <a:pPr marL="171450" indent="-171450"/>
            <a:r>
              <a:rPr lang="en-US" dirty="0"/>
              <a:t>Highlights data that </a:t>
            </a:r>
            <a:r>
              <a:rPr lang="en-US" dirty="0" smtClean="0"/>
              <a:t>impact </a:t>
            </a:r>
            <a:r>
              <a:rPr lang="en-US" dirty="0"/>
              <a:t>the test outcome</a:t>
            </a:r>
          </a:p>
          <a:p>
            <a:pPr marL="628650" lvl="1" indent="-171450"/>
            <a:endParaRPr lang="en-US" dirty="0"/>
          </a:p>
          <a:p>
            <a:pPr marL="171450" indent="-171450"/>
            <a:r>
              <a:rPr lang="en-US" dirty="0" smtClean="0"/>
              <a:t>Is reusable (without inheritance)</a:t>
            </a:r>
            <a:r>
              <a:rPr lang="en-US" dirty="0"/>
              <a:t/>
            </a:r>
            <a:br>
              <a:rPr lang="en-US" dirty="0"/>
            </a:br>
            <a:endParaRPr lang="en-US" dirty="0"/>
          </a:p>
          <a:p>
            <a:pPr marL="171450" indent="-171450"/>
            <a:r>
              <a:rPr lang="en-US" dirty="0" smtClean="0"/>
              <a:t>Resilient / easy to maintain</a:t>
            </a:r>
            <a:br>
              <a:rPr lang="en-US" dirty="0" smtClean="0"/>
            </a:br>
            <a:endParaRPr lang="en-US" dirty="0" smtClean="0"/>
          </a:p>
          <a:p>
            <a:pPr marL="457200" lvl="1" indent="0">
              <a:buNone/>
            </a:pPr>
            <a:endParaRPr lang="en-US" dirty="0"/>
          </a:p>
        </p:txBody>
      </p:sp>
    </p:spTree>
    <p:extLst>
      <p:ext uri="{BB962C8B-B14F-4D97-AF65-F5344CB8AC3E}">
        <p14:creationId xmlns:p14="http://schemas.microsoft.com/office/powerpoint/2010/main" val="253641069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Patterns &amp; Practices - show me the </a:t>
            </a:r>
            <a:r>
              <a:rPr lang="en-US" dirty="0" err="1" smtClean="0"/>
              <a:t>codez</a:t>
            </a:r>
            <a:r>
              <a:rPr lang="en-US" dirty="0" smtClean="0"/>
              <a:t>!</a:t>
            </a:r>
            <a:endParaRPr lang="en-US" dirty="0"/>
          </a:p>
        </p:txBody>
      </p:sp>
      <p:pic>
        <p:nvPicPr>
          <p:cNvPr id="4" name="Content Placeholder 3"/>
          <p:cNvPicPr>
            <a:picLocks noGrp="1" noChangeAspect="1"/>
          </p:cNvPicPr>
          <p:nvPr>
            <p:ph idx="1"/>
          </p:nvPr>
        </p:nvPicPr>
        <p:blipFill>
          <a:blip r:embed="rId3"/>
          <a:stretch>
            <a:fillRect/>
          </a:stretch>
        </p:blipFill>
        <p:spPr>
          <a:xfrm>
            <a:off x="3462338" y="3334543"/>
            <a:ext cx="4352925" cy="561975"/>
          </a:xfrm>
          <a:prstGeom prst="rect">
            <a:avLst/>
          </a:prstGeom>
        </p:spPr>
      </p:pic>
    </p:spTree>
    <p:extLst>
      <p:ext uri="{BB962C8B-B14F-4D97-AF65-F5344CB8AC3E}">
        <p14:creationId xmlns:p14="http://schemas.microsoft.com/office/powerpoint/2010/main" val="1604265732"/>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Patterns we tried, but didn’t like</a:t>
            </a:r>
            <a:endParaRPr lang="en-US" dirty="0"/>
          </a:p>
        </p:txBody>
      </p:sp>
      <p:sp>
        <p:nvSpPr>
          <p:cNvPr id="3" name="Content Placeholder 2"/>
          <p:cNvSpPr>
            <a:spLocks noGrp="1"/>
          </p:cNvSpPr>
          <p:nvPr>
            <p:ph idx="1"/>
          </p:nvPr>
        </p:nvSpPr>
        <p:spPr/>
        <p:txBody>
          <a:bodyPr/>
          <a:lstStyle/>
          <a:p>
            <a:r>
              <a:rPr lang="en-US" dirty="0" smtClean="0"/>
              <a:t>Object Mother</a:t>
            </a:r>
          </a:p>
          <a:p>
            <a:endParaRPr lang="en-US" dirty="0"/>
          </a:p>
          <a:p>
            <a:pPr lvl="1"/>
            <a:endParaRPr lang="en-US" dirty="0" smtClean="0"/>
          </a:p>
          <a:p>
            <a:endParaRPr lang="en-US" dirty="0" smtClean="0"/>
          </a:p>
          <a:p>
            <a:pPr lvl="2"/>
            <a:endParaRPr lang="en-US" dirty="0" smtClean="0"/>
          </a:p>
          <a:p>
            <a:pPr lvl="1"/>
            <a:endParaRPr lang="en-US" dirty="0"/>
          </a:p>
        </p:txBody>
      </p:sp>
      <p:pic>
        <p:nvPicPr>
          <p:cNvPr id="5" name="Picture 4"/>
          <p:cNvPicPr>
            <a:picLocks noChangeAspect="1"/>
          </p:cNvPicPr>
          <p:nvPr/>
        </p:nvPicPr>
        <p:blipFill>
          <a:blip r:embed="rId3"/>
          <a:stretch>
            <a:fillRect/>
          </a:stretch>
        </p:blipFill>
        <p:spPr>
          <a:xfrm>
            <a:off x="838200" y="3151310"/>
            <a:ext cx="11353800" cy="1209217"/>
          </a:xfrm>
          <a:prstGeom prst="rect">
            <a:avLst/>
          </a:prstGeom>
        </p:spPr>
      </p:pic>
    </p:spTree>
    <p:extLst>
      <p:ext uri="{BB962C8B-B14F-4D97-AF65-F5344CB8AC3E}">
        <p14:creationId xmlns:p14="http://schemas.microsoft.com/office/powerpoint/2010/main" val="232603915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Patterns we tried, but didn’t like</a:t>
            </a:r>
            <a:endParaRPr lang="en-US" dirty="0"/>
          </a:p>
        </p:txBody>
      </p:sp>
      <p:sp>
        <p:nvSpPr>
          <p:cNvPr id="3" name="Content Placeholder 2"/>
          <p:cNvSpPr>
            <a:spLocks noGrp="1"/>
          </p:cNvSpPr>
          <p:nvPr>
            <p:ph idx="1"/>
          </p:nvPr>
        </p:nvSpPr>
        <p:spPr/>
        <p:txBody>
          <a:bodyPr/>
          <a:lstStyle/>
          <a:p>
            <a:r>
              <a:rPr lang="en-US" dirty="0" smtClean="0"/>
              <a:t>Object Mother</a:t>
            </a:r>
          </a:p>
          <a:p>
            <a:endParaRPr lang="en-US" dirty="0"/>
          </a:p>
          <a:p>
            <a:pPr lvl="1"/>
            <a:endParaRPr lang="en-US" dirty="0" smtClean="0"/>
          </a:p>
          <a:p>
            <a:endParaRPr lang="en-US" dirty="0" smtClean="0"/>
          </a:p>
          <a:p>
            <a:pPr lvl="2"/>
            <a:endParaRPr lang="en-US" dirty="0" smtClean="0"/>
          </a:p>
          <a:p>
            <a:pPr lvl="1"/>
            <a:endParaRPr lang="en-US" dirty="0"/>
          </a:p>
        </p:txBody>
      </p:sp>
      <p:pic>
        <p:nvPicPr>
          <p:cNvPr id="6" name="Picture 5"/>
          <p:cNvPicPr>
            <a:picLocks noChangeAspect="1"/>
          </p:cNvPicPr>
          <p:nvPr/>
        </p:nvPicPr>
        <p:blipFill>
          <a:blip r:embed="rId3"/>
          <a:stretch>
            <a:fillRect/>
          </a:stretch>
        </p:blipFill>
        <p:spPr>
          <a:xfrm>
            <a:off x="838200" y="3170354"/>
            <a:ext cx="11285999" cy="1700029"/>
          </a:xfrm>
          <a:prstGeom prst="rect">
            <a:avLst/>
          </a:prstGeom>
        </p:spPr>
      </p:pic>
    </p:spTree>
    <p:extLst>
      <p:ext uri="{BB962C8B-B14F-4D97-AF65-F5344CB8AC3E}">
        <p14:creationId xmlns:p14="http://schemas.microsoft.com/office/powerpoint/2010/main" val="311421313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Patterns we tried, but didn’t like</a:t>
            </a:r>
            <a:endParaRPr lang="en-US" dirty="0"/>
          </a:p>
        </p:txBody>
      </p:sp>
      <p:sp>
        <p:nvSpPr>
          <p:cNvPr id="3" name="Content Placeholder 2"/>
          <p:cNvSpPr>
            <a:spLocks noGrp="1"/>
          </p:cNvSpPr>
          <p:nvPr>
            <p:ph idx="1"/>
          </p:nvPr>
        </p:nvSpPr>
        <p:spPr/>
        <p:txBody>
          <a:bodyPr/>
          <a:lstStyle/>
          <a:p>
            <a:r>
              <a:rPr lang="en-US" dirty="0" smtClean="0"/>
              <a:t>Data Builder</a:t>
            </a:r>
          </a:p>
          <a:p>
            <a:endParaRPr lang="en-US" dirty="0" smtClean="0"/>
          </a:p>
          <a:p>
            <a:endParaRPr lang="en-US" dirty="0"/>
          </a:p>
          <a:p>
            <a:pPr lvl="1"/>
            <a:endParaRPr lang="en-US" dirty="0" smtClean="0"/>
          </a:p>
          <a:p>
            <a:endParaRPr lang="en-US" dirty="0" smtClean="0"/>
          </a:p>
          <a:p>
            <a:pPr lvl="2"/>
            <a:endParaRPr lang="en-US" dirty="0" smtClean="0"/>
          </a:p>
          <a:p>
            <a:pPr lvl="1"/>
            <a:endParaRPr lang="en-US" dirty="0"/>
          </a:p>
        </p:txBody>
      </p:sp>
      <p:pic>
        <p:nvPicPr>
          <p:cNvPr id="7" name="Picture 6"/>
          <p:cNvPicPr>
            <a:picLocks noChangeAspect="1"/>
          </p:cNvPicPr>
          <p:nvPr/>
        </p:nvPicPr>
        <p:blipFill>
          <a:blip r:embed="rId3"/>
          <a:stretch>
            <a:fillRect/>
          </a:stretch>
        </p:blipFill>
        <p:spPr>
          <a:xfrm>
            <a:off x="1106505" y="2897946"/>
            <a:ext cx="10349763" cy="3855794"/>
          </a:xfrm>
          <a:prstGeom prst="rect">
            <a:avLst/>
          </a:prstGeom>
        </p:spPr>
      </p:pic>
    </p:spTree>
    <p:extLst>
      <p:ext uri="{BB962C8B-B14F-4D97-AF65-F5344CB8AC3E}">
        <p14:creationId xmlns:p14="http://schemas.microsoft.com/office/powerpoint/2010/main" val="4214628019"/>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Patterns we tried, but didn’t like</a:t>
            </a:r>
            <a:endParaRPr lang="en-US" dirty="0"/>
          </a:p>
        </p:txBody>
      </p:sp>
      <p:sp>
        <p:nvSpPr>
          <p:cNvPr id="3" name="Content Placeholder 2"/>
          <p:cNvSpPr>
            <a:spLocks noGrp="1"/>
          </p:cNvSpPr>
          <p:nvPr>
            <p:ph idx="1"/>
          </p:nvPr>
        </p:nvSpPr>
        <p:spPr/>
        <p:txBody>
          <a:bodyPr/>
          <a:lstStyle/>
          <a:p>
            <a:r>
              <a:rPr lang="en-US" dirty="0" smtClean="0"/>
              <a:t>Data Builder</a:t>
            </a:r>
          </a:p>
          <a:p>
            <a:endParaRPr lang="en-US" dirty="0" smtClean="0"/>
          </a:p>
          <a:p>
            <a:endParaRPr lang="en-US" dirty="0"/>
          </a:p>
          <a:p>
            <a:pPr lvl="1"/>
            <a:endParaRPr lang="en-US" dirty="0" smtClean="0"/>
          </a:p>
          <a:p>
            <a:endParaRPr lang="en-US" dirty="0" smtClean="0"/>
          </a:p>
          <a:p>
            <a:pPr lvl="2"/>
            <a:endParaRPr lang="en-US" dirty="0" smtClean="0"/>
          </a:p>
          <a:p>
            <a:pPr lvl="1"/>
            <a:endParaRPr lang="en-US" dirty="0"/>
          </a:p>
        </p:txBody>
      </p:sp>
      <p:pic>
        <p:nvPicPr>
          <p:cNvPr id="5" name="Picture 4"/>
          <p:cNvPicPr>
            <a:picLocks noChangeAspect="1"/>
          </p:cNvPicPr>
          <p:nvPr/>
        </p:nvPicPr>
        <p:blipFill>
          <a:blip r:embed="rId3"/>
          <a:stretch>
            <a:fillRect/>
          </a:stretch>
        </p:blipFill>
        <p:spPr>
          <a:xfrm>
            <a:off x="1024180" y="2639716"/>
            <a:ext cx="9296400" cy="3381375"/>
          </a:xfrm>
          <a:prstGeom prst="rect">
            <a:avLst/>
          </a:prstGeom>
        </p:spPr>
      </p:pic>
    </p:spTree>
    <p:extLst>
      <p:ext uri="{BB962C8B-B14F-4D97-AF65-F5344CB8AC3E}">
        <p14:creationId xmlns:p14="http://schemas.microsoft.com/office/powerpoint/2010/main" val="3299209861"/>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Patterns &amp; Practices – </a:t>
            </a:r>
            <a:r>
              <a:rPr lang="en-US" dirty="0" smtClean="0"/>
              <a:t>Test Helpers</a:t>
            </a:r>
            <a:endParaRPr lang="en-US" dirty="0"/>
          </a:p>
        </p:txBody>
      </p:sp>
      <p:sp>
        <p:nvSpPr>
          <p:cNvPr id="3" name="Content Placeholder 2"/>
          <p:cNvSpPr>
            <a:spLocks noGrp="1"/>
          </p:cNvSpPr>
          <p:nvPr>
            <p:ph idx="1"/>
          </p:nvPr>
        </p:nvSpPr>
        <p:spPr/>
        <p:txBody>
          <a:bodyPr/>
          <a:lstStyle/>
          <a:p>
            <a:r>
              <a:rPr lang="en-US" dirty="0" smtClean="0"/>
              <a:t>Like Object Mother, but customizable</a:t>
            </a:r>
          </a:p>
          <a:p>
            <a:r>
              <a:rPr lang="en-US" dirty="0" smtClean="0"/>
              <a:t>Like Data Builder, without the fluent API</a:t>
            </a:r>
          </a:p>
          <a:p>
            <a:endParaRPr lang="en-US" dirty="0" smtClean="0"/>
          </a:p>
          <a:p>
            <a:endParaRPr lang="en-US" dirty="0"/>
          </a:p>
          <a:p>
            <a:endParaRPr lang="en-US" dirty="0" smtClean="0"/>
          </a:p>
          <a:p>
            <a:endParaRPr lang="en-US" dirty="0"/>
          </a:p>
        </p:txBody>
      </p:sp>
      <p:pic>
        <p:nvPicPr>
          <p:cNvPr id="7" name="Picture 6"/>
          <p:cNvPicPr>
            <a:picLocks noChangeAspect="1"/>
          </p:cNvPicPr>
          <p:nvPr/>
        </p:nvPicPr>
        <p:blipFill>
          <a:blip r:embed="rId3"/>
          <a:stretch>
            <a:fillRect/>
          </a:stretch>
        </p:blipFill>
        <p:spPr>
          <a:xfrm>
            <a:off x="1061598" y="3122881"/>
            <a:ext cx="9256007" cy="3735119"/>
          </a:xfrm>
          <a:prstGeom prst="rect">
            <a:avLst/>
          </a:prstGeom>
        </p:spPr>
      </p:pic>
    </p:spTree>
    <p:extLst>
      <p:ext uri="{BB962C8B-B14F-4D97-AF65-F5344CB8AC3E}">
        <p14:creationId xmlns:p14="http://schemas.microsoft.com/office/powerpoint/2010/main" val="124411986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Patterns &amp; Practices – </a:t>
            </a:r>
            <a:r>
              <a:rPr lang="en-US" dirty="0" smtClean="0"/>
              <a:t>Test Helpers</a:t>
            </a:r>
            <a:endParaRPr lang="en-US" dirty="0"/>
          </a:p>
        </p:txBody>
      </p:sp>
      <p:sp>
        <p:nvSpPr>
          <p:cNvPr id="3" name="Content Placeholder 2"/>
          <p:cNvSpPr>
            <a:spLocks noGrp="1"/>
          </p:cNvSpPr>
          <p:nvPr>
            <p:ph idx="1"/>
          </p:nvPr>
        </p:nvSpPr>
        <p:spPr/>
        <p:txBody>
          <a:bodyPr/>
          <a:lstStyle/>
          <a:p>
            <a:r>
              <a:rPr lang="en-US" dirty="0"/>
              <a:t>Like Object Mother, but customizable</a:t>
            </a:r>
          </a:p>
          <a:p>
            <a:r>
              <a:rPr lang="en-US" dirty="0"/>
              <a:t>Like Data Builder, without the fluent API</a:t>
            </a:r>
          </a:p>
          <a:p>
            <a:endParaRPr lang="en-US" dirty="0" smtClean="0"/>
          </a:p>
          <a:p>
            <a:endParaRPr lang="en-US" dirty="0"/>
          </a:p>
        </p:txBody>
      </p:sp>
      <p:pic>
        <p:nvPicPr>
          <p:cNvPr id="8" name="Picture 7"/>
          <p:cNvPicPr>
            <a:picLocks noChangeAspect="1"/>
          </p:cNvPicPr>
          <p:nvPr/>
        </p:nvPicPr>
        <p:blipFill>
          <a:blip r:embed="rId3"/>
          <a:stretch>
            <a:fillRect/>
          </a:stretch>
        </p:blipFill>
        <p:spPr>
          <a:xfrm>
            <a:off x="838200" y="3867504"/>
            <a:ext cx="10058508" cy="1365677"/>
          </a:xfrm>
          <a:prstGeom prst="rect">
            <a:avLst/>
          </a:prstGeom>
        </p:spPr>
      </p:pic>
    </p:spTree>
    <p:extLst>
      <p:ext uri="{BB962C8B-B14F-4D97-AF65-F5344CB8AC3E}">
        <p14:creationId xmlns:p14="http://schemas.microsoft.com/office/powerpoint/2010/main" val="383994778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Patterns &amp; Practices – </a:t>
            </a:r>
            <a:r>
              <a:rPr lang="en-US" dirty="0" smtClean="0"/>
              <a:t>Test Helpers</a:t>
            </a:r>
            <a:endParaRPr lang="en-US" dirty="0"/>
          </a:p>
        </p:txBody>
      </p:sp>
      <p:sp>
        <p:nvSpPr>
          <p:cNvPr id="3" name="Content Placeholder 2"/>
          <p:cNvSpPr>
            <a:spLocks noGrp="1"/>
          </p:cNvSpPr>
          <p:nvPr>
            <p:ph idx="1"/>
          </p:nvPr>
        </p:nvSpPr>
        <p:spPr/>
        <p:txBody>
          <a:bodyPr/>
          <a:lstStyle/>
          <a:p>
            <a:r>
              <a:rPr lang="en-US" dirty="0" smtClean="0"/>
              <a:t>Assign unique values – avoid “unexpected equality”</a:t>
            </a:r>
          </a:p>
        </p:txBody>
      </p:sp>
      <p:pic>
        <p:nvPicPr>
          <p:cNvPr id="5" name="Picture 4"/>
          <p:cNvPicPr>
            <a:picLocks noChangeAspect="1"/>
          </p:cNvPicPr>
          <p:nvPr/>
        </p:nvPicPr>
        <p:blipFill>
          <a:blip r:embed="rId3"/>
          <a:stretch>
            <a:fillRect/>
          </a:stretch>
        </p:blipFill>
        <p:spPr>
          <a:xfrm>
            <a:off x="1062789" y="3333687"/>
            <a:ext cx="10838448" cy="2601891"/>
          </a:xfrm>
          <a:prstGeom prst="rect">
            <a:avLst/>
          </a:prstGeom>
        </p:spPr>
      </p:pic>
    </p:spTree>
    <p:extLst>
      <p:ext uri="{BB962C8B-B14F-4D97-AF65-F5344CB8AC3E}">
        <p14:creationId xmlns:p14="http://schemas.microsoft.com/office/powerpoint/2010/main" val="211353777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826381" y="318383"/>
            <a:ext cx="7400925" cy="5724525"/>
          </a:xfrm>
          <a:prstGeom prst="rect">
            <a:avLst/>
          </a:prstGeom>
        </p:spPr>
      </p:pic>
    </p:spTree>
    <p:extLst>
      <p:ext uri="{BB962C8B-B14F-4D97-AF65-F5344CB8AC3E}">
        <p14:creationId xmlns:p14="http://schemas.microsoft.com/office/powerpoint/2010/main" val="1632332826"/>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Patterns &amp; Practices – </a:t>
            </a:r>
            <a:r>
              <a:rPr lang="en-US" dirty="0" smtClean="0"/>
              <a:t>Test Helpers</a:t>
            </a:r>
            <a:endParaRPr lang="en-US" dirty="0"/>
          </a:p>
        </p:txBody>
      </p:sp>
      <p:sp>
        <p:nvSpPr>
          <p:cNvPr id="3" name="Content Placeholder 2"/>
          <p:cNvSpPr>
            <a:spLocks noGrp="1"/>
          </p:cNvSpPr>
          <p:nvPr>
            <p:ph idx="1"/>
          </p:nvPr>
        </p:nvSpPr>
        <p:spPr/>
        <p:txBody>
          <a:bodyPr/>
          <a:lstStyle/>
          <a:p>
            <a:r>
              <a:rPr lang="en-US" dirty="0" smtClean="0"/>
              <a:t>Assign unique values – avoid “unexpected equality”</a:t>
            </a:r>
          </a:p>
        </p:txBody>
      </p:sp>
      <p:pic>
        <p:nvPicPr>
          <p:cNvPr id="7" name="Picture 6"/>
          <p:cNvPicPr>
            <a:picLocks noChangeAspect="1"/>
          </p:cNvPicPr>
          <p:nvPr/>
        </p:nvPicPr>
        <p:blipFill>
          <a:blip r:embed="rId3"/>
          <a:stretch>
            <a:fillRect/>
          </a:stretch>
        </p:blipFill>
        <p:spPr>
          <a:xfrm>
            <a:off x="1147691" y="3367527"/>
            <a:ext cx="9684433" cy="2542373"/>
          </a:xfrm>
          <a:prstGeom prst="rect">
            <a:avLst/>
          </a:prstGeom>
        </p:spPr>
      </p:pic>
      <p:pic>
        <p:nvPicPr>
          <p:cNvPr id="8" name="Picture 7"/>
          <p:cNvPicPr>
            <a:picLocks noChangeAspect="1"/>
          </p:cNvPicPr>
          <p:nvPr/>
        </p:nvPicPr>
        <p:blipFill>
          <a:blip r:embed="rId4"/>
          <a:stretch>
            <a:fillRect/>
          </a:stretch>
        </p:blipFill>
        <p:spPr>
          <a:xfrm>
            <a:off x="1147691" y="3367526"/>
            <a:ext cx="9684435" cy="2542373"/>
          </a:xfrm>
          <a:prstGeom prst="rect">
            <a:avLst/>
          </a:prstGeom>
        </p:spPr>
      </p:pic>
    </p:spTree>
    <p:extLst>
      <p:ext uri="{BB962C8B-B14F-4D97-AF65-F5344CB8AC3E}">
        <p14:creationId xmlns:p14="http://schemas.microsoft.com/office/powerpoint/2010/main" val="3978575166"/>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Patterns &amp; Practices – </a:t>
            </a:r>
            <a:r>
              <a:rPr lang="en-US" dirty="0" smtClean="0"/>
              <a:t>Test Helpers</a:t>
            </a:r>
            <a:endParaRPr lang="en-US" dirty="0"/>
          </a:p>
        </p:txBody>
      </p:sp>
      <p:sp>
        <p:nvSpPr>
          <p:cNvPr id="3" name="Content Placeholder 2"/>
          <p:cNvSpPr>
            <a:spLocks noGrp="1"/>
          </p:cNvSpPr>
          <p:nvPr>
            <p:ph idx="1"/>
          </p:nvPr>
        </p:nvSpPr>
        <p:spPr/>
        <p:txBody>
          <a:bodyPr/>
          <a:lstStyle/>
          <a:p>
            <a:r>
              <a:rPr lang="en-US" dirty="0" smtClean="0"/>
              <a:t>Assign unique values – avoid “unexpected equality”</a:t>
            </a:r>
          </a:p>
          <a:p>
            <a:pPr lvl="1"/>
            <a:r>
              <a:rPr lang="en-US" b="1" dirty="0" err="1" smtClean="0"/>
              <a:t>ShortGuid</a:t>
            </a:r>
            <a:r>
              <a:rPr lang="en-US" dirty="0" smtClean="0"/>
              <a:t> for short, unique strings (</a:t>
            </a:r>
            <a:r>
              <a:rPr lang="en-US" dirty="0" smtClean="0">
                <a:hlinkClick r:id="rId3" action="ppaction://hlinkfile"/>
              </a:rPr>
              <a:t>bit.ly/1dCxSbe</a:t>
            </a:r>
            <a:r>
              <a:rPr lang="en-US" dirty="0"/>
              <a:t>)</a:t>
            </a:r>
            <a:endParaRPr lang="en-US" dirty="0" smtClean="0"/>
          </a:p>
        </p:txBody>
      </p:sp>
      <p:pic>
        <p:nvPicPr>
          <p:cNvPr id="6" name="Picture 5"/>
          <p:cNvPicPr>
            <a:picLocks noChangeAspect="1"/>
          </p:cNvPicPr>
          <p:nvPr/>
        </p:nvPicPr>
        <p:blipFill>
          <a:blip r:embed="rId4"/>
          <a:stretch>
            <a:fillRect/>
          </a:stretch>
        </p:blipFill>
        <p:spPr>
          <a:xfrm>
            <a:off x="1524001" y="3438525"/>
            <a:ext cx="7467600" cy="3419475"/>
          </a:xfrm>
          <a:prstGeom prst="rect">
            <a:avLst/>
          </a:prstGeom>
        </p:spPr>
      </p:pic>
    </p:spTree>
    <p:extLst>
      <p:ext uri="{BB962C8B-B14F-4D97-AF65-F5344CB8AC3E}">
        <p14:creationId xmlns:p14="http://schemas.microsoft.com/office/powerpoint/2010/main" val="2958924898"/>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Patterns &amp; Practices – </a:t>
            </a:r>
            <a:r>
              <a:rPr lang="en-US" dirty="0" smtClean="0"/>
              <a:t>Test Helpers</a:t>
            </a:r>
            <a:endParaRPr lang="en-US" dirty="0"/>
          </a:p>
        </p:txBody>
      </p:sp>
      <p:sp>
        <p:nvSpPr>
          <p:cNvPr id="3" name="Content Placeholder 2"/>
          <p:cNvSpPr>
            <a:spLocks noGrp="1"/>
          </p:cNvSpPr>
          <p:nvPr>
            <p:ph idx="1"/>
          </p:nvPr>
        </p:nvSpPr>
        <p:spPr/>
        <p:txBody>
          <a:bodyPr/>
          <a:lstStyle/>
          <a:p>
            <a:r>
              <a:rPr lang="en-US" dirty="0"/>
              <a:t>Assign unique values – avoid “unexpected equality”</a:t>
            </a:r>
          </a:p>
          <a:p>
            <a:pPr lvl="1"/>
            <a:r>
              <a:rPr lang="en-US" b="1" dirty="0" err="1" smtClean="0">
                <a:solidFill>
                  <a:schemeClr val="bg1">
                    <a:lumMod val="65000"/>
                  </a:schemeClr>
                </a:solidFill>
              </a:rPr>
              <a:t>ShortGuid</a:t>
            </a:r>
            <a:r>
              <a:rPr lang="en-US" dirty="0" smtClean="0">
                <a:solidFill>
                  <a:schemeClr val="bg1">
                    <a:lumMod val="65000"/>
                  </a:schemeClr>
                </a:solidFill>
              </a:rPr>
              <a:t> for short, unique strings (</a:t>
            </a:r>
            <a:r>
              <a:rPr lang="en-US" dirty="0" smtClean="0">
                <a:solidFill>
                  <a:schemeClr val="bg1">
                    <a:lumMod val="65000"/>
                  </a:schemeClr>
                </a:solidFill>
                <a:hlinkClick r:id="rId3" action="ppaction://hlinkfile"/>
              </a:rPr>
              <a:t>bit.ly/1dCxSbe</a:t>
            </a:r>
            <a:r>
              <a:rPr lang="en-US" dirty="0" smtClean="0">
                <a:solidFill>
                  <a:schemeClr val="bg1">
                    <a:lumMod val="65000"/>
                  </a:schemeClr>
                </a:solidFill>
              </a:rPr>
              <a:t>)</a:t>
            </a:r>
          </a:p>
          <a:p>
            <a:pPr lvl="1"/>
            <a:r>
              <a:rPr lang="en-US" b="1" dirty="0" err="1" smtClean="0"/>
              <a:t>IdSequencer</a:t>
            </a:r>
            <a:r>
              <a:rPr lang="en-US" dirty="0" smtClean="0"/>
              <a:t> for unique integers (</a:t>
            </a:r>
            <a:r>
              <a:rPr lang="en-US" dirty="0" smtClean="0">
                <a:hlinkClick r:id="rId4"/>
              </a:rPr>
              <a:t>bit.ly/1d7zHz7</a:t>
            </a:r>
            <a:r>
              <a:rPr lang="en-US" dirty="0" smtClean="0"/>
              <a:t>)</a:t>
            </a:r>
            <a:endParaRPr lang="en-US" b="1" dirty="0" smtClean="0"/>
          </a:p>
        </p:txBody>
      </p:sp>
      <p:pic>
        <p:nvPicPr>
          <p:cNvPr id="9" name="Picture 8"/>
          <p:cNvPicPr>
            <a:picLocks noChangeAspect="1"/>
          </p:cNvPicPr>
          <p:nvPr/>
        </p:nvPicPr>
        <p:blipFill>
          <a:blip r:embed="rId5"/>
          <a:stretch>
            <a:fillRect/>
          </a:stretch>
        </p:blipFill>
        <p:spPr>
          <a:xfrm>
            <a:off x="1557336" y="3311915"/>
            <a:ext cx="6162675" cy="3867150"/>
          </a:xfrm>
          <a:prstGeom prst="rect">
            <a:avLst/>
          </a:prstGeom>
        </p:spPr>
      </p:pic>
    </p:spTree>
    <p:extLst>
      <p:ext uri="{BB962C8B-B14F-4D97-AF65-F5344CB8AC3E}">
        <p14:creationId xmlns:p14="http://schemas.microsoft.com/office/powerpoint/2010/main" val="2183365210"/>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Patterns &amp; Practices – </a:t>
            </a:r>
            <a:r>
              <a:rPr lang="en-US" dirty="0" smtClean="0"/>
              <a:t>Test Helpers</a:t>
            </a:r>
            <a:endParaRPr lang="en-US" dirty="0"/>
          </a:p>
        </p:txBody>
      </p:sp>
      <p:sp>
        <p:nvSpPr>
          <p:cNvPr id="3" name="Content Placeholder 2"/>
          <p:cNvSpPr>
            <a:spLocks noGrp="1"/>
          </p:cNvSpPr>
          <p:nvPr>
            <p:ph idx="1"/>
          </p:nvPr>
        </p:nvSpPr>
        <p:spPr/>
        <p:txBody>
          <a:bodyPr/>
          <a:lstStyle/>
          <a:p>
            <a:r>
              <a:rPr lang="en-US" dirty="0" smtClean="0"/>
              <a:t>Delegate to other helpers as needed</a:t>
            </a:r>
          </a:p>
        </p:txBody>
      </p:sp>
      <p:pic>
        <p:nvPicPr>
          <p:cNvPr id="4" name="Picture 3"/>
          <p:cNvPicPr>
            <a:picLocks noChangeAspect="1"/>
          </p:cNvPicPr>
          <p:nvPr/>
        </p:nvPicPr>
        <p:blipFill>
          <a:blip r:embed="rId3"/>
          <a:stretch>
            <a:fillRect/>
          </a:stretch>
        </p:blipFill>
        <p:spPr>
          <a:xfrm>
            <a:off x="1236406" y="3277774"/>
            <a:ext cx="9412052" cy="3273278"/>
          </a:xfrm>
          <a:prstGeom prst="rect">
            <a:avLst/>
          </a:prstGeom>
        </p:spPr>
      </p:pic>
    </p:spTree>
    <p:extLst>
      <p:ext uri="{BB962C8B-B14F-4D97-AF65-F5344CB8AC3E}">
        <p14:creationId xmlns:p14="http://schemas.microsoft.com/office/powerpoint/2010/main" val="2213529633"/>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Patterns &amp; Practices – </a:t>
            </a:r>
            <a:r>
              <a:rPr lang="en-US" dirty="0" smtClean="0"/>
              <a:t>Test Helpers</a:t>
            </a:r>
            <a:endParaRPr lang="en-US" dirty="0"/>
          </a:p>
        </p:txBody>
      </p:sp>
      <p:sp>
        <p:nvSpPr>
          <p:cNvPr id="3" name="Content Placeholder 2"/>
          <p:cNvSpPr>
            <a:spLocks noGrp="1"/>
          </p:cNvSpPr>
          <p:nvPr>
            <p:ph idx="1"/>
          </p:nvPr>
        </p:nvSpPr>
        <p:spPr/>
        <p:txBody>
          <a:bodyPr/>
          <a:lstStyle/>
          <a:p>
            <a:r>
              <a:rPr lang="en-US" dirty="0" smtClean="0"/>
              <a:t>Avoid modifying test data outside of a helper</a:t>
            </a:r>
          </a:p>
          <a:p>
            <a:endParaRPr lang="en-US" dirty="0"/>
          </a:p>
          <a:p>
            <a:endParaRPr lang="en-US" dirty="0" smtClean="0"/>
          </a:p>
          <a:p>
            <a:endParaRPr lang="en-US" dirty="0"/>
          </a:p>
          <a:p>
            <a:r>
              <a:rPr lang="en-US" dirty="0" smtClean="0"/>
              <a:t>TODO: Image</a:t>
            </a:r>
          </a:p>
        </p:txBody>
      </p:sp>
    </p:spTree>
    <p:extLst>
      <p:ext uri="{BB962C8B-B14F-4D97-AF65-F5344CB8AC3E}">
        <p14:creationId xmlns:p14="http://schemas.microsoft.com/office/powerpoint/2010/main" val="1481075740"/>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Patterns &amp; Practices – </a:t>
            </a:r>
            <a:r>
              <a:rPr lang="en-US" dirty="0" smtClean="0"/>
              <a:t>Test Helpers</a:t>
            </a:r>
            <a:endParaRPr lang="en-US" dirty="0"/>
          </a:p>
        </p:txBody>
      </p:sp>
      <p:sp>
        <p:nvSpPr>
          <p:cNvPr id="3" name="Content Placeholder 2"/>
          <p:cNvSpPr>
            <a:spLocks noGrp="1"/>
          </p:cNvSpPr>
          <p:nvPr>
            <p:ph idx="1"/>
          </p:nvPr>
        </p:nvSpPr>
        <p:spPr/>
        <p:txBody>
          <a:bodyPr/>
          <a:lstStyle/>
          <a:p>
            <a:r>
              <a:rPr lang="en-US" dirty="0" smtClean="0"/>
              <a:t>Can act like an Object Mother, too</a:t>
            </a:r>
          </a:p>
          <a:p>
            <a:endParaRPr lang="en-US" dirty="0"/>
          </a:p>
          <a:p>
            <a:endParaRPr lang="en-US" dirty="0" smtClean="0"/>
          </a:p>
        </p:txBody>
      </p:sp>
      <p:pic>
        <p:nvPicPr>
          <p:cNvPr id="5" name="Picture 4"/>
          <p:cNvPicPr>
            <a:picLocks noChangeAspect="1"/>
          </p:cNvPicPr>
          <p:nvPr/>
        </p:nvPicPr>
        <p:blipFill>
          <a:blip r:embed="rId3"/>
          <a:stretch>
            <a:fillRect/>
          </a:stretch>
        </p:blipFill>
        <p:spPr>
          <a:xfrm>
            <a:off x="1088922" y="2678140"/>
            <a:ext cx="9201931" cy="4179860"/>
          </a:xfrm>
          <a:prstGeom prst="rect">
            <a:avLst/>
          </a:prstGeom>
        </p:spPr>
      </p:pic>
    </p:spTree>
    <p:extLst>
      <p:ext uri="{BB962C8B-B14F-4D97-AF65-F5344CB8AC3E}">
        <p14:creationId xmlns:p14="http://schemas.microsoft.com/office/powerpoint/2010/main" val="2018285815"/>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Patterns &amp; Practices – </a:t>
            </a:r>
            <a:r>
              <a:rPr lang="en-US" dirty="0" smtClean="0"/>
              <a:t>Test Helpers</a:t>
            </a:r>
            <a:endParaRPr lang="en-US" dirty="0"/>
          </a:p>
        </p:txBody>
      </p:sp>
      <p:sp>
        <p:nvSpPr>
          <p:cNvPr id="3" name="Content Placeholder 2"/>
          <p:cNvSpPr>
            <a:spLocks noGrp="1"/>
          </p:cNvSpPr>
          <p:nvPr>
            <p:ph idx="1"/>
          </p:nvPr>
        </p:nvSpPr>
        <p:spPr/>
        <p:txBody>
          <a:bodyPr/>
          <a:lstStyle/>
          <a:p>
            <a:r>
              <a:rPr lang="en-US" dirty="0" smtClean="0"/>
              <a:t>Can act like an Object Mother, too</a:t>
            </a:r>
          </a:p>
          <a:p>
            <a:endParaRPr lang="en-US" dirty="0"/>
          </a:p>
          <a:p>
            <a:endParaRPr lang="en-US" dirty="0" smtClean="0"/>
          </a:p>
        </p:txBody>
      </p:sp>
      <p:pic>
        <p:nvPicPr>
          <p:cNvPr id="5" name="Picture 4"/>
          <p:cNvPicPr>
            <a:picLocks noChangeAspect="1"/>
          </p:cNvPicPr>
          <p:nvPr/>
        </p:nvPicPr>
        <p:blipFill>
          <a:blip r:embed="rId3"/>
          <a:stretch>
            <a:fillRect/>
          </a:stretch>
        </p:blipFill>
        <p:spPr>
          <a:xfrm>
            <a:off x="1115315" y="3495368"/>
            <a:ext cx="8656229" cy="3038167"/>
          </a:xfrm>
          <a:prstGeom prst="rect">
            <a:avLst/>
          </a:prstGeom>
        </p:spPr>
      </p:pic>
    </p:spTree>
    <p:extLst>
      <p:ext uri="{BB962C8B-B14F-4D97-AF65-F5344CB8AC3E}">
        <p14:creationId xmlns:p14="http://schemas.microsoft.com/office/powerpoint/2010/main" val="1414868943"/>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Patterns &amp; Practices – </a:t>
            </a:r>
            <a:r>
              <a:rPr lang="en-US" dirty="0" smtClean="0"/>
              <a:t>Test Helpers</a:t>
            </a:r>
            <a:endParaRPr lang="en-US" dirty="0"/>
          </a:p>
        </p:txBody>
      </p:sp>
      <p:sp>
        <p:nvSpPr>
          <p:cNvPr id="3" name="Content Placeholder 2"/>
          <p:cNvSpPr>
            <a:spLocks noGrp="1"/>
          </p:cNvSpPr>
          <p:nvPr>
            <p:ph idx="1"/>
          </p:nvPr>
        </p:nvSpPr>
        <p:spPr/>
        <p:txBody>
          <a:bodyPr/>
          <a:lstStyle/>
          <a:p>
            <a:r>
              <a:rPr lang="en-US" dirty="0" smtClean="0"/>
              <a:t>API should be declarative – describe the “what”, not the “how”</a:t>
            </a:r>
          </a:p>
          <a:p>
            <a:endParaRPr lang="en-US" dirty="0"/>
          </a:p>
          <a:p>
            <a:endParaRPr lang="en-US" dirty="0" smtClean="0"/>
          </a:p>
          <a:p>
            <a:endParaRPr lang="en-US" dirty="0"/>
          </a:p>
        </p:txBody>
      </p:sp>
      <p:pic>
        <p:nvPicPr>
          <p:cNvPr id="4" name="Picture 3"/>
          <p:cNvPicPr>
            <a:picLocks noChangeAspect="1"/>
          </p:cNvPicPr>
          <p:nvPr/>
        </p:nvPicPr>
        <p:blipFill>
          <a:blip r:embed="rId3"/>
          <a:stretch>
            <a:fillRect/>
          </a:stretch>
        </p:blipFill>
        <p:spPr>
          <a:xfrm>
            <a:off x="1116115" y="4365522"/>
            <a:ext cx="10979211" cy="1946377"/>
          </a:xfrm>
          <a:prstGeom prst="rect">
            <a:avLst/>
          </a:prstGeom>
        </p:spPr>
      </p:pic>
    </p:spTree>
    <p:extLst>
      <p:ext uri="{BB962C8B-B14F-4D97-AF65-F5344CB8AC3E}">
        <p14:creationId xmlns:p14="http://schemas.microsoft.com/office/powerpoint/2010/main" val="467305646"/>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Patterns &amp; Practices – </a:t>
            </a:r>
            <a:r>
              <a:rPr lang="en-US" dirty="0" smtClean="0"/>
              <a:t>Scenarios</a:t>
            </a:r>
            <a:endParaRPr lang="en-US" dirty="0"/>
          </a:p>
        </p:txBody>
      </p:sp>
      <p:pic>
        <p:nvPicPr>
          <p:cNvPr id="4" name="Content Placeholder 3"/>
          <p:cNvPicPr>
            <a:picLocks noGrp="1" noChangeAspect="1"/>
          </p:cNvPicPr>
          <p:nvPr>
            <p:ph idx="1"/>
          </p:nvPr>
        </p:nvPicPr>
        <p:blipFill>
          <a:blip r:embed="rId3"/>
          <a:stretch>
            <a:fillRect/>
          </a:stretch>
        </p:blipFill>
        <p:spPr>
          <a:xfrm>
            <a:off x="838200" y="1935413"/>
            <a:ext cx="11293094" cy="4437252"/>
          </a:xfrm>
          <a:prstGeom prst="rect">
            <a:avLst/>
          </a:prstGeom>
        </p:spPr>
      </p:pic>
    </p:spTree>
    <p:extLst>
      <p:ext uri="{BB962C8B-B14F-4D97-AF65-F5344CB8AC3E}">
        <p14:creationId xmlns:p14="http://schemas.microsoft.com/office/powerpoint/2010/main" val="1489228368"/>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Patterns &amp; Practices – </a:t>
            </a:r>
            <a:r>
              <a:rPr lang="en-US" dirty="0" smtClean="0"/>
              <a:t>Scenarios</a:t>
            </a:r>
            <a:endParaRPr lang="en-US" dirty="0"/>
          </a:p>
        </p:txBody>
      </p:sp>
      <p:sp>
        <p:nvSpPr>
          <p:cNvPr id="3" name="Content Placeholder 2"/>
          <p:cNvSpPr>
            <a:spLocks noGrp="1"/>
          </p:cNvSpPr>
          <p:nvPr>
            <p:ph idx="1"/>
          </p:nvPr>
        </p:nvSpPr>
        <p:spPr/>
        <p:txBody>
          <a:bodyPr>
            <a:normAutofit/>
          </a:bodyPr>
          <a:lstStyle/>
          <a:p>
            <a:r>
              <a:rPr lang="en-US" dirty="0" smtClean="0"/>
              <a:t>A façade for invoking multiple Test Helpers</a:t>
            </a:r>
          </a:p>
          <a:p>
            <a:pPr lvl="1"/>
            <a:r>
              <a:rPr lang="en-US" dirty="0" smtClean="0"/>
              <a:t>Use when objects have </a:t>
            </a:r>
            <a:r>
              <a:rPr lang="en-US" i="1" dirty="0" smtClean="0"/>
              <a:t>relationships </a:t>
            </a:r>
            <a:r>
              <a:rPr lang="en-US" dirty="0" smtClean="0"/>
              <a:t>you care about</a:t>
            </a:r>
            <a:br>
              <a:rPr lang="en-US" dirty="0" smtClean="0"/>
            </a:br>
            <a:endParaRPr lang="en-US" dirty="0" smtClean="0"/>
          </a:p>
        </p:txBody>
      </p:sp>
    </p:spTree>
    <p:extLst>
      <p:ext uri="{BB962C8B-B14F-4D97-AF65-F5344CB8AC3E}">
        <p14:creationId xmlns:p14="http://schemas.microsoft.com/office/powerpoint/2010/main" val="260055136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827441" y="464960"/>
            <a:ext cx="6924675" cy="5905500"/>
          </a:xfrm>
          <a:prstGeom prst="rect">
            <a:avLst/>
          </a:prstGeom>
        </p:spPr>
      </p:pic>
    </p:spTree>
    <p:extLst>
      <p:ext uri="{BB962C8B-B14F-4D97-AF65-F5344CB8AC3E}">
        <p14:creationId xmlns:p14="http://schemas.microsoft.com/office/powerpoint/2010/main" val="1234816188"/>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Patterns &amp; Practices – </a:t>
            </a:r>
            <a:r>
              <a:rPr lang="en-US" dirty="0" smtClean="0"/>
              <a:t>Scenarios</a:t>
            </a:r>
            <a:endParaRPr lang="en-US" dirty="0"/>
          </a:p>
        </p:txBody>
      </p:sp>
      <p:sp>
        <p:nvSpPr>
          <p:cNvPr id="3" name="Content Placeholder 2"/>
          <p:cNvSpPr>
            <a:spLocks noGrp="1"/>
          </p:cNvSpPr>
          <p:nvPr>
            <p:ph idx="1"/>
          </p:nvPr>
        </p:nvSpPr>
        <p:spPr/>
        <p:txBody>
          <a:bodyPr>
            <a:normAutofit/>
          </a:bodyPr>
          <a:lstStyle/>
          <a:p>
            <a:r>
              <a:rPr lang="en-US" dirty="0" smtClean="0">
                <a:solidFill>
                  <a:schemeClr val="bg1">
                    <a:lumMod val="65000"/>
                  </a:schemeClr>
                </a:solidFill>
              </a:rPr>
              <a:t>A façade for invoking multiple Test Helpers</a:t>
            </a:r>
          </a:p>
          <a:p>
            <a:pPr lvl="1"/>
            <a:r>
              <a:rPr lang="en-US" dirty="0">
                <a:solidFill>
                  <a:schemeClr val="bg1">
                    <a:lumMod val="65000"/>
                  </a:schemeClr>
                </a:solidFill>
              </a:rPr>
              <a:t>Use when objects have </a:t>
            </a:r>
            <a:r>
              <a:rPr lang="en-US" i="1" dirty="0">
                <a:solidFill>
                  <a:schemeClr val="bg1">
                    <a:lumMod val="65000"/>
                  </a:schemeClr>
                </a:solidFill>
              </a:rPr>
              <a:t>relationships </a:t>
            </a:r>
            <a:r>
              <a:rPr lang="en-US" dirty="0">
                <a:solidFill>
                  <a:schemeClr val="bg1">
                    <a:lumMod val="65000"/>
                  </a:schemeClr>
                </a:solidFill>
              </a:rPr>
              <a:t>you care about</a:t>
            </a:r>
            <a:r>
              <a:rPr lang="en-US" dirty="0" smtClean="0">
                <a:solidFill>
                  <a:schemeClr val="bg1">
                    <a:lumMod val="65000"/>
                  </a:schemeClr>
                </a:solidFill>
              </a:rPr>
              <a:t/>
            </a:r>
            <a:br>
              <a:rPr lang="en-US" dirty="0" smtClean="0">
                <a:solidFill>
                  <a:schemeClr val="bg1">
                    <a:lumMod val="65000"/>
                  </a:schemeClr>
                </a:solidFill>
              </a:rPr>
            </a:br>
            <a:endParaRPr lang="en-US" dirty="0" smtClean="0">
              <a:solidFill>
                <a:schemeClr val="bg1">
                  <a:lumMod val="65000"/>
                </a:schemeClr>
              </a:solidFill>
            </a:endParaRPr>
          </a:p>
          <a:p>
            <a:r>
              <a:rPr lang="en-US" dirty="0" smtClean="0"/>
              <a:t>Reuse complex arrangements w/out inheritance</a:t>
            </a:r>
            <a:br>
              <a:rPr lang="en-US" dirty="0" smtClean="0"/>
            </a:br>
            <a:endParaRPr lang="en-US" dirty="0" smtClean="0"/>
          </a:p>
        </p:txBody>
      </p:sp>
    </p:spTree>
    <p:extLst>
      <p:ext uri="{BB962C8B-B14F-4D97-AF65-F5344CB8AC3E}">
        <p14:creationId xmlns:p14="http://schemas.microsoft.com/office/powerpoint/2010/main" val="2966665229"/>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Patterns &amp; Practices – </a:t>
            </a:r>
            <a:r>
              <a:rPr lang="en-US" dirty="0" smtClean="0"/>
              <a:t>Scenarios</a:t>
            </a:r>
            <a:endParaRPr lang="en-US" dirty="0"/>
          </a:p>
        </p:txBody>
      </p:sp>
      <p:sp>
        <p:nvSpPr>
          <p:cNvPr id="3" name="Content Placeholder 2"/>
          <p:cNvSpPr>
            <a:spLocks noGrp="1"/>
          </p:cNvSpPr>
          <p:nvPr>
            <p:ph idx="1"/>
          </p:nvPr>
        </p:nvSpPr>
        <p:spPr/>
        <p:txBody>
          <a:bodyPr>
            <a:normAutofit/>
          </a:bodyPr>
          <a:lstStyle/>
          <a:p>
            <a:r>
              <a:rPr lang="en-US" dirty="0" smtClean="0"/>
              <a:t>Scenarios get instantiated</a:t>
            </a:r>
          </a:p>
          <a:p>
            <a:pPr lvl="1"/>
            <a:endParaRPr lang="en-US" dirty="0"/>
          </a:p>
        </p:txBody>
      </p:sp>
      <p:pic>
        <p:nvPicPr>
          <p:cNvPr id="8" name="Picture 7"/>
          <p:cNvPicPr>
            <a:picLocks noChangeAspect="1"/>
          </p:cNvPicPr>
          <p:nvPr/>
        </p:nvPicPr>
        <p:blipFill>
          <a:blip r:embed="rId3"/>
          <a:stretch>
            <a:fillRect/>
          </a:stretch>
        </p:blipFill>
        <p:spPr>
          <a:xfrm>
            <a:off x="1253813" y="2810233"/>
            <a:ext cx="10099987" cy="3907397"/>
          </a:xfrm>
          <a:prstGeom prst="rect">
            <a:avLst/>
          </a:prstGeom>
        </p:spPr>
      </p:pic>
    </p:spTree>
    <p:extLst>
      <p:ext uri="{BB962C8B-B14F-4D97-AF65-F5344CB8AC3E}">
        <p14:creationId xmlns:p14="http://schemas.microsoft.com/office/powerpoint/2010/main" val="3255767515"/>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Patterns &amp; Practices – </a:t>
            </a:r>
            <a:r>
              <a:rPr lang="en-US" dirty="0" smtClean="0"/>
              <a:t>Scenarios</a:t>
            </a:r>
            <a:endParaRPr lang="en-US" dirty="0"/>
          </a:p>
        </p:txBody>
      </p:sp>
      <p:sp>
        <p:nvSpPr>
          <p:cNvPr id="3" name="Content Placeholder 2"/>
          <p:cNvSpPr>
            <a:spLocks noGrp="1"/>
          </p:cNvSpPr>
          <p:nvPr>
            <p:ph idx="1"/>
          </p:nvPr>
        </p:nvSpPr>
        <p:spPr/>
        <p:txBody>
          <a:bodyPr>
            <a:normAutofit/>
          </a:bodyPr>
          <a:lstStyle/>
          <a:p>
            <a:r>
              <a:rPr lang="en-US" dirty="0"/>
              <a:t>Expose key data as instance properties</a:t>
            </a:r>
          </a:p>
        </p:txBody>
      </p:sp>
      <p:pic>
        <p:nvPicPr>
          <p:cNvPr id="4" name="Picture 3"/>
          <p:cNvPicPr>
            <a:picLocks noChangeAspect="1"/>
          </p:cNvPicPr>
          <p:nvPr/>
        </p:nvPicPr>
        <p:blipFill>
          <a:blip r:embed="rId3"/>
          <a:stretch>
            <a:fillRect/>
          </a:stretch>
        </p:blipFill>
        <p:spPr>
          <a:xfrm>
            <a:off x="1243445" y="2794192"/>
            <a:ext cx="10110355" cy="3911408"/>
          </a:xfrm>
          <a:prstGeom prst="rect">
            <a:avLst/>
          </a:prstGeom>
        </p:spPr>
      </p:pic>
    </p:spTree>
    <p:extLst>
      <p:ext uri="{BB962C8B-B14F-4D97-AF65-F5344CB8AC3E}">
        <p14:creationId xmlns:p14="http://schemas.microsoft.com/office/powerpoint/2010/main" val="323717909"/>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Patterns &amp; Practices – </a:t>
            </a:r>
            <a:r>
              <a:rPr lang="en-US" dirty="0" smtClean="0"/>
              <a:t>Scenarios</a:t>
            </a:r>
            <a:endParaRPr lang="en-US" dirty="0"/>
          </a:p>
        </p:txBody>
      </p:sp>
      <p:sp>
        <p:nvSpPr>
          <p:cNvPr id="3" name="Content Placeholder 2"/>
          <p:cNvSpPr>
            <a:spLocks noGrp="1"/>
          </p:cNvSpPr>
          <p:nvPr>
            <p:ph idx="1"/>
          </p:nvPr>
        </p:nvSpPr>
        <p:spPr/>
        <p:txBody>
          <a:bodyPr>
            <a:normAutofit/>
          </a:bodyPr>
          <a:lstStyle/>
          <a:p>
            <a:r>
              <a:rPr lang="en-US" dirty="0" smtClean="0"/>
              <a:t>Which is more expressive?</a:t>
            </a:r>
          </a:p>
          <a:p>
            <a:pPr lvl="1"/>
            <a:endParaRPr lang="en-US" dirty="0"/>
          </a:p>
        </p:txBody>
      </p:sp>
      <p:pic>
        <p:nvPicPr>
          <p:cNvPr id="9" name="Picture 8"/>
          <p:cNvPicPr>
            <a:picLocks noChangeAspect="1"/>
          </p:cNvPicPr>
          <p:nvPr/>
        </p:nvPicPr>
        <p:blipFill>
          <a:blip r:embed="rId3"/>
          <a:stretch>
            <a:fillRect/>
          </a:stretch>
        </p:blipFill>
        <p:spPr>
          <a:xfrm>
            <a:off x="838200" y="2419350"/>
            <a:ext cx="11296650" cy="4438650"/>
          </a:xfrm>
          <a:prstGeom prst="rect">
            <a:avLst/>
          </a:prstGeom>
        </p:spPr>
      </p:pic>
    </p:spTree>
    <p:extLst>
      <p:ext uri="{BB962C8B-B14F-4D97-AF65-F5344CB8AC3E}">
        <p14:creationId xmlns:p14="http://schemas.microsoft.com/office/powerpoint/2010/main" val="2021551488"/>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Patterns &amp; Practices – </a:t>
            </a:r>
            <a:r>
              <a:rPr lang="en-US" dirty="0" smtClean="0"/>
              <a:t>Scenarios</a:t>
            </a:r>
            <a:endParaRPr lang="en-US" dirty="0"/>
          </a:p>
        </p:txBody>
      </p:sp>
      <p:sp>
        <p:nvSpPr>
          <p:cNvPr id="3" name="Content Placeholder 2"/>
          <p:cNvSpPr>
            <a:spLocks noGrp="1"/>
          </p:cNvSpPr>
          <p:nvPr>
            <p:ph idx="1"/>
          </p:nvPr>
        </p:nvSpPr>
        <p:spPr/>
        <p:txBody>
          <a:bodyPr>
            <a:normAutofit/>
          </a:bodyPr>
          <a:lstStyle/>
          <a:p>
            <a:r>
              <a:rPr lang="en-US" dirty="0" smtClean="0"/>
              <a:t>Which is more expressive?</a:t>
            </a:r>
          </a:p>
          <a:p>
            <a:pPr lvl="1"/>
            <a:endParaRPr lang="en-US" dirty="0"/>
          </a:p>
        </p:txBody>
      </p:sp>
      <p:pic>
        <p:nvPicPr>
          <p:cNvPr id="5" name="Picture 4"/>
          <p:cNvPicPr>
            <a:picLocks noChangeAspect="1"/>
          </p:cNvPicPr>
          <p:nvPr/>
        </p:nvPicPr>
        <p:blipFill>
          <a:blip r:embed="rId3"/>
          <a:stretch>
            <a:fillRect/>
          </a:stretch>
        </p:blipFill>
        <p:spPr>
          <a:xfrm>
            <a:off x="942975" y="2414588"/>
            <a:ext cx="11249025" cy="3762375"/>
          </a:xfrm>
          <a:prstGeom prst="rect">
            <a:avLst/>
          </a:prstGeom>
        </p:spPr>
      </p:pic>
    </p:spTree>
    <p:extLst>
      <p:ext uri="{BB962C8B-B14F-4D97-AF65-F5344CB8AC3E}">
        <p14:creationId xmlns:p14="http://schemas.microsoft.com/office/powerpoint/2010/main" val="4130626899"/>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Patterns &amp; Practices – </a:t>
            </a:r>
            <a:r>
              <a:rPr lang="en-US" dirty="0" smtClean="0"/>
              <a:t>Scenarios</a:t>
            </a:r>
            <a:endParaRPr lang="en-US" dirty="0"/>
          </a:p>
        </p:txBody>
      </p:sp>
      <p:sp>
        <p:nvSpPr>
          <p:cNvPr id="3" name="Content Placeholder 2"/>
          <p:cNvSpPr>
            <a:spLocks noGrp="1"/>
          </p:cNvSpPr>
          <p:nvPr>
            <p:ph idx="1"/>
          </p:nvPr>
        </p:nvSpPr>
        <p:spPr/>
        <p:txBody>
          <a:bodyPr>
            <a:normAutofit/>
          </a:bodyPr>
          <a:lstStyle/>
          <a:p>
            <a:r>
              <a:rPr lang="en-US" dirty="0" smtClean="0"/>
              <a:t>Same drawbacks as Object Mother</a:t>
            </a:r>
          </a:p>
          <a:p>
            <a:pPr lvl="1"/>
            <a:r>
              <a:rPr lang="en-US" dirty="0" smtClean="0"/>
              <a:t>Painful when tests need to customize data</a:t>
            </a:r>
          </a:p>
          <a:p>
            <a:pPr lvl="1"/>
            <a:r>
              <a:rPr lang="en-US" dirty="0" smtClean="0"/>
              <a:t>Hard to change once many tests use it</a:t>
            </a:r>
            <a:br>
              <a:rPr lang="en-US" dirty="0" smtClean="0"/>
            </a:br>
            <a:endParaRPr lang="en-US" dirty="0" smtClean="0"/>
          </a:p>
          <a:p>
            <a:pPr lvl="1"/>
            <a:endParaRPr lang="en-US" dirty="0"/>
          </a:p>
        </p:txBody>
      </p:sp>
    </p:spTree>
    <p:extLst>
      <p:ext uri="{BB962C8B-B14F-4D97-AF65-F5344CB8AC3E}">
        <p14:creationId xmlns:p14="http://schemas.microsoft.com/office/powerpoint/2010/main" val="1441833453"/>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Patterns &amp; Practices – </a:t>
            </a:r>
            <a:r>
              <a:rPr lang="en-US" dirty="0" smtClean="0"/>
              <a:t>Scenarios</a:t>
            </a:r>
            <a:endParaRPr lang="en-US" dirty="0"/>
          </a:p>
        </p:txBody>
      </p:sp>
      <p:sp>
        <p:nvSpPr>
          <p:cNvPr id="3" name="Content Placeholder 2"/>
          <p:cNvSpPr>
            <a:spLocks noGrp="1"/>
          </p:cNvSpPr>
          <p:nvPr>
            <p:ph idx="1"/>
          </p:nvPr>
        </p:nvSpPr>
        <p:spPr/>
        <p:txBody>
          <a:bodyPr>
            <a:normAutofit/>
          </a:bodyPr>
          <a:lstStyle/>
          <a:p>
            <a:r>
              <a:rPr lang="en-US" dirty="0" smtClean="0">
                <a:solidFill>
                  <a:schemeClr val="bg1">
                    <a:lumMod val="65000"/>
                  </a:schemeClr>
                </a:solidFill>
              </a:rPr>
              <a:t>Same drawbacks as Object Mother</a:t>
            </a:r>
          </a:p>
          <a:p>
            <a:pPr lvl="1"/>
            <a:r>
              <a:rPr lang="en-US" dirty="0" smtClean="0">
                <a:solidFill>
                  <a:schemeClr val="bg1">
                    <a:lumMod val="65000"/>
                  </a:schemeClr>
                </a:solidFill>
              </a:rPr>
              <a:t>Painful when tests need to customize data</a:t>
            </a:r>
          </a:p>
          <a:p>
            <a:pPr lvl="1"/>
            <a:r>
              <a:rPr lang="en-US" dirty="0" smtClean="0">
                <a:solidFill>
                  <a:schemeClr val="bg1">
                    <a:lumMod val="65000"/>
                  </a:schemeClr>
                </a:solidFill>
              </a:rPr>
              <a:t>Hard to change once many tests use it</a:t>
            </a:r>
            <a:r>
              <a:rPr lang="en-US" dirty="0" smtClean="0"/>
              <a:t/>
            </a:r>
            <a:br>
              <a:rPr lang="en-US" dirty="0" smtClean="0"/>
            </a:br>
            <a:endParaRPr lang="en-US" dirty="0" smtClean="0"/>
          </a:p>
          <a:p>
            <a:r>
              <a:rPr lang="en-US" dirty="0" smtClean="0"/>
              <a:t>Rarely reusable globally</a:t>
            </a:r>
          </a:p>
          <a:p>
            <a:pPr lvl="1"/>
            <a:r>
              <a:rPr lang="en-US" dirty="0" smtClean="0"/>
              <a:t>Scenarios represent tight coupling between data</a:t>
            </a:r>
          </a:p>
          <a:p>
            <a:pPr lvl="1"/>
            <a:endParaRPr lang="en-US" dirty="0"/>
          </a:p>
        </p:txBody>
      </p:sp>
    </p:spTree>
    <p:extLst>
      <p:ext uri="{BB962C8B-B14F-4D97-AF65-F5344CB8AC3E}">
        <p14:creationId xmlns:p14="http://schemas.microsoft.com/office/powerpoint/2010/main" val="3648988400"/>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Patterns &amp; Practices – </a:t>
            </a:r>
            <a:r>
              <a:rPr lang="en-US" dirty="0" smtClean="0"/>
              <a:t>Scenarios</a:t>
            </a:r>
            <a:endParaRPr lang="en-US" dirty="0"/>
          </a:p>
        </p:txBody>
      </p:sp>
      <p:sp>
        <p:nvSpPr>
          <p:cNvPr id="3" name="Content Placeholder 2"/>
          <p:cNvSpPr>
            <a:spLocks noGrp="1"/>
          </p:cNvSpPr>
          <p:nvPr>
            <p:ph idx="1"/>
          </p:nvPr>
        </p:nvSpPr>
        <p:spPr>
          <a:xfrm>
            <a:off x="838200" y="1825625"/>
            <a:ext cx="10515600" cy="4703512"/>
          </a:xfrm>
        </p:spPr>
        <p:txBody>
          <a:bodyPr>
            <a:normAutofit/>
          </a:bodyPr>
          <a:lstStyle/>
          <a:p>
            <a:r>
              <a:rPr lang="en-US" dirty="0" smtClean="0">
                <a:solidFill>
                  <a:schemeClr val="bg1">
                    <a:lumMod val="65000"/>
                  </a:schemeClr>
                </a:solidFill>
              </a:rPr>
              <a:t>Same drawbacks as Object Mother</a:t>
            </a:r>
          </a:p>
          <a:p>
            <a:pPr lvl="1"/>
            <a:r>
              <a:rPr lang="en-US" dirty="0" smtClean="0">
                <a:solidFill>
                  <a:schemeClr val="bg1">
                    <a:lumMod val="65000"/>
                  </a:schemeClr>
                </a:solidFill>
              </a:rPr>
              <a:t>Painful when tests need to customize data</a:t>
            </a:r>
          </a:p>
          <a:p>
            <a:pPr lvl="1"/>
            <a:r>
              <a:rPr lang="en-US" dirty="0" smtClean="0">
                <a:solidFill>
                  <a:schemeClr val="bg1">
                    <a:lumMod val="65000"/>
                  </a:schemeClr>
                </a:solidFill>
              </a:rPr>
              <a:t>Hard to change once many tests use it</a:t>
            </a:r>
            <a:br>
              <a:rPr lang="en-US" dirty="0" smtClean="0">
                <a:solidFill>
                  <a:schemeClr val="bg1">
                    <a:lumMod val="65000"/>
                  </a:schemeClr>
                </a:solidFill>
              </a:rPr>
            </a:br>
            <a:endParaRPr lang="en-US" dirty="0" smtClean="0">
              <a:solidFill>
                <a:schemeClr val="bg1">
                  <a:lumMod val="65000"/>
                </a:schemeClr>
              </a:solidFill>
            </a:endParaRPr>
          </a:p>
          <a:p>
            <a:r>
              <a:rPr lang="en-US" dirty="0" smtClean="0">
                <a:solidFill>
                  <a:schemeClr val="bg1">
                    <a:lumMod val="65000"/>
                  </a:schemeClr>
                </a:solidFill>
              </a:rPr>
              <a:t>Rarely reusable globally</a:t>
            </a:r>
          </a:p>
          <a:p>
            <a:pPr lvl="1"/>
            <a:r>
              <a:rPr lang="en-US" dirty="0" smtClean="0">
                <a:solidFill>
                  <a:schemeClr val="bg1">
                    <a:lumMod val="65000"/>
                  </a:schemeClr>
                </a:solidFill>
              </a:rPr>
              <a:t>Scenarios represent tight coupling between data</a:t>
            </a:r>
            <a:r>
              <a:rPr lang="en-US" dirty="0" smtClean="0"/>
              <a:t/>
            </a:r>
            <a:br>
              <a:rPr lang="en-US" dirty="0" smtClean="0"/>
            </a:br>
            <a:endParaRPr lang="en-US" dirty="0" smtClean="0"/>
          </a:p>
          <a:p>
            <a:r>
              <a:rPr lang="en-US" dirty="0" smtClean="0"/>
              <a:t>Use when…</a:t>
            </a:r>
          </a:p>
          <a:p>
            <a:pPr lvl="1"/>
            <a:r>
              <a:rPr lang="en-US" dirty="0" smtClean="0"/>
              <a:t>Related tests share complex setup</a:t>
            </a:r>
          </a:p>
          <a:p>
            <a:pPr lvl="1"/>
            <a:r>
              <a:rPr lang="en-US" dirty="0" smtClean="0"/>
              <a:t>Core set of objects must be created; don’t impact outcomes</a:t>
            </a:r>
            <a:endParaRPr lang="en-US" dirty="0"/>
          </a:p>
        </p:txBody>
      </p:sp>
    </p:spTree>
    <p:extLst>
      <p:ext uri="{BB962C8B-B14F-4D97-AF65-F5344CB8AC3E}">
        <p14:creationId xmlns:p14="http://schemas.microsoft.com/office/powerpoint/2010/main" val="3415529313"/>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Advanced Techniques – integration tests</a:t>
            </a:r>
            <a:endParaRPr lang="en-US" dirty="0"/>
          </a:p>
        </p:txBody>
      </p:sp>
    </p:spTree>
    <p:extLst>
      <p:ext uri="{BB962C8B-B14F-4D97-AF65-F5344CB8AC3E}">
        <p14:creationId xmlns:p14="http://schemas.microsoft.com/office/powerpoint/2010/main" val="23702630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Advanced Techniques – integration tests</a:t>
            </a:r>
            <a:endParaRPr lang="en-US" dirty="0"/>
          </a:p>
        </p:txBody>
      </p:sp>
      <p:sp>
        <p:nvSpPr>
          <p:cNvPr id="3" name="Content Placeholder 2"/>
          <p:cNvSpPr>
            <a:spLocks noGrp="1"/>
          </p:cNvSpPr>
          <p:nvPr>
            <p:ph idx="1"/>
          </p:nvPr>
        </p:nvSpPr>
        <p:spPr/>
        <p:txBody>
          <a:bodyPr>
            <a:normAutofit/>
          </a:bodyPr>
          <a:lstStyle/>
          <a:p>
            <a:r>
              <a:rPr lang="en-US" dirty="0" smtClean="0"/>
              <a:t>Goal: same patterns to create in-memory and in-</a:t>
            </a:r>
            <a:r>
              <a:rPr lang="en-US" dirty="0" err="1" smtClean="0"/>
              <a:t>db</a:t>
            </a:r>
            <a:r>
              <a:rPr lang="en-US" dirty="0" smtClean="0"/>
              <a:t> data</a:t>
            </a:r>
            <a:br>
              <a:rPr lang="en-US" dirty="0" smtClean="0"/>
            </a:br>
            <a:endParaRPr lang="en-US" dirty="0" smtClean="0"/>
          </a:p>
          <a:p>
            <a:endParaRPr lang="en-US" dirty="0"/>
          </a:p>
        </p:txBody>
      </p:sp>
    </p:spTree>
    <p:extLst>
      <p:ext uri="{BB962C8B-B14F-4D97-AF65-F5344CB8AC3E}">
        <p14:creationId xmlns:p14="http://schemas.microsoft.com/office/powerpoint/2010/main" val="33496600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827441" y="464960"/>
            <a:ext cx="6924675" cy="5905500"/>
          </a:xfrm>
          <a:prstGeom prst="rect">
            <a:avLst/>
          </a:prstGeom>
        </p:spPr>
      </p:pic>
      <p:pic>
        <p:nvPicPr>
          <p:cNvPr id="3" name="Picture 2"/>
          <p:cNvPicPr>
            <a:picLocks noChangeAspect="1"/>
          </p:cNvPicPr>
          <p:nvPr/>
        </p:nvPicPr>
        <p:blipFill>
          <a:blip r:embed="rId4"/>
          <a:stretch>
            <a:fillRect/>
          </a:stretch>
        </p:blipFill>
        <p:spPr>
          <a:xfrm>
            <a:off x="4770791" y="3653896"/>
            <a:ext cx="2981325" cy="2124075"/>
          </a:xfrm>
          <a:prstGeom prst="rect">
            <a:avLst/>
          </a:prstGeom>
        </p:spPr>
      </p:pic>
    </p:spTree>
    <p:extLst>
      <p:ext uri="{BB962C8B-B14F-4D97-AF65-F5344CB8AC3E}">
        <p14:creationId xmlns:p14="http://schemas.microsoft.com/office/powerpoint/2010/main" val="1979340717"/>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Advanced Techniques – integration tests</a:t>
            </a:r>
          </a:p>
        </p:txBody>
      </p:sp>
      <p:sp>
        <p:nvSpPr>
          <p:cNvPr id="3" name="Content Placeholder 2"/>
          <p:cNvSpPr>
            <a:spLocks noGrp="1"/>
          </p:cNvSpPr>
          <p:nvPr>
            <p:ph idx="1"/>
          </p:nvPr>
        </p:nvSpPr>
        <p:spPr>
          <a:xfrm>
            <a:off x="838200" y="1825624"/>
            <a:ext cx="10515600" cy="4894489"/>
          </a:xfrm>
        </p:spPr>
        <p:txBody>
          <a:bodyPr>
            <a:normAutofit/>
          </a:bodyPr>
          <a:lstStyle/>
          <a:p>
            <a:r>
              <a:rPr lang="en-US" dirty="0">
                <a:solidFill>
                  <a:schemeClr val="bg1">
                    <a:lumMod val="65000"/>
                  </a:schemeClr>
                </a:solidFill>
              </a:rPr>
              <a:t>Goal: same patterns to create in-memory and in-</a:t>
            </a:r>
            <a:r>
              <a:rPr lang="en-US" dirty="0" err="1">
                <a:solidFill>
                  <a:schemeClr val="bg1">
                    <a:lumMod val="65000"/>
                  </a:schemeClr>
                </a:solidFill>
              </a:rPr>
              <a:t>db</a:t>
            </a:r>
            <a:r>
              <a:rPr lang="en-US" dirty="0">
                <a:solidFill>
                  <a:schemeClr val="bg1">
                    <a:lumMod val="65000"/>
                  </a:schemeClr>
                </a:solidFill>
              </a:rPr>
              <a:t> data</a:t>
            </a:r>
            <a:br>
              <a:rPr lang="en-US" dirty="0">
                <a:solidFill>
                  <a:schemeClr val="bg1">
                    <a:lumMod val="65000"/>
                  </a:schemeClr>
                </a:solidFill>
              </a:rPr>
            </a:br>
            <a:endParaRPr lang="en-US" dirty="0">
              <a:solidFill>
                <a:schemeClr val="bg1">
                  <a:lumMod val="65000"/>
                </a:schemeClr>
              </a:solidFill>
            </a:endParaRPr>
          </a:p>
          <a:p>
            <a:r>
              <a:rPr lang="en-US" dirty="0" smtClean="0"/>
              <a:t>Challenges:</a:t>
            </a:r>
          </a:p>
          <a:p>
            <a:pPr lvl="1"/>
            <a:r>
              <a:rPr lang="en-US" dirty="0" smtClean="0"/>
              <a:t>Foreign keys</a:t>
            </a:r>
          </a:p>
          <a:p>
            <a:pPr lvl="1"/>
            <a:r>
              <a:rPr lang="en-US" dirty="0" smtClean="0"/>
              <a:t>Column constraints</a:t>
            </a:r>
          </a:p>
          <a:p>
            <a:pPr lvl="1"/>
            <a:r>
              <a:rPr lang="en-US" dirty="0" smtClean="0"/>
              <a:t>Don’t litter database with junk data</a:t>
            </a:r>
          </a:p>
          <a:p>
            <a:endParaRPr lang="en-US" dirty="0"/>
          </a:p>
        </p:txBody>
      </p:sp>
    </p:spTree>
    <p:extLst>
      <p:ext uri="{BB962C8B-B14F-4D97-AF65-F5344CB8AC3E}">
        <p14:creationId xmlns:p14="http://schemas.microsoft.com/office/powerpoint/2010/main" val="26885727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Advanced Techniques – integration tests</a:t>
            </a:r>
          </a:p>
        </p:txBody>
      </p:sp>
      <p:sp>
        <p:nvSpPr>
          <p:cNvPr id="3" name="Content Placeholder 2"/>
          <p:cNvSpPr>
            <a:spLocks noGrp="1"/>
          </p:cNvSpPr>
          <p:nvPr>
            <p:ph idx="1"/>
          </p:nvPr>
        </p:nvSpPr>
        <p:spPr>
          <a:xfrm>
            <a:off x="838200" y="1825624"/>
            <a:ext cx="10515600" cy="4894489"/>
          </a:xfrm>
        </p:spPr>
        <p:txBody>
          <a:bodyPr>
            <a:normAutofit/>
          </a:bodyPr>
          <a:lstStyle/>
          <a:p>
            <a:r>
              <a:rPr lang="en-US" dirty="0" smtClean="0">
                <a:solidFill>
                  <a:schemeClr val="bg1">
                    <a:lumMod val="65000"/>
                  </a:schemeClr>
                </a:solidFill>
              </a:rPr>
              <a:t>Goal: </a:t>
            </a:r>
            <a:r>
              <a:rPr lang="en-US" dirty="0">
                <a:solidFill>
                  <a:schemeClr val="bg1">
                    <a:lumMod val="65000"/>
                  </a:schemeClr>
                </a:solidFill>
              </a:rPr>
              <a:t>same patterns to create in-memory and in-</a:t>
            </a:r>
            <a:r>
              <a:rPr lang="en-US" dirty="0" err="1">
                <a:solidFill>
                  <a:schemeClr val="bg1">
                    <a:lumMod val="65000"/>
                  </a:schemeClr>
                </a:solidFill>
              </a:rPr>
              <a:t>db</a:t>
            </a:r>
            <a:r>
              <a:rPr lang="en-US" dirty="0">
                <a:solidFill>
                  <a:schemeClr val="bg1">
                    <a:lumMod val="65000"/>
                  </a:schemeClr>
                </a:solidFill>
              </a:rPr>
              <a:t> data</a:t>
            </a:r>
            <a:r>
              <a:rPr lang="en-US" dirty="0" smtClean="0"/>
              <a:t/>
            </a:r>
            <a:br>
              <a:rPr lang="en-US" dirty="0" smtClean="0"/>
            </a:br>
            <a:endParaRPr lang="en-US" dirty="0" smtClean="0"/>
          </a:p>
          <a:p>
            <a:r>
              <a:rPr lang="en-US" dirty="0" smtClean="0">
                <a:solidFill>
                  <a:schemeClr val="bg1">
                    <a:lumMod val="65000"/>
                  </a:schemeClr>
                </a:solidFill>
              </a:rPr>
              <a:t>Challenges:</a:t>
            </a:r>
          </a:p>
          <a:p>
            <a:pPr lvl="1"/>
            <a:r>
              <a:rPr lang="en-US" dirty="0" smtClean="0">
                <a:solidFill>
                  <a:schemeClr val="bg1">
                    <a:lumMod val="65000"/>
                  </a:schemeClr>
                </a:solidFill>
              </a:rPr>
              <a:t>Foreign keys</a:t>
            </a:r>
          </a:p>
          <a:p>
            <a:pPr lvl="1"/>
            <a:r>
              <a:rPr lang="en-US" dirty="0" smtClean="0">
                <a:solidFill>
                  <a:schemeClr val="bg1">
                    <a:lumMod val="65000"/>
                  </a:schemeClr>
                </a:solidFill>
              </a:rPr>
              <a:t>Column constraints</a:t>
            </a:r>
          </a:p>
          <a:p>
            <a:pPr lvl="1"/>
            <a:r>
              <a:rPr lang="en-US" dirty="0" smtClean="0">
                <a:solidFill>
                  <a:schemeClr val="bg1">
                    <a:lumMod val="65000"/>
                  </a:schemeClr>
                </a:solidFill>
              </a:rPr>
              <a:t>Don’t litter database with junk data</a:t>
            </a:r>
            <a:r>
              <a:rPr lang="en-US" dirty="0" smtClean="0"/>
              <a:t/>
            </a:r>
            <a:br>
              <a:rPr lang="en-US" dirty="0" smtClean="0"/>
            </a:br>
            <a:endParaRPr lang="en-US" dirty="0" smtClean="0"/>
          </a:p>
          <a:p>
            <a:r>
              <a:rPr lang="en-US" dirty="0" smtClean="0"/>
              <a:t>Solution: Add a </a:t>
            </a:r>
            <a:r>
              <a:rPr lang="en-US" i="1" dirty="0" smtClean="0"/>
              <a:t>Save() </a:t>
            </a:r>
            <a:r>
              <a:rPr lang="en-US" dirty="0" smtClean="0"/>
              <a:t>method to Test Helpers</a:t>
            </a:r>
          </a:p>
          <a:p>
            <a:endParaRPr lang="en-US" dirty="0"/>
          </a:p>
        </p:txBody>
      </p:sp>
    </p:spTree>
    <p:extLst>
      <p:ext uri="{BB962C8B-B14F-4D97-AF65-F5344CB8AC3E}">
        <p14:creationId xmlns:p14="http://schemas.microsoft.com/office/powerpoint/2010/main" val="30884484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Advanced Techniques – integration tests</a:t>
            </a:r>
          </a:p>
        </p:txBody>
      </p:sp>
      <p:sp>
        <p:nvSpPr>
          <p:cNvPr id="3" name="Content Placeholder 2"/>
          <p:cNvSpPr>
            <a:spLocks noGrp="1"/>
          </p:cNvSpPr>
          <p:nvPr>
            <p:ph idx="1"/>
          </p:nvPr>
        </p:nvSpPr>
        <p:spPr>
          <a:xfrm>
            <a:off x="838200" y="1825625"/>
            <a:ext cx="10515600" cy="4357462"/>
          </a:xfrm>
        </p:spPr>
        <p:txBody>
          <a:bodyPr>
            <a:normAutofit/>
          </a:bodyPr>
          <a:lstStyle/>
          <a:p>
            <a:pPr marL="914400" lvl="2" indent="0">
              <a:buNone/>
            </a:pPr>
            <a:r>
              <a:rPr lang="en-US" dirty="0" smtClean="0"/>
              <a:t>	</a:t>
            </a:r>
          </a:p>
          <a:p>
            <a:endParaRPr lang="en-US" dirty="0"/>
          </a:p>
        </p:txBody>
      </p:sp>
      <p:pic>
        <p:nvPicPr>
          <p:cNvPr id="7" name="Picture 6"/>
          <p:cNvPicPr>
            <a:picLocks noChangeAspect="1"/>
          </p:cNvPicPr>
          <p:nvPr/>
        </p:nvPicPr>
        <p:blipFill>
          <a:blip r:embed="rId3"/>
          <a:stretch>
            <a:fillRect/>
          </a:stretch>
        </p:blipFill>
        <p:spPr>
          <a:xfrm>
            <a:off x="838200" y="1690688"/>
            <a:ext cx="9744075" cy="4533900"/>
          </a:xfrm>
          <a:prstGeom prst="rect">
            <a:avLst/>
          </a:prstGeom>
        </p:spPr>
      </p:pic>
    </p:spTree>
    <p:extLst>
      <p:ext uri="{BB962C8B-B14F-4D97-AF65-F5344CB8AC3E}">
        <p14:creationId xmlns:p14="http://schemas.microsoft.com/office/powerpoint/2010/main" val="27031595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Advanced Techniques – integration tests</a:t>
            </a:r>
          </a:p>
        </p:txBody>
      </p:sp>
      <p:sp>
        <p:nvSpPr>
          <p:cNvPr id="3" name="Content Placeholder 2"/>
          <p:cNvSpPr>
            <a:spLocks noGrp="1"/>
          </p:cNvSpPr>
          <p:nvPr>
            <p:ph idx="1"/>
          </p:nvPr>
        </p:nvSpPr>
        <p:spPr>
          <a:xfrm>
            <a:off x="838200" y="1825625"/>
            <a:ext cx="10515600" cy="4357462"/>
          </a:xfrm>
        </p:spPr>
        <p:txBody>
          <a:bodyPr>
            <a:normAutofit/>
          </a:bodyPr>
          <a:lstStyle/>
          <a:p>
            <a:pPr marL="914400" lvl="2" indent="0">
              <a:buNone/>
            </a:pPr>
            <a:r>
              <a:rPr lang="en-US" dirty="0" smtClean="0"/>
              <a:t>	</a:t>
            </a:r>
          </a:p>
          <a:p>
            <a:endParaRPr lang="en-US" dirty="0"/>
          </a:p>
        </p:txBody>
      </p:sp>
      <p:pic>
        <p:nvPicPr>
          <p:cNvPr id="4" name="Picture 3"/>
          <p:cNvPicPr>
            <a:picLocks noChangeAspect="1"/>
          </p:cNvPicPr>
          <p:nvPr/>
        </p:nvPicPr>
        <p:blipFill>
          <a:blip r:embed="rId3"/>
          <a:stretch>
            <a:fillRect/>
          </a:stretch>
        </p:blipFill>
        <p:spPr>
          <a:xfrm>
            <a:off x="838200" y="1690688"/>
            <a:ext cx="9744075" cy="4533900"/>
          </a:xfrm>
          <a:prstGeom prst="rect">
            <a:avLst/>
          </a:prstGeom>
        </p:spPr>
      </p:pic>
    </p:spTree>
    <p:extLst>
      <p:ext uri="{BB962C8B-B14F-4D97-AF65-F5344CB8AC3E}">
        <p14:creationId xmlns:p14="http://schemas.microsoft.com/office/powerpoint/2010/main" val="4745074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Advanced Techniques – integration tests</a:t>
            </a:r>
          </a:p>
        </p:txBody>
      </p:sp>
      <p:sp>
        <p:nvSpPr>
          <p:cNvPr id="3" name="Content Placeholder 2"/>
          <p:cNvSpPr>
            <a:spLocks noGrp="1"/>
          </p:cNvSpPr>
          <p:nvPr>
            <p:ph idx="1"/>
          </p:nvPr>
        </p:nvSpPr>
        <p:spPr>
          <a:xfrm>
            <a:off x="838200" y="1825625"/>
            <a:ext cx="10515600" cy="4357462"/>
          </a:xfrm>
        </p:spPr>
        <p:txBody>
          <a:bodyPr>
            <a:normAutofit/>
          </a:bodyPr>
          <a:lstStyle/>
          <a:p>
            <a:pPr marL="914400" lvl="2" indent="0">
              <a:buNone/>
            </a:pPr>
            <a:r>
              <a:rPr lang="en-US" dirty="0" smtClean="0"/>
              <a:t>	</a:t>
            </a:r>
          </a:p>
          <a:p>
            <a:endParaRPr lang="en-US" dirty="0"/>
          </a:p>
        </p:txBody>
      </p:sp>
      <p:pic>
        <p:nvPicPr>
          <p:cNvPr id="5" name="Picture 4"/>
          <p:cNvPicPr>
            <a:picLocks noChangeAspect="1"/>
          </p:cNvPicPr>
          <p:nvPr/>
        </p:nvPicPr>
        <p:blipFill>
          <a:blip r:embed="rId3"/>
          <a:stretch>
            <a:fillRect/>
          </a:stretch>
        </p:blipFill>
        <p:spPr>
          <a:xfrm>
            <a:off x="838200" y="1690688"/>
            <a:ext cx="9744075" cy="4533900"/>
          </a:xfrm>
          <a:prstGeom prst="rect">
            <a:avLst/>
          </a:prstGeom>
        </p:spPr>
      </p:pic>
    </p:spTree>
    <p:extLst>
      <p:ext uri="{BB962C8B-B14F-4D97-AF65-F5344CB8AC3E}">
        <p14:creationId xmlns:p14="http://schemas.microsoft.com/office/powerpoint/2010/main" val="24505287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Advanced Techniques – integration tests</a:t>
            </a:r>
          </a:p>
        </p:txBody>
      </p:sp>
      <p:sp>
        <p:nvSpPr>
          <p:cNvPr id="3" name="Content Placeholder 2"/>
          <p:cNvSpPr>
            <a:spLocks noGrp="1"/>
          </p:cNvSpPr>
          <p:nvPr>
            <p:ph idx="1"/>
          </p:nvPr>
        </p:nvSpPr>
        <p:spPr>
          <a:xfrm>
            <a:off x="838200" y="1825625"/>
            <a:ext cx="10515600" cy="4357462"/>
          </a:xfrm>
        </p:spPr>
        <p:txBody>
          <a:bodyPr>
            <a:normAutofit/>
          </a:bodyPr>
          <a:lstStyle/>
          <a:p>
            <a:pPr marL="914400" lvl="2" indent="0">
              <a:buNone/>
            </a:pPr>
            <a:r>
              <a:rPr lang="en-US" dirty="0" smtClean="0"/>
              <a:t>	</a:t>
            </a:r>
          </a:p>
          <a:p>
            <a:endParaRPr lang="en-US" dirty="0"/>
          </a:p>
        </p:txBody>
      </p:sp>
      <p:pic>
        <p:nvPicPr>
          <p:cNvPr id="4" name="Picture 3"/>
          <p:cNvPicPr>
            <a:picLocks noChangeAspect="1"/>
          </p:cNvPicPr>
          <p:nvPr/>
        </p:nvPicPr>
        <p:blipFill>
          <a:blip r:embed="rId3"/>
          <a:stretch>
            <a:fillRect/>
          </a:stretch>
        </p:blipFill>
        <p:spPr>
          <a:xfrm>
            <a:off x="838200" y="1690688"/>
            <a:ext cx="9744075" cy="4533900"/>
          </a:xfrm>
          <a:prstGeom prst="rect">
            <a:avLst/>
          </a:prstGeom>
        </p:spPr>
      </p:pic>
    </p:spTree>
    <p:extLst>
      <p:ext uri="{BB962C8B-B14F-4D97-AF65-F5344CB8AC3E}">
        <p14:creationId xmlns:p14="http://schemas.microsoft.com/office/powerpoint/2010/main" val="32583792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Advanced Techniques – integration tests</a:t>
            </a:r>
          </a:p>
        </p:txBody>
      </p:sp>
      <p:sp>
        <p:nvSpPr>
          <p:cNvPr id="3" name="Content Placeholder 2"/>
          <p:cNvSpPr>
            <a:spLocks noGrp="1"/>
          </p:cNvSpPr>
          <p:nvPr>
            <p:ph idx="1"/>
          </p:nvPr>
        </p:nvSpPr>
        <p:spPr/>
        <p:txBody>
          <a:bodyPr>
            <a:normAutofit/>
          </a:bodyPr>
          <a:lstStyle/>
          <a:p>
            <a:r>
              <a:rPr lang="en-US" dirty="0" smtClean="0"/>
              <a:t>[Rollback] attribute</a:t>
            </a:r>
          </a:p>
          <a:p>
            <a:pPr lvl="1"/>
            <a:r>
              <a:rPr lang="en-US" dirty="0" smtClean="0"/>
              <a:t>Creates DB transaction when test starts</a:t>
            </a:r>
          </a:p>
          <a:p>
            <a:pPr lvl="1"/>
            <a:r>
              <a:rPr lang="en-US" dirty="0" smtClean="0"/>
              <a:t>Rolls back when test ends</a:t>
            </a:r>
          </a:p>
          <a:p>
            <a:endParaRPr lang="en-US" dirty="0"/>
          </a:p>
        </p:txBody>
      </p:sp>
      <p:pic>
        <p:nvPicPr>
          <p:cNvPr id="6" name="Picture 5"/>
          <p:cNvPicPr>
            <a:picLocks noChangeAspect="1"/>
          </p:cNvPicPr>
          <p:nvPr/>
        </p:nvPicPr>
        <p:blipFill>
          <a:blip r:embed="rId3"/>
          <a:stretch>
            <a:fillRect/>
          </a:stretch>
        </p:blipFill>
        <p:spPr>
          <a:xfrm>
            <a:off x="838200" y="3434897"/>
            <a:ext cx="7715250" cy="3181350"/>
          </a:xfrm>
          <a:prstGeom prst="rect">
            <a:avLst/>
          </a:prstGeom>
        </p:spPr>
      </p:pic>
    </p:spTree>
    <p:extLst>
      <p:ext uri="{BB962C8B-B14F-4D97-AF65-F5344CB8AC3E}">
        <p14:creationId xmlns:p14="http://schemas.microsoft.com/office/powerpoint/2010/main" val="4377857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Order brought to chaos</a:t>
            </a:r>
            <a:endParaRPr lang="en-US" dirty="0"/>
          </a:p>
        </p:txBody>
      </p:sp>
      <p:pic>
        <p:nvPicPr>
          <p:cNvPr id="7" name="Picture 6"/>
          <p:cNvPicPr>
            <a:picLocks noChangeAspect="1"/>
          </p:cNvPicPr>
          <p:nvPr/>
        </p:nvPicPr>
        <p:blipFill>
          <a:blip r:embed="rId3"/>
          <a:stretch>
            <a:fillRect/>
          </a:stretch>
        </p:blipFill>
        <p:spPr>
          <a:xfrm>
            <a:off x="838200" y="1264178"/>
            <a:ext cx="8201025" cy="5210175"/>
          </a:xfrm>
          <a:prstGeom prst="rect">
            <a:avLst/>
          </a:prstGeom>
        </p:spPr>
      </p:pic>
    </p:spTree>
    <p:extLst>
      <p:ext uri="{BB962C8B-B14F-4D97-AF65-F5344CB8AC3E}">
        <p14:creationId xmlns:p14="http://schemas.microsoft.com/office/powerpoint/2010/main" val="598815440"/>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826381" y="318383"/>
            <a:ext cx="7400925" cy="5724525"/>
          </a:xfrm>
          <a:prstGeom prst="rect">
            <a:avLst/>
          </a:prstGeom>
        </p:spPr>
      </p:pic>
    </p:spTree>
    <p:extLst>
      <p:ext uri="{BB962C8B-B14F-4D97-AF65-F5344CB8AC3E}">
        <p14:creationId xmlns:p14="http://schemas.microsoft.com/office/powerpoint/2010/main" val="1062604478"/>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827441" y="464960"/>
            <a:ext cx="6924675" cy="5905500"/>
          </a:xfrm>
          <a:prstGeom prst="rect">
            <a:avLst/>
          </a:prstGeom>
        </p:spPr>
      </p:pic>
    </p:spTree>
    <p:extLst>
      <p:ext uri="{BB962C8B-B14F-4D97-AF65-F5344CB8AC3E}">
        <p14:creationId xmlns:p14="http://schemas.microsoft.com/office/powerpoint/2010/main" val="353373257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827441" y="464960"/>
            <a:ext cx="6924675" cy="5905500"/>
          </a:xfrm>
          <a:prstGeom prst="rect">
            <a:avLst/>
          </a:prstGeom>
        </p:spPr>
      </p:pic>
      <p:pic>
        <p:nvPicPr>
          <p:cNvPr id="3" name="Picture 2"/>
          <p:cNvPicPr>
            <a:picLocks noChangeAspect="1"/>
          </p:cNvPicPr>
          <p:nvPr/>
        </p:nvPicPr>
        <p:blipFill>
          <a:blip r:embed="rId4"/>
          <a:stretch>
            <a:fillRect/>
          </a:stretch>
        </p:blipFill>
        <p:spPr>
          <a:xfrm>
            <a:off x="4770791" y="3653896"/>
            <a:ext cx="2981325" cy="2124075"/>
          </a:xfrm>
          <a:prstGeom prst="rect">
            <a:avLst/>
          </a:prstGeom>
        </p:spPr>
      </p:pic>
      <p:pic>
        <p:nvPicPr>
          <p:cNvPr id="4" name="Picture 3"/>
          <p:cNvPicPr>
            <a:picLocks noChangeAspect="1"/>
          </p:cNvPicPr>
          <p:nvPr/>
        </p:nvPicPr>
        <p:blipFill>
          <a:blip r:embed="rId5"/>
          <a:stretch>
            <a:fillRect/>
          </a:stretch>
        </p:blipFill>
        <p:spPr>
          <a:xfrm>
            <a:off x="4770791" y="3653896"/>
            <a:ext cx="2990850" cy="2124075"/>
          </a:xfrm>
          <a:prstGeom prst="rect">
            <a:avLst/>
          </a:prstGeom>
        </p:spPr>
      </p:pic>
    </p:spTree>
    <p:extLst>
      <p:ext uri="{BB962C8B-B14F-4D97-AF65-F5344CB8AC3E}">
        <p14:creationId xmlns:p14="http://schemas.microsoft.com/office/powerpoint/2010/main" val="1069584542"/>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Order brought to chaos</a:t>
            </a:r>
            <a:endParaRPr lang="en-US" dirty="0"/>
          </a:p>
        </p:txBody>
      </p:sp>
      <p:sp>
        <p:nvSpPr>
          <p:cNvPr id="3" name="Content Placeholder 2"/>
          <p:cNvSpPr>
            <a:spLocks noGrp="1"/>
          </p:cNvSpPr>
          <p:nvPr>
            <p:ph idx="1"/>
          </p:nvPr>
        </p:nvSpPr>
        <p:spPr/>
        <p:txBody>
          <a:bodyPr/>
          <a:lstStyle/>
          <a:p>
            <a:pPr lvl="1"/>
            <a:endParaRPr lang="en-US" dirty="0" smtClean="0"/>
          </a:p>
          <a:p>
            <a:pPr lvl="2"/>
            <a:endParaRPr lang="en-US" dirty="0"/>
          </a:p>
        </p:txBody>
      </p:sp>
      <p:pic>
        <p:nvPicPr>
          <p:cNvPr id="5" name="Picture 4"/>
          <p:cNvPicPr>
            <a:picLocks noChangeAspect="1"/>
          </p:cNvPicPr>
          <p:nvPr/>
        </p:nvPicPr>
        <p:blipFill>
          <a:blip r:embed="rId3"/>
          <a:stretch>
            <a:fillRect/>
          </a:stretch>
        </p:blipFill>
        <p:spPr>
          <a:xfrm>
            <a:off x="802506" y="2202665"/>
            <a:ext cx="11212802" cy="4352139"/>
          </a:xfrm>
          <a:prstGeom prst="rect">
            <a:avLst/>
          </a:prstGeom>
        </p:spPr>
      </p:pic>
    </p:spTree>
    <p:extLst>
      <p:ext uri="{BB962C8B-B14F-4D97-AF65-F5344CB8AC3E}">
        <p14:creationId xmlns:p14="http://schemas.microsoft.com/office/powerpoint/2010/main" val="1364731000"/>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Land of milk, honey, and unicorns</a:t>
            </a:r>
          </a:p>
        </p:txBody>
      </p:sp>
      <p:sp>
        <p:nvSpPr>
          <p:cNvPr id="3" name="Content Placeholder 2"/>
          <p:cNvSpPr>
            <a:spLocks noGrp="1"/>
          </p:cNvSpPr>
          <p:nvPr>
            <p:ph idx="1"/>
          </p:nvPr>
        </p:nvSpPr>
        <p:spPr/>
        <p:txBody>
          <a:bodyPr>
            <a:normAutofit/>
          </a:bodyPr>
          <a:lstStyle/>
          <a:p>
            <a:r>
              <a:rPr lang="en-US" dirty="0"/>
              <a:t>Clean, expressive, </a:t>
            </a:r>
            <a:r>
              <a:rPr lang="en-US" dirty="0" smtClean="0"/>
              <a:t>resilient</a:t>
            </a:r>
            <a:endParaRPr lang="en-US" dirty="0"/>
          </a:p>
          <a:p>
            <a:endParaRPr lang="en-US" dirty="0" smtClean="0"/>
          </a:p>
          <a:p>
            <a:endParaRPr lang="en-US" dirty="0"/>
          </a:p>
          <a:p>
            <a:endParaRPr lang="en-US" dirty="0"/>
          </a:p>
        </p:txBody>
      </p:sp>
    </p:spTree>
    <p:extLst>
      <p:ext uri="{BB962C8B-B14F-4D97-AF65-F5344CB8AC3E}">
        <p14:creationId xmlns:p14="http://schemas.microsoft.com/office/powerpoint/2010/main" val="1102118946"/>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Land of milk, honey, and unicorns</a:t>
            </a:r>
          </a:p>
        </p:txBody>
      </p:sp>
      <p:sp>
        <p:nvSpPr>
          <p:cNvPr id="3" name="Content Placeholder 2"/>
          <p:cNvSpPr>
            <a:spLocks noGrp="1"/>
          </p:cNvSpPr>
          <p:nvPr>
            <p:ph idx="1"/>
          </p:nvPr>
        </p:nvSpPr>
        <p:spPr/>
        <p:txBody>
          <a:bodyPr>
            <a:normAutofit/>
          </a:bodyPr>
          <a:lstStyle/>
          <a:p>
            <a:r>
              <a:rPr lang="en-US" dirty="0" smtClean="0">
                <a:solidFill>
                  <a:schemeClr val="bg1">
                    <a:lumMod val="75000"/>
                  </a:schemeClr>
                </a:solidFill>
              </a:rPr>
              <a:t>Clean, expressive, resilient</a:t>
            </a:r>
          </a:p>
          <a:p>
            <a:endParaRPr lang="en-US" dirty="0"/>
          </a:p>
          <a:p>
            <a:r>
              <a:rPr lang="en-US" dirty="0" smtClean="0"/>
              <a:t>Test helpers + defaults</a:t>
            </a:r>
          </a:p>
          <a:p>
            <a:endParaRPr lang="en-US" dirty="0"/>
          </a:p>
        </p:txBody>
      </p:sp>
    </p:spTree>
    <p:extLst>
      <p:ext uri="{BB962C8B-B14F-4D97-AF65-F5344CB8AC3E}">
        <p14:creationId xmlns:p14="http://schemas.microsoft.com/office/powerpoint/2010/main" val="1944472626"/>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Land of milk, honey, and unicorns</a:t>
            </a:r>
          </a:p>
        </p:txBody>
      </p:sp>
      <p:sp>
        <p:nvSpPr>
          <p:cNvPr id="3" name="Content Placeholder 2"/>
          <p:cNvSpPr>
            <a:spLocks noGrp="1"/>
          </p:cNvSpPr>
          <p:nvPr>
            <p:ph idx="1"/>
          </p:nvPr>
        </p:nvSpPr>
        <p:spPr/>
        <p:txBody>
          <a:bodyPr>
            <a:normAutofit/>
          </a:bodyPr>
          <a:lstStyle/>
          <a:p>
            <a:r>
              <a:rPr lang="en-US" dirty="0" smtClean="0">
                <a:solidFill>
                  <a:schemeClr val="bg1">
                    <a:lumMod val="75000"/>
                  </a:schemeClr>
                </a:solidFill>
              </a:rPr>
              <a:t>Clean, expressive, resilient</a:t>
            </a:r>
          </a:p>
          <a:p>
            <a:endParaRPr lang="en-US" dirty="0"/>
          </a:p>
          <a:p>
            <a:r>
              <a:rPr lang="en-US" dirty="0" smtClean="0">
                <a:solidFill>
                  <a:schemeClr val="bg1">
                    <a:lumMod val="75000"/>
                  </a:schemeClr>
                </a:solidFill>
              </a:rPr>
              <a:t>Test helpers + defaults</a:t>
            </a:r>
          </a:p>
          <a:p>
            <a:endParaRPr lang="en-US" dirty="0"/>
          </a:p>
          <a:p>
            <a:r>
              <a:rPr lang="en-US" dirty="0" smtClean="0"/>
              <a:t>Hard to test == too complex. Simplify!</a:t>
            </a:r>
            <a:endParaRPr lang="en-US" dirty="0"/>
          </a:p>
        </p:txBody>
      </p:sp>
    </p:spTree>
    <p:extLst>
      <p:ext uri="{BB962C8B-B14F-4D97-AF65-F5344CB8AC3E}">
        <p14:creationId xmlns:p14="http://schemas.microsoft.com/office/powerpoint/2010/main" val="1097022546"/>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Land of milk, honey, and unicorns</a:t>
            </a:r>
          </a:p>
        </p:txBody>
      </p:sp>
      <p:sp>
        <p:nvSpPr>
          <p:cNvPr id="3" name="Content Placeholder 2"/>
          <p:cNvSpPr>
            <a:spLocks noGrp="1"/>
          </p:cNvSpPr>
          <p:nvPr>
            <p:ph idx="1"/>
          </p:nvPr>
        </p:nvSpPr>
        <p:spPr/>
        <p:txBody>
          <a:bodyPr>
            <a:normAutofit/>
          </a:bodyPr>
          <a:lstStyle/>
          <a:p>
            <a:r>
              <a:rPr lang="en-US" dirty="0" smtClean="0">
                <a:solidFill>
                  <a:schemeClr val="bg1">
                    <a:lumMod val="75000"/>
                  </a:schemeClr>
                </a:solidFill>
              </a:rPr>
              <a:t>Clean, expressive, resilient</a:t>
            </a:r>
          </a:p>
          <a:p>
            <a:endParaRPr lang="en-US" dirty="0"/>
          </a:p>
          <a:p>
            <a:r>
              <a:rPr lang="en-US" dirty="0" smtClean="0">
                <a:solidFill>
                  <a:schemeClr val="bg1">
                    <a:lumMod val="75000"/>
                  </a:schemeClr>
                </a:solidFill>
              </a:rPr>
              <a:t>Test helpers + defaults</a:t>
            </a:r>
          </a:p>
          <a:p>
            <a:endParaRPr lang="en-US" dirty="0"/>
          </a:p>
          <a:p>
            <a:r>
              <a:rPr lang="en-US" dirty="0" smtClean="0">
                <a:solidFill>
                  <a:schemeClr val="bg1">
                    <a:lumMod val="75000"/>
                  </a:schemeClr>
                </a:solidFill>
              </a:rPr>
              <a:t>Hard to test == too complex. Simplify!</a:t>
            </a:r>
          </a:p>
          <a:p>
            <a:endParaRPr lang="en-US" dirty="0"/>
          </a:p>
          <a:p>
            <a:r>
              <a:rPr lang="en-US" dirty="0" smtClean="0"/>
              <a:t>Use on ALL projects – old, big, new, small</a:t>
            </a:r>
            <a:endParaRPr lang="en-US" dirty="0"/>
          </a:p>
        </p:txBody>
      </p:sp>
    </p:spTree>
    <p:extLst>
      <p:ext uri="{BB962C8B-B14F-4D97-AF65-F5344CB8AC3E}">
        <p14:creationId xmlns:p14="http://schemas.microsoft.com/office/powerpoint/2010/main" val="2605402185"/>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endParaRPr lang="en-US" dirty="0" smtClean="0"/>
          </a:p>
          <a:p>
            <a:endParaRPr lang="en-US" dirty="0"/>
          </a:p>
          <a:p>
            <a:endParaRPr lang="en-US" dirty="0"/>
          </a:p>
        </p:txBody>
      </p:sp>
      <p:pic>
        <p:nvPicPr>
          <p:cNvPr id="5" name="Picture 4"/>
          <p:cNvPicPr>
            <a:picLocks noChangeAspect="1"/>
          </p:cNvPicPr>
          <p:nvPr/>
        </p:nvPicPr>
        <p:blipFill>
          <a:blip r:embed="rId3"/>
          <a:stretch>
            <a:fillRect/>
          </a:stretch>
        </p:blipFill>
        <p:spPr>
          <a:xfrm>
            <a:off x="1085850" y="3018423"/>
            <a:ext cx="10020300" cy="628650"/>
          </a:xfrm>
          <a:prstGeom prst="rect">
            <a:avLst/>
          </a:prstGeom>
        </p:spPr>
      </p:pic>
    </p:spTree>
    <p:extLst>
      <p:ext uri="{BB962C8B-B14F-4D97-AF65-F5344CB8AC3E}">
        <p14:creationId xmlns:p14="http://schemas.microsoft.com/office/powerpoint/2010/main" val="2856194128"/>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That’s all, folks!</a:t>
            </a:r>
            <a:endParaRPr lang="en-US" dirty="0"/>
          </a:p>
        </p:txBody>
      </p:sp>
      <p:sp>
        <p:nvSpPr>
          <p:cNvPr id="3" name="Content Placeholder 2"/>
          <p:cNvSpPr>
            <a:spLocks noGrp="1"/>
          </p:cNvSpPr>
          <p:nvPr>
            <p:ph idx="1"/>
          </p:nvPr>
        </p:nvSpPr>
        <p:spPr>
          <a:xfrm>
            <a:off x="838200" y="1825624"/>
            <a:ext cx="10515600" cy="5032375"/>
          </a:xfrm>
        </p:spPr>
        <p:txBody>
          <a:bodyPr>
            <a:normAutofit/>
          </a:bodyPr>
          <a:lstStyle/>
          <a:p>
            <a:endParaRPr lang="en-US" dirty="0" smtClean="0"/>
          </a:p>
          <a:p>
            <a:pPr marL="0" indent="0">
              <a:buNone/>
            </a:pPr>
            <a:r>
              <a:rPr lang="en-US" sz="4000" b="1" dirty="0" smtClean="0"/>
              <a:t>Materials</a:t>
            </a:r>
          </a:p>
          <a:p>
            <a:pPr lvl="1"/>
            <a:r>
              <a:rPr lang="en-US" sz="3600" dirty="0" smtClean="0">
                <a:hlinkClick r:id="rId3"/>
              </a:rPr>
              <a:t>github.com/</a:t>
            </a:r>
            <a:r>
              <a:rPr lang="en-US" sz="3600" dirty="0" err="1" smtClean="0">
                <a:hlinkClick r:id="rId3"/>
              </a:rPr>
              <a:t>spetryjohnson</a:t>
            </a:r>
            <a:endParaRPr lang="en-US" sz="3600" dirty="0" smtClean="0"/>
          </a:p>
          <a:p>
            <a:pPr lvl="1"/>
            <a:r>
              <a:rPr lang="en-US" sz="3600" dirty="0" smtClean="0">
                <a:hlinkClick r:id="rId4"/>
              </a:rPr>
              <a:t>www.petry-johnson.com</a:t>
            </a:r>
            <a:endParaRPr lang="en-US" sz="3600" dirty="0"/>
          </a:p>
          <a:p>
            <a:endParaRPr lang="en-US" sz="4000" dirty="0" smtClean="0"/>
          </a:p>
          <a:p>
            <a:pPr marL="0" indent="0">
              <a:buNone/>
            </a:pPr>
            <a:r>
              <a:rPr lang="en-US" sz="4000" b="1" dirty="0" smtClean="0"/>
              <a:t>Contact</a:t>
            </a:r>
          </a:p>
          <a:p>
            <a:pPr lvl="1"/>
            <a:r>
              <a:rPr lang="en-US" sz="3600" dirty="0" smtClean="0"/>
              <a:t>@</a:t>
            </a:r>
            <a:r>
              <a:rPr lang="en-US" sz="3600" dirty="0" err="1" smtClean="0"/>
              <a:t>spetryjohnson</a:t>
            </a:r>
            <a:endParaRPr lang="en-US" sz="3600" dirty="0" smtClean="0"/>
          </a:p>
          <a:p>
            <a:pPr lvl="1"/>
            <a:r>
              <a:rPr lang="en-US" sz="3600" dirty="0" smtClean="0"/>
              <a:t>seth@petry-johnson.com</a:t>
            </a:r>
            <a:endParaRPr lang="en-US" sz="3600" dirty="0"/>
          </a:p>
        </p:txBody>
      </p:sp>
    </p:spTree>
    <p:extLst>
      <p:ext uri="{BB962C8B-B14F-4D97-AF65-F5344CB8AC3E}">
        <p14:creationId xmlns:p14="http://schemas.microsoft.com/office/powerpoint/2010/main" val="276395767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21259</TotalTime>
  <Words>6291</Words>
  <Application>Microsoft Office PowerPoint</Application>
  <PresentationFormat>Widescreen</PresentationFormat>
  <Paragraphs>1032</Paragraphs>
  <Slides>96</Slides>
  <Notes>96</Notes>
  <HiddenSlides>5</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96</vt:i4>
      </vt:variant>
    </vt:vector>
  </HeadingPairs>
  <TitlesOfParts>
    <vt:vector size="102" baseType="lpstr">
      <vt:lpstr>Arial</vt:lpstr>
      <vt:lpstr>Calibri</vt:lpstr>
      <vt:lpstr>Calibri Light</vt:lpstr>
      <vt:lpstr>Corbel</vt:lpstr>
      <vt:lpstr>Wingdings</vt:lpstr>
      <vt:lpstr>Office Theme</vt:lpstr>
      <vt:lpstr>Patterns of Effective  Test Setup</vt:lpstr>
      <vt:lpstr>PowerPoint Presentation</vt:lpstr>
      <vt:lpstr>PowerPoint Presentation</vt:lpstr>
      <vt:lpstr>PowerPoint Presentation</vt:lpstr>
      <vt:lpstr>Behold, the reason we’re here</vt:lpstr>
      <vt:lpstr>PowerPoint Presentation</vt:lpstr>
      <vt:lpstr>PowerPoint Presentation</vt:lpstr>
      <vt:lpstr>PowerPoint Presentation</vt:lpstr>
      <vt:lpstr>PowerPoint Presentation</vt:lpstr>
      <vt:lpstr>PowerPoint Presentation</vt:lpstr>
      <vt:lpstr>PowerPoint Presentation</vt:lpstr>
      <vt:lpstr>What’s on the agenda?</vt:lpstr>
      <vt:lpstr>What does “setup” mean, exactly?</vt:lpstr>
      <vt:lpstr>What “doing it wrong” looks like</vt:lpstr>
      <vt:lpstr>What “doing it wrong” looks like</vt:lpstr>
      <vt:lpstr>What “doing it wrong” looks like</vt:lpstr>
      <vt:lpstr>What “doing it wrong” looks like</vt:lpstr>
      <vt:lpstr>What “doing it wrong” looks like</vt:lpstr>
      <vt:lpstr>What “doing it wrong” looks like</vt:lpstr>
      <vt:lpstr>What “doing it wrong” looks like</vt:lpstr>
      <vt:lpstr>What “doing it wrong” looks like</vt:lpstr>
      <vt:lpstr>What “doing it wrong” looks like</vt:lpstr>
      <vt:lpstr>What “doing it wrong” looks like</vt:lpstr>
      <vt:lpstr>What “doing it wrong” looks like</vt:lpstr>
      <vt:lpstr>Hidden costs of poor setup</vt:lpstr>
      <vt:lpstr>Hidden costs of poor setup</vt:lpstr>
      <vt:lpstr>Ain’t nobody got time for all that!</vt:lpstr>
      <vt:lpstr>Good setup code is highly expressive</vt:lpstr>
      <vt:lpstr>Good setup code is highly expressive</vt:lpstr>
      <vt:lpstr>Good setup code is highly expressive</vt:lpstr>
      <vt:lpstr>Good setup code is highly expressive</vt:lpstr>
      <vt:lpstr>Good setup code is highly expressive</vt:lpstr>
      <vt:lpstr>Good setup code is highly expressive</vt:lpstr>
      <vt:lpstr>Good setup code is highly expressive</vt:lpstr>
      <vt:lpstr>Good setup code is highly expressive</vt:lpstr>
      <vt:lpstr>Good setup code is highly expressive</vt:lpstr>
      <vt:lpstr>Good setup code is highly expressive</vt:lpstr>
      <vt:lpstr>Good setup code is highly expressive</vt:lpstr>
      <vt:lpstr>Good setup code is highly expressive</vt:lpstr>
      <vt:lpstr>Good setup code highlights significant data</vt:lpstr>
      <vt:lpstr>Good setup code highlights significant data</vt:lpstr>
      <vt:lpstr>Good setup code highlights significant data</vt:lpstr>
      <vt:lpstr>Good setup code highlights significant data</vt:lpstr>
      <vt:lpstr>Good setup code highlights significant data</vt:lpstr>
      <vt:lpstr>Good setup code highlights significant data</vt:lpstr>
      <vt:lpstr>Good setup code highlights significant data</vt:lpstr>
      <vt:lpstr>Good setup code highlights significant data</vt:lpstr>
      <vt:lpstr>Good setup code is reusable</vt:lpstr>
      <vt:lpstr>Good setup code is resilient</vt:lpstr>
      <vt:lpstr>Good setup code is resilient</vt:lpstr>
      <vt:lpstr>Recap: Principles of good test setup code</vt:lpstr>
      <vt:lpstr>Patterns &amp; Practices - show me the codez!</vt:lpstr>
      <vt:lpstr>Patterns we tried, but didn’t like</vt:lpstr>
      <vt:lpstr>Patterns we tried, but didn’t like</vt:lpstr>
      <vt:lpstr>Patterns we tried, but didn’t like</vt:lpstr>
      <vt:lpstr>Patterns we tried, but didn’t like</vt:lpstr>
      <vt:lpstr>Patterns &amp; Practices – Test Helpers</vt:lpstr>
      <vt:lpstr>Patterns &amp; Practices – Test Helpers</vt:lpstr>
      <vt:lpstr>Patterns &amp; Practices – Test Helpers</vt:lpstr>
      <vt:lpstr>Patterns &amp; Practices – Test Helpers</vt:lpstr>
      <vt:lpstr>Patterns &amp; Practices – Test Helpers</vt:lpstr>
      <vt:lpstr>Patterns &amp; Practices – Test Helpers</vt:lpstr>
      <vt:lpstr>Patterns &amp; Practices – Test Helpers</vt:lpstr>
      <vt:lpstr>Patterns &amp; Practices – Test Helpers</vt:lpstr>
      <vt:lpstr>Patterns &amp; Practices – Test Helpers</vt:lpstr>
      <vt:lpstr>Patterns &amp; Practices – Test Helpers</vt:lpstr>
      <vt:lpstr>Patterns &amp; Practices – Test Helpers</vt:lpstr>
      <vt:lpstr>Patterns &amp; Practices – Scenarios</vt:lpstr>
      <vt:lpstr>Patterns &amp; Practices – Scenarios</vt:lpstr>
      <vt:lpstr>Patterns &amp; Practices – Scenarios</vt:lpstr>
      <vt:lpstr>Patterns &amp; Practices – Scenarios</vt:lpstr>
      <vt:lpstr>Patterns &amp; Practices – Scenarios</vt:lpstr>
      <vt:lpstr>Patterns &amp; Practices – Scenarios</vt:lpstr>
      <vt:lpstr>Patterns &amp; Practices – Scenarios</vt:lpstr>
      <vt:lpstr>Patterns &amp; Practices – Scenarios</vt:lpstr>
      <vt:lpstr>Patterns &amp; Practices – Scenarios</vt:lpstr>
      <vt:lpstr>Patterns &amp; Practices – Scenarios</vt:lpstr>
      <vt:lpstr>Advanced Techniques – integration tests</vt:lpstr>
      <vt:lpstr>Advanced Techniques – integration tests</vt:lpstr>
      <vt:lpstr>Advanced Techniques – integration tests</vt:lpstr>
      <vt:lpstr>Advanced Techniques – integration tests</vt:lpstr>
      <vt:lpstr>Advanced Techniques – integration tests</vt:lpstr>
      <vt:lpstr>Advanced Techniques – integration tests</vt:lpstr>
      <vt:lpstr>Advanced Techniques – integration tests</vt:lpstr>
      <vt:lpstr>Advanced Techniques – integration tests</vt:lpstr>
      <vt:lpstr>Advanced Techniques – integration tests</vt:lpstr>
      <vt:lpstr>Order brought to chaos</vt:lpstr>
      <vt:lpstr>PowerPoint Presentation</vt:lpstr>
      <vt:lpstr>PowerPoint Presentation</vt:lpstr>
      <vt:lpstr>Order brought to chaos</vt:lpstr>
      <vt:lpstr>Land of milk, honey, and unicorns</vt:lpstr>
      <vt:lpstr>Land of milk, honey, and unicorns</vt:lpstr>
      <vt:lpstr>Land of milk, honey, and unicorns</vt:lpstr>
      <vt:lpstr>Land of milk, honey, and unicorns</vt:lpstr>
      <vt:lpstr>PowerPoint Presentation</vt:lpstr>
      <vt:lpstr>That’s all, folks!</vt:lpstr>
    </vt:vector>
  </TitlesOfParts>
  <Company>Heuristic Solutions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Patterns of Effective Test Setup</dc:title>
  <dc:creator>Seth Petry-Johnson</dc:creator>
  <cp:lastModifiedBy>Seth Petry-Johnson</cp:lastModifiedBy>
  <cp:revision>593</cp:revision>
  <dcterms:created xsi:type="dcterms:W3CDTF">2013-12-09T01:29:59Z</dcterms:created>
  <dcterms:modified xsi:type="dcterms:W3CDTF">2015-04-29T14:02:12Z</dcterms:modified>
</cp:coreProperties>
</file>