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6"/>
  </p:notesMasterIdLst>
  <p:sldIdLst>
    <p:sldId id="395" r:id="rId2"/>
    <p:sldId id="461" r:id="rId3"/>
    <p:sldId id="462" r:id="rId4"/>
    <p:sldId id="275" r:id="rId5"/>
    <p:sldId id="396" r:id="rId6"/>
    <p:sldId id="277" r:id="rId7"/>
    <p:sldId id="311" r:id="rId8"/>
    <p:sldId id="312" r:id="rId9"/>
    <p:sldId id="331" r:id="rId10"/>
    <p:sldId id="332" r:id="rId11"/>
    <p:sldId id="333" r:id="rId12"/>
    <p:sldId id="334" r:id="rId13"/>
    <p:sldId id="418" r:id="rId14"/>
    <p:sldId id="453" r:id="rId15"/>
    <p:sldId id="454" r:id="rId16"/>
    <p:sldId id="455" r:id="rId17"/>
    <p:sldId id="456" r:id="rId18"/>
    <p:sldId id="444" r:id="rId19"/>
    <p:sldId id="446" r:id="rId20"/>
    <p:sldId id="447" r:id="rId21"/>
    <p:sldId id="448" r:id="rId22"/>
    <p:sldId id="449" r:id="rId23"/>
    <p:sldId id="450" r:id="rId24"/>
    <p:sldId id="451" r:id="rId25"/>
    <p:sldId id="452" r:id="rId26"/>
    <p:sldId id="419" r:id="rId27"/>
    <p:sldId id="289" r:id="rId28"/>
    <p:sldId id="313" r:id="rId29"/>
    <p:sldId id="314" r:id="rId30"/>
    <p:sldId id="315" r:id="rId31"/>
    <p:sldId id="328" r:id="rId32"/>
    <p:sldId id="290" r:id="rId33"/>
    <p:sldId id="420" r:id="rId34"/>
    <p:sldId id="401" r:id="rId35"/>
    <p:sldId id="421" r:id="rId36"/>
    <p:sldId id="402" r:id="rId37"/>
    <p:sldId id="472" r:id="rId38"/>
    <p:sldId id="474" r:id="rId39"/>
    <p:sldId id="397" r:id="rId40"/>
    <p:sldId id="422" r:id="rId41"/>
    <p:sldId id="356" r:id="rId42"/>
    <p:sldId id="473" r:id="rId43"/>
    <p:sldId id="376" r:id="rId44"/>
    <p:sldId id="377" r:id="rId45"/>
    <p:sldId id="378" r:id="rId46"/>
    <p:sldId id="362" r:id="rId47"/>
    <p:sldId id="407" r:id="rId48"/>
    <p:sldId id="408" r:id="rId49"/>
    <p:sldId id="342" r:id="rId50"/>
    <p:sldId id="412" r:id="rId51"/>
    <p:sldId id="413" r:id="rId52"/>
    <p:sldId id="414" r:id="rId53"/>
    <p:sldId id="460" r:id="rId54"/>
    <p:sldId id="464" r:id="rId55"/>
    <p:sldId id="423" r:id="rId56"/>
    <p:sldId id="431" r:id="rId57"/>
    <p:sldId id="432" r:id="rId58"/>
    <p:sldId id="433" r:id="rId59"/>
    <p:sldId id="435" r:id="rId60"/>
    <p:sldId id="436" r:id="rId61"/>
    <p:sldId id="457" r:id="rId62"/>
    <p:sldId id="458" r:id="rId63"/>
    <p:sldId id="424" r:id="rId64"/>
    <p:sldId id="309" r:id="rId65"/>
    <p:sldId id="427" r:id="rId66"/>
    <p:sldId id="428" r:id="rId67"/>
    <p:sldId id="429" r:id="rId68"/>
    <p:sldId id="430" r:id="rId69"/>
    <p:sldId id="425" r:id="rId70"/>
    <p:sldId id="437" r:id="rId71"/>
    <p:sldId id="465" r:id="rId72"/>
    <p:sldId id="466" r:id="rId73"/>
    <p:sldId id="467" r:id="rId74"/>
    <p:sldId id="380" r:id="rId75"/>
    <p:sldId id="384" r:id="rId76"/>
    <p:sldId id="385" r:id="rId77"/>
    <p:sldId id="386" r:id="rId78"/>
    <p:sldId id="343" r:id="rId79"/>
    <p:sldId id="389" r:id="rId80"/>
    <p:sldId id="390" r:id="rId81"/>
    <p:sldId id="391" r:id="rId82"/>
    <p:sldId id="273" r:id="rId83"/>
    <p:sldId id="441" r:id="rId84"/>
    <p:sldId id="44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about writing tests. My assertion, if you’ll pardon the pun, is that your tests suck.</a:t>
            </a:r>
          </a:p>
          <a:p>
            <a:r>
              <a:rPr lang="en-US" sz="1200" kern="1200" dirty="0" smtClean="0">
                <a:solidFill>
                  <a:schemeClr val="tx1"/>
                </a:solidFill>
                <a:effectLst/>
                <a:latin typeface="+mn-lt"/>
                <a:ea typeface="+mn-ea"/>
                <a:cs typeface="+mn-cs"/>
              </a:rPr>
              <a:t>Or, more precisely, you are making specific mistakes that suck up your time, suck up your employer’s money, suck the joy out of doing TDD, and just generally make your life more unpleasant than it needs to be. You may not even know that you’re making these mistakes, but that doesn’t make them any less costly. </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r>
              <a:rPr lang="en-US" sz="1200" kern="1200" dirty="0" smtClean="0">
                <a:solidFill>
                  <a:schemeClr val="tx1"/>
                </a:solidFill>
                <a:effectLst/>
                <a:latin typeface="+mn-lt"/>
                <a:ea typeface="+mn-ea"/>
                <a:cs typeface="+mn-cs"/>
              </a:rPr>
              <a:t>If any of these things sound familiar, then you’ve got some work to do. 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setup mistake is allowing your setup code to be noisy, complicated, or unclear.</a:t>
            </a:r>
          </a:p>
          <a:p>
            <a:r>
              <a:rPr lang="en-US" sz="1200" kern="1200" dirty="0" smtClean="0">
                <a:solidFill>
                  <a:schemeClr val="tx1"/>
                </a:solidFill>
                <a:effectLst/>
                <a:latin typeface="+mn-lt"/>
                <a:ea typeface="+mn-ea"/>
                <a:cs typeface="+mn-cs"/>
              </a:rPr>
              <a:t>One example of this is the test I showed you at the start. If your test requires 75 lines of dense object construction or mock setup, then you’re very likely doing something wrong. Those tests are a nightmare to write and even harder to read, as I discovered firsthand.</a:t>
            </a:r>
          </a:p>
          <a:p>
            <a:r>
              <a:rPr lang="en-US" sz="1200" kern="1200" dirty="0" smtClean="0">
                <a:solidFill>
                  <a:schemeClr val="tx1"/>
                </a:solidFill>
                <a:effectLst/>
                <a:latin typeface="+mn-lt"/>
                <a:ea typeface="+mn-ea"/>
                <a:cs typeface="+mn-cs"/>
              </a:rPr>
              <a:t>Another example of noisy and unclear setup code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you have to initialize those properties to avoid those failures. Those values that you set, which DO NOT MATTER to the test, are impossible to distinguish from other values that DO matter to the test. </a:t>
            </a:r>
          </a:p>
          <a:p>
            <a:r>
              <a:rPr lang="en-US" sz="1200" kern="1200" dirty="0" smtClean="0">
                <a:solidFill>
                  <a:schemeClr val="tx1"/>
                </a:solidFill>
                <a:effectLst/>
                <a:latin typeface="+mn-lt"/>
                <a:ea typeface="+mn-ea"/>
                <a:cs typeface="+mn-cs"/>
              </a:rPr>
              <a:t>When other programmers read that code, they have to spend time figuring out which values are part of the test scenario and which are arbitrary. And if that code is shared by multiple tests, it can be hard to identify which values are truly part of the shared context, and shouldn’t be changed, and which are arbitrary and can be modified if needed.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r>
              <a:rPr lang="en-US" sz="1200" kern="1200" dirty="0" smtClean="0">
                <a:solidFill>
                  <a:schemeClr val="tx1"/>
                </a:solidFill>
                <a:effectLst/>
                <a:latin typeface="+mn-lt"/>
                <a:ea typeface="+mn-ea"/>
                <a:cs typeface="+mn-cs"/>
              </a:rPr>
              <a:t>When I first started doing integration tests, I basically created, in advance, a whole bunch of data that could be used for all of the tests in my system. I took a backup of that database, and I set up my tests to restore that database at the start of each test run.</a:t>
            </a:r>
          </a:p>
          <a:p>
            <a:r>
              <a:rPr lang="en-US" sz="1200" kern="1200" dirty="0" smtClean="0">
                <a:solidFill>
                  <a:schemeClr val="tx1"/>
                </a:solidFill>
                <a:effectLst/>
                <a:latin typeface="+mn-lt"/>
                <a:ea typeface="+mn-ea"/>
                <a:cs typeface="+mn-cs"/>
              </a:rPr>
              <a:t>In the tests, I had a massive file full of constants that were the primary keys of the various things I needed for different tests. I had the ID for a cancelled order, the ID for a successful order, the ID for an order with taxable items, the ID for an order using FedEx shipping, etc. Each integration test would then be assembled using those pre-built pieces.</a:t>
            </a:r>
          </a:p>
          <a:p>
            <a:r>
              <a:rPr lang="en-US" sz="1200" kern="1200" dirty="0" smtClean="0">
                <a:solidFill>
                  <a:schemeClr val="tx1"/>
                </a:solidFill>
                <a:effectLst/>
                <a:latin typeface="+mn-lt"/>
                <a:ea typeface="+mn-ea"/>
                <a:cs typeface="+mn-cs"/>
              </a:rPr>
              <a:t>That’s </a:t>
            </a:r>
            <a:r>
              <a:rPr lang="en-US" sz="1200" i="1" kern="1200" dirty="0" smtClean="0">
                <a:solidFill>
                  <a:schemeClr val="tx1"/>
                </a:solidFill>
                <a:effectLst/>
                <a:latin typeface="+mn-lt"/>
                <a:ea typeface="+mn-ea"/>
                <a:cs typeface="+mn-cs"/>
              </a:rPr>
              <a:t>madness</a:t>
            </a:r>
            <a:r>
              <a:rPr lang="en-US" sz="1200" kern="1200" dirty="0" smtClean="0">
                <a:solidFill>
                  <a:schemeClr val="tx1"/>
                </a:solidFill>
                <a:effectLst/>
                <a:latin typeface="+mn-lt"/>
                <a:ea typeface="+mn-ea"/>
                <a:cs typeface="+mn-cs"/>
              </a:rPr>
              <a:t>, for what I hope are obvious reasons.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I’ve come to realize since then is that making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assumption about the state of external system is a huge mistake. Even something as simple as this can be a problem. This test needs a Customer, so it just grabs the first one in the database. </a:t>
            </a:r>
          </a:p>
          <a:p>
            <a:r>
              <a:rPr lang="en-US" sz="1200" kern="1200" dirty="0" smtClean="0">
                <a:solidFill>
                  <a:schemeClr val="tx1"/>
                </a:solidFill>
                <a:effectLst/>
                <a:latin typeface="+mn-lt"/>
                <a:ea typeface="+mn-ea"/>
                <a:cs typeface="+mn-cs"/>
              </a:rPr>
              <a:t>But what if you’re running against an empty database? Or what if there’s some part of this code that’s sensitive to the tax exempt status of the customer that gets returned? Maybe on your local database it’s pulling back a normal person, but on your coworker’s machine it pulls back someone that’s exempt, and as a result you each get different test results and the test is fine for you but broken for them?</a:t>
            </a:r>
          </a:p>
          <a:p>
            <a:r>
              <a:rPr lang="en-US" sz="1200" kern="1200" dirty="0" smtClean="0">
                <a:solidFill>
                  <a:schemeClr val="tx1"/>
                </a:solidFill>
                <a:effectLst/>
                <a:latin typeface="+mn-lt"/>
                <a:ea typeface="+mn-ea"/>
                <a:cs typeface="+mn-cs"/>
              </a:rPr>
              <a:t>Each integration test should set up the exact conditions it needs as part of its own setup, and I’ll show you how to do that in a minute.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all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That factory gets a single static method called “Create”, which allows the caller to specify method arguments to customize the object. In 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a:t>
            </a:r>
          </a:p>
          <a:p>
            <a:r>
              <a:rPr lang="en-US" sz="1200" kern="1200" dirty="0" smtClean="0">
                <a:solidFill>
                  <a:schemeClr val="tx1"/>
                </a:solidFill>
                <a:effectLst/>
                <a:latin typeface="+mn-lt"/>
                <a:ea typeface="+mn-ea"/>
                <a:cs typeface="+mn-cs"/>
              </a:rPr>
              <a:t>I 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If you assign a default right here in the signature, then it’s a lot harder to tell if the user provided a value or not. Also, you may want certain fields to be random by default; providing an explicit value might be a problem. I’ll cover that in a moment.</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the caller provided a value or not. You can do that with null, but not if your arguments are given a default value in the argument declaration.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r>
              <a:rPr lang="en-US" sz="1200" kern="1200" dirty="0" smtClean="0">
                <a:solidFill>
                  <a:schemeClr val="tx1"/>
                </a:solidFill>
                <a:effectLst/>
                <a:latin typeface="+mn-lt"/>
                <a:ea typeface="+mn-ea"/>
                <a:cs typeface="+mn-cs"/>
              </a:rPr>
              <a:t>This 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r>
              <a:rPr lang="en-US" sz="1200" b="1" kern="1200" dirty="0" smtClean="0">
                <a:solidFill>
                  <a:schemeClr val="tx1"/>
                </a:solidFill>
                <a:effectLst/>
                <a:latin typeface="+mn-lt"/>
                <a:ea typeface="+mn-ea"/>
                <a:cs typeface="+mn-cs"/>
              </a:rPr>
              <a:t>(click – code sample)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And this.</a:t>
            </a:r>
          </a:p>
          <a:p>
            <a:r>
              <a:rPr lang="en-US" sz="1200" kern="1200" dirty="0" smtClean="0">
                <a:solidFill>
                  <a:schemeClr val="tx1"/>
                </a:solidFill>
                <a:effectLst/>
                <a:latin typeface="+mn-lt"/>
                <a:ea typeface="+mn-ea"/>
                <a:cs typeface="+mn-cs"/>
              </a:rPr>
              <a:t>That’s </a:t>
            </a:r>
          </a:p>
          <a:p>
            <a:r>
              <a:rPr lang="en-US" sz="1200" kern="1200" dirty="0" smtClean="0">
                <a:solidFill>
                  <a:schemeClr val="tx1"/>
                </a:solidFill>
                <a:effectLst/>
                <a:latin typeface="+mn-lt"/>
                <a:ea typeface="+mn-ea"/>
                <a:cs typeface="+mn-cs"/>
              </a:rPr>
              <a:t>(click) 29 string, integer and Boolean values being initialized, </a:t>
            </a:r>
          </a:p>
          <a:p>
            <a:r>
              <a:rPr lang="en-US" sz="1200" kern="1200" dirty="0" smtClean="0">
                <a:solidFill>
                  <a:schemeClr val="tx1"/>
                </a:solidFill>
                <a:effectLst/>
                <a:latin typeface="+mn-lt"/>
                <a:ea typeface="+mn-ea"/>
                <a:cs typeface="+mn-cs"/>
              </a:rPr>
              <a:t>(click) 7 different objects being created and </a:t>
            </a:r>
          </a:p>
          <a:p>
            <a:r>
              <a:rPr lang="en-US" sz="1200" kern="1200" dirty="0" smtClean="0">
                <a:solidFill>
                  <a:schemeClr val="tx1"/>
                </a:solidFill>
                <a:effectLst/>
                <a:latin typeface="+mn-lt"/>
                <a:ea typeface="+mn-ea"/>
                <a:cs typeface="+mn-cs"/>
              </a:rPr>
              <a:t>(click) 75 lines of code to understand. </a:t>
            </a:r>
          </a:p>
          <a:p>
            <a:r>
              <a:rPr lang="en-US" sz="1200" kern="1200" dirty="0" smtClean="0">
                <a:solidFill>
                  <a:schemeClr val="tx1"/>
                </a:solidFill>
                <a:effectLst/>
                <a:latin typeface="+mn-lt"/>
                <a:ea typeface="+mn-ea"/>
                <a:cs typeface="+mn-cs"/>
              </a:rPr>
              <a:t>(click) CRAP! And even worse, this is just the SHARED setup code for the test suite! Each individual test in the suite had more code like this, and each test depended on different portions of this mess.</a:t>
            </a:r>
          </a:p>
          <a:p>
            <a:r>
              <a:rPr lang="en-US" sz="1200" kern="1200" dirty="0" smtClean="0">
                <a:solidFill>
                  <a:schemeClr val="tx1"/>
                </a:solidFill>
                <a:effectLst/>
                <a:latin typeface="+mn-lt"/>
                <a:ea typeface="+mn-ea"/>
                <a:cs typeface="+mn-cs"/>
              </a:rPr>
              <a:t>It was clear that even though my change was simple, just modifying the existing tests would be difficult, let alone adding new ones. I went back to the team, increased my estimate, and spent way more time than should have been necessary implementing that change.</a:t>
            </a:r>
          </a:p>
          <a:p>
            <a:r>
              <a:rPr lang="en-US" sz="1200" kern="1200" dirty="0" smtClean="0">
                <a:solidFill>
                  <a:schemeClr val="tx1"/>
                </a:solidFill>
                <a:effectLst/>
                <a:latin typeface="+mn-lt"/>
                <a:ea typeface="+mn-ea"/>
                <a:cs typeface="+mn-cs"/>
              </a:rPr>
              <a:t>And this is not an isolated case! We have thousands of tests in our projects and we spend countless hours reading those tests and trying to make sense of stuff like this.</a:t>
            </a:r>
          </a:p>
          <a:p>
            <a:r>
              <a:rPr lang="en-US" sz="1200" kern="1200" dirty="0" smtClean="0">
                <a:solidFill>
                  <a:schemeClr val="tx1"/>
                </a:solidFill>
                <a:effectLst/>
                <a:latin typeface="+mn-lt"/>
                <a:ea typeface="+mn-ea"/>
                <a:cs typeface="+mn-cs"/>
              </a:rPr>
              <a:t>This sucks! But there is a better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r>
              <a:rPr lang="en-US" sz="1200" kern="1200" dirty="0" smtClean="0">
                <a:solidFill>
                  <a:schemeClr val="tx1"/>
                </a:solidFill>
                <a:effectLst/>
                <a:latin typeface="+mn-lt"/>
                <a:ea typeface="+mn-ea"/>
                <a:cs typeface="+mn-cs"/>
              </a:rPr>
              <a:t>My 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r>
              <a:rPr lang="en-US" sz="1200" kern="1200" dirty="0" smtClean="0">
                <a:solidFill>
                  <a:schemeClr val="tx1"/>
                </a:solidFill>
                <a:effectLst/>
                <a:latin typeface="+mn-lt"/>
                <a:ea typeface="+mn-ea"/>
                <a:cs typeface="+mn-cs"/>
              </a:rPr>
              <a:t>The reason is that, at the core of their essence, tests are valuable because they help us understand our software. And in order to fully deliver that value, they have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names, the assertion now has a little extra clarity and clearly supports the purpose of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r>
              <a:rPr lang="en-US" sz="1200" kern="1200" dirty="0" smtClean="0">
                <a:solidFill>
                  <a:schemeClr val="tx1"/>
                </a:solidFill>
                <a:effectLst/>
                <a:latin typeface="+mn-lt"/>
                <a:ea typeface="+mn-ea"/>
                <a:cs typeface="+mn-cs"/>
              </a:rPr>
              <a:t>Here’s one way to write that test. 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I’m assigning those dates to named variables that make my intentions far more clear.</a:t>
            </a:r>
          </a:p>
          <a:p>
            <a:r>
              <a:rPr lang="en-US" sz="1200" kern="1200" dirty="0" smtClean="0">
                <a:solidFill>
                  <a:schemeClr val="tx1"/>
                </a:solidFill>
                <a:effectLst/>
                <a:latin typeface="+mn-lt"/>
                <a:ea typeface="+mn-ea"/>
                <a:cs typeface="+mn-cs"/>
              </a:rPr>
              <a:t>On a really simple test like this, it may not matter. But if you get in the habit of doing this, it will pay off as your setup logic gets larger and more complex</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Here’s an example where I’m using a test helper to set up an Order that has two payments associated with it. Creating this order is a single logical concept, but it requires multiple physical statements to accomplish. Alternatively I could move these instantiations inline, but then I end up with a larger, heavily nested construct that’s harder to read.</a:t>
            </a: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r>
              <a:rPr lang="en-US" sz="1200" kern="1200" dirty="0" smtClean="0">
                <a:solidFill>
                  <a:schemeClr val="tx1"/>
                </a:solidFill>
                <a:effectLst/>
                <a:latin typeface="+mn-lt"/>
                <a:ea typeface="+mn-ea"/>
                <a:cs typeface="+mn-cs"/>
              </a:rPr>
              <a:t>This is a key practice because it addresses mistake #4 that we talked about. If you have a rich, customizable set of helpers that create data, then your integration tests no longer need to rely on pre-existing data. Instead, they can create exactly what they need in exactly the shape they need it.</a:t>
            </a:r>
          </a:p>
          <a:p>
            <a:r>
              <a:rPr lang="en-US" sz="1200" kern="1200" dirty="0" smtClean="0">
                <a:solidFill>
                  <a:schemeClr val="tx1"/>
                </a:solidFill>
                <a:effectLst/>
                <a:latin typeface="+mn-lt"/>
                <a:ea typeface="+mn-ea"/>
                <a:cs typeface="+mn-cs"/>
              </a:rPr>
              <a:t>If, like me, you have a standard object oriented web app, then being able to use the same set of helpers for in-memory tests as I do for integration tests is huge. If you’re doing a lot of functional programming, or if you tend to abstract things away into services, then you may not need complex data objects for unit tests. But regardless of your app’s architecture, however, eventually you’re going to want to test your data access code or do some other system level integration testing. And when that time comes, having a set of data creation helpers that can populate a database is really useful.</a:t>
            </a:r>
          </a:p>
          <a:p>
            <a:r>
              <a:rPr lang="en-US" sz="1200" kern="1200" dirty="0" smtClean="0">
                <a:solidFill>
                  <a:schemeClr val="tx1"/>
                </a:solidFill>
                <a:effectLst/>
                <a:latin typeface="+mn-lt"/>
                <a:ea typeface="+mn-ea"/>
                <a:cs typeface="+mn-cs"/>
              </a:rPr>
              <a:t>Unfortunately, it’s easier said than done.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thing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 and pass your database connection into it. </a:t>
            </a:r>
          </a:p>
          <a:p>
            <a:r>
              <a:rPr lang="en-US" sz="1200" kern="1200" dirty="0" smtClean="0">
                <a:solidFill>
                  <a:schemeClr val="tx1"/>
                </a:solidFill>
                <a:effectLst/>
                <a:latin typeface="+mn-lt"/>
                <a:ea typeface="+mn-ea"/>
                <a:cs typeface="+mn-cs"/>
              </a:rPr>
              <a:t>We use NHibernate and this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thing is basically the database gateway object.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you might pass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r>
              <a:rPr lang="en-US" sz="1200" kern="1200" dirty="0" smtClean="0">
                <a:solidFill>
                  <a:schemeClr val="tx1"/>
                </a:solidFill>
                <a:effectLst/>
                <a:latin typeface="+mn-lt"/>
                <a:ea typeface="+mn-ea"/>
                <a:cs typeface="+mn-cs"/>
              </a:rPr>
              <a:t>But how do prevent this test data from lingering in the database when the test run is over?</a:t>
            </a: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81302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37962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1456506"/>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042549"/>
            <a:ext cx="4191725" cy="1938992"/>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a:t>
            </a:r>
            <a:r>
              <a:rPr lang="en-US" sz="4000" dirty="0" smtClean="0"/>
              <a:t>to follow instead</a:t>
            </a:r>
            <a:endParaRPr lang="en-US" sz="4000" dirty="0" smtClean="0"/>
          </a:p>
          <a:p>
            <a:endParaRPr lang="en-US" sz="4000" dirty="0" smtClean="0"/>
          </a:p>
          <a:p>
            <a:r>
              <a:rPr lang="en-US" sz="4000" dirty="0" smtClean="0"/>
              <a:t>Promised land: 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a:t>
            </a:r>
            <a:r>
              <a:rPr lang="en-US" sz="4000" dirty="0" smtClean="0"/>
              <a:t>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a:t>
            </a:r>
            <a:r>
              <a:rPr lang="en-US" sz="4000" dirty="0" smtClean="0"/>
              <a:t>setup code </a:t>
            </a:r>
            <a:r>
              <a:rPr lang="en-US" sz="4000" dirty="0" smtClean="0"/>
              <a:t>that </a:t>
            </a:r>
            <a:r>
              <a:rPr lang="en-US" sz="4000" dirty="0" smtClean="0"/>
              <a:t>doesn't </a:t>
            </a:r>
            <a:r>
              <a:rPr lang="en-US" sz="4000" dirty="0" smtClean="0"/>
              <a:t>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a:t>
            </a:r>
            <a:r>
              <a:rPr lang="en-US" sz="4000" b="1" dirty="0" smtClean="0"/>
              <a:t>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a:t>
            </a:r>
            <a:r>
              <a:rPr lang="en-US" sz="4800" dirty="0" smtClean="0"/>
              <a:t>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a:t>
            </a:r>
            <a:r>
              <a:rPr lang="en-US" sz="4000" dirty="0" smtClean="0"/>
              <a:t>way to "fix" </a:t>
            </a:r>
            <a:r>
              <a:rPr lang="en-US" sz="4000" dirty="0" smtClean="0"/>
              <a:t>tests </a:t>
            </a:r>
            <a:r>
              <a:rPr lang="en-US" sz="4000" dirty="0" smtClean="0"/>
              <a:t>is </a:t>
            </a:r>
            <a:r>
              <a:rPr lang="en-US" sz="4000" dirty="0" smtClean="0"/>
              <a:t>with &lt;DEL&gt; </a:t>
            </a:r>
            <a:r>
              <a:rPr lang="en-US" sz="4000" dirty="0" smtClean="0"/>
              <a:t>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a:t>
            </a:r>
            <a:r>
              <a:rPr lang="en-US" sz="4800" u="sng" dirty="0" smtClean="0"/>
              <a:t>#1</a:t>
            </a:r>
            <a:r>
              <a:rPr lang="en-US" sz="4800" u="sng" dirty="0" smtClean="0"/>
              <a:t/>
            </a:r>
            <a:br>
              <a:rPr lang="en-US" sz="4800" u="sng" dirty="0" smtClean="0"/>
            </a:br>
            <a:r>
              <a:rPr lang="en-US" sz="4800" u="sng" dirty="0" smtClean="0"/>
              <a:t/>
            </a:r>
            <a:br>
              <a:rPr lang="en-US" sz="4800" u="sng" dirty="0" smtClean="0"/>
            </a:br>
            <a:r>
              <a:rPr lang="en-US" sz="4000" dirty="0" smtClean="0"/>
              <a:t>Manually constructing </a:t>
            </a:r>
            <a:r>
              <a:rPr lang="en-US" sz="4000" dirty="0" smtClean="0"/>
              <a:t>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a:t>
            </a:r>
            <a:r>
              <a:rPr lang="en-US" sz="4800" dirty="0" smtClean="0"/>
              <a:t>#1: </a:t>
            </a:r>
            <a:r>
              <a:rPr lang="en-US" sz="4800" dirty="0" smtClean="0"/>
              <a:t>Manually constructing </a:t>
            </a:r>
            <a:r>
              <a:rPr lang="en-US" sz="4800" dirty="0" smtClean="0"/>
              <a:t>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a:t>
            </a:r>
            <a:r>
              <a:rPr lang="en-US" sz="4800" u="sng" dirty="0" smtClean="0"/>
              <a:t>#2</a:t>
            </a:r>
            <a:r>
              <a:rPr lang="en-US" sz="4800" u="sng" dirty="0" smtClean="0"/>
              <a:t/>
            </a:r>
            <a:br>
              <a:rPr lang="en-US" sz="4800" u="sng" dirty="0" smtClean="0"/>
            </a:br>
            <a:r>
              <a:rPr lang="en-US" sz="4800" u="sng" dirty="0" smtClean="0"/>
              <a:t/>
            </a:r>
            <a:br>
              <a:rPr lang="en-US" sz="4800" u="sng" dirty="0" smtClean="0"/>
            </a:br>
            <a:r>
              <a:rPr lang="en-US" sz="4000" dirty="0" smtClean="0"/>
              <a:t>Test setup is "noisy" and unclear</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a:t>
            </a:r>
            <a:r>
              <a:rPr lang="en-US" sz="4800" dirty="0" smtClean="0"/>
              <a:t>#2: </a:t>
            </a:r>
            <a:r>
              <a:rPr lang="en-US" sz="4800" dirty="0" smtClean="0"/>
              <a:t>Too </a:t>
            </a:r>
            <a:r>
              <a:rPr lang="en-US" sz="4800" dirty="0" smtClean="0"/>
              <a:t>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a:t>
            </a:r>
            <a:r>
              <a:rPr lang="en-US" sz="4800" u="sng" dirty="0" smtClean="0"/>
              <a:t>#3</a:t>
            </a:r>
            <a:r>
              <a:rPr lang="en-US" sz="4800" u="sng" dirty="0" smtClean="0"/>
              <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a:t>
            </a:r>
            <a:r>
              <a:rPr lang="en-US" sz="4800" dirty="0" smtClean="0"/>
              <a:t>#3: </a:t>
            </a:r>
            <a:r>
              <a:rPr lang="en-US" sz="4800" dirty="0" smtClean="0"/>
              <a:t>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a:t>
            </a:r>
            <a:r>
              <a:rPr lang="en-US" sz="4800" dirty="0" smtClean="0"/>
              <a:t>#4: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solidFill>
                  <a:srgbClr val="FF0000"/>
                </a:solidFill>
              </a:rPr>
              <a:t>TODO: Image of "exploding" requirement</a:t>
            </a:r>
            <a:endParaRPr lang="en-US" sz="4000" dirty="0" smtClean="0">
              <a:solidFill>
                <a:srgbClr val="FF0000"/>
              </a:solidFill>
            </a:endParaRP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a:t>
            </a:r>
            <a:r>
              <a:rPr lang="en-US" sz="4000" dirty="0" smtClean="0"/>
              <a:t>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pPr marL="0" indent="0">
              <a:buNone/>
            </a:pPr>
            <a:r>
              <a:rPr lang="en-US" sz="4000" dirty="0" smtClean="0">
                <a:solidFill>
                  <a:srgbClr val="FF0000"/>
                </a:solidFill>
              </a:rPr>
              <a:t>(TODO: body of a helper)</a:t>
            </a:r>
            <a:endParaRPr lang="en-US" sz="4000" dirty="0" smtClean="0">
              <a:solidFill>
                <a:srgbClr val="FF0000"/>
              </a:solidFill>
            </a:endParaRPr>
          </a:p>
          <a:p>
            <a:endParaRPr lang="en-US" dirty="0"/>
          </a:p>
          <a:p>
            <a:endParaRPr lang="en-US" dirty="0" smtClean="0"/>
          </a:p>
          <a:p>
            <a:endParaRPr lang="en-US" dirty="0"/>
          </a:p>
        </p:txBody>
      </p:sp>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a:t>
            </a:r>
            <a:r>
              <a:rPr lang="en-US" sz="4800" dirty="0" smtClean="0"/>
              <a:t>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pPr marL="0" indent="0">
              <a:buNone/>
            </a:pPr>
            <a:r>
              <a:rPr lang="en-US" sz="3200" dirty="0" smtClean="0">
                <a:solidFill>
                  <a:srgbClr val="FF0000"/>
                </a:solidFill>
              </a:rPr>
              <a:t>TODO: Code </a:t>
            </a:r>
            <a:r>
              <a:rPr lang="en-US" sz="3200" dirty="0" smtClean="0">
                <a:solidFill>
                  <a:srgbClr val="FF0000"/>
                </a:solidFill>
              </a:rPr>
              <a:t>using </a:t>
            </a:r>
            <a:r>
              <a:rPr lang="en-US" sz="3200" dirty="0" err="1" smtClean="0">
                <a:solidFill>
                  <a:srgbClr val="FF0000"/>
                </a:solidFill>
              </a:rPr>
              <a:t>ShortGuid</a:t>
            </a:r>
            <a:endParaRPr lang="en-US" sz="3200" dirty="0">
              <a:solidFill>
                <a:srgbClr val="FF0000"/>
              </a:solidFill>
            </a:endParaRP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r>
              <a:rPr lang="en-US" sz="3200" dirty="0" smtClean="0">
                <a:solidFill>
                  <a:srgbClr val="FF0000"/>
                </a:solidFill>
              </a:rPr>
              <a:t>TODO: Code </a:t>
            </a:r>
            <a:r>
              <a:rPr lang="en-US" sz="3200" dirty="0" smtClean="0">
                <a:solidFill>
                  <a:srgbClr val="FF0000"/>
                </a:solidFill>
              </a:rPr>
              <a:t>using </a:t>
            </a:r>
            <a:r>
              <a:rPr lang="en-US" sz="3200" dirty="0" err="1" smtClean="0">
                <a:solidFill>
                  <a:srgbClr val="FF0000"/>
                </a:solidFill>
              </a:rPr>
              <a:t>IdSequencer</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endParaRPr lang="en-US" sz="4800" dirty="0"/>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with inline dates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using named constants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r>
              <a:rPr lang="en-US" sz="3600" dirty="0" smtClean="0">
                <a:solidFill>
                  <a:srgbClr val="FF0000"/>
                </a:solidFill>
              </a:rPr>
              <a:t>TODO: Show the split payment example without a helper</a:t>
            </a:r>
          </a:p>
          <a:p>
            <a:pPr marL="0" indent="0">
              <a:buNone/>
            </a:pPr>
            <a:endParaRPr lang="en-US" dirty="0"/>
          </a:p>
          <a:p>
            <a:pPr lvl="1"/>
            <a:endParaRPr lang="en-US" dirty="0"/>
          </a:p>
        </p:txBody>
      </p:sp>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3414200"/>
            <a:ext cx="11226284" cy="2131193"/>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a:t>
            </a:r>
            <a:r>
              <a:rPr lang="en-US" sz="4000" dirty="0" smtClean="0"/>
              <a:t>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endParaRPr lang="en-US" sz="4800" dirty="0"/>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endParaRPr lang="en-US" sz="4800" dirty="0"/>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endParaRPr lang="en-US" sz="4800" dirty="0"/>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solidFill>
                  <a:srgbClr val="FF0000"/>
                </a:solidFill>
              </a:rPr>
              <a:t>TODO: screenshot of integration test itself	</a:t>
            </a:r>
          </a:p>
          <a:p>
            <a:endParaRPr lang="en-US" dirty="0"/>
          </a:p>
        </p:txBody>
      </p:sp>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a:t>
            </a:r>
            <a:r>
              <a:rPr lang="en-US" sz="4000" dirty="0" smtClean="0"/>
              <a:t>hand - </a:t>
            </a:r>
            <a:r>
              <a:rPr lang="en-US" sz="4000" dirty="0" smtClean="0"/>
              <a:t>use helpers</a:t>
            </a:r>
            <a:endParaRPr lang="en-US" sz="4000" dirty="0"/>
          </a:p>
          <a:p>
            <a:r>
              <a:rPr lang="en-US" sz="4000" dirty="0" smtClean="0"/>
              <a:t>Tell a story – clear, concise, explicit</a:t>
            </a:r>
            <a:endParaRPr lang="en-US" sz="4000" dirty="0" smtClean="0"/>
          </a:p>
          <a:p>
            <a:r>
              <a:rPr lang="en-US" sz="4000" dirty="0" smtClean="0"/>
              <a:t>"Scenarios" for </a:t>
            </a:r>
            <a:r>
              <a:rPr lang="en-US" sz="4000" dirty="0" smtClean="0"/>
              <a:t>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endParaRPr lang="en-US" sz="4000" dirty="0" smtClean="0"/>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16963</TotalTime>
  <Words>9406</Words>
  <Application>Microsoft Office PowerPoint</Application>
  <PresentationFormat>Widescreen</PresentationFormat>
  <Paragraphs>638</Paragraphs>
  <Slides>84</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Test setup is "noisy" and unclear</vt:lpstr>
      <vt:lpstr>Mistake #2: Too much "noise"</vt:lpstr>
      <vt:lpstr>Test Setup Mistake #3  Reusing setup code via inheritance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615</cp:revision>
  <dcterms:created xsi:type="dcterms:W3CDTF">2013-12-09T01:29:59Z</dcterms:created>
  <dcterms:modified xsi:type="dcterms:W3CDTF">2016-11-25T04:18:22Z</dcterms:modified>
</cp:coreProperties>
</file>