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79" r:id="rId3"/>
    <p:sldId id="259" r:id="rId4"/>
    <p:sldId id="270" r:id="rId5"/>
    <p:sldId id="269" r:id="rId6"/>
    <p:sldId id="268" r:id="rId7"/>
    <p:sldId id="275" r:id="rId8"/>
    <p:sldId id="258" r:id="rId9"/>
    <p:sldId id="264" r:id="rId10"/>
    <p:sldId id="260" r:id="rId11"/>
    <p:sldId id="261" r:id="rId12"/>
    <p:sldId id="277" r:id="rId13"/>
    <p:sldId id="280" r:id="rId14"/>
    <p:sldId id="25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875" autoAdjust="0"/>
  </p:normalViewPr>
  <p:slideViewPr>
    <p:cSldViewPr snapToGrid="0">
      <p:cViewPr varScale="1">
        <p:scale>
          <a:sx n="55" d="100"/>
          <a:sy n="55" d="100"/>
        </p:scale>
        <p:origin x="376" y="44"/>
      </p:cViewPr>
      <p:guideLst/>
    </p:cSldViewPr>
  </p:slideViewPr>
  <p:outlineViewPr>
    <p:cViewPr>
      <p:scale>
        <a:sx n="33" d="100"/>
        <a:sy n="33" d="100"/>
      </p:scale>
      <p:origin x="0" y="-25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93998-B139-4187-A61E-44E399B65299}"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52E4-E9F5-4B19-B2A8-36DF8C62FE39}" type="slidenum">
              <a:rPr lang="en-US" smtClean="0"/>
              <a:t>‹#›</a:t>
            </a:fld>
            <a:endParaRPr lang="en-US"/>
          </a:p>
        </p:txBody>
      </p:sp>
    </p:spTree>
    <p:extLst>
      <p:ext uri="{BB962C8B-B14F-4D97-AF65-F5344CB8AC3E}">
        <p14:creationId xmlns:p14="http://schemas.microsoft.com/office/powerpoint/2010/main" val="282331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COVID-19 is a global crisis impacting millions of people world-wide. Specifically in the US, </a:t>
            </a:r>
            <a:r>
              <a:rPr lang="en-US" b="1" i="0" dirty="0">
                <a:solidFill>
                  <a:srgbClr val="24292E"/>
                </a:solidFill>
                <a:effectLst/>
                <a:latin typeface="-apple-system"/>
              </a:rPr>
              <a:t>the disparities between the size of the black population and the percentage of black people infected with, hospitalized with, or dead from COVID-19 appear to be the most severe</a:t>
            </a:r>
            <a:r>
              <a:rPr lang="en-US" b="0" i="0" dirty="0">
                <a:solidFill>
                  <a:srgbClr val="24292E"/>
                </a:solidFill>
                <a:effectLst/>
                <a:latin typeface="-apple-system"/>
              </a:rPr>
              <a:t>.</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battle this inequality our team has chosen to build an unsupervised machine learning model using </a:t>
            </a:r>
            <a:r>
              <a:rPr lang="en-US" b="1" i="0" dirty="0">
                <a:solidFill>
                  <a:srgbClr val="24292E"/>
                </a:solidFill>
                <a:effectLst/>
                <a:latin typeface="-apple-system"/>
              </a:rPr>
              <a:t>K-means clustering</a:t>
            </a:r>
            <a:r>
              <a:rPr lang="en-US" b="0" i="0" dirty="0">
                <a:solidFill>
                  <a:srgbClr val="24292E"/>
                </a:solidFill>
                <a:effectLst/>
                <a:latin typeface="-apple-system"/>
              </a:rPr>
              <a:t> to perform population segmentation and use dimensionality reduction techniques like </a:t>
            </a:r>
            <a:r>
              <a:rPr lang="en-US" b="1" i="0" dirty="0">
                <a:solidFill>
                  <a:srgbClr val="24292E"/>
                </a:solidFill>
                <a:effectLst/>
                <a:latin typeface="-apple-system"/>
              </a:rPr>
              <a:t>PCA</a:t>
            </a:r>
            <a:r>
              <a:rPr lang="en-US" b="0" i="0" dirty="0">
                <a:solidFill>
                  <a:srgbClr val="24292E"/>
                </a:solidFill>
                <a:effectLst/>
                <a:latin typeface="-apple-system"/>
              </a:rPr>
              <a:t> to evaluate a large number of features. These features, include US Census Data; US COVID-19 cases, deaths and policies to help us discover new trends and patterns in solving this crisis impacting the black communities in the US.</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COVID-19 Death Rates Higher in Blacks</a:t>
            </a:r>
            <a:r>
              <a:rPr lang="en-US" b="0" i="0" dirty="0">
                <a:solidFill>
                  <a:srgbClr val="24292E"/>
                </a:solidFill>
                <a:effectLst/>
                <a:latin typeface="-apple-system"/>
              </a:rPr>
              <a:t> | </a:t>
            </a:r>
            <a:r>
              <a:rPr lang="en-US" b="1" i="0" dirty="0">
                <a:solidFill>
                  <a:srgbClr val="24292E"/>
                </a:solidFill>
                <a:effectLst/>
                <a:latin typeface="-apple-system"/>
              </a:rPr>
              <a:t>Blacks are dying at a rate higher than all others races in America</a:t>
            </a:r>
            <a:endParaRPr lang="en-US" b="0" i="0" dirty="0">
              <a:solidFill>
                <a:srgbClr val="24292E"/>
              </a:solidFill>
              <a:effectLst/>
              <a:latin typeface="-apple-system"/>
            </a:endParaRPr>
          </a:p>
          <a:p>
            <a:endParaRPr lang="en-US" dirty="0">
              <a:effectLst/>
            </a:endParaRPr>
          </a:p>
          <a:p>
            <a:r>
              <a:rPr lang="en-US" dirty="0">
                <a:effectLst/>
              </a:rPr>
              <a:t>The share of the Black population is </a:t>
            </a:r>
            <a:r>
              <a:rPr lang="en-US" b="1" dirty="0">
                <a:effectLst/>
              </a:rPr>
              <a:t>13%</a:t>
            </a:r>
            <a:r>
              <a:rPr lang="en-US" dirty="0">
                <a:effectLst/>
              </a:rPr>
              <a:t>, while the deaths for Blacks is </a:t>
            </a:r>
            <a:r>
              <a:rPr lang="en-US" b="1" dirty="0">
                <a:effectLst/>
              </a:rPr>
              <a:t>22%</a:t>
            </a:r>
            <a:r>
              <a:rPr lang="en-US" dirty="0">
                <a:effectLst/>
              </a:rPr>
              <a:t> (as of July 22, 2020)</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2</a:t>
            </a:fld>
            <a:endParaRPr lang="en-US"/>
          </a:p>
        </p:txBody>
      </p:sp>
    </p:spTree>
    <p:extLst>
      <p:ext uri="{BB962C8B-B14F-4D97-AF65-F5344CB8AC3E}">
        <p14:creationId xmlns:p14="http://schemas.microsoft.com/office/powerpoint/2010/main" val="147420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4292E"/>
                </a:solidFill>
                <a:effectLst/>
                <a:latin typeface="-apple-system"/>
              </a:rPr>
              <a:t>We would like to Thank ….</a:t>
            </a:r>
          </a:p>
          <a:p>
            <a:pPr algn="l">
              <a:buFont typeface="Arial" panose="020B0604020202020204" pitchFamily="34" charset="0"/>
              <a:buNone/>
            </a:pP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Women Who Code, Non-profit organization (</a:t>
            </a:r>
            <a:r>
              <a:rPr lang="en-US" b="0" i="1" dirty="0">
                <a:solidFill>
                  <a:srgbClr val="24292E"/>
                </a:solidFill>
                <a:effectLst/>
                <a:latin typeface="-apple-system"/>
              </a:rPr>
              <a:t>for sponsoring the Code Challenge</a:t>
            </a:r>
            <a:r>
              <a:rPr lang="en-US" b="0" i="0" dirty="0">
                <a:solidFill>
                  <a:srgbClr val="24292E"/>
                </a:solidFill>
                <a:effectLst/>
                <a:latin typeface="-apple-system"/>
              </a:rPr>
              <a:t>)</a:t>
            </a:r>
          </a:p>
          <a:p>
            <a:pPr algn="l">
              <a:buFont typeface="Arial" panose="020B0604020202020204" pitchFamily="34" charset="0"/>
              <a:buChar char="•"/>
            </a:pPr>
            <a:r>
              <a:rPr lang="en-US" b="0" i="0" dirty="0">
                <a:solidFill>
                  <a:srgbClr val="24292E"/>
                </a:solidFill>
                <a:effectLst/>
                <a:latin typeface="-apple-system"/>
              </a:rPr>
              <a:t>Amazon Web Services, IT service management company (</a:t>
            </a:r>
            <a:r>
              <a:rPr lang="en-US" b="0" i="1" dirty="0">
                <a:solidFill>
                  <a:srgbClr val="24292E"/>
                </a:solidFill>
                <a:effectLst/>
                <a:latin typeface="-apple-system"/>
              </a:rPr>
              <a:t>providing the AWS credits</a:t>
            </a:r>
            <a:r>
              <a:rPr lang="en-US" b="0" i="0" dirty="0">
                <a:solidFill>
                  <a:srgbClr val="24292E"/>
                </a:solidFill>
                <a:effectLst/>
                <a:latin typeface="-apple-system"/>
              </a:rPr>
              <a:t>)</a:t>
            </a:r>
          </a:p>
          <a:p>
            <a:pPr algn="l">
              <a:buFont typeface="Arial" panose="020B0604020202020204" pitchFamily="34" charset="0"/>
              <a:buChar char="•"/>
            </a:pPr>
            <a:r>
              <a:rPr lang="en-US" b="0" i="0" dirty="0">
                <a:solidFill>
                  <a:srgbClr val="24292E"/>
                </a:solidFill>
                <a:effectLst/>
                <a:latin typeface="-apple-system"/>
              </a:rPr>
              <a:t>Kesha Williams, A Cloud Guru (</a:t>
            </a:r>
            <a:r>
              <a:rPr lang="en-US" b="0" i="1" dirty="0">
                <a:solidFill>
                  <a:srgbClr val="24292E"/>
                </a:solidFill>
                <a:effectLst/>
                <a:latin typeface="-apple-system"/>
              </a:rPr>
              <a:t>Our Guru, for getting us excited about this project, Thanks!</a:t>
            </a:r>
            <a:r>
              <a:rPr lang="en-US" b="0" i="0" dirty="0">
                <a:solidFill>
                  <a:srgbClr val="24292E"/>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11</a:t>
            </a:fld>
            <a:endParaRPr lang="en-US"/>
          </a:p>
        </p:txBody>
      </p:sp>
    </p:spTree>
    <p:extLst>
      <p:ext uri="{BB962C8B-B14F-4D97-AF65-F5344CB8AC3E}">
        <p14:creationId xmlns:p14="http://schemas.microsoft.com/office/powerpoint/2010/main" val="168271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4292E"/>
                </a:solidFill>
                <a:effectLst/>
                <a:latin typeface="-apple-system"/>
              </a:rPr>
              <a:t>Acknowledgements</a:t>
            </a:r>
          </a:p>
          <a:p>
            <a:pPr algn="l">
              <a:buFont typeface="Arial" panose="020B0604020202020204" pitchFamily="34" charset="0"/>
              <a:buNone/>
            </a:pPr>
            <a:endParaRPr lang="en-US" b="0" i="0" dirty="0">
              <a:solidFill>
                <a:srgbClr val="24292E"/>
              </a:solidFill>
              <a:effectLst/>
              <a:latin typeface="-apple-system"/>
            </a:endParaRPr>
          </a:p>
          <a:p>
            <a:pPr algn="l">
              <a:buFont typeface="Arial" panose="020B0604020202020204" pitchFamily="34" charset="0"/>
              <a:buChar char="•"/>
            </a:pPr>
            <a:r>
              <a:rPr lang="en-US" b="0" i="0" dirty="0">
                <a:solidFill>
                  <a:srgbClr val="24292E"/>
                </a:solidFill>
                <a:effectLst/>
                <a:latin typeface="-apple-system"/>
              </a:rPr>
              <a:t>Women Who Code, Non-profit organization</a:t>
            </a:r>
          </a:p>
          <a:p>
            <a:pPr algn="l">
              <a:buFont typeface="Arial" panose="020B0604020202020204" pitchFamily="34" charset="0"/>
              <a:buChar char="•"/>
            </a:pPr>
            <a:r>
              <a:rPr lang="en-US" b="0" i="0" dirty="0">
                <a:solidFill>
                  <a:srgbClr val="24292E"/>
                </a:solidFill>
                <a:effectLst/>
                <a:latin typeface="-apple-system"/>
              </a:rPr>
              <a:t>Amazon Web Services, IT service management company (</a:t>
            </a:r>
            <a:r>
              <a:rPr lang="en-US" b="0" i="1" dirty="0">
                <a:solidFill>
                  <a:srgbClr val="24292E"/>
                </a:solidFill>
                <a:effectLst/>
                <a:latin typeface="-apple-system"/>
              </a:rPr>
              <a:t>providing the AWS credits</a:t>
            </a:r>
            <a:r>
              <a:rPr lang="en-US" b="0" i="0" dirty="0">
                <a:solidFill>
                  <a:srgbClr val="24292E"/>
                </a:solidFill>
                <a:effectLst/>
                <a:latin typeface="-apple-system"/>
              </a:rPr>
              <a:t>)</a:t>
            </a:r>
          </a:p>
          <a:p>
            <a:pPr algn="l">
              <a:buFont typeface="Arial" panose="020B0604020202020204" pitchFamily="34" charset="0"/>
              <a:buChar char="•"/>
            </a:pPr>
            <a:r>
              <a:rPr lang="en-US" b="0" i="0" dirty="0">
                <a:solidFill>
                  <a:srgbClr val="24292E"/>
                </a:solidFill>
                <a:effectLst/>
                <a:latin typeface="-apple-system"/>
              </a:rPr>
              <a:t>Kesha Williams, A Cloud Guru (</a:t>
            </a:r>
            <a:r>
              <a:rPr lang="en-US" b="0" i="1" dirty="0">
                <a:solidFill>
                  <a:srgbClr val="24292E"/>
                </a:solidFill>
                <a:effectLst/>
                <a:latin typeface="-apple-system"/>
              </a:rPr>
              <a:t>Our Guru, for getting us excited about this project, Thanks!</a:t>
            </a:r>
            <a:r>
              <a:rPr lang="en-US" b="0" i="0" dirty="0">
                <a:solidFill>
                  <a:srgbClr val="24292E"/>
                </a:solidFill>
                <a:effectLst/>
                <a:latin typeface="-apple-system"/>
              </a:rPr>
              <a:t>)</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12</a:t>
            </a:fld>
            <a:endParaRPr lang="en-US"/>
          </a:p>
        </p:txBody>
      </p:sp>
    </p:spTree>
    <p:extLst>
      <p:ext uri="{BB962C8B-B14F-4D97-AF65-F5344CB8AC3E}">
        <p14:creationId xmlns:p14="http://schemas.microsoft.com/office/powerpoint/2010/main" val="3732666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24292E"/>
                </a:solidFill>
                <a:effectLst/>
                <a:latin typeface="-apple-system"/>
              </a:rPr>
              <a:t>Our Team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4292E"/>
                </a:solidFill>
                <a:effectLst/>
                <a:latin typeface="-apple-system"/>
              </a:rPr>
              <a:t>Omega </a:t>
            </a:r>
            <a:r>
              <a:rPr lang="en-US" b="0" i="0">
                <a:solidFill>
                  <a:srgbClr val="24292E"/>
                </a:solidFill>
                <a:effectLst/>
                <a:latin typeface="-apple-system"/>
              </a:rPr>
              <a:t>Markos and Sharonda </a:t>
            </a:r>
            <a:r>
              <a:rPr lang="en-US" b="0" i="0" dirty="0">
                <a:solidFill>
                  <a:srgbClr val="24292E"/>
                </a:solidFill>
                <a:effectLst/>
                <a:latin typeface="-apple-system"/>
              </a:rPr>
              <a:t>Warner</a:t>
            </a:r>
          </a:p>
        </p:txBody>
      </p:sp>
      <p:sp>
        <p:nvSpPr>
          <p:cNvPr id="4" name="Slide Number Placeholder 3"/>
          <p:cNvSpPr>
            <a:spLocks noGrp="1"/>
          </p:cNvSpPr>
          <p:nvPr>
            <p:ph type="sldNum" sz="quarter" idx="5"/>
          </p:nvPr>
        </p:nvSpPr>
        <p:spPr/>
        <p:txBody>
          <a:bodyPr/>
          <a:lstStyle/>
          <a:p>
            <a:fld id="{608152E4-E9F5-4B19-B2A8-36DF8C62FE39}" type="slidenum">
              <a:rPr lang="en-US" smtClean="0"/>
              <a:t>13</a:t>
            </a:fld>
            <a:endParaRPr lang="en-US"/>
          </a:p>
        </p:txBody>
      </p:sp>
    </p:spTree>
    <p:extLst>
      <p:ext uri="{BB962C8B-B14F-4D97-AF65-F5344CB8AC3E}">
        <p14:creationId xmlns:p14="http://schemas.microsoft.com/office/powerpoint/2010/main" val="43038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COVID-19 is a global crisis impacting millions of people world-wide. Specifically in the US, the disparities between the size of the black population and the percentage of black people infected with, hospitalized with, or dead from COVID-19 appear to be the most severe.</a:t>
            </a:r>
          </a:p>
          <a:p>
            <a:pPr algn="l"/>
            <a:r>
              <a:rPr lang="en-US" b="0" i="0" dirty="0">
                <a:solidFill>
                  <a:srgbClr val="24292E"/>
                </a:solidFill>
                <a:effectLst/>
                <a:latin typeface="-apple-system"/>
              </a:rPr>
              <a:t>To battle this inequality our team has chosen to build an unsupervised machine learning model using </a:t>
            </a:r>
            <a:r>
              <a:rPr lang="en-US" b="1" i="0" dirty="0">
                <a:solidFill>
                  <a:srgbClr val="24292E"/>
                </a:solidFill>
                <a:effectLst/>
                <a:latin typeface="-apple-system"/>
              </a:rPr>
              <a:t>K-means clustering</a:t>
            </a:r>
            <a:r>
              <a:rPr lang="en-US" b="0" i="0" dirty="0">
                <a:solidFill>
                  <a:srgbClr val="24292E"/>
                </a:solidFill>
                <a:effectLst/>
                <a:latin typeface="-apple-system"/>
              </a:rPr>
              <a:t> to perform population segmentation and use dimensionality reduction techniques like </a:t>
            </a:r>
            <a:r>
              <a:rPr lang="en-US" b="1" i="0" dirty="0">
                <a:solidFill>
                  <a:srgbClr val="24292E"/>
                </a:solidFill>
                <a:effectLst/>
                <a:latin typeface="-apple-system"/>
              </a:rPr>
              <a:t>PCA</a:t>
            </a:r>
            <a:r>
              <a:rPr lang="en-US" b="0" i="0" dirty="0">
                <a:solidFill>
                  <a:srgbClr val="24292E"/>
                </a:solidFill>
                <a:effectLst/>
                <a:latin typeface="-apple-system"/>
              </a:rPr>
              <a:t> to evaluate a large number of features. These features, include US Census Data; US COVID-19 cases, deaths and policies to help us discover new trends and patterns in solving this crisis impacting the black communities in the US.</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COVID-19 Death Rates Higher in Blacks</a:t>
            </a:r>
            <a:r>
              <a:rPr lang="en-US" b="0" i="0" dirty="0">
                <a:solidFill>
                  <a:srgbClr val="24292E"/>
                </a:solidFill>
                <a:effectLst/>
                <a:latin typeface="-apple-system"/>
              </a:rPr>
              <a:t> | </a:t>
            </a:r>
            <a:r>
              <a:rPr lang="en-US" b="1" i="0" dirty="0">
                <a:solidFill>
                  <a:srgbClr val="24292E"/>
                </a:solidFill>
                <a:effectLst/>
                <a:latin typeface="-apple-system"/>
              </a:rPr>
              <a:t>Blacks are dying at a rate higher than all others races in America</a:t>
            </a:r>
            <a:endParaRPr lang="en-US" b="0" i="0" dirty="0">
              <a:solidFill>
                <a:srgbClr val="24292E"/>
              </a:solidFill>
              <a:effectLst/>
              <a:latin typeface="-apple-system"/>
            </a:endParaRPr>
          </a:p>
          <a:p>
            <a:endParaRPr lang="en-US" dirty="0">
              <a:effectLst/>
            </a:endParaRPr>
          </a:p>
          <a:p>
            <a:r>
              <a:rPr lang="en-US" dirty="0">
                <a:effectLst/>
              </a:rPr>
              <a:t>The share of the Black population is </a:t>
            </a:r>
            <a:r>
              <a:rPr lang="en-US" b="1" dirty="0">
                <a:effectLst/>
              </a:rPr>
              <a:t>13%</a:t>
            </a:r>
            <a:r>
              <a:rPr lang="en-US" dirty="0">
                <a:effectLst/>
              </a:rPr>
              <a:t>, while the deaths for Blacks is </a:t>
            </a:r>
            <a:r>
              <a:rPr lang="en-US" b="1" dirty="0">
                <a:effectLst/>
              </a:rPr>
              <a:t>22%</a:t>
            </a:r>
            <a:r>
              <a:rPr lang="en-US" dirty="0">
                <a:effectLst/>
              </a:rPr>
              <a:t> (as of July 22, 2020)</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14</a:t>
            </a:fld>
            <a:endParaRPr lang="en-US"/>
          </a:p>
        </p:txBody>
      </p:sp>
    </p:spTree>
    <p:extLst>
      <p:ext uri="{BB962C8B-B14F-4D97-AF65-F5344CB8AC3E}">
        <p14:creationId xmlns:p14="http://schemas.microsoft.com/office/powerpoint/2010/main" val="421109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COVID-19 is a global crisis impacting millions of people world-wide. Specifically in the US, </a:t>
            </a:r>
            <a:r>
              <a:rPr lang="en-US" b="1" i="0" dirty="0">
                <a:solidFill>
                  <a:srgbClr val="24292E"/>
                </a:solidFill>
                <a:effectLst/>
                <a:latin typeface="-apple-system"/>
              </a:rPr>
              <a:t>the disparities between the size of the black population and the percentage of black people infected with, hospitalized with, or dead from COVID-19 appear to be the most severe</a:t>
            </a:r>
            <a:r>
              <a:rPr lang="en-US" b="0" i="0" dirty="0">
                <a:solidFill>
                  <a:srgbClr val="24292E"/>
                </a:solidFill>
                <a:effectLst/>
                <a:latin typeface="-apple-system"/>
              </a:rPr>
              <a:t>.</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To battle this inequality our team has chosen to build an unsupervised machine learning model using </a:t>
            </a:r>
            <a:r>
              <a:rPr lang="en-US" b="1" i="0" dirty="0">
                <a:solidFill>
                  <a:srgbClr val="24292E"/>
                </a:solidFill>
                <a:effectLst/>
                <a:latin typeface="-apple-system"/>
              </a:rPr>
              <a:t>K-means clustering</a:t>
            </a:r>
            <a:r>
              <a:rPr lang="en-US" b="0" i="0" dirty="0">
                <a:solidFill>
                  <a:srgbClr val="24292E"/>
                </a:solidFill>
                <a:effectLst/>
                <a:latin typeface="-apple-system"/>
              </a:rPr>
              <a:t> to perform population segmentation and use dimensionality reduction techniques like </a:t>
            </a:r>
            <a:r>
              <a:rPr lang="en-US" b="1" i="0" dirty="0">
                <a:solidFill>
                  <a:srgbClr val="24292E"/>
                </a:solidFill>
                <a:effectLst/>
                <a:latin typeface="-apple-system"/>
              </a:rPr>
              <a:t>PCA</a:t>
            </a:r>
            <a:r>
              <a:rPr lang="en-US" b="0" i="0" dirty="0">
                <a:solidFill>
                  <a:srgbClr val="24292E"/>
                </a:solidFill>
                <a:effectLst/>
                <a:latin typeface="-apple-system"/>
              </a:rPr>
              <a:t> to evaluate a large number of features. These features, include US Census Data; US COVID-19 cases, deaths and policies to help us discover new trends and patterns in solving this crisis impacting the black communities in the US.</a:t>
            </a:r>
          </a:p>
          <a:p>
            <a:pPr algn="l"/>
            <a:endParaRPr lang="en-US" b="0" i="0" dirty="0">
              <a:solidFill>
                <a:srgbClr val="24292E"/>
              </a:solidFill>
              <a:effectLst/>
              <a:latin typeface="-apple-system"/>
            </a:endParaRPr>
          </a:p>
          <a:p>
            <a:pPr algn="l"/>
            <a:r>
              <a:rPr lang="en-US" b="1" i="0" dirty="0">
                <a:solidFill>
                  <a:srgbClr val="24292E"/>
                </a:solidFill>
                <a:effectLst/>
                <a:latin typeface="-apple-system"/>
              </a:rPr>
              <a:t>COVID-19 Death Rates Higher in Blacks</a:t>
            </a:r>
            <a:r>
              <a:rPr lang="en-US" b="0" i="0" dirty="0">
                <a:solidFill>
                  <a:srgbClr val="24292E"/>
                </a:solidFill>
                <a:effectLst/>
                <a:latin typeface="-apple-system"/>
              </a:rPr>
              <a:t> | </a:t>
            </a:r>
            <a:r>
              <a:rPr lang="en-US" b="1" i="0" dirty="0">
                <a:solidFill>
                  <a:srgbClr val="24292E"/>
                </a:solidFill>
                <a:effectLst/>
                <a:latin typeface="-apple-system"/>
              </a:rPr>
              <a:t>Blacks are dying at a rate higher than all others races in America</a:t>
            </a:r>
            <a:endParaRPr lang="en-US" b="0" i="0" dirty="0">
              <a:solidFill>
                <a:srgbClr val="24292E"/>
              </a:solidFill>
              <a:effectLst/>
              <a:latin typeface="-apple-system"/>
            </a:endParaRPr>
          </a:p>
          <a:p>
            <a:endParaRPr lang="en-US" dirty="0">
              <a:effectLst/>
            </a:endParaRPr>
          </a:p>
          <a:p>
            <a:r>
              <a:rPr lang="en-US" dirty="0">
                <a:effectLst/>
              </a:rPr>
              <a:t>The share of the Black population is </a:t>
            </a:r>
            <a:r>
              <a:rPr lang="en-US" b="1" dirty="0">
                <a:effectLst/>
              </a:rPr>
              <a:t>13%</a:t>
            </a:r>
            <a:r>
              <a:rPr lang="en-US" dirty="0">
                <a:effectLst/>
              </a:rPr>
              <a:t>, while the deaths for Blacks is </a:t>
            </a:r>
            <a:r>
              <a:rPr lang="en-US" b="1" dirty="0">
                <a:effectLst/>
              </a:rPr>
              <a:t>22%</a:t>
            </a:r>
            <a:r>
              <a:rPr lang="en-US" dirty="0">
                <a:effectLst/>
              </a:rPr>
              <a:t> (as of July 22, 2020)</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15</a:t>
            </a:fld>
            <a:endParaRPr lang="en-US"/>
          </a:p>
        </p:txBody>
      </p:sp>
    </p:spTree>
    <p:extLst>
      <p:ext uri="{BB962C8B-B14F-4D97-AF65-F5344CB8AC3E}">
        <p14:creationId xmlns:p14="http://schemas.microsoft.com/office/powerpoint/2010/main" val="76657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Used unsupervised machine learning and dimensionality reduction techniques to identify clusters within the datasets to learn, from the properties of the data.</a:t>
            </a:r>
          </a:p>
          <a:p>
            <a:pPr algn="l"/>
            <a:r>
              <a:rPr lang="en-US" b="0" i="0" dirty="0">
                <a:solidFill>
                  <a:srgbClr val="24292E"/>
                </a:solidFill>
                <a:effectLst/>
                <a:latin typeface="-apple-system"/>
              </a:rPr>
              <a:t>Our machine learning approach included performing the following key tasks:</a:t>
            </a:r>
          </a:p>
          <a:p>
            <a:pPr algn="l">
              <a:buFont typeface="Arial" panose="020B0604020202020204" pitchFamily="34" charset="0"/>
              <a:buChar char="•"/>
            </a:pPr>
            <a:r>
              <a:rPr lang="en-US" b="0" i="0" dirty="0">
                <a:solidFill>
                  <a:srgbClr val="24292E"/>
                </a:solidFill>
                <a:effectLst/>
                <a:latin typeface="-apple-system"/>
              </a:rPr>
              <a:t>Demonstrating how to build PCA and K-means clustering training models using </a:t>
            </a:r>
            <a:r>
              <a:rPr lang="en-US" b="0" i="0" dirty="0" err="1">
                <a:solidFill>
                  <a:srgbClr val="24292E"/>
                </a:solidFill>
                <a:effectLst/>
                <a:latin typeface="-apple-system"/>
              </a:rPr>
              <a:t>Sklearn</a:t>
            </a:r>
            <a:r>
              <a:rPr lang="en-US" b="0" i="0" dirty="0">
                <a:solidFill>
                  <a:srgbClr val="24292E"/>
                </a:solidFill>
                <a:effectLst/>
                <a:latin typeface="-apple-system"/>
              </a:rPr>
              <a:t> libraries</a:t>
            </a:r>
          </a:p>
          <a:p>
            <a:pPr algn="l">
              <a:buFont typeface="Arial" panose="020B0604020202020204" pitchFamily="34" charset="0"/>
              <a:buChar char="•"/>
            </a:pPr>
            <a:r>
              <a:rPr lang="en-US" b="0" i="0" dirty="0">
                <a:solidFill>
                  <a:srgbClr val="24292E"/>
                </a:solidFill>
                <a:effectLst/>
                <a:latin typeface="-apple-system"/>
              </a:rPr>
              <a:t>Demonstrating how to build and deploy PCA and K-means clustering training models using AWS </a:t>
            </a:r>
            <a:r>
              <a:rPr lang="en-US" b="0" i="0" dirty="0" err="1">
                <a:solidFill>
                  <a:srgbClr val="24292E"/>
                </a:solidFill>
                <a:effectLst/>
                <a:latin typeface="-apple-system"/>
              </a:rPr>
              <a:t>Sagemaker</a:t>
            </a:r>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3</a:t>
            </a:fld>
            <a:endParaRPr lang="en-US"/>
          </a:p>
        </p:txBody>
      </p:sp>
    </p:spTree>
    <p:extLst>
      <p:ext uri="{BB962C8B-B14F-4D97-AF65-F5344CB8AC3E}">
        <p14:creationId xmlns:p14="http://schemas.microsoft.com/office/powerpoint/2010/main" val="118226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Mined 18-different datasets</a:t>
            </a:r>
          </a:p>
        </p:txBody>
      </p:sp>
      <p:sp>
        <p:nvSpPr>
          <p:cNvPr id="4" name="Slide Number Placeholder 3"/>
          <p:cNvSpPr>
            <a:spLocks noGrp="1"/>
          </p:cNvSpPr>
          <p:nvPr>
            <p:ph type="sldNum" sz="quarter" idx="5"/>
          </p:nvPr>
        </p:nvSpPr>
        <p:spPr/>
        <p:txBody>
          <a:bodyPr/>
          <a:lstStyle/>
          <a:p>
            <a:fld id="{608152E4-E9F5-4B19-B2A8-36DF8C62FE39}" type="slidenum">
              <a:rPr lang="en-US" smtClean="0"/>
              <a:t>4</a:t>
            </a:fld>
            <a:endParaRPr lang="en-US"/>
          </a:p>
        </p:txBody>
      </p:sp>
    </p:spTree>
    <p:extLst>
      <p:ext uri="{BB962C8B-B14F-4D97-AF65-F5344CB8AC3E}">
        <p14:creationId xmlns:p14="http://schemas.microsoft.com/office/powerpoint/2010/main" val="238425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Since we had </a:t>
            </a:r>
            <a:r>
              <a:rPr lang="en-US" b="1" i="0" dirty="0">
                <a:solidFill>
                  <a:srgbClr val="24292E"/>
                </a:solidFill>
                <a:effectLst/>
                <a:latin typeface="-apple-system"/>
              </a:rPr>
              <a:t>228</a:t>
            </a:r>
            <a:r>
              <a:rPr lang="en-US" b="0" i="0" dirty="0">
                <a:solidFill>
                  <a:srgbClr val="24292E"/>
                </a:solidFill>
                <a:effectLst/>
                <a:latin typeface="-apple-system"/>
              </a:rPr>
              <a:t> attributes in our original dataset, the large feature space may have made it difficult to cluster the states effectively. Instead, we reduced the feature space to 5 PCA components and implemented K-means algorithm to create (4) clusters.</a:t>
            </a:r>
          </a:p>
          <a:p>
            <a:endParaRPr lang="en-US" b="0" i="0" dirty="0">
              <a:solidFill>
                <a:srgbClr val="24292E"/>
              </a:solidFill>
              <a:effectLst/>
              <a:latin typeface="-apple-system"/>
            </a:endParaRPr>
          </a:p>
          <a:p>
            <a:r>
              <a:rPr lang="en-US" b="0" i="0" dirty="0">
                <a:solidFill>
                  <a:srgbClr val="333333"/>
                </a:solidFill>
                <a:effectLst/>
                <a:latin typeface="AmazonEmber"/>
              </a:rPr>
              <a:t>Principal Component Analysis (PCA) is an unsupervised learning algorithm that attempts to reduce the dimensionality (e.g., number of features) within a dataset while still retaining as much information as possible. </a:t>
            </a:r>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5</a:t>
            </a:fld>
            <a:endParaRPr lang="en-US"/>
          </a:p>
        </p:txBody>
      </p:sp>
    </p:spTree>
    <p:extLst>
      <p:ext uri="{BB962C8B-B14F-4D97-AF65-F5344CB8AC3E}">
        <p14:creationId xmlns:p14="http://schemas.microsoft.com/office/powerpoint/2010/main" val="232586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Using unsupervised learning, we clustered a dataset using K-means after reducing the dimensionality using PCA. By accessing the underlying models created within Amazon </a:t>
            </a:r>
            <a:r>
              <a:rPr lang="en-US" b="0" i="0" dirty="0" err="1">
                <a:solidFill>
                  <a:srgbClr val="24292E"/>
                </a:solidFill>
                <a:effectLst/>
                <a:latin typeface="-apple-system"/>
              </a:rPr>
              <a:t>SageMaker</a:t>
            </a:r>
            <a:r>
              <a:rPr lang="en-US" b="0" i="0" dirty="0">
                <a:solidFill>
                  <a:srgbClr val="24292E"/>
                </a:solidFill>
                <a:effectLst/>
                <a:latin typeface="-apple-system"/>
              </a:rPr>
              <a:t>, we were able to improve the </a:t>
            </a:r>
            <a:r>
              <a:rPr lang="en-US" b="0" i="0" dirty="0" err="1">
                <a:solidFill>
                  <a:srgbClr val="24292E"/>
                </a:solidFill>
                <a:effectLst/>
                <a:latin typeface="-apple-system"/>
              </a:rPr>
              <a:t>explainability</a:t>
            </a:r>
            <a:r>
              <a:rPr lang="en-US" b="0" i="0" dirty="0">
                <a:solidFill>
                  <a:srgbClr val="24292E"/>
                </a:solidFill>
                <a:effectLst/>
                <a:latin typeface="-apple-system"/>
              </a:rPr>
              <a:t> of our modelling and draw actionable conclusions. Using these techniques, we have been able to better understand the characteristics of different states in the US and segment them into groupings accordingly.</a:t>
            </a:r>
          </a:p>
          <a:p>
            <a:endParaRPr lang="en-US" b="0" i="0" dirty="0">
              <a:solidFill>
                <a:srgbClr val="24292E"/>
              </a:solidFill>
              <a:effectLst/>
              <a:latin typeface="-apple-system"/>
            </a:endParaRPr>
          </a:p>
          <a:p>
            <a:pPr algn="just"/>
            <a:r>
              <a:rPr lang="en-US" b="0" i="0" dirty="0">
                <a:solidFill>
                  <a:srgbClr val="000000"/>
                </a:solidFill>
                <a:effectLst/>
                <a:latin typeface="Helvetica Neue"/>
              </a:rPr>
              <a:t>Plot a heatmap of the centroids and their location in the transformed feature space. This gives us insight into what characteristics define each cluster. Often with unsupervised learning, results are hard to interpret. This is one way to make use of the results of PCA plus clustering techniques together. Since we were able to examine the makeup of each PCA component, we can understand what each centroid represents in terms of the PCA components that we </a:t>
            </a:r>
            <a:r>
              <a:rPr lang="en-US" b="0" i="0" dirty="0" err="1">
                <a:solidFill>
                  <a:srgbClr val="000000"/>
                </a:solidFill>
                <a:effectLst/>
                <a:latin typeface="Helvetica Neue"/>
              </a:rPr>
              <a:t>intepreted</a:t>
            </a:r>
            <a:r>
              <a:rPr lang="en-US" b="0" i="0" dirty="0">
                <a:solidFill>
                  <a:srgbClr val="000000"/>
                </a:solidFill>
                <a:effectLst/>
                <a:latin typeface="Helvetica Neue"/>
              </a:rPr>
              <a:t> previously.</a:t>
            </a:r>
          </a:p>
          <a:p>
            <a:pPr algn="just"/>
            <a:r>
              <a:rPr lang="en-US" b="0" i="0" dirty="0">
                <a:solidFill>
                  <a:srgbClr val="000000"/>
                </a:solidFill>
                <a:effectLst/>
                <a:latin typeface="Helvetica Neue"/>
              </a:rPr>
              <a:t>For example, we can see that cluster 1 has the highest value in the “Quarantine Mandates/</a:t>
            </a:r>
            <a:r>
              <a:rPr lang="en-US" b="0" i="0" dirty="0" err="1">
                <a:solidFill>
                  <a:srgbClr val="000000"/>
                </a:solidFill>
                <a:effectLst/>
                <a:latin typeface="Helvetica Neue"/>
              </a:rPr>
              <a:t>Reopenings</a:t>
            </a:r>
            <a:r>
              <a:rPr lang="en-US" b="0" i="0" dirty="0">
                <a:solidFill>
                  <a:srgbClr val="000000"/>
                </a:solidFill>
                <a:effectLst/>
                <a:latin typeface="Helvetica Neue"/>
              </a:rPr>
              <a:t>” attribute while it has the lowest value in the “</a:t>
            </a:r>
            <a:r>
              <a:rPr lang="en-US" b="0" i="0" dirty="0" err="1">
                <a:solidFill>
                  <a:srgbClr val="000000"/>
                </a:solidFill>
                <a:effectLst/>
                <a:latin typeface="Helvetica Neue"/>
              </a:rPr>
              <a:t>BelowPoverty</a:t>
            </a:r>
            <a:r>
              <a:rPr lang="en-US" b="0" i="0" dirty="0">
                <a:solidFill>
                  <a:srgbClr val="000000"/>
                </a:solidFill>
                <a:effectLst/>
                <a:latin typeface="Helvetica Neue"/>
              </a:rPr>
              <a:t>/</a:t>
            </a:r>
            <a:r>
              <a:rPr lang="en-US" b="0" i="0" dirty="0" err="1">
                <a:solidFill>
                  <a:srgbClr val="000000"/>
                </a:solidFill>
                <a:effectLst/>
                <a:latin typeface="Helvetica Neue"/>
              </a:rPr>
              <a:t>DeathBlackPercent</a:t>
            </a:r>
            <a:r>
              <a:rPr lang="en-US" b="0" i="0" dirty="0">
                <a:solidFill>
                  <a:srgbClr val="000000"/>
                </a:solidFill>
                <a:effectLst/>
                <a:latin typeface="Helvetica Neue"/>
              </a:rPr>
              <a:t>” attribute compared with other clusters.</a:t>
            </a:r>
          </a:p>
          <a:p>
            <a:endParaRPr lang="en-US" dirty="0"/>
          </a:p>
          <a:p>
            <a:r>
              <a:rPr lang="en-US" b="0" i="0" dirty="0">
                <a:solidFill>
                  <a:srgbClr val="242729"/>
                </a:solidFill>
                <a:effectLst/>
                <a:latin typeface="Arial" panose="020B0604020202020204" pitchFamily="34" charset="0"/>
              </a:rPr>
              <a:t>Please note:</a:t>
            </a:r>
          </a:p>
          <a:p>
            <a:pPr marL="171450" indent="-171450">
              <a:buFont typeface="Arial" panose="020B0604020202020204" pitchFamily="34" charset="0"/>
              <a:buChar char="•"/>
            </a:pPr>
            <a:r>
              <a:rPr lang="en-US" b="0" i="0" dirty="0">
                <a:solidFill>
                  <a:srgbClr val="242729"/>
                </a:solidFill>
                <a:effectLst/>
                <a:latin typeface="Arial" panose="020B0604020202020204" pitchFamily="34" charset="0"/>
              </a:rPr>
              <a:t> PCs are arrays of projections of the features on each principal component. </a:t>
            </a:r>
          </a:p>
          <a:p>
            <a:pPr marL="171450" indent="-171450">
              <a:buFont typeface="Arial" panose="020B0604020202020204" pitchFamily="34" charset="0"/>
              <a:buChar char="•"/>
            </a:pPr>
            <a:r>
              <a:rPr lang="en-US" b="0" i="0" dirty="0">
                <a:solidFill>
                  <a:srgbClr val="242729"/>
                </a:solidFill>
                <a:effectLst/>
                <a:latin typeface="Arial" panose="020B0604020202020204" pitchFamily="34" charset="0"/>
              </a:rPr>
              <a:t>PCA does not "discard" or "retain" any of your pre-defined features (encoded by the columns you specify). It mixes all of them (by weighted sums) to find orthogonal directions of maximum variance.</a:t>
            </a:r>
          </a:p>
          <a:p>
            <a:pPr marL="171450" indent="-171450">
              <a:buFont typeface="Arial" panose="020B0604020202020204" pitchFamily="34" charset="0"/>
              <a:buChar char="•"/>
            </a:pPr>
            <a:r>
              <a:rPr lang="en-US" b="0" i="0" dirty="0">
                <a:solidFill>
                  <a:srgbClr val="515151"/>
                </a:solidFill>
                <a:effectLst/>
                <a:latin typeface="Source Sans Pro" panose="020B0503030403020204" pitchFamily="34" charset="0"/>
              </a:rPr>
              <a:t>PCA loadings are the coefficients of the linear combination of the original variables from which the principal components (PCs) are constructed.</a:t>
            </a:r>
          </a:p>
          <a:p>
            <a:pPr marL="171450" indent="-171450">
              <a:buFont typeface="Arial" panose="020B0604020202020204" pitchFamily="34" charset="0"/>
              <a:buChar char="•"/>
            </a:pPr>
            <a:r>
              <a:rPr lang="en-US" b="0" i="0" dirty="0">
                <a:solidFill>
                  <a:srgbClr val="515151"/>
                </a:solidFill>
                <a:effectLst/>
                <a:latin typeface="Source Sans Pro" panose="020B0503030403020204" pitchFamily="34" charset="0"/>
              </a:rPr>
              <a:t>The columns of the </a:t>
            </a:r>
            <a:r>
              <a:rPr lang="en-US" b="0" i="0" dirty="0" err="1">
                <a:solidFill>
                  <a:srgbClr val="515151"/>
                </a:solidFill>
                <a:effectLst/>
                <a:latin typeface="Source Sans Pro" panose="020B0503030403020204" pitchFamily="34" charset="0"/>
              </a:rPr>
              <a:t>dataframe</a:t>
            </a:r>
            <a:r>
              <a:rPr lang="en-US" b="0" i="0" dirty="0">
                <a:solidFill>
                  <a:srgbClr val="515151"/>
                </a:solidFill>
                <a:effectLst/>
                <a:latin typeface="Source Sans Pro" panose="020B0503030403020204" pitchFamily="34" charset="0"/>
              </a:rPr>
              <a:t> contain the eigenvectors associated with the first two principal components. Each element represents a loading, namely how much (the weight) each original variable contributes to the corresponding principal component.</a:t>
            </a:r>
          </a:p>
          <a:p>
            <a:pPr marL="171450" indent="-171450" algn="l">
              <a:buFont typeface="Arial" panose="020B0604020202020204" pitchFamily="34" charset="0"/>
              <a:buChar char="•"/>
            </a:pPr>
            <a:r>
              <a:rPr lang="en-US" b="0" i="0" dirty="0">
                <a:solidFill>
                  <a:srgbClr val="515151"/>
                </a:solidFill>
                <a:effectLst/>
                <a:latin typeface="Source Sans Pro" panose="020B0503030403020204" pitchFamily="34" charset="0"/>
              </a:rPr>
              <a:t>Another useful way to interpret PCA is by computing the correlations between the original variable and the principal components. How can we do that?</a:t>
            </a:r>
          </a:p>
          <a:p>
            <a:pPr algn="l"/>
            <a:r>
              <a:rPr lang="en-US" b="0" i="0" dirty="0">
                <a:solidFill>
                  <a:srgbClr val="515151"/>
                </a:solidFill>
                <a:effectLst/>
                <a:latin typeface="Source Sans Pro" panose="020B0503030403020204" pitchFamily="34" charset="0"/>
              </a:rPr>
              <a:t>	To compute PCA, available libraries first compute the singular value decomposition (SVD) of the original dataset</a:t>
            </a:r>
          </a:p>
          <a:p>
            <a:pPr algn="l"/>
            <a:r>
              <a:rPr lang="en-US" b="0" i="0" dirty="0">
                <a:solidFill>
                  <a:srgbClr val="515151"/>
                </a:solidFill>
                <a:effectLst/>
                <a:latin typeface="MJXc-TeX-main-B"/>
              </a:rPr>
              <a:t>	X</a:t>
            </a:r>
            <a:r>
              <a:rPr lang="en-US" b="0" i="0" dirty="0">
                <a:solidFill>
                  <a:srgbClr val="515151"/>
                </a:solidFill>
                <a:effectLst/>
                <a:latin typeface="MJXc-TeX-main-R"/>
              </a:rPr>
              <a:t>=</a:t>
            </a:r>
            <a:r>
              <a:rPr lang="en-US" b="0" i="0" dirty="0">
                <a:solidFill>
                  <a:srgbClr val="515151"/>
                </a:solidFill>
                <a:effectLst/>
                <a:latin typeface="MJXc-TeX-main-B"/>
              </a:rPr>
              <a:t>USV</a:t>
            </a:r>
            <a:r>
              <a:rPr lang="en-US" b="0" i="0" dirty="0">
                <a:solidFill>
                  <a:srgbClr val="515151"/>
                </a:solidFill>
                <a:effectLst/>
                <a:latin typeface="MJXc-TeX-main-R"/>
              </a:rPr>
              <a:t>⊤</a:t>
            </a:r>
            <a:r>
              <a:rPr lang="en-US" b="0" i="0" dirty="0">
                <a:solidFill>
                  <a:srgbClr val="515151"/>
                </a:solidFill>
                <a:effectLst/>
                <a:latin typeface="Source Sans Pro" panose="020B0503030403020204" pitchFamily="34" charset="0"/>
              </a:rPr>
              <a:t>X=</a:t>
            </a:r>
            <a:r>
              <a:rPr lang="en-US" b="0" i="0" dirty="0" err="1">
                <a:solidFill>
                  <a:srgbClr val="515151"/>
                </a:solidFill>
                <a:effectLst/>
                <a:latin typeface="Source Sans Pro" panose="020B0503030403020204" pitchFamily="34" charset="0"/>
              </a:rPr>
              <a:t>USV⊤The</a:t>
            </a:r>
            <a:r>
              <a:rPr lang="en-US" b="0" i="0" dirty="0">
                <a:solidFill>
                  <a:srgbClr val="515151"/>
                </a:solidFill>
                <a:effectLst/>
                <a:latin typeface="Source Sans Pro" panose="020B0503030403020204" pitchFamily="34" charset="0"/>
              </a:rPr>
              <a:t> columns of </a:t>
            </a:r>
            <a:r>
              <a:rPr lang="en-US" b="0" i="0" dirty="0">
                <a:solidFill>
                  <a:srgbClr val="515151"/>
                </a:solidFill>
                <a:effectLst/>
                <a:latin typeface="MJXc-TeX-main-B"/>
              </a:rPr>
              <a:t>V</a:t>
            </a:r>
            <a:r>
              <a:rPr lang="en-US" b="0" i="0" dirty="0">
                <a:solidFill>
                  <a:srgbClr val="515151"/>
                </a:solidFill>
                <a:effectLst/>
                <a:latin typeface="Source Sans Pro" panose="020B0503030403020204" pitchFamily="34" charset="0"/>
              </a:rPr>
              <a:t>V contains the principal axes, </a:t>
            </a:r>
            <a:r>
              <a:rPr lang="en-US" b="0" i="0" dirty="0">
                <a:solidFill>
                  <a:srgbClr val="515151"/>
                </a:solidFill>
                <a:effectLst/>
                <a:latin typeface="MJXc-TeX-main-B"/>
              </a:rPr>
              <a:t>S</a:t>
            </a:r>
            <a:r>
              <a:rPr lang="en-US" b="0" i="0" dirty="0">
                <a:solidFill>
                  <a:srgbClr val="515151"/>
                </a:solidFill>
                <a:effectLst/>
                <a:latin typeface="Source Sans Pro" panose="020B0503030403020204" pitchFamily="34" charset="0"/>
              </a:rPr>
              <a:t>S is a diagonal matrix containing the singular values, and the columns of </a:t>
            </a:r>
            <a:r>
              <a:rPr lang="en-US" b="0" i="0" dirty="0">
                <a:solidFill>
                  <a:srgbClr val="515151"/>
                </a:solidFill>
                <a:effectLst/>
                <a:latin typeface="MJXc-TeX-main-B"/>
              </a:rPr>
              <a:t>U</a:t>
            </a:r>
            <a:r>
              <a:rPr lang="en-US" b="0" i="0" dirty="0">
                <a:solidFill>
                  <a:srgbClr val="515151"/>
                </a:solidFill>
                <a:effectLst/>
                <a:latin typeface="Source Sans Pro" panose="020B0503030403020204" pitchFamily="34" charset="0"/>
              </a:rPr>
              <a:t>U are 	the principal components scaled to unit norm.</a:t>
            </a: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608152E4-E9F5-4B19-B2A8-36DF8C62FE39}" type="slidenum">
              <a:rPr lang="en-US" smtClean="0"/>
              <a:t>6</a:t>
            </a:fld>
            <a:endParaRPr lang="en-US"/>
          </a:p>
        </p:txBody>
      </p:sp>
    </p:spTree>
    <p:extLst>
      <p:ext uri="{BB962C8B-B14F-4D97-AF65-F5344CB8AC3E}">
        <p14:creationId xmlns:p14="http://schemas.microsoft.com/office/powerpoint/2010/main" val="66008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K-means is a clustering algorithm that identifies clusters of similar states based on their attributes; </a:t>
            </a:r>
            <a:r>
              <a:rPr lang="en-US" b="0" i="0" dirty="0">
                <a:solidFill>
                  <a:srgbClr val="000000"/>
                </a:solidFill>
                <a:effectLst/>
                <a:latin typeface="Helvetica Neue"/>
              </a:rPr>
              <a:t>We can also map the cluster labels back to each individual state and examine which states were naturally grouped together.</a:t>
            </a:r>
          </a:p>
          <a:p>
            <a:endParaRPr lang="en-US" b="0" i="0" dirty="0">
              <a:solidFill>
                <a:srgbClr val="000000"/>
              </a:solidFill>
              <a:effectLst/>
              <a:latin typeface="Helvetica Neue"/>
            </a:endParaRPr>
          </a:p>
          <a:p>
            <a:r>
              <a:rPr lang="en-US" b="0" i="0" dirty="0">
                <a:solidFill>
                  <a:srgbClr val="000000"/>
                </a:solidFill>
                <a:effectLst/>
                <a:latin typeface="Helvetica Neue"/>
              </a:rPr>
              <a:t>__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Using unsupervised learning, we clustered a dataset using K-means after reducing the dimensionality using PCA. By accessing the underlying models created within Amazon </a:t>
            </a:r>
            <a:r>
              <a:rPr lang="en-US" b="0" i="0" dirty="0" err="1">
                <a:solidFill>
                  <a:srgbClr val="000000"/>
                </a:solidFill>
                <a:effectLst/>
                <a:latin typeface="Helvetica Neue"/>
              </a:rPr>
              <a:t>SageMaker</a:t>
            </a:r>
            <a:r>
              <a:rPr lang="en-US" b="0" i="0" dirty="0">
                <a:solidFill>
                  <a:srgbClr val="000000"/>
                </a:solidFill>
                <a:effectLst/>
                <a:latin typeface="Helvetica Neue"/>
              </a:rPr>
              <a:t>, we were able to improve the </a:t>
            </a:r>
            <a:r>
              <a:rPr lang="en-US" b="0" i="0" dirty="0" err="1">
                <a:solidFill>
                  <a:srgbClr val="000000"/>
                </a:solidFill>
                <a:effectLst/>
                <a:latin typeface="Helvetica Neue"/>
              </a:rPr>
              <a:t>explainability</a:t>
            </a:r>
            <a:r>
              <a:rPr lang="en-US" b="0" i="0" dirty="0">
                <a:solidFill>
                  <a:srgbClr val="000000"/>
                </a:solidFill>
                <a:effectLst/>
                <a:latin typeface="Helvetica Neue"/>
              </a:rPr>
              <a:t> of our modelling and draw actionable conclusions. Using these techniques, we have been able to better understand the characteristics of different states in the US and segment them into groupings accordingly.</a:t>
            </a:r>
            <a:endParaRPr lang="en-US" b="0" i="0" dirty="0">
              <a:solidFill>
                <a:srgbClr val="24292E"/>
              </a:solidFill>
              <a:effectLst/>
              <a:latin typeface="-apple-system"/>
            </a:endParaRPr>
          </a:p>
          <a:p>
            <a:r>
              <a:rPr lang="en-US" dirty="0"/>
              <a:t>__</a:t>
            </a:r>
          </a:p>
          <a:p>
            <a:pPr algn="just"/>
            <a:r>
              <a:rPr lang="en-US" b="0" i="0" dirty="0">
                <a:solidFill>
                  <a:srgbClr val="000000"/>
                </a:solidFill>
                <a:effectLst/>
                <a:latin typeface="Helvetica Neue"/>
              </a:rPr>
              <a:t>In our analysis of the all of the clusters, we found that </a:t>
            </a:r>
            <a:r>
              <a:rPr lang="en-US" b="1" i="0" dirty="0">
                <a:solidFill>
                  <a:srgbClr val="000000"/>
                </a:solidFill>
                <a:effectLst/>
                <a:latin typeface="Helvetica Neue"/>
              </a:rPr>
              <a:t>Cluster 2</a:t>
            </a:r>
            <a:r>
              <a:rPr lang="en-US" b="0" i="0" dirty="0">
                <a:solidFill>
                  <a:srgbClr val="000000"/>
                </a:solidFill>
                <a:effectLst/>
                <a:latin typeface="Helvetica Neue"/>
              </a:rPr>
              <a:t> best described how blacks in these states were being impacted by COVID-19. This process revealed new features strongly associated with this segmentation, such as, </a:t>
            </a:r>
            <a:r>
              <a:rPr lang="en-US" b="1" i="0" dirty="0">
                <a:solidFill>
                  <a:srgbClr val="000000"/>
                </a:solidFill>
                <a:effectLst/>
                <a:latin typeface="Helvetica Neue"/>
              </a:rPr>
              <a:t>high poverty, high Black deaths and cases, high indicators for ending stay at home policies and initiating re-opening mandates.</a:t>
            </a:r>
            <a:endParaRPr lang="en-US" b="0" i="0" dirty="0">
              <a:solidFill>
                <a:srgbClr val="000000"/>
              </a:solidFill>
              <a:effectLst/>
              <a:latin typeface="Helvetica Neue"/>
            </a:endParaRPr>
          </a:p>
          <a:p>
            <a:pPr algn="just"/>
            <a:r>
              <a:rPr lang="en-US" b="1" dirty="0">
                <a:effectLst/>
              </a:rPr>
              <a:t>Key Findings</a:t>
            </a:r>
            <a:endParaRPr lang="en-US" b="0" dirty="0">
              <a:effectLst/>
            </a:endParaRPr>
          </a:p>
          <a:p>
            <a:pPr>
              <a:buFont typeface="Arial" panose="020B0604020202020204" pitchFamily="34" charset="0"/>
              <a:buChar char="•"/>
            </a:pPr>
            <a:r>
              <a:rPr lang="en-US" dirty="0">
                <a:effectLst/>
              </a:rPr>
              <a:t>41.4% At Risk for serious illness due to COVID-19 (highest)</a:t>
            </a:r>
          </a:p>
          <a:p>
            <a:pPr>
              <a:buFont typeface="Arial" panose="020B0604020202020204" pitchFamily="34" charset="0"/>
              <a:buChar char="•"/>
            </a:pPr>
            <a:r>
              <a:rPr lang="en-US" dirty="0">
                <a:effectLst/>
              </a:rPr>
              <a:t>15.47% Households: Income Below Poverty Level (highest)</a:t>
            </a:r>
          </a:p>
          <a:p>
            <a:pPr>
              <a:buFont typeface="Arial" panose="020B0604020202020204" pitchFamily="34" charset="0"/>
              <a:buChar char="•"/>
            </a:pPr>
            <a:r>
              <a:rPr lang="en-US" dirty="0">
                <a:effectLst/>
              </a:rPr>
              <a:t>32.39% </a:t>
            </a:r>
            <a:r>
              <a:rPr lang="en-US" dirty="0" err="1">
                <a:effectLst/>
              </a:rPr>
              <a:t>Deaths_Black</a:t>
            </a:r>
            <a:r>
              <a:rPr lang="en-US" dirty="0">
                <a:effectLst/>
              </a:rPr>
              <a:t> (highest)</a:t>
            </a:r>
          </a:p>
          <a:p>
            <a:pPr>
              <a:buFont typeface="Arial" panose="020B0604020202020204" pitchFamily="34" charset="0"/>
              <a:buChar char="•"/>
            </a:pPr>
            <a:r>
              <a:rPr lang="en-US" dirty="0">
                <a:effectLst/>
              </a:rPr>
              <a:t>18.4% </a:t>
            </a:r>
            <a:r>
              <a:rPr lang="en-US" dirty="0" err="1">
                <a:effectLst/>
              </a:rPr>
              <a:t>Cases_Black</a:t>
            </a:r>
            <a:r>
              <a:rPr lang="en-US" dirty="0">
                <a:effectLst/>
              </a:rPr>
              <a:t> (highest)</a:t>
            </a:r>
          </a:p>
          <a:p>
            <a:pPr>
              <a:buFont typeface="Arial" panose="020B0604020202020204" pitchFamily="34" charset="0"/>
              <a:buChar char="•"/>
            </a:pPr>
            <a:r>
              <a:rPr lang="en-US" dirty="0">
                <a:effectLst/>
              </a:rPr>
              <a:t>15.6% Living under federal poverty line as of 2018 (highest)</a:t>
            </a:r>
          </a:p>
          <a:p>
            <a:pPr>
              <a:buFont typeface="Arial" panose="020B0604020202020204" pitchFamily="34" charset="0"/>
              <a:buChar char="•"/>
            </a:pPr>
            <a:r>
              <a:rPr lang="en-US" dirty="0">
                <a:effectLst/>
              </a:rPr>
              <a:t>Did not stay at home; Had to participate in the </a:t>
            </a:r>
            <a:r>
              <a:rPr lang="en-US" dirty="0" err="1">
                <a:effectLst/>
              </a:rPr>
              <a:t>reopenings</a:t>
            </a:r>
            <a:endParaRPr lang="en-US" dirty="0">
              <a:effectLst/>
            </a:endParaRPr>
          </a:p>
          <a:p>
            <a:pPr>
              <a:buFont typeface="Arial" panose="020B0604020202020204" pitchFamily="34" charset="0"/>
              <a:buChar char="•"/>
            </a:pPr>
            <a:r>
              <a:rPr lang="en-US" dirty="0">
                <a:effectLst/>
              </a:rPr>
              <a:t>Has high Black Death Percent</a:t>
            </a:r>
          </a:p>
          <a:p>
            <a:pPr>
              <a:buFont typeface="Arial" panose="020B0604020202020204" pitchFamily="34" charset="0"/>
              <a:buChar char="•"/>
            </a:pPr>
            <a:r>
              <a:rPr lang="en-US" dirty="0">
                <a:effectLst/>
              </a:rPr>
              <a:t>Below Poverty</a:t>
            </a:r>
          </a:p>
          <a:p>
            <a:pPr>
              <a:buFont typeface="Arial" panose="020B0604020202020204" pitchFamily="34" charset="0"/>
              <a:buChar char="•"/>
            </a:pPr>
            <a:r>
              <a:rPr lang="en-US" dirty="0">
                <a:effectLst/>
              </a:rPr>
              <a:t>Living under Federal Poverty Line</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7</a:t>
            </a:fld>
            <a:endParaRPr lang="en-US"/>
          </a:p>
        </p:txBody>
      </p:sp>
    </p:spTree>
    <p:extLst>
      <p:ext uri="{BB962C8B-B14F-4D97-AF65-F5344CB8AC3E}">
        <p14:creationId xmlns:p14="http://schemas.microsoft.com/office/powerpoint/2010/main" val="1021598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The data and our analysis on how COVID-19 is impacting the black communities disproportionately in the United States reveals a link that’s hard to ignore between </a:t>
            </a:r>
            <a:r>
              <a:rPr lang="en-US" b="1" i="0" dirty="0">
                <a:solidFill>
                  <a:srgbClr val="000000"/>
                </a:solidFill>
                <a:effectLst/>
                <a:latin typeface="Helvetica Neue"/>
              </a:rPr>
              <a:t>race, poverty, cases and deaths</a:t>
            </a:r>
            <a:r>
              <a:rPr lang="en-US" b="0" i="0" dirty="0">
                <a:solidFill>
                  <a:srgbClr val="000000"/>
                </a:solidFill>
                <a:effectLst/>
                <a:latin typeface="Helvetica Neue"/>
              </a:rPr>
              <a:t> in America.</a:t>
            </a:r>
          </a:p>
          <a:p>
            <a:pPr algn="just"/>
            <a:r>
              <a:rPr lang="en-US" b="0" i="0" dirty="0">
                <a:solidFill>
                  <a:srgbClr val="000000"/>
                </a:solidFill>
                <a:effectLst/>
                <a:latin typeface="Helvetica Neue"/>
              </a:rPr>
              <a:t>Our analysis demonstrates the following features that are impacted:</a:t>
            </a:r>
          </a:p>
          <a:p>
            <a:pPr algn="just"/>
            <a:r>
              <a:rPr lang="en-US" b="1" i="0" dirty="0">
                <a:solidFill>
                  <a:srgbClr val="000000"/>
                </a:solidFill>
                <a:effectLst/>
                <a:latin typeface="Helvetica Neue"/>
              </a:rPr>
              <a:t>by Government Policies</a:t>
            </a:r>
            <a:endParaRPr lang="en-US" b="0" i="0" dirty="0">
              <a:solidFill>
                <a:srgbClr val="000000"/>
              </a:solidFill>
              <a:effectLst/>
              <a:latin typeface="Helvetica Neue"/>
            </a:endParaRPr>
          </a:p>
          <a:p>
            <a:pPr algn="l">
              <a:buFont typeface="Arial" panose="020B0604020202020204" pitchFamily="34" charset="0"/>
              <a:buNone/>
            </a:pPr>
            <a:r>
              <a:rPr lang="en-US" b="0" i="0" dirty="0">
                <a:solidFill>
                  <a:srgbClr val="000000"/>
                </a:solidFill>
                <a:effectLst/>
                <a:latin typeface="Helvetica Neue"/>
              </a:rPr>
              <a:t>Relaxing stay at home measures</a:t>
            </a:r>
          </a:p>
          <a:p>
            <a:pPr algn="l">
              <a:buFont typeface="Arial" panose="020B0604020202020204" pitchFamily="34" charset="0"/>
              <a:buNone/>
            </a:pPr>
            <a:r>
              <a:rPr lang="en-US" b="0" i="0" dirty="0">
                <a:solidFill>
                  <a:srgbClr val="000000"/>
                </a:solidFill>
                <a:effectLst/>
                <a:latin typeface="Helvetica Neue"/>
              </a:rPr>
              <a:t>Initiating early business re-opening</a:t>
            </a:r>
          </a:p>
          <a:p>
            <a:pPr algn="l">
              <a:buFont typeface="Arial" panose="020B0604020202020204" pitchFamily="34" charset="0"/>
              <a:buNone/>
            </a:pPr>
            <a:r>
              <a:rPr lang="en-US" b="0" i="0" dirty="0">
                <a:solidFill>
                  <a:srgbClr val="000000"/>
                </a:solidFill>
                <a:effectLst/>
                <a:latin typeface="Helvetica Neue"/>
              </a:rPr>
              <a:t>Obtaining health insurance</a:t>
            </a:r>
          </a:p>
          <a:p>
            <a:pPr algn="l">
              <a:buFont typeface="Arial" panose="020B0604020202020204" pitchFamily="34" charset="0"/>
              <a:buNone/>
            </a:pPr>
            <a:r>
              <a:rPr lang="en-US" b="0" i="0" dirty="0">
                <a:solidFill>
                  <a:srgbClr val="000000"/>
                </a:solidFill>
                <a:effectLst/>
                <a:latin typeface="Helvetica Neue"/>
              </a:rPr>
              <a:t>Obtaining paid sick leave</a:t>
            </a:r>
          </a:p>
          <a:p>
            <a:pPr algn="just"/>
            <a:r>
              <a:rPr lang="en-US" b="1" i="0" dirty="0">
                <a:solidFill>
                  <a:srgbClr val="000000"/>
                </a:solidFill>
                <a:effectLst/>
                <a:latin typeface="Helvetica Neue"/>
              </a:rPr>
              <a:t>by Socioeconomic Issues</a:t>
            </a:r>
            <a:endParaRPr lang="en-US" b="0" i="0" dirty="0">
              <a:solidFill>
                <a:srgbClr val="000000"/>
              </a:solidFill>
              <a:effectLst/>
              <a:latin typeface="Helvetica Neue"/>
            </a:endParaRPr>
          </a:p>
          <a:p>
            <a:pPr algn="l">
              <a:buFontTx/>
              <a:buNone/>
            </a:pPr>
            <a:r>
              <a:rPr lang="en-US" b="0" i="0" dirty="0">
                <a:solidFill>
                  <a:srgbClr val="000000"/>
                </a:solidFill>
                <a:effectLst/>
                <a:latin typeface="Helvetica Neue"/>
              </a:rPr>
              <a:t>Living under Federal Poverty Line</a:t>
            </a:r>
          </a:p>
          <a:p>
            <a:pPr algn="l">
              <a:buFontTx/>
              <a:buNone/>
            </a:pPr>
            <a:r>
              <a:rPr lang="en-US" b="0" i="0" dirty="0">
                <a:solidFill>
                  <a:srgbClr val="000000"/>
                </a:solidFill>
                <a:effectLst/>
                <a:latin typeface="Helvetica Neue"/>
              </a:rPr>
              <a:t>Unemployment</a:t>
            </a:r>
          </a:p>
          <a:p>
            <a:pPr algn="l">
              <a:buFontTx/>
              <a:buNone/>
            </a:pPr>
            <a:r>
              <a:rPr lang="en-US" b="0" i="0" dirty="0">
                <a:solidFill>
                  <a:srgbClr val="000000"/>
                </a:solidFill>
                <a:effectLst/>
                <a:latin typeface="Helvetica Neue"/>
              </a:rPr>
              <a:t>Access to Internet</a:t>
            </a:r>
          </a:p>
          <a:p>
            <a:pPr algn="just"/>
            <a:r>
              <a:rPr lang="en-US" b="0" dirty="0">
                <a:effectLst/>
              </a:rPr>
              <a:t>These factors </a:t>
            </a:r>
            <a:r>
              <a:rPr lang="en-US" b="0" i="1" dirty="0">
                <a:effectLst/>
              </a:rPr>
              <a:t>also</a:t>
            </a:r>
            <a:r>
              <a:rPr lang="en-US" b="0" dirty="0">
                <a:effectLst/>
              </a:rPr>
              <a:t> indicate an infrastructure issue in America and the need for having a </a:t>
            </a:r>
            <a:r>
              <a:rPr lang="en-US" b="1" dirty="0">
                <a:effectLst/>
              </a:rPr>
              <a:t>National Policy</a:t>
            </a:r>
            <a:r>
              <a:rPr lang="en-US" b="0" dirty="0">
                <a:effectLst/>
              </a:rPr>
              <a:t> on </a:t>
            </a:r>
            <a:r>
              <a:rPr lang="en-US" b="1" dirty="0">
                <a:effectLst/>
              </a:rPr>
              <a:t>Health Care and Income Inequities</a:t>
            </a:r>
            <a:r>
              <a:rPr lang="en-US" b="0" dirty="0">
                <a:effectLst/>
              </a:rPr>
              <a:t>.</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8</a:t>
            </a:fld>
            <a:endParaRPr lang="en-US"/>
          </a:p>
        </p:txBody>
      </p:sp>
    </p:spTree>
    <p:extLst>
      <p:ext uri="{BB962C8B-B14F-4D97-AF65-F5344CB8AC3E}">
        <p14:creationId xmlns:p14="http://schemas.microsoft.com/office/powerpoint/2010/main" val="424474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Our recommendations involve having meaningful actions to support these communities and protect public health could include </a:t>
            </a:r>
            <a:r>
              <a:rPr lang="en-US" b="1" i="0" dirty="0">
                <a:solidFill>
                  <a:srgbClr val="000000"/>
                </a:solidFill>
                <a:effectLst/>
                <a:latin typeface="Helvetica Neue"/>
              </a:rPr>
              <a:t>protective policies for workers, including paid sick leave and provision of health insurance</a:t>
            </a:r>
            <a:r>
              <a:rPr lang="en-US" b="0" i="0" dirty="0">
                <a:solidFill>
                  <a:srgbClr val="000000"/>
                </a:solidFill>
                <a:effectLst/>
                <a:latin typeface="Helvetica Neue"/>
              </a:rPr>
              <a:t>. For high poverty and unemployment policymakers should work to address minimizing the income inequality gap.</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During the pandemic to address poverty and unemployment we need to identify the black populations which need additional access to resources such as </a:t>
            </a:r>
            <a:r>
              <a:rPr lang="en-US" b="1" i="0" dirty="0">
                <a:solidFill>
                  <a:srgbClr val="000000"/>
                </a:solidFill>
                <a:effectLst/>
                <a:latin typeface="Helvetica Neue"/>
              </a:rPr>
              <a:t>testing, personal protective equipment, education, and support to implement recommended social distancing practices</a:t>
            </a:r>
            <a:r>
              <a:rPr lang="en-US" b="0" i="0" dirty="0">
                <a:solidFill>
                  <a:srgbClr val="000000"/>
                </a:solidFill>
                <a:effectLst/>
                <a:latin typeface="Helvetica Neue"/>
              </a:rPr>
              <a:t>; support food pantries and meal delivery services for food assistance; and </a:t>
            </a:r>
            <a:r>
              <a:rPr lang="en-US" b="1" i="0" dirty="0">
                <a:solidFill>
                  <a:srgbClr val="000000"/>
                </a:solidFill>
                <a:effectLst/>
                <a:latin typeface="Helvetica Neue"/>
              </a:rPr>
              <a:t>relief funds are available to the communities most in need</a:t>
            </a:r>
            <a:r>
              <a:rPr lang="en-US" b="0" i="0" dirty="0">
                <a:solidFill>
                  <a:srgbClr val="000000"/>
                </a:solidFill>
                <a:effectLst/>
                <a:latin typeface="Helvetica Neue"/>
              </a:rPr>
              <a:t> by streamlining application processes and allowing for </a:t>
            </a:r>
            <a:r>
              <a:rPr lang="en-US" b="1" i="0" dirty="0">
                <a:solidFill>
                  <a:srgbClr val="000000"/>
                </a:solidFill>
                <a:effectLst/>
                <a:latin typeface="Helvetica Neue"/>
              </a:rPr>
              <a:t>extensions of subsidies when the crisis begins to subside</a:t>
            </a:r>
            <a:r>
              <a:rPr lang="en-US" b="0" i="0" dirty="0">
                <a:solidFill>
                  <a:srgbClr val="000000"/>
                </a:solidFill>
                <a:effectLst/>
                <a:latin typeface="Helvetica Neue"/>
              </a:rPr>
              <a:t>.</a:t>
            </a:r>
          </a:p>
          <a:p>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9</a:t>
            </a:fld>
            <a:endParaRPr lang="en-US"/>
          </a:p>
        </p:txBody>
      </p:sp>
    </p:spTree>
    <p:extLst>
      <p:ext uri="{BB962C8B-B14F-4D97-AF65-F5344CB8AC3E}">
        <p14:creationId xmlns:p14="http://schemas.microsoft.com/office/powerpoint/2010/main" val="52203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Roboto"/>
              </a:rPr>
              <a:t>An </a:t>
            </a:r>
            <a:r>
              <a:rPr lang="en-US" b="1" i="0" dirty="0">
                <a:solidFill>
                  <a:srgbClr val="222222"/>
                </a:solidFill>
                <a:effectLst/>
                <a:latin typeface="Roboto"/>
              </a:rPr>
              <a:t>SIR model</a:t>
            </a:r>
            <a:r>
              <a:rPr lang="en-US" b="0" i="0" dirty="0">
                <a:solidFill>
                  <a:srgbClr val="222222"/>
                </a:solidFill>
                <a:effectLst/>
                <a:latin typeface="Roboto"/>
              </a:rPr>
              <a:t> is an epidemiological </a:t>
            </a:r>
            <a:r>
              <a:rPr lang="en-US" b="1" i="0" dirty="0">
                <a:solidFill>
                  <a:srgbClr val="222222"/>
                </a:solidFill>
                <a:effectLst/>
                <a:latin typeface="Roboto"/>
              </a:rPr>
              <a:t>model</a:t>
            </a:r>
            <a:r>
              <a:rPr lang="en-US" b="0" i="0" dirty="0">
                <a:solidFill>
                  <a:srgbClr val="222222"/>
                </a:solidFill>
                <a:effectLst/>
                <a:latin typeface="Roboto"/>
              </a:rPr>
              <a:t> that computes the theoretical number of people infected with a contagious illness in a closed population over time:</a:t>
            </a:r>
          </a:p>
          <a:p>
            <a:r>
              <a:rPr lang="en-US" b="1" dirty="0">
                <a:effectLst/>
                <a:latin typeface="Helvetica, Arial, Arial Narrow"/>
              </a:rPr>
              <a:t>s(t) = S(t)/</a:t>
            </a:r>
            <a:r>
              <a:rPr lang="en-US" b="1" dirty="0" err="1">
                <a:effectLst/>
                <a:latin typeface="Helvetica, Arial, Arial Narrow"/>
              </a:rPr>
              <a:t>N</a:t>
            </a:r>
            <a:r>
              <a:rPr lang="en-US" dirty="0" err="1">
                <a:effectLst/>
                <a:latin typeface="Helvetica, Arial, Arial Narrow"/>
              </a:rPr>
              <a:t>,the</a:t>
            </a:r>
            <a:r>
              <a:rPr lang="en-US" dirty="0">
                <a:effectLst/>
                <a:latin typeface="Helvetica, Arial, Arial Narrow"/>
              </a:rPr>
              <a:t> susceptible fraction of the </a:t>
            </a:r>
            <a:r>
              <a:rPr lang="en-US" dirty="0" err="1">
                <a:effectLst/>
                <a:latin typeface="Helvetica, Arial, Arial Narrow"/>
              </a:rPr>
              <a:t>population,</a:t>
            </a:r>
            <a:r>
              <a:rPr lang="en-US" b="1" dirty="0" err="1">
                <a:effectLst/>
                <a:latin typeface="Helvetica, Arial, Arial Narrow"/>
              </a:rPr>
              <a:t>i</a:t>
            </a:r>
            <a:r>
              <a:rPr lang="en-US" b="1" dirty="0">
                <a:effectLst/>
                <a:latin typeface="Helvetica, Arial, Arial Narrow"/>
              </a:rPr>
              <a:t>(t) = I(t)/</a:t>
            </a:r>
            <a:r>
              <a:rPr lang="en-US" b="1" dirty="0" err="1">
                <a:effectLst/>
                <a:latin typeface="Helvetica, Arial, Arial Narrow"/>
              </a:rPr>
              <a:t>N</a:t>
            </a:r>
            <a:r>
              <a:rPr lang="en-US" dirty="0" err="1">
                <a:effectLst/>
                <a:latin typeface="Helvetica, Arial, Arial Narrow"/>
              </a:rPr>
              <a:t>,the</a:t>
            </a:r>
            <a:r>
              <a:rPr lang="en-US" dirty="0">
                <a:effectLst/>
                <a:latin typeface="Helvetica, Arial, Arial Narrow"/>
              </a:rPr>
              <a:t> infected fraction of the population, </a:t>
            </a:r>
            <a:r>
              <a:rPr lang="en-US" dirty="0" err="1">
                <a:effectLst/>
                <a:latin typeface="Helvetica, Arial, Arial Narrow"/>
              </a:rPr>
              <a:t>and</a:t>
            </a:r>
            <a:r>
              <a:rPr lang="en-US" b="1" dirty="0" err="1">
                <a:effectLst/>
                <a:latin typeface="Helvetica, Arial, Arial Narrow"/>
              </a:rPr>
              <a:t>r</a:t>
            </a:r>
            <a:r>
              <a:rPr lang="en-US" b="1" dirty="0">
                <a:effectLst/>
                <a:latin typeface="Helvetica, Arial, Arial Narrow"/>
              </a:rPr>
              <a:t>(t) = R(t)/</a:t>
            </a:r>
            <a:r>
              <a:rPr lang="en-US" b="1" dirty="0" err="1">
                <a:effectLst/>
                <a:latin typeface="Helvetica, Arial, Arial Narrow"/>
              </a:rPr>
              <a:t>N</a:t>
            </a:r>
            <a:r>
              <a:rPr lang="en-US" dirty="0" err="1">
                <a:effectLst/>
                <a:latin typeface="Helvetica, Arial, Arial Narrow"/>
              </a:rPr>
              <a:t>,the</a:t>
            </a:r>
            <a:r>
              <a:rPr lang="en-US" dirty="0">
                <a:effectLst/>
                <a:latin typeface="Helvetica, Arial, Arial Narrow"/>
              </a:rPr>
              <a:t> recovered fraction of the population.</a:t>
            </a:r>
            <a:endParaRPr lang="en-US" dirty="0"/>
          </a:p>
        </p:txBody>
      </p:sp>
      <p:sp>
        <p:nvSpPr>
          <p:cNvPr id="4" name="Slide Number Placeholder 3"/>
          <p:cNvSpPr>
            <a:spLocks noGrp="1"/>
          </p:cNvSpPr>
          <p:nvPr>
            <p:ph type="sldNum" sz="quarter" idx="5"/>
          </p:nvPr>
        </p:nvSpPr>
        <p:spPr/>
        <p:txBody>
          <a:bodyPr/>
          <a:lstStyle/>
          <a:p>
            <a:fld id="{608152E4-E9F5-4B19-B2A8-36DF8C62FE39}" type="slidenum">
              <a:rPr lang="en-US" smtClean="0"/>
              <a:t>10</a:t>
            </a:fld>
            <a:endParaRPr lang="en-US"/>
          </a:p>
        </p:txBody>
      </p:sp>
    </p:spTree>
    <p:extLst>
      <p:ext uri="{BB962C8B-B14F-4D97-AF65-F5344CB8AC3E}">
        <p14:creationId xmlns:p14="http://schemas.microsoft.com/office/powerpoint/2010/main" val="187376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Friday, August 28,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6595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Friday, August 28,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03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Friday, August 28,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6398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Friday, August 28,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1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Friday, August 28,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5594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Friday, August 28,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35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Friday, August 28,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583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Friday, August 28,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7507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Friday, August 28,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4337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Friday, August 28,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7923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Friday, August 28,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5615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Friday, August 28,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96819033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8CFF1D-3EBE-4932-A26E-B42BBA2B7110}"/>
              </a:ext>
            </a:extLst>
          </p:cNvPr>
          <p:cNvSpPr>
            <a:spLocks noGrp="1"/>
          </p:cNvSpPr>
          <p:nvPr>
            <p:ph type="ctrTitle"/>
          </p:nvPr>
        </p:nvSpPr>
        <p:spPr>
          <a:xfrm>
            <a:off x="782918" y="1028700"/>
            <a:ext cx="10614211" cy="1152712"/>
          </a:xfrm>
        </p:spPr>
        <p:txBody>
          <a:bodyPr>
            <a:normAutofit fontScale="90000"/>
          </a:bodyPr>
          <a:lstStyle/>
          <a:p>
            <a:r>
              <a:rPr lang="en-US" sz="3100" b="1" i="0" dirty="0">
                <a:solidFill>
                  <a:srgbClr val="24292E"/>
                </a:solidFill>
                <a:effectLst/>
                <a:latin typeface="-apple-system"/>
              </a:rPr>
              <a:t>Women Who Code - Mission: Predictable</a:t>
            </a:r>
            <a:br>
              <a:rPr lang="en-US" b="1" i="0" dirty="0">
                <a:solidFill>
                  <a:srgbClr val="24292E"/>
                </a:solidFill>
                <a:effectLst/>
                <a:latin typeface="-apple-system"/>
              </a:rPr>
            </a:br>
            <a:endParaRPr lang="en-US" dirty="0">
              <a:solidFill>
                <a:schemeClr val="bg1"/>
              </a:solidFill>
            </a:endParaRPr>
          </a:p>
        </p:txBody>
      </p:sp>
      <p:sp>
        <p:nvSpPr>
          <p:cNvPr id="18" name="Freeform: Shape 1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DF9AB94-4C4D-431B-8E67-9CFF3DB1F92B}"/>
              </a:ext>
            </a:extLst>
          </p:cNvPr>
          <p:cNvSpPr>
            <a:spLocks noGrp="1"/>
          </p:cNvSpPr>
          <p:nvPr>
            <p:ph type="subTitle" idx="1"/>
          </p:nvPr>
        </p:nvSpPr>
        <p:spPr>
          <a:xfrm>
            <a:off x="1257669" y="1649729"/>
            <a:ext cx="10025849" cy="609600"/>
          </a:xfrm>
        </p:spPr>
        <p:txBody>
          <a:bodyPr>
            <a:normAutofit/>
          </a:bodyPr>
          <a:lstStyle/>
          <a:p>
            <a:r>
              <a:rPr lang="en-US" sz="1200" b="1" i="0" dirty="0">
                <a:solidFill>
                  <a:srgbClr val="24292E"/>
                </a:solidFill>
                <a:effectLst/>
                <a:latin typeface="-apple-system"/>
              </a:rPr>
              <a:t>A Virtual Machine Learning Hackathon to Battle Covid-19</a:t>
            </a:r>
            <a:endParaRPr lang="en-US" sz="1100" dirty="0">
              <a:solidFill>
                <a:schemeClr val="bg1"/>
              </a:solidFill>
            </a:endParaRPr>
          </a:p>
        </p:txBody>
      </p:sp>
      <p:pic>
        <p:nvPicPr>
          <p:cNvPr id="5" name="Picture 4" descr="A picture containing object, clock, sitting, cake&#10;&#10;Description automatically generated">
            <a:extLst>
              <a:ext uri="{FF2B5EF4-FFF2-40B4-BE49-F238E27FC236}">
                <a16:creationId xmlns:a16="http://schemas.microsoft.com/office/drawing/2014/main" id="{948A10DA-2AA9-418D-A902-ADA06C8C9F8C}"/>
              </a:ext>
            </a:extLst>
          </p:cNvPr>
          <p:cNvPicPr>
            <a:picLocks noChangeAspect="1"/>
          </p:cNvPicPr>
          <p:nvPr/>
        </p:nvPicPr>
        <p:blipFill rotWithShape="1">
          <a:blip r:embed="rId2">
            <a:extLst>
              <a:ext uri="{28A0092B-C50C-407E-A947-70E740481C1C}">
                <a14:useLocalDpi xmlns:a14="http://schemas.microsoft.com/office/drawing/2010/main" val="0"/>
              </a:ext>
            </a:extLst>
          </a:blip>
          <a:srcRect t="13911" r="1" b="18266"/>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
        <p:nvSpPr>
          <p:cNvPr id="6" name="TextBox 5">
            <a:extLst>
              <a:ext uri="{FF2B5EF4-FFF2-40B4-BE49-F238E27FC236}">
                <a16:creationId xmlns:a16="http://schemas.microsoft.com/office/drawing/2014/main" id="{67024761-6DF8-4860-9E90-7DD4D870B088}"/>
              </a:ext>
            </a:extLst>
          </p:cNvPr>
          <p:cNvSpPr txBox="1"/>
          <p:nvPr/>
        </p:nvSpPr>
        <p:spPr>
          <a:xfrm>
            <a:off x="2850629" y="2177566"/>
            <a:ext cx="7519558" cy="369332"/>
          </a:xfrm>
          <a:prstGeom prst="rect">
            <a:avLst/>
          </a:prstGeom>
          <a:noFill/>
        </p:spPr>
        <p:txBody>
          <a:bodyPr wrap="square" rtlCol="0">
            <a:spAutoFit/>
          </a:bodyPr>
          <a:lstStyle/>
          <a:p>
            <a:pPr algn="ctr"/>
            <a:r>
              <a:rPr lang="en-US" b="0" i="0" dirty="0">
                <a:solidFill>
                  <a:srgbClr val="24292E"/>
                </a:solidFill>
                <a:effectLst/>
                <a:latin typeface="-apple-system"/>
              </a:rPr>
              <a:t>Sharonda Pettiett-Warner and Omega Markos</a:t>
            </a:r>
            <a:endParaRPr lang="en-US" dirty="0"/>
          </a:p>
        </p:txBody>
      </p:sp>
    </p:spTree>
    <p:extLst>
      <p:ext uri="{BB962C8B-B14F-4D97-AF65-F5344CB8AC3E}">
        <p14:creationId xmlns:p14="http://schemas.microsoft.com/office/powerpoint/2010/main" val="288013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914400" y="5602884"/>
            <a:ext cx="10698103" cy="827037"/>
          </a:xfrm>
        </p:spPr>
        <p:txBody>
          <a:bodyPr anchor="ctr">
            <a:normAutofit/>
          </a:bodyPr>
          <a:lstStyle/>
          <a:p>
            <a:r>
              <a:rPr lang="en-US" sz="3200" b="0" i="0">
                <a:solidFill>
                  <a:schemeClr val="bg1"/>
                </a:solidFill>
                <a:effectLst/>
                <a:latin typeface="Helvetica Neue"/>
              </a:rPr>
              <a:t>Next steps</a:t>
            </a:r>
            <a:endParaRPr lang="en-US" sz="3200">
              <a:solidFill>
                <a:schemeClr val="bg1"/>
              </a:solidFill>
            </a:endParaRPr>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680197" y="1207163"/>
            <a:ext cx="10820397" cy="3600451"/>
          </a:xfrm>
        </p:spPr>
        <p:txBody>
          <a:bodyPr>
            <a:normAutofit/>
          </a:bodyPr>
          <a:lstStyle/>
          <a:p>
            <a:pPr>
              <a:buFont typeface="Arial" panose="020B0604020202020204" pitchFamily="34" charset="0"/>
              <a:buChar char="•"/>
            </a:pPr>
            <a:r>
              <a:rPr lang="en-US" sz="1800" dirty="0">
                <a:latin typeface="Helvetica Neue"/>
              </a:rPr>
              <a:t>Continue to data mine </a:t>
            </a:r>
            <a:r>
              <a:rPr lang="en-US" sz="1800" i="1" dirty="0">
                <a:latin typeface="Helvetica Neue"/>
              </a:rPr>
              <a:t>more</a:t>
            </a:r>
            <a:r>
              <a:rPr lang="en-US" sz="1800" dirty="0">
                <a:latin typeface="Helvetica Neue"/>
              </a:rPr>
              <a:t> datasets  and re-b</a:t>
            </a:r>
            <a:r>
              <a:rPr lang="en-US" sz="1800" b="0" i="0" dirty="0">
                <a:effectLst/>
                <a:latin typeface="Helvetica Neue"/>
              </a:rPr>
              <a:t>uild our model when more data is available.</a:t>
            </a:r>
          </a:p>
          <a:p>
            <a:pPr>
              <a:buFont typeface="Arial" panose="020B0604020202020204" pitchFamily="34" charset="0"/>
              <a:buChar char="•"/>
            </a:pPr>
            <a:r>
              <a:rPr lang="en-US" sz="1800" dirty="0">
                <a:latin typeface="Helvetica Neue"/>
              </a:rPr>
              <a:t>Build a SIR model for forecasting the Spread of Disease in high risk communities.</a:t>
            </a:r>
          </a:p>
          <a:p>
            <a:endParaRPr lang="en-US" sz="1800" dirty="0"/>
          </a:p>
        </p:txBody>
      </p:sp>
    </p:spTree>
    <p:extLst>
      <p:ext uri="{BB962C8B-B14F-4D97-AF65-F5344CB8AC3E}">
        <p14:creationId xmlns:p14="http://schemas.microsoft.com/office/powerpoint/2010/main" val="134848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782918" y="1028700"/>
            <a:ext cx="10614211" cy="1152712"/>
          </a:xfrm>
        </p:spPr>
        <p:txBody>
          <a:bodyPr vert="horz" lIns="0" tIns="0" rIns="0" bIns="0" rtlCol="0" anchor="b">
            <a:normAutofit/>
          </a:bodyPr>
          <a:lstStyle/>
          <a:p>
            <a:pPr algn="ctr"/>
            <a:r>
              <a:rPr lang="en-US" sz="4000" spc="750">
                <a:solidFill>
                  <a:schemeClr val="bg1"/>
                </a:solidFill>
              </a:rPr>
              <a:t>Thank you</a:t>
            </a:r>
          </a:p>
        </p:txBody>
      </p:sp>
      <p:sp>
        <p:nvSpPr>
          <p:cNvPr id="54" name="Freeform: Shape 53">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F0BB28CE-F9F2-4822-BB28-5A84460DC6E5}"/>
              </a:ext>
            </a:extLst>
          </p:cNvPr>
          <p:cNvSpPr txBox="1"/>
          <p:nvPr/>
        </p:nvSpPr>
        <p:spPr>
          <a:xfrm>
            <a:off x="782918" y="2657455"/>
            <a:ext cx="10614211" cy="1801736"/>
          </a:xfrm>
          <a:prstGeom prst="rect">
            <a:avLst/>
          </a:prstGeom>
        </p:spPr>
        <p:txBody>
          <a:bodyPr vert="horz" lIns="0" tIns="0" rIns="0" bIns="0" rtlCol="0">
            <a:normAutofit/>
          </a:bodyPr>
          <a:lstStyle/>
          <a:p>
            <a:pPr marR="0" lvl="0" algn="ctr" fontAlgn="auto">
              <a:lnSpc>
                <a:spcPct val="140000"/>
              </a:lnSpc>
              <a:spcBef>
                <a:spcPts val="1000"/>
              </a:spcBef>
              <a:spcAft>
                <a:spcPts val="0"/>
              </a:spcAft>
              <a:buClrTx/>
              <a:buSzTx/>
              <a:tabLst/>
              <a:defRPr/>
            </a:pPr>
            <a:endParaRPr lang="en-US" sz="1600" b="1" i="0" cap="all" spc="600" dirty="0">
              <a:solidFill>
                <a:schemeClr val="bg1"/>
              </a:solidFill>
              <a:effectLst/>
            </a:endParaRPr>
          </a:p>
          <a:p>
            <a:pPr algn="ctr">
              <a:lnSpc>
                <a:spcPct val="140000"/>
              </a:lnSpc>
              <a:spcBef>
                <a:spcPts val="1000"/>
              </a:spcBef>
            </a:pPr>
            <a:r>
              <a:rPr lang="en-US" sz="1600" i="0" cap="all" spc="600" dirty="0">
                <a:solidFill>
                  <a:schemeClr val="bg1"/>
                </a:solidFill>
                <a:effectLst/>
              </a:rPr>
              <a:t>Women Who Code, Non-profit organization</a:t>
            </a:r>
          </a:p>
          <a:p>
            <a:pPr algn="ctr">
              <a:lnSpc>
                <a:spcPct val="140000"/>
              </a:lnSpc>
              <a:spcBef>
                <a:spcPts val="1000"/>
              </a:spcBef>
            </a:pPr>
            <a:r>
              <a:rPr lang="en-US" sz="1600" i="0" cap="all" spc="600" dirty="0">
                <a:solidFill>
                  <a:schemeClr val="bg1"/>
                </a:solidFill>
                <a:effectLst/>
              </a:rPr>
              <a:t>Amazon Web Services, IT service management company </a:t>
            </a:r>
          </a:p>
          <a:p>
            <a:pPr algn="ctr">
              <a:lnSpc>
                <a:spcPct val="140000"/>
              </a:lnSpc>
              <a:spcBef>
                <a:spcPts val="1000"/>
              </a:spcBef>
            </a:pPr>
            <a:r>
              <a:rPr lang="en-US" sz="1600" i="0" cap="all" spc="600" dirty="0">
                <a:solidFill>
                  <a:schemeClr val="bg1"/>
                </a:solidFill>
                <a:effectLst/>
              </a:rPr>
              <a:t>Kesha Williams, A Cloud Guru </a:t>
            </a:r>
            <a:endParaRPr lang="en-US" sz="1600" i="1" cap="all" spc="600" dirty="0">
              <a:solidFill>
                <a:schemeClr val="bg1"/>
              </a:solidFill>
              <a:effectLst/>
            </a:endParaRPr>
          </a:p>
        </p:txBody>
      </p:sp>
    </p:spTree>
    <p:extLst>
      <p:ext uri="{BB962C8B-B14F-4D97-AF65-F5344CB8AC3E}">
        <p14:creationId xmlns:p14="http://schemas.microsoft.com/office/powerpoint/2010/main" val="108020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A63B04F-C4B1-4779-A449-C8AEA8B19A61}"/>
              </a:ext>
            </a:extLst>
          </p:cNvPr>
          <p:cNvSpPr>
            <a:spLocks noGrp="1"/>
          </p:cNvSpPr>
          <p:nvPr>
            <p:ph type="title"/>
          </p:nvPr>
        </p:nvSpPr>
        <p:spPr>
          <a:xfrm>
            <a:off x="6633768" y="3968153"/>
            <a:ext cx="4978735" cy="1995326"/>
          </a:xfrm>
        </p:spPr>
        <p:txBody>
          <a:bodyPr vert="horz" lIns="0" tIns="0" rIns="0" bIns="0" rtlCol="0" anchor="b">
            <a:normAutofit/>
          </a:bodyPr>
          <a:lstStyle/>
          <a:p>
            <a:pPr algn="r"/>
            <a:r>
              <a:rPr lang="en-US" spc="750" dirty="0"/>
              <a:t>Questions &amp; Answers</a:t>
            </a:r>
          </a:p>
        </p:txBody>
      </p:sp>
      <p:sp>
        <p:nvSpPr>
          <p:cNvPr id="16" name="Rectangle 15">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800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A63B04F-C4B1-4779-A449-C8AEA8B19A61}"/>
              </a:ext>
            </a:extLst>
          </p:cNvPr>
          <p:cNvSpPr>
            <a:spLocks noGrp="1"/>
          </p:cNvSpPr>
          <p:nvPr>
            <p:ph type="title"/>
          </p:nvPr>
        </p:nvSpPr>
        <p:spPr>
          <a:xfrm>
            <a:off x="1371600" y="1467134"/>
            <a:ext cx="4724399" cy="2548275"/>
          </a:xfrm>
        </p:spPr>
        <p:txBody>
          <a:bodyPr vert="horz" lIns="0" tIns="0" rIns="0" bIns="0" rtlCol="0" anchor="t">
            <a:normAutofit/>
          </a:bodyPr>
          <a:lstStyle/>
          <a:p>
            <a:r>
              <a:rPr lang="en-US" sz="4000" spc="750">
                <a:solidFill>
                  <a:schemeClr val="bg1"/>
                </a:solidFill>
              </a:rPr>
              <a:t>Our </a:t>
            </a:r>
            <a:br>
              <a:rPr lang="en-US" sz="4000" spc="750">
                <a:solidFill>
                  <a:schemeClr val="bg1"/>
                </a:solidFill>
              </a:rPr>
            </a:br>
            <a:r>
              <a:rPr lang="en-US" sz="4000" spc="750">
                <a:solidFill>
                  <a:schemeClr val="bg1"/>
                </a:solidFill>
              </a:rPr>
              <a:t>Team</a:t>
            </a:r>
          </a:p>
        </p:txBody>
      </p:sp>
      <p:pic>
        <p:nvPicPr>
          <p:cNvPr id="3" name="Picture 2" descr="A person posing for a photo&#10;&#10;Description automatically generated">
            <a:extLst>
              <a:ext uri="{FF2B5EF4-FFF2-40B4-BE49-F238E27FC236}">
                <a16:creationId xmlns:a16="http://schemas.microsoft.com/office/drawing/2014/main" id="{95671427-8AE7-43A0-8181-D8A0A22531C0}"/>
              </a:ext>
            </a:extLst>
          </p:cNvPr>
          <p:cNvPicPr>
            <a:picLocks noChangeAspect="1"/>
          </p:cNvPicPr>
          <p:nvPr/>
        </p:nvPicPr>
        <p:blipFill rotWithShape="1">
          <a:blip r:embed="rId3">
            <a:extLst>
              <a:ext uri="{28A0092B-C50C-407E-A947-70E740481C1C}">
                <a14:useLocalDpi xmlns:a14="http://schemas.microsoft.com/office/drawing/2010/main" val="0"/>
              </a:ext>
            </a:extLst>
          </a:blip>
          <a:srcRect b="6"/>
          <a:stretch/>
        </p:blipFill>
        <p:spPr>
          <a:xfrm>
            <a:off x="6685721" y="2012789"/>
            <a:ext cx="5049079" cy="2839935"/>
          </a:xfrm>
          <a:prstGeom prst="rect">
            <a:avLst/>
          </a:prstGeom>
        </p:spPr>
      </p:pic>
    </p:spTree>
    <p:extLst>
      <p:ext uri="{BB962C8B-B14F-4D97-AF65-F5344CB8AC3E}">
        <p14:creationId xmlns:p14="http://schemas.microsoft.com/office/powerpoint/2010/main" val="116268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917275" y="4583953"/>
            <a:ext cx="4685857" cy="1465973"/>
          </a:xfrm>
        </p:spPr>
        <p:txBody>
          <a:bodyPr anchor="t">
            <a:normAutofit/>
          </a:bodyPr>
          <a:lstStyle/>
          <a:p>
            <a:r>
              <a:rPr lang="en-US" sz="2800" b="0" i="0" dirty="0">
                <a:effectLst/>
                <a:latin typeface="Helvetica Neue"/>
              </a:rPr>
              <a:t>Problem Statement</a:t>
            </a:r>
            <a:endParaRPr lang="en-US" sz="2800" b="0" dirty="0"/>
          </a:p>
        </p:txBody>
      </p:sp>
      <p:pic>
        <p:nvPicPr>
          <p:cNvPr id="5" name="Picture 4" descr="A picture containing shirt&#10;&#10;Description automatically generated">
            <a:extLst>
              <a:ext uri="{FF2B5EF4-FFF2-40B4-BE49-F238E27FC236}">
                <a16:creationId xmlns:a16="http://schemas.microsoft.com/office/drawing/2014/main" id="{ED5B1FB4-C414-4EB3-A9CA-9A7A48BA4004}"/>
              </a:ext>
            </a:extLst>
          </p:cNvPr>
          <p:cNvPicPr>
            <a:picLocks noChangeAspect="1"/>
          </p:cNvPicPr>
          <p:nvPr/>
        </p:nvPicPr>
        <p:blipFill rotWithShape="1">
          <a:blip r:embed="rId3">
            <a:extLst>
              <a:ext uri="{28A0092B-C50C-407E-A947-70E740481C1C}">
                <a14:useLocalDpi xmlns:a14="http://schemas.microsoft.com/office/drawing/2010/main" val="0"/>
              </a:ext>
            </a:extLst>
          </a:blip>
          <a:srcRect l="33140" r="28803"/>
          <a:stretch/>
        </p:blipFill>
        <p:spPr>
          <a:xfrm>
            <a:off x="20" y="432"/>
            <a:ext cx="12191980" cy="4244759"/>
          </a:xfrm>
          <a:prstGeom prst="rect">
            <a:avLst/>
          </a:prstGeom>
        </p:spPr>
      </p:pic>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4465468" y="4583953"/>
            <a:ext cx="7563775" cy="1465973"/>
          </a:xfrm>
        </p:spPr>
        <p:txBody>
          <a:bodyPr>
            <a:normAutofit/>
          </a:bodyPr>
          <a:lstStyle/>
          <a:p>
            <a:pPr>
              <a:lnSpc>
                <a:spcPct val="110000"/>
              </a:lnSpc>
            </a:pPr>
            <a:r>
              <a:rPr lang="en-US" sz="1800" b="0" i="0" dirty="0">
                <a:effectLst/>
                <a:latin typeface="-apple-system"/>
              </a:rPr>
              <a:t>COVID-19 is impacting the black communities disproportionately in the U.S.</a:t>
            </a:r>
          </a:p>
          <a:p>
            <a:pPr>
              <a:lnSpc>
                <a:spcPct val="110000"/>
              </a:lnSpc>
            </a:pPr>
            <a:r>
              <a:rPr lang="en-US" sz="1800" b="0" i="0" dirty="0">
                <a:effectLst/>
                <a:latin typeface="-apple-system"/>
              </a:rPr>
              <a:t>Use machine learning techniques to uncover insights into the .... </a:t>
            </a:r>
            <a:r>
              <a:rPr lang="en-US" sz="1800" b="0" i="1" dirty="0">
                <a:effectLst/>
                <a:latin typeface="-apple-system"/>
              </a:rPr>
              <a:t>Why?... </a:t>
            </a:r>
          </a:p>
          <a:p>
            <a:pPr marL="0" indent="0" algn="ctr">
              <a:lnSpc>
                <a:spcPct val="110000"/>
              </a:lnSpc>
              <a:buNone/>
            </a:pPr>
            <a:r>
              <a:rPr lang="en-US" sz="1800" b="1" i="1" dirty="0">
                <a:effectLst/>
                <a:latin typeface="-apple-system"/>
              </a:rPr>
              <a:t>And find out, if ... Disasters do Discriminate.</a:t>
            </a:r>
            <a:endParaRPr lang="en-US" sz="1800" b="1" i="0" dirty="0">
              <a:effectLst/>
              <a:latin typeface="-apple-system"/>
            </a:endParaRPr>
          </a:p>
          <a:p>
            <a:pPr>
              <a:lnSpc>
                <a:spcPct val="110000"/>
              </a:lnSpc>
            </a:pPr>
            <a:endParaRPr lang="en-US" sz="1800" dirty="0"/>
          </a:p>
        </p:txBody>
      </p:sp>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67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274321" y="71120"/>
            <a:ext cx="6861586" cy="837304"/>
          </a:xfrm>
        </p:spPr>
        <p:txBody>
          <a:bodyPr>
            <a:normAutofit/>
          </a:bodyPr>
          <a:lstStyle/>
          <a:p>
            <a:r>
              <a:rPr lang="en-US" b="0" i="0" dirty="0">
                <a:effectLst/>
                <a:latin typeface="Helvetica Neue"/>
              </a:rPr>
              <a:t>Problem Statement</a:t>
            </a:r>
            <a:endParaRPr lang="en-US" b="0" dirty="0"/>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195309" y="1079368"/>
            <a:ext cx="7471591" cy="4045985"/>
          </a:xfrm>
        </p:spPr>
        <p:txBody>
          <a:bodyPr>
            <a:normAutofit/>
          </a:bodyPr>
          <a:lstStyle/>
          <a:p>
            <a:r>
              <a:rPr lang="en-US" sz="1600" b="0" i="0" dirty="0">
                <a:effectLst/>
                <a:latin typeface="-apple-system"/>
              </a:rPr>
              <a:t>COVID-19 is impacting the black communities disproportionately in the U.S.</a:t>
            </a:r>
          </a:p>
          <a:p>
            <a:r>
              <a:rPr lang="en-US" sz="1600" dirty="0">
                <a:latin typeface="-apple-system"/>
              </a:rPr>
              <a:t>Blacks are dying at a rate higher than all others races in America:</a:t>
            </a:r>
          </a:p>
          <a:p>
            <a:pPr lvl="1"/>
            <a:r>
              <a:rPr lang="en-US" sz="1400" b="0" i="0" dirty="0">
                <a:effectLst/>
                <a:latin typeface="-apple-system"/>
              </a:rPr>
              <a:t>Death percent for Blacks is </a:t>
            </a:r>
            <a:r>
              <a:rPr lang="en-US" sz="1400" b="1" i="0" dirty="0">
                <a:effectLst/>
                <a:latin typeface="-apple-system"/>
              </a:rPr>
              <a:t>22%, </a:t>
            </a:r>
            <a:r>
              <a:rPr lang="en-US" sz="1400" i="0" dirty="0">
                <a:effectLst/>
                <a:latin typeface="-apple-system"/>
              </a:rPr>
              <a:t>while the </a:t>
            </a:r>
            <a:r>
              <a:rPr lang="en-US" sz="1400" b="0" i="0" dirty="0">
                <a:effectLst/>
                <a:latin typeface="-apple-system"/>
              </a:rPr>
              <a:t>share of the Black population  </a:t>
            </a:r>
            <a:r>
              <a:rPr lang="en-US" sz="1400" b="1" i="0" dirty="0">
                <a:effectLst/>
                <a:latin typeface="-apple-system"/>
              </a:rPr>
              <a:t>13%</a:t>
            </a:r>
            <a:r>
              <a:rPr lang="en-US" sz="1400" dirty="0">
                <a:latin typeface="-apple-system"/>
              </a:rPr>
              <a:t> </a:t>
            </a:r>
            <a:r>
              <a:rPr lang="en-US" sz="1000" b="0" i="0" dirty="0">
                <a:effectLst/>
                <a:latin typeface="-apple-system"/>
              </a:rPr>
              <a:t>(as of July 22, 2020)</a:t>
            </a:r>
          </a:p>
          <a:p>
            <a:pPr lvl="1"/>
            <a:endParaRPr lang="en-US" sz="1000" dirty="0"/>
          </a:p>
          <a:p>
            <a:pPr algn="ctr"/>
            <a:endParaRPr lang="en-US" sz="1600" b="0" i="0" dirty="0">
              <a:effectLst/>
              <a:latin typeface="-apple-system"/>
            </a:endParaRPr>
          </a:p>
          <a:p>
            <a:pPr algn="ctr"/>
            <a:endParaRPr lang="en-US" sz="1600" dirty="0"/>
          </a:p>
        </p:txBody>
      </p:sp>
      <p:pic>
        <p:nvPicPr>
          <p:cNvPr id="5" name="Picture 4" descr="A picture containing shirt&#10;&#10;Description automatically generated">
            <a:extLst>
              <a:ext uri="{FF2B5EF4-FFF2-40B4-BE49-F238E27FC236}">
                <a16:creationId xmlns:a16="http://schemas.microsoft.com/office/drawing/2014/main" id="{ED5B1FB4-C414-4EB3-A9CA-9A7A48BA4004}"/>
              </a:ext>
            </a:extLst>
          </p:cNvPr>
          <p:cNvPicPr>
            <a:picLocks noChangeAspect="1"/>
          </p:cNvPicPr>
          <p:nvPr/>
        </p:nvPicPr>
        <p:blipFill rotWithShape="1">
          <a:blip r:embed="rId3">
            <a:extLst>
              <a:ext uri="{28A0092B-C50C-407E-A947-70E740481C1C}">
                <a14:useLocalDpi xmlns:a14="http://schemas.microsoft.com/office/drawing/2010/main" val="0"/>
              </a:ext>
            </a:extLst>
          </a:blip>
          <a:srcRect l="43830" r="39494"/>
          <a:stretch/>
        </p:blipFill>
        <p:spPr>
          <a:xfrm>
            <a:off x="7666901" y="71120"/>
            <a:ext cx="4076695" cy="323908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2152086-98B8-45F1-BDE7-57BCFE5D4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64" y="2104008"/>
            <a:ext cx="6667500" cy="3261016"/>
          </a:xfrm>
          <a:prstGeom prst="rect">
            <a:avLst/>
          </a:prstGeom>
        </p:spPr>
      </p:pic>
      <p:sp>
        <p:nvSpPr>
          <p:cNvPr id="4" name="TextBox 3">
            <a:extLst>
              <a:ext uri="{FF2B5EF4-FFF2-40B4-BE49-F238E27FC236}">
                <a16:creationId xmlns:a16="http://schemas.microsoft.com/office/drawing/2014/main" id="{49741FE0-2D9E-4C6C-97B5-D68373CB81A4}"/>
              </a:ext>
            </a:extLst>
          </p:cNvPr>
          <p:cNvSpPr txBox="1"/>
          <p:nvPr/>
        </p:nvSpPr>
        <p:spPr>
          <a:xfrm>
            <a:off x="195309" y="5365024"/>
            <a:ext cx="929864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system"/>
              </a:rPr>
              <a:t>Our goal, was to use  machine learning techniques to uncover insights into the .... </a:t>
            </a:r>
            <a:r>
              <a:rPr lang="en-US" sz="1600" b="1" i="1" dirty="0">
                <a:latin typeface="-apple-system"/>
              </a:rPr>
              <a:t>Why?</a:t>
            </a:r>
            <a:r>
              <a:rPr lang="en-US" sz="1600" dirty="0">
                <a:latin typeface="-apple-system"/>
              </a:rPr>
              <a:t>...</a:t>
            </a:r>
          </a:p>
          <a:p>
            <a:endParaRPr lang="en-US" sz="1600" dirty="0">
              <a:latin typeface="-apple-system"/>
            </a:endParaRPr>
          </a:p>
          <a:p>
            <a:pPr algn="ctr"/>
            <a:r>
              <a:rPr lang="en-US" sz="1800" i="1" dirty="0">
                <a:solidFill>
                  <a:schemeClr val="accent5">
                    <a:lumMod val="60000"/>
                    <a:lumOff val="40000"/>
                  </a:schemeClr>
                </a:solidFill>
                <a:effectLst/>
                <a:latin typeface="-apple-system"/>
              </a:rPr>
              <a:t>And find out, if ... Disasters do Discriminate…</a:t>
            </a:r>
          </a:p>
        </p:txBody>
      </p:sp>
      <p:sp>
        <p:nvSpPr>
          <p:cNvPr id="6" name="Rectangle 5">
            <a:extLst>
              <a:ext uri="{FF2B5EF4-FFF2-40B4-BE49-F238E27FC236}">
                <a16:creationId xmlns:a16="http://schemas.microsoft.com/office/drawing/2014/main" id="{0B948B5F-80C5-4BE9-85F6-312A7D188991}"/>
              </a:ext>
            </a:extLst>
          </p:cNvPr>
          <p:cNvSpPr/>
          <p:nvPr/>
        </p:nvSpPr>
        <p:spPr>
          <a:xfrm>
            <a:off x="1882066" y="3179079"/>
            <a:ext cx="692458" cy="772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6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274321" y="71120"/>
            <a:ext cx="6861586" cy="837304"/>
          </a:xfrm>
        </p:spPr>
        <p:txBody>
          <a:bodyPr>
            <a:normAutofit/>
          </a:bodyPr>
          <a:lstStyle/>
          <a:p>
            <a:r>
              <a:rPr lang="en-US" b="0" i="0" dirty="0">
                <a:effectLst/>
                <a:latin typeface="Helvetica Neue"/>
              </a:rPr>
              <a:t>Problem Statement</a:t>
            </a:r>
            <a:endParaRPr lang="en-US" b="0" dirty="0"/>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195309" y="1079368"/>
            <a:ext cx="7471591" cy="4045985"/>
          </a:xfrm>
        </p:spPr>
        <p:txBody>
          <a:bodyPr>
            <a:normAutofit/>
          </a:bodyPr>
          <a:lstStyle/>
          <a:p>
            <a:r>
              <a:rPr lang="en-US" sz="1600" b="0" i="0" dirty="0">
                <a:effectLst/>
                <a:latin typeface="-apple-system"/>
              </a:rPr>
              <a:t>COVID-19 is impacting the black communities disproportionately in the U.S.</a:t>
            </a:r>
          </a:p>
          <a:p>
            <a:r>
              <a:rPr lang="en-US" sz="1600" dirty="0">
                <a:latin typeface="-apple-system"/>
              </a:rPr>
              <a:t>Blacks are dying at a rate higher than all others races in America:</a:t>
            </a:r>
          </a:p>
          <a:p>
            <a:pPr lvl="1"/>
            <a:r>
              <a:rPr lang="en-US" sz="1400" b="0" i="0" dirty="0">
                <a:effectLst/>
                <a:latin typeface="-apple-system"/>
              </a:rPr>
              <a:t>Death percent for Blacks is </a:t>
            </a:r>
            <a:r>
              <a:rPr lang="en-US" sz="1400" b="1" i="0" dirty="0">
                <a:effectLst/>
                <a:latin typeface="-apple-system"/>
              </a:rPr>
              <a:t>22%, </a:t>
            </a:r>
            <a:r>
              <a:rPr lang="en-US" sz="1400" i="0" dirty="0">
                <a:effectLst/>
                <a:latin typeface="-apple-system"/>
              </a:rPr>
              <a:t>while the </a:t>
            </a:r>
            <a:r>
              <a:rPr lang="en-US" sz="1400" b="0" i="0" dirty="0">
                <a:effectLst/>
                <a:latin typeface="-apple-system"/>
              </a:rPr>
              <a:t>share of the Black population  </a:t>
            </a:r>
            <a:r>
              <a:rPr lang="en-US" sz="1400" b="1" i="0" dirty="0">
                <a:effectLst/>
                <a:latin typeface="-apple-system"/>
              </a:rPr>
              <a:t>13%</a:t>
            </a:r>
            <a:r>
              <a:rPr lang="en-US" sz="1400" dirty="0">
                <a:latin typeface="-apple-system"/>
              </a:rPr>
              <a:t> </a:t>
            </a:r>
            <a:r>
              <a:rPr lang="en-US" sz="1000" b="0" i="0" dirty="0">
                <a:effectLst/>
                <a:latin typeface="-apple-system"/>
              </a:rPr>
              <a:t>(as of July 22, 2020)</a:t>
            </a:r>
          </a:p>
          <a:p>
            <a:pPr lvl="1"/>
            <a:endParaRPr lang="en-US" sz="1000" dirty="0"/>
          </a:p>
          <a:p>
            <a:pPr algn="ctr"/>
            <a:endParaRPr lang="en-US" sz="1600" b="0" i="0" dirty="0">
              <a:effectLst/>
              <a:latin typeface="-apple-system"/>
            </a:endParaRPr>
          </a:p>
          <a:p>
            <a:pPr algn="ctr"/>
            <a:endParaRPr lang="en-US" sz="1600" dirty="0"/>
          </a:p>
        </p:txBody>
      </p:sp>
      <p:pic>
        <p:nvPicPr>
          <p:cNvPr id="7" name="Picture 6" descr="A screenshot of a cell phone&#10;&#10;Description automatically generated">
            <a:extLst>
              <a:ext uri="{FF2B5EF4-FFF2-40B4-BE49-F238E27FC236}">
                <a16:creationId xmlns:a16="http://schemas.microsoft.com/office/drawing/2014/main" id="{12152086-98B8-45F1-BDE7-57BCFE5D4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64" y="2104008"/>
            <a:ext cx="6667500" cy="3261016"/>
          </a:xfrm>
          <a:prstGeom prst="rect">
            <a:avLst/>
          </a:prstGeom>
        </p:spPr>
      </p:pic>
      <p:sp>
        <p:nvSpPr>
          <p:cNvPr id="4" name="TextBox 3">
            <a:extLst>
              <a:ext uri="{FF2B5EF4-FFF2-40B4-BE49-F238E27FC236}">
                <a16:creationId xmlns:a16="http://schemas.microsoft.com/office/drawing/2014/main" id="{49741FE0-2D9E-4C6C-97B5-D68373CB81A4}"/>
              </a:ext>
            </a:extLst>
          </p:cNvPr>
          <p:cNvSpPr txBox="1"/>
          <p:nvPr/>
        </p:nvSpPr>
        <p:spPr>
          <a:xfrm>
            <a:off x="195309" y="5365024"/>
            <a:ext cx="929864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system"/>
              </a:rPr>
              <a:t>Our goal, was to use  machine learning techniques to uncover insights into the .... </a:t>
            </a:r>
            <a:r>
              <a:rPr lang="en-US" sz="1600" b="1" i="1" dirty="0">
                <a:latin typeface="-apple-system"/>
              </a:rPr>
              <a:t>Why?</a:t>
            </a:r>
            <a:r>
              <a:rPr lang="en-US" sz="1600" dirty="0">
                <a:latin typeface="-apple-system"/>
              </a:rPr>
              <a:t>...</a:t>
            </a:r>
          </a:p>
          <a:p>
            <a:endParaRPr lang="en-US" sz="1600" dirty="0">
              <a:latin typeface="-apple-system"/>
            </a:endParaRPr>
          </a:p>
          <a:p>
            <a:pPr algn="ctr"/>
            <a:r>
              <a:rPr lang="en-US" sz="1800" i="1" dirty="0">
                <a:solidFill>
                  <a:schemeClr val="accent5">
                    <a:lumMod val="60000"/>
                    <a:lumOff val="40000"/>
                  </a:schemeClr>
                </a:solidFill>
                <a:effectLst/>
                <a:latin typeface="-apple-system"/>
              </a:rPr>
              <a:t>And find out, if ... Disasters do Discriminate…</a:t>
            </a:r>
          </a:p>
        </p:txBody>
      </p:sp>
      <p:sp>
        <p:nvSpPr>
          <p:cNvPr id="6" name="Rectangle 5">
            <a:extLst>
              <a:ext uri="{FF2B5EF4-FFF2-40B4-BE49-F238E27FC236}">
                <a16:creationId xmlns:a16="http://schemas.microsoft.com/office/drawing/2014/main" id="{0B948B5F-80C5-4BE9-85F6-312A7D188991}"/>
              </a:ext>
            </a:extLst>
          </p:cNvPr>
          <p:cNvSpPr/>
          <p:nvPr/>
        </p:nvSpPr>
        <p:spPr>
          <a:xfrm>
            <a:off x="1882066" y="3179079"/>
            <a:ext cx="692458" cy="772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shirt&#10;&#10;Description automatically generated">
            <a:extLst>
              <a:ext uri="{FF2B5EF4-FFF2-40B4-BE49-F238E27FC236}">
                <a16:creationId xmlns:a16="http://schemas.microsoft.com/office/drawing/2014/main" id="{B5DAB2BF-135F-40CB-BCDB-6F5B767A2F9A}"/>
              </a:ext>
            </a:extLst>
          </p:cNvPr>
          <p:cNvPicPr>
            <a:picLocks noChangeAspect="1"/>
          </p:cNvPicPr>
          <p:nvPr/>
        </p:nvPicPr>
        <p:blipFill rotWithShape="1">
          <a:blip r:embed="rId4">
            <a:extLst>
              <a:ext uri="{28A0092B-C50C-407E-A947-70E740481C1C}">
                <a14:useLocalDpi xmlns:a14="http://schemas.microsoft.com/office/drawing/2010/main" val="0"/>
              </a:ext>
            </a:extLst>
          </a:blip>
          <a:srcRect l="33140" r="28803"/>
          <a:stretch/>
        </p:blipFill>
        <p:spPr>
          <a:xfrm>
            <a:off x="195309" y="1079368"/>
            <a:ext cx="11563366" cy="4699264"/>
          </a:xfrm>
          <a:prstGeom prst="rect">
            <a:avLst/>
          </a:prstGeom>
        </p:spPr>
      </p:pic>
    </p:spTree>
    <p:extLst>
      <p:ext uri="{BB962C8B-B14F-4D97-AF65-F5344CB8AC3E}">
        <p14:creationId xmlns:p14="http://schemas.microsoft.com/office/powerpoint/2010/main" val="1456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387927" y="1028701"/>
            <a:ext cx="3248863" cy="3020785"/>
          </a:xfrm>
        </p:spPr>
        <p:txBody>
          <a:bodyPr>
            <a:normAutofit/>
          </a:bodyPr>
          <a:lstStyle/>
          <a:p>
            <a:pPr algn="r"/>
            <a:r>
              <a:rPr lang="en-US" sz="2000" i="0" dirty="0">
                <a:solidFill>
                  <a:schemeClr val="bg1"/>
                </a:solidFill>
                <a:effectLst/>
                <a:latin typeface="Helvetica Neue"/>
              </a:rPr>
              <a:t>technologies &amp; models</a:t>
            </a:r>
            <a:endParaRPr lang="en-US" sz="2000" dirty="0">
              <a:solidFill>
                <a:schemeClr val="bg1"/>
              </a:solidFill>
            </a:endParaRPr>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4777409" y="1028702"/>
            <a:ext cx="6273972" cy="4843462"/>
          </a:xfrm>
        </p:spPr>
        <p:txBody>
          <a:bodyPr>
            <a:normAutofit/>
          </a:bodyPr>
          <a:lstStyle/>
          <a:p>
            <a:pPr>
              <a:lnSpc>
                <a:spcPct val="110000"/>
              </a:lnSpc>
            </a:pPr>
            <a:r>
              <a:rPr lang="en-US" sz="1800" dirty="0">
                <a:latin typeface="Helvetica Neue"/>
              </a:rPr>
              <a:t>Used Python programming language</a:t>
            </a:r>
          </a:p>
          <a:p>
            <a:pPr>
              <a:lnSpc>
                <a:spcPct val="110000"/>
              </a:lnSpc>
            </a:pPr>
            <a:r>
              <a:rPr lang="en-US" sz="1800" dirty="0">
                <a:latin typeface="Helvetica Neue"/>
              </a:rPr>
              <a:t>Performed data visualization using </a:t>
            </a:r>
            <a:r>
              <a:rPr lang="en-US" sz="1800" dirty="0" err="1">
                <a:latin typeface="Helvetica Neue"/>
              </a:rPr>
              <a:t>Plotly</a:t>
            </a:r>
            <a:r>
              <a:rPr lang="en-US" sz="1800" dirty="0">
                <a:latin typeface="Helvetica Neue"/>
              </a:rPr>
              <a:t>, a Python graphing library to make interactive graphs</a:t>
            </a:r>
          </a:p>
          <a:p>
            <a:pPr>
              <a:lnSpc>
                <a:spcPct val="110000"/>
              </a:lnSpc>
            </a:pPr>
            <a:r>
              <a:rPr lang="en-US" sz="1800" dirty="0">
                <a:latin typeface="Helvetica Neue"/>
              </a:rPr>
              <a:t>Used unsupervised machine learning  methods, such as:</a:t>
            </a:r>
          </a:p>
          <a:p>
            <a:pPr lvl="1">
              <a:lnSpc>
                <a:spcPct val="110000"/>
              </a:lnSpc>
            </a:pPr>
            <a:r>
              <a:rPr lang="en-US" sz="1800" dirty="0">
                <a:latin typeface="Helvetica Neue"/>
              </a:rPr>
              <a:t>PCA, a dimensionality reduction technique</a:t>
            </a:r>
          </a:p>
          <a:p>
            <a:pPr lvl="1">
              <a:lnSpc>
                <a:spcPct val="110000"/>
              </a:lnSpc>
            </a:pPr>
            <a:r>
              <a:rPr lang="en-US" sz="1800" dirty="0">
                <a:latin typeface="Helvetica Neue"/>
              </a:rPr>
              <a:t>K-means clustering, a machine learning algorithm</a:t>
            </a:r>
          </a:p>
          <a:p>
            <a:pPr>
              <a:lnSpc>
                <a:spcPct val="110000"/>
              </a:lnSpc>
            </a:pPr>
            <a:r>
              <a:rPr lang="en-US" sz="1800" dirty="0">
                <a:latin typeface="Helvetica Neue"/>
              </a:rPr>
              <a:t>Our machine learning approach included demonstrating the following tasks:</a:t>
            </a:r>
          </a:p>
          <a:p>
            <a:pPr lvl="1">
              <a:lnSpc>
                <a:spcPct val="110000"/>
              </a:lnSpc>
            </a:pPr>
            <a:r>
              <a:rPr lang="en-US" sz="1800" dirty="0">
                <a:latin typeface="Helvetica Neue"/>
              </a:rPr>
              <a:t>How to build PCA and K-means clustering training models using </a:t>
            </a:r>
            <a:r>
              <a:rPr lang="en-US" sz="1800" dirty="0" err="1">
                <a:latin typeface="Helvetica Neue"/>
              </a:rPr>
              <a:t>Sklearn</a:t>
            </a:r>
            <a:r>
              <a:rPr lang="en-US" sz="1800" dirty="0">
                <a:latin typeface="Helvetica Neue"/>
              </a:rPr>
              <a:t> libraries</a:t>
            </a:r>
          </a:p>
          <a:p>
            <a:pPr lvl="1">
              <a:lnSpc>
                <a:spcPct val="110000"/>
              </a:lnSpc>
            </a:pPr>
            <a:r>
              <a:rPr lang="en-US" sz="1800" dirty="0">
                <a:latin typeface="Helvetica Neue"/>
              </a:rPr>
              <a:t>How to build and deploy PCA and K-means clustering training models using AWS </a:t>
            </a:r>
            <a:r>
              <a:rPr lang="en-US" sz="1800" dirty="0" err="1">
                <a:latin typeface="Helvetica Neue"/>
              </a:rPr>
              <a:t>Sagemaker</a:t>
            </a:r>
            <a:endParaRPr lang="en-US" sz="1800" dirty="0">
              <a:latin typeface="Helvetica Neue"/>
            </a:endParaRPr>
          </a:p>
          <a:p>
            <a:pPr lvl="1">
              <a:lnSpc>
                <a:spcPct val="110000"/>
              </a:lnSpc>
            </a:pPr>
            <a:endParaRPr lang="en-US" sz="1800" dirty="0">
              <a:latin typeface="Helvetica Neue"/>
            </a:endParaRPr>
          </a:p>
          <a:p>
            <a:pPr lvl="1">
              <a:lnSpc>
                <a:spcPct val="110000"/>
              </a:lnSpc>
            </a:pPr>
            <a:endParaRPr lang="en-US" sz="1800" b="1" i="0" dirty="0">
              <a:effectLst/>
              <a:latin typeface="Helvetica Neue"/>
            </a:endParaRPr>
          </a:p>
          <a:p>
            <a:pPr>
              <a:lnSpc>
                <a:spcPct val="110000"/>
              </a:lnSpc>
            </a:pPr>
            <a:endParaRPr lang="en-US" sz="1800" b="1" i="0" dirty="0">
              <a:effectLst/>
              <a:latin typeface="Helvetica Neue"/>
            </a:endParaRPr>
          </a:p>
          <a:p>
            <a:pPr>
              <a:lnSpc>
                <a:spcPct val="110000"/>
              </a:lnSpc>
            </a:pPr>
            <a:endParaRPr lang="en-US" sz="1800" dirty="0"/>
          </a:p>
        </p:txBody>
      </p:sp>
    </p:spTree>
    <p:extLst>
      <p:ext uri="{BB962C8B-B14F-4D97-AF65-F5344CB8AC3E}">
        <p14:creationId xmlns:p14="http://schemas.microsoft.com/office/powerpoint/2010/main" val="394552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dirty="0">
                <a:solidFill>
                  <a:schemeClr val="bg1"/>
                </a:solidFill>
                <a:effectLst/>
              </a:rPr>
              <a:t>  18 Data Files | </a:t>
            </a:r>
            <a:br>
              <a:rPr lang="en-US" sz="3200" spc="750" dirty="0">
                <a:solidFill>
                  <a:schemeClr val="bg1"/>
                </a:solidFill>
                <a:effectLst/>
              </a:rPr>
            </a:br>
            <a:r>
              <a:rPr lang="en-US" sz="3200" spc="750" dirty="0">
                <a:solidFill>
                  <a:schemeClr val="bg1"/>
                </a:solidFill>
                <a:effectLst/>
              </a:rPr>
              <a:t>246 Attributes</a:t>
            </a:r>
            <a:endParaRPr lang="en-US" sz="3200" spc="750" dirty="0">
              <a:solidFill>
                <a:schemeClr val="bg1"/>
              </a:solidFill>
            </a:endParaRPr>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8300621" y="5406502"/>
            <a:ext cx="3719845" cy="1313894"/>
          </a:xfrm>
        </p:spPr>
        <p:txBody>
          <a:bodyPr vert="horz" lIns="0" tIns="0" rIns="0" bIns="0" rtlCol="0" anchor="ctr">
            <a:normAutofit/>
          </a:bodyPr>
          <a:lstStyle/>
          <a:p>
            <a:pPr marL="0" indent="0">
              <a:lnSpc>
                <a:spcPct val="110000"/>
              </a:lnSpc>
              <a:buNone/>
            </a:pPr>
            <a:r>
              <a:rPr lang="en-US" sz="1400" b="0" i="0" dirty="0">
                <a:solidFill>
                  <a:schemeClr val="bg1"/>
                </a:solidFill>
                <a:effectLst/>
                <a:latin typeface="Helvetica Neue"/>
              </a:rPr>
              <a:t>Our team analyzed </a:t>
            </a:r>
            <a:r>
              <a:rPr lang="en-US" sz="1400" b="1" i="0" dirty="0">
                <a:solidFill>
                  <a:schemeClr val="bg1"/>
                </a:solidFill>
                <a:effectLst/>
                <a:latin typeface="Helvetica Neue"/>
              </a:rPr>
              <a:t>COVID-19 policies</a:t>
            </a:r>
            <a:r>
              <a:rPr lang="en-US" sz="1400" b="0" i="0" dirty="0">
                <a:solidFill>
                  <a:schemeClr val="bg1"/>
                </a:solidFill>
                <a:effectLst/>
                <a:latin typeface="Helvetica Neue"/>
              </a:rPr>
              <a:t>, </a:t>
            </a:r>
            <a:r>
              <a:rPr lang="en-US" sz="1400" b="1" i="0" dirty="0">
                <a:solidFill>
                  <a:schemeClr val="bg1"/>
                </a:solidFill>
                <a:effectLst/>
                <a:latin typeface="Helvetica Neue"/>
              </a:rPr>
              <a:t>cases</a:t>
            </a:r>
            <a:r>
              <a:rPr lang="en-US" sz="1400" b="0" i="0" dirty="0">
                <a:solidFill>
                  <a:schemeClr val="bg1"/>
                </a:solidFill>
                <a:effectLst/>
                <a:latin typeface="Helvetica Neue"/>
              </a:rPr>
              <a:t> and </a:t>
            </a:r>
            <a:r>
              <a:rPr lang="en-US" sz="1400" b="1" i="0" dirty="0">
                <a:solidFill>
                  <a:schemeClr val="bg1"/>
                </a:solidFill>
                <a:effectLst/>
                <a:latin typeface="Helvetica Neue"/>
              </a:rPr>
              <a:t>deaths</a:t>
            </a:r>
            <a:r>
              <a:rPr lang="en-US" sz="1400" b="0" i="0" dirty="0">
                <a:solidFill>
                  <a:schemeClr val="bg1"/>
                </a:solidFill>
                <a:effectLst/>
                <a:latin typeface="Helvetica Neue"/>
              </a:rPr>
              <a:t> by state and race using the most recent </a:t>
            </a:r>
            <a:r>
              <a:rPr lang="en-US" sz="1400" b="1" i="0" dirty="0">
                <a:solidFill>
                  <a:schemeClr val="bg1"/>
                </a:solidFill>
                <a:effectLst/>
                <a:latin typeface="Helvetica Neue"/>
              </a:rPr>
              <a:t>U.S. Census data</a:t>
            </a:r>
          </a:p>
        </p:txBody>
      </p:sp>
      <p:pic>
        <p:nvPicPr>
          <p:cNvPr id="11" name="Picture 10" descr="A screenshot of a cell phone&#10;&#10;Description automatically generated">
            <a:extLst>
              <a:ext uri="{FF2B5EF4-FFF2-40B4-BE49-F238E27FC236}">
                <a16:creationId xmlns:a16="http://schemas.microsoft.com/office/drawing/2014/main" id="{AFCEFCC4-2112-4354-A16C-4AB09DEDB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33" y="587319"/>
            <a:ext cx="11067781" cy="4622721"/>
          </a:xfrm>
          <a:prstGeom prst="rect">
            <a:avLst/>
          </a:prstGeom>
        </p:spPr>
      </p:pic>
    </p:spTree>
    <p:extLst>
      <p:ext uri="{BB962C8B-B14F-4D97-AF65-F5344CB8AC3E}">
        <p14:creationId xmlns:p14="http://schemas.microsoft.com/office/powerpoint/2010/main" val="88133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445454" y="4529893"/>
            <a:ext cx="4685857" cy="1465973"/>
          </a:xfrm>
        </p:spPr>
        <p:txBody>
          <a:bodyPr anchor="t">
            <a:normAutofit/>
          </a:bodyPr>
          <a:lstStyle/>
          <a:p>
            <a:r>
              <a:rPr lang="en-US" sz="2800" b="0" i="0" dirty="0">
                <a:effectLst/>
                <a:latin typeface="Helvetica Neue"/>
              </a:rPr>
              <a:t>Dimensionality reduction</a:t>
            </a:r>
            <a:endParaRPr lang="en-US" sz="2800" dirty="0"/>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4896091" y="4475833"/>
            <a:ext cx="7199453" cy="1811845"/>
          </a:xfrm>
        </p:spPr>
        <p:txBody>
          <a:bodyPr>
            <a:noAutofit/>
          </a:bodyPr>
          <a:lstStyle/>
          <a:p>
            <a:pPr>
              <a:lnSpc>
                <a:spcPct val="110000"/>
              </a:lnSpc>
            </a:pPr>
            <a:r>
              <a:rPr lang="en-US" sz="1200" b="0" i="0" dirty="0">
                <a:effectLst/>
                <a:latin typeface="Helvetica Neue"/>
              </a:rPr>
              <a:t>Reduced the attributes into (5) PCA components using </a:t>
            </a:r>
            <a:r>
              <a:rPr lang="en-US" sz="1200" b="1" dirty="0">
                <a:latin typeface="Helvetica Neue"/>
              </a:rPr>
              <a:t>Amazon </a:t>
            </a:r>
            <a:r>
              <a:rPr lang="en-US" sz="1200" b="1" dirty="0" err="1">
                <a:latin typeface="Helvetica Neue"/>
              </a:rPr>
              <a:t>SageMaker</a:t>
            </a:r>
            <a:r>
              <a:rPr lang="en-US" sz="1200" b="1" dirty="0">
                <a:latin typeface="Helvetica Neue"/>
              </a:rPr>
              <a:t> prebuilt algorithm</a:t>
            </a:r>
            <a:endParaRPr lang="en-US" sz="1200" b="0" i="0" dirty="0">
              <a:effectLst/>
              <a:latin typeface="Helvetica Neue"/>
            </a:endParaRPr>
          </a:p>
          <a:p>
            <a:pPr>
              <a:lnSpc>
                <a:spcPct val="110000"/>
              </a:lnSpc>
            </a:pPr>
            <a:r>
              <a:rPr lang="en-US" sz="1200" dirty="0">
                <a:latin typeface="Helvetica Neue"/>
              </a:rPr>
              <a:t>Examined the makeup of each PCA component based on the weightings of the original features</a:t>
            </a:r>
          </a:p>
          <a:p>
            <a:pPr>
              <a:lnSpc>
                <a:spcPct val="110000"/>
              </a:lnSpc>
            </a:pPr>
            <a:r>
              <a:rPr lang="en-US" sz="1200" b="1" i="0" dirty="0">
                <a:effectLst/>
                <a:latin typeface="Helvetica Neue"/>
              </a:rPr>
              <a:t>PCA Component : #3 </a:t>
            </a:r>
            <a:r>
              <a:rPr lang="en-US" sz="1200" i="0" dirty="0">
                <a:effectLst/>
                <a:latin typeface="Helvetica Neue"/>
              </a:rPr>
              <a:t>d</a:t>
            </a:r>
            <a:r>
              <a:rPr lang="en-US" sz="1200" b="0" i="0" dirty="0">
                <a:effectLst/>
                <a:latin typeface="Helvetica Neue"/>
              </a:rPr>
              <a:t>escribes attributes of states that have </a:t>
            </a:r>
            <a:r>
              <a:rPr lang="en-US" sz="1200" b="1" i="0" dirty="0">
                <a:effectLst/>
                <a:latin typeface="Helvetica Neue"/>
              </a:rPr>
              <a:t>high Black Deaths and </a:t>
            </a:r>
            <a:r>
              <a:rPr lang="en-US" sz="1200" b="1" dirty="0">
                <a:latin typeface="Helvetica Neue"/>
              </a:rPr>
              <a:t>C</a:t>
            </a:r>
            <a:r>
              <a:rPr lang="en-US" sz="1200" b="1" i="0" dirty="0">
                <a:effectLst/>
                <a:latin typeface="Helvetica Neue"/>
              </a:rPr>
              <a:t>ases</a:t>
            </a:r>
            <a:endParaRPr lang="en-US" sz="1200" dirty="0">
              <a:latin typeface="Helvetica Neue"/>
            </a:endParaRPr>
          </a:p>
        </p:txBody>
      </p:sp>
      <p:sp>
        <p:nvSpPr>
          <p:cNvPr id="16" name="Rectangle 15">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41A774FA-484B-4996-90EA-27EE6F112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40" y="459965"/>
            <a:ext cx="11602720" cy="3664995"/>
          </a:xfrm>
          <a:prstGeom prst="rect">
            <a:avLst/>
          </a:prstGeom>
        </p:spPr>
      </p:pic>
      <p:sp>
        <p:nvSpPr>
          <p:cNvPr id="6" name="Oval 5">
            <a:extLst>
              <a:ext uri="{FF2B5EF4-FFF2-40B4-BE49-F238E27FC236}">
                <a16:creationId xmlns:a16="http://schemas.microsoft.com/office/drawing/2014/main" id="{2BD89552-63CA-4336-BC10-C556A21D6E26}"/>
              </a:ext>
            </a:extLst>
          </p:cNvPr>
          <p:cNvSpPr/>
          <p:nvPr/>
        </p:nvSpPr>
        <p:spPr>
          <a:xfrm>
            <a:off x="5863470" y="1638182"/>
            <a:ext cx="1112363" cy="3508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EC241B-B4A0-4DE5-8B05-484E8864A224}"/>
              </a:ext>
            </a:extLst>
          </p:cNvPr>
          <p:cNvSpPr/>
          <p:nvPr/>
        </p:nvSpPr>
        <p:spPr>
          <a:xfrm>
            <a:off x="5863471" y="2224725"/>
            <a:ext cx="1112363" cy="35087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66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246715" y="4583953"/>
            <a:ext cx="4685857" cy="1465973"/>
          </a:xfrm>
        </p:spPr>
        <p:txBody>
          <a:bodyPr anchor="t">
            <a:normAutofit/>
          </a:bodyPr>
          <a:lstStyle/>
          <a:p>
            <a:r>
              <a:rPr lang="en-US" sz="2800" b="0" i="0" dirty="0">
                <a:effectLst/>
                <a:latin typeface="Helvetica Neue"/>
              </a:rPr>
              <a:t>Combining PCA and clustering</a:t>
            </a:r>
            <a:endParaRPr lang="en-US" sz="2800" dirty="0"/>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5179287" y="4583953"/>
            <a:ext cx="6555513" cy="1465973"/>
          </a:xfrm>
        </p:spPr>
        <p:txBody>
          <a:bodyPr>
            <a:normAutofit/>
          </a:bodyPr>
          <a:lstStyle/>
          <a:p>
            <a:r>
              <a:rPr lang="en-US" sz="1200" dirty="0">
                <a:latin typeface="Helvetica Neue"/>
              </a:rPr>
              <a:t>Used </a:t>
            </a:r>
            <a:r>
              <a:rPr lang="en-US" sz="1200" b="1" dirty="0">
                <a:latin typeface="Helvetica Neue"/>
              </a:rPr>
              <a:t>Amazon </a:t>
            </a:r>
            <a:r>
              <a:rPr lang="en-US" sz="1200" b="1" dirty="0" err="1">
                <a:latin typeface="Helvetica Neue"/>
              </a:rPr>
              <a:t>SageMaker</a:t>
            </a:r>
            <a:r>
              <a:rPr lang="en-US" sz="1200" b="1" dirty="0">
                <a:latin typeface="Helvetica Neue"/>
              </a:rPr>
              <a:t>, K-means</a:t>
            </a:r>
            <a:r>
              <a:rPr lang="en-US" sz="1200" dirty="0">
                <a:latin typeface="Helvetica Neue"/>
              </a:rPr>
              <a:t> to cluster the characteristics of different </a:t>
            </a:r>
            <a:r>
              <a:rPr lang="en-US" sz="1200" b="1" dirty="0">
                <a:latin typeface="Helvetica Neue"/>
              </a:rPr>
              <a:t>States</a:t>
            </a:r>
            <a:r>
              <a:rPr lang="en-US" sz="1200" dirty="0">
                <a:latin typeface="Helvetica Neue"/>
              </a:rPr>
              <a:t> and segment them into groupings</a:t>
            </a:r>
          </a:p>
          <a:p>
            <a:r>
              <a:rPr lang="en-US" sz="1200" dirty="0">
                <a:latin typeface="Helvetica Neue"/>
              </a:rPr>
              <a:t>Plot a heatmap of the clusters against the PCA components</a:t>
            </a:r>
          </a:p>
          <a:p>
            <a:r>
              <a:rPr lang="en-US" sz="1200" dirty="0">
                <a:latin typeface="Helvetica Neue"/>
              </a:rPr>
              <a:t>Evaluated the insights of each cluster centroid represented in terms of the PCA components</a:t>
            </a:r>
          </a:p>
        </p:txBody>
      </p:sp>
      <p:sp>
        <p:nvSpPr>
          <p:cNvPr id="13" name="Rectangle 12">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48DB46B8-35A9-49DD-9A8B-7B8CFC911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866" y="458367"/>
            <a:ext cx="10109934" cy="3477820"/>
          </a:xfrm>
          <a:prstGeom prst="rect">
            <a:avLst/>
          </a:prstGeom>
        </p:spPr>
      </p:pic>
      <p:graphicFrame>
        <p:nvGraphicFramePr>
          <p:cNvPr id="5" name="Table 5">
            <a:extLst>
              <a:ext uri="{FF2B5EF4-FFF2-40B4-BE49-F238E27FC236}">
                <a16:creationId xmlns:a16="http://schemas.microsoft.com/office/drawing/2014/main" id="{725DBDA8-7576-41A9-A098-720AB5D27C53}"/>
              </a:ext>
            </a:extLst>
          </p:cNvPr>
          <p:cNvGraphicFramePr>
            <a:graphicFrameLocks noGrp="1"/>
          </p:cNvGraphicFramePr>
          <p:nvPr>
            <p:extLst>
              <p:ext uri="{D42A27DB-BD31-4B8C-83A1-F6EECF244321}">
                <p14:modId xmlns:p14="http://schemas.microsoft.com/office/powerpoint/2010/main" val="3697486639"/>
              </p:ext>
            </p:extLst>
          </p:nvPr>
        </p:nvGraphicFramePr>
        <p:xfrm>
          <a:off x="136425" y="869034"/>
          <a:ext cx="1351280" cy="2657948"/>
        </p:xfrm>
        <a:graphic>
          <a:graphicData uri="http://schemas.openxmlformats.org/drawingml/2006/table">
            <a:tbl>
              <a:tblPr firstRow="1" bandRow="1">
                <a:tableStyleId>{5940675A-B579-460E-94D1-54222C63F5DA}</a:tableStyleId>
              </a:tblPr>
              <a:tblGrid>
                <a:gridCol w="1351280">
                  <a:extLst>
                    <a:ext uri="{9D8B030D-6E8A-4147-A177-3AD203B41FA5}">
                      <a16:colId xmlns:a16="http://schemas.microsoft.com/office/drawing/2014/main" val="823269399"/>
                    </a:ext>
                  </a:extLst>
                </a:gridCol>
              </a:tblGrid>
              <a:tr h="553366">
                <a:tc>
                  <a:txBody>
                    <a:bodyPr/>
                    <a:lstStyle/>
                    <a:p>
                      <a:pPr algn="r"/>
                      <a:r>
                        <a:rPr lang="en-US" sz="1200" b="1" dirty="0"/>
                        <a:t>PCA 1 -&gt;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80551963"/>
                  </a:ext>
                </a:extLst>
              </a:tr>
              <a:tr h="508000">
                <a:tc>
                  <a:txBody>
                    <a:bodyPr/>
                    <a:lstStyle/>
                    <a:p>
                      <a:pPr algn="r"/>
                      <a:r>
                        <a:rPr lang="en-US" sz="1200" b="1" dirty="0"/>
                        <a:t>PCA 2-&gt;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07137791"/>
                  </a:ext>
                </a:extLst>
              </a:tr>
              <a:tr h="5994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dirty="0"/>
                        <a:t>PCA 3-&gt;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2775870"/>
                  </a:ext>
                </a:extLst>
              </a:tr>
              <a:tr h="58928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dirty="0"/>
                        <a:t>PCA 4-&gt;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91500517"/>
                  </a:ext>
                </a:extLst>
              </a:tr>
              <a:tr h="40786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dirty="0"/>
                        <a:t>PCA 5&gt;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14782516"/>
                  </a:ext>
                </a:extLst>
              </a:tr>
            </a:tbl>
          </a:graphicData>
        </a:graphic>
      </p:graphicFrame>
      <p:sp>
        <p:nvSpPr>
          <p:cNvPr id="6" name="Rectangle 5">
            <a:extLst>
              <a:ext uri="{FF2B5EF4-FFF2-40B4-BE49-F238E27FC236}">
                <a16:creationId xmlns:a16="http://schemas.microsoft.com/office/drawing/2014/main" id="{2D8733CF-F96E-4F06-A5FF-325893A77537}"/>
              </a:ext>
            </a:extLst>
          </p:cNvPr>
          <p:cNvSpPr/>
          <p:nvPr/>
        </p:nvSpPr>
        <p:spPr>
          <a:xfrm>
            <a:off x="487680" y="1788160"/>
            <a:ext cx="10566400" cy="589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2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426718" y="462743"/>
            <a:ext cx="5327375" cy="1366057"/>
          </a:xfrm>
        </p:spPr>
        <p:txBody>
          <a:bodyPr anchor="b">
            <a:normAutofit/>
          </a:bodyPr>
          <a:lstStyle/>
          <a:p>
            <a:r>
              <a:rPr lang="en-US" b="0" i="0" dirty="0">
                <a:effectLst/>
                <a:latin typeface="Helvetica Neue"/>
              </a:rPr>
              <a:t>Cluster analysis</a:t>
            </a:r>
            <a:endParaRPr lang="en-US" dirty="0"/>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293556" y="1961965"/>
            <a:ext cx="5754087" cy="4367814"/>
          </a:xfrm>
        </p:spPr>
        <p:txBody>
          <a:bodyPr>
            <a:normAutofit/>
          </a:bodyPr>
          <a:lstStyle/>
          <a:p>
            <a:r>
              <a:rPr lang="en-US" sz="1600" dirty="0">
                <a:solidFill>
                  <a:srgbClr val="000000"/>
                </a:solidFill>
                <a:latin typeface="Helvetica Neue"/>
              </a:rPr>
              <a:t>From our cluster analysis, </a:t>
            </a:r>
            <a:r>
              <a:rPr lang="en-US" sz="1600" b="1" dirty="0">
                <a:solidFill>
                  <a:srgbClr val="000000"/>
                </a:solidFill>
                <a:latin typeface="Helvetica Neue"/>
              </a:rPr>
              <a:t>Cluster 2</a:t>
            </a:r>
            <a:r>
              <a:rPr lang="en-US" sz="1600" dirty="0">
                <a:solidFill>
                  <a:srgbClr val="000000"/>
                </a:solidFill>
                <a:latin typeface="Helvetica Neue"/>
              </a:rPr>
              <a:t> had the </a:t>
            </a:r>
            <a:r>
              <a:rPr lang="en-US" sz="1600" b="1" dirty="0">
                <a:solidFill>
                  <a:srgbClr val="000000"/>
                </a:solidFill>
                <a:latin typeface="Helvetica Neue"/>
              </a:rPr>
              <a:t>Highest -Black Deaths and Cases</a:t>
            </a:r>
            <a:r>
              <a:rPr lang="en-US" sz="1600" dirty="0">
                <a:solidFill>
                  <a:srgbClr val="000000"/>
                </a:solidFill>
                <a:latin typeface="Helvetica Neue"/>
              </a:rPr>
              <a:t>, and the key findings in this cluster are:</a:t>
            </a:r>
          </a:p>
          <a:p>
            <a:pPr lvl="2"/>
            <a:r>
              <a:rPr lang="en-US" sz="1400" b="1" dirty="0">
                <a:effectLst/>
              </a:rPr>
              <a:t>High – Percent Unemployment</a:t>
            </a:r>
          </a:p>
          <a:p>
            <a:pPr lvl="2"/>
            <a:r>
              <a:rPr lang="en-US" sz="1400" b="1" dirty="0">
                <a:effectLst/>
              </a:rPr>
              <a:t>High - At Risk for serious illness due to COVID-19 </a:t>
            </a:r>
          </a:p>
          <a:p>
            <a:pPr lvl="2"/>
            <a:r>
              <a:rPr lang="en-US" sz="1400" b="1" dirty="0">
                <a:effectLst/>
              </a:rPr>
              <a:t>High - Households: Income Below Poverty Level </a:t>
            </a:r>
          </a:p>
          <a:p>
            <a:pPr lvl="2"/>
            <a:r>
              <a:rPr lang="en-US" sz="1400" b="1" dirty="0">
                <a:effectLst/>
              </a:rPr>
              <a:t>High - Living under federal poverty line as of 2018 </a:t>
            </a:r>
          </a:p>
          <a:p>
            <a:pPr lvl="2"/>
            <a:r>
              <a:rPr lang="en-US" sz="1400" dirty="0">
                <a:effectLst/>
              </a:rPr>
              <a:t>2</a:t>
            </a:r>
            <a:r>
              <a:rPr lang="en-US" sz="1400" baseline="30000" dirty="0">
                <a:effectLst/>
              </a:rPr>
              <a:t>nd</a:t>
            </a:r>
            <a:r>
              <a:rPr lang="en-US" sz="1400" dirty="0">
                <a:effectLst/>
              </a:rPr>
              <a:t> Highest – Percent Population with No Health Insurance Coverage</a:t>
            </a:r>
          </a:p>
          <a:p>
            <a:pPr lvl="2"/>
            <a:r>
              <a:rPr lang="en-US" sz="1400" dirty="0">
                <a:effectLst/>
              </a:rPr>
              <a:t>End/Relax stay at home policies early</a:t>
            </a:r>
          </a:p>
          <a:p>
            <a:pPr lvl="2"/>
            <a:r>
              <a:rPr lang="en-US" sz="1400" dirty="0">
                <a:effectLst/>
              </a:rPr>
              <a:t>Participate in the re-opening mandates</a:t>
            </a:r>
          </a:p>
          <a:p>
            <a:pPr lvl="2"/>
            <a:r>
              <a:rPr lang="en-US" sz="1400" dirty="0">
                <a:effectLst/>
              </a:rPr>
              <a:t>Lowest – Percent of household with Internet at Home</a:t>
            </a:r>
          </a:p>
          <a:p>
            <a:pPr lvl="2"/>
            <a:r>
              <a:rPr lang="en-US" sz="1400" dirty="0"/>
              <a:t>Lowest – Paid Sick Leave</a:t>
            </a:r>
            <a:endParaRPr lang="en-US" sz="1400" dirty="0">
              <a:effectLst/>
            </a:endParaRPr>
          </a:p>
          <a:p>
            <a:pPr marL="914400" lvl="2" indent="0">
              <a:buNone/>
            </a:pPr>
            <a:endParaRPr lang="en-US" sz="1400" dirty="0">
              <a:effectLst/>
            </a:endParaRPr>
          </a:p>
          <a:p>
            <a:endParaRPr lang="en-US" sz="1600" dirty="0">
              <a:latin typeface="Helvetica Neue"/>
            </a:endParaRPr>
          </a:p>
          <a:p>
            <a:endParaRPr lang="en-US" sz="1600" dirty="0"/>
          </a:p>
        </p:txBody>
      </p:sp>
      <p:pic>
        <p:nvPicPr>
          <p:cNvPr id="7" name="Picture 6" descr="A screenshot of a cell phone&#10;&#10;Description automatically generated">
            <a:extLst>
              <a:ext uri="{FF2B5EF4-FFF2-40B4-BE49-F238E27FC236}">
                <a16:creationId xmlns:a16="http://schemas.microsoft.com/office/drawing/2014/main" id="{FB0E6CEF-FA3C-4411-8B82-BF4D0A934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811" y="1028698"/>
            <a:ext cx="5851860" cy="5212304"/>
          </a:xfrm>
          <a:prstGeom prst="rect">
            <a:avLst/>
          </a:prstGeom>
          <a:ln w="28575">
            <a:solidFill>
              <a:schemeClr val="bg2">
                <a:lumMod val="50000"/>
              </a:schemeClr>
            </a:solidFill>
          </a:ln>
        </p:spPr>
      </p:pic>
    </p:spTree>
    <p:extLst>
      <p:ext uri="{BB962C8B-B14F-4D97-AF65-F5344CB8AC3E}">
        <p14:creationId xmlns:p14="http://schemas.microsoft.com/office/powerpoint/2010/main" val="65148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19C41B3-14BA-4820-8364-1EAFC692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1371599" y="1282615"/>
            <a:ext cx="5312961" cy="2663420"/>
          </a:xfrm>
        </p:spPr>
        <p:txBody>
          <a:bodyPr vert="horz" lIns="0" tIns="0" rIns="0" bIns="0" rtlCol="0" anchor="t">
            <a:normAutofit/>
          </a:bodyPr>
          <a:lstStyle/>
          <a:p>
            <a:r>
              <a:rPr lang="en-US" sz="2800" b="0" dirty="0">
                <a:latin typeface="Helvetica Neue"/>
              </a:rPr>
              <a:t>Social</a:t>
            </a:r>
            <a:r>
              <a:rPr lang="en-US" sz="4000" b="0" spc="750" dirty="0">
                <a:effectLst/>
              </a:rPr>
              <a:t> </a:t>
            </a:r>
            <a:r>
              <a:rPr lang="en-US" sz="2800" b="0" dirty="0">
                <a:latin typeface="Helvetica Neue"/>
              </a:rPr>
              <a:t>Impact</a:t>
            </a:r>
          </a:p>
        </p:txBody>
      </p:sp>
      <p:sp>
        <p:nvSpPr>
          <p:cNvPr id="20" name="Rectangle 19">
            <a:extLst>
              <a:ext uri="{FF2B5EF4-FFF2-40B4-BE49-F238E27FC236}">
                <a16:creationId xmlns:a16="http://schemas.microsoft.com/office/drawing/2014/main" id="{E2CB18E0-1DDF-4646-88F3-F94254CFD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75384" y="1368239"/>
            <a:ext cx="5988425" cy="4076699"/>
          </a:xfrm>
          <a:prstGeom prst="rect">
            <a:avLst/>
          </a:prstGeom>
          <a:gradFill>
            <a:gsLst>
              <a:gs pos="0">
                <a:schemeClr val="accent5">
                  <a:alpha val="48000"/>
                </a:schemeClr>
              </a:gs>
              <a:gs pos="70000">
                <a:schemeClr val="accent2">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9B5D85F-D893-403B-A0AA-D5821267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accent2">
                  <a:lumMod val="60000"/>
                  <a:lumOff val="40000"/>
                  <a:alpha val="48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F047611-AE0F-4337-9311-A2CA2CA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5" y="3"/>
            <a:ext cx="4092520" cy="6857997"/>
          </a:xfrm>
          <a:prstGeom prst="rect">
            <a:avLst/>
          </a:prstGeom>
          <a:gradFill>
            <a:gsLst>
              <a:gs pos="7000">
                <a:schemeClr val="accent2">
                  <a:alpha val="92000"/>
                </a:schemeClr>
              </a:gs>
              <a:gs pos="99000">
                <a:schemeClr val="accent4">
                  <a:alpha val="7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person holding a sign&#10;&#10;Description automatically generated">
            <a:extLst>
              <a:ext uri="{FF2B5EF4-FFF2-40B4-BE49-F238E27FC236}">
                <a16:creationId xmlns:a16="http://schemas.microsoft.com/office/drawing/2014/main" id="{D7DBCBAC-CA98-493C-9EF6-BD2428BEB7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58090" y="1332719"/>
            <a:ext cx="4167193" cy="2698257"/>
          </a:xfrm>
          <a:prstGeom prst="rect">
            <a:avLst/>
          </a:prstGeom>
        </p:spPr>
      </p:pic>
      <p:sp>
        <p:nvSpPr>
          <p:cNvPr id="10" name="TextBox 9">
            <a:extLst>
              <a:ext uri="{FF2B5EF4-FFF2-40B4-BE49-F238E27FC236}">
                <a16:creationId xmlns:a16="http://schemas.microsoft.com/office/drawing/2014/main" id="{78B743FE-B746-498C-92A4-B46DC495839C}"/>
              </a:ext>
            </a:extLst>
          </p:cNvPr>
          <p:cNvSpPr txBox="1"/>
          <p:nvPr/>
        </p:nvSpPr>
        <p:spPr>
          <a:xfrm>
            <a:off x="294468" y="2200759"/>
            <a:ext cx="7371667" cy="4194995"/>
          </a:xfrm>
          <a:prstGeom prst="rect">
            <a:avLst/>
          </a:prstGeom>
          <a:noFill/>
        </p:spPr>
        <p:txBody>
          <a:bodyPr wrap="square" rtlCol="0">
            <a:spAutoFit/>
          </a:bodyPr>
          <a:lstStyle/>
          <a:p>
            <a:pPr marL="228600" indent="-228600">
              <a:lnSpc>
                <a:spcPct val="120000"/>
              </a:lnSpc>
              <a:spcBef>
                <a:spcPts val="1000"/>
              </a:spcBef>
              <a:buFont typeface="Arial" panose="020B0604020202020204" pitchFamily="34" charset="0"/>
              <a:buChar char="•"/>
            </a:pPr>
            <a:r>
              <a:rPr lang="en-US" sz="2000" b="0" i="0" dirty="0">
                <a:effectLst/>
                <a:latin typeface="-apple-system"/>
              </a:rPr>
              <a:t>Our analysis reveals a link between </a:t>
            </a:r>
            <a:r>
              <a:rPr lang="en-US" sz="2000" b="1" i="0" dirty="0">
                <a:effectLst/>
                <a:latin typeface="-apple-system"/>
              </a:rPr>
              <a:t>race, poverty, cases and deaths</a:t>
            </a:r>
            <a:r>
              <a:rPr lang="en-US" sz="2000" b="0" i="0" dirty="0">
                <a:effectLst/>
                <a:latin typeface="-apple-system"/>
              </a:rPr>
              <a:t> in America</a:t>
            </a:r>
          </a:p>
          <a:p>
            <a:pPr>
              <a:lnSpc>
                <a:spcPct val="120000"/>
              </a:lnSpc>
              <a:spcBef>
                <a:spcPts val="1000"/>
              </a:spcBef>
            </a:pPr>
            <a:endParaRPr lang="en-US" sz="800" b="0" i="0" dirty="0">
              <a:effectLst/>
              <a:latin typeface="-apple-system"/>
            </a:endParaRPr>
          </a:p>
          <a:p>
            <a:pPr marL="0" indent="0" algn="ctr">
              <a:buNone/>
            </a:pPr>
            <a:r>
              <a:rPr lang="en-US" sz="2000" i="1" dirty="0">
                <a:solidFill>
                  <a:schemeClr val="accent5">
                    <a:lumMod val="60000"/>
                    <a:lumOff val="40000"/>
                  </a:schemeClr>
                </a:solidFill>
                <a:effectLst/>
                <a:latin typeface="-apple-system"/>
              </a:rPr>
              <a:t>... Do Disasters Discriminate? …</a:t>
            </a:r>
          </a:p>
          <a:p>
            <a:pPr marL="228600" indent="-228600">
              <a:lnSpc>
                <a:spcPct val="120000"/>
              </a:lnSpc>
              <a:spcBef>
                <a:spcPts val="1000"/>
              </a:spcBef>
              <a:buFont typeface="Arial" panose="020B0604020202020204" pitchFamily="34" charset="0"/>
              <a:buChar char="•"/>
            </a:pPr>
            <a:r>
              <a:rPr lang="en-US" sz="2000" b="1" dirty="0">
                <a:latin typeface="-apple-system"/>
              </a:rPr>
              <a:t>By </a:t>
            </a:r>
            <a:r>
              <a:rPr lang="en-US" sz="1400" b="1" i="0" dirty="0">
                <a:solidFill>
                  <a:srgbClr val="000000"/>
                </a:solidFill>
                <a:effectLst/>
                <a:latin typeface="Helvetica Neue"/>
              </a:rPr>
              <a:t>Government Policies</a:t>
            </a:r>
          </a:p>
          <a:p>
            <a:pPr marL="742950" lvl="1" indent="-285750">
              <a:buFont typeface="Arial" panose="020B0604020202020204" pitchFamily="34" charset="0"/>
              <a:buChar char="•"/>
            </a:pPr>
            <a:r>
              <a:rPr lang="en-US" sz="1400" b="0" i="0" dirty="0">
                <a:solidFill>
                  <a:srgbClr val="000000"/>
                </a:solidFill>
                <a:effectLst/>
                <a:latin typeface="Helvetica Neue"/>
              </a:rPr>
              <a:t>Ending/Relaxing stay at home measures</a:t>
            </a:r>
          </a:p>
          <a:p>
            <a:pPr marL="742950" lvl="1" indent="-285750">
              <a:buFont typeface="Arial" panose="020B0604020202020204" pitchFamily="34" charset="0"/>
              <a:buChar char="•"/>
            </a:pPr>
            <a:r>
              <a:rPr lang="en-US" sz="1400" b="0" i="0" dirty="0">
                <a:solidFill>
                  <a:srgbClr val="000000"/>
                </a:solidFill>
                <a:effectLst/>
                <a:latin typeface="Helvetica Neue"/>
              </a:rPr>
              <a:t>Initiating early business re-opening</a:t>
            </a:r>
          </a:p>
          <a:p>
            <a:pPr marL="742950" lvl="1" indent="-285750">
              <a:buFont typeface="Arial" panose="020B0604020202020204" pitchFamily="34" charset="0"/>
              <a:buChar char="•"/>
            </a:pPr>
            <a:r>
              <a:rPr lang="en-US" sz="1400" b="0" i="0" dirty="0">
                <a:solidFill>
                  <a:srgbClr val="000000"/>
                </a:solidFill>
                <a:effectLst/>
                <a:latin typeface="Helvetica Neue"/>
              </a:rPr>
              <a:t>Obtaining health insurance</a:t>
            </a:r>
          </a:p>
          <a:p>
            <a:pPr marL="742950" lvl="1" indent="-285750">
              <a:buFont typeface="Arial" panose="020B0604020202020204" pitchFamily="34" charset="0"/>
              <a:buChar char="•"/>
            </a:pPr>
            <a:r>
              <a:rPr lang="en-US" sz="1400" b="0" i="0" dirty="0">
                <a:solidFill>
                  <a:srgbClr val="000000"/>
                </a:solidFill>
                <a:effectLst/>
                <a:latin typeface="Helvetica Neue"/>
              </a:rPr>
              <a:t>Obtaining paid sick leave</a:t>
            </a:r>
            <a:endParaRPr lang="en-US" sz="2000" b="1" dirty="0">
              <a:latin typeface="-apple-system"/>
            </a:endParaRPr>
          </a:p>
          <a:p>
            <a:pPr marL="228600" indent="-228600">
              <a:lnSpc>
                <a:spcPct val="120000"/>
              </a:lnSpc>
              <a:spcBef>
                <a:spcPts val="1000"/>
              </a:spcBef>
              <a:buFont typeface="Arial" panose="020B0604020202020204" pitchFamily="34" charset="0"/>
              <a:buChar char="•"/>
            </a:pPr>
            <a:r>
              <a:rPr lang="en-US" sz="2000" b="1" i="0" dirty="0">
                <a:solidFill>
                  <a:srgbClr val="000000"/>
                </a:solidFill>
                <a:effectLst/>
                <a:latin typeface="-apple-system"/>
              </a:rPr>
              <a:t>By</a:t>
            </a:r>
            <a:r>
              <a:rPr lang="en-US" sz="1400" b="1" i="0" dirty="0">
                <a:solidFill>
                  <a:srgbClr val="000000"/>
                </a:solidFill>
                <a:effectLst/>
                <a:latin typeface="Helvetica Neue"/>
              </a:rPr>
              <a:t> Socioeconomic Issues</a:t>
            </a:r>
          </a:p>
          <a:p>
            <a:pPr marL="742950" lvl="1" indent="-285750">
              <a:buFont typeface="Arial" panose="020B0604020202020204" pitchFamily="34" charset="0"/>
              <a:buChar char="•"/>
            </a:pPr>
            <a:r>
              <a:rPr lang="en-US" sz="1400" dirty="0">
                <a:solidFill>
                  <a:srgbClr val="000000"/>
                </a:solidFill>
                <a:latin typeface="Helvetica Neue"/>
              </a:rPr>
              <a:t>Living under Federal Poverty Line</a:t>
            </a:r>
          </a:p>
          <a:p>
            <a:pPr marL="742950" lvl="1" indent="-285750">
              <a:buFont typeface="Arial" panose="020B0604020202020204" pitchFamily="34" charset="0"/>
              <a:buChar char="•"/>
            </a:pPr>
            <a:r>
              <a:rPr lang="en-US" sz="1400" dirty="0">
                <a:solidFill>
                  <a:srgbClr val="000000"/>
                </a:solidFill>
                <a:latin typeface="Helvetica Neue"/>
              </a:rPr>
              <a:t>Unemployment</a:t>
            </a:r>
          </a:p>
          <a:p>
            <a:pPr marL="742950" lvl="1" indent="-285750">
              <a:buFont typeface="Arial" panose="020B0604020202020204" pitchFamily="34" charset="0"/>
              <a:buChar char="•"/>
            </a:pPr>
            <a:r>
              <a:rPr lang="en-US" sz="1400" dirty="0">
                <a:solidFill>
                  <a:srgbClr val="000000"/>
                </a:solidFill>
                <a:latin typeface="Helvetica Neue"/>
              </a:rPr>
              <a:t>Access to Internet</a:t>
            </a:r>
            <a:endParaRPr lang="en-US" sz="2000" dirty="0">
              <a:latin typeface="-apple-system"/>
            </a:endParaRPr>
          </a:p>
          <a:p>
            <a:endParaRPr lang="en-US" dirty="0"/>
          </a:p>
        </p:txBody>
      </p:sp>
      <p:sp>
        <p:nvSpPr>
          <p:cNvPr id="3" name="TextBox 2">
            <a:extLst>
              <a:ext uri="{FF2B5EF4-FFF2-40B4-BE49-F238E27FC236}">
                <a16:creationId xmlns:a16="http://schemas.microsoft.com/office/drawing/2014/main" id="{A02DA5F6-0DC0-4980-91D8-EB6FE0ACACE6}"/>
              </a:ext>
            </a:extLst>
          </p:cNvPr>
          <p:cNvSpPr txBox="1"/>
          <p:nvPr/>
        </p:nvSpPr>
        <p:spPr>
          <a:xfrm>
            <a:off x="5770160" y="3051157"/>
            <a:ext cx="1098000" cy="861774"/>
          </a:xfrm>
          <a:prstGeom prst="rect">
            <a:avLst/>
          </a:prstGeom>
          <a:noFill/>
        </p:spPr>
        <p:txBody>
          <a:bodyPr wrap="square" rtlCol="0">
            <a:spAutoFit/>
          </a:bodyPr>
          <a:lstStyle/>
          <a:p>
            <a:r>
              <a:rPr lang="en-US" sz="3200" i="1" dirty="0">
                <a:solidFill>
                  <a:schemeClr val="accent6">
                    <a:lumMod val="75000"/>
                  </a:schemeClr>
                </a:solidFill>
                <a:effectLst/>
                <a:latin typeface="-apple-system"/>
              </a:rPr>
              <a:t>(Yes)</a:t>
            </a:r>
          </a:p>
          <a:p>
            <a:endParaRPr lang="en-US" dirty="0">
              <a:solidFill>
                <a:schemeClr val="accent6">
                  <a:lumMod val="75000"/>
                </a:schemeClr>
              </a:solidFill>
            </a:endParaRPr>
          </a:p>
        </p:txBody>
      </p:sp>
    </p:spTree>
    <p:extLst>
      <p:ext uri="{BB962C8B-B14F-4D97-AF65-F5344CB8AC3E}">
        <p14:creationId xmlns:p14="http://schemas.microsoft.com/office/powerpoint/2010/main" val="134222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A26C19E-FD59-4BC3-AAFD-ED9F246F4D71}"/>
              </a:ext>
            </a:extLst>
          </p:cNvPr>
          <p:cNvSpPr>
            <a:spLocks noGrp="1"/>
          </p:cNvSpPr>
          <p:nvPr>
            <p:ph type="title"/>
          </p:nvPr>
        </p:nvSpPr>
        <p:spPr>
          <a:xfrm>
            <a:off x="387927" y="1028701"/>
            <a:ext cx="3248863" cy="3020785"/>
          </a:xfrm>
        </p:spPr>
        <p:txBody>
          <a:bodyPr>
            <a:normAutofit/>
          </a:bodyPr>
          <a:lstStyle/>
          <a:p>
            <a:pPr algn="r"/>
            <a:r>
              <a:rPr lang="en-US" sz="3200" b="0" i="0">
                <a:solidFill>
                  <a:schemeClr val="bg1"/>
                </a:solidFill>
                <a:effectLst/>
                <a:latin typeface="Helvetica Neue"/>
              </a:rPr>
              <a:t>Solution</a:t>
            </a:r>
            <a:endParaRPr lang="en-US" sz="3200">
              <a:solidFill>
                <a:schemeClr val="bg1"/>
              </a:solidFill>
            </a:endParaRPr>
          </a:p>
        </p:txBody>
      </p:sp>
      <p:sp>
        <p:nvSpPr>
          <p:cNvPr id="3" name="Content Placeholder 2">
            <a:extLst>
              <a:ext uri="{FF2B5EF4-FFF2-40B4-BE49-F238E27FC236}">
                <a16:creationId xmlns:a16="http://schemas.microsoft.com/office/drawing/2014/main" id="{9274C1D1-459A-4CDA-8D94-09320B4302DE}"/>
              </a:ext>
            </a:extLst>
          </p:cNvPr>
          <p:cNvSpPr>
            <a:spLocks noGrp="1"/>
          </p:cNvSpPr>
          <p:nvPr>
            <p:ph idx="1"/>
          </p:nvPr>
        </p:nvSpPr>
        <p:spPr>
          <a:xfrm>
            <a:off x="4425762" y="712922"/>
            <a:ext cx="7569925" cy="5997844"/>
          </a:xfrm>
        </p:spPr>
        <p:txBody>
          <a:bodyPr>
            <a:normAutofit/>
          </a:bodyPr>
          <a:lstStyle/>
          <a:p>
            <a:pPr>
              <a:lnSpc>
                <a:spcPct val="110000"/>
              </a:lnSpc>
            </a:pPr>
            <a:r>
              <a:rPr lang="en-US" b="0" i="0" dirty="0">
                <a:effectLst/>
                <a:latin typeface="Helvetica Neue"/>
              </a:rPr>
              <a:t>Call for a </a:t>
            </a:r>
            <a:r>
              <a:rPr lang="en-US" b="1" i="0" dirty="0">
                <a:effectLst/>
                <a:latin typeface="Helvetica Neue"/>
              </a:rPr>
              <a:t>National </a:t>
            </a:r>
            <a:r>
              <a:rPr lang="en-US" i="0" dirty="0">
                <a:effectLst/>
                <a:latin typeface="Helvetica Neue"/>
              </a:rPr>
              <a:t>policy</a:t>
            </a:r>
            <a:r>
              <a:rPr lang="en-US" b="0" i="0" dirty="0">
                <a:effectLst/>
                <a:latin typeface="Helvetica Neue"/>
              </a:rPr>
              <a:t> on </a:t>
            </a:r>
            <a:r>
              <a:rPr lang="en-US" b="1" i="0" dirty="0">
                <a:effectLst/>
                <a:latin typeface="Helvetica Neue"/>
              </a:rPr>
              <a:t>Health Care and Income Inequities </a:t>
            </a:r>
            <a:r>
              <a:rPr lang="en-US" i="0" dirty="0">
                <a:effectLst/>
                <a:latin typeface="Helvetica Neue"/>
              </a:rPr>
              <a:t>which include:</a:t>
            </a:r>
          </a:p>
          <a:p>
            <a:pPr lvl="1">
              <a:lnSpc>
                <a:spcPct val="110000"/>
              </a:lnSpc>
            </a:pPr>
            <a:r>
              <a:rPr lang="en-US" dirty="0">
                <a:latin typeface="Helvetica Neue"/>
              </a:rPr>
              <a:t>P</a:t>
            </a:r>
            <a:r>
              <a:rPr lang="en-US" i="0" dirty="0">
                <a:effectLst/>
                <a:latin typeface="Helvetica Neue"/>
              </a:rPr>
              <a:t>rotective policies for workers</a:t>
            </a:r>
          </a:p>
          <a:p>
            <a:pPr lvl="1">
              <a:lnSpc>
                <a:spcPct val="110000"/>
              </a:lnSpc>
            </a:pPr>
            <a:r>
              <a:rPr lang="en-US" dirty="0">
                <a:latin typeface="Helvetica Neue"/>
              </a:rPr>
              <a:t>P</a:t>
            </a:r>
            <a:r>
              <a:rPr lang="en-US" i="0" dirty="0">
                <a:effectLst/>
                <a:latin typeface="Helvetica Neue"/>
              </a:rPr>
              <a:t>aid sick leave </a:t>
            </a:r>
          </a:p>
          <a:p>
            <a:pPr lvl="1">
              <a:lnSpc>
                <a:spcPct val="110000"/>
              </a:lnSpc>
            </a:pPr>
            <a:r>
              <a:rPr lang="en-US" dirty="0">
                <a:latin typeface="Helvetica Neue"/>
              </a:rPr>
              <a:t>P</a:t>
            </a:r>
            <a:r>
              <a:rPr lang="en-US" i="0" dirty="0">
                <a:effectLst/>
                <a:latin typeface="Helvetica Neue"/>
              </a:rPr>
              <a:t>rovision of health insurance</a:t>
            </a:r>
          </a:p>
          <a:p>
            <a:pPr lvl="1">
              <a:lnSpc>
                <a:spcPct val="110000"/>
              </a:lnSpc>
            </a:pPr>
            <a:r>
              <a:rPr lang="en-US" b="0" i="0" dirty="0">
                <a:effectLst/>
                <a:latin typeface="Helvetica Neue"/>
              </a:rPr>
              <a:t>Close the income inequality gap</a:t>
            </a:r>
          </a:p>
          <a:p>
            <a:pPr>
              <a:lnSpc>
                <a:spcPct val="110000"/>
              </a:lnSpc>
            </a:pPr>
            <a:r>
              <a:rPr lang="en-US" b="0" i="0" dirty="0">
                <a:effectLst/>
                <a:latin typeface="Helvetica Neue"/>
              </a:rPr>
              <a:t>During the pandemic</a:t>
            </a:r>
            <a:r>
              <a:rPr lang="en-US" i="0" dirty="0">
                <a:effectLst/>
                <a:latin typeface="Helvetica Neue"/>
              </a:rPr>
              <a:t>:</a:t>
            </a:r>
          </a:p>
          <a:p>
            <a:pPr lvl="1">
              <a:lnSpc>
                <a:spcPct val="110000"/>
              </a:lnSpc>
            </a:pPr>
            <a:r>
              <a:rPr lang="en-US" dirty="0">
                <a:latin typeface="Helvetica Neue"/>
              </a:rPr>
              <a:t>Increase access to </a:t>
            </a:r>
            <a:r>
              <a:rPr lang="en-US" i="0" dirty="0">
                <a:effectLst/>
                <a:latin typeface="Helvetica Neue"/>
              </a:rPr>
              <a:t>testing, PPE and education</a:t>
            </a:r>
          </a:p>
          <a:p>
            <a:pPr lvl="1">
              <a:lnSpc>
                <a:spcPct val="110000"/>
              </a:lnSpc>
            </a:pPr>
            <a:r>
              <a:rPr lang="en-US" dirty="0">
                <a:latin typeface="Helvetica Neue"/>
              </a:rPr>
              <a:t>S</a:t>
            </a:r>
            <a:r>
              <a:rPr lang="en-US" i="0" dirty="0">
                <a:effectLst/>
                <a:latin typeface="Helvetica Neue"/>
              </a:rPr>
              <a:t>upport for food assistance</a:t>
            </a:r>
          </a:p>
          <a:p>
            <a:pPr lvl="1">
              <a:lnSpc>
                <a:spcPct val="110000"/>
              </a:lnSpc>
            </a:pPr>
            <a:r>
              <a:rPr lang="en-US" dirty="0">
                <a:latin typeface="Helvetica Neue"/>
              </a:rPr>
              <a:t>Make available </a:t>
            </a:r>
            <a:r>
              <a:rPr lang="en-US" i="0" dirty="0">
                <a:effectLst/>
                <a:latin typeface="Helvetica Neue"/>
              </a:rPr>
              <a:t>relief funds to the communities most in need </a:t>
            </a:r>
          </a:p>
          <a:p>
            <a:pPr>
              <a:lnSpc>
                <a:spcPct val="110000"/>
              </a:lnSpc>
            </a:pPr>
            <a:r>
              <a:rPr lang="en-US" b="0" i="0" dirty="0">
                <a:effectLst/>
                <a:latin typeface="Helvetica Neue"/>
              </a:rPr>
              <a:t>Collect more COVID-19 data by race</a:t>
            </a:r>
            <a:endParaRPr lang="en-US" dirty="0"/>
          </a:p>
        </p:txBody>
      </p:sp>
    </p:spTree>
    <p:extLst>
      <p:ext uri="{BB962C8B-B14F-4D97-AF65-F5344CB8AC3E}">
        <p14:creationId xmlns:p14="http://schemas.microsoft.com/office/powerpoint/2010/main" val="3840005850"/>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2436</Words>
  <Application>Microsoft Office PowerPoint</Application>
  <PresentationFormat>Widescreen</PresentationFormat>
  <Paragraphs>196</Paragraphs>
  <Slides>15</Slides>
  <Notes>14</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AmazonEmber</vt:lpstr>
      <vt:lpstr>-apple-system</vt:lpstr>
      <vt:lpstr>Arial</vt:lpstr>
      <vt:lpstr>Avenir Next LT Pro</vt:lpstr>
      <vt:lpstr>Avenir Next LT Pro Light</vt:lpstr>
      <vt:lpstr>Calibri</vt:lpstr>
      <vt:lpstr>Helvetica Neue</vt:lpstr>
      <vt:lpstr>Helvetica, Arial, Arial Narrow</vt:lpstr>
      <vt:lpstr>MJXc-TeX-main-B</vt:lpstr>
      <vt:lpstr>MJXc-TeX-main-R</vt:lpstr>
      <vt:lpstr>Roboto</vt:lpstr>
      <vt:lpstr>Source Sans Pro</vt:lpstr>
      <vt:lpstr>GradientRiseVTI</vt:lpstr>
      <vt:lpstr>Women Who Code - Mission: Predictable </vt:lpstr>
      <vt:lpstr>Problem Statement</vt:lpstr>
      <vt:lpstr>technologies &amp; models</vt:lpstr>
      <vt:lpstr>  18 Data Files |  246 Attributes</vt:lpstr>
      <vt:lpstr>Dimensionality reduction</vt:lpstr>
      <vt:lpstr>Combining PCA and clustering</vt:lpstr>
      <vt:lpstr>Cluster analysis</vt:lpstr>
      <vt:lpstr>Social Impact</vt:lpstr>
      <vt:lpstr>Solution</vt:lpstr>
      <vt:lpstr>Next steps</vt:lpstr>
      <vt:lpstr>Thank you</vt:lpstr>
      <vt:lpstr>Questions &amp; Answers</vt:lpstr>
      <vt:lpstr>Our  Team</vt:lpstr>
      <vt:lpstr>Problem Statement</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Who Code - Mission: Predictable </dc:title>
  <dc:creator>Deon Warner</dc:creator>
  <cp:lastModifiedBy>Deon Warner</cp:lastModifiedBy>
  <cp:revision>2</cp:revision>
  <dcterms:created xsi:type="dcterms:W3CDTF">2020-08-29T01:32:11Z</dcterms:created>
  <dcterms:modified xsi:type="dcterms:W3CDTF">2020-08-29T01:33:28Z</dcterms:modified>
</cp:coreProperties>
</file>