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5" r:id="rId2"/>
    <p:sldId id="1354" r:id="rId3"/>
    <p:sldId id="1332" r:id="rId4"/>
    <p:sldId id="1333" r:id="rId5"/>
    <p:sldId id="1366" r:id="rId6"/>
    <p:sldId id="1380" r:id="rId7"/>
    <p:sldId id="1362" r:id="rId8"/>
    <p:sldId id="1374" r:id="rId9"/>
    <p:sldId id="1375" r:id="rId10"/>
    <p:sldId id="1373" r:id="rId11"/>
    <p:sldId id="1378" r:id="rId12"/>
    <p:sldId id="1355" r:id="rId13"/>
    <p:sldId id="1358" r:id="rId14"/>
    <p:sldId id="1379" r:id="rId15"/>
    <p:sldId id="1357" r:id="rId16"/>
    <p:sldId id="1369" r:id="rId17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5">
          <p15:clr>
            <a:srgbClr val="A4A3A4"/>
          </p15:clr>
        </p15:guide>
        <p15:guide id="2" orient="horz" pos="273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576">
          <p15:clr>
            <a:srgbClr val="A4A3A4"/>
          </p15:clr>
        </p15:guide>
        <p15:guide id="5" orient="horz" pos="1490">
          <p15:clr>
            <a:srgbClr val="A4A3A4"/>
          </p15:clr>
        </p15:guide>
        <p15:guide id="6" orient="horz" pos="3520">
          <p15:clr>
            <a:srgbClr val="A4A3A4"/>
          </p15:clr>
        </p15:guide>
        <p15:guide id="7" orient="horz" pos="768">
          <p15:clr>
            <a:srgbClr val="A4A3A4"/>
          </p15:clr>
        </p15:guide>
        <p15:guide id="8" orient="horz" pos="3355">
          <p15:clr>
            <a:srgbClr val="A4A3A4"/>
          </p15:clr>
        </p15:guide>
        <p15:guide id="9" pos="5504">
          <p15:clr>
            <a:srgbClr val="A4A3A4"/>
          </p15:clr>
        </p15:guide>
        <p15:guide id="10" pos="4940">
          <p15:clr>
            <a:srgbClr val="A4A3A4"/>
          </p15:clr>
        </p15:guide>
        <p15:guide id="11" pos="568">
          <p15:clr>
            <a:srgbClr val="A4A3A4"/>
          </p15:clr>
        </p15:guide>
        <p15:guide id="12" pos="3696">
          <p15:clr>
            <a:srgbClr val="A4A3A4"/>
          </p15:clr>
        </p15:guide>
        <p15:guide id="13" pos="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  <a:srgbClr val="006699"/>
    <a:srgbClr val="94958B"/>
    <a:srgbClr val="545F75"/>
    <a:srgbClr val="B8B8B8"/>
    <a:srgbClr val="663300"/>
    <a:srgbClr val="660066"/>
    <a:srgbClr val="6699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67000" autoAdjust="0"/>
  </p:normalViewPr>
  <p:slideViewPr>
    <p:cSldViewPr snapToGrid="0">
      <p:cViewPr varScale="1">
        <p:scale>
          <a:sx n="48" d="100"/>
          <a:sy n="48" d="100"/>
        </p:scale>
        <p:origin x="1624" y="36"/>
      </p:cViewPr>
      <p:guideLst>
        <p:guide orient="horz" pos="3885"/>
        <p:guide orient="horz" pos="2733"/>
        <p:guide orient="horz"/>
        <p:guide orient="horz" pos="576"/>
        <p:guide orient="horz" pos="1490"/>
        <p:guide orient="horz" pos="3520"/>
        <p:guide orient="horz" pos="768"/>
        <p:guide orient="horz" pos="3355"/>
        <p:guide pos="5504"/>
        <p:guide pos="4940"/>
        <p:guide pos="568"/>
        <p:guide pos="3696"/>
        <p:guide pos="962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4" y="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1.xml"/><Relationship Id="rId5" Type="http://schemas.openxmlformats.org/officeDocument/2006/relationships/slide" Target="slides/slide15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72D8E9EE-E5E3-4298-86A9-439B2193F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0C6A2072-1BE1-4E31-A1C2-D8DED9462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ronda-pettiett-8975693b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-edge.com/how-online-hotel-distribution-is-changing-in-europ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experience-hotel.com/an-analysis-of-where-cancellations-come-from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03268-89F7-43A4-B8A2-8F4D06DFBDC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Capstone</a:t>
            </a: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Hotel Booking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Presented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by: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Sharonda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Petttiett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– Warner, Student at Flatiron School  (Data Science Program)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Date: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April 24, 2020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A65F3FF-CC30-4F2E-89E0-D4EFDC53A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87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Observations: Identify Most Predictive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 our analysis, we concluded that the most useful features for prediction were the following features (Top 15):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lead_time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	0.116716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deposit_type_Non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Refund 		0.108665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country_PRT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0.080293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	0.078294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total_of_special_requests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0.069174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arrival_date_day_of_month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0.056989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agent 			0.051549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arrival_date_week_number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0.048732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stays_in_week_nights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0.037315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previous_cancellations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0.030105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stays_in_weekend_nights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0.025514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arrival_date_year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0.024081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required_car_parking_spaces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0.020868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market_segment_Online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 	0.020407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customer_type_Transient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0.019232</a:t>
            </a:r>
          </a:p>
        </p:txBody>
      </p:sp>
    </p:spTree>
    <p:extLst>
      <p:ext uri="{BB962C8B-B14F-4D97-AF65-F5344CB8AC3E}">
        <p14:creationId xmlns:p14="http://schemas.microsoft.com/office/powerpoint/2010/main" val="236066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RandomForest</a:t>
            </a:r>
            <a:r>
              <a:rPr lang="en-US" sz="1200" b="1" dirty="0"/>
              <a:t> classifier </a:t>
            </a:r>
            <a:r>
              <a:rPr lang="en-US" sz="1200" b="0" dirty="0"/>
              <a:t>has an </a:t>
            </a:r>
            <a:r>
              <a:rPr lang="en-US" sz="1200" b="1" dirty="0"/>
              <a:t>88% </a:t>
            </a:r>
            <a:r>
              <a:rPr lang="en-US" sz="1200" b="0" dirty="0"/>
              <a:t>accuracy rate for predicting booking cancellations.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  <a:p>
            <a:pPr marL="171450" indent="-171450" eaLnBrk="1" hangingPunct="1">
              <a:lnSpc>
                <a:spcPct val="9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ROC_AUC </a:t>
            </a:r>
            <a:r>
              <a:rPr lang="en-US" b="0" dirty="0"/>
              <a:t>Score: 87% is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ROC is a probability curve and AUC represents degree or measure of separability. ... By analogy, Higher the AUC, better the model is at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distinguishing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between the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is_canceled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class by 87%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The ROC curve is plotted with TPR against the FPR where TPR is on y-axis and FPR is on the x-axis.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Accuracy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Score: 0.8776766335158249 is the accuracy of the prediction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Precision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Score: 0.8693262411347518 is the measure of the accuracy of the model in predicting that a customer will cancel the booking.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Sensitivity 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Score: 0.8098777667657747 of the cancellations are correctly identified as been canceled.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(True Positive Rate) – Improving hotel’s managements' ability to predict with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81%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accuracy - overbooking situations and potential for negative feedback on social channels impacting the hotel’s reputation.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Specificity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Score: 0.9214327594477907 of the successful bookings are correctly identified as not been canceled.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(True Negative Rate) – Improving hotel’s managements' ability to predict with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92%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accuracy - hotel revenue loss and staffing requirements/allocation.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732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1- Hotels should analyze the growth rate of their respective channels and look at which one(s) are generating incremental revenue. Make sure those are optimized with high quality and up-to-date visuals, room inventory availability and rates. Ensure that B2C prices are not being undercut by OTAs, wholesalers, resellers and bed banks, as this disparity will likely hurt overall growth.</a:t>
            </a:r>
          </a:p>
          <a:p>
            <a:pPr marL="0" indent="0" algn="l" eaLnBrk="0" hangingPunct="0">
              <a:spcBef>
                <a:spcPct val="20000"/>
              </a:spcBef>
              <a:buNone/>
            </a:pPr>
            <a:endParaRPr lang="en-US" sz="1200" b="0" kern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indent="0" algn="l" eaLnBrk="0" hangingPunct="0">
              <a:spcBef>
                <a:spcPct val="20000"/>
              </a:spcBef>
              <a:buNone/>
            </a:pPr>
            <a:r>
              <a:rPr lang="en-US" sz="1200" b="0" u="sng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</a:t>
            </a:r>
            <a:r>
              <a:rPr lang="en-US" sz="1200" b="0" u="sng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Direct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 and “Corporate” has the least cancellations with </a:t>
            </a:r>
            <a:r>
              <a:rPr lang="en-US" sz="1200" b="1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4%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2%, respectively.</a:t>
            </a: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2- We advise hotels to ensure they use channel management tools with a robust two-way connection, so that canceled inventory can be fed back and re-distributed across all channels in real-time. Favoring not-refundable rates over flexible ones or implementing more rigid cancellation policies can also help to limit the issue.</a:t>
            </a:r>
            <a:endParaRPr lang="en-US" sz="12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3- Allow hotel managers to act on bookings with high cancellation probability and contain the associated revenue losses, produce better net demand forecasts, improve overbooking/cancellation policies (</a:t>
            </a:r>
            <a:r>
              <a:rPr lang="en-US" sz="1200" b="0" dirty="0"/>
              <a:t>Implement more rigid cancellation policies 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and have more assertive pricing and inventory allocation strategies.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0928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| Single Out-of-Sample prediction using the machine learning model built using </a:t>
            </a:r>
            <a:r>
              <a:rPr lang="en-US" dirty="0" err="1"/>
              <a:t>RandomForest</a:t>
            </a:r>
            <a:r>
              <a:rPr lang="en-US" dirty="0"/>
              <a:t>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A2072-1BE1-4E31-A1C2-D8DED9462AD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Perform analysis between the city hotel and resort to gain insights into cancellation behaviors.</a:t>
            </a:r>
          </a:p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Build a neural network to determine if an increase in accuracy can be achieved from 88% to 90%.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Create a GUI to help hotel convert low cancellation probabilities into revenue, by offering suggestions for amenities, price discounts, etc.</a:t>
            </a:r>
          </a:p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Perform analysis to determine which OTA will serve the hotel business better.</a:t>
            </a:r>
          </a:p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Analyze data from weather, holidays, events, social reputation, and online prices/inventory.</a:t>
            </a:r>
          </a:p>
          <a:p>
            <a:pPr marL="0" indent="0" eaLnBrk="1" hangingPunct="1">
              <a:lnSpc>
                <a:spcPct val="95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5457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LinkedIn: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https://www.linkedin.com/in/sharonda-pettiett-8975693b/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Github</a:t>
            </a: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: </a:t>
            </a:r>
            <a:r>
              <a:rPr lang="en-US" sz="1200" dirty="0">
                <a:solidFill>
                  <a:schemeClr val="bg1"/>
                </a:solidFill>
              </a:rPr>
              <a:t>TBD</a:t>
            </a:r>
            <a:endParaRPr lang="en-US" sz="12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A2072-1BE1-4E31-A1C2-D8DED9462A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2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r>
              <a:rPr lang="en-US" b="0" dirty="0"/>
              <a:t>As a person who loves to travel it is very ‘annoying’ when you arrive at the hotel and find out that your reservation has been “CANCELLED”!</a:t>
            </a:r>
          </a:p>
          <a:p>
            <a:r>
              <a:rPr lang="en-US" b="0" dirty="0"/>
              <a:t>Well, this is an issue that resorts and hotels in Lisbon, Portugal are experiencing at a cancellation rate of 37%.</a:t>
            </a:r>
          </a:p>
          <a:p>
            <a:r>
              <a:rPr lang="en-US" b="0" dirty="0"/>
              <a:t>Booking cancellations in the hospitality industry can result in:</a:t>
            </a:r>
          </a:p>
          <a:p>
            <a:r>
              <a:rPr lang="en-US" b="0" dirty="0"/>
              <a:t>(Customer Impact)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Overbooking situations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Hotel’s online social reputation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(Hotel Impact)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Revenue loss 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Pricing, inventory and labor allocation decisions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055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3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Our business value … is to tackle the uncertainty 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arising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from booking cancellations, we combined the data from city and resort hotel properties and by using machine learning algorithms to develop booking cancellation prediction models for the hotels. In a real production environment, improvement of the forecast accuracy due to the use of these models could enable hoteliers to decrease the number of cancellations, thus, increasing confidence in demand-management decisions.</a:t>
            </a:r>
            <a:endParaRPr lang="en-US" sz="12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data set contains booking information for a city hotel and a resort hotel and includes information such as when the booking was made, length of stay, the number of adults, children, and/or babies, and the number of available parking spaces, among other things.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4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By addressing this issue as a classification problem which is </a:t>
            </a:r>
            <a:r>
              <a:rPr lang="en-US" sz="1200" b="0" dirty="0"/>
              <a:t>based on a Kaggle kernel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the scope of data science the following concepts were used to gain more insights on the “cancellation” drivers: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Machine Learning (ML)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Hypothesis Testing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Time Series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Portuguese hotel chain - One is a resort hotel (H1), and the other is a city hotel (H2); both have more than 200 rooms and are classified as four star hotels. Data was available from July 2015 to August 2017. Because H2 engaged in a soft-opening process until the end of August 2015, only data from September 2015 onwards was considered for the modeling of H2.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Dataset: </a:t>
            </a:r>
            <a:r>
              <a:rPr lang="en-US" b="0" dirty="0"/>
              <a:t>'hotel', '</a:t>
            </a:r>
            <a:r>
              <a:rPr lang="en-US" b="0" dirty="0" err="1"/>
              <a:t>is_canceled</a:t>
            </a:r>
            <a:r>
              <a:rPr lang="en-US" b="0" dirty="0"/>
              <a:t>', '</a:t>
            </a:r>
            <a:r>
              <a:rPr lang="en-US" b="0" dirty="0" err="1"/>
              <a:t>lead_time</a:t>
            </a:r>
            <a:r>
              <a:rPr lang="en-US" b="0" dirty="0"/>
              <a:t>', '</a:t>
            </a:r>
            <a:r>
              <a:rPr lang="en-US" b="0" dirty="0" err="1"/>
              <a:t>arrival_date_year</a:t>
            </a:r>
            <a:r>
              <a:rPr lang="en-US" b="0" dirty="0"/>
              <a:t>', '</a:t>
            </a:r>
            <a:r>
              <a:rPr lang="en-US" b="0" dirty="0" err="1"/>
              <a:t>arrival_date_month</a:t>
            </a:r>
            <a:r>
              <a:rPr lang="en-US" b="0" dirty="0"/>
              <a:t>', '</a:t>
            </a:r>
            <a:r>
              <a:rPr lang="en-US" b="0" dirty="0" err="1"/>
              <a:t>arrival_date_week_number</a:t>
            </a:r>
            <a:r>
              <a:rPr lang="en-US" b="0" dirty="0"/>
              <a:t>', '</a:t>
            </a:r>
            <a:r>
              <a:rPr lang="en-US" b="0" dirty="0" err="1"/>
              <a:t>arrival_date_day_of_month</a:t>
            </a:r>
            <a:r>
              <a:rPr lang="en-US" b="0" dirty="0"/>
              <a:t>', '</a:t>
            </a:r>
            <a:r>
              <a:rPr lang="en-US" b="0" dirty="0" err="1"/>
              <a:t>stays_in_weekend_nights</a:t>
            </a:r>
            <a:r>
              <a:rPr lang="en-US" b="0" dirty="0"/>
              <a:t>', '</a:t>
            </a:r>
            <a:r>
              <a:rPr lang="en-US" b="0" dirty="0" err="1"/>
              <a:t>stays_in_week_nights</a:t>
            </a:r>
            <a:r>
              <a:rPr lang="en-US" b="0" dirty="0"/>
              <a:t>', 'adults', 'children', 'babies', 'meal', 'country', '</a:t>
            </a:r>
            <a:r>
              <a:rPr lang="en-US" b="0" dirty="0" err="1"/>
              <a:t>market_segment</a:t>
            </a:r>
            <a:r>
              <a:rPr lang="en-US" b="0" dirty="0"/>
              <a:t>', '</a:t>
            </a:r>
            <a:r>
              <a:rPr lang="en-US" b="0" dirty="0" err="1"/>
              <a:t>distribution_channel</a:t>
            </a:r>
            <a:r>
              <a:rPr lang="en-US" b="0" dirty="0"/>
              <a:t>', '</a:t>
            </a:r>
            <a:r>
              <a:rPr lang="en-US" b="0" dirty="0" err="1"/>
              <a:t>is_repeated_guest</a:t>
            </a:r>
            <a:r>
              <a:rPr lang="en-US" b="0" dirty="0"/>
              <a:t>', '</a:t>
            </a:r>
            <a:r>
              <a:rPr lang="en-US" b="0" dirty="0" err="1"/>
              <a:t>previous_cancellations</a:t>
            </a:r>
            <a:r>
              <a:rPr lang="en-US" b="0" dirty="0"/>
              <a:t>', '</a:t>
            </a:r>
            <a:r>
              <a:rPr lang="en-US" b="0" dirty="0" err="1"/>
              <a:t>previous_bookings_not_canceled</a:t>
            </a:r>
            <a:r>
              <a:rPr lang="en-US" b="0" dirty="0"/>
              <a:t>', '</a:t>
            </a:r>
            <a:r>
              <a:rPr lang="en-US" b="0" dirty="0" err="1"/>
              <a:t>reserved_room_type</a:t>
            </a:r>
            <a:r>
              <a:rPr lang="en-US" b="0" dirty="0"/>
              <a:t>', '</a:t>
            </a:r>
            <a:r>
              <a:rPr lang="en-US" b="0" dirty="0" err="1"/>
              <a:t>assigned_room_type</a:t>
            </a:r>
            <a:r>
              <a:rPr lang="en-US" b="0" dirty="0"/>
              <a:t>', '</a:t>
            </a:r>
            <a:r>
              <a:rPr lang="en-US" b="0" dirty="0" err="1"/>
              <a:t>booking_changes</a:t>
            </a:r>
            <a:r>
              <a:rPr lang="en-US" b="0" dirty="0"/>
              <a:t>', '</a:t>
            </a:r>
            <a:r>
              <a:rPr lang="en-US" b="0" dirty="0" err="1"/>
              <a:t>deposit_type</a:t>
            </a:r>
            <a:r>
              <a:rPr lang="en-US" b="0" dirty="0"/>
              <a:t>', 'agent', 'company', '</a:t>
            </a:r>
            <a:r>
              <a:rPr lang="en-US" b="0" dirty="0" err="1"/>
              <a:t>days_in_waiting_list</a:t>
            </a:r>
            <a:r>
              <a:rPr lang="en-US" b="0" dirty="0"/>
              <a:t>', '</a:t>
            </a:r>
            <a:r>
              <a:rPr lang="en-US" b="0" dirty="0" err="1"/>
              <a:t>customer_type</a:t>
            </a:r>
            <a:r>
              <a:rPr lang="en-US" b="0" dirty="0"/>
              <a:t>', '</a:t>
            </a:r>
            <a:r>
              <a:rPr lang="en-US" b="0" dirty="0" err="1"/>
              <a:t>adr</a:t>
            </a:r>
            <a:r>
              <a:rPr lang="en-US" b="0" dirty="0"/>
              <a:t>', '</a:t>
            </a:r>
            <a:r>
              <a:rPr lang="en-US" b="0" dirty="0" err="1"/>
              <a:t>required_car_parking_spaces</a:t>
            </a:r>
            <a:r>
              <a:rPr lang="en-US" b="0" dirty="0"/>
              <a:t>', '</a:t>
            </a:r>
            <a:r>
              <a:rPr lang="en-US" b="0" dirty="0" err="1"/>
              <a:t>total_of_special_requests</a:t>
            </a:r>
            <a:r>
              <a:rPr lang="en-US" b="0" dirty="0"/>
              <a:t>', '</a:t>
            </a:r>
            <a:r>
              <a:rPr lang="en-US" b="0" dirty="0" err="1"/>
              <a:t>reservation_status</a:t>
            </a:r>
            <a:r>
              <a:rPr lang="en-US" b="0" dirty="0"/>
              <a:t>', '</a:t>
            </a:r>
            <a:r>
              <a:rPr lang="en-US" b="0" dirty="0" err="1"/>
              <a:t>reservation_status_date</a:t>
            </a:r>
            <a:r>
              <a:rPr lang="en-US" b="0" dirty="0"/>
              <a:t>’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5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a global average of 24% cancellation rate, this trend produces a very negative impact on hotel revenue and distribution management strategies.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Nearly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 percent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of on-the-books revenue is canceled before arrival. “On the books” is a measure used when looking ahead to see how occupancy or revenue is booked in at a hotel. The amount that is ”on-the-books” will change as more reservations and cancellations occur until the date or period is arrived at, so it is a measure of a moment in time.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Note: Resource – Nov 2016|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http://blog.experience-hotel.com/an-analysis-of-where-cancellations-come-from/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59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DF82897-F6AF-44D6-AF97-6B6A71A13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Revenue lost from cancellations per year averages 5 million dollars.  13% = </a:t>
            </a:r>
            <a:r>
              <a:rPr lang="en-US" sz="1200" b="1" dirty="0"/>
              <a:t>$650K </a:t>
            </a:r>
            <a:r>
              <a:rPr lang="en-US" sz="1200" b="0" dirty="0"/>
              <a:t>saving/year in Euros.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EEA9FD1-BAB1-40FB-A188-C971CC986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PRT </a:t>
            </a:r>
            <a:r>
              <a:rPr lang="en-US" b="0" dirty="0">
                <a:effectLst/>
              </a:rPr>
              <a:t>	27519.0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GBR </a:t>
            </a:r>
            <a:r>
              <a:rPr lang="en-US" b="0" dirty="0">
                <a:effectLst/>
              </a:rPr>
              <a:t>	2453.0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ESP </a:t>
            </a:r>
            <a:r>
              <a:rPr lang="en-US" b="0" dirty="0">
                <a:effectLst/>
              </a:rPr>
              <a:t>	2177.0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FRA </a:t>
            </a:r>
            <a:r>
              <a:rPr lang="en-US" b="0" dirty="0">
                <a:effectLst/>
              </a:rPr>
              <a:t>	1934.0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24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2F263CA-891E-4A2D-91A1-66BE75489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Most of the cancellations are from “Online TA” with 47%, which is </a:t>
            </a:r>
            <a:r>
              <a:rPr lang="en-US" sz="1200" b="1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7% higher 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than the industry rate at 40%.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indent="0" algn="l" eaLnBrk="0" hangingPunct="0">
              <a:spcBef>
                <a:spcPct val="20000"/>
              </a:spcBef>
              <a:buNone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 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Secondly, is the “Group” market segment with 27%.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“Direct” and “Corporate” has the least cancellations with 4% and 2%, respectively.</a:t>
            </a:r>
            <a:endParaRPr lang="en-US" b="0" dirty="0"/>
          </a:p>
          <a:p>
            <a:endParaRPr lang="en-US" b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Guests have become accustomed to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free cancellation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policies that have been made popular (and encouraged) by mainly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Booking.com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and channels and apps such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Tingo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or Service,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designed to cancel and rebook hotel rooms at each rate drop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customer behavior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hinders accurate forecasting, eventually resulting in non-optimized occupancy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Other factors come into play with cancellation rate increased but we believe none are as pervasive as the increased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behaviour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marketing of “Free Cancellations”.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95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A65F3FF-CC30-4F2E-89E0-D4EFDC53A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Longer than 30 days are </a:t>
            </a:r>
            <a:r>
              <a:rPr lang="en-US" sz="1800" b="0" dirty="0"/>
              <a:t>85%</a:t>
            </a:r>
            <a:r>
              <a:rPr lang="en-US" b="0" dirty="0"/>
              <a:t> more likely to be canceled.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Cancellation Percentage: 0-6 days = 2.5 % more than 30 days 85%.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0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b="1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5" name="Picture 74" descr="Tall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5" descr="Wide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220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2221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D751BA-351D-42FF-95F7-AA1AF79DACDB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0725" y="1600200"/>
            <a:ext cx="3692525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0725" y="3848100"/>
            <a:ext cx="3692525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66CA1-960C-41FF-971E-743FDFE3EC26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163431-8718-4CEB-BC40-0CC3611E7E04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4" descr="Small Red Squar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pic>
        <p:nvPicPr>
          <p:cNvPr id="1031" name="Picture 20" descr="Oracle WHIT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6D6CB97B-4FC8-4855-AB17-241C0208DECC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ransition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sharonda-pettiett-8975693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76270" y="6400195"/>
            <a:ext cx="8791460" cy="2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Presented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by: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Sharonda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Petttiett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- Warner                                                                     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April 24, 2020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" name="Picture 2" descr="A desk with a computer mouse on a table&#10;&#10;Description automatically generated">
            <a:extLst>
              <a:ext uri="{FF2B5EF4-FFF2-40B4-BE49-F238E27FC236}">
                <a16:creationId xmlns:a16="http://schemas.microsoft.com/office/drawing/2014/main" id="{C5ADF098-1651-4567-A935-9DC5AFCB2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06" y="892365"/>
            <a:ext cx="3745156" cy="4197427"/>
          </a:xfrm>
          <a:prstGeom prst="rect">
            <a:avLst/>
          </a:prstGeom>
        </p:spPr>
      </p:pic>
      <p:sp>
        <p:nvSpPr>
          <p:cNvPr id="7" name="Rectangle 45">
            <a:extLst>
              <a:ext uri="{FF2B5EF4-FFF2-40B4-BE49-F238E27FC236}">
                <a16:creationId xmlns:a16="http://schemas.microsoft.com/office/drawing/2014/main" id="{9CF7936A-BBE1-4A25-921D-1FA252683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619480"/>
            <a:ext cx="4274544" cy="149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</a:pP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Capstone</a:t>
            </a: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Hotel Booking Prediction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84BA5B-3168-485E-865B-5C96211DA9B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Market Segment Lead Times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498385" y="1600200"/>
            <a:ext cx="3547962" cy="43434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Cancellations more than </a:t>
            </a:r>
            <a:r>
              <a:rPr lang="en-US" sz="3200" b="1" dirty="0"/>
              <a:t>30</a:t>
            </a:r>
            <a:r>
              <a:rPr lang="en-US" dirty="0"/>
              <a:t> </a:t>
            </a:r>
            <a:r>
              <a:rPr lang="en-US" b="1" dirty="0"/>
              <a:t>days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Online TA = </a:t>
            </a:r>
            <a:r>
              <a:rPr lang="en-US" b="1" dirty="0"/>
              <a:t>37%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Groups     = </a:t>
            </a:r>
            <a:r>
              <a:rPr lang="en-US" b="1" dirty="0"/>
              <a:t>26%</a:t>
            </a:r>
          </a:p>
          <a:p>
            <a:endParaRPr lang="en-US" dirty="0"/>
          </a:p>
          <a:p>
            <a:pPr marL="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ABAD93B-F2B5-49E9-8218-989AB89D9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505733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3822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Findings - Most Predictive Features</a:t>
            </a:r>
          </a:p>
        </p:txBody>
      </p:sp>
      <p:pic>
        <p:nvPicPr>
          <p:cNvPr id="3" name="Picture 2" descr="A person standing in a room&#10;&#10;Description automatically generated">
            <a:extLst>
              <a:ext uri="{FF2B5EF4-FFF2-40B4-BE49-F238E27FC236}">
                <a16:creationId xmlns:a16="http://schemas.microsoft.com/office/drawing/2014/main" id="{4863AFF2-B10E-4571-85E5-2C225BC9A5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7" r="11777" b="1"/>
          <a:stretch/>
        </p:blipFill>
        <p:spPr>
          <a:xfrm>
            <a:off x="685800" y="1600200"/>
            <a:ext cx="3692525" cy="434340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30725" y="1600200"/>
            <a:ext cx="36925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30187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Number #1 predictor was ‘</a:t>
            </a:r>
            <a:r>
              <a:rPr lang="en-US" sz="2800" b="1" dirty="0">
                <a:latin typeface="+mn-lt"/>
              </a:rPr>
              <a:t>Lead Time</a:t>
            </a:r>
            <a:r>
              <a:rPr lang="en-US" sz="2800" dirty="0">
                <a:latin typeface="+mn-lt"/>
              </a:rPr>
              <a:t>’</a:t>
            </a:r>
          </a:p>
          <a:p>
            <a:pPr marL="230187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Others: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‘country’,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‘market segment’,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‘price’,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‘customer type’,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‘specific dates of reservation’</a:t>
            </a:r>
          </a:p>
          <a:p>
            <a:pPr marL="344487" lvl="2" algn="l" eaLnBrk="0" hangingPunct="0">
              <a:spcBef>
                <a:spcPct val="20000"/>
              </a:spcBef>
              <a:buChar char="•"/>
            </a:pPr>
            <a:endParaRPr lang="en-US" sz="2800" dirty="0">
              <a:latin typeface="+mn-lt"/>
            </a:endParaRP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74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1619320"/>
            <a:ext cx="4040188" cy="450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Random Forest Classification have the “highest” scoring metrics </a:t>
            </a: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4487" lvl="2" algn="l" eaLnBrk="0" hangingPunct="0">
              <a:spcBef>
                <a:spcPct val="20000"/>
              </a:spcBef>
              <a:buChar char="•"/>
            </a:pPr>
            <a:endParaRPr lang="en-US" sz="2400" dirty="0">
              <a:latin typeface="+mn-lt"/>
            </a:endParaRP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809D1E1-4572-4D84-995F-A1BD0380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08641"/>
              </p:ext>
            </p:extLst>
          </p:nvPr>
        </p:nvGraphicFramePr>
        <p:xfrm>
          <a:off x="4645025" y="1619320"/>
          <a:ext cx="4041776" cy="43558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75247">
                  <a:extLst>
                    <a:ext uri="{9D8B030D-6E8A-4147-A177-3AD203B41FA5}">
                      <a16:colId xmlns:a16="http://schemas.microsoft.com/office/drawing/2014/main" val="828034340"/>
                    </a:ext>
                  </a:extLst>
                </a:gridCol>
                <a:gridCol w="1566529">
                  <a:extLst>
                    <a:ext uri="{9D8B030D-6E8A-4147-A177-3AD203B41FA5}">
                      <a16:colId xmlns:a16="http://schemas.microsoft.com/office/drawing/2014/main" val="3314700919"/>
                    </a:ext>
                  </a:extLst>
                </a:gridCol>
              </a:tblGrid>
              <a:tr h="989017">
                <a:tc>
                  <a:txBody>
                    <a:bodyPr/>
                    <a:lstStyle/>
                    <a:p>
                      <a:r>
                        <a:rPr lang="en-US" sz="2100" b="0" cap="all" spc="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Scoring Metric</a:t>
                      </a:r>
                    </a:p>
                  </a:txBody>
                  <a:tcPr marL="263036" marR="157822" marT="157822" marB="1578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263036" marR="157822" marT="157822" marB="1578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612061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Accuracy Score 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88%</a:t>
                      </a:r>
                      <a:endParaRPr lang="en-US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95202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Error Rate 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12%</a:t>
                      </a:r>
                      <a:endParaRPr lang="en-US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2188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87%</a:t>
                      </a:r>
                      <a:endParaRPr lang="en-US" sz="16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53493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ROC/AUC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87%</a:t>
                      </a:r>
                      <a:endParaRPr lang="en-US" sz="16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09299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Sensitivity (Recall)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81%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90280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Specificity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04543"/>
                  </a:ext>
                </a:extLst>
              </a:tr>
            </a:tbl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203E1376-6CD0-4014-9806-FFD7F1EFE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Findings – Best Model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232711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Recommendations</a:t>
            </a:r>
          </a:p>
        </p:txBody>
      </p:sp>
      <p:pic>
        <p:nvPicPr>
          <p:cNvPr id="3" name="Picture 2" descr="A picture containing person, holding, woman, man&#10;&#10;Description automatically generated">
            <a:extLst>
              <a:ext uri="{FF2B5EF4-FFF2-40B4-BE49-F238E27FC236}">
                <a16:creationId xmlns:a16="http://schemas.microsoft.com/office/drawing/2014/main" id="{99F030F4-4842-4584-B35C-EC1D0352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8" y="1600200"/>
            <a:ext cx="3692525" cy="2876613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457700" y="1600200"/>
            <a:ext cx="447698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Hotels should analyze the growth rate of their respective marketing channels, esp.</a:t>
            </a:r>
          </a:p>
          <a:p>
            <a:pPr marL="684213" lvl="1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OTA  vs  Direct</a:t>
            </a: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Allow hotel managers to act on bookings with high cancellation probability</a:t>
            </a: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Improve overbooking and cancellation policies</a:t>
            </a:r>
          </a:p>
          <a:p>
            <a:pPr algn="l" eaLnBrk="0" hangingPunct="0"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6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5D7DCC0-1E09-4DFD-A13F-93313010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Let’s Do Some Predictions 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EAC1E-F9F1-457A-8261-22793CDB6BCF}"/>
              </a:ext>
            </a:extLst>
          </p:cNvPr>
          <p:cNvSpPr txBox="1"/>
          <p:nvPr/>
        </p:nvSpPr>
        <p:spPr>
          <a:xfrm>
            <a:off x="589230" y="4370657"/>
            <a:ext cx="7881670" cy="12249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Learn-co.slack.com</a:t>
            </a:r>
          </a:p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 Sharonda W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E68B13-D197-4D06-9186-286F515A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0" y="872993"/>
            <a:ext cx="8153819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2145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Future Work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14324" y="3181350"/>
            <a:ext cx="8651927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Perform analysis between the city hotel and resort separately.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Build a neural network to increase accuracy from 88% to 90%.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Create a GUI to convert low cancellation probabilities into revenue.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Perform analysis to determine which OTA will serves hotel better.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Analyze data from weather, holidays and online prices/inventory.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endParaRPr lang="en-US" sz="2200" dirty="0"/>
          </a:p>
        </p:txBody>
      </p:sp>
      <p:pic>
        <p:nvPicPr>
          <p:cNvPr id="4" name="Picture 3" descr="A picture containing toy, man, holding, woman&#10;&#10;Description automatically generated">
            <a:extLst>
              <a:ext uri="{FF2B5EF4-FFF2-40B4-BE49-F238E27FC236}">
                <a16:creationId xmlns:a16="http://schemas.microsoft.com/office/drawing/2014/main" id="{499967BB-4250-42B5-A1AD-A03A2863B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10" y="97986"/>
            <a:ext cx="3291041" cy="22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5D7DCC0-1E09-4DFD-A13F-93313010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9282-2A1A-43F3-A663-A507CB385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2" y="935657"/>
            <a:ext cx="7797800" cy="3264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EAC1E-F9F1-457A-8261-22793CDB6BCF}"/>
              </a:ext>
            </a:extLst>
          </p:cNvPr>
          <p:cNvSpPr txBox="1"/>
          <p:nvPr/>
        </p:nvSpPr>
        <p:spPr>
          <a:xfrm>
            <a:off x="589230" y="4200529"/>
            <a:ext cx="7881670" cy="12249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Learn-co.slack.com</a:t>
            </a:r>
          </a:p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 Sharonda 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1CCD-7342-4556-83C6-79817CF10448}"/>
              </a:ext>
            </a:extLst>
          </p:cNvPr>
          <p:cNvSpPr txBox="1"/>
          <p:nvPr/>
        </p:nvSpPr>
        <p:spPr>
          <a:xfrm>
            <a:off x="631165" y="5543776"/>
            <a:ext cx="78816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LinkedIn: </a:t>
            </a: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https://www.linkedin.com/in/sharonda-pettiett-8975693b/</a:t>
            </a:r>
            <a:endParaRPr 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7804A-CEB6-438F-B63F-2567AE1D6198}"/>
              </a:ext>
            </a:extLst>
          </p:cNvPr>
          <p:cNvSpPr txBox="1"/>
          <p:nvPr/>
        </p:nvSpPr>
        <p:spPr>
          <a:xfrm>
            <a:off x="631165" y="6013740"/>
            <a:ext cx="78816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TBD</a:t>
            </a:r>
            <a:endParaRPr 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307256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white building&#10;&#10;Description automatically generated">
            <a:extLst>
              <a:ext uri="{FF2B5EF4-FFF2-40B4-BE49-F238E27FC236}">
                <a16:creationId xmlns:a16="http://schemas.microsoft.com/office/drawing/2014/main" id="{F6BD8AFA-2E92-4E38-A2FE-1E0D5758C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23" y="688554"/>
            <a:ext cx="3822896" cy="5667063"/>
          </a:xfrm>
          <a:prstGeom prst="rect">
            <a:avLst/>
          </a:prstGeom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017" y="304800"/>
            <a:ext cx="7581900" cy="94138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079653"/>
            <a:ext cx="4652988" cy="1454227"/>
          </a:xfrm>
        </p:spPr>
        <p:txBody>
          <a:bodyPr/>
          <a:lstStyle/>
          <a:p>
            <a:r>
              <a:rPr lang="en-US" dirty="0"/>
              <a:t>Reservations for resorts and hotels in Lisbon, Portugal are experiencing </a:t>
            </a:r>
            <a:r>
              <a:rPr lang="en-US" b="1" dirty="0"/>
              <a:t>37%</a:t>
            </a:r>
            <a:r>
              <a:rPr lang="en-US" dirty="0"/>
              <a:t> cancellations.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BCD916-5C76-4D3F-8663-26614257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99" y="2451254"/>
            <a:ext cx="5112899" cy="371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88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6017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89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61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33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305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Booking cancellations in the hospitality industry can result in:</a:t>
            </a:r>
          </a:p>
          <a:p>
            <a:pPr lvl="1"/>
            <a:r>
              <a:rPr lang="en-US" dirty="0"/>
              <a:t>Overbooking situations</a:t>
            </a:r>
          </a:p>
          <a:p>
            <a:pPr lvl="1"/>
            <a:r>
              <a:rPr lang="en-US" dirty="0"/>
              <a:t>Hotel’s online social reputation</a:t>
            </a:r>
          </a:p>
          <a:p>
            <a:pPr lvl="1"/>
            <a:r>
              <a:rPr lang="en-US" dirty="0"/>
              <a:t>Revenue loss </a:t>
            </a:r>
          </a:p>
          <a:p>
            <a:pPr lvl="1"/>
            <a:r>
              <a:rPr lang="en-US" dirty="0"/>
              <a:t>Pricing, inventory and labor allocation decisions</a:t>
            </a:r>
          </a:p>
          <a:p>
            <a:pPr marL="341313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 lvl="1"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</p:txBody>
      </p:sp>
      <p:pic>
        <p:nvPicPr>
          <p:cNvPr id="4" name="Picture 3" descr="A close up of a stop sign&#10;&#10;Description automatically generated">
            <a:extLst>
              <a:ext uri="{FF2B5EF4-FFF2-40B4-BE49-F238E27FC236}">
                <a16:creationId xmlns:a16="http://schemas.microsoft.com/office/drawing/2014/main" id="{D3564676-8F75-4232-B721-405A6C62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23" y="2617789"/>
            <a:ext cx="3881006" cy="12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Business Value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299" y="1608463"/>
            <a:ext cx="8759481" cy="4425625"/>
          </a:xfrm>
        </p:spPr>
        <p:txBody>
          <a:bodyPr/>
          <a:lstStyle/>
          <a:p>
            <a:r>
              <a:rPr lang="en-US" dirty="0"/>
              <a:t>To predict hotel booking cancellations to decrease uncertainty and increase revenue.</a:t>
            </a:r>
          </a:p>
          <a:p>
            <a:pPr lvl="0"/>
            <a:r>
              <a:rPr lang="en-US" dirty="0"/>
              <a:t>To explain how future cancelled reservations can be predicted in advance by machine learning methods.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woman, refrigerator, girl, holding&#10;&#10;Description automatically generated">
            <a:extLst>
              <a:ext uri="{FF2B5EF4-FFF2-40B4-BE49-F238E27FC236}">
                <a16:creationId xmlns:a16="http://schemas.microsoft.com/office/drawing/2014/main" id="{00203FD9-A825-4A90-A98C-259A1D1C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5521"/>
            <a:ext cx="4217968" cy="2763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2173" y="1600200"/>
            <a:ext cx="3692525" cy="4343400"/>
          </a:xfrm>
        </p:spPr>
        <p:txBody>
          <a:bodyPr wrap="square" anchor="t">
            <a:normAutofit/>
          </a:bodyPr>
          <a:lstStyle/>
          <a:p>
            <a:pPr marL="227013" lvl="1" indent="-227013"/>
            <a:r>
              <a:rPr lang="en-US" sz="2400" dirty="0"/>
              <a:t>Classification problem, based on a Kaggle kernel </a:t>
            </a:r>
          </a:p>
          <a:p>
            <a:r>
              <a:rPr lang="en-US" dirty="0"/>
              <a:t>Data Science concepts used:</a:t>
            </a:r>
          </a:p>
          <a:p>
            <a:pPr lvl="1"/>
            <a:r>
              <a:rPr lang="en-US" sz="2400" dirty="0"/>
              <a:t>Machine Learning (ML)</a:t>
            </a:r>
          </a:p>
          <a:p>
            <a:pPr lvl="1"/>
            <a:r>
              <a:rPr lang="en-US" sz="2400" dirty="0"/>
              <a:t>Hypothesis Testing</a:t>
            </a:r>
          </a:p>
          <a:p>
            <a:pPr lvl="1"/>
            <a:r>
              <a:rPr lang="en-US" sz="2400" dirty="0"/>
              <a:t>Data Visualization</a:t>
            </a:r>
          </a:p>
          <a:p>
            <a:pPr lvl="1"/>
            <a:r>
              <a:rPr lang="en-US" sz="2400" dirty="0"/>
              <a:t>Time Series</a:t>
            </a:r>
          </a:p>
          <a:p>
            <a:pPr lvl="1"/>
            <a:endParaRPr lang="en-US" sz="2400" dirty="0"/>
          </a:p>
          <a:p>
            <a:pPr marL="344487" lvl="2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F4C03C-BC15-4B86-A180-824A7901C0D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13" y="1600198"/>
            <a:ext cx="4773019" cy="3018935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Industry Cancellation Rates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5381903"/>
            <a:ext cx="8902700" cy="841664"/>
          </a:xfrm>
        </p:spPr>
        <p:txBody>
          <a:bodyPr/>
          <a:lstStyle/>
          <a:p>
            <a:pPr marL="227013" lvl="1" indent="-227013"/>
            <a:r>
              <a:rPr lang="en-US" sz="2400" kern="1200" dirty="0">
                <a:latin typeface="Arial" charset="0"/>
              </a:rPr>
              <a:t>Cancellation rate is </a:t>
            </a:r>
            <a:r>
              <a:rPr lang="en-US" sz="2400" b="1" kern="1200" dirty="0">
                <a:solidFill>
                  <a:srgbClr val="FF0000"/>
                </a:solidFill>
                <a:latin typeface="Arial" charset="0"/>
              </a:rPr>
              <a:t>13%</a:t>
            </a:r>
            <a:r>
              <a:rPr lang="en-US" sz="2400" kern="1200" dirty="0">
                <a:latin typeface="Arial" charset="0"/>
              </a:rPr>
              <a:t> higher than the Industry in Portugal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he inside of a building&#10;&#10;Description automatically generated">
            <a:extLst>
              <a:ext uri="{FF2B5EF4-FFF2-40B4-BE49-F238E27FC236}">
                <a16:creationId xmlns:a16="http://schemas.microsoft.com/office/drawing/2014/main" id="{9FEEA70E-D00E-4B2B-86C4-630FC93A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53" y="1246188"/>
            <a:ext cx="2212378" cy="2526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CA0B07-071F-4826-B445-494A6DDCC364}"/>
              </a:ext>
            </a:extLst>
          </p:cNvPr>
          <p:cNvSpPr txBox="1"/>
          <p:nvPr/>
        </p:nvSpPr>
        <p:spPr>
          <a:xfrm>
            <a:off x="2182154" y="3772380"/>
            <a:ext cx="2212378" cy="48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686DE-E249-46BE-947B-352957B2BD20}"/>
              </a:ext>
            </a:extLst>
          </p:cNvPr>
          <p:cNvSpPr txBox="1"/>
          <p:nvPr/>
        </p:nvSpPr>
        <p:spPr>
          <a:xfrm>
            <a:off x="2182153" y="4252511"/>
            <a:ext cx="2212378" cy="48013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24%</a:t>
            </a:r>
          </a:p>
        </p:txBody>
      </p:sp>
      <p:pic>
        <p:nvPicPr>
          <p:cNvPr id="9" name="Picture 8" descr="The inside of a building&#10;&#10;Description automatically generated">
            <a:extLst>
              <a:ext uri="{FF2B5EF4-FFF2-40B4-BE49-F238E27FC236}">
                <a16:creationId xmlns:a16="http://schemas.microsoft.com/office/drawing/2014/main" id="{184F4412-5CC9-4F89-833A-1FD277461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56" y="1246188"/>
            <a:ext cx="2212378" cy="2526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7C762-D673-41F8-82B1-1F6CE20033D0}"/>
              </a:ext>
            </a:extLst>
          </p:cNvPr>
          <p:cNvSpPr txBox="1"/>
          <p:nvPr/>
        </p:nvSpPr>
        <p:spPr>
          <a:xfrm>
            <a:off x="4838057" y="3772380"/>
            <a:ext cx="2212378" cy="48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Portugal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38A0C-515F-4645-8E8E-EB0EA4328B8C}"/>
              </a:ext>
            </a:extLst>
          </p:cNvPr>
          <p:cNvSpPr txBox="1"/>
          <p:nvPr/>
        </p:nvSpPr>
        <p:spPr>
          <a:xfrm>
            <a:off x="4838056" y="4252511"/>
            <a:ext cx="2212378" cy="48013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6676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86E330-897E-4DE7-88A6-A6AD374C3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23" y="679658"/>
            <a:ext cx="5111750" cy="4493131"/>
          </a:xfrm>
          <a:noFill/>
        </p:spPr>
      </p:pic>
      <p:sp>
        <p:nvSpPr>
          <p:cNvPr id="614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35101"/>
            <a:ext cx="3351229" cy="1902904"/>
          </a:xfrm>
        </p:spPr>
        <p:txBody>
          <a:bodyPr wrap="square" anchor="t">
            <a:normAutofit/>
          </a:bodyPr>
          <a:lstStyle/>
          <a:p>
            <a:pPr marL="227013" indent="-227013">
              <a:buChar char="•"/>
            </a:pPr>
            <a:r>
              <a:rPr lang="en-US" sz="2400" dirty="0"/>
              <a:t>Average lost from cancellations per year</a:t>
            </a:r>
          </a:p>
          <a:p>
            <a:pPr marL="227013" indent="-227013">
              <a:buChar char="•"/>
            </a:pPr>
            <a:endParaRPr lang="en-US" sz="2400" dirty="0"/>
          </a:p>
          <a:p>
            <a:pPr marL="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D099683-5900-41AA-893D-94BD116C6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kern="0" dirty="0"/>
              <a:t>Loss Revenue</a:t>
            </a:r>
            <a:endParaRPr lang="en-US" sz="1800" kern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614873-C3F2-421F-A5FD-BCC245B4D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39" y="3870444"/>
            <a:ext cx="2634439" cy="1852340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C363EE4-BF9A-4EEE-A5D8-FF5C5B322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62" y="4785981"/>
            <a:ext cx="1386050" cy="803676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D06453-0090-4774-BF0D-B8BC2642B9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94" y="4889047"/>
            <a:ext cx="488896" cy="5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98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Country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083076"/>
            <a:ext cx="8671346" cy="4951012"/>
          </a:xfrm>
        </p:spPr>
        <p:txBody>
          <a:bodyPr/>
          <a:lstStyle/>
          <a:p>
            <a:r>
              <a:rPr lang="en-US" dirty="0"/>
              <a:t>Most of the cancellations are occurring in Portugal with 27,519</a:t>
            </a:r>
          </a:p>
          <a:p>
            <a:pPr marL="341313" lvl="1" indent="0">
              <a:buNone/>
            </a:pPr>
            <a:r>
              <a:rPr lang="en-US" sz="3600" b="1" dirty="0"/>
              <a:t>10x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dirty="0"/>
              <a:t> more than the following: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GBR 2,453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ESP 2,177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FRA 1,934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sz="2400" dirty="0">
              <a:ea typeface="+mn-ea"/>
              <a:cs typeface="+mn-cs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orange, white, large, group&#10;&#10;Description automatically generated">
            <a:extLst>
              <a:ext uri="{FF2B5EF4-FFF2-40B4-BE49-F238E27FC236}">
                <a16:creationId xmlns:a16="http://schemas.microsoft.com/office/drawing/2014/main" id="{837CAB22-88D3-4E7D-994F-F716BD81E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5" y="3394262"/>
            <a:ext cx="7887105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801CC1A-F78D-4CA1-8101-29967C33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36" y="1246187"/>
            <a:ext cx="6054964" cy="4340421"/>
          </a:xfrm>
          <a:prstGeom prst="rect">
            <a:avLst/>
          </a:prstGeom>
          <a:noFill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D6E1278-1899-4E69-A6EB-D9B1BD980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3200" kern="0" dirty="0"/>
              <a:t>Online Tourist Agents (OTA)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40F162F-649E-44C1-B90A-1DD4F2A485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35100"/>
            <a:ext cx="3200400" cy="4691063"/>
          </a:xfrm>
        </p:spPr>
        <p:txBody>
          <a:bodyPr wrap="square" anchor="t">
            <a:normAutofit/>
          </a:bodyPr>
          <a:lstStyle/>
          <a:p>
            <a:pPr marL="227013" indent="-227013">
              <a:buChar char="•"/>
            </a:pPr>
            <a:r>
              <a:rPr lang="en-US" sz="2400" dirty="0"/>
              <a:t>Make up </a:t>
            </a:r>
            <a:r>
              <a:rPr lang="en-US" sz="3600" b="1" dirty="0"/>
              <a:t>47%</a:t>
            </a:r>
            <a:r>
              <a:rPr lang="en-US" sz="2400" dirty="0"/>
              <a:t> of cancellations</a:t>
            </a:r>
          </a:p>
          <a:p>
            <a:pPr marL="227013" indent="-227013">
              <a:buFontTx/>
              <a:buChar char="•"/>
            </a:pPr>
            <a:r>
              <a:rPr lang="en-US" sz="2400" dirty="0"/>
              <a:t>Industry cancellation rate is 40%</a:t>
            </a:r>
          </a:p>
          <a:p>
            <a:pPr marL="227013" indent="-227013">
              <a:buFontTx/>
              <a:buChar char="•"/>
            </a:pPr>
            <a:r>
              <a:rPr lang="en-US" sz="2400" kern="1200" dirty="0">
                <a:latin typeface="Arial" charset="0"/>
              </a:rPr>
              <a:t>“Free Cancellations” policies </a:t>
            </a: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1043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Long Lead Times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2737" y="5334000"/>
            <a:ext cx="8519023" cy="9652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Longer than 30 days are </a:t>
            </a:r>
            <a:r>
              <a:rPr lang="en-US" sz="3600" b="1" dirty="0"/>
              <a:t>85%</a:t>
            </a:r>
            <a:r>
              <a:rPr lang="en-US" dirty="0"/>
              <a:t> more likely to be canceled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F4FDE-38AA-4B06-8159-6EE3DE2EF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7" y="1065325"/>
            <a:ext cx="8155236" cy="3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58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1974</Words>
  <Application>Microsoft Office PowerPoint</Application>
  <PresentationFormat>On-screen Show (4:3)</PresentationFormat>
  <Paragraphs>218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</vt:lpstr>
      <vt:lpstr>Verdana</vt:lpstr>
      <vt:lpstr>Blank Presentation</vt:lpstr>
      <vt:lpstr>PowerPoint Presentation</vt:lpstr>
      <vt:lpstr>Problem Statement</vt:lpstr>
      <vt:lpstr>Business Value</vt:lpstr>
      <vt:lpstr>Methodology</vt:lpstr>
      <vt:lpstr>Industry Cancellation Rates</vt:lpstr>
      <vt:lpstr>PowerPoint Presentation</vt:lpstr>
      <vt:lpstr>Country</vt:lpstr>
      <vt:lpstr>PowerPoint Presentation</vt:lpstr>
      <vt:lpstr>Long Lead Times</vt:lpstr>
      <vt:lpstr>Market Segment Lead Times</vt:lpstr>
      <vt:lpstr>Findings - Most Predictive Features</vt:lpstr>
      <vt:lpstr>Findings – Best Model for Predictions</vt:lpstr>
      <vt:lpstr>Recommendations</vt:lpstr>
      <vt:lpstr>Let’s Do Some Predictions ….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Deon Warner</dc:creator>
  <cp:lastModifiedBy>Deon Warner</cp:lastModifiedBy>
  <cp:revision>45</cp:revision>
  <dcterms:created xsi:type="dcterms:W3CDTF">2020-04-21T04:54:49Z</dcterms:created>
  <dcterms:modified xsi:type="dcterms:W3CDTF">2020-04-22T19:31:57Z</dcterms:modified>
</cp:coreProperties>
</file>