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1" r:id="rId3"/>
    <p:sldId id="278" r:id="rId4"/>
    <p:sldId id="276" r:id="rId5"/>
    <p:sldId id="286" r:id="rId6"/>
    <p:sldId id="280" r:id="rId7"/>
    <p:sldId id="281" r:id="rId8"/>
    <p:sldId id="283" r:id="rId9"/>
    <p:sldId id="285" r:id="rId10"/>
    <p:sldId id="266" r:id="rId11"/>
    <p:sldId id="267" r:id="rId12"/>
    <p:sldId id="29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490" autoAdjust="0"/>
    <p:restoredTop sz="79365" autoAdjust="0"/>
  </p:normalViewPr>
  <p:slideViewPr>
    <p:cSldViewPr snapToGrid="0">
      <p:cViewPr varScale="1">
        <p:scale>
          <a:sx n="49" d="100"/>
          <a:sy n="49" d="100"/>
        </p:scale>
        <p:origin x="420" y="5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632"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F69F22-26F7-42BC-BE97-47EDFEDE471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677C47C-CB2C-4A04-A920-F5DBD59518E5}">
      <dgm:prSet/>
      <dgm:spPr/>
      <dgm:t>
        <a:bodyPr/>
        <a:lstStyle/>
        <a:p>
          <a:pPr>
            <a:lnSpc>
              <a:spcPct val="100000"/>
            </a:lnSpc>
          </a:pPr>
          <a:r>
            <a:rPr lang="en-US" dirty="0"/>
            <a:t>Analyze Northwind Traders Data</a:t>
          </a:r>
        </a:p>
      </dgm:t>
    </dgm:pt>
    <dgm:pt modelId="{489A7E11-9FDF-4F24-B47D-6962AD43B1EC}" type="parTrans" cxnId="{41B04668-AE33-47A1-9FD1-9AC8EF18CB64}">
      <dgm:prSet/>
      <dgm:spPr/>
      <dgm:t>
        <a:bodyPr/>
        <a:lstStyle/>
        <a:p>
          <a:endParaRPr lang="en-US"/>
        </a:p>
      </dgm:t>
    </dgm:pt>
    <dgm:pt modelId="{2441F85F-D2F6-483B-A6EA-306F925536E5}" type="sibTrans" cxnId="{41B04668-AE33-47A1-9FD1-9AC8EF18CB64}">
      <dgm:prSet/>
      <dgm:spPr/>
      <dgm:t>
        <a:bodyPr/>
        <a:lstStyle/>
        <a:p>
          <a:endParaRPr lang="en-US"/>
        </a:p>
      </dgm:t>
    </dgm:pt>
    <dgm:pt modelId="{2985493B-ADEC-4067-B029-47256F9344C1}">
      <dgm:prSet/>
      <dgm:spPr/>
      <dgm:t>
        <a:bodyPr/>
        <a:lstStyle/>
        <a:p>
          <a:pPr>
            <a:lnSpc>
              <a:spcPct val="100000"/>
            </a:lnSpc>
          </a:pPr>
          <a:r>
            <a:rPr lang="en-US" dirty="0"/>
            <a:t>Generate Business Insights</a:t>
          </a:r>
        </a:p>
      </dgm:t>
    </dgm:pt>
    <dgm:pt modelId="{2CCB14AA-5A09-42CE-A859-8A5E5BD0B5E7}" type="parTrans" cxnId="{AEABA346-963D-488F-8CB2-96DB29CDB847}">
      <dgm:prSet/>
      <dgm:spPr/>
      <dgm:t>
        <a:bodyPr/>
        <a:lstStyle/>
        <a:p>
          <a:endParaRPr lang="en-US"/>
        </a:p>
      </dgm:t>
    </dgm:pt>
    <dgm:pt modelId="{7E298B67-9AA8-4021-B4FB-5DAA5BA7B69C}" type="sibTrans" cxnId="{AEABA346-963D-488F-8CB2-96DB29CDB847}">
      <dgm:prSet/>
      <dgm:spPr/>
      <dgm:t>
        <a:bodyPr/>
        <a:lstStyle/>
        <a:p>
          <a:endParaRPr lang="en-US"/>
        </a:p>
      </dgm:t>
    </dgm:pt>
    <dgm:pt modelId="{A0A1B2F6-6876-45D6-BFE9-0BB9B8027B5B}" type="pres">
      <dgm:prSet presAssocID="{D3F69F22-26F7-42BC-BE97-47EDFEDE471C}" presName="root" presStyleCnt="0">
        <dgm:presLayoutVars>
          <dgm:dir/>
          <dgm:resizeHandles val="exact"/>
        </dgm:presLayoutVars>
      </dgm:prSet>
      <dgm:spPr/>
    </dgm:pt>
    <dgm:pt modelId="{A0751AC0-5C51-4810-A4C3-B399B28D1CEF}" type="pres">
      <dgm:prSet presAssocID="{4677C47C-CB2C-4A04-A920-F5DBD59518E5}" presName="compNode" presStyleCnt="0"/>
      <dgm:spPr/>
    </dgm:pt>
    <dgm:pt modelId="{F9A64FDB-CA2C-4D16-B5C4-25BB364CF016}" type="pres">
      <dgm:prSet presAssocID="{4677C47C-CB2C-4A04-A920-F5DBD59518E5}" presName="bgRect" presStyleLbl="bgShp" presStyleIdx="0" presStyleCnt="2"/>
      <dgm:spPr/>
    </dgm:pt>
    <dgm:pt modelId="{22E6C7A8-7D57-411E-9D5B-91CF390163FC}" type="pres">
      <dgm:prSet presAssocID="{4677C47C-CB2C-4A04-A920-F5DBD59518E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4D4087A3-48DF-4BC2-8B31-90FCBD40FCBB}" type="pres">
      <dgm:prSet presAssocID="{4677C47C-CB2C-4A04-A920-F5DBD59518E5}" presName="spaceRect" presStyleCnt="0"/>
      <dgm:spPr/>
    </dgm:pt>
    <dgm:pt modelId="{77ED4AA0-7901-45CC-8053-3D1D7B4AABF3}" type="pres">
      <dgm:prSet presAssocID="{4677C47C-CB2C-4A04-A920-F5DBD59518E5}" presName="parTx" presStyleLbl="revTx" presStyleIdx="0" presStyleCnt="2">
        <dgm:presLayoutVars>
          <dgm:chMax val="0"/>
          <dgm:chPref val="0"/>
        </dgm:presLayoutVars>
      </dgm:prSet>
      <dgm:spPr/>
    </dgm:pt>
    <dgm:pt modelId="{7F956600-C33C-424E-A4A9-9094F2012E93}" type="pres">
      <dgm:prSet presAssocID="{2441F85F-D2F6-483B-A6EA-306F925536E5}" presName="sibTrans" presStyleCnt="0"/>
      <dgm:spPr/>
    </dgm:pt>
    <dgm:pt modelId="{7482B9EE-D6FF-498D-8AD1-AE9F9B46BD41}" type="pres">
      <dgm:prSet presAssocID="{2985493B-ADEC-4067-B029-47256F9344C1}" presName="compNode" presStyleCnt="0"/>
      <dgm:spPr/>
    </dgm:pt>
    <dgm:pt modelId="{731ED5CE-F5A6-4EDA-A39D-E528717B2831}" type="pres">
      <dgm:prSet presAssocID="{2985493B-ADEC-4067-B029-47256F9344C1}" presName="bgRect" presStyleLbl="bgShp" presStyleIdx="1" presStyleCnt="2"/>
      <dgm:spPr/>
    </dgm:pt>
    <dgm:pt modelId="{FE2BD05B-D184-4039-B95B-CC8E6B5BF5FD}" type="pres">
      <dgm:prSet presAssocID="{2985493B-ADEC-4067-B029-47256F9344C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opping cart"/>
        </a:ext>
      </dgm:extLst>
    </dgm:pt>
    <dgm:pt modelId="{1E598B87-DEC7-4B52-A7D4-FF903C776C86}" type="pres">
      <dgm:prSet presAssocID="{2985493B-ADEC-4067-B029-47256F9344C1}" presName="spaceRect" presStyleCnt="0"/>
      <dgm:spPr/>
    </dgm:pt>
    <dgm:pt modelId="{A8E2AC6C-6410-4F3A-8D14-94AF24122A7C}" type="pres">
      <dgm:prSet presAssocID="{2985493B-ADEC-4067-B029-47256F9344C1}" presName="parTx" presStyleLbl="revTx" presStyleIdx="1" presStyleCnt="2">
        <dgm:presLayoutVars>
          <dgm:chMax val="0"/>
          <dgm:chPref val="0"/>
        </dgm:presLayoutVars>
      </dgm:prSet>
      <dgm:spPr/>
    </dgm:pt>
  </dgm:ptLst>
  <dgm:cxnLst>
    <dgm:cxn modelId="{A7D5C345-C7FA-4D53-80D1-307DD157B59B}" type="presOf" srcId="{D3F69F22-26F7-42BC-BE97-47EDFEDE471C}" destId="{A0A1B2F6-6876-45D6-BFE9-0BB9B8027B5B}" srcOrd="0" destOrd="0" presId="urn:microsoft.com/office/officeart/2018/2/layout/IconVerticalSolidList"/>
    <dgm:cxn modelId="{AEABA346-963D-488F-8CB2-96DB29CDB847}" srcId="{D3F69F22-26F7-42BC-BE97-47EDFEDE471C}" destId="{2985493B-ADEC-4067-B029-47256F9344C1}" srcOrd="1" destOrd="0" parTransId="{2CCB14AA-5A09-42CE-A859-8A5E5BD0B5E7}" sibTransId="{7E298B67-9AA8-4021-B4FB-5DAA5BA7B69C}"/>
    <dgm:cxn modelId="{41B04668-AE33-47A1-9FD1-9AC8EF18CB64}" srcId="{D3F69F22-26F7-42BC-BE97-47EDFEDE471C}" destId="{4677C47C-CB2C-4A04-A920-F5DBD59518E5}" srcOrd="0" destOrd="0" parTransId="{489A7E11-9FDF-4F24-B47D-6962AD43B1EC}" sibTransId="{2441F85F-D2F6-483B-A6EA-306F925536E5}"/>
    <dgm:cxn modelId="{EA8CE2A0-8F40-4E04-A61B-8826608928AF}" type="presOf" srcId="{2985493B-ADEC-4067-B029-47256F9344C1}" destId="{A8E2AC6C-6410-4F3A-8D14-94AF24122A7C}" srcOrd="0" destOrd="0" presId="urn:microsoft.com/office/officeart/2018/2/layout/IconVerticalSolidList"/>
    <dgm:cxn modelId="{A61CEAEF-74A7-4455-A0E5-12D96CD5A4A8}" type="presOf" srcId="{4677C47C-CB2C-4A04-A920-F5DBD59518E5}" destId="{77ED4AA0-7901-45CC-8053-3D1D7B4AABF3}" srcOrd="0" destOrd="0" presId="urn:microsoft.com/office/officeart/2018/2/layout/IconVerticalSolidList"/>
    <dgm:cxn modelId="{58FED6B7-B5CF-416A-A6C9-8EE61DA4B3E1}" type="presParOf" srcId="{A0A1B2F6-6876-45D6-BFE9-0BB9B8027B5B}" destId="{A0751AC0-5C51-4810-A4C3-B399B28D1CEF}" srcOrd="0" destOrd="0" presId="urn:microsoft.com/office/officeart/2018/2/layout/IconVerticalSolidList"/>
    <dgm:cxn modelId="{BF2DED9E-2F7A-4F59-A3B8-8E1D79C89DD2}" type="presParOf" srcId="{A0751AC0-5C51-4810-A4C3-B399B28D1CEF}" destId="{F9A64FDB-CA2C-4D16-B5C4-25BB364CF016}" srcOrd="0" destOrd="0" presId="urn:microsoft.com/office/officeart/2018/2/layout/IconVerticalSolidList"/>
    <dgm:cxn modelId="{49EBB40C-2712-42A0-AA53-582436CEC0E1}" type="presParOf" srcId="{A0751AC0-5C51-4810-A4C3-B399B28D1CEF}" destId="{22E6C7A8-7D57-411E-9D5B-91CF390163FC}" srcOrd="1" destOrd="0" presId="urn:microsoft.com/office/officeart/2018/2/layout/IconVerticalSolidList"/>
    <dgm:cxn modelId="{29D2D396-0E7D-45D1-9B68-E0597F6BFB27}" type="presParOf" srcId="{A0751AC0-5C51-4810-A4C3-B399B28D1CEF}" destId="{4D4087A3-48DF-4BC2-8B31-90FCBD40FCBB}" srcOrd="2" destOrd="0" presId="urn:microsoft.com/office/officeart/2018/2/layout/IconVerticalSolidList"/>
    <dgm:cxn modelId="{028AB9AA-0570-496B-AF9F-F378D1891C0C}" type="presParOf" srcId="{A0751AC0-5C51-4810-A4C3-B399B28D1CEF}" destId="{77ED4AA0-7901-45CC-8053-3D1D7B4AABF3}" srcOrd="3" destOrd="0" presId="urn:microsoft.com/office/officeart/2018/2/layout/IconVerticalSolidList"/>
    <dgm:cxn modelId="{04FFADC4-C3AB-4CCE-B9DB-A23B20A26BCD}" type="presParOf" srcId="{A0A1B2F6-6876-45D6-BFE9-0BB9B8027B5B}" destId="{7F956600-C33C-424E-A4A9-9094F2012E93}" srcOrd="1" destOrd="0" presId="urn:microsoft.com/office/officeart/2018/2/layout/IconVerticalSolidList"/>
    <dgm:cxn modelId="{F8F7136F-B1DA-4315-9946-E2A65AD56D89}" type="presParOf" srcId="{A0A1B2F6-6876-45D6-BFE9-0BB9B8027B5B}" destId="{7482B9EE-D6FF-498D-8AD1-AE9F9B46BD41}" srcOrd="2" destOrd="0" presId="urn:microsoft.com/office/officeart/2018/2/layout/IconVerticalSolidList"/>
    <dgm:cxn modelId="{4746F0AA-55FD-42B8-82C0-543FDE0DFAF1}" type="presParOf" srcId="{7482B9EE-D6FF-498D-8AD1-AE9F9B46BD41}" destId="{731ED5CE-F5A6-4EDA-A39D-E528717B2831}" srcOrd="0" destOrd="0" presId="urn:microsoft.com/office/officeart/2018/2/layout/IconVerticalSolidList"/>
    <dgm:cxn modelId="{7D6AF068-E71A-401D-9777-930165AB7878}" type="presParOf" srcId="{7482B9EE-D6FF-498D-8AD1-AE9F9B46BD41}" destId="{FE2BD05B-D184-4039-B95B-CC8E6B5BF5FD}" srcOrd="1" destOrd="0" presId="urn:microsoft.com/office/officeart/2018/2/layout/IconVerticalSolidList"/>
    <dgm:cxn modelId="{854250B7-8331-46EB-A400-57BF73C364A7}" type="presParOf" srcId="{7482B9EE-D6FF-498D-8AD1-AE9F9B46BD41}" destId="{1E598B87-DEC7-4B52-A7D4-FF903C776C86}" srcOrd="2" destOrd="0" presId="urn:microsoft.com/office/officeart/2018/2/layout/IconVerticalSolidList"/>
    <dgm:cxn modelId="{5A494AB6-C091-4D36-84DF-B8053AEEF400}" type="presParOf" srcId="{7482B9EE-D6FF-498D-8AD1-AE9F9B46BD41}" destId="{A8E2AC6C-6410-4F3A-8D14-94AF24122A7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9DD199-0838-4E61-ABC4-45CDBC6D6C7E}"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4BBEC4F7-1248-4A40-B476-0E922BBC8064}">
      <dgm:prSet/>
      <dgm:spPr/>
      <dgm:t>
        <a:bodyPr/>
        <a:lstStyle/>
        <a:p>
          <a:r>
            <a:rPr lang="en-US" b="0" dirty="0"/>
            <a:t>Learn-co.slack.com</a:t>
          </a:r>
          <a:endParaRPr lang="en-US" dirty="0"/>
        </a:p>
      </dgm:t>
    </dgm:pt>
    <dgm:pt modelId="{C49064FE-615C-4DF0-8E5D-F84FB0F4A852}" type="parTrans" cxnId="{F6C9967E-679F-424E-B6BC-32647F5E22C5}">
      <dgm:prSet/>
      <dgm:spPr/>
      <dgm:t>
        <a:bodyPr/>
        <a:lstStyle/>
        <a:p>
          <a:endParaRPr lang="en-US"/>
        </a:p>
      </dgm:t>
    </dgm:pt>
    <dgm:pt modelId="{2FA5ACE8-6C8D-4403-84EA-CC80435D4AD2}" type="sibTrans" cxnId="{F6C9967E-679F-424E-B6BC-32647F5E22C5}">
      <dgm:prSet/>
      <dgm:spPr/>
      <dgm:t>
        <a:bodyPr/>
        <a:lstStyle/>
        <a:p>
          <a:endParaRPr lang="en-US"/>
        </a:p>
      </dgm:t>
    </dgm:pt>
    <dgm:pt modelId="{4BD2BED9-5751-4690-92A8-0BAB29C4E8CD}">
      <dgm:prSet/>
      <dgm:spPr/>
      <dgm:t>
        <a:bodyPr/>
        <a:lstStyle/>
        <a:p>
          <a:r>
            <a:rPr lang="en-US" b="1" dirty="0"/>
            <a:t>@Sharonda W</a:t>
          </a:r>
          <a:endParaRPr lang="en-US" dirty="0"/>
        </a:p>
      </dgm:t>
    </dgm:pt>
    <dgm:pt modelId="{8371AE97-D503-496A-9EE4-EB904DC70626}" type="parTrans" cxnId="{29D091A3-4A20-440C-9EB5-399D2B9D4C8B}">
      <dgm:prSet/>
      <dgm:spPr/>
      <dgm:t>
        <a:bodyPr/>
        <a:lstStyle/>
        <a:p>
          <a:endParaRPr lang="en-US"/>
        </a:p>
      </dgm:t>
    </dgm:pt>
    <dgm:pt modelId="{C432DC04-3EB7-407C-8A55-FFCF7F68350C}" type="sibTrans" cxnId="{29D091A3-4A20-440C-9EB5-399D2B9D4C8B}">
      <dgm:prSet/>
      <dgm:spPr/>
      <dgm:t>
        <a:bodyPr/>
        <a:lstStyle/>
        <a:p>
          <a:endParaRPr lang="en-US"/>
        </a:p>
      </dgm:t>
    </dgm:pt>
    <dgm:pt modelId="{1F6A6A0E-0F61-4115-8FDC-A63C0036CDF2}" type="pres">
      <dgm:prSet presAssocID="{939DD199-0838-4E61-ABC4-45CDBC6D6C7E}" presName="vert0" presStyleCnt="0">
        <dgm:presLayoutVars>
          <dgm:dir/>
          <dgm:animOne val="branch"/>
          <dgm:animLvl val="lvl"/>
        </dgm:presLayoutVars>
      </dgm:prSet>
      <dgm:spPr/>
    </dgm:pt>
    <dgm:pt modelId="{8533F8BB-8AB9-4FE2-A97B-C797A4396445}" type="pres">
      <dgm:prSet presAssocID="{4BBEC4F7-1248-4A40-B476-0E922BBC8064}" presName="thickLine" presStyleLbl="alignNode1" presStyleIdx="0" presStyleCnt="2"/>
      <dgm:spPr/>
    </dgm:pt>
    <dgm:pt modelId="{03892AA3-330D-4188-B78C-12214B5A29C6}" type="pres">
      <dgm:prSet presAssocID="{4BBEC4F7-1248-4A40-B476-0E922BBC8064}" presName="horz1" presStyleCnt="0"/>
      <dgm:spPr/>
    </dgm:pt>
    <dgm:pt modelId="{707023BA-4EFE-45DC-B410-65F9F53D186E}" type="pres">
      <dgm:prSet presAssocID="{4BBEC4F7-1248-4A40-B476-0E922BBC8064}" presName="tx1" presStyleLbl="revTx" presStyleIdx="0" presStyleCnt="2"/>
      <dgm:spPr/>
    </dgm:pt>
    <dgm:pt modelId="{346E3098-9FA0-4490-A354-BD55F9C0AE3F}" type="pres">
      <dgm:prSet presAssocID="{4BBEC4F7-1248-4A40-B476-0E922BBC8064}" presName="vert1" presStyleCnt="0"/>
      <dgm:spPr/>
    </dgm:pt>
    <dgm:pt modelId="{687051D5-B1A6-42B3-8E0F-F8FED71CAF58}" type="pres">
      <dgm:prSet presAssocID="{4BD2BED9-5751-4690-92A8-0BAB29C4E8CD}" presName="thickLine" presStyleLbl="alignNode1" presStyleIdx="1" presStyleCnt="2"/>
      <dgm:spPr/>
    </dgm:pt>
    <dgm:pt modelId="{37F8B8E1-D084-4081-957B-884EB91A506C}" type="pres">
      <dgm:prSet presAssocID="{4BD2BED9-5751-4690-92A8-0BAB29C4E8CD}" presName="horz1" presStyleCnt="0"/>
      <dgm:spPr/>
    </dgm:pt>
    <dgm:pt modelId="{C15C467C-C211-49E0-9AC3-716FF00DB08A}" type="pres">
      <dgm:prSet presAssocID="{4BD2BED9-5751-4690-92A8-0BAB29C4E8CD}" presName="tx1" presStyleLbl="revTx" presStyleIdx="1" presStyleCnt="2"/>
      <dgm:spPr/>
    </dgm:pt>
    <dgm:pt modelId="{84B260FD-2BCF-4C02-9A9C-80CC34761917}" type="pres">
      <dgm:prSet presAssocID="{4BD2BED9-5751-4690-92A8-0BAB29C4E8CD}" presName="vert1" presStyleCnt="0"/>
      <dgm:spPr/>
    </dgm:pt>
  </dgm:ptLst>
  <dgm:cxnLst>
    <dgm:cxn modelId="{F6C9967E-679F-424E-B6BC-32647F5E22C5}" srcId="{939DD199-0838-4E61-ABC4-45CDBC6D6C7E}" destId="{4BBEC4F7-1248-4A40-B476-0E922BBC8064}" srcOrd="0" destOrd="0" parTransId="{C49064FE-615C-4DF0-8E5D-F84FB0F4A852}" sibTransId="{2FA5ACE8-6C8D-4403-84EA-CC80435D4AD2}"/>
    <dgm:cxn modelId="{29D091A3-4A20-440C-9EB5-399D2B9D4C8B}" srcId="{939DD199-0838-4E61-ABC4-45CDBC6D6C7E}" destId="{4BD2BED9-5751-4690-92A8-0BAB29C4E8CD}" srcOrd="1" destOrd="0" parTransId="{8371AE97-D503-496A-9EE4-EB904DC70626}" sibTransId="{C432DC04-3EB7-407C-8A55-FFCF7F68350C}"/>
    <dgm:cxn modelId="{7E6BEAC7-11EA-4600-BACF-49F0DA8E5940}" type="presOf" srcId="{4BD2BED9-5751-4690-92A8-0BAB29C4E8CD}" destId="{C15C467C-C211-49E0-9AC3-716FF00DB08A}" srcOrd="0" destOrd="0" presId="urn:microsoft.com/office/officeart/2008/layout/LinedList"/>
    <dgm:cxn modelId="{A46D69CE-9CF9-4586-B541-B423E7C424E6}" type="presOf" srcId="{939DD199-0838-4E61-ABC4-45CDBC6D6C7E}" destId="{1F6A6A0E-0F61-4115-8FDC-A63C0036CDF2}" srcOrd="0" destOrd="0" presId="urn:microsoft.com/office/officeart/2008/layout/LinedList"/>
    <dgm:cxn modelId="{EC07DEF2-7AB9-4F49-9B0E-4BAB7D14970D}" type="presOf" srcId="{4BBEC4F7-1248-4A40-B476-0E922BBC8064}" destId="{707023BA-4EFE-45DC-B410-65F9F53D186E}" srcOrd="0" destOrd="0" presId="urn:microsoft.com/office/officeart/2008/layout/LinedList"/>
    <dgm:cxn modelId="{A9F9905E-BA9B-4AA3-9396-881DC1E183B0}" type="presParOf" srcId="{1F6A6A0E-0F61-4115-8FDC-A63C0036CDF2}" destId="{8533F8BB-8AB9-4FE2-A97B-C797A4396445}" srcOrd="0" destOrd="0" presId="urn:microsoft.com/office/officeart/2008/layout/LinedList"/>
    <dgm:cxn modelId="{E3DB5F8C-0F53-4F12-8C84-0186402E22D2}" type="presParOf" srcId="{1F6A6A0E-0F61-4115-8FDC-A63C0036CDF2}" destId="{03892AA3-330D-4188-B78C-12214B5A29C6}" srcOrd="1" destOrd="0" presId="urn:microsoft.com/office/officeart/2008/layout/LinedList"/>
    <dgm:cxn modelId="{1E45A37A-8C1D-4AD8-B9FB-748E964D323F}" type="presParOf" srcId="{03892AA3-330D-4188-B78C-12214B5A29C6}" destId="{707023BA-4EFE-45DC-B410-65F9F53D186E}" srcOrd="0" destOrd="0" presId="urn:microsoft.com/office/officeart/2008/layout/LinedList"/>
    <dgm:cxn modelId="{CE2F6758-1DB7-4016-A5C8-2F1161923DD0}" type="presParOf" srcId="{03892AA3-330D-4188-B78C-12214B5A29C6}" destId="{346E3098-9FA0-4490-A354-BD55F9C0AE3F}" srcOrd="1" destOrd="0" presId="urn:microsoft.com/office/officeart/2008/layout/LinedList"/>
    <dgm:cxn modelId="{7480E5AB-938E-443E-AB26-E1303FFC08A9}" type="presParOf" srcId="{1F6A6A0E-0F61-4115-8FDC-A63C0036CDF2}" destId="{687051D5-B1A6-42B3-8E0F-F8FED71CAF58}" srcOrd="2" destOrd="0" presId="urn:microsoft.com/office/officeart/2008/layout/LinedList"/>
    <dgm:cxn modelId="{C7096DD9-3FE7-4953-A8B4-ECC787721F90}" type="presParOf" srcId="{1F6A6A0E-0F61-4115-8FDC-A63C0036CDF2}" destId="{37F8B8E1-D084-4081-957B-884EB91A506C}" srcOrd="3" destOrd="0" presId="urn:microsoft.com/office/officeart/2008/layout/LinedList"/>
    <dgm:cxn modelId="{A650D602-E24A-470D-93F9-F49B0337FECF}" type="presParOf" srcId="{37F8B8E1-D084-4081-957B-884EB91A506C}" destId="{C15C467C-C211-49E0-9AC3-716FF00DB08A}" srcOrd="0" destOrd="0" presId="urn:microsoft.com/office/officeart/2008/layout/LinedList"/>
    <dgm:cxn modelId="{B1BFC8C4-6CBF-4D8F-9060-A7ACCA2504FF}" type="presParOf" srcId="{37F8B8E1-D084-4081-957B-884EB91A506C}" destId="{84B260FD-2BCF-4C02-9A9C-80CC3476191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A64FDB-CA2C-4D16-B5C4-25BB364CF016}">
      <dsp:nvSpPr>
        <dsp:cNvPr id="0" name=""/>
        <dsp:cNvSpPr/>
      </dsp:nvSpPr>
      <dsp:spPr>
        <a:xfrm>
          <a:off x="0" y="767548"/>
          <a:ext cx="6513603" cy="14170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E6C7A8-7D57-411E-9D5B-91CF390163FC}">
      <dsp:nvSpPr>
        <dsp:cNvPr id="0" name=""/>
        <dsp:cNvSpPr/>
      </dsp:nvSpPr>
      <dsp:spPr>
        <a:xfrm>
          <a:off x="428646" y="1086376"/>
          <a:ext cx="779357" cy="7793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ED4AA0-7901-45CC-8053-3D1D7B4AABF3}">
      <dsp:nvSpPr>
        <dsp:cNvPr id="0" name=""/>
        <dsp:cNvSpPr/>
      </dsp:nvSpPr>
      <dsp:spPr>
        <a:xfrm>
          <a:off x="1636649" y="767548"/>
          <a:ext cx="4876954" cy="1417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967" tIns="149967" rIns="149967" bIns="149967" numCol="1" spcCol="1270" anchor="ctr" anchorCtr="0">
          <a:noAutofit/>
        </a:bodyPr>
        <a:lstStyle/>
        <a:p>
          <a:pPr marL="0" lvl="0" indent="0" algn="l" defTabSz="1111250">
            <a:lnSpc>
              <a:spcPct val="100000"/>
            </a:lnSpc>
            <a:spcBef>
              <a:spcPct val="0"/>
            </a:spcBef>
            <a:spcAft>
              <a:spcPct val="35000"/>
            </a:spcAft>
            <a:buNone/>
          </a:pPr>
          <a:r>
            <a:rPr lang="en-US" sz="2500" kern="1200"/>
            <a:t>Analyze Northwind Traders Data</a:t>
          </a:r>
        </a:p>
      </dsp:txBody>
      <dsp:txXfrm>
        <a:off x="1636649" y="767548"/>
        <a:ext cx="4876954" cy="1417012"/>
      </dsp:txXfrm>
    </dsp:sp>
    <dsp:sp modelId="{731ED5CE-F5A6-4EDA-A39D-E528717B2831}">
      <dsp:nvSpPr>
        <dsp:cNvPr id="0" name=""/>
        <dsp:cNvSpPr/>
      </dsp:nvSpPr>
      <dsp:spPr>
        <a:xfrm>
          <a:off x="0" y="2538814"/>
          <a:ext cx="6513603" cy="14170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2BD05B-D184-4039-B95B-CC8E6B5BF5FD}">
      <dsp:nvSpPr>
        <dsp:cNvPr id="0" name=""/>
        <dsp:cNvSpPr/>
      </dsp:nvSpPr>
      <dsp:spPr>
        <a:xfrm>
          <a:off x="428646" y="2857642"/>
          <a:ext cx="779357" cy="7793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E2AC6C-6410-4F3A-8D14-94AF24122A7C}">
      <dsp:nvSpPr>
        <dsp:cNvPr id="0" name=""/>
        <dsp:cNvSpPr/>
      </dsp:nvSpPr>
      <dsp:spPr>
        <a:xfrm>
          <a:off x="1636649" y="2538814"/>
          <a:ext cx="4876954" cy="1417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967" tIns="149967" rIns="149967" bIns="149967" numCol="1" spcCol="1270" anchor="ctr" anchorCtr="0">
          <a:noAutofit/>
        </a:bodyPr>
        <a:lstStyle/>
        <a:p>
          <a:pPr marL="0" lvl="0" indent="0" algn="l" defTabSz="1111250">
            <a:lnSpc>
              <a:spcPct val="100000"/>
            </a:lnSpc>
            <a:spcBef>
              <a:spcPct val="0"/>
            </a:spcBef>
            <a:spcAft>
              <a:spcPct val="35000"/>
            </a:spcAft>
            <a:buNone/>
          </a:pPr>
          <a:r>
            <a:rPr lang="en-US" sz="2500" kern="1200" dirty="0"/>
            <a:t>Generate Business Insights</a:t>
          </a:r>
        </a:p>
      </dsp:txBody>
      <dsp:txXfrm>
        <a:off x="1636649" y="2538814"/>
        <a:ext cx="4876954" cy="14170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33F8BB-8AB9-4FE2-A97B-C797A4396445}">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7023BA-4EFE-45DC-B410-65F9F53D186E}">
      <dsp:nvSpPr>
        <dsp:cNvPr id="0" name=""/>
        <dsp:cNvSpPr/>
      </dsp:nvSpPr>
      <dsp:spPr>
        <a:xfrm>
          <a:off x="0" y="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b="0" kern="1200"/>
            <a:t>Learn-co.slack.com</a:t>
          </a:r>
          <a:endParaRPr lang="en-US" sz="6500" kern="1200"/>
        </a:p>
      </dsp:txBody>
      <dsp:txXfrm>
        <a:off x="0" y="0"/>
        <a:ext cx="6492875" cy="2552700"/>
      </dsp:txXfrm>
    </dsp:sp>
    <dsp:sp modelId="{687051D5-B1A6-42B3-8E0F-F8FED71CAF58}">
      <dsp:nvSpPr>
        <dsp:cNvPr id="0" name=""/>
        <dsp:cNvSpPr/>
      </dsp:nvSpPr>
      <dsp:spPr>
        <a:xfrm>
          <a:off x="0" y="2552700"/>
          <a:ext cx="6492875" cy="0"/>
        </a:xfrm>
        <a:prstGeom prst="line">
          <a:avLst/>
        </a:prstGeom>
        <a:solidFill>
          <a:schemeClr val="accent2">
            <a:hueOff val="2746340"/>
            <a:satOff val="-48808"/>
            <a:lumOff val="1569"/>
            <a:alphaOff val="0"/>
          </a:schemeClr>
        </a:solidFill>
        <a:ln w="12700" cap="flat" cmpd="sng" algn="ctr">
          <a:solidFill>
            <a:schemeClr val="accent2">
              <a:hueOff val="2746340"/>
              <a:satOff val="-48808"/>
              <a:lumOff val="15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5C467C-C211-49E0-9AC3-716FF00DB08A}">
      <dsp:nvSpPr>
        <dsp:cNvPr id="0" name=""/>
        <dsp:cNvSpPr/>
      </dsp:nvSpPr>
      <dsp:spPr>
        <a:xfrm>
          <a:off x="0" y="255270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b="1" kern="1200" dirty="0"/>
            <a:t>@Sharonda W</a:t>
          </a:r>
          <a:endParaRPr lang="en-US" sz="6500" kern="1200" dirty="0"/>
        </a:p>
      </dsp:txBody>
      <dsp:txXfrm>
        <a:off x="0" y="2552700"/>
        <a:ext cx="6492875" cy="25527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672A3E-89BF-49C7-8DC6-834516275C53}" type="datetimeFigureOut">
              <a:rPr lang="en-US" smtClean="0"/>
              <a:t>10/14/2019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ED1193-AFFD-45FE-8A36-BC67D7B1317F}" type="slidenum">
              <a:rPr lang="en-US" smtClean="0"/>
              <a:t>‹#›</a:t>
            </a:fld>
            <a:endParaRPr lang="en-US" dirty="0"/>
          </a:p>
        </p:txBody>
      </p:sp>
    </p:spTree>
    <p:extLst>
      <p:ext uri="{BB962C8B-B14F-4D97-AF65-F5344CB8AC3E}">
        <p14:creationId xmlns:p14="http://schemas.microsoft.com/office/powerpoint/2010/main" val="1787663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lumMod val="65000"/>
                    <a:lumOff val="35000"/>
                  </a:schemeClr>
                </a:solidFill>
              </a:rPr>
              <a:t>Presented by : Sharonda Warner | October 15, 2019</a:t>
            </a:r>
          </a:p>
          <a:p>
            <a:endParaRPr lang="en-US" dirty="0"/>
          </a:p>
          <a:p>
            <a:r>
              <a:rPr lang="en-US" dirty="0"/>
              <a:t>FlatIron Project 3: Hypothesis Testing</a:t>
            </a:r>
          </a:p>
        </p:txBody>
      </p:sp>
      <p:sp>
        <p:nvSpPr>
          <p:cNvPr id="4" name="Slide Number Placeholder 3"/>
          <p:cNvSpPr>
            <a:spLocks noGrp="1"/>
          </p:cNvSpPr>
          <p:nvPr>
            <p:ph type="sldNum" sz="quarter" idx="5"/>
          </p:nvPr>
        </p:nvSpPr>
        <p:spPr/>
        <p:txBody>
          <a:bodyPr/>
          <a:lstStyle/>
          <a:p>
            <a:fld id="{C9ED1193-AFFD-45FE-8A36-BC67D7B1317F}" type="slidenum">
              <a:rPr lang="en-US" smtClean="0"/>
              <a:t>1</a:t>
            </a:fld>
            <a:endParaRPr lang="en-US" dirty="0"/>
          </a:p>
        </p:txBody>
      </p:sp>
    </p:spTree>
    <p:extLst>
      <p:ext uri="{BB962C8B-B14F-4D97-AF65-F5344CB8AC3E}">
        <p14:creationId xmlns:p14="http://schemas.microsoft.com/office/powerpoint/2010/main" val="4294462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ED1193-AFFD-45FE-8A36-BC67D7B1317F}" type="slidenum">
              <a:rPr lang="en-US" smtClean="0"/>
              <a:t>11</a:t>
            </a:fld>
            <a:endParaRPr lang="en-US" dirty="0"/>
          </a:p>
        </p:txBody>
      </p:sp>
    </p:spTree>
    <p:extLst>
      <p:ext uri="{BB962C8B-B14F-4D97-AF65-F5344CB8AC3E}">
        <p14:creationId xmlns:p14="http://schemas.microsoft.com/office/powerpoint/2010/main" val="636429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ED1193-AFFD-45FE-8A36-BC67D7B1317F}" type="slidenum">
              <a:rPr lang="en-US" smtClean="0"/>
              <a:t>3</a:t>
            </a:fld>
            <a:endParaRPr lang="en-US" dirty="0"/>
          </a:p>
        </p:txBody>
      </p:sp>
    </p:spTree>
    <p:extLst>
      <p:ext uri="{BB962C8B-B14F-4D97-AF65-F5344CB8AC3E}">
        <p14:creationId xmlns:p14="http://schemas.microsoft.com/office/powerpoint/2010/main" val="390107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ED1193-AFFD-45FE-8A36-BC67D7B1317F}" type="slidenum">
              <a:rPr lang="en-US" smtClean="0"/>
              <a:t>4</a:t>
            </a:fld>
            <a:endParaRPr lang="en-US" dirty="0"/>
          </a:p>
        </p:txBody>
      </p:sp>
    </p:spTree>
    <p:extLst>
      <p:ext uri="{BB962C8B-B14F-4D97-AF65-F5344CB8AC3E}">
        <p14:creationId xmlns:p14="http://schemas.microsoft.com/office/powerpoint/2010/main" val="3034478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Hypothesis Test 1: Does discount amount have a statistically significant effect on the quantity of a product in an order? </a:t>
            </a:r>
          </a:p>
          <a:p>
            <a:r>
              <a:rPr lang="en-US" dirty="0"/>
              <a:t>                    - If so, at what level(s) of discount?</a:t>
            </a:r>
          </a:p>
          <a:p>
            <a:r>
              <a:rPr lang="en-US" dirty="0"/>
              <a:t>(Yes, Could not determine levels was not statistically significant)</a:t>
            </a:r>
          </a:p>
          <a:p>
            <a:r>
              <a:rPr lang="en-US" dirty="0"/>
              <a:t>We can conclude statistically that there is a statistically significant difference in the quantity ordered of discounted vs. non-discounted products. In another words, discount have a significant impact on quantity purchased (low p-value), regardless of the size of the discount (effect size).</a:t>
            </a:r>
          </a:p>
        </p:txBody>
      </p:sp>
      <p:sp>
        <p:nvSpPr>
          <p:cNvPr id="4" name="Slide Number Placeholder 3"/>
          <p:cNvSpPr>
            <a:spLocks noGrp="1"/>
          </p:cNvSpPr>
          <p:nvPr>
            <p:ph type="sldNum" sz="quarter" idx="5"/>
          </p:nvPr>
        </p:nvSpPr>
        <p:spPr/>
        <p:txBody>
          <a:bodyPr/>
          <a:lstStyle/>
          <a:p>
            <a:fld id="{C9ED1193-AFFD-45FE-8A36-BC67D7B1317F}" type="slidenum">
              <a:rPr lang="en-US" smtClean="0"/>
              <a:t>5</a:t>
            </a:fld>
            <a:endParaRPr lang="en-US" dirty="0"/>
          </a:p>
        </p:txBody>
      </p:sp>
    </p:spTree>
    <p:extLst>
      <p:ext uri="{BB962C8B-B14F-4D97-AF65-F5344CB8AC3E}">
        <p14:creationId xmlns:p14="http://schemas.microsoft.com/office/powerpoint/2010/main" val="3901487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Hypothesis Test 2: Is there a significant difference in buying behavior on Produce between the Americas and Europe?</a:t>
            </a:r>
          </a:p>
          <a:p>
            <a:r>
              <a:rPr lang="en-US" dirty="0"/>
              <a:t>(Yes, Tofu is purchased more in Europe, esp. British Isle than Americas)</a:t>
            </a:r>
          </a:p>
        </p:txBody>
      </p:sp>
      <p:sp>
        <p:nvSpPr>
          <p:cNvPr id="4" name="Slide Number Placeholder 3"/>
          <p:cNvSpPr>
            <a:spLocks noGrp="1"/>
          </p:cNvSpPr>
          <p:nvPr>
            <p:ph type="sldNum" sz="quarter" idx="5"/>
          </p:nvPr>
        </p:nvSpPr>
        <p:spPr/>
        <p:txBody>
          <a:bodyPr/>
          <a:lstStyle/>
          <a:p>
            <a:fld id="{C9ED1193-AFFD-45FE-8A36-BC67D7B1317F}" type="slidenum">
              <a:rPr lang="en-US" smtClean="0"/>
              <a:t>6</a:t>
            </a:fld>
            <a:endParaRPr lang="en-US" dirty="0"/>
          </a:p>
        </p:txBody>
      </p:sp>
    </p:spTree>
    <p:extLst>
      <p:ext uri="{BB962C8B-B14F-4D97-AF65-F5344CB8AC3E}">
        <p14:creationId xmlns:p14="http://schemas.microsoft.com/office/powerpoint/2010/main" val="1407403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Hypothesis Test 5: Is there a significant difference between the beverages sold in Europe and Americas?</a:t>
            </a:r>
          </a:p>
          <a:p>
            <a:r>
              <a:rPr lang="en-US" dirty="0"/>
              <a:t>(No, however, further analysis suggest that Austria </a:t>
            </a:r>
            <a:r>
              <a:rPr lang="en-US" sz="1200" b="0" i="0" kern="1200" dirty="0">
                <a:solidFill>
                  <a:schemeClr val="tx1"/>
                </a:solidFill>
                <a:effectLst/>
                <a:latin typeface="+mn-lt"/>
                <a:ea typeface="+mn-ea"/>
                <a:cs typeface="+mn-cs"/>
              </a:rPr>
              <a:t>beverages</a:t>
            </a:r>
            <a:r>
              <a:rPr lang="en-US" dirty="0"/>
              <a:t> quantities are low as compared to other regions)</a:t>
            </a:r>
          </a:p>
          <a:p>
            <a:endParaRPr lang="en-US" dirty="0"/>
          </a:p>
          <a:p>
            <a:r>
              <a:rPr lang="en-US" sz="1200" b="0" i="0" kern="1200" dirty="0">
                <a:solidFill>
                  <a:schemeClr val="tx1"/>
                </a:solidFill>
                <a:effectLst/>
                <a:latin typeface="+mn-lt"/>
                <a:ea typeface="+mn-ea"/>
                <a:cs typeface="+mn-cs"/>
              </a:rPr>
              <a:t>The alternative hypothesis is that there is significant difference between the beverages sold in Europe and Americas, esp. in Austria where the quantity of beverages </a:t>
            </a:r>
            <a:r>
              <a:rPr lang="en-US" sz="1200" b="1" i="0" kern="1200" dirty="0">
                <a:solidFill>
                  <a:schemeClr val="tx1"/>
                </a:solidFill>
                <a:effectLst/>
                <a:latin typeface="+mn-lt"/>
                <a:ea typeface="+mn-ea"/>
                <a:cs typeface="+mn-cs"/>
              </a:rPr>
              <a:t>sold is the highest of all countries</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C9ED1193-AFFD-45FE-8A36-BC67D7B1317F}" type="slidenum">
              <a:rPr lang="en-US" smtClean="0"/>
              <a:t>7</a:t>
            </a:fld>
            <a:endParaRPr lang="en-US" dirty="0"/>
          </a:p>
        </p:txBody>
      </p:sp>
    </p:spTree>
    <p:extLst>
      <p:ext uri="{BB962C8B-B14F-4D97-AF65-F5344CB8AC3E}">
        <p14:creationId xmlns:p14="http://schemas.microsoft.com/office/powerpoint/2010/main" val="4096202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Hypothesis Test 3: Are late deliveries impacting Customer Sales?</a:t>
            </a:r>
          </a:p>
          <a:p>
            <a:r>
              <a:rPr lang="en-US" dirty="0"/>
              <a:t>(No) - Statistical analysis suggest that there is no difference in the ordering behavior of late and early shipments.</a:t>
            </a:r>
          </a:p>
          <a:p>
            <a:endParaRPr lang="en-US" dirty="0"/>
          </a:p>
          <a:p>
            <a:pPr marL="171450" indent="-171450">
              <a:buFontTx/>
              <a:buChar char="-"/>
            </a:pPr>
            <a:r>
              <a:rPr lang="en-US" dirty="0"/>
              <a:t>The mean order value for Customers who have had orders arrive late is higher than for those that that have not this is counter intuitive at first glance but could be indicative of other factors. For instance, larger order may be more difficult to collect and prepare for delivery on time, larger orders may require different transport methods that may be slower by necessity or customers that have had late orders may be inclined to order less frequently but in larger quantities.</a:t>
            </a:r>
          </a:p>
          <a:p>
            <a:pPr marL="0" indent="0">
              <a:buFontTx/>
              <a:buNone/>
            </a:pPr>
            <a:endParaRPr lang="en-US" dirty="0"/>
          </a:p>
          <a:p>
            <a:pPr marL="171450" indent="-171450">
              <a:buFontTx/>
              <a:buChar char="-"/>
            </a:pPr>
            <a:r>
              <a:rPr lang="en-US" dirty="0"/>
              <a:t>Initial analysis on top late products suggest issue in delivering, Catg (4) - Grains/Cereals	Breads, crackers, pasta, and cereal and Catg (1) Beverages	Soft drinks, coffees, teas, beers, and ales.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C9ED1193-AFFD-45FE-8A36-BC67D7B1317F}" type="slidenum">
              <a:rPr lang="en-US" smtClean="0"/>
              <a:t>8</a:t>
            </a:fld>
            <a:endParaRPr lang="en-US" dirty="0"/>
          </a:p>
        </p:txBody>
      </p:sp>
    </p:spTree>
    <p:extLst>
      <p:ext uri="{BB962C8B-B14F-4D97-AF65-F5344CB8AC3E}">
        <p14:creationId xmlns:p14="http://schemas.microsoft.com/office/powerpoint/2010/main" val="2602313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Hypothesis Test 4: Is there a statistically significant difference in performance of shipping companies?</a:t>
            </a:r>
          </a:p>
          <a:p>
            <a:r>
              <a:rPr lang="en-US" dirty="0"/>
              <a:t>(Yes, Processing time between X AND Y)</a:t>
            </a:r>
          </a:p>
          <a:p>
            <a:r>
              <a:rPr lang="en-US" dirty="0"/>
              <a:t>1- ProcTime: </a:t>
            </a:r>
            <a:r>
              <a:rPr lang="en-US" sz="1200" b="0" i="0" kern="1200" dirty="0">
                <a:solidFill>
                  <a:schemeClr val="tx1"/>
                </a:solidFill>
                <a:effectLst/>
                <a:latin typeface="+mn-lt"/>
                <a:ea typeface="+mn-ea"/>
                <a:cs typeface="+mn-cs"/>
              </a:rPr>
              <a:t>-8.571429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ProcTime: </a:t>
            </a:r>
            <a:r>
              <a:rPr lang="en-US" sz="1200" b="0" i="0" kern="1200" dirty="0">
                <a:solidFill>
                  <a:schemeClr val="tx1"/>
                </a:solidFill>
                <a:effectLst/>
                <a:latin typeface="+mn-lt"/>
                <a:ea typeface="+mn-ea"/>
                <a:cs typeface="+mn-cs"/>
              </a:rPr>
              <a:t>-9.234921</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ProcTime: </a:t>
            </a:r>
            <a:r>
              <a:rPr lang="en-US" sz="1200" b="0" i="0" kern="1200" dirty="0">
                <a:solidFill>
                  <a:schemeClr val="tx1"/>
                </a:solidFill>
                <a:effectLst/>
                <a:latin typeface="+mn-lt"/>
                <a:ea typeface="+mn-ea"/>
                <a:cs typeface="+mn-cs"/>
              </a:rPr>
              <a:t>-7.473896</a:t>
            </a:r>
            <a:endParaRPr lang="en-US" dirty="0"/>
          </a:p>
          <a:p>
            <a:endParaRPr lang="en-US" dirty="0"/>
          </a:p>
        </p:txBody>
      </p:sp>
      <p:sp>
        <p:nvSpPr>
          <p:cNvPr id="4" name="Slide Number Placeholder 3"/>
          <p:cNvSpPr>
            <a:spLocks noGrp="1"/>
          </p:cNvSpPr>
          <p:nvPr>
            <p:ph type="sldNum" sz="quarter" idx="5"/>
          </p:nvPr>
        </p:nvSpPr>
        <p:spPr/>
        <p:txBody>
          <a:bodyPr/>
          <a:lstStyle/>
          <a:p>
            <a:fld id="{C9ED1193-AFFD-45FE-8A36-BC67D7B1317F}" type="slidenum">
              <a:rPr lang="en-US" smtClean="0"/>
              <a:t>9</a:t>
            </a:fld>
            <a:endParaRPr lang="en-US" dirty="0"/>
          </a:p>
        </p:txBody>
      </p:sp>
    </p:spTree>
    <p:extLst>
      <p:ext uri="{BB962C8B-B14F-4D97-AF65-F5344CB8AC3E}">
        <p14:creationId xmlns:p14="http://schemas.microsoft.com/office/powerpoint/2010/main" val="1589124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ED1193-AFFD-45FE-8A36-BC67D7B1317F}" type="slidenum">
              <a:rPr lang="en-US" smtClean="0"/>
              <a:t>10</a:t>
            </a:fld>
            <a:endParaRPr lang="en-US" dirty="0"/>
          </a:p>
        </p:txBody>
      </p:sp>
    </p:spTree>
    <p:extLst>
      <p:ext uri="{BB962C8B-B14F-4D97-AF65-F5344CB8AC3E}">
        <p14:creationId xmlns:p14="http://schemas.microsoft.com/office/powerpoint/2010/main" val="984164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1A47B-188F-4AED-BCF4-1F23F363EA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F04C8A-3ED5-4840-AE2C-91F6C167C9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5127CC-BDE6-48C7-BE7A-8820C03EF97F}"/>
              </a:ext>
            </a:extLst>
          </p:cNvPr>
          <p:cNvSpPr>
            <a:spLocks noGrp="1"/>
          </p:cNvSpPr>
          <p:nvPr>
            <p:ph type="dt" sz="half" idx="10"/>
          </p:nvPr>
        </p:nvSpPr>
        <p:spPr/>
        <p:txBody>
          <a:bodyPr/>
          <a:lstStyle/>
          <a:p>
            <a:fld id="{88870027-C9C7-4EC6-B2EC-AA1E9D79E563}" type="datetimeFigureOut">
              <a:rPr lang="en-US" smtClean="0"/>
              <a:t>10/14/2019</a:t>
            </a:fld>
            <a:endParaRPr lang="en-US" dirty="0"/>
          </a:p>
        </p:txBody>
      </p:sp>
      <p:sp>
        <p:nvSpPr>
          <p:cNvPr id="5" name="Footer Placeholder 4">
            <a:extLst>
              <a:ext uri="{FF2B5EF4-FFF2-40B4-BE49-F238E27FC236}">
                <a16:creationId xmlns:a16="http://schemas.microsoft.com/office/drawing/2014/main" id="{07D6B5C6-A573-4875-BFA9-EC4501D813E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B64DD0-DCAD-4104-8EA0-13DD1A97CBD2}"/>
              </a:ext>
            </a:extLst>
          </p:cNvPr>
          <p:cNvSpPr>
            <a:spLocks noGrp="1"/>
          </p:cNvSpPr>
          <p:nvPr>
            <p:ph type="sldNum" sz="quarter" idx="12"/>
          </p:nvPr>
        </p:nvSpPr>
        <p:spPr/>
        <p:txBody>
          <a:bodyPr/>
          <a:lstStyle/>
          <a:p>
            <a:fld id="{2D23E213-6114-4EF5-89BC-18C3ED7DFB9B}" type="slidenum">
              <a:rPr lang="en-US" smtClean="0"/>
              <a:t>‹#›</a:t>
            </a:fld>
            <a:endParaRPr lang="en-US" dirty="0"/>
          </a:p>
        </p:txBody>
      </p:sp>
    </p:spTree>
    <p:extLst>
      <p:ext uri="{BB962C8B-B14F-4D97-AF65-F5344CB8AC3E}">
        <p14:creationId xmlns:p14="http://schemas.microsoft.com/office/powerpoint/2010/main" val="393105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0E85A-795B-42B1-B41C-F6BE7A4C84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89FBF7-A15D-4E84-82E3-012D0AD29A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82DB9F-25EE-4069-B215-308C38FE180F}"/>
              </a:ext>
            </a:extLst>
          </p:cNvPr>
          <p:cNvSpPr>
            <a:spLocks noGrp="1"/>
          </p:cNvSpPr>
          <p:nvPr>
            <p:ph type="dt" sz="half" idx="10"/>
          </p:nvPr>
        </p:nvSpPr>
        <p:spPr/>
        <p:txBody>
          <a:bodyPr/>
          <a:lstStyle/>
          <a:p>
            <a:fld id="{88870027-C9C7-4EC6-B2EC-AA1E9D79E563}" type="datetimeFigureOut">
              <a:rPr lang="en-US" smtClean="0"/>
              <a:t>10/14/2019</a:t>
            </a:fld>
            <a:endParaRPr lang="en-US" dirty="0"/>
          </a:p>
        </p:txBody>
      </p:sp>
      <p:sp>
        <p:nvSpPr>
          <p:cNvPr id="5" name="Footer Placeholder 4">
            <a:extLst>
              <a:ext uri="{FF2B5EF4-FFF2-40B4-BE49-F238E27FC236}">
                <a16:creationId xmlns:a16="http://schemas.microsoft.com/office/drawing/2014/main" id="{1DD5FC35-5B4E-456C-9848-214CF206872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9603D3C-A57B-4D8D-A0CB-1E409C25E0E1}"/>
              </a:ext>
            </a:extLst>
          </p:cNvPr>
          <p:cNvSpPr>
            <a:spLocks noGrp="1"/>
          </p:cNvSpPr>
          <p:nvPr>
            <p:ph type="sldNum" sz="quarter" idx="12"/>
          </p:nvPr>
        </p:nvSpPr>
        <p:spPr/>
        <p:txBody>
          <a:bodyPr/>
          <a:lstStyle/>
          <a:p>
            <a:fld id="{2D23E213-6114-4EF5-89BC-18C3ED7DFB9B}" type="slidenum">
              <a:rPr lang="en-US" smtClean="0"/>
              <a:t>‹#›</a:t>
            </a:fld>
            <a:endParaRPr lang="en-US" dirty="0"/>
          </a:p>
        </p:txBody>
      </p:sp>
    </p:spTree>
    <p:extLst>
      <p:ext uri="{BB962C8B-B14F-4D97-AF65-F5344CB8AC3E}">
        <p14:creationId xmlns:p14="http://schemas.microsoft.com/office/powerpoint/2010/main" val="69112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B0038A-57A2-4C37-8A93-19FA743B52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4DAD3E-242B-4C71-9869-37439B9354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1BDE5-1296-447C-88E6-C91FADF45857}"/>
              </a:ext>
            </a:extLst>
          </p:cNvPr>
          <p:cNvSpPr>
            <a:spLocks noGrp="1"/>
          </p:cNvSpPr>
          <p:nvPr>
            <p:ph type="dt" sz="half" idx="10"/>
          </p:nvPr>
        </p:nvSpPr>
        <p:spPr/>
        <p:txBody>
          <a:bodyPr/>
          <a:lstStyle/>
          <a:p>
            <a:fld id="{88870027-C9C7-4EC6-B2EC-AA1E9D79E563}" type="datetimeFigureOut">
              <a:rPr lang="en-US" smtClean="0"/>
              <a:t>10/14/2019</a:t>
            </a:fld>
            <a:endParaRPr lang="en-US" dirty="0"/>
          </a:p>
        </p:txBody>
      </p:sp>
      <p:sp>
        <p:nvSpPr>
          <p:cNvPr id="5" name="Footer Placeholder 4">
            <a:extLst>
              <a:ext uri="{FF2B5EF4-FFF2-40B4-BE49-F238E27FC236}">
                <a16:creationId xmlns:a16="http://schemas.microsoft.com/office/drawing/2014/main" id="{04B561D6-144C-4AE8-966B-EA060081ADC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D15B9A0-A4E4-47FE-9D5A-2FBDA42D1541}"/>
              </a:ext>
            </a:extLst>
          </p:cNvPr>
          <p:cNvSpPr>
            <a:spLocks noGrp="1"/>
          </p:cNvSpPr>
          <p:nvPr>
            <p:ph type="sldNum" sz="quarter" idx="12"/>
          </p:nvPr>
        </p:nvSpPr>
        <p:spPr/>
        <p:txBody>
          <a:bodyPr/>
          <a:lstStyle/>
          <a:p>
            <a:fld id="{2D23E213-6114-4EF5-89BC-18C3ED7DFB9B}" type="slidenum">
              <a:rPr lang="en-US" smtClean="0"/>
              <a:t>‹#›</a:t>
            </a:fld>
            <a:endParaRPr lang="en-US" dirty="0"/>
          </a:p>
        </p:txBody>
      </p:sp>
    </p:spTree>
    <p:extLst>
      <p:ext uri="{BB962C8B-B14F-4D97-AF65-F5344CB8AC3E}">
        <p14:creationId xmlns:p14="http://schemas.microsoft.com/office/powerpoint/2010/main" val="3860925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6"/>
            <a:ext cx="12192000" cy="775779"/>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377"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377"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1582366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FDCB-7D85-45DA-AEBA-824FB092BC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F85445-7546-4D5B-BD32-0A90B1B202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B91846-0FDC-4571-9A73-50F155043A1E}"/>
              </a:ext>
            </a:extLst>
          </p:cNvPr>
          <p:cNvSpPr>
            <a:spLocks noGrp="1"/>
          </p:cNvSpPr>
          <p:nvPr>
            <p:ph type="dt" sz="half" idx="10"/>
          </p:nvPr>
        </p:nvSpPr>
        <p:spPr/>
        <p:txBody>
          <a:bodyPr/>
          <a:lstStyle/>
          <a:p>
            <a:fld id="{88870027-C9C7-4EC6-B2EC-AA1E9D79E563}" type="datetimeFigureOut">
              <a:rPr lang="en-US" smtClean="0"/>
              <a:t>10/14/2019</a:t>
            </a:fld>
            <a:endParaRPr lang="en-US" dirty="0"/>
          </a:p>
        </p:txBody>
      </p:sp>
      <p:sp>
        <p:nvSpPr>
          <p:cNvPr id="5" name="Footer Placeholder 4">
            <a:extLst>
              <a:ext uri="{FF2B5EF4-FFF2-40B4-BE49-F238E27FC236}">
                <a16:creationId xmlns:a16="http://schemas.microsoft.com/office/drawing/2014/main" id="{E0ADAB40-B859-41C8-B9B0-708E4E6067B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8D92FD0-2C3C-41F9-8E3B-DB3158D0CECE}"/>
              </a:ext>
            </a:extLst>
          </p:cNvPr>
          <p:cNvSpPr>
            <a:spLocks noGrp="1"/>
          </p:cNvSpPr>
          <p:nvPr>
            <p:ph type="sldNum" sz="quarter" idx="12"/>
          </p:nvPr>
        </p:nvSpPr>
        <p:spPr/>
        <p:txBody>
          <a:bodyPr/>
          <a:lstStyle/>
          <a:p>
            <a:fld id="{2D23E213-6114-4EF5-89BC-18C3ED7DFB9B}" type="slidenum">
              <a:rPr lang="en-US" smtClean="0"/>
              <a:t>‹#›</a:t>
            </a:fld>
            <a:endParaRPr lang="en-US" dirty="0"/>
          </a:p>
        </p:txBody>
      </p:sp>
    </p:spTree>
    <p:extLst>
      <p:ext uri="{BB962C8B-B14F-4D97-AF65-F5344CB8AC3E}">
        <p14:creationId xmlns:p14="http://schemas.microsoft.com/office/powerpoint/2010/main" val="2980432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25C6E-5CC5-4B90-8CFA-208C165C24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6EDB23-335B-4DE7-B6B3-AE8D10A8DF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DE2D3C-0EA1-4C6B-97F5-4A621010F199}"/>
              </a:ext>
            </a:extLst>
          </p:cNvPr>
          <p:cNvSpPr>
            <a:spLocks noGrp="1"/>
          </p:cNvSpPr>
          <p:nvPr>
            <p:ph type="dt" sz="half" idx="10"/>
          </p:nvPr>
        </p:nvSpPr>
        <p:spPr/>
        <p:txBody>
          <a:bodyPr/>
          <a:lstStyle/>
          <a:p>
            <a:fld id="{88870027-C9C7-4EC6-B2EC-AA1E9D79E563}" type="datetimeFigureOut">
              <a:rPr lang="en-US" smtClean="0"/>
              <a:t>10/14/2019</a:t>
            </a:fld>
            <a:endParaRPr lang="en-US" dirty="0"/>
          </a:p>
        </p:txBody>
      </p:sp>
      <p:sp>
        <p:nvSpPr>
          <p:cNvPr id="5" name="Footer Placeholder 4">
            <a:extLst>
              <a:ext uri="{FF2B5EF4-FFF2-40B4-BE49-F238E27FC236}">
                <a16:creationId xmlns:a16="http://schemas.microsoft.com/office/drawing/2014/main" id="{B7651DD4-6C92-499E-809C-04DBD9DFA56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0AC9D98-9F8B-46E2-8CE9-DD166D546C09}"/>
              </a:ext>
            </a:extLst>
          </p:cNvPr>
          <p:cNvSpPr>
            <a:spLocks noGrp="1"/>
          </p:cNvSpPr>
          <p:nvPr>
            <p:ph type="sldNum" sz="quarter" idx="12"/>
          </p:nvPr>
        </p:nvSpPr>
        <p:spPr/>
        <p:txBody>
          <a:bodyPr/>
          <a:lstStyle/>
          <a:p>
            <a:fld id="{2D23E213-6114-4EF5-89BC-18C3ED7DFB9B}" type="slidenum">
              <a:rPr lang="en-US" smtClean="0"/>
              <a:t>‹#›</a:t>
            </a:fld>
            <a:endParaRPr lang="en-US" dirty="0"/>
          </a:p>
        </p:txBody>
      </p:sp>
    </p:spTree>
    <p:extLst>
      <p:ext uri="{BB962C8B-B14F-4D97-AF65-F5344CB8AC3E}">
        <p14:creationId xmlns:p14="http://schemas.microsoft.com/office/powerpoint/2010/main" val="4270185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96ECC-5B61-4D7D-A783-54DC9C7471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EA568D-C0AF-4ED5-8113-1732346AE1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30A5F8-39C2-467C-AC44-10E0FAE09A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BF9E78-902D-4D71-95C6-EF47E45000C8}"/>
              </a:ext>
            </a:extLst>
          </p:cNvPr>
          <p:cNvSpPr>
            <a:spLocks noGrp="1"/>
          </p:cNvSpPr>
          <p:nvPr>
            <p:ph type="dt" sz="half" idx="10"/>
          </p:nvPr>
        </p:nvSpPr>
        <p:spPr/>
        <p:txBody>
          <a:bodyPr/>
          <a:lstStyle/>
          <a:p>
            <a:fld id="{88870027-C9C7-4EC6-B2EC-AA1E9D79E563}" type="datetimeFigureOut">
              <a:rPr lang="en-US" smtClean="0"/>
              <a:t>10/14/2019</a:t>
            </a:fld>
            <a:endParaRPr lang="en-US" dirty="0"/>
          </a:p>
        </p:txBody>
      </p:sp>
      <p:sp>
        <p:nvSpPr>
          <p:cNvPr id="6" name="Footer Placeholder 5">
            <a:extLst>
              <a:ext uri="{FF2B5EF4-FFF2-40B4-BE49-F238E27FC236}">
                <a16:creationId xmlns:a16="http://schemas.microsoft.com/office/drawing/2014/main" id="{07E0A144-3EEF-48D4-A100-33CEF6D97B4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196114-3C2A-415F-8107-79C8EE730EDC}"/>
              </a:ext>
            </a:extLst>
          </p:cNvPr>
          <p:cNvSpPr>
            <a:spLocks noGrp="1"/>
          </p:cNvSpPr>
          <p:nvPr>
            <p:ph type="sldNum" sz="quarter" idx="12"/>
          </p:nvPr>
        </p:nvSpPr>
        <p:spPr/>
        <p:txBody>
          <a:bodyPr/>
          <a:lstStyle/>
          <a:p>
            <a:fld id="{2D23E213-6114-4EF5-89BC-18C3ED7DFB9B}" type="slidenum">
              <a:rPr lang="en-US" smtClean="0"/>
              <a:t>‹#›</a:t>
            </a:fld>
            <a:endParaRPr lang="en-US" dirty="0"/>
          </a:p>
        </p:txBody>
      </p:sp>
    </p:spTree>
    <p:extLst>
      <p:ext uri="{BB962C8B-B14F-4D97-AF65-F5344CB8AC3E}">
        <p14:creationId xmlns:p14="http://schemas.microsoft.com/office/powerpoint/2010/main" val="3769729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6F8D9-34BF-492C-B863-BC631CB878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33731F-717E-466B-A122-CFD689AEAC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0FF6EC-1C98-4430-8988-352F0DDB1B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9AA22F-58BB-41FB-B0BD-0ABCB24247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C35628-8F8E-41ED-BC35-1902E7C98B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34C7C6-28D5-4EDB-9CF5-EE3E661FB08C}"/>
              </a:ext>
            </a:extLst>
          </p:cNvPr>
          <p:cNvSpPr>
            <a:spLocks noGrp="1"/>
          </p:cNvSpPr>
          <p:nvPr>
            <p:ph type="dt" sz="half" idx="10"/>
          </p:nvPr>
        </p:nvSpPr>
        <p:spPr/>
        <p:txBody>
          <a:bodyPr/>
          <a:lstStyle/>
          <a:p>
            <a:fld id="{88870027-C9C7-4EC6-B2EC-AA1E9D79E563}" type="datetimeFigureOut">
              <a:rPr lang="en-US" smtClean="0"/>
              <a:t>10/14/2019</a:t>
            </a:fld>
            <a:endParaRPr lang="en-US" dirty="0"/>
          </a:p>
        </p:txBody>
      </p:sp>
      <p:sp>
        <p:nvSpPr>
          <p:cNvPr id="8" name="Footer Placeholder 7">
            <a:extLst>
              <a:ext uri="{FF2B5EF4-FFF2-40B4-BE49-F238E27FC236}">
                <a16:creationId xmlns:a16="http://schemas.microsoft.com/office/drawing/2014/main" id="{67943978-D210-4F96-A6C0-F0BDF88DFA3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095F4B4-0551-4EDB-A1CC-8AA8ABF837AE}"/>
              </a:ext>
            </a:extLst>
          </p:cNvPr>
          <p:cNvSpPr>
            <a:spLocks noGrp="1"/>
          </p:cNvSpPr>
          <p:nvPr>
            <p:ph type="sldNum" sz="quarter" idx="12"/>
          </p:nvPr>
        </p:nvSpPr>
        <p:spPr/>
        <p:txBody>
          <a:bodyPr/>
          <a:lstStyle/>
          <a:p>
            <a:fld id="{2D23E213-6114-4EF5-89BC-18C3ED7DFB9B}" type="slidenum">
              <a:rPr lang="en-US" smtClean="0"/>
              <a:t>‹#›</a:t>
            </a:fld>
            <a:endParaRPr lang="en-US" dirty="0"/>
          </a:p>
        </p:txBody>
      </p:sp>
    </p:spTree>
    <p:extLst>
      <p:ext uri="{BB962C8B-B14F-4D97-AF65-F5344CB8AC3E}">
        <p14:creationId xmlns:p14="http://schemas.microsoft.com/office/powerpoint/2010/main" val="132749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6CD31-1978-4269-8137-EF91909E95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C2D48B-6DF1-467A-B683-29D38AFD1B36}"/>
              </a:ext>
            </a:extLst>
          </p:cNvPr>
          <p:cNvSpPr>
            <a:spLocks noGrp="1"/>
          </p:cNvSpPr>
          <p:nvPr>
            <p:ph type="dt" sz="half" idx="10"/>
          </p:nvPr>
        </p:nvSpPr>
        <p:spPr/>
        <p:txBody>
          <a:bodyPr/>
          <a:lstStyle/>
          <a:p>
            <a:fld id="{88870027-C9C7-4EC6-B2EC-AA1E9D79E563}" type="datetimeFigureOut">
              <a:rPr lang="en-US" smtClean="0"/>
              <a:t>10/14/2019</a:t>
            </a:fld>
            <a:endParaRPr lang="en-US" dirty="0"/>
          </a:p>
        </p:txBody>
      </p:sp>
      <p:sp>
        <p:nvSpPr>
          <p:cNvPr id="4" name="Footer Placeholder 3">
            <a:extLst>
              <a:ext uri="{FF2B5EF4-FFF2-40B4-BE49-F238E27FC236}">
                <a16:creationId xmlns:a16="http://schemas.microsoft.com/office/drawing/2014/main" id="{F3EE0A26-2093-4AB6-A926-7C949E3330C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72EF2FA-30EA-41E5-8D28-6DA59B00A441}"/>
              </a:ext>
            </a:extLst>
          </p:cNvPr>
          <p:cNvSpPr>
            <a:spLocks noGrp="1"/>
          </p:cNvSpPr>
          <p:nvPr>
            <p:ph type="sldNum" sz="quarter" idx="12"/>
          </p:nvPr>
        </p:nvSpPr>
        <p:spPr/>
        <p:txBody>
          <a:bodyPr/>
          <a:lstStyle/>
          <a:p>
            <a:fld id="{2D23E213-6114-4EF5-89BC-18C3ED7DFB9B}" type="slidenum">
              <a:rPr lang="en-US" smtClean="0"/>
              <a:t>‹#›</a:t>
            </a:fld>
            <a:endParaRPr lang="en-US" dirty="0"/>
          </a:p>
        </p:txBody>
      </p:sp>
    </p:spTree>
    <p:extLst>
      <p:ext uri="{BB962C8B-B14F-4D97-AF65-F5344CB8AC3E}">
        <p14:creationId xmlns:p14="http://schemas.microsoft.com/office/powerpoint/2010/main" val="2479783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C5FA04-034B-4836-A90D-D7AC3F53E107}"/>
              </a:ext>
            </a:extLst>
          </p:cNvPr>
          <p:cNvSpPr>
            <a:spLocks noGrp="1"/>
          </p:cNvSpPr>
          <p:nvPr>
            <p:ph type="dt" sz="half" idx="10"/>
          </p:nvPr>
        </p:nvSpPr>
        <p:spPr/>
        <p:txBody>
          <a:bodyPr/>
          <a:lstStyle/>
          <a:p>
            <a:fld id="{88870027-C9C7-4EC6-B2EC-AA1E9D79E563}" type="datetimeFigureOut">
              <a:rPr lang="en-US" smtClean="0"/>
              <a:t>10/14/2019</a:t>
            </a:fld>
            <a:endParaRPr lang="en-US" dirty="0"/>
          </a:p>
        </p:txBody>
      </p:sp>
      <p:sp>
        <p:nvSpPr>
          <p:cNvPr id="3" name="Footer Placeholder 2">
            <a:extLst>
              <a:ext uri="{FF2B5EF4-FFF2-40B4-BE49-F238E27FC236}">
                <a16:creationId xmlns:a16="http://schemas.microsoft.com/office/drawing/2014/main" id="{0DD5A86B-8593-4C5A-BFA9-F7C7B3899DD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17FE57C-3A31-4B99-85F0-E88E33026CD8}"/>
              </a:ext>
            </a:extLst>
          </p:cNvPr>
          <p:cNvSpPr>
            <a:spLocks noGrp="1"/>
          </p:cNvSpPr>
          <p:nvPr>
            <p:ph type="sldNum" sz="quarter" idx="12"/>
          </p:nvPr>
        </p:nvSpPr>
        <p:spPr/>
        <p:txBody>
          <a:bodyPr/>
          <a:lstStyle/>
          <a:p>
            <a:fld id="{2D23E213-6114-4EF5-89BC-18C3ED7DFB9B}" type="slidenum">
              <a:rPr lang="en-US" smtClean="0"/>
              <a:t>‹#›</a:t>
            </a:fld>
            <a:endParaRPr lang="en-US" dirty="0"/>
          </a:p>
        </p:txBody>
      </p:sp>
    </p:spTree>
    <p:extLst>
      <p:ext uri="{BB962C8B-B14F-4D97-AF65-F5344CB8AC3E}">
        <p14:creationId xmlns:p14="http://schemas.microsoft.com/office/powerpoint/2010/main" val="2176231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5B608-4B0A-402B-9401-6360A8446C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F8B48A-AD62-454B-853A-C66D0E1CB1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A46957-AABD-4AA1-AB72-3E3212BB88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E43665-5A3A-4A7F-82CA-DF7B8384FF72}"/>
              </a:ext>
            </a:extLst>
          </p:cNvPr>
          <p:cNvSpPr>
            <a:spLocks noGrp="1"/>
          </p:cNvSpPr>
          <p:nvPr>
            <p:ph type="dt" sz="half" idx="10"/>
          </p:nvPr>
        </p:nvSpPr>
        <p:spPr/>
        <p:txBody>
          <a:bodyPr/>
          <a:lstStyle/>
          <a:p>
            <a:fld id="{88870027-C9C7-4EC6-B2EC-AA1E9D79E563}" type="datetimeFigureOut">
              <a:rPr lang="en-US" smtClean="0"/>
              <a:t>10/14/2019</a:t>
            </a:fld>
            <a:endParaRPr lang="en-US" dirty="0"/>
          </a:p>
        </p:txBody>
      </p:sp>
      <p:sp>
        <p:nvSpPr>
          <p:cNvPr id="6" name="Footer Placeholder 5">
            <a:extLst>
              <a:ext uri="{FF2B5EF4-FFF2-40B4-BE49-F238E27FC236}">
                <a16:creationId xmlns:a16="http://schemas.microsoft.com/office/drawing/2014/main" id="{C693D1F4-0652-4D2D-B56C-039D14319E7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4B7107A-A570-4D1F-A3D1-20BC786DB64C}"/>
              </a:ext>
            </a:extLst>
          </p:cNvPr>
          <p:cNvSpPr>
            <a:spLocks noGrp="1"/>
          </p:cNvSpPr>
          <p:nvPr>
            <p:ph type="sldNum" sz="quarter" idx="12"/>
          </p:nvPr>
        </p:nvSpPr>
        <p:spPr/>
        <p:txBody>
          <a:bodyPr/>
          <a:lstStyle/>
          <a:p>
            <a:fld id="{2D23E213-6114-4EF5-89BC-18C3ED7DFB9B}" type="slidenum">
              <a:rPr lang="en-US" smtClean="0"/>
              <a:t>‹#›</a:t>
            </a:fld>
            <a:endParaRPr lang="en-US" dirty="0"/>
          </a:p>
        </p:txBody>
      </p:sp>
    </p:spTree>
    <p:extLst>
      <p:ext uri="{BB962C8B-B14F-4D97-AF65-F5344CB8AC3E}">
        <p14:creationId xmlns:p14="http://schemas.microsoft.com/office/powerpoint/2010/main" val="58148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AD54A-1F77-49C2-935B-BDFB7DD4B7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DF22E1-F819-4FD1-902C-662FB289D4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447F644-BB77-4E06-B36F-09ADF0A38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236B08-2DD5-4579-BD39-F5396AD446F0}"/>
              </a:ext>
            </a:extLst>
          </p:cNvPr>
          <p:cNvSpPr>
            <a:spLocks noGrp="1"/>
          </p:cNvSpPr>
          <p:nvPr>
            <p:ph type="dt" sz="half" idx="10"/>
          </p:nvPr>
        </p:nvSpPr>
        <p:spPr/>
        <p:txBody>
          <a:bodyPr/>
          <a:lstStyle/>
          <a:p>
            <a:fld id="{88870027-C9C7-4EC6-B2EC-AA1E9D79E563}" type="datetimeFigureOut">
              <a:rPr lang="en-US" smtClean="0"/>
              <a:t>10/14/2019</a:t>
            </a:fld>
            <a:endParaRPr lang="en-US" dirty="0"/>
          </a:p>
        </p:txBody>
      </p:sp>
      <p:sp>
        <p:nvSpPr>
          <p:cNvPr id="6" name="Footer Placeholder 5">
            <a:extLst>
              <a:ext uri="{FF2B5EF4-FFF2-40B4-BE49-F238E27FC236}">
                <a16:creationId xmlns:a16="http://schemas.microsoft.com/office/drawing/2014/main" id="{325218EE-15FE-4BA3-BB26-806D5FC737B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FBA90FD-E77C-4446-A158-EE59561D2881}"/>
              </a:ext>
            </a:extLst>
          </p:cNvPr>
          <p:cNvSpPr>
            <a:spLocks noGrp="1"/>
          </p:cNvSpPr>
          <p:nvPr>
            <p:ph type="sldNum" sz="quarter" idx="12"/>
          </p:nvPr>
        </p:nvSpPr>
        <p:spPr/>
        <p:txBody>
          <a:bodyPr/>
          <a:lstStyle/>
          <a:p>
            <a:fld id="{2D23E213-6114-4EF5-89BC-18C3ED7DFB9B}" type="slidenum">
              <a:rPr lang="en-US" smtClean="0"/>
              <a:t>‹#›</a:t>
            </a:fld>
            <a:endParaRPr lang="en-US" dirty="0"/>
          </a:p>
        </p:txBody>
      </p:sp>
    </p:spTree>
    <p:extLst>
      <p:ext uri="{BB962C8B-B14F-4D97-AF65-F5344CB8AC3E}">
        <p14:creationId xmlns:p14="http://schemas.microsoft.com/office/powerpoint/2010/main" val="4082374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771FA8-B954-49F7-A498-659236733D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E908FC-C6E0-4902-A537-FFD8DC2F76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60E126-7C5B-43EE-B26F-E8442D117D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870027-C9C7-4EC6-B2EC-AA1E9D79E563}" type="datetimeFigureOut">
              <a:rPr lang="en-US" smtClean="0"/>
              <a:t>10/14/2019</a:t>
            </a:fld>
            <a:endParaRPr lang="en-US" dirty="0"/>
          </a:p>
        </p:txBody>
      </p:sp>
      <p:sp>
        <p:nvSpPr>
          <p:cNvPr id="5" name="Footer Placeholder 4">
            <a:extLst>
              <a:ext uri="{FF2B5EF4-FFF2-40B4-BE49-F238E27FC236}">
                <a16:creationId xmlns:a16="http://schemas.microsoft.com/office/drawing/2014/main" id="{606D0F04-DD13-4CB8-B7F3-A85701F8F4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BCC2ABE-A2BB-4511-B33E-8911437219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3E213-6114-4EF5-89BC-18C3ED7DFB9B}" type="slidenum">
              <a:rPr lang="en-US" smtClean="0"/>
              <a:t>‹#›</a:t>
            </a:fld>
            <a:endParaRPr lang="en-US" dirty="0"/>
          </a:p>
        </p:txBody>
      </p:sp>
    </p:spTree>
    <p:extLst>
      <p:ext uri="{BB962C8B-B14F-4D97-AF65-F5344CB8AC3E}">
        <p14:creationId xmlns:p14="http://schemas.microsoft.com/office/powerpoint/2010/main" val="4265634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tmp"/></Relationships>
</file>

<file path=ppt/slides/_rels/slide6.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tmp"/></Relationships>
</file>

<file path=ppt/slides/_rels/slide7.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tmp"/></Relationships>
</file>

<file path=ppt/slides/_rels/slide8.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tmp"/><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tm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box filled with different types of fruit&#10;&#10;Description automatically generated">
            <a:extLst>
              <a:ext uri="{FF2B5EF4-FFF2-40B4-BE49-F238E27FC236}">
                <a16:creationId xmlns:a16="http://schemas.microsoft.com/office/drawing/2014/main" id="{53D355F8-BA21-407F-A981-C1B5513C0C70}"/>
              </a:ext>
            </a:extLst>
          </p:cNvPr>
          <p:cNvPicPr>
            <a:picLocks noChangeAspect="1"/>
          </p:cNvPicPr>
          <p:nvPr/>
        </p:nvPicPr>
        <p:blipFill rotWithShape="1">
          <a:blip r:embed="rId3">
            <a:extLst>
              <a:ext uri="{28A0092B-C50C-407E-A947-70E740481C1C}">
                <a14:useLocalDpi xmlns:a14="http://schemas.microsoft.com/office/drawing/2010/main" val="0"/>
              </a:ext>
            </a:extLst>
          </a:blip>
          <a:srcRect l="9091" t="23103"/>
          <a:stretch/>
        </p:blipFill>
        <p:spPr>
          <a:xfrm>
            <a:off x="20" y="10"/>
            <a:ext cx="12191980" cy="6857990"/>
          </a:xfrm>
          <a:prstGeom prst="rect">
            <a:avLst/>
          </a:prstGeom>
        </p:spPr>
      </p:pic>
      <p:sp>
        <p:nvSpPr>
          <p:cNvPr id="12" name="Rectangle 11">
            <a:extLst>
              <a:ext uri="{FF2B5EF4-FFF2-40B4-BE49-F238E27FC236}">
                <a16:creationId xmlns:a16="http://schemas.microsoft.com/office/drawing/2014/main" id="{ED49FE6D-E54D-4A15-9572-966ED42F8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4251489"/>
            <a:ext cx="12188824" cy="2077327"/>
          </a:xfrm>
          <a:prstGeom prst="rect">
            <a:avLst/>
          </a:prstGeom>
          <a:solidFill>
            <a:schemeClr val="bg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5FC75F-FBDC-457B-BF0E-AEF8A9078CF1}"/>
              </a:ext>
            </a:extLst>
          </p:cNvPr>
          <p:cNvSpPr>
            <a:spLocks noGrp="1"/>
          </p:cNvSpPr>
          <p:nvPr>
            <p:ph type="ctrTitle"/>
          </p:nvPr>
        </p:nvSpPr>
        <p:spPr>
          <a:xfrm>
            <a:off x="564013" y="4070899"/>
            <a:ext cx="10918056" cy="1327380"/>
          </a:xfrm>
        </p:spPr>
        <p:txBody>
          <a:bodyPr>
            <a:normAutofit/>
          </a:bodyPr>
          <a:lstStyle/>
          <a:p>
            <a:r>
              <a:rPr lang="en-US" dirty="0"/>
              <a:t>Northwind Traders</a:t>
            </a:r>
          </a:p>
        </p:txBody>
      </p:sp>
      <p:sp>
        <p:nvSpPr>
          <p:cNvPr id="3" name="Subtitle 2">
            <a:extLst>
              <a:ext uri="{FF2B5EF4-FFF2-40B4-BE49-F238E27FC236}">
                <a16:creationId xmlns:a16="http://schemas.microsoft.com/office/drawing/2014/main" id="{7134F14D-3191-47FA-A5F7-CCBC5739273A}"/>
              </a:ext>
            </a:extLst>
          </p:cNvPr>
          <p:cNvSpPr>
            <a:spLocks noGrp="1"/>
          </p:cNvSpPr>
          <p:nvPr>
            <p:ph type="subTitle" idx="1"/>
          </p:nvPr>
        </p:nvSpPr>
        <p:spPr>
          <a:xfrm>
            <a:off x="8105775" y="5941798"/>
            <a:ext cx="4010026" cy="676252"/>
          </a:xfrm>
        </p:spPr>
        <p:txBody>
          <a:bodyPr>
            <a:normAutofit/>
          </a:bodyPr>
          <a:lstStyle/>
          <a:p>
            <a:pPr algn="r"/>
            <a:r>
              <a:rPr lang="en-US" sz="1600" b="1" dirty="0">
                <a:solidFill>
                  <a:schemeClr val="tx1">
                    <a:lumMod val="65000"/>
                    <a:lumOff val="35000"/>
                  </a:schemeClr>
                </a:solidFill>
              </a:rPr>
              <a:t>Presented by : Sharonda Warner</a:t>
            </a:r>
          </a:p>
        </p:txBody>
      </p:sp>
      <p:cxnSp>
        <p:nvCxnSpPr>
          <p:cNvPr id="14" name="Straight Connector 13">
            <a:extLst>
              <a:ext uri="{FF2B5EF4-FFF2-40B4-BE49-F238E27FC236}">
                <a16:creationId xmlns:a16="http://schemas.microsoft.com/office/drawing/2014/main" id="{EAFC8083-BBFA-464C-A805-4E844F66B2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4126832"/>
            <a:ext cx="12188824" cy="0"/>
          </a:xfrm>
          <a:prstGeom prst="line">
            <a:avLst/>
          </a:prstGeom>
          <a:ln w="50800">
            <a:solidFill>
              <a:schemeClr val="bg2">
                <a:alpha val="9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752BC6-CDD2-4020-8DCF-B5E813CD3A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448927"/>
            <a:ext cx="12188824" cy="0"/>
          </a:xfrm>
          <a:prstGeom prst="line">
            <a:avLst/>
          </a:prstGeom>
          <a:ln w="50800">
            <a:solidFill>
              <a:schemeClr val="bg2">
                <a:alpha val="90000"/>
              </a:schemeClr>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EC6B9446-0405-4E63-844B-9D46C5168D94}"/>
              </a:ext>
            </a:extLst>
          </p:cNvPr>
          <p:cNvSpPr txBox="1">
            <a:spLocks/>
          </p:cNvSpPr>
          <p:nvPr/>
        </p:nvSpPr>
        <p:spPr>
          <a:xfrm>
            <a:off x="635384" y="5454212"/>
            <a:ext cx="10918056" cy="4688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tx1">
                    <a:lumMod val="65000"/>
                    <a:lumOff val="35000"/>
                  </a:schemeClr>
                </a:solidFill>
              </a:rPr>
              <a:t>Statistical Analysis</a:t>
            </a:r>
          </a:p>
        </p:txBody>
      </p:sp>
    </p:spTree>
    <p:extLst>
      <p:ext uri="{BB962C8B-B14F-4D97-AF65-F5344CB8AC3E}">
        <p14:creationId xmlns:p14="http://schemas.microsoft.com/office/powerpoint/2010/main" val="3074188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9C9998D-A4DC-495D-9399-2720782221CF}"/>
              </a:ext>
            </a:extLst>
          </p:cNvPr>
          <p:cNvSpPr txBox="1">
            <a:spLocks/>
          </p:cNvSpPr>
          <p:nvPr/>
        </p:nvSpPr>
        <p:spPr>
          <a:xfrm>
            <a:off x="655319" y="365125"/>
            <a:ext cx="7012577" cy="16927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b="1" dirty="0"/>
              <a:t>Findings/Recommendations</a:t>
            </a:r>
          </a:p>
        </p:txBody>
      </p:sp>
      <p:cxnSp>
        <p:nvCxnSpPr>
          <p:cNvPr id="16" name="Straight Arrow Connector 15">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BFBA0184-6FF8-47D7-B9A4-FA9D0602C6DC}"/>
              </a:ext>
            </a:extLst>
          </p:cNvPr>
          <p:cNvSpPr>
            <a:spLocks noGrp="1"/>
          </p:cNvSpPr>
          <p:nvPr>
            <p:ph idx="1"/>
          </p:nvPr>
        </p:nvSpPr>
        <p:spPr>
          <a:xfrm>
            <a:off x="457200" y="2468484"/>
            <a:ext cx="10855234" cy="4389503"/>
          </a:xfrm>
        </p:spPr>
        <p:txBody>
          <a:bodyPr vert="horz" lIns="91440" tIns="45720" rIns="91440" bIns="45720" rtlCol="0">
            <a:normAutofit lnSpcReduction="10000"/>
          </a:bodyPr>
          <a:lstStyle/>
          <a:p>
            <a:pPr marL="342900" lvl="0" indent="-342900"/>
            <a:r>
              <a:rPr lang="en-US" sz="2700" b="1" dirty="0">
                <a:solidFill>
                  <a:srgbClr val="000000"/>
                </a:solidFill>
              </a:rPr>
              <a:t>Customer Behavior</a:t>
            </a:r>
          </a:p>
          <a:p>
            <a:pPr lvl="1">
              <a:buFont typeface="Courier New" panose="02070309020205020404" pitchFamily="49" charset="0"/>
              <a:buChar char="o"/>
            </a:pPr>
            <a:r>
              <a:rPr lang="en-US" dirty="0">
                <a:solidFill>
                  <a:srgbClr val="000000"/>
                </a:solidFill>
              </a:rPr>
              <a:t>Increased demand for tofu in Europe, esp. British Isle</a:t>
            </a:r>
          </a:p>
          <a:p>
            <a:pPr lvl="1">
              <a:buFont typeface="Courier New" panose="02070309020205020404" pitchFamily="49" charset="0"/>
              <a:buChar char="o"/>
            </a:pPr>
            <a:r>
              <a:rPr lang="en-US" dirty="0">
                <a:solidFill>
                  <a:srgbClr val="000000"/>
                </a:solidFill>
              </a:rPr>
              <a:t>Increased demand for beverages in Europe, esp. Austria</a:t>
            </a:r>
          </a:p>
          <a:p>
            <a:pPr lvl="2">
              <a:buFont typeface="Wingdings" panose="05000000000000000000" pitchFamily="2" charset="2"/>
              <a:buChar char="ü"/>
            </a:pPr>
            <a:r>
              <a:rPr lang="en-US" sz="1900" dirty="0">
                <a:solidFill>
                  <a:srgbClr val="000000"/>
                </a:solidFill>
              </a:rPr>
              <a:t>Recommendation: Areas to consider price adjustments to increase revenue</a:t>
            </a:r>
          </a:p>
          <a:p>
            <a:pPr marL="342900" lvl="0" indent="-342900"/>
            <a:r>
              <a:rPr lang="en-US" sz="2700" b="1" dirty="0">
                <a:solidFill>
                  <a:srgbClr val="000000"/>
                </a:solidFill>
              </a:rPr>
              <a:t>Product Discounts</a:t>
            </a:r>
          </a:p>
          <a:p>
            <a:pPr lvl="1">
              <a:buFont typeface="Courier New" panose="02070309020205020404" pitchFamily="49" charset="0"/>
              <a:buChar char="o"/>
            </a:pPr>
            <a:r>
              <a:rPr lang="en-US" dirty="0">
                <a:solidFill>
                  <a:srgbClr val="000000"/>
                </a:solidFill>
              </a:rPr>
              <a:t>Discounts lead to higher sales quantities </a:t>
            </a:r>
          </a:p>
          <a:p>
            <a:pPr lvl="2">
              <a:buFont typeface="Wingdings" panose="05000000000000000000" pitchFamily="2" charset="2"/>
              <a:buChar char="ü"/>
            </a:pPr>
            <a:r>
              <a:rPr lang="en-US" sz="1900" dirty="0">
                <a:solidFill>
                  <a:srgbClr val="000000"/>
                </a:solidFill>
              </a:rPr>
              <a:t>Recommendation: Continue offering discounts on selected products</a:t>
            </a:r>
            <a:endParaRPr lang="en-US" sz="2700" dirty="0">
              <a:solidFill>
                <a:srgbClr val="000000"/>
              </a:solidFill>
            </a:endParaRPr>
          </a:p>
          <a:p>
            <a:pPr marL="342900" lvl="0" indent="-342900"/>
            <a:r>
              <a:rPr lang="en-US" sz="2700" b="1" dirty="0">
                <a:solidFill>
                  <a:srgbClr val="000000"/>
                </a:solidFill>
              </a:rPr>
              <a:t>Shipping Company Performance</a:t>
            </a:r>
          </a:p>
          <a:p>
            <a:pPr lvl="1">
              <a:buFont typeface="Courier New" panose="02070309020205020404" pitchFamily="49" charset="0"/>
              <a:buChar char="o"/>
            </a:pPr>
            <a:r>
              <a:rPr lang="en-US" dirty="0"/>
              <a:t>Late deliveries are not impacting Customer Sales </a:t>
            </a:r>
          </a:p>
          <a:p>
            <a:pPr lvl="1">
              <a:spcAft>
                <a:spcPts val="600"/>
              </a:spcAft>
              <a:buFont typeface="Courier New" panose="02070309020205020404" pitchFamily="49" charset="0"/>
              <a:buChar char="o"/>
            </a:pPr>
            <a:r>
              <a:rPr lang="en-US" dirty="0"/>
              <a:t>Difference in processing time between shipping companies</a:t>
            </a:r>
          </a:p>
          <a:p>
            <a:pPr lvl="2">
              <a:buFont typeface="Wingdings" panose="05000000000000000000" pitchFamily="2" charset="2"/>
              <a:buChar char="ü"/>
            </a:pPr>
            <a:r>
              <a:rPr lang="en-US" sz="1900" dirty="0">
                <a:solidFill>
                  <a:srgbClr val="000000"/>
                </a:solidFill>
              </a:rPr>
              <a:t>Recommendation: Address “slow” processing time with United Package</a:t>
            </a:r>
          </a:p>
          <a:p>
            <a:pPr marL="342900" lvl="0" indent="-342900"/>
            <a:endParaRPr lang="en-US" sz="2700" dirty="0">
              <a:solidFill>
                <a:srgbClr val="000000"/>
              </a:solidFill>
            </a:endParaRPr>
          </a:p>
          <a:p>
            <a:endParaRPr lang="en-US" sz="1800" dirty="0"/>
          </a:p>
        </p:txBody>
      </p:sp>
      <p:pic>
        <p:nvPicPr>
          <p:cNvPr id="5" name="Content Placeholder 4" descr="A bowl filled with different types of food on a table&#10;&#10;Description automatically generated">
            <a:extLst>
              <a:ext uri="{FF2B5EF4-FFF2-40B4-BE49-F238E27FC236}">
                <a16:creationId xmlns:a16="http://schemas.microsoft.com/office/drawing/2014/main" id="{C20049EF-9499-42E7-8EC1-3E2139CA785E}"/>
              </a:ext>
            </a:extLst>
          </p:cNvPr>
          <p:cNvPicPr>
            <a:picLocks noChangeAspect="1"/>
          </p:cNvPicPr>
          <p:nvPr/>
        </p:nvPicPr>
        <p:blipFill rotWithShape="1">
          <a:blip r:embed="rId3">
            <a:extLst>
              <a:ext uri="{28A0092B-C50C-407E-A947-70E740481C1C}">
                <a14:useLocalDpi xmlns:a14="http://schemas.microsoft.com/office/drawing/2010/main" val="0"/>
              </a:ext>
            </a:extLst>
          </a:blip>
          <a:srcRect l="26466" r="36252" b="-1"/>
          <a:stretch/>
        </p:blipFill>
        <p:spPr>
          <a:xfrm>
            <a:off x="8151223" y="11"/>
            <a:ext cx="4040776" cy="4389503"/>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2993365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73B4B1-137A-4C98-994C-340ADA8F71B2}"/>
              </a:ext>
            </a:extLst>
          </p:cNvPr>
          <p:cNvSpPr txBox="1">
            <a:spLocks/>
          </p:cNvSpPr>
          <p:nvPr/>
        </p:nvSpPr>
        <p:spPr>
          <a:xfrm>
            <a:off x="655320" y="365125"/>
            <a:ext cx="5120114" cy="16927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b="1" dirty="0"/>
              <a:t>Future Work</a:t>
            </a:r>
          </a:p>
        </p:txBody>
      </p:sp>
      <p:cxnSp>
        <p:nvCxnSpPr>
          <p:cNvPr id="17" name="Straight Arrow Connector 16">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 name="Content Placeholder 4" descr="A close up of a sign&#10;&#10;Description automatically generated">
            <a:extLst>
              <a:ext uri="{FF2B5EF4-FFF2-40B4-BE49-F238E27FC236}">
                <a16:creationId xmlns:a16="http://schemas.microsoft.com/office/drawing/2014/main" id="{73A68801-C96B-457A-B3B7-F6C704701C7A}"/>
              </a:ext>
            </a:extLst>
          </p:cNvPr>
          <p:cNvPicPr>
            <a:picLocks noChangeAspect="1"/>
          </p:cNvPicPr>
          <p:nvPr/>
        </p:nvPicPr>
        <p:blipFill rotWithShape="1">
          <a:blip r:embed="rId3">
            <a:extLst>
              <a:ext uri="{28A0092B-C50C-407E-A947-70E740481C1C}">
                <a14:useLocalDpi xmlns:a14="http://schemas.microsoft.com/office/drawing/2010/main" val="0"/>
              </a:ext>
            </a:extLst>
          </a:blip>
          <a:srcRect l="5611" r="2094"/>
          <a:stretch/>
        </p:blipFill>
        <p:spPr>
          <a:xfrm>
            <a:off x="8127543" y="11"/>
            <a:ext cx="4064455" cy="4415225"/>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
        <p:nvSpPr>
          <p:cNvPr id="7" name="Content Placeholder 10">
            <a:extLst>
              <a:ext uri="{FF2B5EF4-FFF2-40B4-BE49-F238E27FC236}">
                <a16:creationId xmlns:a16="http://schemas.microsoft.com/office/drawing/2014/main" id="{9305DADF-4CD0-44BC-A39A-373630E8C216}"/>
              </a:ext>
            </a:extLst>
          </p:cNvPr>
          <p:cNvSpPr txBox="1">
            <a:spLocks/>
          </p:cNvSpPr>
          <p:nvPr/>
        </p:nvSpPr>
        <p:spPr>
          <a:xfrm>
            <a:off x="457200" y="2442762"/>
            <a:ext cx="8412480" cy="4415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700" b="1" dirty="0">
                <a:solidFill>
                  <a:srgbClr val="000000"/>
                </a:solidFill>
              </a:rPr>
              <a:t>Customer Behavior</a:t>
            </a:r>
          </a:p>
          <a:p>
            <a:pPr lvl="1">
              <a:buFont typeface="Courier New" panose="02070309020205020404" pitchFamily="49" charset="0"/>
              <a:buChar char="o"/>
            </a:pPr>
            <a:r>
              <a:rPr lang="en-US" dirty="0">
                <a:solidFill>
                  <a:srgbClr val="000000"/>
                </a:solidFill>
              </a:rPr>
              <a:t>Gain more insights as to  why Europe is out selling the Americas, esp. in Produce and Beverage categories</a:t>
            </a:r>
            <a:endParaRPr lang="en-US" sz="1900" dirty="0">
              <a:solidFill>
                <a:srgbClr val="000000"/>
              </a:solidFill>
            </a:endParaRPr>
          </a:p>
          <a:p>
            <a:pPr marL="342900" indent="-342900"/>
            <a:r>
              <a:rPr lang="en-US" sz="2700" b="1" dirty="0">
                <a:solidFill>
                  <a:srgbClr val="000000"/>
                </a:solidFill>
              </a:rPr>
              <a:t>Product Discounts</a:t>
            </a:r>
          </a:p>
          <a:p>
            <a:pPr lvl="1">
              <a:buFont typeface="Courier New" panose="02070309020205020404" pitchFamily="49" charset="0"/>
              <a:buChar char="o"/>
            </a:pPr>
            <a:r>
              <a:rPr lang="en-US" dirty="0">
                <a:solidFill>
                  <a:srgbClr val="000000"/>
                </a:solidFill>
              </a:rPr>
              <a:t>Gain more insights into what items </a:t>
            </a:r>
            <a:r>
              <a:rPr lang="en-US" i="1" u="sng" dirty="0">
                <a:solidFill>
                  <a:srgbClr val="000000"/>
                </a:solidFill>
              </a:rPr>
              <a:t>to</a:t>
            </a:r>
            <a:r>
              <a:rPr lang="en-US" dirty="0">
                <a:solidFill>
                  <a:srgbClr val="000000"/>
                </a:solidFill>
              </a:rPr>
              <a:t> discount and at </a:t>
            </a:r>
            <a:r>
              <a:rPr lang="en-US" i="1" u="sng" dirty="0">
                <a:solidFill>
                  <a:srgbClr val="000000"/>
                </a:solidFill>
              </a:rPr>
              <a:t>what level </a:t>
            </a:r>
            <a:r>
              <a:rPr lang="en-US" dirty="0">
                <a:solidFill>
                  <a:srgbClr val="000000"/>
                </a:solidFill>
              </a:rPr>
              <a:t>of discount to maximize sales</a:t>
            </a:r>
            <a:endParaRPr lang="en-US" sz="2700" dirty="0">
              <a:solidFill>
                <a:srgbClr val="000000"/>
              </a:solidFill>
            </a:endParaRPr>
          </a:p>
          <a:p>
            <a:pPr marL="342900" indent="-342900"/>
            <a:r>
              <a:rPr lang="en-US" sz="2700" b="1" dirty="0">
                <a:solidFill>
                  <a:srgbClr val="000000"/>
                </a:solidFill>
              </a:rPr>
              <a:t>Shipping Company Performance</a:t>
            </a:r>
          </a:p>
          <a:p>
            <a:pPr lvl="1">
              <a:buFont typeface="Courier New" panose="02070309020205020404" pitchFamily="49" charset="0"/>
              <a:buChar char="o"/>
            </a:pPr>
            <a:r>
              <a:rPr lang="en-US" dirty="0"/>
              <a:t>Partner with United Package to gain a better understanding of how orders are processed</a:t>
            </a:r>
            <a:endParaRPr lang="en-US" sz="1900" dirty="0">
              <a:solidFill>
                <a:srgbClr val="000000"/>
              </a:solidFill>
            </a:endParaRPr>
          </a:p>
          <a:p>
            <a:pPr marL="342900" indent="-342900"/>
            <a:endParaRPr lang="en-US" sz="2700" dirty="0">
              <a:solidFill>
                <a:srgbClr val="000000"/>
              </a:solidFill>
            </a:endParaRPr>
          </a:p>
          <a:p>
            <a:endParaRPr lang="en-US" sz="1800" dirty="0"/>
          </a:p>
        </p:txBody>
      </p:sp>
    </p:spTree>
    <p:extLst>
      <p:ext uri="{BB962C8B-B14F-4D97-AF65-F5344CB8AC3E}">
        <p14:creationId xmlns:p14="http://schemas.microsoft.com/office/powerpoint/2010/main" val="3823640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 name="Freeform: Shape 9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94" name="Group 9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9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9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9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9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0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4" name="Title 3"/>
          <p:cNvSpPr>
            <a:spLocks noGrp="1"/>
          </p:cNvSpPr>
          <p:nvPr>
            <p:ph type="title"/>
          </p:nvPr>
        </p:nvSpPr>
        <p:spPr>
          <a:xfrm>
            <a:off x="535020" y="685800"/>
            <a:ext cx="2780271" cy="5105400"/>
          </a:xfrm>
        </p:spPr>
        <p:txBody>
          <a:bodyPr vert="horz" lIns="91440" tIns="45720" rIns="91440" bIns="45720" rtlCol="0" anchor="ctr">
            <a:normAutofit/>
          </a:bodyPr>
          <a:lstStyle/>
          <a:p>
            <a:pPr algn="l"/>
            <a:r>
              <a:rPr lang="en-US" sz="4000" spc="-67" dirty="0">
                <a:solidFill>
                  <a:srgbClr val="FFFFFF"/>
                </a:solidFill>
              </a:rPr>
              <a:t>Thank you !</a:t>
            </a:r>
          </a:p>
        </p:txBody>
      </p:sp>
      <p:graphicFrame>
        <p:nvGraphicFramePr>
          <p:cNvPr id="87" name="Text Placeholder 52">
            <a:extLst>
              <a:ext uri="{FF2B5EF4-FFF2-40B4-BE49-F238E27FC236}">
                <a16:creationId xmlns:a16="http://schemas.microsoft.com/office/drawing/2014/main" id="{60161B67-B7E3-4CFC-B302-B8CD8C3838E9}"/>
              </a:ext>
            </a:extLst>
          </p:cNvPr>
          <p:cNvGraphicFramePr/>
          <p:nvPr>
            <p:extLst>
              <p:ext uri="{D42A27DB-BD31-4B8C-83A1-F6EECF244321}">
                <p14:modId xmlns:p14="http://schemas.microsoft.com/office/powerpoint/2010/main" val="2604547154"/>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8414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AFB529-9DA1-4704-B0D0-3388E5DA7257}"/>
              </a:ext>
            </a:extLst>
          </p:cNvPr>
          <p:cNvSpPr>
            <a:spLocks noGrp="1"/>
          </p:cNvSpPr>
          <p:nvPr>
            <p:ph type="title"/>
          </p:nvPr>
        </p:nvSpPr>
        <p:spPr>
          <a:xfrm>
            <a:off x="863029" y="1012004"/>
            <a:ext cx="3416158" cy="4795408"/>
          </a:xfrm>
        </p:spPr>
        <p:txBody>
          <a:bodyPr vert="horz" lIns="91440" tIns="45720" rIns="91440" bIns="45720" rtlCol="0" anchor="ctr">
            <a:normAutofit/>
          </a:bodyPr>
          <a:lstStyle/>
          <a:p>
            <a:r>
              <a:rPr lang="en-US" dirty="0">
                <a:solidFill>
                  <a:srgbClr val="FFFFFF"/>
                </a:solidFill>
              </a:rPr>
              <a:t>Problem Statement</a:t>
            </a:r>
          </a:p>
        </p:txBody>
      </p:sp>
      <p:graphicFrame>
        <p:nvGraphicFramePr>
          <p:cNvPr id="14" name="TextBox 3">
            <a:extLst>
              <a:ext uri="{FF2B5EF4-FFF2-40B4-BE49-F238E27FC236}">
                <a16:creationId xmlns:a16="http://schemas.microsoft.com/office/drawing/2014/main" id="{C7E73559-A503-4F53-BEE5-E39D25B2B729}"/>
              </a:ext>
            </a:extLst>
          </p:cNvPr>
          <p:cNvGraphicFramePr/>
          <p:nvPr>
            <p:extLst>
              <p:ext uri="{D42A27DB-BD31-4B8C-83A1-F6EECF244321}">
                <p14:modId xmlns:p14="http://schemas.microsoft.com/office/powerpoint/2010/main" val="3400047029"/>
              </p:ext>
            </p:extLst>
          </p:nvPr>
        </p:nvGraphicFramePr>
        <p:xfrm>
          <a:off x="5194300" y="470924"/>
          <a:ext cx="6513604" cy="4723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386D868D-A31B-4FA1-B74B-AB570A1B851D}"/>
              </a:ext>
            </a:extLst>
          </p:cNvPr>
          <p:cNvSpPr txBox="1"/>
          <p:nvPr/>
        </p:nvSpPr>
        <p:spPr>
          <a:xfrm>
            <a:off x="6934200" y="4594135"/>
            <a:ext cx="4799538" cy="1523494"/>
          </a:xfrm>
          <a:prstGeom prst="rect">
            <a:avLst/>
          </a:prstGeom>
          <a:noFill/>
        </p:spPr>
        <p:txBody>
          <a:bodyPr wrap="square" rtlCol="0">
            <a:spAutoFit/>
          </a:bodyPr>
          <a:lstStyle/>
          <a:p>
            <a:pPr marL="342900" lvl="0" indent="-342900">
              <a:buFont typeface="Arial" panose="020B0604020202020204" pitchFamily="34" charset="0"/>
              <a:buChar char="•"/>
            </a:pPr>
            <a:r>
              <a:rPr lang="en-US" sz="2500" dirty="0">
                <a:solidFill>
                  <a:prstClr val="black">
                    <a:hueOff val="0"/>
                    <a:satOff val="0"/>
                    <a:lumOff val="0"/>
                    <a:alphaOff val="0"/>
                  </a:prstClr>
                </a:solidFill>
                <a:latin typeface="Calibri" panose="020F0502020204030204"/>
              </a:rPr>
              <a:t>Customer Behavior</a:t>
            </a:r>
          </a:p>
          <a:p>
            <a:pPr marL="342900" lvl="0" indent="-342900">
              <a:buFont typeface="Arial" panose="020B0604020202020204" pitchFamily="34" charset="0"/>
              <a:buChar char="•"/>
            </a:pPr>
            <a:r>
              <a:rPr lang="en-US" sz="2500" dirty="0">
                <a:solidFill>
                  <a:prstClr val="black">
                    <a:hueOff val="0"/>
                    <a:satOff val="0"/>
                    <a:lumOff val="0"/>
                    <a:alphaOff val="0"/>
                  </a:prstClr>
                </a:solidFill>
                <a:latin typeface="Calibri" panose="020F0502020204030204"/>
              </a:rPr>
              <a:t>Product Discounts</a:t>
            </a:r>
          </a:p>
          <a:p>
            <a:pPr marL="342900" lvl="0" indent="-342900">
              <a:buFont typeface="Arial" panose="020B0604020202020204" pitchFamily="34" charset="0"/>
              <a:buChar char="•"/>
            </a:pPr>
            <a:r>
              <a:rPr lang="en-US" sz="2500" dirty="0">
                <a:solidFill>
                  <a:prstClr val="black">
                    <a:hueOff val="0"/>
                    <a:satOff val="0"/>
                    <a:lumOff val="0"/>
                    <a:alphaOff val="0"/>
                  </a:prstClr>
                </a:solidFill>
                <a:latin typeface="Calibri" panose="020F0502020204030204"/>
              </a:rPr>
              <a:t>Shipping Company Performance</a:t>
            </a:r>
          </a:p>
          <a:p>
            <a:endParaRPr lang="en-US" dirty="0"/>
          </a:p>
        </p:txBody>
      </p:sp>
    </p:spTree>
    <p:extLst>
      <p:ext uri="{BB962C8B-B14F-4D97-AF65-F5344CB8AC3E}">
        <p14:creationId xmlns:p14="http://schemas.microsoft.com/office/powerpoint/2010/main" val="1264198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A picture containing sign, traffic, train&#10;&#10;Description automatically generated">
            <a:extLst>
              <a:ext uri="{FF2B5EF4-FFF2-40B4-BE49-F238E27FC236}">
                <a16:creationId xmlns:a16="http://schemas.microsoft.com/office/drawing/2014/main" id="{017D28E0-5BA6-4D0F-BF5B-FF037FE37B63}"/>
              </a:ext>
            </a:extLst>
          </p:cNvPr>
          <p:cNvPicPr>
            <a:picLocks noChangeAspect="1"/>
          </p:cNvPicPr>
          <p:nvPr/>
        </p:nvPicPr>
        <p:blipFill rotWithShape="1">
          <a:blip r:embed="rId3">
            <a:extLst>
              <a:ext uri="{28A0092B-C50C-407E-A947-70E740481C1C}">
                <a14:useLocalDpi xmlns:a14="http://schemas.microsoft.com/office/drawing/2010/main" val="0"/>
              </a:ext>
            </a:extLst>
          </a:blip>
          <a:srcRect t="11248" b="9005"/>
          <a:stretch/>
        </p:blipFill>
        <p:spPr>
          <a:xfrm>
            <a:off x="-1" y="10"/>
            <a:ext cx="12192001" cy="4666928"/>
          </a:xfrm>
          <a:prstGeom prst="rect">
            <a:avLst/>
          </a:prstGeom>
        </p:spPr>
      </p:pic>
      <p:pic>
        <p:nvPicPr>
          <p:cNvPr id="16" name="Picture 15">
            <a:extLst>
              <a:ext uri="{FF2B5EF4-FFF2-40B4-BE49-F238E27FC236}">
                <a16:creationId xmlns:a16="http://schemas.microsoft.com/office/drawing/2014/main" id="{EE09A529-E47C-4634-BB98-0A9526C372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Oval 17">
            <a:extLst>
              <a:ext uri="{FF2B5EF4-FFF2-40B4-BE49-F238E27FC236}">
                <a16:creationId xmlns:a16="http://schemas.microsoft.com/office/drawing/2014/main" id="{569C1A01-6FB5-43CE-ADCC-936728ACA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6267" y="4388303"/>
            <a:ext cx="824089" cy="70298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4CCC2B3-69FC-4337-9FC2-BA540658E39F}"/>
              </a:ext>
            </a:extLst>
          </p:cNvPr>
          <p:cNvSpPr>
            <a:spLocks noGrp="1"/>
          </p:cNvSpPr>
          <p:nvPr>
            <p:ph type="title"/>
          </p:nvPr>
        </p:nvSpPr>
        <p:spPr>
          <a:xfrm>
            <a:off x="804998" y="4551037"/>
            <a:ext cx="5021782" cy="1509931"/>
          </a:xfrm>
        </p:spPr>
        <p:txBody>
          <a:bodyPr vert="horz" lIns="91440" tIns="45720" rIns="91440" bIns="45720" rtlCol="0" anchor="ctr">
            <a:normAutofit/>
          </a:bodyPr>
          <a:lstStyle/>
          <a:p>
            <a:r>
              <a:rPr lang="en-US" sz="4000" dirty="0">
                <a:solidFill>
                  <a:srgbClr val="000000"/>
                </a:solidFill>
              </a:rPr>
              <a:t>Business Value</a:t>
            </a:r>
          </a:p>
        </p:txBody>
      </p:sp>
      <p:sp>
        <p:nvSpPr>
          <p:cNvPr id="4" name="TextBox 3">
            <a:extLst>
              <a:ext uri="{FF2B5EF4-FFF2-40B4-BE49-F238E27FC236}">
                <a16:creationId xmlns:a16="http://schemas.microsoft.com/office/drawing/2014/main" id="{743CDA6C-FAED-4465-94A9-5D94DDC93643}"/>
              </a:ext>
            </a:extLst>
          </p:cNvPr>
          <p:cNvSpPr txBox="1"/>
          <p:nvPr/>
        </p:nvSpPr>
        <p:spPr>
          <a:xfrm>
            <a:off x="4598127" y="4950824"/>
            <a:ext cx="6798532" cy="1711234"/>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3200" dirty="0">
                <a:solidFill>
                  <a:srgbClr val="000000"/>
                </a:solidFill>
              </a:rPr>
              <a:t>Improve Business Understanding</a:t>
            </a:r>
          </a:p>
          <a:p>
            <a:pPr marL="342900" indent="-228600">
              <a:lnSpc>
                <a:spcPct val="90000"/>
              </a:lnSpc>
              <a:spcAft>
                <a:spcPts val="600"/>
              </a:spcAft>
              <a:buFont typeface="Arial" panose="020B0604020202020204" pitchFamily="34" charset="0"/>
              <a:buChar char="•"/>
            </a:pPr>
            <a:r>
              <a:rPr lang="en-US" sz="3200" dirty="0">
                <a:solidFill>
                  <a:srgbClr val="000000"/>
                </a:solidFill>
              </a:rPr>
              <a:t>Understand Market Demand</a:t>
            </a:r>
          </a:p>
          <a:p>
            <a:pPr marL="342900" indent="-228600">
              <a:lnSpc>
                <a:spcPct val="90000"/>
              </a:lnSpc>
              <a:spcAft>
                <a:spcPts val="600"/>
              </a:spcAft>
              <a:buFont typeface="Arial" panose="020B0604020202020204" pitchFamily="34" charset="0"/>
              <a:buChar char="•"/>
            </a:pPr>
            <a:r>
              <a:rPr lang="en-US" sz="3200" dirty="0">
                <a:solidFill>
                  <a:srgbClr val="000000"/>
                </a:solidFill>
              </a:rPr>
              <a:t>Increase Revenue</a:t>
            </a:r>
          </a:p>
          <a:p>
            <a:pPr indent="-228600">
              <a:lnSpc>
                <a:spcPct val="90000"/>
              </a:lnSpc>
              <a:spcAft>
                <a:spcPts val="600"/>
              </a:spcAft>
              <a:buFont typeface="Arial" panose="020B0604020202020204" pitchFamily="34" charset="0"/>
              <a:buChar char="•"/>
            </a:pPr>
            <a:endParaRPr lang="en-US" sz="3200" dirty="0">
              <a:solidFill>
                <a:srgbClr val="000000"/>
              </a:solidFill>
            </a:endParaRPr>
          </a:p>
        </p:txBody>
      </p:sp>
    </p:spTree>
    <p:extLst>
      <p:ext uri="{BB962C8B-B14F-4D97-AF65-F5344CB8AC3E}">
        <p14:creationId xmlns:p14="http://schemas.microsoft.com/office/powerpoint/2010/main" val="4093073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AFB529-9DA1-4704-B0D0-3388E5DA7257}"/>
              </a:ext>
            </a:extLst>
          </p:cNvPr>
          <p:cNvSpPr>
            <a:spLocks noGrp="1"/>
          </p:cNvSpPr>
          <p:nvPr>
            <p:ph type="title"/>
          </p:nvPr>
        </p:nvSpPr>
        <p:spPr>
          <a:xfrm>
            <a:off x="863029" y="1012004"/>
            <a:ext cx="3416158" cy="4795408"/>
          </a:xfrm>
        </p:spPr>
        <p:txBody>
          <a:bodyPr vert="horz" lIns="91440" tIns="45720" rIns="91440" bIns="45720" rtlCol="0">
            <a:normAutofit/>
          </a:bodyPr>
          <a:lstStyle/>
          <a:p>
            <a:r>
              <a:rPr lang="en-US" dirty="0">
                <a:solidFill>
                  <a:srgbClr val="FFFFFF"/>
                </a:solidFill>
              </a:rPr>
              <a:t>Methodology</a:t>
            </a:r>
          </a:p>
        </p:txBody>
      </p:sp>
      <p:pic>
        <p:nvPicPr>
          <p:cNvPr id="6" name="Content Placeholder 4" descr="A close up of text on a black background&#10;&#10;Description automatically generated">
            <a:extLst>
              <a:ext uri="{FF2B5EF4-FFF2-40B4-BE49-F238E27FC236}">
                <a16:creationId xmlns:a16="http://schemas.microsoft.com/office/drawing/2014/main" id="{F9A96103-2D53-478C-8C5B-15EB85B3E47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44038" y="178637"/>
            <a:ext cx="5753175" cy="6500726"/>
          </a:xfrm>
          <a:prstGeom prst="rect">
            <a:avLst/>
          </a:prstGeom>
        </p:spPr>
      </p:pic>
    </p:spTree>
    <p:extLst>
      <p:ext uri="{BB962C8B-B14F-4D97-AF65-F5344CB8AC3E}">
        <p14:creationId xmlns:p14="http://schemas.microsoft.com/office/powerpoint/2010/main" val="3377757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CC2B3-69FC-4337-9FC2-BA540658E39F}"/>
              </a:ext>
            </a:extLst>
          </p:cNvPr>
          <p:cNvSpPr>
            <a:spLocks noGrp="1"/>
          </p:cNvSpPr>
          <p:nvPr>
            <p:ph type="title"/>
          </p:nvPr>
        </p:nvSpPr>
        <p:spPr>
          <a:xfrm>
            <a:off x="582560" y="203200"/>
            <a:ext cx="7329540" cy="508000"/>
          </a:xfrm>
        </p:spPr>
        <p:txBody>
          <a:bodyPr>
            <a:normAutofit fontScale="90000"/>
          </a:bodyPr>
          <a:lstStyle/>
          <a:p>
            <a:r>
              <a:rPr lang="en-US" sz="4000" b="1" dirty="0">
                <a:solidFill>
                  <a:srgbClr val="000000"/>
                </a:solidFill>
              </a:rPr>
              <a:t>Analysis: Discount on Products</a:t>
            </a:r>
          </a:p>
        </p:txBody>
      </p:sp>
      <p:sp>
        <p:nvSpPr>
          <p:cNvPr id="15" name="TextBox 14">
            <a:extLst>
              <a:ext uri="{FF2B5EF4-FFF2-40B4-BE49-F238E27FC236}">
                <a16:creationId xmlns:a16="http://schemas.microsoft.com/office/drawing/2014/main" id="{D0EC8587-41DE-445E-B2EE-6FC8186C3859}"/>
              </a:ext>
            </a:extLst>
          </p:cNvPr>
          <p:cNvSpPr txBox="1"/>
          <p:nvPr/>
        </p:nvSpPr>
        <p:spPr>
          <a:xfrm>
            <a:off x="176867" y="418991"/>
            <a:ext cx="7329540" cy="2589121"/>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3200" dirty="0">
                <a:solidFill>
                  <a:srgbClr val="000000"/>
                </a:solidFill>
              </a:rPr>
              <a:t>Discounts lead to higher sales quantities </a:t>
            </a:r>
          </a:p>
          <a:p>
            <a:pPr marL="342900" indent="-228600">
              <a:lnSpc>
                <a:spcPct val="90000"/>
              </a:lnSpc>
              <a:spcAft>
                <a:spcPts val="600"/>
              </a:spcAft>
              <a:buFont typeface="Arial" panose="020B0604020202020204" pitchFamily="34" charset="0"/>
              <a:buChar char="•"/>
            </a:pPr>
            <a:r>
              <a:rPr lang="en-US" sz="3200" dirty="0">
                <a:solidFill>
                  <a:srgbClr val="000000"/>
                </a:solidFill>
              </a:rPr>
              <a:t>All levels of discount are effective</a:t>
            </a:r>
          </a:p>
          <a:p>
            <a:pPr indent="-228600">
              <a:lnSpc>
                <a:spcPct val="90000"/>
              </a:lnSpc>
              <a:spcAft>
                <a:spcPts val="600"/>
              </a:spcAft>
              <a:buFont typeface="Arial" panose="020B0604020202020204" pitchFamily="34" charset="0"/>
              <a:buChar char="•"/>
            </a:pPr>
            <a:endParaRPr lang="en-US" sz="3200" dirty="0">
              <a:solidFill>
                <a:srgbClr val="000000"/>
              </a:solidFill>
            </a:endParaRPr>
          </a:p>
        </p:txBody>
      </p:sp>
      <p:pic>
        <p:nvPicPr>
          <p:cNvPr id="12" name="Picture 11" descr="A screenshot of a cell phone&#10;&#10;Description automatically generated">
            <a:extLst>
              <a:ext uri="{FF2B5EF4-FFF2-40B4-BE49-F238E27FC236}">
                <a16:creationId xmlns:a16="http://schemas.microsoft.com/office/drawing/2014/main" id="{215412AF-EDC7-42F1-B803-E17F69DA63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21" y="2353601"/>
            <a:ext cx="6635321" cy="4287768"/>
          </a:xfrm>
          <a:prstGeom prst="rect">
            <a:avLst/>
          </a:prstGeom>
        </p:spPr>
      </p:pic>
      <p:pic>
        <p:nvPicPr>
          <p:cNvPr id="6" name="Picture 5">
            <a:extLst>
              <a:ext uri="{FF2B5EF4-FFF2-40B4-BE49-F238E27FC236}">
                <a16:creationId xmlns:a16="http://schemas.microsoft.com/office/drawing/2014/main" id="{3D45F93E-2AE4-47F2-AFFB-C773D8FCE8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8505" y="2571857"/>
            <a:ext cx="5378640" cy="3851256"/>
          </a:xfrm>
          <a:prstGeom prst="rect">
            <a:avLst/>
          </a:prstGeom>
        </p:spPr>
      </p:pic>
      <p:cxnSp>
        <p:nvCxnSpPr>
          <p:cNvPr id="13" name="Straight Arrow Connector 12">
            <a:extLst>
              <a:ext uri="{FF2B5EF4-FFF2-40B4-BE49-F238E27FC236}">
                <a16:creationId xmlns:a16="http://schemas.microsoft.com/office/drawing/2014/main" id="{B2CA6AD2-98CF-44AC-8846-ECD19AE41A9B}"/>
              </a:ext>
            </a:extLst>
          </p:cNvPr>
          <p:cNvCxnSpPr>
            <a:cxnSpLocks/>
          </p:cNvCxnSpPr>
          <p:nvPr/>
        </p:nvCxnSpPr>
        <p:spPr>
          <a:xfrm flipV="1">
            <a:off x="7223760" y="3223903"/>
            <a:ext cx="3383280" cy="2610619"/>
          </a:xfrm>
          <a:prstGeom prst="straightConnector1">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922742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CC2B3-69FC-4337-9FC2-BA540658E39F}"/>
              </a:ext>
            </a:extLst>
          </p:cNvPr>
          <p:cNvSpPr>
            <a:spLocks noGrp="1"/>
          </p:cNvSpPr>
          <p:nvPr>
            <p:ph type="title"/>
          </p:nvPr>
        </p:nvSpPr>
        <p:spPr>
          <a:xfrm>
            <a:off x="582559" y="203200"/>
            <a:ext cx="11432573" cy="571500"/>
          </a:xfrm>
        </p:spPr>
        <p:txBody>
          <a:bodyPr>
            <a:normAutofit fontScale="90000"/>
          </a:bodyPr>
          <a:lstStyle/>
          <a:p>
            <a:r>
              <a:rPr lang="en-US" sz="4000" b="1" dirty="0">
                <a:solidFill>
                  <a:srgbClr val="000000"/>
                </a:solidFill>
              </a:rPr>
              <a:t>Analysis: Customer Buying Behavior – Produce </a:t>
            </a:r>
            <a:r>
              <a:rPr lang="en-US" sz="2200" b="1" dirty="0">
                <a:solidFill>
                  <a:srgbClr val="000000"/>
                </a:solidFill>
              </a:rPr>
              <a:t>(based on Sales)</a:t>
            </a:r>
            <a:endParaRPr lang="en-US" sz="4000" b="1" dirty="0">
              <a:solidFill>
                <a:srgbClr val="000000"/>
              </a:solidFill>
            </a:endParaRPr>
          </a:p>
        </p:txBody>
      </p:sp>
      <p:sp>
        <p:nvSpPr>
          <p:cNvPr id="15" name="TextBox 14">
            <a:extLst>
              <a:ext uri="{FF2B5EF4-FFF2-40B4-BE49-F238E27FC236}">
                <a16:creationId xmlns:a16="http://schemas.microsoft.com/office/drawing/2014/main" id="{D0EC8587-41DE-445E-B2EE-6FC8186C3859}"/>
              </a:ext>
            </a:extLst>
          </p:cNvPr>
          <p:cNvSpPr txBox="1"/>
          <p:nvPr/>
        </p:nvSpPr>
        <p:spPr>
          <a:xfrm>
            <a:off x="176866" y="418991"/>
            <a:ext cx="11553580" cy="2589121"/>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3200" dirty="0"/>
              <a:t>Difference in buying behavior between the Americas and Europe </a:t>
            </a:r>
          </a:p>
          <a:p>
            <a:pPr marL="342900" indent="-228600">
              <a:lnSpc>
                <a:spcPct val="90000"/>
              </a:lnSpc>
              <a:spcAft>
                <a:spcPts val="600"/>
              </a:spcAft>
              <a:buFont typeface="Arial" panose="020B0604020202020204" pitchFamily="34" charset="0"/>
              <a:buChar char="•"/>
            </a:pPr>
            <a:r>
              <a:rPr lang="en-US" sz="3200" dirty="0">
                <a:solidFill>
                  <a:srgbClr val="000000"/>
                </a:solidFill>
              </a:rPr>
              <a:t>Increased demand for Tofu in Europe, esp. British Isle</a:t>
            </a:r>
          </a:p>
          <a:p>
            <a:pPr indent="-228600">
              <a:lnSpc>
                <a:spcPct val="90000"/>
              </a:lnSpc>
              <a:spcAft>
                <a:spcPts val="600"/>
              </a:spcAft>
              <a:buFont typeface="Arial" panose="020B0604020202020204" pitchFamily="34" charset="0"/>
              <a:buChar char="•"/>
            </a:pPr>
            <a:endParaRPr lang="en-US" sz="3200" dirty="0">
              <a:solidFill>
                <a:srgbClr val="000000"/>
              </a:solidFill>
            </a:endParaRPr>
          </a:p>
        </p:txBody>
      </p:sp>
      <p:pic>
        <p:nvPicPr>
          <p:cNvPr id="9" name="Picture 8" descr="A screenshot of a cell phone&#10;&#10;Description automatically generated">
            <a:extLst>
              <a:ext uri="{FF2B5EF4-FFF2-40B4-BE49-F238E27FC236}">
                <a16:creationId xmlns:a16="http://schemas.microsoft.com/office/drawing/2014/main" id="{1030D8A8-9946-4399-B9FF-664D7D60BC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294" y="2222683"/>
            <a:ext cx="4609474" cy="4635317"/>
          </a:xfrm>
          <a:prstGeom prst="rect">
            <a:avLst/>
          </a:prstGeom>
        </p:spPr>
      </p:pic>
      <p:pic>
        <p:nvPicPr>
          <p:cNvPr id="11" name="Picture 10" descr="A picture containing implement, stationary, pencil, game&#10;&#10;Description automatically generated">
            <a:extLst>
              <a:ext uri="{FF2B5EF4-FFF2-40B4-BE49-F238E27FC236}">
                <a16:creationId xmlns:a16="http://schemas.microsoft.com/office/drawing/2014/main" id="{7A313849-90C3-4D07-AE31-B3A5B0FFAB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8304" y="2222682"/>
            <a:ext cx="5241214" cy="4635317"/>
          </a:xfrm>
          <a:prstGeom prst="rect">
            <a:avLst/>
          </a:prstGeom>
        </p:spPr>
      </p:pic>
    </p:spTree>
    <p:extLst>
      <p:ext uri="{BB962C8B-B14F-4D97-AF65-F5344CB8AC3E}">
        <p14:creationId xmlns:p14="http://schemas.microsoft.com/office/powerpoint/2010/main" val="767328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CC2B3-69FC-4337-9FC2-BA540658E39F}"/>
              </a:ext>
            </a:extLst>
          </p:cNvPr>
          <p:cNvSpPr>
            <a:spLocks noGrp="1"/>
          </p:cNvSpPr>
          <p:nvPr>
            <p:ph type="title"/>
          </p:nvPr>
        </p:nvSpPr>
        <p:spPr>
          <a:xfrm>
            <a:off x="582559" y="203200"/>
            <a:ext cx="11432573" cy="571500"/>
          </a:xfrm>
        </p:spPr>
        <p:txBody>
          <a:bodyPr>
            <a:normAutofit fontScale="90000"/>
          </a:bodyPr>
          <a:lstStyle/>
          <a:p>
            <a:r>
              <a:rPr lang="en-US" sz="4000" b="1" dirty="0">
                <a:solidFill>
                  <a:srgbClr val="000000"/>
                </a:solidFill>
              </a:rPr>
              <a:t>Analysis: Customer Buying Behavior – Beverages </a:t>
            </a:r>
            <a:r>
              <a:rPr lang="en-US" sz="2200" b="1" dirty="0">
                <a:solidFill>
                  <a:srgbClr val="000000"/>
                </a:solidFill>
              </a:rPr>
              <a:t>(based on Sales)</a:t>
            </a:r>
            <a:endParaRPr lang="en-US" sz="4000" b="1" dirty="0">
              <a:solidFill>
                <a:srgbClr val="000000"/>
              </a:solidFill>
            </a:endParaRPr>
          </a:p>
        </p:txBody>
      </p:sp>
      <p:sp>
        <p:nvSpPr>
          <p:cNvPr id="15" name="TextBox 14">
            <a:extLst>
              <a:ext uri="{FF2B5EF4-FFF2-40B4-BE49-F238E27FC236}">
                <a16:creationId xmlns:a16="http://schemas.microsoft.com/office/drawing/2014/main" id="{D0EC8587-41DE-445E-B2EE-6FC8186C3859}"/>
              </a:ext>
            </a:extLst>
          </p:cNvPr>
          <p:cNvSpPr txBox="1"/>
          <p:nvPr/>
        </p:nvSpPr>
        <p:spPr>
          <a:xfrm>
            <a:off x="176866" y="418991"/>
            <a:ext cx="11553580" cy="2589121"/>
          </a:xfrm>
          <a:prstGeom prst="rect">
            <a:avLst/>
          </a:prstGeom>
        </p:spPr>
        <p:txBody>
          <a:bodyPr vert="horz" lIns="91440" tIns="45720" rIns="91440" bIns="45720" rtlCol="0" anchor="ctr">
            <a:normAutofit lnSpcReduction="10000"/>
          </a:bodyPr>
          <a:lstStyle/>
          <a:p>
            <a:pPr marL="342900" indent="-228600">
              <a:lnSpc>
                <a:spcPct val="90000"/>
              </a:lnSpc>
              <a:spcAft>
                <a:spcPts val="600"/>
              </a:spcAft>
              <a:buFont typeface="Arial" panose="020B0604020202020204" pitchFamily="34" charset="0"/>
              <a:buChar char="•"/>
            </a:pPr>
            <a:endParaRPr lang="en-US" sz="3200" dirty="0"/>
          </a:p>
          <a:p>
            <a:pPr marL="342900" indent="-228600">
              <a:lnSpc>
                <a:spcPct val="90000"/>
              </a:lnSpc>
              <a:spcAft>
                <a:spcPts val="600"/>
              </a:spcAft>
              <a:buFont typeface="Arial" panose="020B0604020202020204" pitchFamily="34" charset="0"/>
              <a:buChar char="•"/>
            </a:pPr>
            <a:endParaRPr lang="en-US" sz="3200" dirty="0"/>
          </a:p>
          <a:p>
            <a:pPr marL="342900" indent="-228600">
              <a:lnSpc>
                <a:spcPct val="90000"/>
              </a:lnSpc>
              <a:spcAft>
                <a:spcPts val="600"/>
              </a:spcAft>
              <a:buFont typeface="Arial" panose="020B0604020202020204" pitchFamily="34" charset="0"/>
              <a:buChar char="•"/>
            </a:pPr>
            <a:r>
              <a:rPr lang="en-US" sz="3200" dirty="0"/>
              <a:t>Beverages are the highest selling product line</a:t>
            </a:r>
          </a:p>
          <a:p>
            <a:pPr marL="342900" indent="-228600">
              <a:lnSpc>
                <a:spcPct val="90000"/>
              </a:lnSpc>
              <a:spcAft>
                <a:spcPts val="600"/>
              </a:spcAft>
              <a:buFont typeface="Arial" panose="020B0604020202020204" pitchFamily="34" charset="0"/>
              <a:buChar char="•"/>
            </a:pPr>
            <a:r>
              <a:rPr lang="en-US" sz="3200" dirty="0">
                <a:solidFill>
                  <a:srgbClr val="000000"/>
                </a:solidFill>
              </a:rPr>
              <a:t>Increased demand for beverages in Europe, esp. Austria</a:t>
            </a:r>
          </a:p>
          <a:p>
            <a:pPr marL="342900" indent="-228600">
              <a:lnSpc>
                <a:spcPct val="90000"/>
              </a:lnSpc>
              <a:spcAft>
                <a:spcPts val="600"/>
              </a:spcAft>
              <a:buFont typeface="Arial" panose="020B0604020202020204" pitchFamily="34" charset="0"/>
              <a:buChar char="•"/>
            </a:pPr>
            <a:r>
              <a:rPr lang="en-US" sz="3200" dirty="0">
                <a:solidFill>
                  <a:srgbClr val="000000"/>
                </a:solidFill>
              </a:rPr>
              <a:t>Austria sells the highest quantity of beverages</a:t>
            </a:r>
          </a:p>
          <a:p>
            <a:pPr indent="-228600">
              <a:lnSpc>
                <a:spcPct val="90000"/>
              </a:lnSpc>
              <a:spcAft>
                <a:spcPts val="600"/>
              </a:spcAft>
              <a:buFont typeface="Arial" panose="020B0604020202020204" pitchFamily="34" charset="0"/>
              <a:buChar char="•"/>
            </a:pPr>
            <a:endParaRPr lang="en-US" sz="3200" dirty="0">
              <a:solidFill>
                <a:srgbClr val="000000"/>
              </a:solidFill>
            </a:endParaRPr>
          </a:p>
        </p:txBody>
      </p:sp>
      <p:pic>
        <p:nvPicPr>
          <p:cNvPr id="4" name="Picture 3" descr="A screenshot of a cell phone&#10;&#10;Description automatically generated">
            <a:extLst>
              <a:ext uri="{FF2B5EF4-FFF2-40B4-BE49-F238E27FC236}">
                <a16:creationId xmlns:a16="http://schemas.microsoft.com/office/drawing/2014/main" id="{CC56FDC8-A46E-455A-926E-F00C4241C8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519" y="2837480"/>
            <a:ext cx="5944192" cy="3369221"/>
          </a:xfrm>
          <a:prstGeom prst="rect">
            <a:avLst/>
          </a:prstGeom>
          <a:ln>
            <a:solidFill>
              <a:schemeClr val="bg1">
                <a:lumMod val="85000"/>
              </a:schemeClr>
            </a:solidFill>
          </a:ln>
        </p:spPr>
      </p:pic>
      <p:pic>
        <p:nvPicPr>
          <p:cNvPr id="6" name="Picture 5" descr="A picture containing implement, stationary, pencil&#10;&#10;Description automatically generated">
            <a:extLst>
              <a:ext uri="{FF2B5EF4-FFF2-40B4-BE49-F238E27FC236}">
                <a16:creationId xmlns:a16="http://schemas.microsoft.com/office/drawing/2014/main" id="{1D2DA332-088D-42F7-8184-8AC53726C3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3301" y="2837480"/>
            <a:ext cx="5016140" cy="3961737"/>
          </a:xfrm>
          <a:prstGeom prst="rect">
            <a:avLst/>
          </a:prstGeom>
        </p:spPr>
      </p:pic>
    </p:spTree>
    <p:extLst>
      <p:ext uri="{BB962C8B-B14F-4D97-AF65-F5344CB8AC3E}">
        <p14:creationId xmlns:p14="http://schemas.microsoft.com/office/powerpoint/2010/main" val="118034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CC2B3-69FC-4337-9FC2-BA540658E39F}"/>
              </a:ext>
            </a:extLst>
          </p:cNvPr>
          <p:cNvSpPr>
            <a:spLocks noGrp="1"/>
          </p:cNvSpPr>
          <p:nvPr>
            <p:ph type="title"/>
          </p:nvPr>
        </p:nvSpPr>
        <p:spPr>
          <a:xfrm>
            <a:off x="582559" y="152400"/>
            <a:ext cx="11432573" cy="1410789"/>
          </a:xfrm>
        </p:spPr>
        <p:txBody>
          <a:bodyPr>
            <a:normAutofit/>
          </a:bodyPr>
          <a:lstStyle/>
          <a:p>
            <a:r>
              <a:rPr lang="en-US" sz="4000" b="1" dirty="0">
                <a:solidFill>
                  <a:srgbClr val="000000"/>
                </a:solidFill>
              </a:rPr>
              <a:t>Analysis: Late Deliveries - </a:t>
            </a:r>
            <a:r>
              <a:rPr lang="en-US" sz="2200" b="1" dirty="0">
                <a:solidFill>
                  <a:srgbClr val="000000"/>
                </a:solidFill>
              </a:rPr>
              <a:t>(based on Order Sales)</a:t>
            </a:r>
            <a:endParaRPr lang="en-US" sz="4000" b="1" dirty="0">
              <a:solidFill>
                <a:srgbClr val="000000"/>
              </a:solidFill>
            </a:endParaRPr>
          </a:p>
        </p:txBody>
      </p:sp>
      <p:sp>
        <p:nvSpPr>
          <p:cNvPr id="15" name="TextBox 14">
            <a:extLst>
              <a:ext uri="{FF2B5EF4-FFF2-40B4-BE49-F238E27FC236}">
                <a16:creationId xmlns:a16="http://schemas.microsoft.com/office/drawing/2014/main" id="{D0EC8587-41DE-445E-B2EE-6FC8186C3859}"/>
              </a:ext>
            </a:extLst>
          </p:cNvPr>
          <p:cNvSpPr txBox="1"/>
          <p:nvPr/>
        </p:nvSpPr>
        <p:spPr>
          <a:xfrm>
            <a:off x="176866" y="1532708"/>
            <a:ext cx="11838266" cy="1680754"/>
          </a:xfrm>
          <a:prstGeom prst="rect">
            <a:avLst/>
          </a:prstGeom>
        </p:spPr>
        <p:txBody>
          <a:bodyPr vert="horz" lIns="91440" tIns="45720" rIns="91440" bIns="45720" rtlCol="0" anchor="ctr">
            <a:normAutofit fontScale="92500"/>
          </a:bodyPr>
          <a:lstStyle/>
          <a:p>
            <a:pPr marL="342900" indent="-228600">
              <a:lnSpc>
                <a:spcPct val="90000"/>
              </a:lnSpc>
              <a:spcAft>
                <a:spcPts val="600"/>
              </a:spcAft>
              <a:buFont typeface="Arial" panose="020B0604020202020204" pitchFamily="34" charset="0"/>
              <a:buChar char="•"/>
            </a:pPr>
            <a:r>
              <a:rPr lang="en-US" sz="3200" dirty="0">
                <a:solidFill>
                  <a:srgbClr val="000000"/>
                </a:solidFill>
              </a:rPr>
              <a:t>Avg Order total for Late deliveries is 15.48% more than Early/On-Time</a:t>
            </a:r>
          </a:p>
          <a:p>
            <a:pPr marL="342900" indent="-228600">
              <a:lnSpc>
                <a:spcPct val="90000"/>
              </a:lnSpc>
              <a:spcAft>
                <a:spcPts val="600"/>
              </a:spcAft>
              <a:buFont typeface="Arial" panose="020B0604020202020204" pitchFamily="34" charset="0"/>
              <a:buChar char="•"/>
            </a:pPr>
            <a:r>
              <a:rPr lang="en-US" sz="3200" dirty="0"/>
              <a:t>Late deliveries are not impacting Customer Sales</a:t>
            </a:r>
          </a:p>
          <a:p>
            <a:pPr marL="342900" indent="-228600">
              <a:lnSpc>
                <a:spcPct val="90000"/>
              </a:lnSpc>
              <a:spcAft>
                <a:spcPts val="600"/>
              </a:spcAft>
              <a:buFont typeface="Arial" panose="020B0604020202020204" pitchFamily="34" charset="0"/>
              <a:buChar char="•"/>
            </a:pPr>
            <a:r>
              <a:rPr lang="en-US" sz="3200" dirty="0"/>
              <a:t>Late deliveries occur 4.5% of the time</a:t>
            </a:r>
          </a:p>
        </p:txBody>
      </p:sp>
      <p:pic>
        <p:nvPicPr>
          <p:cNvPr id="5" name="Picture 4" descr="A screenshot of a cell phone&#10;&#10;Description automatically generated">
            <a:extLst>
              <a:ext uri="{FF2B5EF4-FFF2-40B4-BE49-F238E27FC236}">
                <a16:creationId xmlns:a16="http://schemas.microsoft.com/office/drawing/2014/main" id="{BFD62B28-15D2-4802-BDAE-BF8C2165C4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294" y="3133640"/>
            <a:ext cx="5654706" cy="3695442"/>
          </a:xfrm>
          <a:prstGeom prst="rect">
            <a:avLst/>
          </a:prstGeom>
        </p:spPr>
      </p:pic>
      <p:sp>
        <p:nvSpPr>
          <p:cNvPr id="7" name="Rectangle 1">
            <a:extLst>
              <a:ext uri="{FF2B5EF4-FFF2-40B4-BE49-F238E27FC236}">
                <a16:creationId xmlns:a16="http://schemas.microsoft.com/office/drawing/2014/main" id="{48F2A582-094C-474C-AD91-600BC2EAFECC}"/>
              </a:ext>
            </a:extLst>
          </p:cNvPr>
          <p:cNvSpPr>
            <a:spLocks noChangeArrowheads="1"/>
          </p:cNvSpPr>
          <p:nvPr/>
        </p:nvSpPr>
        <p:spPr bwMode="auto">
          <a:xfrm>
            <a:off x="0"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Content Placeholder 4" descr="A clock hanging on the wall&#10;&#10;Description automatically generated">
            <a:extLst>
              <a:ext uri="{FF2B5EF4-FFF2-40B4-BE49-F238E27FC236}">
                <a16:creationId xmlns:a16="http://schemas.microsoft.com/office/drawing/2014/main" id="{77E7AB1E-3D5E-438C-93A6-3DF61D9281A9}"/>
              </a:ext>
            </a:extLst>
          </p:cNvPr>
          <p:cNvPicPr>
            <a:picLocks noChangeAspect="1"/>
          </p:cNvPicPr>
          <p:nvPr/>
        </p:nvPicPr>
        <p:blipFill rotWithShape="1">
          <a:blip r:embed="rId4">
            <a:alphaModFix/>
            <a:extLst>
              <a:ext uri="{28A0092B-C50C-407E-A947-70E740481C1C}">
                <a14:useLocalDpi xmlns:a14="http://schemas.microsoft.com/office/drawing/2010/main" val="0"/>
              </a:ext>
            </a:extLst>
          </a:blip>
          <a:srcRect t="30498" r="-2" b="10937"/>
          <a:stretch/>
        </p:blipFill>
        <p:spPr>
          <a:xfrm>
            <a:off x="8840939" y="-1"/>
            <a:ext cx="3351062" cy="2104572"/>
          </a:xfrm>
          <a:prstGeom prst="rect">
            <a:avLst/>
          </a:prstGeom>
          <a:effectLst>
            <a:softEdge rad="533400"/>
          </a:effectLst>
        </p:spPr>
      </p:pic>
      <p:pic>
        <p:nvPicPr>
          <p:cNvPr id="4" name="Picture 3" descr="A screenshot of a cell phone&#10;&#10;Description automatically generated">
            <a:extLst>
              <a:ext uri="{FF2B5EF4-FFF2-40B4-BE49-F238E27FC236}">
                <a16:creationId xmlns:a16="http://schemas.microsoft.com/office/drawing/2014/main" id="{89D9213A-8176-4986-ACB9-F9305B0D36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5657" y="3068350"/>
            <a:ext cx="5412733" cy="3760731"/>
          </a:xfrm>
          <a:prstGeom prst="rect">
            <a:avLst/>
          </a:prstGeom>
        </p:spPr>
      </p:pic>
    </p:spTree>
    <p:extLst>
      <p:ext uri="{BB962C8B-B14F-4D97-AF65-F5344CB8AC3E}">
        <p14:creationId xmlns:p14="http://schemas.microsoft.com/office/powerpoint/2010/main" val="336739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CC2B3-69FC-4337-9FC2-BA540658E39F}"/>
              </a:ext>
            </a:extLst>
          </p:cNvPr>
          <p:cNvSpPr>
            <a:spLocks noGrp="1"/>
          </p:cNvSpPr>
          <p:nvPr>
            <p:ph type="title"/>
          </p:nvPr>
        </p:nvSpPr>
        <p:spPr>
          <a:xfrm>
            <a:off x="582559" y="152400"/>
            <a:ext cx="11432573" cy="1410789"/>
          </a:xfrm>
        </p:spPr>
        <p:txBody>
          <a:bodyPr>
            <a:normAutofit/>
          </a:bodyPr>
          <a:lstStyle/>
          <a:p>
            <a:r>
              <a:rPr lang="en-US" sz="4000" b="1" dirty="0">
                <a:solidFill>
                  <a:srgbClr val="000000"/>
                </a:solidFill>
              </a:rPr>
              <a:t>Analysis: Shipping Company Performance - </a:t>
            </a:r>
            <a:r>
              <a:rPr lang="en-US" sz="1800" b="1" dirty="0">
                <a:solidFill>
                  <a:srgbClr val="000000"/>
                </a:solidFill>
              </a:rPr>
              <a:t>(based on Processing Time)</a:t>
            </a:r>
            <a:endParaRPr lang="en-US" sz="4000" b="1" dirty="0">
              <a:solidFill>
                <a:srgbClr val="000000"/>
              </a:solidFill>
            </a:endParaRPr>
          </a:p>
        </p:txBody>
      </p:sp>
      <p:sp>
        <p:nvSpPr>
          <p:cNvPr id="15" name="TextBox 14">
            <a:extLst>
              <a:ext uri="{FF2B5EF4-FFF2-40B4-BE49-F238E27FC236}">
                <a16:creationId xmlns:a16="http://schemas.microsoft.com/office/drawing/2014/main" id="{D0EC8587-41DE-445E-B2EE-6FC8186C3859}"/>
              </a:ext>
            </a:extLst>
          </p:cNvPr>
          <p:cNvSpPr txBox="1"/>
          <p:nvPr/>
        </p:nvSpPr>
        <p:spPr>
          <a:xfrm>
            <a:off x="176866" y="1227643"/>
            <a:ext cx="11838266" cy="1920505"/>
          </a:xfrm>
          <a:prstGeom prst="rect">
            <a:avLst/>
          </a:prstGeom>
        </p:spPr>
        <p:txBody>
          <a:bodyPr vert="horz" lIns="91440" tIns="45720" rIns="91440" bIns="45720" rtlCol="0" anchor="ctr">
            <a:normAutofit fontScale="92500" lnSpcReduction="10000"/>
          </a:bodyPr>
          <a:lstStyle/>
          <a:p>
            <a:pPr marL="114300">
              <a:lnSpc>
                <a:spcPct val="90000"/>
              </a:lnSpc>
              <a:spcAft>
                <a:spcPts val="600"/>
              </a:spcAft>
            </a:pPr>
            <a:endParaRPr lang="en-US" sz="3200" dirty="0"/>
          </a:p>
          <a:p>
            <a:pPr marL="342900" indent="-228600">
              <a:lnSpc>
                <a:spcPct val="90000"/>
              </a:lnSpc>
              <a:spcAft>
                <a:spcPts val="600"/>
              </a:spcAft>
              <a:buFont typeface="Arial" panose="020B0604020202020204" pitchFamily="34" charset="0"/>
              <a:buChar char="•"/>
            </a:pPr>
            <a:r>
              <a:rPr lang="en-US" sz="3200" dirty="0">
                <a:solidFill>
                  <a:srgbClr val="000000"/>
                </a:solidFill>
              </a:rPr>
              <a:t>S</a:t>
            </a:r>
            <a:r>
              <a:rPr lang="en-US" sz="3200" dirty="0"/>
              <a:t>hipping companies' performance is shown in Processing Times:</a:t>
            </a:r>
            <a:endParaRPr lang="en-US" sz="3200" dirty="0">
              <a:solidFill>
                <a:srgbClr val="000000"/>
              </a:solidFill>
            </a:endParaRPr>
          </a:p>
          <a:p>
            <a:pPr marL="800100" lvl="1" indent="-228600">
              <a:lnSpc>
                <a:spcPct val="90000"/>
              </a:lnSpc>
              <a:spcAft>
                <a:spcPts val="600"/>
              </a:spcAft>
              <a:buFont typeface="Arial" panose="020B0604020202020204" pitchFamily="34" charset="0"/>
              <a:buChar char="•"/>
            </a:pPr>
            <a:r>
              <a:rPr lang="en-US" sz="3200" dirty="0">
                <a:solidFill>
                  <a:srgbClr val="000000"/>
                </a:solidFill>
              </a:rPr>
              <a:t>Federal Shipping has the fastest</a:t>
            </a:r>
            <a:r>
              <a:rPr lang="en-US" sz="3200" dirty="0"/>
              <a:t> processing time</a:t>
            </a:r>
          </a:p>
          <a:p>
            <a:pPr marL="800100" lvl="1" indent="-228600">
              <a:lnSpc>
                <a:spcPct val="90000"/>
              </a:lnSpc>
              <a:spcAft>
                <a:spcPts val="600"/>
              </a:spcAft>
              <a:buFont typeface="Arial" panose="020B0604020202020204" pitchFamily="34" charset="0"/>
              <a:buChar char="•"/>
            </a:pPr>
            <a:r>
              <a:rPr lang="en-US" sz="3200" dirty="0">
                <a:solidFill>
                  <a:srgbClr val="000000"/>
                </a:solidFill>
              </a:rPr>
              <a:t>United Package has the slowest processing time</a:t>
            </a:r>
          </a:p>
          <a:p>
            <a:pPr indent="-228600">
              <a:lnSpc>
                <a:spcPct val="90000"/>
              </a:lnSpc>
              <a:spcAft>
                <a:spcPts val="600"/>
              </a:spcAft>
              <a:buFont typeface="Arial" panose="020B0604020202020204" pitchFamily="34" charset="0"/>
              <a:buChar char="•"/>
            </a:pPr>
            <a:endParaRPr lang="en-US" sz="3200" dirty="0">
              <a:solidFill>
                <a:srgbClr val="000000"/>
              </a:solidFill>
            </a:endParaRPr>
          </a:p>
        </p:txBody>
      </p:sp>
      <p:sp>
        <p:nvSpPr>
          <p:cNvPr id="7" name="Rectangle 1">
            <a:extLst>
              <a:ext uri="{FF2B5EF4-FFF2-40B4-BE49-F238E27FC236}">
                <a16:creationId xmlns:a16="http://schemas.microsoft.com/office/drawing/2014/main" id="{48F2A582-094C-474C-AD91-600BC2EAFECC}"/>
              </a:ext>
            </a:extLst>
          </p:cNvPr>
          <p:cNvSpPr>
            <a:spLocks noChangeArrowheads="1"/>
          </p:cNvSpPr>
          <p:nvPr/>
        </p:nvSpPr>
        <p:spPr bwMode="auto">
          <a:xfrm>
            <a:off x="0"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Content Placeholder 4" descr="A picture containing indoor, white, table, man&#10;&#10;Description automatically generated">
            <a:extLst>
              <a:ext uri="{FF2B5EF4-FFF2-40B4-BE49-F238E27FC236}">
                <a16:creationId xmlns:a16="http://schemas.microsoft.com/office/drawing/2014/main" id="{6042923A-E8CC-4F38-90BD-A5718CE4857B}"/>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r="21979" b="1"/>
          <a:stretch/>
        </p:blipFill>
        <p:spPr>
          <a:xfrm>
            <a:off x="0" y="3831889"/>
            <a:ext cx="4818408" cy="3026111"/>
          </a:xfrm>
          <a:prstGeom prst="rect">
            <a:avLst/>
          </a:prstGeom>
          <a:effectLst>
            <a:softEdge rad="533400"/>
          </a:effectLst>
        </p:spPr>
      </p:pic>
      <p:pic>
        <p:nvPicPr>
          <p:cNvPr id="4" name="Picture 3" descr="A screenshot of a cell phone&#10;&#10;Description automatically generated">
            <a:extLst>
              <a:ext uri="{FF2B5EF4-FFF2-40B4-BE49-F238E27FC236}">
                <a16:creationId xmlns:a16="http://schemas.microsoft.com/office/drawing/2014/main" id="{84B85C80-B4D5-4BDA-951B-0E2D0F45E2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8408" y="3026111"/>
            <a:ext cx="6799602" cy="3843678"/>
          </a:xfrm>
          <a:prstGeom prst="rect">
            <a:avLst/>
          </a:prstGeom>
        </p:spPr>
      </p:pic>
      <p:sp>
        <p:nvSpPr>
          <p:cNvPr id="3" name="TextBox 2">
            <a:extLst>
              <a:ext uri="{FF2B5EF4-FFF2-40B4-BE49-F238E27FC236}">
                <a16:creationId xmlns:a16="http://schemas.microsoft.com/office/drawing/2014/main" id="{DA2FE697-AF26-48A7-89C3-23AC4789A97C}"/>
              </a:ext>
            </a:extLst>
          </p:cNvPr>
          <p:cNvSpPr txBox="1"/>
          <p:nvPr/>
        </p:nvSpPr>
        <p:spPr>
          <a:xfrm>
            <a:off x="8689759" y="5682610"/>
            <a:ext cx="1247503" cy="646331"/>
          </a:xfrm>
          <a:prstGeom prst="rect">
            <a:avLst/>
          </a:prstGeom>
          <a:noFill/>
        </p:spPr>
        <p:txBody>
          <a:bodyPr wrap="square" rtlCol="0">
            <a:spAutoFit/>
          </a:bodyPr>
          <a:lstStyle/>
          <a:p>
            <a:r>
              <a:rPr lang="en-US" dirty="0">
                <a:solidFill>
                  <a:schemeClr val="bg1"/>
                </a:solidFill>
              </a:rPr>
              <a:t>-8.571429</a:t>
            </a:r>
          </a:p>
          <a:p>
            <a:endParaRPr lang="en-US" dirty="0"/>
          </a:p>
        </p:txBody>
      </p:sp>
      <p:sp>
        <p:nvSpPr>
          <p:cNvPr id="9" name="TextBox 8">
            <a:extLst>
              <a:ext uri="{FF2B5EF4-FFF2-40B4-BE49-F238E27FC236}">
                <a16:creationId xmlns:a16="http://schemas.microsoft.com/office/drawing/2014/main" id="{189B3D38-5371-40EC-A17E-28321D815D27}"/>
              </a:ext>
            </a:extLst>
          </p:cNvPr>
          <p:cNvSpPr txBox="1"/>
          <p:nvPr/>
        </p:nvSpPr>
        <p:spPr>
          <a:xfrm>
            <a:off x="8689758" y="4698613"/>
            <a:ext cx="1247503" cy="646331"/>
          </a:xfrm>
          <a:prstGeom prst="rect">
            <a:avLst/>
          </a:prstGeom>
          <a:noFill/>
        </p:spPr>
        <p:txBody>
          <a:bodyPr wrap="square" rtlCol="0">
            <a:spAutoFit/>
          </a:bodyPr>
          <a:lstStyle/>
          <a:p>
            <a:r>
              <a:rPr lang="en-US" dirty="0">
                <a:solidFill>
                  <a:schemeClr val="bg1"/>
                </a:solidFill>
              </a:rPr>
              <a:t>-</a:t>
            </a:r>
            <a:r>
              <a:rPr lang="en-US" dirty="0"/>
              <a:t>-</a:t>
            </a:r>
            <a:r>
              <a:rPr lang="en-US" dirty="0">
                <a:solidFill>
                  <a:schemeClr val="bg1"/>
                </a:solidFill>
              </a:rPr>
              <a:t>9.234921</a:t>
            </a:r>
          </a:p>
          <a:p>
            <a:endParaRPr lang="en-US" dirty="0"/>
          </a:p>
        </p:txBody>
      </p:sp>
      <p:sp>
        <p:nvSpPr>
          <p:cNvPr id="10" name="TextBox 9">
            <a:extLst>
              <a:ext uri="{FF2B5EF4-FFF2-40B4-BE49-F238E27FC236}">
                <a16:creationId xmlns:a16="http://schemas.microsoft.com/office/drawing/2014/main" id="{D9DD64ED-AA62-47B8-A15B-CD146DA88B07}"/>
              </a:ext>
            </a:extLst>
          </p:cNvPr>
          <p:cNvSpPr txBox="1"/>
          <p:nvPr/>
        </p:nvSpPr>
        <p:spPr>
          <a:xfrm>
            <a:off x="8689757" y="3671784"/>
            <a:ext cx="1247503" cy="646331"/>
          </a:xfrm>
          <a:prstGeom prst="rect">
            <a:avLst/>
          </a:prstGeom>
          <a:noFill/>
        </p:spPr>
        <p:txBody>
          <a:bodyPr wrap="square" rtlCol="0">
            <a:spAutoFit/>
          </a:bodyPr>
          <a:lstStyle/>
          <a:p>
            <a:r>
              <a:rPr lang="en-US" dirty="0">
                <a:solidFill>
                  <a:schemeClr val="bg1"/>
                </a:solidFill>
              </a:rPr>
              <a:t>-7.473896</a:t>
            </a:r>
          </a:p>
          <a:p>
            <a:endParaRPr lang="en-US" dirty="0"/>
          </a:p>
        </p:txBody>
      </p:sp>
    </p:spTree>
    <p:extLst>
      <p:ext uri="{BB962C8B-B14F-4D97-AF65-F5344CB8AC3E}">
        <p14:creationId xmlns:p14="http://schemas.microsoft.com/office/powerpoint/2010/main" val="1047493913"/>
      </p:ext>
    </p:extLst>
  </p:cSld>
  <p:clrMapOvr>
    <a:masterClrMapping/>
  </p:clrMapOvr>
</p:sld>
</file>

<file path=ppt/theme/theme1.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1017</TotalTime>
  <Words>758</Words>
  <Application>Microsoft Office PowerPoint</Application>
  <PresentationFormat>Widescreen</PresentationFormat>
  <Paragraphs>94</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Courier New</vt:lpstr>
      <vt:lpstr>Wingdings</vt:lpstr>
      <vt:lpstr>Office Theme</vt:lpstr>
      <vt:lpstr>Northwind Traders</vt:lpstr>
      <vt:lpstr>Problem Statement</vt:lpstr>
      <vt:lpstr>Business Value</vt:lpstr>
      <vt:lpstr>Methodology</vt:lpstr>
      <vt:lpstr>Analysis: Discount on Products</vt:lpstr>
      <vt:lpstr>Analysis: Customer Buying Behavior – Produce (based on Sales)</vt:lpstr>
      <vt:lpstr>Analysis: Customer Buying Behavior – Beverages (based on Sales)</vt:lpstr>
      <vt:lpstr>Analysis: Late Deliveries - (based on Order Sales)</vt:lpstr>
      <vt:lpstr>Analysis: Shipping Company Performance - (based on Processing Time)</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Northwind Traders</dc:title>
  <dc:creator>Deon Warner</dc:creator>
  <cp:lastModifiedBy>Deon Warner</cp:lastModifiedBy>
  <cp:revision>13</cp:revision>
  <dcterms:created xsi:type="dcterms:W3CDTF">2019-10-12T01:05:39Z</dcterms:created>
  <dcterms:modified xsi:type="dcterms:W3CDTF">2019-10-14T16:41:21Z</dcterms:modified>
</cp:coreProperties>
</file>