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6"/>
  </p:notesMasterIdLst>
  <p:handoutMasterIdLst>
    <p:handoutMasterId r:id="rId17"/>
  </p:handoutMasterIdLst>
  <p:sldIdLst>
    <p:sldId id="325" r:id="rId2"/>
    <p:sldId id="1331" r:id="rId3"/>
    <p:sldId id="1332" r:id="rId4"/>
    <p:sldId id="1333" r:id="rId5"/>
    <p:sldId id="1335" r:id="rId6"/>
    <p:sldId id="1337" r:id="rId7"/>
    <p:sldId id="1336" r:id="rId8"/>
    <p:sldId id="1342" r:id="rId9"/>
    <p:sldId id="1338" r:id="rId10"/>
    <p:sldId id="1340" r:id="rId11"/>
    <p:sldId id="545" r:id="rId12"/>
    <p:sldId id="1341" r:id="rId13"/>
    <p:sldId id="290" r:id="rId14"/>
    <p:sldId id="1343" r:id="rId15"/>
  </p:sldIdLst>
  <p:sldSz cx="9144000" cy="6858000" type="screen4x3"/>
  <p:notesSz cx="6858000" cy="9144000"/>
  <p:defaultTextStyle>
    <a:defPPr>
      <a:defRPr lang="en-US"/>
    </a:defPPr>
    <a:lvl1pPr algn="ctr" rtl="0" fontAlgn="base">
      <a:lnSpc>
        <a:spcPct val="90000"/>
      </a:lnSpc>
      <a:spcBef>
        <a:spcPct val="50000"/>
      </a:spcBef>
      <a:spcAft>
        <a:spcPct val="0"/>
      </a:spcAft>
      <a:buClr>
        <a:schemeClr val="accent1"/>
      </a:buClr>
      <a:defRPr sz="1400" kern="1200">
        <a:solidFill>
          <a:schemeClr val="tx1"/>
        </a:solidFill>
        <a:latin typeface="Arial" charset="0"/>
        <a:ea typeface="+mn-ea"/>
        <a:cs typeface="+mn-cs"/>
      </a:defRPr>
    </a:lvl1pPr>
    <a:lvl2pPr marL="457200" algn="ctr" rtl="0" fontAlgn="base">
      <a:lnSpc>
        <a:spcPct val="90000"/>
      </a:lnSpc>
      <a:spcBef>
        <a:spcPct val="50000"/>
      </a:spcBef>
      <a:spcAft>
        <a:spcPct val="0"/>
      </a:spcAft>
      <a:buClr>
        <a:schemeClr val="accent1"/>
      </a:buClr>
      <a:defRPr sz="1400" kern="1200">
        <a:solidFill>
          <a:schemeClr val="tx1"/>
        </a:solidFill>
        <a:latin typeface="Arial" charset="0"/>
        <a:ea typeface="+mn-ea"/>
        <a:cs typeface="+mn-cs"/>
      </a:defRPr>
    </a:lvl2pPr>
    <a:lvl3pPr marL="914400" algn="ctr" rtl="0" fontAlgn="base">
      <a:lnSpc>
        <a:spcPct val="90000"/>
      </a:lnSpc>
      <a:spcBef>
        <a:spcPct val="50000"/>
      </a:spcBef>
      <a:spcAft>
        <a:spcPct val="0"/>
      </a:spcAft>
      <a:buClr>
        <a:schemeClr val="accent1"/>
      </a:buClr>
      <a:defRPr sz="1400" kern="1200">
        <a:solidFill>
          <a:schemeClr val="tx1"/>
        </a:solidFill>
        <a:latin typeface="Arial" charset="0"/>
        <a:ea typeface="+mn-ea"/>
        <a:cs typeface="+mn-cs"/>
      </a:defRPr>
    </a:lvl3pPr>
    <a:lvl4pPr marL="1371600" algn="ctr" rtl="0" fontAlgn="base">
      <a:lnSpc>
        <a:spcPct val="90000"/>
      </a:lnSpc>
      <a:spcBef>
        <a:spcPct val="50000"/>
      </a:spcBef>
      <a:spcAft>
        <a:spcPct val="0"/>
      </a:spcAft>
      <a:buClr>
        <a:schemeClr val="accent1"/>
      </a:buClr>
      <a:defRPr sz="1400" kern="1200">
        <a:solidFill>
          <a:schemeClr val="tx1"/>
        </a:solidFill>
        <a:latin typeface="Arial" charset="0"/>
        <a:ea typeface="+mn-ea"/>
        <a:cs typeface="+mn-cs"/>
      </a:defRPr>
    </a:lvl4pPr>
    <a:lvl5pPr marL="1828800" algn="ctr" rtl="0" fontAlgn="base">
      <a:lnSpc>
        <a:spcPct val="90000"/>
      </a:lnSpc>
      <a:spcBef>
        <a:spcPct val="50000"/>
      </a:spcBef>
      <a:spcAft>
        <a:spcPct val="0"/>
      </a:spcAft>
      <a:buClr>
        <a:schemeClr val="accent1"/>
      </a:buClr>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885">
          <p15:clr>
            <a:srgbClr val="A4A3A4"/>
          </p15:clr>
        </p15:guide>
        <p15:guide id="2" orient="horz" pos="2733">
          <p15:clr>
            <a:srgbClr val="A4A3A4"/>
          </p15:clr>
        </p15:guide>
        <p15:guide id="3" orient="horz">
          <p15:clr>
            <a:srgbClr val="A4A3A4"/>
          </p15:clr>
        </p15:guide>
        <p15:guide id="4" orient="horz" pos="576">
          <p15:clr>
            <a:srgbClr val="A4A3A4"/>
          </p15:clr>
        </p15:guide>
        <p15:guide id="5" orient="horz" pos="1490">
          <p15:clr>
            <a:srgbClr val="A4A3A4"/>
          </p15:clr>
        </p15:guide>
        <p15:guide id="6" orient="horz" pos="3520">
          <p15:clr>
            <a:srgbClr val="A4A3A4"/>
          </p15:clr>
        </p15:guide>
        <p15:guide id="7" orient="horz" pos="768">
          <p15:clr>
            <a:srgbClr val="A4A3A4"/>
          </p15:clr>
        </p15:guide>
        <p15:guide id="8" orient="horz" pos="3355">
          <p15:clr>
            <a:srgbClr val="A4A3A4"/>
          </p15:clr>
        </p15:guide>
        <p15:guide id="9" pos="5504">
          <p15:clr>
            <a:srgbClr val="A4A3A4"/>
          </p15:clr>
        </p15:guide>
        <p15:guide id="10" pos="4940">
          <p15:clr>
            <a:srgbClr val="A4A3A4"/>
          </p15:clr>
        </p15:guide>
        <p15:guide id="11" pos="568">
          <p15:clr>
            <a:srgbClr val="A4A3A4"/>
          </p15:clr>
        </p15:guide>
        <p15:guide id="12" pos="3696">
          <p15:clr>
            <a:srgbClr val="A4A3A4"/>
          </p15:clr>
        </p15:guide>
        <p15:guide id="13" pos="96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958B"/>
    <a:srgbClr val="545F75"/>
    <a:srgbClr val="B8B8B8"/>
    <a:srgbClr val="663300"/>
    <a:srgbClr val="660066"/>
    <a:srgbClr val="006699"/>
    <a:srgbClr val="6699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654" autoAdjust="0"/>
    <p:restoredTop sz="79748" autoAdjust="0"/>
  </p:normalViewPr>
  <p:slideViewPr>
    <p:cSldViewPr snapToGrid="0">
      <p:cViewPr varScale="1">
        <p:scale>
          <a:sx n="57" d="100"/>
          <a:sy n="57" d="100"/>
        </p:scale>
        <p:origin x="888" y="48"/>
      </p:cViewPr>
      <p:guideLst>
        <p:guide orient="horz" pos="3885"/>
        <p:guide orient="horz" pos="2733"/>
        <p:guide orient="horz"/>
        <p:guide orient="horz" pos="576"/>
        <p:guide orient="horz" pos="1490"/>
        <p:guide orient="horz" pos="3520"/>
        <p:guide orient="horz" pos="768"/>
        <p:guide orient="horz" pos="3355"/>
        <p:guide pos="5504"/>
        <p:guide pos="4940"/>
        <p:guide pos="568"/>
        <p:guide pos="3696"/>
        <p:guide pos="962"/>
      </p:guideLst>
    </p:cSldViewPr>
  </p:slideViewPr>
  <p:outlineViewPr>
    <p:cViewPr>
      <p:scale>
        <a:sx n="75" d="100"/>
        <a:sy n="75"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300" d="100"/>
          <a:sy n="300" d="100"/>
        </p:scale>
        <p:origin x="4" y="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_rels/viewProps.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11.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9DD199-0838-4E61-ABC4-45CDBC6D6C7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4BBEC4F7-1248-4A40-B476-0E922BBC8064}">
      <dgm:prSet/>
      <dgm:spPr/>
      <dgm:t>
        <a:bodyPr/>
        <a:lstStyle/>
        <a:p>
          <a:r>
            <a:rPr lang="en-US" b="0" dirty="0"/>
            <a:t>Learn-co.slack.com</a:t>
          </a:r>
          <a:endParaRPr lang="en-US" dirty="0"/>
        </a:p>
      </dgm:t>
    </dgm:pt>
    <dgm:pt modelId="{C49064FE-615C-4DF0-8E5D-F84FB0F4A852}" type="parTrans" cxnId="{F6C9967E-679F-424E-B6BC-32647F5E22C5}">
      <dgm:prSet/>
      <dgm:spPr/>
      <dgm:t>
        <a:bodyPr/>
        <a:lstStyle/>
        <a:p>
          <a:endParaRPr lang="en-US"/>
        </a:p>
      </dgm:t>
    </dgm:pt>
    <dgm:pt modelId="{2FA5ACE8-6C8D-4403-84EA-CC80435D4AD2}" type="sibTrans" cxnId="{F6C9967E-679F-424E-B6BC-32647F5E22C5}">
      <dgm:prSet/>
      <dgm:spPr/>
      <dgm:t>
        <a:bodyPr/>
        <a:lstStyle/>
        <a:p>
          <a:endParaRPr lang="en-US"/>
        </a:p>
      </dgm:t>
    </dgm:pt>
    <dgm:pt modelId="{4BD2BED9-5751-4690-92A8-0BAB29C4E8CD}">
      <dgm:prSet/>
      <dgm:spPr/>
      <dgm:t>
        <a:bodyPr/>
        <a:lstStyle/>
        <a:p>
          <a:r>
            <a:rPr lang="en-US" b="1" dirty="0"/>
            <a:t>@Sharonda W</a:t>
          </a:r>
          <a:endParaRPr lang="en-US" dirty="0"/>
        </a:p>
      </dgm:t>
    </dgm:pt>
    <dgm:pt modelId="{8371AE97-D503-496A-9EE4-EB904DC70626}" type="parTrans" cxnId="{29D091A3-4A20-440C-9EB5-399D2B9D4C8B}">
      <dgm:prSet/>
      <dgm:spPr/>
      <dgm:t>
        <a:bodyPr/>
        <a:lstStyle/>
        <a:p>
          <a:endParaRPr lang="en-US"/>
        </a:p>
      </dgm:t>
    </dgm:pt>
    <dgm:pt modelId="{C432DC04-3EB7-407C-8A55-FFCF7F68350C}" type="sibTrans" cxnId="{29D091A3-4A20-440C-9EB5-399D2B9D4C8B}">
      <dgm:prSet/>
      <dgm:spPr/>
      <dgm:t>
        <a:bodyPr/>
        <a:lstStyle/>
        <a:p>
          <a:endParaRPr lang="en-US"/>
        </a:p>
      </dgm:t>
    </dgm:pt>
    <dgm:pt modelId="{1F6A6A0E-0F61-4115-8FDC-A63C0036CDF2}" type="pres">
      <dgm:prSet presAssocID="{939DD199-0838-4E61-ABC4-45CDBC6D6C7E}" presName="vert0" presStyleCnt="0">
        <dgm:presLayoutVars>
          <dgm:dir/>
          <dgm:animOne val="branch"/>
          <dgm:animLvl val="lvl"/>
        </dgm:presLayoutVars>
      </dgm:prSet>
      <dgm:spPr/>
    </dgm:pt>
    <dgm:pt modelId="{8533F8BB-8AB9-4FE2-A97B-C797A4396445}" type="pres">
      <dgm:prSet presAssocID="{4BBEC4F7-1248-4A40-B476-0E922BBC8064}" presName="thickLine" presStyleLbl="alignNode1" presStyleIdx="0" presStyleCnt="2"/>
      <dgm:spPr/>
    </dgm:pt>
    <dgm:pt modelId="{03892AA3-330D-4188-B78C-12214B5A29C6}" type="pres">
      <dgm:prSet presAssocID="{4BBEC4F7-1248-4A40-B476-0E922BBC8064}" presName="horz1" presStyleCnt="0"/>
      <dgm:spPr/>
    </dgm:pt>
    <dgm:pt modelId="{707023BA-4EFE-45DC-B410-65F9F53D186E}" type="pres">
      <dgm:prSet presAssocID="{4BBEC4F7-1248-4A40-B476-0E922BBC8064}" presName="tx1" presStyleLbl="revTx" presStyleIdx="0" presStyleCnt="2"/>
      <dgm:spPr/>
    </dgm:pt>
    <dgm:pt modelId="{346E3098-9FA0-4490-A354-BD55F9C0AE3F}" type="pres">
      <dgm:prSet presAssocID="{4BBEC4F7-1248-4A40-B476-0E922BBC8064}" presName="vert1" presStyleCnt="0"/>
      <dgm:spPr/>
    </dgm:pt>
    <dgm:pt modelId="{687051D5-B1A6-42B3-8E0F-F8FED71CAF58}" type="pres">
      <dgm:prSet presAssocID="{4BD2BED9-5751-4690-92A8-0BAB29C4E8CD}" presName="thickLine" presStyleLbl="alignNode1" presStyleIdx="1" presStyleCnt="2"/>
      <dgm:spPr/>
    </dgm:pt>
    <dgm:pt modelId="{37F8B8E1-D084-4081-957B-884EB91A506C}" type="pres">
      <dgm:prSet presAssocID="{4BD2BED9-5751-4690-92A8-0BAB29C4E8CD}" presName="horz1" presStyleCnt="0"/>
      <dgm:spPr/>
    </dgm:pt>
    <dgm:pt modelId="{C15C467C-C211-49E0-9AC3-716FF00DB08A}" type="pres">
      <dgm:prSet presAssocID="{4BD2BED9-5751-4690-92A8-0BAB29C4E8CD}" presName="tx1" presStyleLbl="revTx" presStyleIdx="1" presStyleCnt="2"/>
      <dgm:spPr/>
    </dgm:pt>
    <dgm:pt modelId="{84B260FD-2BCF-4C02-9A9C-80CC34761917}" type="pres">
      <dgm:prSet presAssocID="{4BD2BED9-5751-4690-92A8-0BAB29C4E8CD}" presName="vert1" presStyleCnt="0"/>
      <dgm:spPr/>
    </dgm:pt>
  </dgm:ptLst>
  <dgm:cxnLst>
    <dgm:cxn modelId="{F6C9967E-679F-424E-B6BC-32647F5E22C5}" srcId="{939DD199-0838-4E61-ABC4-45CDBC6D6C7E}" destId="{4BBEC4F7-1248-4A40-B476-0E922BBC8064}" srcOrd="0" destOrd="0" parTransId="{C49064FE-615C-4DF0-8E5D-F84FB0F4A852}" sibTransId="{2FA5ACE8-6C8D-4403-84EA-CC80435D4AD2}"/>
    <dgm:cxn modelId="{29D091A3-4A20-440C-9EB5-399D2B9D4C8B}" srcId="{939DD199-0838-4E61-ABC4-45CDBC6D6C7E}" destId="{4BD2BED9-5751-4690-92A8-0BAB29C4E8CD}" srcOrd="1" destOrd="0" parTransId="{8371AE97-D503-496A-9EE4-EB904DC70626}" sibTransId="{C432DC04-3EB7-407C-8A55-FFCF7F68350C}"/>
    <dgm:cxn modelId="{7E6BEAC7-11EA-4600-BACF-49F0DA8E5940}" type="presOf" srcId="{4BD2BED9-5751-4690-92A8-0BAB29C4E8CD}" destId="{C15C467C-C211-49E0-9AC3-716FF00DB08A}" srcOrd="0" destOrd="0" presId="urn:microsoft.com/office/officeart/2008/layout/LinedList"/>
    <dgm:cxn modelId="{A46D69CE-9CF9-4586-B541-B423E7C424E6}" type="presOf" srcId="{939DD199-0838-4E61-ABC4-45CDBC6D6C7E}" destId="{1F6A6A0E-0F61-4115-8FDC-A63C0036CDF2}" srcOrd="0" destOrd="0" presId="urn:microsoft.com/office/officeart/2008/layout/LinedList"/>
    <dgm:cxn modelId="{EC07DEF2-7AB9-4F49-9B0E-4BAB7D14970D}" type="presOf" srcId="{4BBEC4F7-1248-4A40-B476-0E922BBC8064}" destId="{707023BA-4EFE-45DC-B410-65F9F53D186E}" srcOrd="0" destOrd="0" presId="urn:microsoft.com/office/officeart/2008/layout/LinedList"/>
    <dgm:cxn modelId="{A9F9905E-BA9B-4AA3-9396-881DC1E183B0}" type="presParOf" srcId="{1F6A6A0E-0F61-4115-8FDC-A63C0036CDF2}" destId="{8533F8BB-8AB9-4FE2-A97B-C797A4396445}" srcOrd="0" destOrd="0" presId="urn:microsoft.com/office/officeart/2008/layout/LinedList"/>
    <dgm:cxn modelId="{E3DB5F8C-0F53-4F12-8C84-0186402E22D2}" type="presParOf" srcId="{1F6A6A0E-0F61-4115-8FDC-A63C0036CDF2}" destId="{03892AA3-330D-4188-B78C-12214B5A29C6}" srcOrd="1" destOrd="0" presId="urn:microsoft.com/office/officeart/2008/layout/LinedList"/>
    <dgm:cxn modelId="{1E45A37A-8C1D-4AD8-B9FB-748E964D323F}" type="presParOf" srcId="{03892AA3-330D-4188-B78C-12214B5A29C6}" destId="{707023BA-4EFE-45DC-B410-65F9F53D186E}" srcOrd="0" destOrd="0" presId="urn:microsoft.com/office/officeart/2008/layout/LinedList"/>
    <dgm:cxn modelId="{CE2F6758-1DB7-4016-A5C8-2F1161923DD0}" type="presParOf" srcId="{03892AA3-330D-4188-B78C-12214B5A29C6}" destId="{346E3098-9FA0-4490-A354-BD55F9C0AE3F}" srcOrd="1" destOrd="0" presId="urn:microsoft.com/office/officeart/2008/layout/LinedList"/>
    <dgm:cxn modelId="{7480E5AB-938E-443E-AB26-E1303FFC08A9}" type="presParOf" srcId="{1F6A6A0E-0F61-4115-8FDC-A63C0036CDF2}" destId="{687051D5-B1A6-42B3-8E0F-F8FED71CAF58}" srcOrd="2" destOrd="0" presId="urn:microsoft.com/office/officeart/2008/layout/LinedList"/>
    <dgm:cxn modelId="{C7096DD9-3FE7-4953-A8B4-ECC787721F90}" type="presParOf" srcId="{1F6A6A0E-0F61-4115-8FDC-A63C0036CDF2}" destId="{37F8B8E1-D084-4081-957B-884EB91A506C}" srcOrd="3" destOrd="0" presId="urn:microsoft.com/office/officeart/2008/layout/LinedList"/>
    <dgm:cxn modelId="{A650D602-E24A-470D-93F9-F49B0337FECF}" type="presParOf" srcId="{37F8B8E1-D084-4081-957B-884EB91A506C}" destId="{C15C467C-C211-49E0-9AC3-716FF00DB08A}" srcOrd="0" destOrd="0" presId="urn:microsoft.com/office/officeart/2008/layout/LinedList"/>
    <dgm:cxn modelId="{B1BFC8C4-6CBF-4D8F-9060-A7ACCA2504FF}" type="presParOf" srcId="{37F8B8E1-D084-4081-957B-884EB91A506C}" destId="{84B260FD-2BCF-4C02-9A9C-80CC3476191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9DD199-0838-4E61-ABC4-45CDBC6D6C7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4BBEC4F7-1248-4A40-B476-0E922BBC8064}">
      <dgm:prSet/>
      <dgm:spPr/>
      <dgm:t>
        <a:bodyPr/>
        <a:lstStyle/>
        <a:p>
          <a:pPr algn="ctr"/>
          <a:r>
            <a:rPr lang="en-US" b="0" dirty="0"/>
            <a:t>Thank you</a:t>
          </a:r>
          <a:endParaRPr lang="en-US" dirty="0"/>
        </a:p>
      </dgm:t>
    </dgm:pt>
    <dgm:pt modelId="{C49064FE-615C-4DF0-8E5D-F84FB0F4A852}" type="parTrans" cxnId="{F6C9967E-679F-424E-B6BC-32647F5E22C5}">
      <dgm:prSet/>
      <dgm:spPr/>
      <dgm:t>
        <a:bodyPr/>
        <a:lstStyle/>
        <a:p>
          <a:pPr algn="ctr"/>
          <a:endParaRPr lang="en-US"/>
        </a:p>
      </dgm:t>
    </dgm:pt>
    <dgm:pt modelId="{2FA5ACE8-6C8D-4403-84EA-CC80435D4AD2}" type="sibTrans" cxnId="{F6C9967E-679F-424E-B6BC-32647F5E22C5}">
      <dgm:prSet/>
      <dgm:spPr/>
      <dgm:t>
        <a:bodyPr/>
        <a:lstStyle/>
        <a:p>
          <a:pPr algn="ctr"/>
          <a:endParaRPr lang="en-US"/>
        </a:p>
      </dgm:t>
    </dgm:pt>
    <dgm:pt modelId="{4BD2BED9-5751-4690-92A8-0BAB29C4E8CD}">
      <dgm:prSet/>
      <dgm:spPr/>
      <dgm:t>
        <a:bodyPr/>
        <a:lstStyle/>
        <a:p>
          <a:pPr algn="ctr"/>
          <a:endParaRPr lang="en-US" dirty="0"/>
        </a:p>
      </dgm:t>
    </dgm:pt>
    <dgm:pt modelId="{8371AE97-D503-496A-9EE4-EB904DC70626}" type="parTrans" cxnId="{29D091A3-4A20-440C-9EB5-399D2B9D4C8B}">
      <dgm:prSet/>
      <dgm:spPr/>
      <dgm:t>
        <a:bodyPr/>
        <a:lstStyle/>
        <a:p>
          <a:pPr algn="ctr"/>
          <a:endParaRPr lang="en-US"/>
        </a:p>
      </dgm:t>
    </dgm:pt>
    <dgm:pt modelId="{C432DC04-3EB7-407C-8A55-FFCF7F68350C}" type="sibTrans" cxnId="{29D091A3-4A20-440C-9EB5-399D2B9D4C8B}">
      <dgm:prSet/>
      <dgm:spPr/>
      <dgm:t>
        <a:bodyPr/>
        <a:lstStyle/>
        <a:p>
          <a:pPr algn="ctr"/>
          <a:endParaRPr lang="en-US"/>
        </a:p>
      </dgm:t>
    </dgm:pt>
    <dgm:pt modelId="{1F6A6A0E-0F61-4115-8FDC-A63C0036CDF2}" type="pres">
      <dgm:prSet presAssocID="{939DD199-0838-4E61-ABC4-45CDBC6D6C7E}" presName="vert0" presStyleCnt="0">
        <dgm:presLayoutVars>
          <dgm:dir/>
          <dgm:animOne val="branch"/>
          <dgm:animLvl val="lvl"/>
        </dgm:presLayoutVars>
      </dgm:prSet>
      <dgm:spPr/>
    </dgm:pt>
    <dgm:pt modelId="{8533F8BB-8AB9-4FE2-A97B-C797A4396445}" type="pres">
      <dgm:prSet presAssocID="{4BBEC4F7-1248-4A40-B476-0E922BBC8064}" presName="thickLine" presStyleLbl="alignNode1" presStyleIdx="0" presStyleCnt="2"/>
      <dgm:spPr/>
    </dgm:pt>
    <dgm:pt modelId="{03892AA3-330D-4188-B78C-12214B5A29C6}" type="pres">
      <dgm:prSet presAssocID="{4BBEC4F7-1248-4A40-B476-0E922BBC8064}" presName="horz1" presStyleCnt="0"/>
      <dgm:spPr/>
    </dgm:pt>
    <dgm:pt modelId="{707023BA-4EFE-45DC-B410-65F9F53D186E}" type="pres">
      <dgm:prSet presAssocID="{4BBEC4F7-1248-4A40-B476-0E922BBC8064}" presName="tx1" presStyleLbl="revTx" presStyleIdx="0" presStyleCnt="2" custScaleY="290085"/>
      <dgm:spPr/>
    </dgm:pt>
    <dgm:pt modelId="{346E3098-9FA0-4490-A354-BD55F9C0AE3F}" type="pres">
      <dgm:prSet presAssocID="{4BBEC4F7-1248-4A40-B476-0E922BBC8064}" presName="vert1" presStyleCnt="0"/>
      <dgm:spPr/>
    </dgm:pt>
    <dgm:pt modelId="{687051D5-B1A6-42B3-8E0F-F8FED71CAF58}" type="pres">
      <dgm:prSet presAssocID="{4BD2BED9-5751-4690-92A8-0BAB29C4E8CD}" presName="thickLine" presStyleLbl="alignNode1" presStyleIdx="1" presStyleCnt="2"/>
      <dgm:spPr/>
    </dgm:pt>
    <dgm:pt modelId="{37F8B8E1-D084-4081-957B-884EB91A506C}" type="pres">
      <dgm:prSet presAssocID="{4BD2BED9-5751-4690-92A8-0BAB29C4E8CD}" presName="horz1" presStyleCnt="0"/>
      <dgm:spPr/>
    </dgm:pt>
    <dgm:pt modelId="{C15C467C-C211-49E0-9AC3-716FF00DB08A}" type="pres">
      <dgm:prSet presAssocID="{4BD2BED9-5751-4690-92A8-0BAB29C4E8CD}" presName="tx1" presStyleLbl="revTx" presStyleIdx="1" presStyleCnt="2"/>
      <dgm:spPr/>
    </dgm:pt>
    <dgm:pt modelId="{84B260FD-2BCF-4C02-9A9C-80CC34761917}" type="pres">
      <dgm:prSet presAssocID="{4BD2BED9-5751-4690-92A8-0BAB29C4E8CD}" presName="vert1" presStyleCnt="0"/>
      <dgm:spPr/>
    </dgm:pt>
  </dgm:ptLst>
  <dgm:cxnLst>
    <dgm:cxn modelId="{F6C9967E-679F-424E-B6BC-32647F5E22C5}" srcId="{939DD199-0838-4E61-ABC4-45CDBC6D6C7E}" destId="{4BBEC4F7-1248-4A40-B476-0E922BBC8064}" srcOrd="0" destOrd="0" parTransId="{C49064FE-615C-4DF0-8E5D-F84FB0F4A852}" sibTransId="{2FA5ACE8-6C8D-4403-84EA-CC80435D4AD2}"/>
    <dgm:cxn modelId="{29D091A3-4A20-440C-9EB5-399D2B9D4C8B}" srcId="{939DD199-0838-4E61-ABC4-45CDBC6D6C7E}" destId="{4BD2BED9-5751-4690-92A8-0BAB29C4E8CD}" srcOrd="1" destOrd="0" parTransId="{8371AE97-D503-496A-9EE4-EB904DC70626}" sibTransId="{C432DC04-3EB7-407C-8A55-FFCF7F68350C}"/>
    <dgm:cxn modelId="{7E6BEAC7-11EA-4600-BACF-49F0DA8E5940}" type="presOf" srcId="{4BD2BED9-5751-4690-92A8-0BAB29C4E8CD}" destId="{C15C467C-C211-49E0-9AC3-716FF00DB08A}" srcOrd="0" destOrd="0" presId="urn:microsoft.com/office/officeart/2008/layout/LinedList"/>
    <dgm:cxn modelId="{A46D69CE-9CF9-4586-B541-B423E7C424E6}" type="presOf" srcId="{939DD199-0838-4E61-ABC4-45CDBC6D6C7E}" destId="{1F6A6A0E-0F61-4115-8FDC-A63C0036CDF2}" srcOrd="0" destOrd="0" presId="urn:microsoft.com/office/officeart/2008/layout/LinedList"/>
    <dgm:cxn modelId="{EC07DEF2-7AB9-4F49-9B0E-4BAB7D14970D}" type="presOf" srcId="{4BBEC4F7-1248-4A40-B476-0E922BBC8064}" destId="{707023BA-4EFE-45DC-B410-65F9F53D186E}" srcOrd="0" destOrd="0" presId="urn:microsoft.com/office/officeart/2008/layout/LinedList"/>
    <dgm:cxn modelId="{A9F9905E-BA9B-4AA3-9396-881DC1E183B0}" type="presParOf" srcId="{1F6A6A0E-0F61-4115-8FDC-A63C0036CDF2}" destId="{8533F8BB-8AB9-4FE2-A97B-C797A4396445}" srcOrd="0" destOrd="0" presId="urn:microsoft.com/office/officeart/2008/layout/LinedList"/>
    <dgm:cxn modelId="{E3DB5F8C-0F53-4F12-8C84-0186402E22D2}" type="presParOf" srcId="{1F6A6A0E-0F61-4115-8FDC-A63C0036CDF2}" destId="{03892AA3-330D-4188-B78C-12214B5A29C6}" srcOrd="1" destOrd="0" presId="urn:microsoft.com/office/officeart/2008/layout/LinedList"/>
    <dgm:cxn modelId="{1E45A37A-8C1D-4AD8-B9FB-748E964D323F}" type="presParOf" srcId="{03892AA3-330D-4188-B78C-12214B5A29C6}" destId="{707023BA-4EFE-45DC-B410-65F9F53D186E}" srcOrd="0" destOrd="0" presId="urn:microsoft.com/office/officeart/2008/layout/LinedList"/>
    <dgm:cxn modelId="{CE2F6758-1DB7-4016-A5C8-2F1161923DD0}" type="presParOf" srcId="{03892AA3-330D-4188-B78C-12214B5A29C6}" destId="{346E3098-9FA0-4490-A354-BD55F9C0AE3F}" srcOrd="1" destOrd="0" presId="urn:microsoft.com/office/officeart/2008/layout/LinedList"/>
    <dgm:cxn modelId="{7480E5AB-938E-443E-AB26-E1303FFC08A9}" type="presParOf" srcId="{1F6A6A0E-0F61-4115-8FDC-A63C0036CDF2}" destId="{687051D5-B1A6-42B3-8E0F-F8FED71CAF58}" srcOrd="2" destOrd="0" presId="urn:microsoft.com/office/officeart/2008/layout/LinedList"/>
    <dgm:cxn modelId="{C7096DD9-3FE7-4953-A8B4-ECC787721F90}" type="presParOf" srcId="{1F6A6A0E-0F61-4115-8FDC-A63C0036CDF2}" destId="{37F8B8E1-D084-4081-957B-884EB91A506C}" srcOrd="3" destOrd="0" presId="urn:microsoft.com/office/officeart/2008/layout/LinedList"/>
    <dgm:cxn modelId="{A650D602-E24A-470D-93F9-F49B0337FECF}" type="presParOf" srcId="{37F8B8E1-D084-4081-957B-884EB91A506C}" destId="{C15C467C-C211-49E0-9AC3-716FF00DB08A}" srcOrd="0" destOrd="0" presId="urn:microsoft.com/office/officeart/2008/layout/LinedList"/>
    <dgm:cxn modelId="{B1BFC8C4-6CBF-4D8F-9060-A7ACCA2504FF}" type="presParOf" srcId="{37F8B8E1-D084-4081-957B-884EB91A506C}" destId="{84B260FD-2BCF-4C02-9A9C-80CC34761917}"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33F8BB-8AB9-4FE2-A97B-C797A4396445}">
      <dsp:nvSpPr>
        <dsp:cNvPr id="0" name=""/>
        <dsp:cNvSpPr/>
      </dsp:nvSpPr>
      <dsp:spPr>
        <a:xfrm>
          <a:off x="0" y="0"/>
          <a:ext cx="814252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7023BA-4EFE-45DC-B410-65F9F53D186E}">
      <dsp:nvSpPr>
        <dsp:cNvPr id="0" name=""/>
        <dsp:cNvSpPr/>
      </dsp:nvSpPr>
      <dsp:spPr>
        <a:xfrm>
          <a:off x="0" y="0"/>
          <a:ext cx="8142527" cy="1371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b="0" kern="1200" dirty="0"/>
            <a:t>Learn-co.slack.com</a:t>
          </a:r>
          <a:endParaRPr lang="en-US" sz="6500" kern="1200" dirty="0"/>
        </a:p>
      </dsp:txBody>
      <dsp:txXfrm>
        <a:off x="0" y="0"/>
        <a:ext cx="8142527" cy="1371944"/>
      </dsp:txXfrm>
    </dsp:sp>
    <dsp:sp modelId="{687051D5-B1A6-42B3-8E0F-F8FED71CAF58}">
      <dsp:nvSpPr>
        <dsp:cNvPr id="0" name=""/>
        <dsp:cNvSpPr/>
      </dsp:nvSpPr>
      <dsp:spPr>
        <a:xfrm>
          <a:off x="0" y="1371944"/>
          <a:ext cx="8142527" cy="0"/>
        </a:xfrm>
        <a:prstGeom prst="line">
          <a:avLst/>
        </a:prstGeom>
        <a:solidFill>
          <a:schemeClr val="accent2">
            <a:hueOff val="0"/>
            <a:satOff val="0"/>
            <a:lumOff val="24706"/>
            <a:alphaOff val="0"/>
          </a:schemeClr>
        </a:solidFill>
        <a:ln w="25400" cap="flat" cmpd="sng" algn="ctr">
          <a:solidFill>
            <a:schemeClr val="accent2">
              <a:hueOff val="0"/>
              <a:satOff val="0"/>
              <a:lumOff val="24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5C467C-C211-49E0-9AC3-716FF00DB08A}">
      <dsp:nvSpPr>
        <dsp:cNvPr id="0" name=""/>
        <dsp:cNvSpPr/>
      </dsp:nvSpPr>
      <dsp:spPr>
        <a:xfrm>
          <a:off x="0" y="1371944"/>
          <a:ext cx="8142527" cy="1371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b="1" kern="1200" dirty="0"/>
            <a:t>@Sharonda W</a:t>
          </a:r>
          <a:endParaRPr lang="en-US" sz="6500" kern="1200" dirty="0"/>
        </a:p>
      </dsp:txBody>
      <dsp:txXfrm>
        <a:off x="0" y="1371944"/>
        <a:ext cx="8142527" cy="13719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33F8BB-8AB9-4FE2-A97B-C797A4396445}">
      <dsp:nvSpPr>
        <dsp:cNvPr id="0" name=""/>
        <dsp:cNvSpPr/>
      </dsp:nvSpPr>
      <dsp:spPr>
        <a:xfrm>
          <a:off x="0" y="20"/>
          <a:ext cx="8142527"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7023BA-4EFE-45DC-B410-65F9F53D186E}">
      <dsp:nvSpPr>
        <dsp:cNvPr id="0" name=""/>
        <dsp:cNvSpPr/>
      </dsp:nvSpPr>
      <dsp:spPr>
        <a:xfrm>
          <a:off x="0" y="20"/>
          <a:ext cx="8134575" cy="1152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marL="0" lvl="0" indent="0" algn="ctr" defTabSz="2444750">
            <a:lnSpc>
              <a:spcPct val="90000"/>
            </a:lnSpc>
            <a:spcBef>
              <a:spcPct val="0"/>
            </a:spcBef>
            <a:spcAft>
              <a:spcPct val="35000"/>
            </a:spcAft>
            <a:buNone/>
          </a:pPr>
          <a:r>
            <a:rPr lang="en-US" sz="5500" b="0" kern="1200" dirty="0"/>
            <a:t>Thank you</a:t>
          </a:r>
          <a:endParaRPr lang="en-US" sz="5500" kern="1200" dirty="0"/>
        </a:p>
      </dsp:txBody>
      <dsp:txXfrm>
        <a:off x="0" y="20"/>
        <a:ext cx="8134575" cy="1152686"/>
      </dsp:txXfrm>
    </dsp:sp>
    <dsp:sp modelId="{687051D5-B1A6-42B3-8E0F-F8FED71CAF58}">
      <dsp:nvSpPr>
        <dsp:cNvPr id="0" name=""/>
        <dsp:cNvSpPr/>
      </dsp:nvSpPr>
      <dsp:spPr>
        <a:xfrm>
          <a:off x="0" y="1152706"/>
          <a:ext cx="8142527" cy="0"/>
        </a:xfrm>
        <a:prstGeom prst="line">
          <a:avLst/>
        </a:prstGeom>
        <a:solidFill>
          <a:schemeClr val="accent2">
            <a:hueOff val="0"/>
            <a:satOff val="0"/>
            <a:lumOff val="24706"/>
            <a:alphaOff val="0"/>
          </a:schemeClr>
        </a:solidFill>
        <a:ln w="25400" cap="flat" cmpd="sng" algn="ctr">
          <a:solidFill>
            <a:schemeClr val="accent2">
              <a:hueOff val="0"/>
              <a:satOff val="0"/>
              <a:lumOff val="24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5C467C-C211-49E0-9AC3-716FF00DB08A}">
      <dsp:nvSpPr>
        <dsp:cNvPr id="0" name=""/>
        <dsp:cNvSpPr/>
      </dsp:nvSpPr>
      <dsp:spPr>
        <a:xfrm>
          <a:off x="0" y="1152706"/>
          <a:ext cx="8142527" cy="397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ctr" defTabSz="844550">
            <a:lnSpc>
              <a:spcPct val="90000"/>
            </a:lnSpc>
            <a:spcBef>
              <a:spcPct val="0"/>
            </a:spcBef>
            <a:spcAft>
              <a:spcPct val="35000"/>
            </a:spcAft>
            <a:buNone/>
          </a:pPr>
          <a:endParaRPr lang="en-US" sz="1900" kern="1200" dirty="0"/>
        </a:p>
      </dsp:txBody>
      <dsp:txXfrm>
        <a:off x="0" y="1152706"/>
        <a:ext cx="8142527" cy="39736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lnSpc>
                <a:spcPct val="100000"/>
              </a:lnSpc>
              <a:spcBef>
                <a:spcPct val="0"/>
              </a:spcBef>
              <a:buClrTx/>
              <a:defRPr sz="1200">
                <a:latin typeface="Times" pitchFamily="18" charset="0"/>
              </a:defRPr>
            </a:lvl1pPr>
          </a:lstStyle>
          <a:p>
            <a:pPr>
              <a:defRPr/>
            </a:pPr>
            <a:endParaRPr lang="en-US"/>
          </a:p>
        </p:txBody>
      </p:sp>
      <p:sp>
        <p:nvSpPr>
          <p:cNvPr id="25805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defRPr sz="1200">
                <a:latin typeface="Times" pitchFamily="18" charset="0"/>
              </a:defRPr>
            </a:lvl1pPr>
          </a:lstStyle>
          <a:p>
            <a:pPr>
              <a:defRPr/>
            </a:pPr>
            <a:endParaRPr lang="en-US"/>
          </a:p>
        </p:txBody>
      </p:sp>
      <p:sp>
        <p:nvSpPr>
          <p:cNvPr id="25805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lnSpc>
                <a:spcPct val="100000"/>
              </a:lnSpc>
              <a:spcBef>
                <a:spcPct val="0"/>
              </a:spcBef>
              <a:buClrTx/>
              <a:defRPr sz="1200">
                <a:latin typeface="Times" pitchFamily="18" charset="0"/>
              </a:defRPr>
            </a:lvl1pPr>
          </a:lstStyle>
          <a:p>
            <a:pPr>
              <a:defRPr/>
            </a:pPr>
            <a:endParaRPr lang="en-US"/>
          </a:p>
        </p:txBody>
      </p:sp>
      <p:sp>
        <p:nvSpPr>
          <p:cNvPr id="25805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0"/>
              </a:spcBef>
              <a:buClrTx/>
              <a:defRPr sz="1200">
                <a:latin typeface="Times" pitchFamily="18" charset="0"/>
              </a:defRPr>
            </a:lvl1pPr>
          </a:lstStyle>
          <a:p>
            <a:pPr>
              <a:defRPr/>
            </a:pPr>
            <a:fld id="{72D8E9EE-E5E3-4298-86A9-439B2193F03B}"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lnSpc>
                <a:spcPct val="100000"/>
              </a:lnSpc>
              <a:spcBef>
                <a:spcPct val="0"/>
              </a:spcBef>
              <a:buClrTx/>
              <a:defRPr sz="1200">
                <a:latin typeface="Times" pitchFamily="18" charset="0"/>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buClrTx/>
              <a:defRPr sz="1200">
                <a:latin typeface="Times" pitchFamily="18" charset="0"/>
              </a:defRPr>
            </a:lvl1pPr>
          </a:lstStyle>
          <a:p>
            <a:pPr>
              <a:defRPr/>
            </a:pPr>
            <a:endParaRPr lang="en-US"/>
          </a:p>
        </p:txBody>
      </p:sp>
      <p:sp>
        <p:nvSpPr>
          <p:cNvPr id="4710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lnSpc>
                <a:spcPct val="100000"/>
              </a:lnSpc>
              <a:spcBef>
                <a:spcPct val="0"/>
              </a:spcBef>
              <a:buClrTx/>
              <a:defRPr sz="1200">
                <a:latin typeface="Times" pitchFamily="18" charset="0"/>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0"/>
              </a:spcBef>
              <a:buClrTx/>
              <a:defRPr sz="1200">
                <a:latin typeface="Times" pitchFamily="18" charset="0"/>
              </a:defRPr>
            </a:lvl1pPr>
          </a:lstStyle>
          <a:p>
            <a:pPr>
              <a:defRPr/>
            </a:pPr>
            <a:fld id="{0C6A2072-1BE1-4E31-A1C2-D8DED9462AD6}"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b="1" kern="1200">
        <a:solidFill>
          <a:schemeClr val="tx1"/>
        </a:solidFill>
        <a:latin typeface="Arial" charset="0"/>
        <a:ea typeface="+mn-ea"/>
        <a:cs typeface="+mn-cs"/>
      </a:defRPr>
    </a:lvl1pPr>
    <a:lvl2pPr marL="114300" algn="l" rtl="0" eaLnBrk="0" fontAlgn="base" hangingPunct="0">
      <a:spcBef>
        <a:spcPct val="30000"/>
      </a:spcBef>
      <a:spcAft>
        <a:spcPct val="0"/>
      </a:spcAft>
      <a:defRPr sz="1200" kern="1200">
        <a:solidFill>
          <a:schemeClr val="tx1"/>
        </a:solidFill>
        <a:latin typeface="Arial" charset="0"/>
        <a:ea typeface="+mn-ea"/>
        <a:cs typeface="+mn-cs"/>
      </a:defRPr>
    </a:lvl2pPr>
    <a:lvl3pPr marL="338138" indent="-109538" algn="l" rtl="0" eaLnBrk="0" fontAlgn="base" hangingPunct="0">
      <a:spcBef>
        <a:spcPct val="30000"/>
      </a:spcBef>
      <a:spcAft>
        <a:spcPct val="0"/>
      </a:spcAft>
      <a:buSzPct val="100000"/>
      <a:buFont typeface="Times" pitchFamily="18" charset="0"/>
      <a:buChar char="•"/>
      <a:defRPr sz="1000" kern="1200">
        <a:solidFill>
          <a:schemeClr val="tx1"/>
        </a:solidFill>
        <a:latin typeface="Arial" charset="0"/>
        <a:ea typeface="+mn-ea"/>
        <a:cs typeface="+mn-cs"/>
      </a:defRPr>
    </a:lvl3pPr>
    <a:lvl4pPr marL="579438" indent="-120650" algn="l" rtl="0" eaLnBrk="0" fontAlgn="base" hangingPunct="0">
      <a:spcBef>
        <a:spcPct val="30000"/>
      </a:spcBef>
      <a:spcAft>
        <a:spcPct val="0"/>
      </a:spcAft>
      <a:buChar char="–"/>
      <a:defRPr sz="1000" kern="1200">
        <a:solidFill>
          <a:schemeClr val="tx1"/>
        </a:solidFill>
        <a:latin typeface="Arial" charset="0"/>
        <a:ea typeface="+mn-ea"/>
        <a:cs typeface="+mn-cs"/>
      </a:defRPr>
    </a:lvl4pPr>
    <a:lvl5pPr marL="693738" algn="l" rtl="0" eaLnBrk="0" fontAlgn="base" hangingPunct="0">
      <a:spcBef>
        <a:spcPct val="30000"/>
      </a:spcBef>
      <a:spcAft>
        <a:spcPct val="0"/>
      </a:spcAft>
      <a:defRPr sz="9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0CA03268-89F7-43A4-B8A2-8F4D06DFBDCC}" type="slidenum">
              <a:rPr lang="en-US" smtClean="0"/>
              <a:pPr/>
              <a:t>1</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lnSpc>
                <a:spcPct val="100000"/>
              </a:lnSpc>
              <a:spcBef>
                <a:spcPct val="0"/>
              </a:spcBef>
              <a:buClrTx/>
            </a:pPr>
            <a:fld id="{3724DA49-5E2B-4E7C-BFFD-83C066976350}" type="slidenum">
              <a:rPr lang="en-US" sz="1200">
                <a:latin typeface="Times" pitchFamily="18" charset="0"/>
              </a:rPr>
              <a:pPr algn="r" eaLnBrk="0" hangingPunct="0">
                <a:lnSpc>
                  <a:spcPct val="100000"/>
                </a:lnSpc>
                <a:spcBef>
                  <a:spcPct val="0"/>
                </a:spcBef>
                <a:buClrTx/>
              </a:pPr>
              <a:t>10</a:t>
            </a:fld>
            <a:endParaRPr lang="en-US" sz="1200">
              <a:latin typeface="Times" pitchFamily="18" charset="0"/>
            </a:endParaRPr>
          </a:p>
        </p:txBody>
      </p:sp>
      <p:sp>
        <p:nvSpPr>
          <p:cNvPr id="51203" name="Rectangle 2"/>
          <p:cNvSpPr>
            <a:spLocks noGrp="1" noRot="1" noChangeAspect="1" noChangeArrowheads="1" noTextEdit="1"/>
          </p:cNvSpPr>
          <p:nvPr>
            <p:ph type="sldImg"/>
          </p:nvPr>
        </p:nvSpPr>
        <p:spPr>
          <a:xfrm>
            <a:off x="-777875" y="692150"/>
            <a:ext cx="5175250" cy="3881438"/>
          </a:xfrm>
          <a:ln/>
        </p:spPr>
      </p:sp>
      <p:sp>
        <p:nvSpPr>
          <p:cNvPr id="51204" name="Rectangle 3"/>
          <p:cNvSpPr>
            <a:spLocks noGrp="1" noChangeArrowheads="1"/>
          </p:cNvSpPr>
          <p:nvPr>
            <p:ph type="body" idx="1"/>
          </p:nvPr>
        </p:nvSpPr>
        <p:spPr>
          <a:xfrm>
            <a:off x="3598863" y="668338"/>
            <a:ext cx="2943225" cy="7348537"/>
          </a:xfrm>
          <a:noFill/>
          <a:ln/>
        </p:spPr>
        <p:txBody>
          <a:bodyPr/>
          <a:lstStyle/>
          <a:p>
            <a:endParaRPr lang="en-US" b="0" dirty="0"/>
          </a:p>
        </p:txBody>
      </p:sp>
    </p:spTree>
    <p:extLst>
      <p:ext uri="{BB962C8B-B14F-4D97-AF65-F5344CB8AC3E}">
        <p14:creationId xmlns:p14="http://schemas.microsoft.com/office/powerpoint/2010/main" val="3370992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F290C8C6-5B00-4BD1-94DB-2FFF4F431A73}" type="slidenum">
              <a:rPr lang="en-US" smtClean="0"/>
              <a:pPr/>
              <a:t>11</a:t>
            </a:fld>
            <a:endParaRPr lang="en-US"/>
          </a:p>
        </p:txBody>
      </p:sp>
      <p:sp>
        <p:nvSpPr>
          <p:cNvPr id="90115" name="Rectangle 2"/>
          <p:cNvSpPr>
            <a:spLocks noGrp="1" noRot="1" noChangeAspect="1" noChangeArrowheads="1" noTextEdit="1"/>
          </p:cNvSpPr>
          <p:nvPr>
            <p:ph type="sldImg"/>
          </p:nvPr>
        </p:nvSpPr>
        <p:spPr>
          <a:xfrm>
            <a:off x="-777875" y="692150"/>
            <a:ext cx="5175250" cy="3881438"/>
          </a:xfrm>
          <a:ln/>
        </p:spPr>
      </p:sp>
      <p:sp>
        <p:nvSpPr>
          <p:cNvPr id="90116" name="Rectangle 3"/>
          <p:cNvSpPr>
            <a:spLocks noGrp="1" noChangeArrowheads="1"/>
          </p:cNvSpPr>
          <p:nvPr>
            <p:ph type="body" idx="1"/>
          </p:nvPr>
        </p:nvSpPr>
        <p:spPr>
          <a:xfrm>
            <a:off x="3598863" y="668338"/>
            <a:ext cx="2943225" cy="7348537"/>
          </a:xfrm>
          <a:noFill/>
          <a:ln>
            <a:solidFill>
              <a:schemeClr val="tx1"/>
            </a:solidFill>
          </a:ln>
        </p:spPr>
        <p:txBody>
          <a:bodyPr/>
          <a:lstStyle/>
          <a:p>
            <a:pPr eaLnBrk="1" hangingPunct="1">
              <a:lnSpc>
                <a:spcPct val="95000"/>
              </a:lnSpc>
              <a:spcBef>
                <a:spcPct val="25000"/>
              </a:spcBef>
            </a:pPr>
            <a:endParaRPr lang="en-US" b="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F290C8C6-5B00-4BD1-94DB-2FFF4F431A73}" type="slidenum">
              <a:rPr lang="en-US" smtClean="0"/>
              <a:pPr/>
              <a:t>12</a:t>
            </a:fld>
            <a:endParaRPr lang="en-US"/>
          </a:p>
        </p:txBody>
      </p:sp>
      <p:sp>
        <p:nvSpPr>
          <p:cNvPr id="90115" name="Rectangle 2"/>
          <p:cNvSpPr>
            <a:spLocks noGrp="1" noRot="1" noChangeAspect="1" noChangeArrowheads="1" noTextEdit="1"/>
          </p:cNvSpPr>
          <p:nvPr>
            <p:ph type="sldImg"/>
          </p:nvPr>
        </p:nvSpPr>
        <p:spPr>
          <a:xfrm>
            <a:off x="-777875" y="692150"/>
            <a:ext cx="5175250" cy="3881438"/>
          </a:xfrm>
          <a:ln/>
        </p:spPr>
      </p:sp>
      <p:sp>
        <p:nvSpPr>
          <p:cNvPr id="90116" name="Rectangle 3"/>
          <p:cNvSpPr>
            <a:spLocks noGrp="1" noChangeArrowheads="1"/>
          </p:cNvSpPr>
          <p:nvPr>
            <p:ph type="body" idx="1"/>
          </p:nvPr>
        </p:nvSpPr>
        <p:spPr>
          <a:xfrm>
            <a:off x="3598863" y="668338"/>
            <a:ext cx="2943225" cy="7348537"/>
          </a:xfrm>
          <a:noFill/>
          <a:ln>
            <a:solidFill>
              <a:schemeClr val="tx1"/>
            </a:solidFill>
          </a:ln>
        </p:spPr>
        <p:txBody>
          <a:bodyPr/>
          <a:lstStyle/>
          <a:p>
            <a:pPr eaLnBrk="1" hangingPunct="1">
              <a:lnSpc>
                <a:spcPct val="95000"/>
              </a:lnSpc>
              <a:spcBef>
                <a:spcPct val="25000"/>
              </a:spcBef>
            </a:pPr>
            <a:endParaRPr lang="en-US" b="0" dirty="0"/>
          </a:p>
        </p:txBody>
      </p:sp>
    </p:spTree>
    <p:extLst>
      <p:ext uri="{BB962C8B-B14F-4D97-AF65-F5344CB8AC3E}">
        <p14:creationId xmlns:p14="http://schemas.microsoft.com/office/powerpoint/2010/main" val="1067699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lnSpc>
                <a:spcPct val="100000"/>
              </a:lnSpc>
              <a:spcBef>
                <a:spcPct val="0"/>
              </a:spcBef>
              <a:buClrTx/>
            </a:pPr>
            <a:fld id="{3724DA49-5E2B-4E7C-BFFD-83C066976350}" type="slidenum">
              <a:rPr lang="en-US" sz="1200">
                <a:latin typeface="Times" pitchFamily="18" charset="0"/>
              </a:rPr>
              <a:pPr algn="r" eaLnBrk="0" hangingPunct="0">
                <a:lnSpc>
                  <a:spcPct val="100000"/>
                </a:lnSpc>
                <a:spcBef>
                  <a:spcPct val="0"/>
                </a:spcBef>
                <a:buClrTx/>
              </a:pPr>
              <a:t>2</a:t>
            </a:fld>
            <a:endParaRPr lang="en-US" sz="1200">
              <a:latin typeface="Times" pitchFamily="18" charset="0"/>
            </a:endParaRPr>
          </a:p>
        </p:txBody>
      </p:sp>
      <p:sp>
        <p:nvSpPr>
          <p:cNvPr id="51203" name="Rectangle 2"/>
          <p:cNvSpPr>
            <a:spLocks noGrp="1" noRot="1" noChangeAspect="1" noChangeArrowheads="1" noTextEdit="1"/>
          </p:cNvSpPr>
          <p:nvPr>
            <p:ph type="sldImg"/>
          </p:nvPr>
        </p:nvSpPr>
        <p:spPr>
          <a:xfrm>
            <a:off x="-777875" y="692150"/>
            <a:ext cx="5175250" cy="3881438"/>
          </a:xfrm>
          <a:ln/>
        </p:spPr>
      </p:sp>
      <p:sp>
        <p:nvSpPr>
          <p:cNvPr id="51204" name="Rectangle 3"/>
          <p:cNvSpPr>
            <a:spLocks noGrp="1" noChangeArrowheads="1"/>
          </p:cNvSpPr>
          <p:nvPr>
            <p:ph type="body" idx="1"/>
          </p:nvPr>
        </p:nvSpPr>
        <p:spPr>
          <a:xfrm>
            <a:off x="3598863" y="668338"/>
            <a:ext cx="2943225" cy="7348537"/>
          </a:xfrm>
          <a:noFill/>
          <a:ln/>
        </p:spPr>
        <p:txBody>
          <a:bodyPr/>
          <a:lstStyle/>
          <a:p>
            <a:r>
              <a:rPr lang="en-US" sz="1200" b="1" i="0" kern="1200" dirty="0">
                <a:solidFill>
                  <a:schemeClr val="tx1"/>
                </a:solidFill>
                <a:effectLst/>
                <a:latin typeface="Arial" charset="0"/>
                <a:ea typeface="+mn-ea"/>
                <a:cs typeface="+mn-cs"/>
              </a:rPr>
              <a:t>DZS Consulting</a:t>
            </a:r>
            <a:r>
              <a:rPr lang="en-US" sz="1200" b="0" i="0" kern="1200" dirty="0">
                <a:solidFill>
                  <a:schemeClr val="tx1"/>
                </a:solidFill>
                <a:effectLst/>
                <a:latin typeface="Arial" charset="0"/>
                <a:ea typeface="+mn-ea"/>
                <a:cs typeface="+mn-cs"/>
              </a:rPr>
              <a:t> has been retained by an organization looking to expand it's preschool footprint in Houston, TX. They have hired our organization to identify the top 5 </a:t>
            </a:r>
            <a:r>
              <a:rPr lang="en-US" sz="1200" b="0" i="0" kern="1200" dirty="0" err="1">
                <a:solidFill>
                  <a:schemeClr val="tx1"/>
                </a:solidFill>
                <a:effectLst/>
                <a:latin typeface="Arial" charset="0"/>
                <a:ea typeface="+mn-ea"/>
                <a:cs typeface="+mn-cs"/>
              </a:rPr>
              <a:t>zipcodes</a:t>
            </a:r>
            <a:r>
              <a:rPr lang="en-US" sz="1200" b="0" i="0" kern="1200" dirty="0">
                <a:solidFill>
                  <a:schemeClr val="tx1"/>
                </a:solidFill>
                <a:effectLst/>
                <a:latin typeface="Arial" charset="0"/>
                <a:ea typeface="+mn-ea"/>
                <a:cs typeface="+mn-cs"/>
              </a:rPr>
              <a:t> where housing growth-rate is accelerating and forecast to continue in the next 5 years; an indication of new development in the Houston real-estate market.</a:t>
            </a:r>
          </a:p>
          <a:p>
            <a:r>
              <a:rPr lang="en-US" sz="1200" b="0" i="0" kern="1200" dirty="0">
                <a:solidFill>
                  <a:schemeClr val="tx1"/>
                </a:solidFill>
                <a:effectLst/>
                <a:latin typeface="Arial" charset="0"/>
                <a:ea typeface="+mn-ea"/>
                <a:cs typeface="+mn-cs"/>
              </a:rPr>
              <a:t>We will consider the following counties in our analysis:</a:t>
            </a:r>
          </a:p>
          <a:p>
            <a:r>
              <a:rPr lang="en-US" sz="1200" b="0" i="0" kern="1200" dirty="0">
                <a:solidFill>
                  <a:schemeClr val="tx1"/>
                </a:solidFill>
                <a:effectLst/>
                <a:latin typeface="Arial" charset="0"/>
                <a:ea typeface="+mn-ea"/>
                <a:cs typeface="+mn-cs"/>
              </a:rPr>
              <a:t>Fort Bend, TX.</a:t>
            </a:r>
          </a:p>
          <a:p>
            <a:endParaRPr lang="en-US" b="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lnSpc>
                <a:spcPct val="100000"/>
              </a:lnSpc>
              <a:spcBef>
                <a:spcPct val="0"/>
              </a:spcBef>
              <a:buClrTx/>
            </a:pPr>
            <a:fld id="{3724DA49-5E2B-4E7C-BFFD-83C066976350}" type="slidenum">
              <a:rPr lang="en-US" sz="1200">
                <a:latin typeface="Times" pitchFamily="18" charset="0"/>
              </a:rPr>
              <a:pPr algn="r" eaLnBrk="0" hangingPunct="0">
                <a:lnSpc>
                  <a:spcPct val="100000"/>
                </a:lnSpc>
                <a:spcBef>
                  <a:spcPct val="0"/>
                </a:spcBef>
                <a:buClrTx/>
              </a:pPr>
              <a:t>3</a:t>
            </a:fld>
            <a:endParaRPr lang="en-US" sz="1200">
              <a:latin typeface="Times" pitchFamily="18" charset="0"/>
            </a:endParaRPr>
          </a:p>
        </p:txBody>
      </p:sp>
      <p:sp>
        <p:nvSpPr>
          <p:cNvPr id="51203" name="Rectangle 2"/>
          <p:cNvSpPr>
            <a:spLocks noGrp="1" noRot="1" noChangeAspect="1" noChangeArrowheads="1" noTextEdit="1"/>
          </p:cNvSpPr>
          <p:nvPr>
            <p:ph type="sldImg"/>
          </p:nvPr>
        </p:nvSpPr>
        <p:spPr>
          <a:xfrm>
            <a:off x="-777875" y="692150"/>
            <a:ext cx="5175250" cy="3881438"/>
          </a:xfrm>
          <a:ln/>
        </p:spPr>
      </p:sp>
      <p:sp>
        <p:nvSpPr>
          <p:cNvPr id="51204" name="Rectangle 3"/>
          <p:cNvSpPr>
            <a:spLocks noGrp="1" noChangeArrowheads="1"/>
          </p:cNvSpPr>
          <p:nvPr>
            <p:ph type="body" idx="1"/>
          </p:nvPr>
        </p:nvSpPr>
        <p:spPr>
          <a:xfrm>
            <a:off x="3598863" y="668338"/>
            <a:ext cx="2943225" cy="7348537"/>
          </a:xfrm>
          <a:noFill/>
          <a:ln/>
        </p:spPr>
        <p:txBody>
          <a:bodyPr/>
          <a:lstStyle/>
          <a:p>
            <a:endParaRPr lang="en-US" b="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lnSpc>
                <a:spcPct val="100000"/>
              </a:lnSpc>
              <a:spcBef>
                <a:spcPct val="0"/>
              </a:spcBef>
              <a:buClrTx/>
            </a:pPr>
            <a:fld id="{3724DA49-5E2B-4E7C-BFFD-83C066976350}" type="slidenum">
              <a:rPr lang="en-US" sz="1200">
                <a:latin typeface="Times" pitchFamily="18" charset="0"/>
              </a:rPr>
              <a:pPr algn="r" eaLnBrk="0" hangingPunct="0">
                <a:lnSpc>
                  <a:spcPct val="100000"/>
                </a:lnSpc>
                <a:spcBef>
                  <a:spcPct val="0"/>
                </a:spcBef>
                <a:buClrTx/>
              </a:pPr>
              <a:t>4</a:t>
            </a:fld>
            <a:endParaRPr lang="en-US" sz="1200">
              <a:latin typeface="Times" pitchFamily="18" charset="0"/>
            </a:endParaRPr>
          </a:p>
        </p:txBody>
      </p:sp>
      <p:sp>
        <p:nvSpPr>
          <p:cNvPr id="51203" name="Rectangle 2"/>
          <p:cNvSpPr>
            <a:spLocks noGrp="1" noRot="1" noChangeAspect="1" noChangeArrowheads="1" noTextEdit="1"/>
          </p:cNvSpPr>
          <p:nvPr>
            <p:ph type="sldImg"/>
          </p:nvPr>
        </p:nvSpPr>
        <p:spPr>
          <a:xfrm>
            <a:off x="-777875" y="692150"/>
            <a:ext cx="5175250" cy="3881438"/>
          </a:xfrm>
          <a:ln/>
        </p:spPr>
      </p:sp>
      <p:sp>
        <p:nvSpPr>
          <p:cNvPr id="51204" name="Rectangle 3"/>
          <p:cNvSpPr>
            <a:spLocks noGrp="1" noChangeArrowheads="1"/>
          </p:cNvSpPr>
          <p:nvPr>
            <p:ph type="body" idx="1"/>
          </p:nvPr>
        </p:nvSpPr>
        <p:spPr>
          <a:xfrm>
            <a:off x="3598863" y="668338"/>
            <a:ext cx="2943225" cy="7348537"/>
          </a:xfrm>
          <a:noFill/>
          <a:ln/>
        </p:spPr>
        <p:txBody>
          <a:bodyPr/>
          <a:lstStyle/>
          <a:p>
            <a:endParaRPr lang="en-US" b="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lnSpc>
                <a:spcPct val="100000"/>
              </a:lnSpc>
              <a:spcBef>
                <a:spcPct val="0"/>
              </a:spcBef>
              <a:buClrTx/>
            </a:pPr>
            <a:fld id="{3724DA49-5E2B-4E7C-BFFD-83C066976350}" type="slidenum">
              <a:rPr lang="en-US" sz="1200">
                <a:latin typeface="Times" pitchFamily="18" charset="0"/>
              </a:rPr>
              <a:pPr algn="r" eaLnBrk="0" hangingPunct="0">
                <a:lnSpc>
                  <a:spcPct val="100000"/>
                </a:lnSpc>
                <a:spcBef>
                  <a:spcPct val="0"/>
                </a:spcBef>
                <a:buClrTx/>
              </a:pPr>
              <a:t>5</a:t>
            </a:fld>
            <a:endParaRPr lang="en-US" sz="1200">
              <a:latin typeface="Times" pitchFamily="18" charset="0"/>
            </a:endParaRPr>
          </a:p>
        </p:txBody>
      </p:sp>
      <p:sp>
        <p:nvSpPr>
          <p:cNvPr id="51203" name="Rectangle 2"/>
          <p:cNvSpPr>
            <a:spLocks noGrp="1" noRot="1" noChangeAspect="1" noChangeArrowheads="1" noTextEdit="1"/>
          </p:cNvSpPr>
          <p:nvPr>
            <p:ph type="sldImg"/>
          </p:nvPr>
        </p:nvSpPr>
        <p:spPr>
          <a:xfrm>
            <a:off x="-777875" y="692150"/>
            <a:ext cx="5175250" cy="3881438"/>
          </a:xfrm>
          <a:ln/>
        </p:spPr>
      </p:sp>
      <p:sp>
        <p:nvSpPr>
          <p:cNvPr id="51204" name="Rectangle 3"/>
          <p:cNvSpPr>
            <a:spLocks noGrp="1" noChangeArrowheads="1"/>
          </p:cNvSpPr>
          <p:nvPr>
            <p:ph type="body" idx="1"/>
          </p:nvPr>
        </p:nvSpPr>
        <p:spPr>
          <a:xfrm>
            <a:off x="3598863" y="668338"/>
            <a:ext cx="2943225" cy="7348537"/>
          </a:xfrm>
          <a:noFill/>
          <a:ln/>
        </p:spPr>
        <p:txBody>
          <a:bodyPr/>
          <a:lstStyle/>
          <a:p>
            <a:endParaRPr lang="en-US" b="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lnSpc>
                <a:spcPct val="100000"/>
              </a:lnSpc>
              <a:spcBef>
                <a:spcPct val="0"/>
              </a:spcBef>
              <a:buClrTx/>
            </a:pPr>
            <a:fld id="{3724DA49-5E2B-4E7C-BFFD-83C066976350}" type="slidenum">
              <a:rPr lang="en-US" sz="1200">
                <a:latin typeface="Times" pitchFamily="18" charset="0"/>
              </a:rPr>
              <a:pPr algn="r" eaLnBrk="0" hangingPunct="0">
                <a:lnSpc>
                  <a:spcPct val="100000"/>
                </a:lnSpc>
                <a:spcBef>
                  <a:spcPct val="0"/>
                </a:spcBef>
                <a:buClrTx/>
              </a:pPr>
              <a:t>6</a:t>
            </a:fld>
            <a:endParaRPr lang="en-US" sz="1200">
              <a:latin typeface="Times" pitchFamily="18" charset="0"/>
            </a:endParaRPr>
          </a:p>
        </p:txBody>
      </p:sp>
      <p:sp>
        <p:nvSpPr>
          <p:cNvPr id="51203" name="Rectangle 2"/>
          <p:cNvSpPr>
            <a:spLocks noGrp="1" noRot="1" noChangeAspect="1" noChangeArrowheads="1" noTextEdit="1"/>
          </p:cNvSpPr>
          <p:nvPr>
            <p:ph type="sldImg"/>
          </p:nvPr>
        </p:nvSpPr>
        <p:spPr>
          <a:xfrm>
            <a:off x="-777875" y="692150"/>
            <a:ext cx="5175250" cy="3881438"/>
          </a:xfrm>
          <a:ln/>
        </p:spPr>
      </p:sp>
      <p:sp>
        <p:nvSpPr>
          <p:cNvPr id="51204" name="Rectangle 3"/>
          <p:cNvSpPr>
            <a:spLocks noGrp="1" noChangeArrowheads="1"/>
          </p:cNvSpPr>
          <p:nvPr>
            <p:ph type="body" idx="1"/>
          </p:nvPr>
        </p:nvSpPr>
        <p:spPr>
          <a:xfrm>
            <a:off x="3598863" y="668338"/>
            <a:ext cx="2943225" cy="7348537"/>
          </a:xfrm>
          <a:noFill/>
          <a:ln/>
        </p:spPr>
        <p:txBody>
          <a:bodyPr/>
          <a:lstStyle/>
          <a:p>
            <a:r>
              <a:rPr lang="en-US" b="0" dirty="0"/>
              <a:t>Census Data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lnSpc>
                <a:spcPct val="100000"/>
              </a:lnSpc>
              <a:spcBef>
                <a:spcPct val="0"/>
              </a:spcBef>
              <a:buClrTx/>
            </a:pPr>
            <a:fld id="{3724DA49-5E2B-4E7C-BFFD-83C066976350}" type="slidenum">
              <a:rPr lang="en-US" sz="1200">
                <a:latin typeface="Times" pitchFamily="18" charset="0"/>
              </a:rPr>
              <a:pPr algn="r" eaLnBrk="0" hangingPunct="0">
                <a:lnSpc>
                  <a:spcPct val="100000"/>
                </a:lnSpc>
                <a:spcBef>
                  <a:spcPct val="0"/>
                </a:spcBef>
                <a:buClrTx/>
              </a:pPr>
              <a:t>7</a:t>
            </a:fld>
            <a:endParaRPr lang="en-US" sz="1200">
              <a:latin typeface="Times" pitchFamily="18" charset="0"/>
            </a:endParaRPr>
          </a:p>
        </p:txBody>
      </p:sp>
      <p:sp>
        <p:nvSpPr>
          <p:cNvPr id="51203" name="Rectangle 2"/>
          <p:cNvSpPr>
            <a:spLocks noGrp="1" noRot="1" noChangeAspect="1" noChangeArrowheads="1" noTextEdit="1"/>
          </p:cNvSpPr>
          <p:nvPr>
            <p:ph type="sldImg"/>
          </p:nvPr>
        </p:nvSpPr>
        <p:spPr>
          <a:xfrm>
            <a:off x="-777875" y="692150"/>
            <a:ext cx="5175250" cy="3881438"/>
          </a:xfrm>
          <a:ln/>
        </p:spPr>
      </p:sp>
      <p:sp>
        <p:nvSpPr>
          <p:cNvPr id="51204" name="Rectangle 3"/>
          <p:cNvSpPr>
            <a:spLocks noGrp="1" noChangeArrowheads="1"/>
          </p:cNvSpPr>
          <p:nvPr>
            <p:ph type="body" idx="1"/>
          </p:nvPr>
        </p:nvSpPr>
        <p:spPr>
          <a:xfrm>
            <a:off x="3598863" y="668338"/>
            <a:ext cx="2943225" cy="7348537"/>
          </a:xfrm>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Median home price data from Zillow (2008-2018)</a:t>
            </a:r>
          </a:p>
          <a:p>
            <a:endParaRPr lang="en-US" b="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lnSpc>
                <a:spcPct val="100000"/>
              </a:lnSpc>
              <a:spcBef>
                <a:spcPct val="0"/>
              </a:spcBef>
              <a:buClrTx/>
            </a:pPr>
            <a:fld id="{3724DA49-5E2B-4E7C-BFFD-83C066976350}" type="slidenum">
              <a:rPr lang="en-US" sz="1200">
                <a:latin typeface="Times" pitchFamily="18" charset="0"/>
              </a:rPr>
              <a:pPr algn="r" eaLnBrk="0" hangingPunct="0">
                <a:lnSpc>
                  <a:spcPct val="100000"/>
                </a:lnSpc>
                <a:spcBef>
                  <a:spcPct val="0"/>
                </a:spcBef>
                <a:buClrTx/>
              </a:pPr>
              <a:t>8</a:t>
            </a:fld>
            <a:endParaRPr lang="en-US" sz="1200">
              <a:latin typeface="Times" pitchFamily="18" charset="0"/>
            </a:endParaRPr>
          </a:p>
        </p:txBody>
      </p:sp>
      <p:sp>
        <p:nvSpPr>
          <p:cNvPr id="51203" name="Rectangle 2"/>
          <p:cNvSpPr>
            <a:spLocks noGrp="1" noRot="1" noChangeAspect="1" noChangeArrowheads="1" noTextEdit="1"/>
          </p:cNvSpPr>
          <p:nvPr>
            <p:ph type="sldImg"/>
          </p:nvPr>
        </p:nvSpPr>
        <p:spPr>
          <a:xfrm>
            <a:off x="-777875" y="692150"/>
            <a:ext cx="5175250" cy="3881438"/>
          </a:xfrm>
          <a:ln/>
        </p:spPr>
      </p:sp>
      <p:sp>
        <p:nvSpPr>
          <p:cNvPr id="51204" name="Rectangle 3"/>
          <p:cNvSpPr>
            <a:spLocks noGrp="1" noChangeArrowheads="1"/>
          </p:cNvSpPr>
          <p:nvPr>
            <p:ph type="body" idx="1"/>
          </p:nvPr>
        </p:nvSpPr>
        <p:spPr>
          <a:xfrm>
            <a:off x="3598863" y="668338"/>
            <a:ext cx="2943225" cy="7348537"/>
          </a:xfrm>
          <a:noFill/>
          <a:ln/>
        </p:spPr>
        <p:txBody>
          <a:bodyPr/>
          <a:lstStyle/>
          <a:p>
            <a:endParaRPr lang="en-US" b="0" dirty="0"/>
          </a:p>
        </p:txBody>
      </p:sp>
    </p:spTree>
    <p:extLst>
      <p:ext uri="{BB962C8B-B14F-4D97-AF65-F5344CB8AC3E}">
        <p14:creationId xmlns:p14="http://schemas.microsoft.com/office/powerpoint/2010/main" val="682569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eaLnBrk="0" hangingPunct="0">
              <a:lnSpc>
                <a:spcPct val="100000"/>
              </a:lnSpc>
              <a:spcBef>
                <a:spcPct val="0"/>
              </a:spcBef>
              <a:buClrTx/>
            </a:pPr>
            <a:fld id="{3724DA49-5E2B-4E7C-BFFD-83C066976350}" type="slidenum">
              <a:rPr lang="en-US" sz="1200">
                <a:latin typeface="Times" pitchFamily="18" charset="0"/>
              </a:rPr>
              <a:pPr algn="r" eaLnBrk="0" hangingPunct="0">
                <a:lnSpc>
                  <a:spcPct val="100000"/>
                </a:lnSpc>
                <a:spcBef>
                  <a:spcPct val="0"/>
                </a:spcBef>
                <a:buClrTx/>
              </a:pPr>
              <a:t>9</a:t>
            </a:fld>
            <a:endParaRPr lang="en-US" sz="1200">
              <a:latin typeface="Times" pitchFamily="18" charset="0"/>
            </a:endParaRPr>
          </a:p>
        </p:txBody>
      </p:sp>
      <p:sp>
        <p:nvSpPr>
          <p:cNvPr id="51203" name="Rectangle 2"/>
          <p:cNvSpPr>
            <a:spLocks noGrp="1" noRot="1" noChangeAspect="1" noChangeArrowheads="1" noTextEdit="1"/>
          </p:cNvSpPr>
          <p:nvPr>
            <p:ph type="sldImg"/>
          </p:nvPr>
        </p:nvSpPr>
        <p:spPr>
          <a:xfrm>
            <a:off x="-777875" y="692150"/>
            <a:ext cx="5175250" cy="3881438"/>
          </a:xfrm>
          <a:ln/>
        </p:spPr>
      </p:sp>
      <p:sp>
        <p:nvSpPr>
          <p:cNvPr id="51204" name="Rectangle 3"/>
          <p:cNvSpPr>
            <a:spLocks noGrp="1" noChangeArrowheads="1"/>
          </p:cNvSpPr>
          <p:nvPr>
            <p:ph type="body" idx="1"/>
          </p:nvPr>
        </p:nvSpPr>
        <p:spPr>
          <a:xfrm>
            <a:off x="3598863" y="668338"/>
            <a:ext cx="2943225" cy="7348537"/>
          </a:xfrm>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dirty="0">
                <a:solidFill>
                  <a:schemeClr val="tx1"/>
                </a:solidFill>
                <a:effectLst/>
                <a:latin typeface="Arial" charset="0"/>
                <a:ea typeface="+mn-ea"/>
                <a:cs typeface="+mn-cs"/>
              </a:rPr>
              <a:t>- Dollar Tree Warehouse and Distribution Center is going into Rosenberg with 1.2 million square feet of space, 400 new jobs, and $165 million capital investment in this area identified for logistics and manufacturing/warehousing companies.</a:t>
            </a:r>
          </a:p>
          <a:p>
            <a:pPr rtl="0" fontAlgn="base"/>
            <a:endParaRPr lang="en-US" sz="1200" b="0" i="0" u="none" strike="noStrike" kern="1200" dirty="0">
              <a:solidFill>
                <a:schemeClr val="tx1"/>
              </a:solidFill>
              <a:effectLst/>
              <a:latin typeface="Arial" charset="0"/>
              <a:ea typeface="+mn-ea"/>
              <a:cs typeface="+mn-cs"/>
            </a:endParaRPr>
          </a:p>
          <a:p>
            <a:pPr rtl="0" fontAlgn="base"/>
            <a:r>
              <a:rPr lang="en-US" sz="1200" b="0" i="0" u="none" strike="noStrike" kern="1200" dirty="0">
                <a:solidFill>
                  <a:schemeClr val="tx1"/>
                </a:solidFill>
                <a:effectLst/>
                <a:latin typeface="Arial" charset="0"/>
                <a:ea typeface="+mn-ea"/>
                <a:cs typeface="+mn-cs"/>
              </a:rPr>
              <a:t>- Comcast's new $16 million technology center in Missouri City, technicians for the internet and cable TV provider can "test drive" new product and services at a demo lab and can take classes at Comcast University. It's a far cry from the stereotypical workplace of the "cable guy."</a:t>
            </a:r>
          </a:p>
          <a:p>
            <a:pPr rtl="0" fontAlgn="base"/>
            <a:r>
              <a:rPr lang="en-US" sz="1200" b="0" i="0" u="none" strike="noStrike" kern="1200" dirty="0">
                <a:solidFill>
                  <a:schemeClr val="tx1"/>
                </a:solidFill>
                <a:effectLst/>
                <a:latin typeface="Arial" charset="0"/>
                <a:ea typeface="+mn-ea"/>
                <a:cs typeface="+mn-cs"/>
              </a:rPr>
              <a:t>The center represents a cutting-edge expansion for Comcast — and represents yet another feather in the economic-growth cap of Missouri City and Fort Bend County.</a:t>
            </a:r>
          </a:p>
          <a:p>
            <a:pPr rtl="0" fontAlgn="base"/>
            <a:r>
              <a:rPr lang="en-US" sz="1200" b="0" i="0" u="none" strike="noStrike" kern="1200" dirty="0">
                <a:solidFill>
                  <a:schemeClr val="tx1"/>
                </a:solidFill>
                <a:effectLst/>
                <a:latin typeface="Arial" charset="0"/>
                <a:ea typeface="+mn-ea"/>
                <a:cs typeface="+mn-cs"/>
              </a:rPr>
              <a:t>On June 19, officials from Comcast, Missouri City government, and the Fort Bend Economic Development Council debuted the 32,000-square-foot center. The center is at 551 Buffalo Lakes Dr., near the intersection of Texas Freeway and Independence Boulevard. Aside from the demo lab and Comcast University classrooms, the center features more than 100 workstations and 15 conference rooms.</a:t>
            </a:r>
          </a:p>
          <a:p>
            <a:endParaRPr lang="en-US" b="0" dirty="0"/>
          </a:p>
        </p:txBody>
      </p:sp>
    </p:spTree>
    <p:extLst>
      <p:ext uri="{BB962C8B-B14F-4D97-AF65-F5344CB8AC3E}">
        <p14:creationId xmlns:p14="http://schemas.microsoft.com/office/powerpoint/2010/main" val="36012154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1"/>
          <p:cNvSpPr>
            <a:spLocks noChangeArrowheads="1"/>
          </p:cNvSpPr>
          <p:nvPr/>
        </p:nvSpPr>
        <p:spPr bwMode="auto">
          <a:xfrm>
            <a:off x="914400" y="914400"/>
            <a:ext cx="2824163" cy="2824163"/>
          </a:xfrm>
          <a:prstGeom prst="rect">
            <a:avLst/>
          </a:prstGeom>
          <a:solidFill>
            <a:srgbClr val="ADADAD"/>
          </a:solidFill>
          <a:ln w="12700">
            <a:noFill/>
            <a:miter lim="800000"/>
            <a:headEnd/>
            <a:tailEnd/>
          </a:ln>
          <a:effectLst/>
        </p:spPr>
        <p:txBody>
          <a:bodyPr wrap="none" anchor="ctr" anchorCtr="1"/>
          <a:lstStyle/>
          <a:p>
            <a:pPr eaLnBrk="0" hangingPunct="0">
              <a:lnSpc>
                <a:spcPct val="100000"/>
              </a:lnSpc>
              <a:spcBef>
                <a:spcPct val="0"/>
              </a:spcBef>
              <a:buClrTx/>
              <a:defRPr/>
            </a:pPr>
            <a:r>
              <a:rPr lang="en-US" b="1">
                <a:solidFill>
                  <a:srgbClr val="000000"/>
                </a:solidFill>
              </a:rPr>
              <a:t>&lt;Insert Picture Here&gt;</a:t>
            </a:r>
          </a:p>
        </p:txBody>
      </p:sp>
      <p:pic>
        <p:nvPicPr>
          <p:cNvPr id="5" name="Picture 74" descr="Tall Red"/>
          <p:cNvPicPr>
            <a:picLocks noChangeAspect="1" noChangeArrowheads="1"/>
          </p:cNvPicPr>
          <p:nvPr/>
        </p:nvPicPr>
        <p:blipFill>
          <a:blip r:embed="rId2" cstate="print"/>
          <a:srcRect/>
          <a:stretch>
            <a:fillRect/>
          </a:stretch>
        </p:blipFill>
        <p:spPr bwMode="auto">
          <a:xfrm>
            <a:off x="0" y="914400"/>
            <a:ext cx="914400" cy="2822575"/>
          </a:xfrm>
          <a:prstGeom prst="rect">
            <a:avLst/>
          </a:prstGeom>
          <a:noFill/>
          <a:ln w="9525">
            <a:noFill/>
            <a:miter lim="800000"/>
            <a:headEnd/>
            <a:tailEnd/>
          </a:ln>
        </p:spPr>
      </p:pic>
      <p:pic>
        <p:nvPicPr>
          <p:cNvPr id="6" name="Picture 75" descr="Wide Red"/>
          <p:cNvPicPr>
            <a:picLocks noChangeAspect="1" noChangeArrowheads="1"/>
          </p:cNvPicPr>
          <p:nvPr/>
        </p:nvPicPr>
        <p:blipFill>
          <a:blip r:embed="rId3" cstate="print"/>
          <a:srcRect/>
          <a:stretch>
            <a:fillRect/>
          </a:stretch>
        </p:blipFill>
        <p:spPr bwMode="auto">
          <a:xfrm>
            <a:off x="3736975" y="914400"/>
            <a:ext cx="5407025" cy="2822575"/>
          </a:xfrm>
          <a:prstGeom prst="rect">
            <a:avLst/>
          </a:prstGeom>
          <a:noFill/>
          <a:ln w="9525">
            <a:noFill/>
            <a:miter lim="800000"/>
            <a:headEnd/>
            <a:tailEnd/>
          </a:ln>
        </p:spPr>
      </p:pic>
      <p:sp>
        <p:nvSpPr>
          <p:cNvPr id="262220" name="Rectangle 76"/>
          <p:cNvSpPr>
            <a:spLocks noGrp="1" noChangeArrowheads="1"/>
          </p:cNvSpPr>
          <p:nvPr>
            <p:ph type="ctrTitle" sz="quarter"/>
          </p:nvPr>
        </p:nvSpPr>
        <p:spPr>
          <a:xfrm>
            <a:off x="838200" y="4800600"/>
            <a:ext cx="7772400" cy="860425"/>
          </a:xfrm>
        </p:spPr>
        <p:txBody>
          <a:bodyPr lIns="91440" tIns="45720" rIns="91440" bIns="45720" anchor="b"/>
          <a:lstStyle>
            <a:lvl1pPr>
              <a:defRPr sz="2400"/>
            </a:lvl1pPr>
          </a:lstStyle>
          <a:p>
            <a:r>
              <a:rPr lang="en-US"/>
              <a:t>Click to edit Master title style</a:t>
            </a:r>
          </a:p>
        </p:txBody>
      </p:sp>
      <p:sp>
        <p:nvSpPr>
          <p:cNvPr id="262221" name="Rectangle 77"/>
          <p:cNvSpPr>
            <a:spLocks noGrp="1" noChangeArrowheads="1"/>
          </p:cNvSpPr>
          <p:nvPr>
            <p:ph type="subTitle" sz="quarter" idx="1"/>
          </p:nvPr>
        </p:nvSpPr>
        <p:spPr>
          <a:xfrm>
            <a:off x="838200" y="5715000"/>
            <a:ext cx="6400800" cy="762000"/>
          </a:xfrm>
        </p:spPr>
        <p:txBody>
          <a:bodyPr lIns="91440" tIns="45720" rIns="91440" bIns="45720"/>
          <a:lstStyle>
            <a:lvl1pPr marL="0" indent="0">
              <a:spcBef>
                <a:spcPct val="0"/>
              </a:spcBef>
              <a:buFontTx/>
              <a:buNone/>
              <a:defRPr sz="1600"/>
            </a:lvl1pPr>
          </a:lstStyle>
          <a:p>
            <a:r>
              <a:rPr lang="en-US"/>
              <a:t>Click to edit Master subtitle style</a:t>
            </a:r>
          </a:p>
        </p:txBody>
      </p:sp>
    </p:spTree>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4625" y="304800"/>
            <a:ext cx="1946275"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04800"/>
            <a:ext cx="568642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F5D751BA-351D-42FF-95F7-AA1AF79DACDB}"/>
              </a:ext>
            </a:extLst>
          </p:cNvPr>
          <p:cNvSpPr/>
          <p:nvPr userDrawn="1"/>
        </p:nvSpPr>
        <p:spPr>
          <a:xfrm>
            <a:off x="0" y="6597352"/>
            <a:ext cx="9144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00" y="304800"/>
            <a:ext cx="7581900" cy="941388"/>
          </a:xfrm>
        </p:spPr>
        <p:txBody>
          <a:bodyPr/>
          <a:lstStyle/>
          <a:p>
            <a:r>
              <a:rPr lang="en-US"/>
              <a:t>Click to edit Master title style</a:t>
            </a:r>
          </a:p>
        </p:txBody>
      </p:sp>
      <p:sp>
        <p:nvSpPr>
          <p:cNvPr id="3" name="Text Placeholder 2"/>
          <p:cNvSpPr>
            <a:spLocks noGrp="1"/>
          </p:cNvSpPr>
          <p:nvPr>
            <p:ph type="body" sz="half" idx="1"/>
          </p:nvPr>
        </p:nvSpPr>
        <p:spPr>
          <a:xfrm>
            <a:off x="685800" y="1600200"/>
            <a:ext cx="3692525"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0725" y="1600200"/>
            <a:ext cx="3692525"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0725" y="3848100"/>
            <a:ext cx="3692525" cy="2095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DC766CA1-960C-41FF-971E-743FDFE3EC26}"/>
              </a:ext>
            </a:extLst>
          </p:cNvPr>
          <p:cNvSpPr/>
          <p:nvPr userDrawn="1"/>
        </p:nvSpPr>
        <p:spPr>
          <a:xfrm>
            <a:off x="0" y="6597352"/>
            <a:ext cx="9144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Tree>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9144000" cy="775779"/>
          </a:xfrm>
          <a:prstGeom prst="rect">
            <a:avLst/>
          </a:prstGeom>
        </p:spPr>
        <p:txBody>
          <a:bodyPr vert="horz" lIns="91440" tIns="45720" rIns="91440" bIns="45720" rtlCol="0" anchor="ctr">
            <a:normAutofit/>
          </a:bodyPr>
          <a:lstStyle>
            <a:lvl1pPr algn="ctr">
              <a:defRPr sz="36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9144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2"/>
            <a:ext cx="9144000" cy="419379"/>
          </a:xfrm>
          <a:prstGeom prst="rect">
            <a:avLst/>
          </a:prstGeom>
        </p:spPr>
        <p:txBody>
          <a:bodyPr anchor="ctr"/>
          <a:lstStyle>
            <a:lvl1pPr marL="0" marR="0" indent="0" algn="ctr" defTabSz="685783" rtl="0" eaLnBrk="1" fontAlgn="auto" latinLnBrk="1" hangingPunct="1">
              <a:lnSpc>
                <a:spcPct val="90000"/>
              </a:lnSpc>
              <a:spcBef>
                <a:spcPts val="750"/>
              </a:spcBef>
              <a:spcAft>
                <a:spcPts val="0"/>
              </a:spcAft>
              <a:buClrTx/>
              <a:buSzTx/>
              <a:buFontTx/>
              <a:buNone/>
              <a:tabLst/>
              <a:defRPr sz="1800" b="0">
                <a:solidFill>
                  <a:schemeClr val="tx1">
                    <a:lumMod val="65000"/>
                    <a:lumOff val="35000"/>
                  </a:schemeClr>
                </a:solidFill>
              </a:defRPr>
            </a:lvl1pPr>
          </a:lstStyle>
          <a:p>
            <a:pPr marL="0" marR="0" lvl="0" indent="0" algn="ctr" defTabSz="685783" rtl="0" eaLnBrk="1" fontAlgn="auto" latinLnBrk="1" hangingPunct="1">
              <a:lnSpc>
                <a:spcPct val="90000"/>
              </a:lnSpc>
              <a:spcBef>
                <a:spcPts val="75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2833303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69252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0725" y="1600200"/>
            <a:ext cx="3692525"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Rectangle 6">
            <a:extLst>
              <a:ext uri="{FF2B5EF4-FFF2-40B4-BE49-F238E27FC236}">
                <a16:creationId xmlns:a16="http://schemas.microsoft.com/office/drawing/2014/main" id="{47163431-8718-4CEB-BC40-0CC3611E7E04}"/>
              </a:ext>
            </a:extLst>
          </p:cNvPr>
          <p:cNvSpPr/>
          <p:nvPr userDrawn="1"/>
        </p:nvSpPr>
        <p:spPr>
          <a:xfrm>
            <a:off x="0" y="6597352"/>
            <a:ext cx="9144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7" name="Picture 24" descr="Small Red Square"/>
          <p:cNvPicPr>
            <a:picLocks noChangeAspect="1" noChangeArrowheads="1"/>
          </p:cNvPicPr>
          <p:nvPr/>
        </p:nvPicPr>
        <p:blipFill>
          <a:blip r:embed="rId15" cstate="print"/>
          <a:srcRect/>
          <a:stretch>
            <a:fillRect/>
          </a:stretch>
        </p:blipFill>
        <p:spPr bwMode="auto">
          <a:xfrm>
            <a:off x="0" y="0"/>
            <a:ext cx="688975" cy="685800"/>
          </a:xfrm>
          <a:prstGeom prst="rect">
            <a:avLst/>
          </a:prstGeom>
          <a:solidFill>
            <a:schemeClr val="accent6">
              <a:lumMod val="75000"/>
            </a:schemeClr>
          </a:solidFill>
          <a:ln w="9525">
            <a:noFill/>
            <a:miter lim="800000"/>
            <a:headEnd/>
            <a:tailEnd/>
          </a:ln>
        </p:spPr>
      </p:pic>
      <p:sp>
        <p:nvSpPr>
          <p:cNvPr id="1028" name="Rectangle 7"/>
          <p:cNvSpPr>
            <a:spLocks noGrp="1" noChangeArrowheads="1"/>
          </p:cNvSpPr>
          <p:nvPr>
            <p:ph type="body" idx="1"/>
          </p:nvPr>
        </p:nvSpPr>
        <p:spPr bwMode="auto">
          <a:xfrm>
            <a:off x="685800" y="1600200"/>
            <a:ext cx="7537450" cy="4343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8"/>
          <p:cNvSpPr>
            <a:spLocks noGrp="1" noChangeArrowheads="1"/>
          </p:cNvSpPr>
          <p:nvPr>
            <p:ph type="title"/>
          </p:nvPr>
        </p:nvSpPr>
        <p:spPr bwMode="auto">
          <a:xfrm>
            <a:off x="889000" y="304800"/>
            <a:ext cx="7581900" cy="94138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1033" name="Rectangle 9"/>
          <p:cNvSpPr>
            <a:spLocks noChangeArrowheads="1"/>
          </p:cNvSpPr>
          <p:nvPr/>
        </p:nvSpPr>
        <p:spPr bwMode="auto">
          <a:xfrm>
            <a:off x="0" y="6172200"/>
            <a:ext cx="9144000" cy="304800"/>
          </a:xfrm>
          <a:prstGeom prst="rect">
            <a:avLst/>
          </a:prstGeom>
          <a:noFill/>
          <a:ln w="9525">
            <a:noFill/>
            <a:miter lim="800000"/>
            <a:headEnd type="none" w="sm" len="sm"/>
            <a:tailEnd type="none" w="sm" len="sm"/>
          </a:ln>
          <a:effectLst/>
        </p:spPr>
        <p:txBody>
          <a:bodyPr wrap="none" anchor="ctr"/>
          <a:lstStyle/>
          <a:p>
            <a:pPr>
              <a:defRPr/>
            </a:pPr>
            <a:endParaRPr lang="en-US" sz="2000"/>
          </a:p>
        </p:txBody>
      </p:sp>
      <p:pic>
        <p:nvPicPr>
          <p:cNvPr id="1031" name="Picture 20" descr="Oracle WHITE"/>
          <p:cNvPicPr>
            <a:picLocks noChangeAspect="1" noChangeArrowheads="1"/>
          </p:cNvPicPr>
          <p:nvPr/>
        </p:nvPicPr>
        <p:blipFill>
          <a:blip r:embed="rId16" cstate="print"/>
          <a:srcRect/>
          <a:stretch>
            <a:fillRect/>
          </a:stretch>
        </p:blipFill>
        <p:spPr bwMode="auto">
          <a:xfrm>
            <a:off x="7620000" y="6226175"/>
            <a:ext cx="947738" cy="119063"/>
          </a:xfrm>
          <a:prstGeom prst="rect">
            <a:avLst/>
          </a:prstGeom>
          <a:noFill/>
          <a:ln w="9525">
            <a:noFill/>
            <a:miter lim="800000"/>
            <a:headEnd/>
            <a:tailEnd/>
          </a:ln>
        </p:spPr>
      </p:pic>
      <p:sp>
        <p:nvSpPr>
          <p:cNvPr id="9" name="Rectangle 6">
            <a:extLst>
              <a:ext uri="{FF2B5EF4-FFF2-40B4-BE49-F238E27FC236}">
                <a16:creationId xmlns:a16="http://schemas.microsoft.com/office/drawing/2014/main" id="{6D6CB97B-4FC8-4855-AB17-241C0208DECC}"/>
              </a:ext>
            </a:extLst>
          </p:cNvPr>
          <p:cNvSpPr/>
          <p:nvPr userDrawn="1"/>
        </p:nvSpPr>
        <p:spPr>
          <a:xfrm>
            <a:off x="0" y="6597352"/>
            <a:ext cx="9144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Tree>
  </p:cSld>
  <p:clrMap bg1="lt1" tx1="dk1" bg2="lt2" tx2="dk2" accent1="accent1" accent2="accent2" accent3="accent3" accent4="accent4" accent5="accent5" accent6="accent6" hlink="hlink" folHlink="folHlink"/>
  <p:sldLayoutIdLst>
    <p:sldLayoutId id="2147483972"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3" r:id="rId13"/>
  </p:sldLayoutIdLst>
  <p:transition>
    <p:wipe dir="r"/>
  </p:transition>
  <p:hf sldNum="0" hd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Arial" charset="0"/>
        </a:defRPr>
      </a:lvl2pPr>
      <a:lvl3pPr algn="l" rtl="0" eaLnBrk="0" fontAlgn="base" hangingPunct="0">
        <a:spcBef>
          <a:spcPct val="0"/>
        </a:spcBef>
        <a:spcAft>
          <a:spcPct val="0"/>
        </a:spcAft>
        <a:defRPr sz="3200" b="1">
          <a:solidFill>
            <a:schemeClr val="tx1"/>
          </a:solidFill>
          <a:latin typeface="Arial" charset="0"/>
        </a:defRPr>
      </a:lvl3pPr>
      <a:lvl4pPr algn="l" rtl="0" eaLnBrk="0" fontAlgn="base" hangingPunct="0">
        <a:spcBef>
          <a:spcPct val="0"/>
        </a:spcBef>
        <a:spcAft>
          <a:spcPct val="0"/>
        </a:spcAft>
        <a:defRPr sz="3200" b="1">
          <a:solidFill>
            <a:schemeClr val="tx1"/>
          </a:solidFill>
          <a:latin typeface="Arial" charset="0"/>
        </a:defRPr>
      </a:lvl4pPr>
      <a:lvl5pPr algn="l" rtl="0" eaLnBrk="0" fontAlgn="base" hangingPunct="0">
        <a:spcBef>
          <a:spcPct val="0"/>
        </a:spcBef>
        <a:spcAft>
          <a:spcPct val="0"/>
        </a:spcAft>
        <a:defRPr sz="3200" b="1">
          <a:solidFill>
            <a:schemeClr val="tx1"/>
          </a:solidFill>
          <a:latin typeface="Arial" charset="0"/>
        </a:defRPr>
      </a:lvl5pPr>
      <a:lvl6pPr marL="457200" algn="l" rtl="0" fontAlgn="base">
        <a:spcBef>
          <a:spcPct val="0"/>
        </a:spcBef>
        <a:spcAft>
          <a:spcPct val="0"/>
        </a:spcAft>
        <a:defRPr sz="3200" b="1">
          <a:solidFill>
            <a:schemeClr val="tx1"/>
          </a:solidFill>
          <a:latin typeface="Arial" charset="0"/>
        </a:defRPr>
      </a:lvl6pPr>
      <a:lvl7pPr marL="914400" algn="l" rtl="0" fontAlgn="base">
        <a:spcBef>
          <a:spcPct val="0"/>
        </a:spcBef>
        <a:spcAft>
          <a:spcPct val="0"/>
        </a:spcAft>
        <a:defRPr sz="3200" b="1">
          <a:solidFill>
            <a:schemeClr val="tx1"/>
          </a:solidFill>
          <a:latin typeface="Arial" charset="0"/>
        </a:defRPr>
      </a:lvl7pPr>
      <a:lvl8pPr marL="1371600" algn="l" rtl="0" fontAlgn="base">
        <a:spcBef>
          <a:spcPct val="0"/>
        </a:spcBef>
        <a:spcAft>
          <a:spcPct val="0"/>
        </a:spcAft>
        <a:defRPr sz="3200" b="1">
          <a:solidFill>
            <a:schemeClr val="tx1"/>
          </a:solidFill>
          <a:latin typeface="Arial" charset="0"/>
        </a:defRPr>
      </a:lvl8pPr>
      <a:lvl9pPr marL="1828800" algn="l" rtl="0" fontAlgn="base">
        <a:spcBef>
          <a:spcPct val="0"/>
        </a:spcBef>
        <a:spcAft>
          <a:spcPct val="0"/>
        </a:spcAft>
        <a:defRPr sz="3200" b="1">
          <a:solidFill>
            <a:schemeClr val="tx1"/>
          </a:solidFill>
          <a:latin typeface="Arial" charset="0"/>
        </a:defRPr>
      </a:lvl9pPr>
    </p:titleStyle>
    <p:bodyStyle>
      <a:lvl1pPr marL="227013" indent="-227013" algn="l" rtl="0" eaLnBrk="0" fontAlgn="base" hangingPunct="0">
        <a:spcBef>
          <a:spcPct val="20000"/>
        </a:spcBef>
        <a:spcAft>
          <a:spcPct val="0"/>
        </a:spcAft>
        <a:buClr>
          <a:schemeClr val="accent1"/>
        </a:buClr>
        <a:buChar char="•"/>
        <a:defRPr sz="2400">
          <a:solidFill>
            <a:schemeClr val="tx1"/>
          </a:solidFill>
          <a:latin typeface="+mn-lt"/>
          <a:ea typeface="+mn-ea"/>
          <a:cs typeface="+mn-cs"/>
        </a:defRPr>
      </a:lvl1pPr>
      <a:lvl2pPr marL="569913" indent="-228600" algn="l" rtl="0" eaLnBrk="0" fontAlgn="base" hangingPunct="0">
        <a:spcBef>
          <a:spcPct val="20000"/>
        </a:spcBef>
        <a:spcAft>
          <a:spcPct val="0"/>
        </a:spcAft>
        <a:buClr>
          <a:schemeClr val="accent1"/>
        </a:buClr>
        <a:buChar char="•"/>
        <a:defRPr sz="2000">
          <a:solidFill>
            <a:schemeClr val="tx1"/>
          </a:solidFill>
          <a:latin typeface="+mn-lt"/>
        </a:defRPr>
      </a:lvl2pPr>
      <a:lvl3pPr marL="914400" indent="-230188" algn="l" rtl="0" eaLnBrk="0" fontAlgn="base" hangingPunct="0">
        <a:spcBef>
          <a:spcPct val="20000"/>
        </a:spcBef>
        <a:spcAft>
          <a:spcPct val="0"/>
        </a:spcAft>
        <a:buClr>
          <a:schemeClr val="accent1"/>
        </a:buClr>
        <a:buChar char="•"/>
        <a:defRPr sz="2000">
          <a:solidFill>
            <a:schemeClr val="tx1"/>
          </a:solidFill>
          <a:latin typeface="+mn-lt"/>
        </a:defRPr>
      </a:lvl3pPr>
      <a:lvl4pPr marL="1258888" indent="-230188" algn="l" rtl="0" eaLnBrk="0" fontAlgn="base" hangingPunct="0">
        <a:spcBef>
          <a:spcPct val="20000"/>
        </a:spcBef>
        <a:spcAft>
          <a:spcPct val="0"/>
        </a:spcAft>
        <a:buClr>
          <a:schemeClr val="accent1"/>
        </a:buClr>
        <a:buChar char="•"/>
        <a:defRPr sz="2000">
          <a:solidFill>
            <a:schemeClr val="tx1"/>
          </a:solidFill>
          <a:latin typeface="+mn-lt"/>
        </a:defRPr>
      </a:lvl4pPr>
      <a:lvl5pPr marL="1601788" indent="-228600" algn="l" rtl="0" eaLnBrk="0" fontAlgn="base" hangingPunct="0">
        <a:spcBef>
          <a:spcPct val="20000"/>
        </a:spcBef>
        <a:spcAft>
          <a:spcPct val="0"/>
        </a:spcAft>
        <a:buClr>
          <a:schemeClr val="accent1"/>
        </a:buClr>
        <a:buChar char="•"/>
        <a:defRPr sz="2000">
          <a:solidFill>
            <a:schemeClr val="tx1"/>
          </a:solidFill>
          <a:latin typeface="+mn-lt"/>
        </a:defRPr>
      </a:lvl5pPr>
      <a:lvl6pPr marL="2058988" indent="-228600" algn="l" rtl="0" fontAlgn="base">
        <a:spcBef>
          <a:spcPct val="20000"/>
        </a:spcBef>
        <a:spcAft>
          <a:spcPct val="0"/>
        </a:spcAft>
        <a:buClr>
          <a:schemeClr val="accent1"/>
        </a:buClr>
        <a:buChar char="•"/>
        <a:defRPr sz="2000">
          <a:solidFill>
            <a:schemeClr val="tx1"/>
          </a:solidFill>
          <a:latin typeface="+mn-lt"/>
        </a:defRPr>
      </a:lvl6pPr>
      <a:lvl7pPr marL="2516188" indent="-228600" algn="l" rtl="0" fontAlgn="base">
        <a:spcBef>
          <a:spcPct val="20000"/>
        </a:spcBef>
        <a:spcAft>
          <a:spcPct val="0"/>
        </a:spcAft>
        <a:buClr>
          <a:schemeClr val="accent1"/>
        </a:buClr>
        <a:buChar char="•"/>
        <a:defRPr sz="2000">
          <a:solidFill>
            <a:schemeClr val="tx1"/>
          </a:solidFill>
          <a:latin typeface="+mn-lt"/>
        </a:defRPr>
      </a:lvl7pPr>
      <a:lvl8pPr marL="2973388" indent="-228600" algn="l" rtl="0" fontAlgn="base">
        <a:spcBef>
          <a:spcPct val="20000"/>
        </a:spcBef>
        <a:spcAft>
          <a:spcPct val="0"/>
        </a:spcAft>
        <a:buClr>
          <a:schemeClr val="accent1"/>
        </a:buClr>
        <a:buChar char="•"/>
        <a:defRPr sz="2000">
          <a:solidFill>
            <a:schemeClr val="tx1"/>
          </a:solidFill>
          <a:latin typeface="+mn-lt"/>
        </a:defRPr>
      </a:lvl8pPr>
      <a:lvl9pPr marL="3430588" indent="-228600" algn="l" rtl="0" fontAlgn="base">
        <a:spcBef>
          <a:spcPct val="20000"/>
        </a:spcBef>
        <a:spcAft>
          <a:spcPct val="0"/>
        </a:spcAft>
        <a:buClr>
          <a:schemeClr val="accent1"/>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tmp"/></Relationships>
</file>

<file path=ppt/slides/_rels/slide6.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1.tmp"/><Relationship Id="rId4" Type="http://schemas.openxmlformats.org/officeDocument/2006/relationships/image" Target="../media/image10.tmp"/></Relationships>
</file>

<file path=ppt/slides/_rels/slide7.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tmp"/></Relationships>
</file>

<file path=ppt/slides/_rels/slide8.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5"/>
          <p:cNvSpPr>
            <a:spLocks noGrp="1" noChangeArrowheads="1"/>
          </p:cNvSpPr>
          <p:nvPr>
            <p:ph type="ctrTitle"/>
          </p:nvPr>
        </p:nvSpPr>
        <p:spPr>
          <a:xfrm>
            <a:off x="814386" y="4800600"/>
            <a:ext cx="8329614" cy="860425"/>
          </a:xfrm>
        </p:spPr>
        <p:txBody>
          <a:bodyPr/>
          <a:lstStyle/>
          <a:p>
            <a:pPr eaLnBrk="1" hangingPunct="1"/>
            <a:r>
              <a:rPr lang="en-US" kern="1200" dirty="0">
                <a:latin typeface="Arial" charset="0"/>
              </a:rPr>
              <a:t>Time Series Modeling | Forecast Housing Prices</a:t>
            </a:r>
            <a:endParaRPr lang="en-US" dirty="0"/>
          </a:p>
        </p:txBody>
      </p:sp>
      <p:sp>
        <p:nvSpPr>
          <p:cNvPr id="5" name="Rectangle 4"/>
          <p:cNvSpPr txBox="1">
            <a:spLocks noChangeArrowheads="1"/>
          </p:cNvSpPr>
          <p:nvPr/>
        </p:nvSpPr>
        <p:spPr bwMode="auto">
          <a:xfrm>
            <a:off x="901700" y="6050484"/>
            <a:ext cx="6400800" cy="546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
                <a:schemeClr val="accent1"/>
              </a:buClr>
              <a:buSzTx/>
              <a:buFontTx/>
              <a:buNone/>
              <a:tabLst/>
              <a:defRPr/>
            </a:pPr>
            <a:r>
              <a:rPr kumimoji="0" lang="en-US" sz="1600" b="0" i="0" u="none" strike="noStrike" kern="0" cap="none" spc="0" normalizeH="0" baseline="0" noProof="0" dirty="0">
                <a:ln>
                  <a:noFill/>
                </a:ln>
                <a:solidFill>
                  <a:srgbClr val="666666"/>
                </a:solidFill>
                <a:effectLst/>
                <a:uLnTx/>
                <a:uFillTx/>
                <a:latin typeface="Verdana" pitchFamily="34" charset="0"/>
                <a:ea typeface="+mn-ea"/>
                <a:cs typeface="Times New Roman" pitchFamily="18" charset="0"/>
              </a:rPr>
              <a:t>Presented </a:t>
            </a:r>
            <a:r>
              <a:rPr lang="en-US" sz="1600" kern="0" dirty="0">
                <a:solidFill>
                  <a:srgbClr val="666666"/>
                </a:solidFill>
                <a:latin typeface="Verdana" pitchFamily="34" charset="0"/>
                <a:cs typeface="Times New Roman" pitchFamily="18" charset="0"/>
              </a:rPr>
              <a:t>by: </a:t>
            </a:r>
            <a:r>
              <a:rPr kumimoji="0" lang="en-US" sz="1600" b="0" i="0" u="none" strike="noStrike" kern="0" cap="none" spc="0" normalizeH="0" baseline="0" noProof="0" dirty="0">
                <a:ln>
                  <a:noFill/>
                </a:ln>
                <a:solidFill>
                  <a:srgbClr val="666666"/>
                </a:solidFill>
                <a:effectLst/>
                <a:uLnTx/>
                <a:uFillTx/>
                <a:latin typeface="Verdana" pitchFamily="34" charset="0"/>
                <a:ea typeface="+mn-ea"/>
                <a:cs typeface="Times New Roman" pitchFamily="18" charset="0"/>
              </a:rPr>
              <a:t>Sharonda Warner</a:t>
            </a:r>
          </a:p>
          <a:p>
            <a:pPr marL="0" marR="0" lvl="0" indent="0" algn="l" defTabSz="914400" rtl="0" eaLnBrk="0" fontAlgn="base" latinLnBrk="0" hangingPunct="0">
              <a:lnSpc>
                <a:spcPct val="100000"/>
              </a:lnSpc>
              <a:spcBef>
                <a:spcPct val="0"/>
              </a:spcBef>
              <a:spcAft>
                <a:spcPct val="0"/>
              </a:spcAft>
              <a:buClr>
                <a:schemeClr val="accent1"/>
              </a:buClr>
              <a:buSzTx/>
              <a:buFontTx/>
              <a:buNone/>
              <a:tabLst/>
              <a:defRPr/>
            </a:pPr>
            <a:r>
              <a:rPr lang="en-US" sz="1600" kern="0" dirty="0">
                <a:solidFill>
                  <a:srgbClr val="666666"/>
                </a:solidFill>
                <a:latin typeface="Verdana" pitchFamily="34" charset="0"/>
                <a:cs typeface="Times New Roman" pitchFamily="18" charset="0"/>
              </a:rPr>
              <a:t>November 27, 2019</a:t>
            </a:r>
            <a:endParaRPr kumimoji="0" lang="en-US" sz="1600" b="0" i="0" u="none" strike="noStrike" kern="0" cap="none" spc="0" normalizeH="0" baseline="0" noProof="0" dirty="0">
              <a:ln>
                <a:noFill/>
              </a:ln>
              <a:solidFill>
                <a:schemeClr val="tx1"/>
              </a:solidFill>
              <a:effectLst/>
              <a:uLnTx/>
              <a:uFillTx/>
              <a:latin typeface="+mn-lt"/>
              <a:ea typeface="+mn-ea"/>
              <a:cs typeface="+mn-cs"/>
            </a:endParaRPr>
          </a:p>
        </p:txBody>
      </p:sp>
      <p:pic>
        <p:nvPicPr>
          <p:cNvPr id="10" name="Picture 9">
            <a:extLst>
              <a:ext uri="{FF2B5EF4-FFF2-40B4-BE49-F238E27FC236}">
                <a16:creationId xmlns:a16="http://schemas.microsoft.com/office/drawing/2014/main" id="{73DCF9C3-4300-438A-805D-94C7F8B7F0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264" y="925418"/>
            <a:ext cx="2838421" cy="2798284"/>
          </a:xfrm>
          <a:prstGeom prst="rect">
            <a:avLst/>
          </a:prstGeom>
        </p:spPr>
      </p:pic>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lstStyle/>
          <a:p>
            <a:r>
              <a:rPr lang="en-US" dirty="0"/>
              <a:t>Additional Fast Facts</a:t>
            </a:r>
            <a:endParaRPr lang="en-US" sz="1800" dirty="0"/>
          </a:p>
        </p:txBody>
      </p:sp>
      <p:sp>
        <p:nvSpPr>
          <p:cNvPr id="6148" name="Rectangle 3"/>
          <p:cNvSpPr>
            <a:spLocks noGrp="1" noChangeArrowheads="1"/>
          </p:cNvSpPr>
          <p:nvPr>
            <p:ph type="body" idx="4294967295"/>
          </p:nvPr>
        </p:nvSpPr>
        <p:spPr>
          <a:xfrm>
            <a:off x="241300" y="1586429"/>
            <a:ext cx="8770498" cy="4447659"/>
          </a:xfrm>
        </p:spPr>
        <p:txBody>
          <a:bodyPr/>
          <a:lstStyle/>
          <a:p>
            <a:r>
              <a:rPr lang="en-US" sz="2000" kern="1200" dirty="0">
                <a:latin typeface="Arial" charset="0"/>
              </a:rPr>
              <a:t>No. 4 in US, No. 2 in Texas, No. 1 in Greater Houston for incoming investment </a:t>
            </a:r>
            <a:r>
              <a:rPr lang="en-US" sz="1800" kern="1200" dirty="0">
                <a:latin typeface="Arial" charset="0"/>
              </a:rPr>
              <a:t>(Smart Asset, 2018)</a:t>
            </a:r>
          </a:p>
          <a:p>
            <a:r>
              <a:rPr lang="en-US" sz="2000" kern="1200" dirty="0">
                <a:latin typeface="Arial" charset="0"/>
              </a:rPr>
              <a:t>No. 1 in US, richest counties in Texas. </a:t>
            </a:r>
            <a:r>
              <a:rPr lang="en-US" sz="1800" kern="1200" dirty="0">
                <a:latin typeface="Arial" charset="0"/>
              </a:rPr>
              <a:t>(24/7 Wall St., 2018)</a:t>
            </a:r>
          </a:p>
          <a:p>
            <a:r>
              <a:rPr lang="en-US" sz="2000" kern="1200" dirty="0">
                <a:latin typeface="Arial" charset="0"/>
              </a:rPr>
              <a:t>Highest percentage of college graduates in Houston MSA </a:t>
            </a:r>
            <a:r>
              <a:rPr lang="en-US" sz="1800" kern="1200" dirty="0">
                <a:latin typeface="Arial" charset="0"/>
              </a:rPr>
              <a:t>(US Census, 2018)</a:t>
            </a:r>
            <a:endParaRPr lang="en-US" sz="2000" kern="1200" dirty="0">
              <a:latin typeface="Arial" charset="0"/>
            </a:endParaRPr>
          </a:p>
          <a:p>
            <a:r>
              <a:rPr lang="en-US" sz="2000" kern="1200" dirty="0">
                <a:latin typeface="Arial" charset="0"/>
              </a:rPr>
              <a:t>Four public high schools ranked top in the Houston metro area, two in the top 3, and 5 in the top 25 </a:t>
            </a:r>
            <a:r>
              <a:rPr lang="en-US" sz="1800" kern="1200" dirty="0">
                <a:latin typeface="Arial" charset="0"/>
              </a:rPr>
              <a:t>(Niche, 2016)</a:t>
            </a:r>
          </a:p>
          <a:p>
            <a:r>
              <a:rPr lang="en-US" sz="2000" kern="1200" dirty="0">
                <a:latin typeface="Arial" charset="0"/>
              </a:rPr>
              <a:t>Home to five of the top 10 master planned communities in Houston.  Houston is second in the nation. </a:t>
            </a:r>
            <a:r>
              <a:rPr lang="en-US" sz="1800" kern="1200" dirty="0">
                <a:latin typeface="Arial" charset="0"/>
              </a:rPr>
              <a:t>(</a:t>
            </a:r>
            <a:r>
              <a:rPr lang="en-US" sz="1800" kern="1200" dirty="0" err="1">
                <a:latin typeface="Arial" charset="0"/>
              </a:rPr>
              <a:t>MetroStudy</a:t>
            </a:r>
            <a:r>
              <a:rPr lang="en-US" sz="1800" kern="1200" dirty="0">
                <a:latin typeface="Arial" charset="0"/>
              </a:rPr>
              <a:t> 2017)</a:t>
            </a:r>
          </a:p>
          <a:p>
            <a:r>
              <a:rPr lang="en-US" sz="2000" kern="1200" dirty="0">
                <a:latin typeface="Arial" charset="0"/>
              </a:rPr>
              <a:t>Most ethnically diverse county in the Houston metropolitan </a:t>
            </a:r>
            <a:r>
              <a:rPr lang="en-US" sz="1800" kern="1200" dirty="0">
                <a:latin typeface="Arial" charset="0"/>
              </a:rPr>
              <a:t>area (U.S. Bureau of Labor Statistics, 2014, 2015, 2016, 2017)</a:t>
            </a:r>
            <a:endParaRPr lang="en-US" sz="2000" kern="1200" dirty="0">
              <a:latin typeface="Arial" charset="0"/>
            </a:endParaRPr>
          </a:p>
        </p:txBody>
      </p:sp>
    </p:spTree>
    <p:extLst>
      <p:ext uri="{BB962C8B-B14F-4D97-AF65-F5344CB8AC3E}">
        <p14:creationId xmlns:p14="http://schemas.microsoft.com/office/powerpoint/2010/main" val="3461649658"/>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5"/>
          <p:cNvSpPr>
            <a:spLocks noGrp="1" noChangeArrowheads="1"/>
          </p:cNvSpPr>
          <p:nvPr>
            <p:ph type="title"/>
          </p:nvPr>
        </p:nvSpPr>
        <p:spPr>
          <a:noFill/>
        </p:spPr>
        <p:txBody>
          <a:bodyPr/>
          <a:lstStyle/>
          <a:p>
            <a:pPr eaLnBrk="1" hangingPunct="1"/>
            <a:r>
              <a:rPr lang="en-US" dirty="0"/>
              <a:t>Findings and Recommendations</a:t>
            </a:r>
          </a:p>
        </p:txBody>
      </p:sp>
      <p:sp>
        <p:nvSpPr>
          <p:cNvPr id="45060" name="Rectangle 4"/>
          <p:cNvSpPr>
            <a:spLocks noChangeArrowheads="1"/>
          </p:cNvSpPr>
          <p:nvPr/>
        </p:nvSpPr>
        <p:spPr bwMode="auto">
          <a:xfrm>
            <a:off x="314325" y="1024570"/>
            <a:ext cx="8537575" cy="5155894"/>
          </a:xfrm>
          <a:prstGeom prst="rect">
            <a:avLst/>
          </a:prstGeom>
          <a:noFill/>
          <a:ln w="9525">
            <a:noFill/>
            <a:miter lim="800000"/>
            <a:headEnd/>
            <a:tailEnd/>
          </a:ln>
        </p:spPr>
        <p:txBody>
          <a:bodyPr lIns="0" tIns="0" rIns="0" bIns="0"/>
          <a:lstStyle/>
          <a:p>
            <a:pPr marL="227013" indent="-227013" algn="l">
              <a:lnSpc>
                <a:spcPct val="100000"/>
              </a:lnSpc>
              <a:spcBef>
                <a:spcPct val="20000"/>
              </a:spcBef>
              <a:buFontTx/>
              <a:buChar char="•"/>
            </a:pPr>
            <a:r>
              <a:rPr lang="en-US" sz="2400" dirty="0" err="1"/>
              <a:t>Ft.Bend</a:t>
            </a:r>
            <a:r>
              <a:rPr lang="en-US" sz="2400" dirty="0"/>
              <a:t> county shows tremendous growth for expansion opportunities</a:t>
            </a:r>
          </a:p>
          <a:p>
            <a:pPr marL="227013" indent="-227013" algn="l">
              <a:lnSpc>
                <a:spcPct val="100000"/>
              </a:lnSpc>
              <a:spcBef>
                <a:spcPct val="20000"/>
              </a:spcBef>
              <a:buFontTx/>
              <a:buChar char="•"/>
            </a:pPr>
            <a:r>
              <a:rPr lang="en-US" sz="2400" dirty="0"/>
              <a:t>Top (5) Zip codes to consider building second preschool:</a:t>
            </a:r>
          </a:p>
          <a:p>
            <a:pPr marL="684213" lvl="1" indent="-227013" algn="l">
              <a:lnSpc>
                <a:spcPct val="100000"/>
              </a:lnSpc>
              <a:spcBef>
                <a:spcPct val="20000"/>
              </a:spcBef>
              <a:buFontTx/>
              <a:buChar char="•"/>
            </a:pPr>
            <a:r>
              <a:rPr lang="en-US" sz="2400" b="1" dirty="0"/>
              <a:t>77441</a:t>
            </a:r>
            <a:r>
              <a:rPr lang="en-US" sz="2400" dirty="0"/>
              <a:t> | Fulshear, TX</a:t>
            </a:r>
          </a:p>
          <a:p>
            <a:pPr marL="684213" lvl="1" indent="-227013" algn="l">
              <a:lnSpc>
                <a:spcPct val="100000"/>
              </a:lnSpc>
              <a:spcBef>
                <a:spcPct val="20000"/>
              </a:spcBef>
              <a:buFontTx/>
              <a:buChar char="•"/>
            </a:pPr>
            <a:r>
              <a:rPr lang="en-US" sz="2400" b="1" dirty="0"/>
              <a:t>77450</a:t>
            </a:r>
            <a:r>
              <a:rPr lang="en-US" sz="2400" dirty="0"/>
              <a:t> | Cinco Ranch, TX</a:t>
            </a:r>
          </a:p>
          <a:p>
            <a:pPr marL="684213" lvl="1" indent="-227013" algn="l">
              <a:lnSpc>
                <a:spcPct val="100000"/>
              </a:lnSpc>
              <a:spcBef>
                <a:spcPct val="20000"/>
              </a:spcBef>
              <a:buFontTx/>
              <a:buChar char="•"/>
            </a:pPr>
            <a:r>
              <a:rPr lang="en-US" sz="2400" b="1" dirty="0"/>
              <a:t>77406</a:t>
            </a:r>
            <a:r>
              <a:rPr lang="en-US" sz="2400" dirty="0"/>
              <a:t> | Richmond, TX</a:t>
            </a:r>
          </a:p>
          <a:p>
            <a:pPr marL="684213" lvl="1" indent="-227013" algn="l">
              <a:lnSpc>
                <a:spcPct val="100000"/>
              </a:lnSpc>
              <a:spcBef>
                <a:spcPct val="20000"/>
              </a:spcBef>
              <a:buFontTx/>
              <a:buChar char="•"/>
            </a:pPr>
            <a:r>
              <a:rPr lang="en-US" sz="2400" b="1" dirty="0"/>
              <a:t>77407</a:t>
            </a:r>
            <a:r>
              <a:rPr lang="en-US" sz="2400" dirty="0"/>
              <a:t> | Richmond, TX</a:t>
            </a:r>
          </a:p>
          <a:p>
            <a:pPr marL="684213" lvl="1" indent="-227013" algn="l">
              <a:lnSpc>
                <a:spcPct val="100000"/>
              </a:lnSpc>
              <a:spcBef>
                <a:spcPct val="20000"/>
              </a:spcBef>
              <a:buFontTx/>
              <a:buChar char="•"/>
            </a:pPr>
            <a:r>
              <a:rPr lang="en-US" sz="2400" b="1" dirty="0"/>
              <a:t>77479</a:t>
            </a:r>
            <a:r>
              <a:rPr lang="en-US" sz="2400" dirty="0"/>
              <a:t> | Sugarland, TX</a:t>
            </a:r>
          </a:p>
          <a:p>
            <a:pPr marL="227013" indent="-227013" algn="l">
              <a:lnSpc>
                <a:spcPct val="100000"/>
              </a:lnSpc>
              <a:spcBef>
                <a:spcPct val="20000"/>
              </a:spcBef>
              <a:buFontTx/>
              <a:buChar char="•"/>
            </a:pPr>
            <a:r>
              <a:rPr lang="en-US" sz="2400" dirty="0"/>
              <a:t>Based on the following metrics:</a:t>
            </a:r>
          </a:p>
          <a:p>
            <a:pPr marL="684213" lvl="1" indent="-227013" algn="l">
              <a:lnSpc>
                <a:spcPct val="100000"/>
              </a:lnSpc>
              <a:spcBef>
                <a:spcPct val="20000"/>
              </a:spcBef>
              <a:buFontTx/>
              <a:buChar char="•"/>
            </a:pPr>
            <a:r>
              <a:rPr lang="en-US" sz="2400" dirty="0"/>
              <a:t>Population growth</a:t>
            </a:r>
          </a:p>
          <a:p>
            <a:pPr marL="684213" lvl="1" indent="-227013" algn="l">
              <a:lnSpc>
                <a:spcPct val="100000"/>
              </a:lnSpc>
              <a:spcBef>
                <a:spcPct val="20000"/>
              </a:spcBef>
              <a:buFontTx/>
              <a:buChar char="•"/>
            </a:pPr>
            <a:r>
              <a:rPr lang="en-US" sz="2400" dirty="0"/>
              <a:t>Median housing price and forecasted home prices</a:t>
            </a:r>
          </a:p>
          <a:p>
            <a:pPr marL="684213" lvl="1" indent="-227013" algn="l">
              <a:lnSpc>
                <a:spcPct val="100000"/>
              </a:lnSpc>
              <a:spcBef>
                <a:spcPct val="20000"/>
              </a:spcBef>
              <a:buFontTx/>
              <a:buChar char="•"/>
            </a:pPr>
            <a:r>
              <a:rPr lang="en-US" sz="2400" dirty="0"/>
              <a:t>Percent of persons under 5 years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5"/>
          <p:cNvSpPr>
            <a:spLocks noGrp="1" noChangeArrowheads="1"/>
          </p:cNvSpPr>
          <p:nvPr>
            <p:ph type="title"/>
          </p:nvPr>
        </p:nvSpPr>
        <p:spPr>
          <a:noFill/>
        </p:spPr>
        <p:txBody>
          <a:bodyPr/>
          <a:lstStyle/>
          <a:p>
            <a:pPr eaLnBrk="1" hangingPunct="1"/>
            <a:r>
              <a:rPr lang="en-US" dirty="0"/>
              <a:t>Future Work</a:t>
            </a:r>
          </a:p>
        </p:txBody>
      </p:sp>
      <p:sp>
        <p:nvSpPr>
          <p:cNvPr id="45060" name="Rectangle 4"/>
          <p:cNvSpPr>
            <a:spLocks noChangeArrowheads="1"/>
          </p:cNvSpPr>
          <p:nvPr/>
        </p:nvSpPr>
        <p:spPr bwMode="auto">
          <a:xfrm>
            <a:off x="314325" y="1600200"/>
            <a:ext cx="8719506" cy="4343400"/>
          </a:xfrm>
          <a:prstGeom prst="rect">
            <a:avLst/>
          </a:prstGeom>
          <a:noFill/>
          <a:ln w="9525">
            <a:noFill/>
            <a:miter lim="800000"/>
            <a:headEnd/>
            <a:tailEnd/>
          </a:ln>
        </p:spPr>
        <p:txBody>
          <a:bodyPr lIns="0" tIns="0" rIns="0" bIns="0"/>
          <a:lstStyle/>
          <a:p>
            <a:pPr marL="227013" indent="-227013" algn="l">
              <a:lnSpc>
                <a:spcPct val="100000"/>
              </a:lnSpc>
              <a:spcBef>
                <a:spcPct val="20000"/>
              </a:spcBef>
              <a:buFontTx/>
              <a:buChar char="•"/>
            </a:pPr>
            <a:r>
              <a:rPr lang="en-US" sz="2400" dirty="0"/>
              <a:t>Obtain updated housing prices through 2019</a:t>
            </a:r>
          </a:p>
          <a:p>
            <a:pPr marL="227013" indent="-227013" algn="l">
              <a:lnSpc>
                <a:spcPct val="100000"/>
              </a:lnSpc>
              <a:spcBef>
                <a:spcPct val="20000"/>
              </a:spcBef>
              <a:buFontTx/>
              <a:buChar char="•"/>
            </a:pPr>
            <a:r>
              <a:rPr lang="en-US" sz="2400" dirty="0"/>
              <a:t>Perform linear regression to identify key features for preschool</a:t>
            </a:r>
          </a:p>
          <a:p>
            <a:pPr marL="227013" indent="-227013" algn="l">
              <a:lnSpc>
                <a:spcPct val="100000"/>
              </a:lnSpc>
              <a:spcBef>
                <a:spcPct val="20000"/>
              </a:spcBef>
              <a:buFontTx/>
              <a:buChar char="•"/>
            </a:pPr>
            <a:r>
              <a:rPr lang="en-US" sz="2400" dirty="0"/>
              <a:t>Evaluate competitors in the recommended zip codes</a:t>
            </a:r>
          </a:p>
          <a:p>
            <a:pPr marL="227013" indent="-227013" algn="l">
              <a:lnSpc>
                <a:spcPct val="100000"/>
              </a:lnSpc>
              <a:spcBef>
                <a:spcPct val="20000"/>
              </a:spcBef>
              <a:buFontTx/>
              <a:buChar char="•"/>
            </a:pPr>
            <a:r>
              <a:rPr lang="en-US" sz="2400" dirty="0"/>
              <a:t>Evaluate available land acquisition for project expansion</a:t>
            </a:r>
          </a:p>
          <a:p>
            <a:pPr marL="227013" indent="-227013" algn="l">
              <a:lnSpc>
                <a:spcPct val="100000"/>
              </a:lnSpc>
              <a:spcBef>
                <a:spcPct val="20000"/>
              </a:spcBef>
              <a:buFontTx/>
              <a:buChar char="•"/>
            </a:pPr>
            <a:r>
              <a:rPr lang="en-US" sz="2400" dirty="0"/>
              <a:t>Acquire timeline for planned master planned communities</a:t>
            </a:r>
          </a:p>
        </p:txBody>
      </p:sp>
    </p:spTree>
    <p:extLst>
      <p:ext uri="{BB962C8B-B14F-4D97-AF65-F5344CB8AC3E}">
        <p14:creationId xmlns:p14="http://schemas.microsoft.com/office/powerpoint/2010/main" val="2439736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1266" y="1371600"/>
            <a:ext cx="2085203" cy="3829050"/>
          </a:xfrm>
        </p:spPr>
        <p:txBody>
          <a:bodyPr vert="horz" wrap="square" lIns="68580" tIns="34290" rIns="68580" bIns="34290" numCol="1" rtlCol="0" anchor="ctr" anchorCtr="0" compatLnSpc="1">
            <a:prstTxWarp prst="textNoShape">
              <a:avLst/>
            </a:prstTxWarp>
            <a:normAutofit/>
          </a:bodyPr>
          <a:lstStyle/>
          <a:p>
            <a:pPr algn="l"/>
            <a:r>
              <a:rPr lang="en-US" sz="3000" spc="-50" dirty="0">
                <a:solidFill>
                  <a:srgbClr val="FFFFFF"/>
                </a:solidFill>
              </a:rPr>
              <a:t>Thank you !</a:t>
            </a:r>
          </a:p>
        </p:txBody>
      </p:sp>
      <p:graphicFrame>
        <p:nvGraphicFramePr>
          <p:cNvPr id="87" name="Text Placeholder 52">
            <a:extLst>
              <a:ext uri="{FF2B5EF4-FFF2-40B4-BE49-F238E27FC236}">
                <a16:creationId xmlns:a16="http://schemas.microsoft.com/office/drawing/2014/main" id="{60161B67-B7E3-4CFC-B302-B8CD8C3838E9}"/>
              </a:ext>
            </a:extLst>
          </p:cNvPr>
          <p:cNvGraphicFramePr/>
          <p:nvPr>
            <p:extLst>
              <p:ext uri="{D42A27DB-BD31-4B8C-83A1-F6EECF244321}">
                <p14:modId xmlns:p14="http://schemas.microsoft.com/office/powerpoint/2010/main" val="1701304442"/>
              </p:ext>
            </p:extLst>
          </p:nvPr>
        </p:nvGraphicFramePr>
        <p:xfrm>
          <a:off x="484742" y="2456760"/>
          <a:ext cx="8142527" cy="27438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ext Placeholder 52">
            <a:extLst>
              <a:ext uri="{FF2B5EF4-FFF2-40B4-BE49-F238E27FC236}">
                <a16:creationId xmlns:a16="http://schemas.microsoft.com/office/drawing/2014/main" id="{85FED207-823E-4E41-8FC0-B5B5EDBB92CD}"/>
              </a:ext>
            </a:extLst>
          </p:cNvPr>
          <p:cNvGraphicFramePr/>
          <p:nvPr>
            <p:extLst>
              <p:ext uri="{D42A27DB-BD31-4B8C-83A1-F6EECF244321}">
                <p14:modId xmlns:p14="http://schemas.microsoft.com/office/powerpoint/2010/main" val="541122257"/>
              </p:ext>
            </p:extLst>
          </p:nvPr>
        </p:nvGraphicFramePr>
        <p:xfrm>
          <a:off x="484741" y="685111"/>
          <a:ext cx="8142527" cy="155008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28414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9F130FA4-5CF0-462C-8F63-C56F4B1227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5416"/>
            <a:ext cx="9144000" cy="3167167"/>
          </a:xfrm>
          <a:prstGeom prst="rect">
            <a:avLst/>
          </a:prstGeom>
        </p:spPr>
      </p:pic>
      <p:sp>
        <p:nvSpPr>
          <p:cNvPr id="4" name="Rectangle 5">
            <a:extLst>
              <a:ext uri="{FF2B5EF4-FFF2-40B4-BE49-F238E27FC236}">
                <a16:creationId xmlns:a16="http://schemas.microsoft.com/office/drawing/2014/main" id="{B87DB096-DBD1-413E-8360-FA1AE4F34BAE}"/>
              </a:ext>
            </a:extLst>
          </p:cNvPr>
          <p:cNvSpPr txBox="1">
            <a:spLocks noChangeArrowheads="1"/>
          </p:cNvSpPr>
          <p:nvPr/>
        </p:nvSpPr>
        <p:spPr>
          <a:xfrm>
            <a:off x="889000" y="304800"/>
            <a:ext cx="7581900" cy="941388"/>
          </a:xfrm>
          <a:prstGeom prst="rect">
            <a:avLst/>
          </a:prstGeom>
          <a:noFill/>
        </p:spPr>
        <p:txBody>
          <a:bodyPr/>
          <a:lst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Arial" charset="0"/>
              </a:defRPr>
            </a:lvl2pPr>
            <a:lvl3pPr algn="l" rtl="0" eaLnBrk="0" fontAlgn="base" hangingPunct="0">
              <a:spcBef>
                <a:spcPct val="0"/>
              </a:spcBef>
              <a:spcAft>
                <a:spcPct val="0"/>
              </a:spcAft>
              <a:defRPr sz="3200" b="1">
                <a:solidFill>
                  <a:schemeClr val="tx1"/>
                </a:solidFill>
                <a:latin typeface="Arial" charset="0"/>
              </a:defRPr>
            </a:lvl3pPr>
            <a:lvl4pPr algn="l" rtl="0" eaLnBrk="0" fontAlgn="base" hangingPunct="0">
              <a:spcBef>
                <a:spcPct val="0"/>
              </a:spcBef>
              <a:spcAft>
                <a:spcPct val="0"/>
              </a:spcAft>
              <a:defRPr sz="3200" b="1">
                <a:solidFill>
                  <a:schemeClr val="tx1"/>
                </a:solidFill>
                <a:latin typeface="Arial" charset="0"/>
              </a:defRPr>
            </a:lvl4pPr>
            <a:lvl5pPr algn="l" rtl="0" eaLnBrk="0" fontAlgn="base" hangingPunct="0">
              <a:spcBef>
                <a:spcPct val="0"/>
              </a:spcBef>
              <a:spcAft>
                <a:spcPct val="0"/>
              </a:spcAft>
              <a:defRPr sz="3200" b="1">
                <a:solidFill>
                  <a:schemeClr val="tx1"/>
                </a:solidFill>
                <a:latin typeface="Arial" charset="0"/>
              </a:defRPr>
            </a:lvl5pPr>
            <a:lvl6pPr marL="457200" algn="l" rtl="0" fontAlgn="base">
              <a:spcBef>
                <a:spcPct val="0"/>
              </a:spcBef>
              <a:spcAft>
                <a:spcPct val="0"/>
              </a:spcAft>
              <a:defRPr sz="3200" b="1">
                <a:solidFill>
                  <a:schemeClr val="tx1"/>
                </a:solidFill>
                <a:latin typeface="Arial" charset="0"/>
              </a:defRPr>
            </a:lvl6pPr>
            <a:lvl7pPr marL="914400" algn="l" rtl="0" fontAlgn="base">
              <a:spcBef>
                <a:spcPct val="0"/>
              </a:spcBef>
              <a:spcAft>
                <a:spcPct val="0"/>
              </a:spcAft>
              <a:defRPr sz="3200" b="1">
                <a:solidFill>
                  <a:schemeClr val="tx1"/>
                </a:solidFill>
                <a:latin typeface="Arial" charset="0"/>
              </a:defRPr>
            </a:lvl7pPr>
            <a:lvl8pPr marL="1371600" algn="l" rtl="0" fontAlgn="base">
              <a:spcBef>
                <a:spcPct val="0"/>
              </a:spcBef>
              <a:spcAft>
                <a:spcPct val="0"/>
              </a:spcAft>
              <a:defRPr sz="3200" b="1">
                <a:solidFill>
                  <a:schemeClr val="tx1"/>
                </a:solidFill>
                <a:latin typeface="Arial" charset="0"/>
              </a:defRPr>
            </a:lvl8pPr>
            <a:lvl9pPr marL="1828800" algn="l" rtl="0" fontAlgn="base">
              <a:spcBef>
                <a:spcPct val="0"/>
              </a:spcBef>
              <a:spcAft>
                <a:spcPct val="0"/>
              </a:spcAft>
              <a:defRPr sz="3200" b="1">
                <a:solidFill>
                  <a:schemeClr val="tx1"/>
                </a:solidFill>
                <a:latin typeface="Arial" charset="0"/>
              </a:defRPr>
            </a:lvl9pPr>
          </a:lstStyle>
          <a:p>
            <a:pPr eaLnBrk="1" hangingPunct="1">
              <a:lnSpc>
                <a:spcPct val="100000"/>
              </a:lnSpc>
              <a:buClrTx/>
            </a:pPr>
            <a:r>
              <a:rPr lang="en-US" kern="0" dirty="0"/>
              <a:t>Project Metrics</a:t>
            </a:r>
          </a:p>
        </p:txBody>
      </p:sp>
    </p:spTree>
    <p:extLst>
      <p:ext uri="{BB962C8B-B14F-4D97-AF65-F5344CB8AC3E}">
        <p14:creationId xmlns:p14="http://schemas.microsoft.com/office/powerpoint/2010/main" val="3943047794"/>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lstStyle/>
          <a:p>
            <a:r>
              <a:rPr lang="en-US" dirty="0"/>
              <a:t>Problem Statement</a:t>
            </a:r>
            <a:endParaRPr lang="en-US" sz="1800" dirty="0"/>
          </a:p>
        </p:txBody>
      </p:sp>
      <p:sp>
        <p:nvSpPr>
          <p:cNvPr id="6148" name="Rectangle 3"/>
          <p:cNvSpPr>
            <a:spLocks noGrp="1" noChangeArrowheads="1"/>
          </p:cNvSpPr>
          <p:nvPr>
            <p:ph type="body" idx="4294967295"/>
          </p:nvPr>
        </p:nvSpPr>
        <p:spPr>
          <a:xfrm>
            <a:off x="241300" y="1564395"/>
            <a:ext cx="8605838" cy="4469693"/>
          </a:xfrm>
        </p:spPr>
        <p:txBody>
          <a:bodyPr/>
          <a:lstStyle/>
          <a:p>
            <a:r>
              <a:rPr lang="en-US" dirty="0"/>
              <a:t>Identify location for client’s second preschool </a:t>
            </a:r>
          </a:p>
          <a:p>
            <a:r>
              <a:rPr lang="en-US" dirty="0"/>
              <a:t>Focus search in Ft. Bend County, Texas</a:t>
            </a:r>
          </a:p>
          <a:p>
            <a:pPr lvl="1"/>
            <a:r>
              <a:rPr lang="en-US" dirty="0"/>
              <a:t>Median Home Prices at least $245,000</a:t>
            </a:r>
          </a:p>
          <a:p>
            <a:r>
              <a:rPr lang="en-US" dirty="0"/>
              <a:t>Provide five-year forecast of median home prices in the area</a:t>
            </a:r>
          </a:p>
          <a:p>
            <a:pPr lvl="1"/>
            <a:endParaRPr lang="en-US" dirty="0"/>
          </a:p>
          <a:p>
            <a:endParaRPr lang="en-US" dirty="0"/>
          </a:p>
        </p:txBody>
      </p:sp>
      <p:pic>
        <p:nvPicPr>
          <p:cNvPr id="6" name="Picture 5" descr="A close up of a map&#10;&#10;Description automatically generated">
            <a:extLst>
              <a:ext uri="{FF2B5EF4-FFF2-40B4-BE49-F238E27FC236}">
                <a16:creationId xmlns:a16="http://schemas.microsoft.com/office/drawing/2014/main" id="{09099728-5782-4BC4-9540-98EAFC96D0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2839" y="3460857"/>
            <a:ext cx="3050600" cy="2891438"/>
          </a:xfrm>
          <a:prstGeom prst="rect">
            <a:avLst/>
          </a:prstGeom>
        </p:spPr>
      </p:pic>
      <p:sp>
        <p:nvSpPr>
          <p:cNvPr id="2" name="Oval 1">
            <a:extLst>
              <a:ext uri="{FF2B5EF4-FFF2-40B4-BE49-F238E27FC236}">
                <a16:creationId xmlns:a16="http://schemas.microsoft.com/office/drawing/2014/main" id="{849E5B7D-F7FD-4EBF-A1FF-B5798019AD07}"/>
              </a:ext>
            </a:extLst>
          </p:cNvPr>
          <p:cNvSpPr/>
          <p:nvPr/>
        </p:nvSpPr>
        <p:spPr bwMode="auto">
          <a:xfrm>
            <a:off x="6191480" y="5293605"/>
            <a:ext cx="947449" cy="672029"/>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2075" tIns="46038" rIns="92075" bIns="46038" numCol="1" rtlCol="0" anchor="t" anchorCtr="0" compatLnSpc="1">
            <a:prstTxWarp prst="textNoShape">
              <a:avLst/>
            </a:prstTxWarp>
            <a:spAutoFit/>
          </a:bodyPr>
          <a:lstStyle/>
          <a:p>
            <a:pPr marL="119063" marR="0" indent="-119063" algn="ctr" defTabSz="914400" rtl="0" eaLnBrk="1" fontAlgn="base" latinLnBrk="0" hangingPunct="1">
              <a:lnSpc>
                <a:spcPct val="90000"/>
              </a:lnSpc>
              <a:spcBef>
                <a:spcPct val="50000"/>
              </a:spcBef>
              <a:spcAft>
                <a:spcPct val="0"/>
              </a:spcAft>
              <a:buClr>
                <a:schemeClr val="accent1"/>
              </a:buClr>
              <a:buSzTx/>
              <a:buFontTx/>
              <a:buNone/>
              <a:tabLst/>
            </a:pPr>
            <a:endParaRPr kumimoji="0" lang="en-US" sz="2000" b="0" i="0" u="none" strike="noStrike" cap="none" normalizeH="0" baseline="0">
              <a:ln>
                <a:noFill/>
              </a:ln>
              <a:solidFill>
                <a:schemeClr val="tx1"/>
              </a:solidFill>
              <a:effectLst/>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lstStyle/>
          <a:p>
            <a:r>
              <a:rPr lang="en-US" dirty="0"/>
              <a:t>Business Value</a:t>
            </a:r>
            <a:endParaRPr lang="en-US" sz="1800" dirty="0"/>
          </a:p>
        </p:txBody>
      </p:sp>
      <p:sp>
        <p:nvSpPr>
          <p:cNvPr id="6148" name="Rectangle 3"/>
          <p:cNvSpPr>
            <a:spLocks noGrp="1" noChangeArrowheads="1"/>
          </p:cNvSpPr>
          <p:nvPr>
            <p:ph type="body" idx="4294967295"/>
          </p:nvPr>
        </p:nvSpPr>
        <p:spPr>
          <a:xfrm>
            <a:off x="241300" y="1531345"/>
            <a:ext cx="8605838" cy="4502743"/>
          </a:xfrm>
        </p:spPr>
        <p:txBody>
          <a:bodyPr/>
          <a:lstStyle/>
          <a:p>
            <a:pPr marL="342900" indent="-228600">
              <a:lnSpc>
                <a:spcPct val="90000"/>
              </a:lnSpc>
              <a:spcAft>
                <a:spcPts val="600"/>
              </a:spcAft>
              <a:buFont typeface="Arial" panose="020B0604020202020204" pitchFamily="34" charset="0"/>
              <a:buChar char="•"/>
            </a:pPr>
            <a:r>
              <a:rPr lang="en-US" dirty="0">
                <a:solidFill>
                  <a:srgbClr val="000000"/>
                </a:solidFill>
              </a:rPr>
              <a:t>Business expansion in Ft. Bend County TX</a:t>
            </a:r>
          </a:p>
          <a:p>
            <a:pPr marL="342900" indent="-228600">
              <a:lnSpc>
                <a:spcPct val="90000"/>
              </a:lnSpc>
              <a:spcAft>
                <a:spcPts val="600"/>
              </a:spcAft>
              <a:buFont typeface="Arial" panose="020B0604020202020204" pitchFamily="34" charset="0"/>
              <a:buChar char="•"/>
            </a:pPr>
            <a:r>
              <a:rPr lang="en-US" dirty="0">
                <a:solidFill>
                  <a:srgbClr val="000000"/>
                </a:solidFill>
              </a:rPr>
              <a:t>Understanding economic trends in target market</a:t>
            </a:r>
          </a:p>
          <a:p>
            <a:pPr marL="342900" indent="-228600">
              <a:lnSpc>
                <a:spcPct val="90000"/>
              </a:lnSpc>
              <a:spcAft>
                <a:spcPts val="600"/>
              </a:spcAft>
              <a:buFont typeface="Arial" panose="020B0604020202020204" pitchFamily="34" charset="0"/>
              <a:buChar char="•"/>
            </a:pPr>
            <a:r>
              <a:rPr lang="en-US" dirty="0">
                <a:solidFill>
                  <a:srgbClr val="000000"/>
                </a:solidFill>
              </a:rPr>
              <a:t>Leveraging current business metrics to minimize risk</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lstStyle/>
          <a:p>
            <a:r>
              <a:rPr lang="en-US" dirty="0"/>
              <a:t>Methodology</a:t>
            </a:r>
            <a:endParaRPr lang="en-US" sz="1800" dirty="0"/>
          </a:p>
        </p:txBody>
      </p:sp>
      <p:sp>
        <p:nvSpPr>
          <p:cNvPr id="6148" name="Rectangle 3"/>
          <p:cNvSpPr>
            <a:spLocks noGrp="1" noChangeArrowheads="1"/>
          </p:cNvSpPr>
          <p:nvPr>
            <p:ph type="body" idx="4294967295"/>
          </p:nvPr>
        </p:nvSpPr>
        <p:spPr>
          <a:xfrm>
            <a:off x="241300" y="1586429"/>
            <a:ext cx="8679676" cy="4447659"/>
          </a:xfrm>
        </p:spPr>
        <p:txBody>
          <a:bodyPr/>
          <a:lstStyle/>
          <a:p>
            <a:r>
              <a:rPr lang="en-US" dirty="0"/>
              <a:t>Time Series Modeling </a:t>
            </a:r>
          </a:p>
          <a:p>
            <a:pPr lvl="1"/>
            <a:r>
              <a:rPr lang="en-US" dirty="0"/>
              <a:t>Used to forecast median home prices from 2018 – 2023 (5 years)</a:t>
            </a:r>
          </a:p>
          <a:p>
            <a:r>
              <a:rPr lang="en-US" dirty="0"/>
              <a:t>Analyze the following economic trends in Ft. Bend County:</a:t>
            </a:r>
          </a:p>
          <a:p>
            <a:pPr lvl="1"/>
            <a:r>
              <a:rPr lang="en-US" dirty="0"/>
              <a:t>Median home price data from Zillow (2008-2018)</a:t>
            </a:r>
          </a:p>
          <a:p>
            <a:pPr lvl="1"/>
            <a:r>
              <a:rPr lang="en-US" dirty="0"/>
              <a:t>Population, Age and Income metrics from census data</a:t>
            </a:r>
          </a:p>
          <a:p>
            <a:pPr lvl="1"/>
            <a:r>
              <a:rPr lang="en-US" dirty="0"/>
              <a:t>Identify areas with new housing, infrastructure and commercial projects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lstStyle/>
          <a:p>
            <a:r>
              <a:rPr lang="en-US" dirty="0" err="1"/>
              <a:t>Ft.Bend</a:t>
            </a:r>
            <a:r>
              <a:rPr lang="en-US" dirty="0"/>
              <a:t> County Metrics</a:t>
            </a:r>
            <a:endParaRPr lang="en-US" sz="1800" dirty="0"/>
          </a:p>
        </p:txBody>
      </p:sp>
      <p:sp>
        <p:nvSpPr>
          <p:cNvPr id="6148" name="Rectangle 3"/>
          <p:cNvSpPr>
            <a:spLocks noGrp="1" noChangeArrowheads="1"/>
          </p:cNvSpPr>
          <p:nvPr>
            <p:ph type="body" idx="4294967295"/>
          </p:nvPr>
        </p:nvSpPr>
        <p:spPr>
          <a:xfrm>
            <a:off x="241300" y="1550358"/>
            <a:ext cx="8671346" cy="4483730"/>
          </a:xfrm>
        </p:spPr>
        <p:txBody>
          <a:bodyPr/>
          <a:lstStyle/>
          <a:p>
            <a:pPr marL="227013" lvl="1" indent="-227013"/>
            <a:r>
              <a:rPr lang="en-US" sz="2400" dirty="0">
                <a:ea typeface="+mn-ea"/>
                <a:cs typeface="+mn-cs"/>
              </a:rPr>
              <a:t>Ft. Bend one of the top 10 fastest growing counties in America</a:t>
            </a:r>
          </a:p>
          <a:p>
            <a:pPr marL="227013" lvl="1" indent="-227013"/>
            <a:r>
              <a:rPr lang="en-US" sz="2400" dirty="0"/>
              <a:t>County population has doubled in the last 15 years </a:t>
            </a:r>
          </a:p>
          <a:p>
            <a:pPr marL="571500" lvl="2" indent="-227013"/>
            <a:r>
              <a:rPr lang="en-US" sz="2400" dirty="0"/>
              <a:t>350,000 in 2000 to 700,000 in 2015</a:t>
            </a:r>
          </a:p>
          <a:p>
            <a:pPr marL="227013" lvl="1" indent="-227013"/>
            <a:r>
              <a:rPr lang="en-US" sz="2400" dirty="0"/>
              <a:t>Fastest growing zip codes in greater Houston:</a:t>
            </a:r>
            <a:endParaRPr lang="en-US" dirty="0"/>
          </a:p>
          <a:p>
            <a:pPr marL="0" lvl="1" indent="0">
              <a:buNone/>
            </a:pPr>
            <a:endParaRPr lang="en-US" sz="2400" dirty="0">
              <a:ea typeface="+mn-ea"/>
              <a:cs typeface="+mn-cs"/>
            </a:endParaRPr>
          </a:p>
          <a:p>
            <a:pPr lvl="1"/>
            <a:endParaRPr lang="en-US" dirty="0"/>
          </a:p>
          <a:p>
            <a:pPr marL="0" indent="0">
              <a:buNone/>
            </a:pPr>
            <a:endParaRPr lang="en-US" dirty="0"/>
          </a:p>
        </p:txBody>
      </p:sp>
      <p:pic>
        <p:nvPicPr>
          <p:cNvPr id="12" name="Picture 11" descr="A close up of a map&#10;&#10;Description automatically generated">
            <a:extLst>
              <a:ext uri="{FF2B5EF4-FFF2-40B4-BE49-F238E27FC236}">
                <a16:creationId xmlns:a16="http://schemas.microsoft.com/office/drawing/2014/main" id="{57D6064D-B8FB-41FC-93B9-5AF90BC062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99" y="3844885"/>
            <a:ext cx="3377877" cy="2333087"/>
          </a:xfrm>
          <a:prstGeom prst="rect">
            <a:avLst/>
          </a:prstGeom>
        </p:spPr>
      </p:pic>
      <p:pic>
        <p:nvPicPr>
          <p:cNvPr id="13" name="Picture 12" descr="A close up of a map&#10;&#10;Description automatically generated">
            <a:extLst>
              <a:ext uri="{FF2B5EF4-FFF2-40B4-BE49-F238E27FC236}">
                <a16:creationId xmlns:a16="http://schemas.microsoft.com/office/drawing/2014/main" id="{F560726F-9A86-4817-ADE6-4DAEBDA258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3844885"/>
            <a:ext cx="3154014" cy="233308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lstStyle/>
          <a:p>
            <a:r>
              <a:rPr lang="en-US" dirty="0"/>
              <a:t>Local Economic Trends</a:t>
            </a:r>
            <a:endParaRPr lang="en-US" sz="1800" dirty="0"/>
          </a:p>
        </p:txBody>
      </p:sp>
      <p:sp>
        <p:nvSpPr>
          <p:cNvPr id="6148" name="Rectangle 3"/>
          <p:cNvSpPr>
            <a:spLocks noGrp="1" noChangeArrowheads="1"/>
          </p:cNvSpPr>
          <p:nvPr>
            <p:ph type="body" idx="4294967295"/>
          </p:nvPr>
        </p:nvSpPr>
        <p:spPr>
          <a:xfrm>
            <a:off x="241300" y="900113"/>
            <a:ext cx="8605838" cy="5133975"/>
          </a:xfrm>
        </p:spPr>
        <p:txBody>
          <a:bodyPr/>
          <a:lstStyle/>
          <a:p>
            <a:r>
              <a:rPr lang="en-US" dirty="0"/>
              <a:t>Population Growth</a:t>
            </a:r>
          </a:p>
          <a:p>
            <a:endParaRPr lang="en-US" dirty="0"/>
          </a:p>
          <a:p>
            <a:endParaRPr lang="en-US" dirty="0"/>
          </a:p>
          <a:p>
            <a:pPr marL="0" indent="0">
              <a:buNone/>
            </a:pPr>
            <a:endParaRPr lang="en-US" dirty="0"/>
          </a:p>
          <a:p>
            <a:pPr marL="0" indent="0">
              <a:buNone/>
            </a:pPr>
            <a:endParaRPr lang="en-US" dirty="0"/>
          </a:p>
          <a:p>
            <a:r>
              <a:rPr lang="en-US" dirty="0"/>
              <a:t>Age Groups</a:t>
            </a:r>
          </a:p>
          <a:p>
            <a:endParaRPr lang="en-US" dirty="0"/>
          </a:p>
          <a:p>
            <a:pPr marL="0" indent="0">
              <a:buNone/>
            </a:pPr>
            <a:endParaRPr lang="en-US" dirty="0"/>
          </a:p>
          <a:p>
            <a:pPr marL="0" indent="0">
              <a:buNone/>
            </a:pPr>
            <a:endParaRPr lang="en-US" dirty="0"/>
          </a:p>
          <a:p>
            <a:r>
              <a:rPr lang="en-US" dirty="0"/>
              <a:t>Median Income</a:t>
            </a:r>
          </a:p>
          <a:p>
            <a:endParaRPr lang="en-US" dirty="0"/>
          </a:p>
        </p:txBody>
      </p:sp>
      <p:pic>
        <p:nvPicPr>
          <p:cNvPr id="3" name="Picture 2" descr="A screenshot of a social media post&#10;&#10;Description automatically generated">
            <a:extLst>
              <a:ext uri="{FF2B5EF4-FFF2-40B4-BE49-F238E27FC236}">
                <a16:creationId xmlns:a16="http://schemas.microsoft.com/office/drawing/2014/main" id="{A7B8DB0A-DACC-49CB-A681-D269AD8E0B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000" y="1246188"/>
            <a:ext cx="7304184" cy="1432589"/>
          </a:xfrm>
          <a:prstGeom prst="rect">
            <a:avLst/>
          </a:prstGeom>
        </p:spPr>
      </p:pic>
      <p:sp>
        <p:nvSpPr>
          <p:cNvPr id="4" name="Rectangle 3">
            <a:extLst>
              <a:ext uri="{FF2B5EF4-FFF2-40B4-BE49-F238E27FC236}">
                <a16:creationId xmlns:a16="http://schemas.microsoft.com/office/drawing/2014/main" id="{7C21F2D5-5B66-40A6-A050-0925F7C2E2C5}"/>
              </a:ext>
            </a:extLst>
          </p:cNvPr>
          <p:cNvSpPr/>
          <p:nvPr/>
        </p:nvSpPr>
        <p:spPr bwMode="auto">
          <a:xfrm>
            <a:off x="889000" y="2225408"/>
            <a:ext cx="7366000" cy="220337"/>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2075" tIns="46038" rIns="92075" bIns="46038" numCol="1" rtlCol="0" anchor="t" anchorCtr="0" compatLnSpc="1">
            <a:prstTxWarp prst="textNoShape">
              <a:avLst/>
            </a:prstTxWarp>
            <a:spAutoFit/>
          </a:bodyPr>
          <a:lstStyle/>
          <a:p>
            <a:pPr marL="119063" marR="0" indent="-119063" algn="ctr" defTabSz="914400" rtl="0" eaLnBrk="1" fontAlgn="base" latinLnBrk="0" hangingPunct="1">
              <a:lnSpc>
                <a:spcPct val="90000"/>
              </a:lnSpc>
              <a:spcBef>
                <a:spcPct val="50000"/>
              </a:spcBef>
              <a:spcAft>
                <a:spcPct val="0"/>
              </a:spcAft>
              <a:buClr>
                <a:schemeClr val="accent1"/>
              </a:buClr>
              <a:buSzTx/>
              <a:buFontTx/>
              <a:buNone/>
              <a:tabLst/>
            </a:pPr>
            <a:endParaRPr kumimoji="0" lang="en-US" sz="2000" b="0" i="0" u="none" strike="noStrike" cap="none" normalizeH="0" baseline="0">
              <a:ln>
                <a:noFill/>
              </a:ln>
              <a:solidFill>
                <a:schemeClr val="tx1"/>
              </a:solidFill>
              <a:effectLst/>
              <a:latin typeface="Arial" charset="0"/>
            </a:endParaRPr>
          </a:p>
        </p:txBody>
      </p:sp>
      <p:pic>
        <p:nvPicPr>
          <p:cNvPr id="12" name="Picture 11">
            <a:extLst>
              <a:ext uri="{FF2B5EF4-FFF2-40B4-BE49-F238E27FC236}">
                <a16:creationId xmlns:a16="http://schemas.microsoft.com/office/drawing/2014/main" id="{157F45B9-CF45-42AC-8A9C-B41F6ADCCF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907" y="5332913"/>
            <a:ext cx="7304185" cy="584946"/>
          </a:xfrm>
          <a:prstGeom prst="rect">
            <a:avLst/>
          </a:prstGeom>
        </p:spPr>
      </p:pic>
      <p:pic>
        <p:nvPicPr>
          <p:cNvPr id="16" name="Picture 15">
            <a:extLst>
              <a:ext uri="{FF2B5EF4-FFF2-40B4-BE49-F238E27FC236}">
                <a16:creationId xmlns:a16="http://schemas.microsoft.com/office/drawing/2014/main" id="{00D34E13-A24A-4601-BDB2-261F661458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3769" y="3600785"/>
            <a:ext cx="7366000" cy="1029711"/>
          </a:xfrm>
          <a:prstGeom prst="rect">
            <a:avLst/>
          </a:prstGeom>
        </p:spPr>
      </p:pic>
      <p:sp>
        <p:nvSpPr>
          <p:cNvPr id="20" name="Rectangle 19">
            <a:extLst>
              <a:ext uri="{FF2B5EF4-FFF2-40B4-BE49-F238E27FC236}">
                <a16:creationId xmlns:a16="http://schemas.microsoft.com/office/drawing/2014/main" id="{D0DA3D4C-C4FF-4503-BBF3-01D5413C13FF}"/>
              </a:ext>
            </a:extLst>
          </p:cNvPr>
          <p:cNvSpPr/>
          <p:nvPr/>
        </p:nvSpPr>
        <p:spPr bwMode="auto">
          <a:xfrm>
            <a:off x="900017" y="3950761"/>
            <a:ext cx="7366000" cy="220337"/>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2075" tIns="46038" rIns="92075" bIns="46038" numCol="1" rtlCol="0" anchor="t" anchorCtr="0" compatLnSpc="1">
            <a:prstTxWarp prst="textNoShape">
              <a:avLst/>
            </a:prstTxWarp>
            <a:spAutoFit/>
          </a:bodyPr>
          <a:lstStyle/>
          <a:p>
            <a:pPr marL="119063" marR="0" indent="-119063" algn="ctr" defTabSz="914400" rtl="0" eaLnBrk="1" fontAlgn="base" latinLnBrk="0" hangingPunct="1">
              <a:lnSpc>
                <a:spcPct val="90000"/>
              </a:lnSpc>
              <a:spcBef>
                <a:spcPct val="50000"/>
              </a:spcBef>
              <a:spcAft>
                <a:spcPct val="0"/>
              </a:spcAft>
              <a:buClr>
                <a:schemeClr val="accent1"/>
              </a:buClr>
              <a:buSzTx/>
              <a:buFontTx/>
              <a:buNone/>
              <a:tabLst/>
            </a:pPr>
            <a:endParaRPr kumimoji="0" lang="en-US" sz="2000" b="0" i="0" u="none" strike="noStrike" cap="none" normalizeH="0" baseline="0">
              <a:ln>
                <a:noFill/>
              </a:ln>
              <a:solidFill>
                <a:schemeClr val="tx1"/>
              </a:solidFill>
              <a:effectLst/>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lstStyle/>
          <a:p>
            <a:r>
              <a:rPr lang="en-US" dirty="0"/>
              <a:t>Median Home Price Data</a:t>
            </a:r>
            <a:endParaRPr lang="en-US" sz="1800" dirty="0"/>
          </a:p>
        </p:txBody>
      </p:sp>
      <p:sp>
        <p:nvSpPr>
          <p:cNvPr id="6148" name="Rectangle 3"/>
          <p:cNvSpPr>
            <a:spLocks noGrp="1" noChangeArrowheads="1"/>
          </p:cNvSpPr>
          <p:nvPr>
            <p:ph type="body" idx="4294967295"/>
          </p:nvPr>
        </p:nvSpPr>
        <p:spPr>
          <a:xfrm>
            <a:off x="241300" y="900113"/>
            <a:ext cx="8605838" cy="5133975"/>
          </a:xfrm>
        </p:spPr>
        <p:txBody>
          <a:bodyPr/>
          <a:lstStyle/>
          <a:p>
            <a:r>
              <a:rPr lang="en-US" dirty="0"/>
              <a:t>Median home price greater than $245,000 in 2017</a:t>
            </a:r>
          </a:p>
          <a:p>
            <a:pPr marL="0" indent="0">
              <a:buNone/>
            </a:pPr>
            <a:endParaRPr lang="en-US" dirty="0"/>
          </a:p>
        </p:txBody>
      </p:sp>
      <p:pic>
        <p:nvPicPr>
          <p:cNvPr id="5" name="Picture 4" descr="A close up of a map&#10;&#10;Description automatically generated">
            <a:extLst>
              <a:ext uri="{FF2B5EF4-FFF2-40B4-BE49-F238E27FC236}">
                <a16:creationId xmlns:a16="http://schemas.microsoft.com/office/drawing/2014/main" id="{CAF7FD55-F7A7-476B-86D1-4249B5C5C6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99442" y="1409257"/>
            <a:ext cx="5145116" cy="2941777"/>
          </a:xfrm>
          <a:prstGeom prst="rect">
            <a:avLst/>
          </a:prstGeom>
        </p:spPr>
      </p:pic>
      <p:pic>
        <p:nvPicPr>
          <p:cNvPr id="7" name="Picture 6">
            <a:extLst>
              <a:ext uri="{FF2B5EF4-FFF2-40B4-BE49-F238E27FC236}">
                <a16:creationId xmlns:a16="http://schemas.microsoft.com/office/drawing/2014/main" id="{8B45E9CF-3C47-4D29-B0D6-370AB83E32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630" y="4592254"/>
            <a:ext cx="8274739" cy="17129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lstStyle/>
          <a:p>
            <a:r>
              <a:rPr lang="en-US" dirty="0"/>
              <a:t>Forecasted - Median Home Price Data</a:t>
            </a:r>
            <a:endParaRPr lang="en-US" sz="1800" dirty="0"/>
          </a:p>
        </p:txBody>
      </p:sp>
      <p:sp>
        <p:nvSpPr>
          <p:cNvPr id="6148" name="Rectangle 3"/>
          <p:cNvSpPr>
            <a:spLocks noGrp="1" noChangeArrowheads="1"/>
          </p:cNvSpPr>
          <p:nvPr>
            <p:ph type="body" idx="4294967295"/>
          </p:nvPr>
        </p:nvSpPr>
        <p:spPr>
          <a:xfrm>
            <a:off x="241300" y="1509311"/>
            <a:ext cx="8605838" cy="4524777"/>
          </a:xfrm>
        </p:spPr>
        <p:txBody>
          <a:bodyPr/>
          <a:lstStyle/>
          <a:p>
            <a:r>
              <a:rPr lang="en-US" dirty="0"/>
              <a:t>Median home price data from Zillow (2018-2023)</a:t>
            </a:r>
          </a:p>
        </p:txBody>
      </p:sp>
      <p:pic>
        <p:nvPicPr>
          <p:cNvPr id="6" name="Picture 5" descr="A screen shot of a social media post&#10;&#10;Description automatically generated">
            <a:extLst>
              <a:ext uri="{FF2B5EF4-FFF2-40B4-BE49-F238E27FC236}">
                <a16:creationId xmlns:a16="http://schemas.microsoft.com/office/drawing/2014/main" id="{5947A050-25A2-4800-9505-674EA4D3AC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9000" y="2409584"/>
            <a:ext cx="5533594" cy="3624504"/>
          </a:xfrm>
          <a:prstGeom prst="rect">
            <a:avLst/>
          </a:prstGeom>
        </p:spPr>
      </p:pic>
    </p:spTree>
    <p:extLst>
      <p:ext uri="{BB962C8B-B14F-4D97-AF65-F5344CB8AC3E}">
        <p14:creationId xmlns:p14="http://schemas.microsoft.com/office/powerpoint/2010/main" val="1733402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p:txBody>
          <a:bodyPr/>
          <a:lstStyle/>
          <a:p>
            <a:r>
              <a:rPr lang="en-US" dirty="0"/>
              <a:t>Featured </a:t>
            </a:r>
            <a:r>
              <a:rPr lang="en-US"/>
              <a:t>Properties and </a:t>
            </a:r>
            <a:r>
              <a:rPr lang="en-US" dirty="0"/>
              <a:t>Projects</a:t>
            </a:r>
          </a:p>
        </p:txBody>
      </p:sp>
      <p:sp>
        <p:nvSpPr>
          <p:cNvPr id="6148" name="Rectangle 3"/>
          <p:cNvSpPr>
            <a:spLocks noGrp="1" noChangeArrowheads="1"/>
          </p:cNvSpPr>
          <p:nvPr>
            <p:ph type="body" idx="4294967295"/>
          </p:nvPr>
        </p:nvSpPr>
        <p:spPr>
          <a:xfrm>
            <a:off x="241300" y="1586429"/>
            <a:ext cx="8605838" cy="4447659"/>
          </a:xfrm>
        </p:spPr>
        <p:txBody>
          <a:bodyPr/>
          <a:lstStyle/>
          <a:p>
            <a:r>
              <a:rPr lang="en-US" dirty="0"/>
              <a:t>Comcast Unveils Its $16 Million Technology Center</a:t>
            </a:r>
          </a:p>
          <a:p>
            <a:r>
              <a:rPr lang="en-US" dirty="0"/>
              <a:t>Dollar Tree Warehouse and Distribution</a:t>
            </a:r>
          </a:p>
          <a:p>
            <a:r>
              <a:rPr lang="en-US" dirty="0"/>
              <a:t>The Grand Parkway is a proposed 180-mile circumferential highway encircling the Greater Houston region</a:t>
            </a:r>
          </a:p>
          <a:p>
            <a:r>
              <a:rPr lang="en-US" dirty="0"/>
              <a:t>FM 1093 is currently being expanded to mobility on the West side of the county</a:t>
            </a:r>
          </a:p>
          <a:p>
            <a:endParaRPr lang="en-US" dirty="0"/>
          </a:p>
        </p:txBody>
      </p:sp>
    </p:spTree>
    <p:extLst>
      <p:ext uri="{BB962C8B-B14F-4D97-AF65-F5344CB8AC3E}">
        <p14:creationId xmlns:p14="http://schemas.microsoft.com/office/powerpoint/2010/main" val="176000556"/>
      </p:ext>
    </p:extLst>
  </p:cSld>
  <p:clrMapOvr>
    <a:masterClrMapping/>
  </p:clrMapOvr>
  <p:transition>
    <p:wipe dir="r"/>
  </p:transition>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t" anchorCtr="0" compatLnSpc="1">
        <a:prstTxWarp prst="textNoShape">
          <a:avLst/>
        </a:prstTxWarp>
        <a:spAutoFit/>
      </a:bodyPr>
      <a:lstStyle>
        <a:defPPr marL="119063" marR="0" indent="-119063" algn="ctr" defTabSz="914400" rtl="0" eaLnBrk="1" fontAlgn="base" latinLnBrk="0" hangingPunct="1">
          <a:lnSpc>
            <a:spcPct val="90000"/>
          </a:lnSpc>
          <a:spcBef>
            <a:spcPct val="50000"/>
          </a:spcBef>
          <a:spcAft>
            <a:spcPct val="0"/>
          </a:spcAft>
          <a:buClr>
            <a:schemeClr val="accent1"/>
          </a:buClr>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777777"/>
        </a:lt2>
        <a:accent1>
          <a:srgbClr val="FD0000"/>
        </a:accent1>
        <a:accent2>
          <a:srgbClr val="C0C0C0"/>
        </a:accent2>
        <a:accent3>
          <a:srgbClr val="FFFFFF"/>
        </a:accent3>
        <a:accent4>
          <a:srgbClr val="000000"/>
        </a:accent4>
        <a:accent5>
          <a:srgbClr val="FEAAAA"/>
        </a:accent5>
        <a:accent6>
          <a:srgbClr val="AEAEAE"/>
        </a:accent6>
        <a:hlink>
          <a:srgbClr val="4D4D4D"/>
        </a:hlink>
        <a:folHlink>
          <a:srgbClr val="66726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141014</TotalTime>
  <Words>803</Words>
  <Application>Microsoft Office PowerPoint</Application>
  <PresentationFormat>On-screen Show (4:3)</PresentationFormat>
  <Paragraphs>97</Paragraphs>
  <Slides>14</Slides>
  <Notes>12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Times</vt:lpstr>
      <vt:lpstr>Verdana</vt:lpstr>
      <vt:lpstr>Blank Presentation</vt:lpstr>
      <vt:lpstr>Time Series Modeling | Forecast Housing Prices</vt:lpstr>
      <vt:lpstr>Problem Statement</vt:lpstr>
      <vt:lpstr>Business Value</vt:lpstr>
      <vt:lpstr>Methodology</vt:lpstr>
      <vt:lpstr>Ft.Bend County Metrics</vt:lpstr>
      <vt:lpstr>Local Economic Trends</vt:lpstr>
      <vt:lpstr>Median Home Price Data</vt:lpstr>
      <vt:lpstr>Forecasted - Median Home Price Data</vt:lpstr>
      <vt:lpstr>Featured Properties and Projects</vt:lpstr>
      <vt:lpstr>Additional Fast Facts</vt:lpstr>
      <vt:lpstr>Findings and Recommendations</vt:lpstr>
      <vt:lpstr>Future Work</vt:lpstr>
      <vt:lpstr>Thank you !</vt:lpstr>
      <vt:lpstr>PowerPoint Presentation</vt:lpstr>
    </vt:vector>
  </TitlesOfParts>
  <Company>Oracle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Deon Warner</dc:creator>
  <dc:description>This presentation contains information proprietary to Oracle Corporation</dc:description>
  <cp:lastModifiedBy>Deon Warner</cp:lastModifiedBy>
  <cp:revision>1745</cp:revision>
  <cp:lastPrinted>2007-02-09T18:34:32Z</cp:lastPrinted>
  <dcterms:created xsi:type="dcterms:W3CDTF">2004-09-08T23:34:22Z</dcterms:created>
  <dcterms:modified xsi:type="dcterms:W3CDTF">2019-12-01T15:56:40Z</dcterms:modified>
</cp:coreProperties>
</file>