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325" r:id="rId2"/>
    <p:sldId id="1331" r:id="rId3"/>
    <p:sldId id="1332" r:id="rId4"/>
    <p:sldId id="1333" r:id="rId5"/>
    <p:sldId id="1335" r:id="rId6"/>
    <p:sldId id="1350" r:id="rId7"/>
    <p:sldId id="1348" r:id="rId8"/>
    <p:sldId id="1347" r:id="rId9"/>
    <p:sldId id="1349" r:id="rId10"/>
    <p:sldId id="1344" r:id="rId11"/>
    <p:sldId id="545" r:id="rId12"/>
    <p:sldId id="1341" r:id="rId13"/>
    <p:sldId id="290" r:id="rId14"/>
    <p:sldId id="1351" r:id="rId15"/>
    <p:sldId id="1352" r:id="rId16"/>
  </p:sldIdLst>
  <p:sldSz cx="9144000" cy="6858000" type="screen4x3"/>
  <p:notesSz cx="6858000" cy="9144000"/>
  <p:defaultTextStyle>
    <a:defPPr>
      <a:defRPr lang="en-US"/>
    </a:defPPr>
    <a:lvl1pPr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1pPr>
    <a:lvl2pPr marL="4572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2pPr>
    <a:lvl3pPr marL="9144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3pPr>
    <a:lvl4pPr marL="13716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4pPr>
    <a:lvl5pPr marL="18288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85">
          <p15:clr>
            <a:srgbClr val="A4A3A4"/>
          </p15:clr>
        </p15:guide>
        <p15:guide id="2" orient="horz" pos="2733">
          <p15:clr>
            <a:srgbClr val="A4A3A4"/>
          </p15:clr>
        </p15:guide>
        <p15:guide id="3" orient="horz">
          <p15:clr>
            <a:srgbClr val="A4A3A4"/>
          </p15:clr>
        </p15:guide>
        <p15:guide id="4" orient="horz" pos="576">
          <p15:clr>
            <a:srgbClr val="A4A3A4"/>
          </p15:clr>
        </p15:guide>
        <p15:guide id="5" orient="horz" pos="1490">
          <p15:clr>
            <a:srgbClr val="A4A3A4"/>
          </p15:clr>
        </p15:guide>
        <p15:guide id="6" orient="horz" pos="3520">
          <p15:clr>
            <a:srgbClr val="A4A3A4"/>
          </p15:clr>
        </p15:guide>
        <p15:guide id="7" orient="horz" pos="768">
          <p15:clr>
            <a:srgbClr val="A4A3A4"/>
          </p15:clr>
        </p15:guide>
        <p15:guide id="8" orient="horz" pos="3355">
          <p15:clr>
            <a:srgbClr val="A4A3A4"/>
          </p15:clr>
        </p15:guide>
        <p15:guide id="9" pos="5504">
          <p15:clr>
            <a:srgbClr val="A4A3A4"/>
          </p15:clr>
        </p15:guide>
        <p15:guide id="10" pos="4940">
          <p15:clr>
            <a:srgbClr val="A4A3A4"/>
          </p15:clr>
        </p15:guide>
        <p15:guide id="11" pos="568">
          <p15:clr>
            <a:srgbClr val="A4A3A4"/>
          </p15:clr>
        </p15:guide>
        <p15:guide id="12" pos="3696">
          <p15:clr>
            <a:srgbClr val="A4A3A4"/>
          </p15:clr>
        </p15:guide>
        <p15:guide id="13" pos="9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958B"/>
    <a:srgbClr val="545F75"/>
    <a:srgbClr val="B8B8B8"/>
    <a:srgbClr val="663300"/>
    <a:srgbClr val="660066"/>
    <a:srgbClr val="006699"/>
    <a:srgbClr val="6699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81000" autoAdjust="0"/>
  </p:normalViewPr>
  <p:slideViewPr>
    <p:cSldViewPr snapToGrid="0">
      <p:cViewPr varScale="1">
        <p:scale>
          <a:sx n="51" d="100"/>
          <a:sy n="51" d="100"/>
        </p:scale>
        <p:origin x="96" y="36"/>
      </p:cViewPr>
      <p:guideLst>
        <p:guide orient="horz" pos="3885"/>
        <p:guide orient="horz" pos="2733"/>
        <p:guide orient="horz"/>
        <p:guide orient="horz" pos="576"/>
        <p:guide orient="horz" pos="1490"/>
        <p:guide orient="horz" pos="3520"/>
        <p:guide orient="horz" pos="768"/>
        <p:guide orient="horz" pos="3355"/>
        <p:guide pos="5504"/>
        <p:guide pos="4940"/>
        <p:guide pos="568"/>
        <p:guide pos="3696"/>
        <p:guide pos="962"/>
      </p:guideLst>
    </p:cSldViewPr>
  </p:slideViewPr>
  <p:outlineViewPr>
    <p:cViewPr>
      <p:scale>
        <a:sx n="75" d="100"/>
        <a:sy n="7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300" d="100"/>
          <a:sy n="300" d="100"/>
        </p:scale>
        <p:origin x="4" y="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1.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9DD199-0838-4E61-ABC4-45CDBC6D6C7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BBEC4F7-1248-4A40-B476-0E922BBC8064}">
      <dgm:prSet/>
      <dgm:spPr/>
      <dgm:t>
        <a:bodyPr/>
        <a:lstStyle/>
        <a:p>
          <a:r>
            <a:rPr lang="en-US" b="0" dirty="0"/>
            <a:t>Learn-co.slack.com</a:t>
          </a:r>
          <a:endParaRPr lang="en-US" dirty="0"/>
        </a:p>
      </dgm:t>
    </dgm:pt>
    <dgm:pt modelId="{C49064FE-615C-4DF0-8E5D-F84FB0F4A852}" type="parTrans" cxnId="{F6C9967E-679F-424E-B6BC-32647F5E22C5}">
      <dgm:prSet/>
      <dgm:spPr/>
      <dgm:t>
        <a:bodyPr/>
        <a:lstStyle/>
        <a:p>
          <a:endParaRPr lang="en-US"/>
        </a:p>
      </dgm:t>
    </dgm:pt>
    <dgm:pt modelId="{2FA5ACE8-6C8D-4403-84EA-CC80435D4AD2}" type="sibTrans" cxnId="{F6C9967E-679F-424E-B6BC-32647F5E22C5}">
      <dgm:prSet/>
      <dgm:spPr/>
      <dgm:t>
        <a:bodyPr/>
        <a:lstStyle/>
        <a:p>
          <a:endParaRPr lang="en-US"/>
        </a:p>
      </dgm:t>
    </dgm:pt>
    <dgm:pt modelId="{4BD2BED9-5751-4690-92A8-0BAB29C4E8CD}">
      <dgm:prSet/>
      <dgm:spPr/>
      <dgm:t>
        <a:bodyPr/>
        <a:lstStyle/>
        <a:p>
          <a:r>
            <a:rPr lang="en-US" b="1" dirty="0"/>
            <a:t>@Sharonda W</a:t>
          </a:r>
          <a:endParaRPr lang="en-US" dirty="0"/>
        </a:p>
      </dgm:t>
    </dgm:pt>
    <dgm:pt modelId="{8371AE97-D503-496A-9EE4-EB904DC70626}" type="parTrans" cxnId="{29D091A3-4A20-440C-9EB5-399D2B9D4C8B}">
      <dgm:prSet/>
      <dgm:spPr/>
      <dgm:t>
        <a:bodyPr/>
        <a:lstStyle/>
        <a:p>
          <a:endParaRPr lang="en-US"/>
        </a:p>
      </dgm:t>
    </dgm:pt>
    <dgm:pt modelId="{C432DC04-3EB7-407C-8A55-FFCF7F68350C}" type="sibTrans" cxnId="{29D091A3-4A20-440C-9EB5-399D2B9D4C8B}">
      <dgm:prSet/>
      <dgm:spPr/>
      <dgm:t>
        <a:bodyPr/>
        <a:lstStyle/>
        <a:p>
          <a:endParaRPr lang="en-US"/>
        </a:p>
      </dgm:t>
    </dgm:pt>
    <dgm:pt modelId="{1F6A6A0E-0F61-4115-8FDC-A63C0036CDF2}" type="pres">
      <dgm:prSet presAssocID="{939DD199-0838-4E61-ABC4-45CDBC6D6C7E}" presName="vert0" presStyleCnt="0">
        <dgm:presLayoutVars>
          <dgm:dir/>
          <dgm:animOne val="branch"/>
          <dgm:animLvl val="lvl"/>
        </dgm:presLayoutVars>
      </dgm:prSet>
      <dgm:spPr/>
    </dgm:pt>
    <dgm:pt modelId="{8533F8BB-8AB9-4FE2-A97B-C797A4396445}" type="pres">
      <dgm:prSet presAssocID="{4BBEC4F7-1248-4A40-B476-0E922BBC8064}" presName="thickLine" presStyleLbl="alignNode1" presStyleIdx="0" presStyleCnt="2"/>
      <dgm:spPr/>
    </dgm:pt>
    <dgm:pt modelId="{03892AA3-330D-4188-B78C-12214B5A29C6}" type="pres">
      <dgm:prSet presAssocID="{4BBEC4F7-1248-4A40-B476-0E922BBC8064}" presName="horz1" presStyleCnt="0"/>
      <dgm:spPr/>
    </dgm:pt>
    <dgm:pt modelId="{707023BA-4EFE-45DC-B410-65F9F53D186E}" type="pres">
      <dgm:prSet presAssocID="{4BBEC4F7-1248-4A40-B476-0E922BBC8064}" presName="tx1" presStyleLbl="revTx" presStyleIdx="0" presStyleCnt="2"/>
      <dgm:spPr/>
    </dgm:pt>
    <dgm:pt modelId="{346E3098-9FA0-4490-A354-BD55F9C0AE3F}" type="pres">
      <dgm:prSet presAssocID="{4BBEC4F7-1248-4A40-B476-0E922BBC8064}" presName="vert1" presStyleCnt="0"/>
      <dgm:spPr/>
    </dgm:pt>
    <dgm:pt modelId="{687051D5-B1A6-42B3-8E0F-F8FED71CAF58}" type="pres">
      <dgm:prSet presAssocID="{4BD2BED9-5751-4690-92A8-0BAB29C4E8CD}" presName="thickLine" presStyleLbl="alignNode1" presStyleIdx="1" presStyleCnt="2"/>
      <dgm:spPr/>
    </dgm:pt>
    <dgm:pt modelId="{37F8B8E1-D084-4081-957B-884EB91A506C}" type="pres">
      <dgm:prSet presAssocID="{4BD2BED9-5751-4690-92A8-0BAB29C4E8CD}" presName="horz1" presStyleCnt="0"/>
      <dgm:spPr/>
    </dgm:pt>
    <dgm:pt modelId="{C15C467C-C211-49E0-9AC3-716FF00DB08A}" type="pres">
      <dgm:prSet presAssocID="{4BD2BED9-5751-4690-92A8-0BAB29C4E8CD}" presName="tx1" presStyleLbl="revTx" presStyleIdx="1" presStyleCnt="2"/>
      <dgm:spPr/>
    </dgm:pt>
    <dgm:pt modelId="{84B260FD-2BCF-4C02-9A9C-80CC34761917}" type="pres">
      <dgm:prSet presAssocID="{4BD2BED9-5751-4690-92A8-0BAB29C4E8CD}" presName="vert1" presStyleCnt="0"/>
      <dgm:spPr/>
    </dgm:pt>
  </dgm:ptLst>
  <dgm:cxnLst>
    <dgm:cxn modelId="{F6C9967E-679F-424E-B6BC-32647F5E22C5}" srcId="{939DD199-0838-4E61-ABC4-45CDBC6D6C7E}" destId="{4BBEC4F7-1248-4A40-B476-0E922BBC8064}" srcOrd="0" destOrd="0" parTransId="{C49064FE-615C-4DF0-8E5D-F84FB0F4A852}" sibTransId="{2FA5ACE8-6C8D-4403-84EA-CC80435D4AD2}"/>
    <dgm:cxn modelId="{29D091A3-4A20-440C-9EB5-399D2B9D4C8B}" srcId="{939DD199-0838-4E61-ABC4-45CDBC6D6C7E}" destId="{4BD2BED9-5751-4690-92A8-0BAB29C4E8CD}" srcOrd="1" destOrd="0" parTransId="{8371AE97-D503-496A-9EE4-EB904DC70626}" sibTransId="{C432DC04-3EB7-407C-8A55-FFCF7F68350C}"/>
    <dgm:cxn modelId="{7E6BEAC7-11EA-4600-BACF-49F0DA8E5940}" type="presOf" srcId="{4BD2BED9-5751-4690-92A8-0BAB29C4E8CD}" destId="{C15C467C-C211-49E0-9AC3-716FF00DB08A}" srcOrd="0" destOrd="0" presId="urn:microsoft.com/office/officeart/2008/layout/LinedList"/>
    <dgm:cxn modelId="{A46D69CE-9CF9-4586-B541-B423E7C424E6}" type="presOf" srcId="{939DD199-0838-4E61-ABC4-45CDBC6D6C7E}" destId="{1F6A6A0E-0F61-4115-8FDC-A63C0036CDF2}" srcOrd="0" destOrd="0" presId="urn:microsoft.com/office/officeart/2008/layout/LinedList"/>
    <dgm:cxn modelId="{EC07DEF2-7AB9-4F49-9B0E-4BAB7D14970D}" type="presOf" srcId="{4BBEC4F7-1248-4A40-B476-0E922BBC8064}" destId="{707023BA-4EFE-45DC-B410-65F9F53D186E}" srcOrd="0" destOrd="0" presId="urn:microsoft.com/office/officeart/2008/layout/LinedList"/>
    <dgm:cxn modelId="{A9F9905E-BA9B-4AA3-9396-881DC1E183B0}" type="presParOf" srcId="{1F6A6A0E-0F61-4115-8FDC-A63C0036CDF2}" destId="{8533F8BB-8AB9-4FE2-A97B-C797A4396445}" srcOrd="0" destOrd="0" presId="urn:microsoft.com/office/officeart/2008/layout/LinedList"/>
    <dgm:cxn modelId="{E3DB5F8C-0F53-4F12-8C84-0186402E22D2}" type="presParOf" srcId="{1F6A6A0E-0F61-4115-8FDC-A63C0036CDF2}" destId="{03892AA3-330D-4188-B78C-12214B5A29C6}" srcOrd="1" destOrd="0" presId="urn:microsoft.com/office/officeart/2008/layout/LinedList"/>
    <dgm:cxn modelId="{1E45A37A-8C1D-4AD8-B9FB-748E964D323F}" type="presParOf" srcId="{03892AA3-330D-4188-B78C-12214B5A29C6}" destId="{707023BA-4EFE-45DC-B410-65F9F53D186E}" srcOrd="0" destOrd="0" presId="urn:microsoft.com/office/officeart/2008/layout/LinedList"/>
    <dgm:cxn modelId="{CE2F6758-1DB7-4016-A5C8-2F1161923DD0}" type="presParOf" srcId="{03892AA3-330D-4188-B78C-12214B5A29C6}" destId="{346E3098-9FA0-4490-A354-BD55F9C0AE3F}" srcOrd="1" destOrd="0" presId="urn:microsoft.com/office/officeart/2008/layout/LinedList"/>
    <dgm:cxn modelId="{7480E5AB-938E-443E-AB26-E1303FFC08A9}" type="presParOf" srcId="{1F6A6A0E-0F61-4115-8FDC-A63C0036CDF2}" destId="{687051D5-B1A6-42B3-8E0F-F8FED71CAF58}" srcOrd="2" destOrd="0" presId="urn:microsoft.com/office/officeart/2008/layout/LinedList"/>
    <dgm:cxn modelId="{C7096DD9-3FE7-4953-A8B4-ECC787721F90}" type="presParOf" srcId="{1F6A6A0E-0F61-4115-8FDC-A63C0036CDF2}" destId="{37F8B8E1-D084-4081-957B-884EB91A506C}" srcOrd="3" destOrd="0" presId="urn:microsoft.com/office/officeart/2008/layout/LinedList"/>
    <dgm:cxn modelId="{A650D602-E24A-470D-93F9-F49B0337FECF}" type="presParOf" srcId="{37F8B8E1-D084-4081-957B-884EB91A506C}" destId="{C15C467C-C211-49E0-9AC3-716FF00DB08A}" srcOrd="0" destOrd="0" presId="urn:microsoft.com/office/officeart/2008/layout/LinedList"/>
    <dgm:cxn modelId="{B1BFC8C4-6CBF-4D8F-9060-A7ACCA2504FF}" type="presParOf" srcId="{37F8B8E1-D084-4081-957B-884EB91A506C}" destId="{84B260FD-2BCF-4C02-9A9C-80CC347619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3F8BB-8AB9-4FE2-A97B-C797A4396445}">
      <dsp:nvSpPr>
        <dsp:cNvPr id="0" name=""/>
        <dsp:cNvSpPr/>
      </dsp:nvSpPr>
      <dsp:spPr>
        <a:xfrm>
          <a:off x="0" y="0"/>
          <a:ext cx="814252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023BA-4EFE-45DC-B410-65F9F53D186E}">
      <dsp:nvSpPr>
        <dsp:cNvPr id="0" name=""/>
        <dsp:cNvSpPr/>
      </dsp:nvSpPr>
      <dsp:spPr>
        <a:xfrm>
          <a:off x="0" y="0"/>
          <a:ext cx="8142527" cy="13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0" kern="1200" dirty="0"/>
            <a:t>Learn-co.slack.com</a:t>
          </a:r>
          <a:endParaRPr lang="en-US" sz="6500" kern="1200" dirty="0"/>
        </a:p>
      </dsp:txBody>
      <dsp:txXfrm>
        <a:off x="0" y="0"/>
        <a:ext cx="8142527" cy="1371944"/>
      </dsp:txXfrm>
    </dsp:sp>
    <dsp:sp modelId="{687051D5-B1A6-42B3-8E0F-F8FED71CAF58}">
      <dsp:nvSpPr>
        <dsp:cNvPr id="0" name=""/>
        <dsp:cNvSpPr/>
      </dsp:nvSpPr>
      <dsp:spPr>
        <a:xfrm>
          <a:off x="0" y="1371944"/>
          <a:ext cx="8142527" cy="0"/>
        </a:xfrm>
        <a:prstGeom prst="line">
          <a:avLst/>
        </a:prstGeom>
        <a:solidFill>
          <a:schemeClr val="accent2">
            <a:hueOff val="0"/>
            <a:satOff val="0"/>
            <a:lumOff val="24706"/>
            <a:alphaOff val="0"/>
          </a:schemeClr>
        </a:solidFill>
        <a:ln w="25400" cap="flat" cmpd="sng" algn="ctr">
          <a:solidFill>
            <a:schemeClr val="accent2">
              <a:hueOff val="0"/>
              <a:satOff val="0"/>
              <a:lumOff val="2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C467C-C211-49E0-9AC3-716FF00DB08A}">
      <dsp:nvSpPr>
        <dsp:cNvPr id="0" name=""/>
        <dsp:cNvSpPr/>
      </dsp:nvSpPr>
      <dsp:spPr>
        <a:xfrm>
          <a:off x="0" y="1371944"/>
          <a:ext cx="8142527" cy="13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@Sharonda W</a:t>
          </a:r>
          <a:endParaRPr lang="en-US" sz="6500" kern="1200" dirty="0"/>
        </a:p>
      </dsp:txBody>
      <dsp:txXfrm>
        <a:off x="0" y="1371944"/>
        <a:ext cx="8142527" cy="13719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2580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endParaRPr lang="en-US"/>
          </a:p>
        </p:txBody>
      </p:sp>
      <p:sp>
        <p:nvSpPr>
          <p:cNvPr id="2580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2580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fld id="{72D8E9EE-E5E3-4298-86A9-439B2193F03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fld id="{0C6A2072-1BE1-4E31-A1C2-D8DED9462A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1" kern="1200">
        <a:solidFill>
          <a:schemeClr val="tx1"/>
        </a:solidFill>
        <a:latin typeface="Arial" charset="0"/>
        <a:ea typeface="+mn-ea"/>
        <a:cs typeface="+mn-cs"/>
      </a:defRPr>
    </a:lvl1pPr>
    <a:lvl2pPr marL="114300" algn="l" rtl="0" eaLnBrk="0" fontAlgn="base" hangingPunct="0">
      <a:spcBef>
        <a:spcPct val="30000"/>
      </a:spcBef>
      <a:spcAft>
        <a:spcPct val="0"/>
      </a:spcAft>
      <a:defRPr sz="1200" kern="1200">
        <a:solidFill>
          <a:schemeClr val="tx1"/>
        </a:solidFill>
        <a:latin typeface="Arial" charset="0"/>
        <a:ea typeface="+mn-ea"/>
        <a:cs typeface="+mn-cs"/>
      </a:defRPr>
    </a:lvl2pPr>
    <a:lvl3pPr marL="338138" indent="-109538" algn="l" rtl="0" eaLnBrk="0" fontAlgn="base" hangingPunct="0">
      <a:spcBef>
        <a:spcPct val="30000"/>
      </a:spcBef>
      <a:spcAft>
        <a:spcPct val="0"/>
      </a:spcAft>
      <a:buSzPct val="100000"/>
      <a:buFont typeface="Times" pitchFamily="18" charset="0"/>
      <a:buChar char="•"/>
      <a:defRPr sz="1000" kern="1200">
        <a:solidFill>
          <a:schemeClr val="tx1"/>
        </a:solidFill>
        <a:latin typeface="Arial" charset="0"/>
        <a:ea typeface="+mn-ea"/>
        <a:cs typeface="+mn-cs"/>
      </a:defRPr>
    </a:lvl3pPr>
    <a:lvl4pPr marL="579438" indent="-12065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693738" algn="l" rtl="0" eaLnBrk="0" fontAlgn="base" hangingPunct="0">
      <a:spcBef>
        <a:spcPct val="3000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CA03268-89F7-43A4-B8A2-8F4D06DFBDCC}" type="slidenum">
              <a:rPr lang="en-US" smtClean="0"/>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mn-ea"/>
                <a:cs typeface="+mn-cs"/>
              </a:rPr>
              <a:t>Predicting if income exceeds $50,000 per year.</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DF82897-F6AF-44D6-AF97-6B6A71A13B1C}"/>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Value Proposition: For Trade Schools and Professional school programs to identify jobs that pay $50,000 without a bachelor’s degree</a:t>
            </a:r>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290C8C6-5B00-4BD1-94DB-2FFF4F431A73}" type="slidenum">
              <a:rPr lang="en-US" smtClean="0"/>
              <a:pPr/>
              <a:t>11</a:t>
            </a:fld>
            <a:endParaRPr lang="en-US"/>
          </a:p>
        </p:txBody>
      </p:sp>
      <p:sp>
        <p:nvSpPr>
          <p:cNvPr id="90115" name="Rectangle 2"/>
          <p:cNvSpPr>
            <a:spLocks noGrp="1" noRot="1" noChangeAspect="1" noChangeArrowheads="1" noTextEdit="1"/>
          </p:cNvSpPr>
          <p:nvPr>
            <p:ph type="sldImg"/>
          </p:nvPr>
        </p:nvSpPr>
        <p:spPr>
          <a:xfrm>
            <a:off x="-777875" y="692150"/>
            <a:ext cx="5175250" cy="3881438"/>
          </a:xfrm>
          <a:ln/>
        </p:spPr>
      </p:sp>
      <p:sp>
        <p:nvSpPr>
          <p:cNvPr id="90116" name="Rectangle 3"/>
          <p:cNvSpPr>
            <a:spLocks noGrp="1" noChangeArrowheads="1"/>
          </p:cNvSpPr>
          <p:nvPr>
            <p:ph type="body" idx="1"/>
          </p:nvPr>
        </p:nvSpPr>
        <p:spPr>
          <a:xfrm>
            <a:off x="3598863" y="668338"/>
            <a:ext cx="2943225" cy="7348537"/>
          </a:xfrm>
          <a:noFill/>
          <a:ln>
            <a:solidFill>
              <a:schemeClr val="tx1"/>
            </a:solidFill>
          </a:ln>
        </p:spPr>
        <p:txBody>
          <a:bodyPr/>
          <a:lstStyle/>
          <a:p>
            <a:pPr eaLnBrk="1" hangingPunct="1">
              <a:lnSpc>
                <a:spcPct val="95000"/>
              </a:lnSpc>
              <a:spcBef>
                <a:spcPct val="25000"/>
              </a:spcBef>
            </a:pPr>
            <a:r>
              <a:rPr lang="en-US" sz="1200" b="1" i="0" kern="1200" dirty="0" err="1">
                <a:solidFill>
                  <a:schemeClr val="tx1"/>
                </a:solidFill>
                <a:effectLst/>
                <a:latin typeface="Arial" charset="0"/>
                <a:ea typeface="+mn-ea"/>
                <a:cs typeface="+mn-cs"/>
              </a:rPr>
              <a:t>GradBoostClf</a:t>
            </a:r>
            <a:r>
              <a:rPr lang="en-US" sz="1200" b="0" i="0" kern="1200" dirty="0">
                <a:solidFill>
                  <a:schemeClr val="tx1"/>
                </a:solidFill>
                <a:effectLst/>
                <a:latin typeface="Arial" charset="0"/>
                <a:ea typeface="+mn-ea"/>
                <a:cs typeface="+mn-cs"/>
              </a:rPr>
              <a:t> | has the lowest percent prediction error when evaluating against the test data set: </a:t>
            </a:r>
            <a:r>
              <a:rPr lang="en-US" sz="1200" b="1" i="0" kern="1200" dirty="0">
                <a:solidFill>
                  <a:schemeClr val="tx1"/>
                </a:solidFill>
                <a:effectLst/>
                <a:latin typeface="Arial" charset="0"/>
                <a:ea typeface="+mn-ea"/>
                <a:cs typeface="+mn-cs"/>
              </a:rPr>
              <a:t>13.4296%</a:t>
            </a:r>
            <a:endParaRPr lang="en-US"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290C8C6-5B00-4BD1-94DB-2FFF4F431A73}" type="slidenum">
              <a:rPr lang="en-US" smtClean="0"/>
              <a:pPr/>
              <a:t>12</a:t>
            </a:fld>
            <a:endParaRPr lang="en-US"/>
          </a:p>
        </p:txBody>
      </p:sp>
      <p:sp>
        <p:nvSpPr>
          <p:cNvPr id="90115" name="Rectangle 2"/>
          <p:cNvSpPr>
            <a:spLocks noGrp="1" noRot="1" noChangeAspect="1" noChangeArrowheads="1" noTextEdit="1"/>
          </p:cNvSpPr>
          <p:nvPr>
            <p:ph type="sldImg"/>
          </p:nvPr>
        </p:nvSpPr>
        <p:spPr>
          <a:xfrm>
            <a:off x="-777875" y="692150"/>
            <a:ext cx="5175250" cy="3881438"/>
          </a:xfrm>
          <a:ln/>
        </p:spPr>
      </p:sp>
      <p:sp>
        <p:nvSpPr>
          <p:cNvPr id="90116" name="Rectangle 3"/>
          <p:cNvSpPr>
            <a:spLocks noGrp="1" noChangeArrowheads="1"/>
          </p:cNvSpPr>
          <p:nvPr>
            <p:ph type="body" idx="1"/>
          </p:nvPr>
        </p:nvSpPr>
        <p:spPr>
          <a:xfrm>
            <a:off x="3598863" y="668338"/>
            <a:ext cx="2943225" cy="7348537"/>
          </a:xfrm>
          <a:noFill/>
          <a:ln>
            <a:solidFill>
              <a:schemeClr val="tx1"/>
            </a:solidFill>
          </a:ln>
        </p:spPr>
        <p:txBody>
          <a:bodyPr/>
          <a:lstStyle/>
          <a:p>
            <a:r>
              <a:rPr lang="en-US" sz="1200" b="0" i="0" kern="1200" dirty="0">
                <a:solidFill>
                  <a:schemeClr val="tx1"/>
                </a:solidFill>
                <a:effectLst/>
                <a:latin typeface="Arial" charset="0"/>
                <a:ea typeface="+mn-ea"/>
                <a:cs typeface="+mn-cs"/>
              </a:rPr>
              <a:t>Approx. 75% of the data are that of individuals &lt;= $50,000 which may attributed to high bias in the dataset.</a:t>
            </a:r>
          </a:p>
          <a:p>
            <a:r>
              <a:rPr lang="en-US" sz="1200" b="0" i="0" kern="1200" dirty="0">
                <a:solidFill>
                  <a:schemeClr val="tx1"/>
                </a:solidFill>
                <a:effectLst/>
                <a:latin typeface="Arial" charset="0"/>
                <a:ea typeface="+mn-ea"/>
                <a:cs typeface="+mn-cs"/>
              </a:rPr>
              <a:t>The number of samples from individuals identifying as ‘White’ was severely disproportionate to even the sum of all of the rest of the samples in the data set -- </a:t>
            </a:r>
            <a:r>
              <a:rPr lang="en-US" sz="1200" b="0" i="0" kern="1200" dirty="0" err="1">
                <a:solidFill>
                  <a:schemeClr val="tx1"/>
                </a:solidFill>
                <a:effectLst/>
                <a:latin typeface="Arial" charset="0"/>
                <a:ea typeface="+mn-ea"/>
                <a:cs typeface="+mn-cs"/>
              </a:rPr>
              <a:t>myabe</a:t>
            </a:r>
            <a:r>
              <a:rPr lang="en-US" sz="1200" b="0" i="0" kern="1200" dirty="0">
                <a:solidFill>
                  <a:schemeClr val="tx1"/>
                </a:solidFill>
                <a:effectLst/>
                <a:latin typeface="Arial" charset="0"/>
                <a:ea typeface="+mn-ea"/>
                <a:cs typeface="+mn-cs"/>
              </a:rPr>
              <a:t>, we chose to ignore this feature.</a:t>
            </a:r>
          </a:p>
          <a:p>
            <a:pPr eaLnBrk="1" hangingPunct="1">
              <a:lnSpc>
                <a:spcPct val="95000"/>
              </a:lnSpc>
              <a:spcBef>
                <a:spcPct val="25000"/>
              </a:spcBef>
            </a:pPr>
            <a:endParaRPr lang="en-US" b="0" dirty="0"/>
          </a:p>
        </p:txBody>
      </p:sp>
    </p:spTree>
    <p:extLst>
      <p:ext uri="{BB962C8B-B14F-4D97-AF65-F5344CB8AC3E}">
        <p14:creationId xmlns:p14="http://schemas.microsoft.com/office/powerpoint/2010/main" val="1067699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A66E0DC-0F1C-4B3A-8FF0-5941E32E267E}"/>
              </a:ext>
            </a:extLst>
          </p:cNvPr>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majority of the individuals work in the private sector. The one concerning statistic is the number of individuals with an unknown work class. The probabilities of making above $50,000 are similar among the work classes except for </a:t>
            </a:r>
            <a:r>
              <a:rPr lang="en-US" sz="1200" b="0" i="0" u="none" strike="noStrike" kern="1200" baseline="0" dirty="0" err="1">
                <a:solidFill>
                  <a:schemeClr val="tx1"/>
                </a:solidFill>
                <a:latin typeface="Arial" charset="0"/>
                <a:ea typeface="+mn-ea"/>
                <a:cs typeface="+mn-cs"/>
              </a:rPr>
              <a:t>selfempinc</a:t>
            </a:r>
            <a:r>
              <a:rPr lang="en-US" sz="1200" b="0" i="0" u="none" strike="noStrike" kern="1200" baseline="0" dirty="0">
                <a:solidFill>
                  <a:schemeClr val="tx1"/>
                </a:solidFill>
                <a:latin typeface="Arial" charset="0"/>
                <a:ea typeface="+mn-ea"/>
                <a:cs typeface="+mn-cs"/>
              </a:rPr>
              <a:t> and federal government. Federal government is seen as the most elite in the public sector, which most likely explains the higher chance of earning more than $50,000.</a:t>
            </a:r>
          </a:p>
          <a:p>
            <a:r>
              <a:rPr lang="en-US" sz="1200" b="0" i="0" u="none" strike="noStrike" kern="1200" baseline="0" dirty="0" err="1">
                <a:solidFill>
                  <a:schemeClr val="tx1"/>
                </a:solidFill>
                <a:latin typeface="Arial" charset="0"/>
                <a:ea typeface="+mn-ea"/>
                <a:cs typeface="+mn-cs"/>
              </a:rPr>
              <a:t>Selfemployedincorporated</a:t>
            </a:r>
            <a:r>
              <a:rPr lang="en-US" sz="1200" b="0" i="0" u="none" strike="noStrike" kern="1200" baseline="0" dirty="0">
                <a:solidFill>
                  <a:schemeClr val="tx1"/>
                </a:solidFill>
                <a:latin typeface="Arial" charset="0"/>
                <a:ea typeface="+mn-ea"/>
                <a:cs typeface="+mn-cs"/>
              </a:rPr>
              <a:t> implies that the individual owns their own company, which is a category with an almost infinite ceiling when it comes to earnings.</a:t>
            </a:r>
            <a:endParaRPr lang="en-US" dirty="0"/>
          </a:p>
        </p:txBody>
      </p:sp>
    </p:spTree>
    <p:extLst>
      <p:ext uri="{BB962C8B-B14F-4D97-AF65-F5344CB8AC3E}">
        <p14:creationId xmlns:p14="http://schemas.microsoft.com/office/powerpoint/2010/main" val="397902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52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2</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r>
              <a:rPr lang="en-US" sz="1200" b="1" i="0" kern="1200" dirty="0">
                <a:solidFill>
                  <a:schemeClr val="tx1"/>
                </a:solidFill>
                <a:effectLst/>
                <a:latin typeface="Arial" charset="0"/>
                <a:ea typeface="+mn-ea"/>
                <a:cs typeface="+mn-cs"/>
              </a:rPr>
              <a:t>The Dataset</a:t>
            </a:r>
          </a:p>
          <a:p>
            <a:r>
              <a:rPr lang="en-US" sz="1200" b="0" i="0" kern="1200" dirty="0">
                <a:solidFill>
                  <a:schemeClr val="tx1"/>
                </a:solidFill>
                <a:effectLst/>
                <a:latin typeface="Arial" charset="0"/>
                <a:ea typeface="+mn-ea"/>
                <a:cs typeface="+mn-cs"/>
              </a:rPr>
              <a:t>The US Adult Census dataset is a repository of 32,61 entries and 15 columns extracted from the 1994 US Census database.</a:t>
            </a:r>
          </a:p>
          <a:p>
            <a:endParaRPr lang="en-US" b="0" dirty="0"/>
          </a:p>
          <a:p>
            <a:r>
              <a:rPr lang="en-US" sz="1200" b="1" i="0" kern="1200">
                <a:solidFill>
                  <a:schemeClr val="tx1"/>
                </a:solidFill>
                <a:effectLst/>
                <a:latin typeface="Arial" charset="0"/>
                <a:ea typeface="+mn-ea"/>
                <a:cs typeface="+mn-cs"/>
              </a:rPr>
              <a:t>Question:</a:t>
            </a:r>
            <a:r>
              <a:rPr lang="en-US" sz="1200" b="0" i="0" kern="1200">
                <a:solidFill>
                  <a:schemeClr val="tx1"/>
                </a:solidFill>
                <a:effectLst/>
                <a:latin typeface="Arial" charset="0"/>
                <a:ea typeface="+mn-ea"/>
                <a:cs typeface="+mn-cs"/>
              </a:rPr>
              <a:t> Can we predict the income level of an individual given their demographic and social economic attributes?</a:t>
            </a:r>
            <a:endParaRPr lang="en-US"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3</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effectLst/>
                <a:latin typeface="Arial" charset="0"/>
                <a:ea typeface="+mn-ea"/>
                <a:cs typeface="+mn-cs"/>
              </a:rPr>
              <a:t>Jobs That Pay $50K Without a Bachelor's Degree</a:t>
            </a:r>
          </a:p>
          <a:p>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Want to make a decent living without spending many years in college? Jobs that pay $50K or more a year and don't require a four-year degree are easier to find than you might think.</a:t>
            </a:r>
          </a:p>
          <a:p>
            <a:endParaRPr lang="en-US" sz="1200" b="0" i="0" kern="1200" dirty="0">
              <a:solidFill>
                <a:schemeClr val="tx1"/>
              </a:solidFill>
              <a:effectLst/>
              <a:latin typeface="Arial" charset="0"/>
              <a:ea typeface="+mn-ea"/>
              <a:cs typeface="+mn-cs"/>
            </a:endParaRPr>
          </a:p>
          <a:p>
            <a:endParaRPr lang="en-US" sz="1200" b="0" i="0" kern="1200" dirty="0">
              <a:solidFill>
                <a:schemeClr val="tx1"/>
              </a:solidFill>
              <a:effectLst/>
              <a:latin typeface="Arial" charset="0"/>
              <a:ea typeface="+mn-ea"/>
              <a:cs typeface="+mn-cs"/>
            </a:endParaRPr>
          </a:p>
          <a:p>
            <a:pPr lvl="1"/>
            <a:r>
              <a:rPr lang="en-US" dirty="0"/>
              <a:t>Candidates, based on age, education and martial status</a:t>
            </a:r>
          </a:p>
          <a:p>
            <a:pPr lvl="1"/>
            <a:r>
              <a:rPr lang="en-US" dirty="0"/>
              <a:t>Offer programs, based on occupation and work class</a:t>
            </a:r>
          </a:p>
          <a:p>
            <a:pPr lvl="1"/>
            <a:r>
              <a:rPr lang="en-US" dirty="0"/>
              <a:t>Used in marketing campaigns, to convey program offers where individual income is greater than $50,000 can be achieved</a:t>
            </a:r>
          </a:p>
          <a:p>
            <a:endParaRPr lang="en-US"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4</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r>
              <a:rPr lang="en-US" sz="1200" b="1" i="0" kern="1200" dirty="0">
                <a:solidFill>
                  <a:schemeClr val="tx1"/>
                </a:solidFill>
                <a:effectLst/>
                <a:latin typeface="Arial" charset="0"/>
                <a:ea typeface="+mn-ea"/>
                <a:cs typeface="+mn-cs"/>
              </a:rPr>
              <a:t>Kernel from Kaggle</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Predicting if income exceeds $50,000 per year based on 1994 US Census Data.</a:t>
            </a:r>
          </a:p>
          <a:p>
            <a:r>
              <a:rPr lang="en-US" sz="1200" b="1" i="0" kern="1200" dirty="0">
                <a:solidFill>
                  <a:schemeClr val="tx1"/>
                </a:solidFill>
                <a:effectLst/>
                <a:latin typeface="Arial" charset="0"/>
                <a:ea typeface="+mn-ea"/>
                <a:cs typeface="+mn-cs"/>
              </a:rPr>
              <a:t>Abstract:</a:t>
            </a:r>
            <a:endParaRPr lang="en-US" sz="1200" b="0" i="0" kern="1200" dirty="0">
              <a:solidFill>
                <a:schemeClr val="tx1"/>
              </a:solidFill>
              <a:effectLst/>
              <a:latin typeface="Arial" charset="0"/>
              <a:ea typeface="+mn-ea"/>
              <a:cs typeface="+mn-cs"/>
            </a:endParaRPr>
          </a:p>
          <a:p>
            <a:r>
              <a:rPr lang="en-US" sz="1200" b="0" i="0" kern="1200" dirty="0">
                <a:solidFill>
                  <a:schemeClr val="tx1"/>
                </a:solidFill>
                <a:effectLst/>
                <a:latin typeface="Arial" charset="0"/>
                <a:ea typeface="+mn-ea"/>
                <a:cs typeface="+mn-cs"/>
              </a:rPr>
              <a:t>For this assignment, we examine the Census Income dataset available at the UC Irvine Machine Learning Repository. We aim to predict whether an individual’s income will be greater than $50,000 per year based on several attributes from the census data.</a:t>
            </a:r>
          </a:p>
          <a:p>
            <a:endParaRPr lang="en-US" b="0" dirty="0"/>
          </a:p>
          <a:p>
            <a:r>
              <a:rPr lang="en-US" sz="1200" b="1" i="0" kern="1200" dirty="0" err="1">
                <a:solidFill>
                  <a:schemeClr val="tx1"/>
                </a:solidFill>
                <a:effectLst/>
                <a:latin typeface="Arial" charset="0"/>
                <a:ea typeface="+mn-ea"/>
                <a:cs typeface="+mn-cs"/>
              </a:rPr>
              <a:t>GradBoostClf</a:t>
            </a:r>
            <a:r>
              <a:rPr lang="en-US" sz="1200" b="0" i="0" kern="1200" dirty="0">
                <a:solidFill>
                  <a:schemeClr val="tx1"/>
                </a:solidFill>
                <a:effectLst/>
                <a:latin typeface="Arial" charset="0"/>
                <a:ea typeface="+mn-ea"/>
                <a:cs typeface="+mn-cs"/>
              </a:rPr>
              <a:t> | has the lowest percent prediction error when evaluating against the test data set: </a:t>
            </a:r>
            <a:r>
              <a:rPr lang="en-US" sz="1200" b="1" i="0" kern="1200" dirty="0">
                <a:solidFill>
                  <a:schemeClr val="tx1"/>
                </a:solidFill>
                <a:effectLst/>
                <a:latin typeface="Arial" charset="0"/>
                <a:ea typeface="+mn-ea"/>
                <a:cs typeface="+mn-cs"/>
              </a:rPr>
              <a:t>13.4296%</a:t>
            </a:r>
            <a:endParaRPr lang="en-US"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5</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endParaRPr lang="en-US"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22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A65F3FF-CC30-4F2E-89E0-D4EFDC53ABDF}"/>
              </a:ext>
            </a:extLst>
          </p:cNvPr>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sample size of Whites in the dataset is disproportionately large in comparison to all other races. The second most represented group is Blacks with less than 5000 entries. The lack of equal distribution caused us to consider not utilizing this attribute in our prediction model.</a:t>
            </a:r>
            <a:endParaRPr lang="en-US" dirty="0"/>
          </a:p>
        </p:txBody>
      </p:sp>
    </p:spTree>
    <p:extLst>
      <p:ext uri="{BB962C8B-B14F-4D97-AF65-F5344CB8AC3E}">
        <p14:creationId xmlns:p14="http://schemas.microsoft.com/office/powerpoint/2010/main" val="1608783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53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1"/>
          <p:cNvSpPr>
            <a:spLocks noChangeArrowheads="1"/>
          </p:cNvSpPr>
          <p:nvPr/>
        </p:nvSpPr>
        <p:spPr bwMode="auto">
          <a:xfrm>
            <a:off x="914400" y="914400"/>
            <a:ext cx="2824163" cy="2824163"/>
          </a:xfrm>
          <a:prstGeom prst="rect">
            <a:avLst/>
          </a:prstGeom>
          <a:solidFill>
            <a:srgbClr val="ADADAD"/>
          </a:solidFill>
          <a:ln w="12700">
            <a:noFill/>
            <a:miter lim="800000"/>
            <a:headEnd/>
            <a:tailEnd/>
          </a:ln>
          <a:effectLst/>
        </p:spPr>
        <p:txBody>
          <a:bodyPr wrap="none" anchor="ctr" anchorCtr="1"/>
          <a:lstStyle/>
          <a:p>
            <a:pPr eaLnBrk="0" hangingPunct="0">
              <a:lnSpc>
                <a:spcPct val="100000"/>
              </a:lnSpc>
              <a:spcBef>
                <a:spcPct val="0"/>
              </a:spcBef>
              <a:buClrTx/>
              <a:defRPr/>
            </a:pPr>
            <a:r>
              <a:rPr lang="en-US" b="1">
                <a:solidFill>
                  <a:srgbClr val="000000"/>
                </a:solidFill>
              </a:rPr>
              <a:t>&lt;Insert Picture Here&gt;</a:t>
            </a:r>
          </a:p>
        </p:txBody>
      </p:sp>
      <p:pic>
        <p:nvPicPr>
          <p:cNvPr id="5" name="Picture 74" descr="Tall Red"/>
          <p:cNvPicPr>
            <a:picLocks noChangeAspect="1" noChangeArrowheads="1"/>
          </p:cNvPicPr>
          <p:nvPr/>
        </p:nvPicPr>
        <p:blipFill>
          <a:blip r:embed="rId2" cstate="print"/>
          <a:srcRect/>
          <a:stretch>
            <a:fillRect/>
          </a:stretch>
        </p:blipFill>
        <p:spPr bwMode="auto">
          <a:xfrm>
            <a:off x="0" y="914400"/>
            <a:ext cx="914400" cy="2822575"/>
          </a:xfrm>
          <a:prstGeom prst="rect">
            <a:avLst/>
          </a:prstGeom>
          <a:noFill/>
          <a:ln w="9525">
            <a:noFill/>
            <a:miter lim="800000"/>
            <a:headEnd/>
            <a:tailEnd/>
          </a:ln>
        </p:spPr>
      </p:pic>
      <p:pic>
        <p:nvPicPr>
          <p:cNvPr id="6" name="Picture 75" descr="Wide Red"/>
          <p:cNvPicPr>
            <a:picLocks noChangeAspect="1" noChangeArrowheads="1"/>
          </p:cNvPicPr>
          <p:nvPr/>
        </p:nvPicPr>
        <p:blipFill>
          <a:blip r:embed="rId3" cstate="print"/>
          <a:srcRect/>
          <a:stretch>
            <a:fillRect/>
          </a:stretch>
        </p:blipFill>
        <p:spPr bwMode="auto">
          <a:xfrm>
            <a:off x="3736975" y="914400"/>
            <a:ext cx="5407025" cy="2822575"/>
          </a:xfrm>
          <a:prstGeom prst="rect">
            <a:avLst/>
          </a:prstGeom>
          <a:noFill/>
          <a:ln w="9525">
            <a:noFill/>
            <a:miter lim="800000"/>
            <a:headEnd/>
            <a:tailEnd/>
          </a:ln>
        </p:spPr>
      </p:pic>
      <p:sp>
        <p:nvSpPr>
          <p:cNvPr id="262220" name="Rectangle 76"/>
          <p:cNvSpPr>
            <a:spLocks noGrp="1" noChangeArrowheads="1"/>
          </p:cNvSpPr>
          <p:nvPr>
            <p:ph type="ctrTitle" sz="quarter"/>
          </p:nvPr>
        </p:nvSpPr>
        <p:spPr>
          <a:xfrm>
            <a:off x="838200" y="4800600"/>
            <a:ext cx="7772400" cy="860425"/>
          </a:xfrm>
        </p:spPr>
        <p:txBody>
          <a:bodyPr lIns="91440" tIns="45720" rIns="91440" bIns="45720" anchor="b"/>
          <a:lstStyle>
            <a:lvl1pPr>
              <a:defRPr sz="2400"/>
            </a:lvl1pPr>
          </a:lstStyle>
          <a:p>
            <a:r>
              <a:rPr lang="en-US"/>
              <a:t>Click to edit Master title style</a:t>
            </a:r>
          </a:p>
        </p:txBody>
      </p:sp>
      <p:sp>
        <p:nvSpPr>
          <p:cNvPr id="262221" name="Rectangle 77"/>
          <p:cNvSpPr>
            <a:spLocks noGrp="1" noChangeArrowheads="1"/>
          </p:cNvSpPr>
          <p:nvPr>
            <p:ph type="subTitle" sz="quarter" idx="1"/>
          </p:nvPr>
        </p:nvSpPr>
        <p:spPr>
          <a:xfrm>
            <a:off x="838200" y="5715000"/>
            <a:ext cx="64008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25" y="304800"/>
            <a:ext cx="1946275"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8642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F5D751BA-351D-42FF-95F7-AA1AF79DACDB}"/>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0" y="304800"/>
            <a:ext cx="7581900" cy="941388"/>
          </a:xfrm>
        </p:spPr>
        <p:txBody>
          <a:bodyPr/>
          <a:lstStyle/>
          <a:p>
            <a:r>
              <a:rPr lang="en-US"/>
              <a:t>Click to edit Master title style</a:t>
            </a:r>
          </a:p>
        </p:txBody>
      </p:sp>
      <p:sp>
        <p:nvSpPr>
          <p:cNvPr id="3" name="Text Placeholder 2"/>
          <p:cNvSpPr>
            <a:spLocks noGrp="1"/>
          </p:cNvSpPr>
          <p:nvPr>
            <p:ph type="body" sz="half" idx="1"/>
          </p:nvPr>
        </p:nvSpPr>
        <p:spPr>
          <a:xfrm>
            <a:off x="685800" y="1600200"/>
            <a:ext cx="36925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0725" y="1600200"/>
            <a:ext cx="3692525"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0725" y="3848100"/>
            <a:ext cx="3692525"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DC766CA1-960C-41FF-971E-743FDFE3EC26}"/>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9144000" cy="775779"/>
          </a:xfrm>
          <a:prstGeom prst="rect">
            <a:avLst/>
          </a:prstGeom>
        </p:spPr>
        <p:txBody>
          <a:bodyPr vert="horz" lIns="91440" tIns="45720" rIns="91440" bIns="45720" rtlCol="0" anchor="ctr">
            <a:normAutofit/>
          </a:bodyPr>
          <a:lstStyle>
            <a:lvl1pPr algn="ctr">
              <a:defRPr sz="36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2"/>
            <a:ext cx="9144000" cy="419379"/>
          </a:xfrm>
          <a:prstGeom prst="rect">
            <a:avLst/>
          </a:prstGeom>
        </p:spPr>
        <p:txBody>
          <a:bodyPr anchor="ctr"/>
          <a:lstStyle>
            <a:lvl1pPr marL="0" marR="0" indent="0" algn="ctr" defTabSz="685783" rtl="0" eaLnBrk="1" fontAlgn="auto" latinLnBrk="1" hangingPunct="1">
              <a:lnSpc>
                <a:spcPct val="90000"/>
              </a:lnSpc>
              <a:spcBef>
                <a:spcPts val="750"/>
              </a:spcBef>
              <a:spcAft>
                <a:spcPts val="0"/>
              </a:spcAft>
              <a:buClrTx/>
              <a:buSzTx/>
              <a:buFontTx/>
              <a:buNone/>
              <a:tabLst/>
              <a:defRPr sz="1800" b="0">
                <a:solidFill>
                  <a:schemeClr val="tx1">
                    <a:lumMod val="65000"/>
                    <a:lumOff val="35000"/>
                  </a:schemeClr>
                </a:solidFill>
              </a:defRPr>
            </a:lvl1pPr>
          </a:lstStyle>
          <a:p>
            <a:pPr marL="0" marR="0" lvl="0" indent="0" algn="ctr" defTabSz="685783" rtl="0" eaLnBrk="1" fontAlgn="auto" latinLnBrk="1" hangingPunct="1">
              <a:lnSpc>
                <a:spcPct val="90000"/>
              </a:lnSpc>
              <a:spcBef>
                <a:spcPts val="75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83330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6">
            <a:extLst>
              <a:ext uri="{FF2B5EF4-FFF2-40B4-BE49-F238E27FC236}">
                <a16:creationId xmlns:a16="http://schemas.microsoft.com/office/drawing/2014/main" id="{47163431-8718-4CEB-BC40-0CC3611E7E04}"/>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24" descr="Small Red Square"/>
          <p:cNvPicPr>
            <a:picLocks noChangeAspect="1" noChangeArrowheads="1"/>
          </p:cNvPicPr>
          <p:nvPr/>
        </p:nvPicPr>
        <p:blipFill>
          <a:blip r:embed="rId15" cstate="print"/>
          <a:srcRect/>
          <a:stretch>
            <a:fillRect/>
          </a:stretch>
        </p:blipFill>
        <p:spPr bwMode="auto">
          <a:xfrm>
            <a:off x="0" y="0"/>
            <a:ext cx="688975" cy="685800"/>
          </a:xfrm>
          <a:prstGeom prst="rect">
            <a:avLst/>
          </a:prstGeom>
          <a:solidFill>
            <a:schemeClr val="accent6">
              <a:lumMod val="75000"/>
            </a:schemeClr>
          </a:solidFill>
          <a:ln w="9525">
            <a:noFill/>
            <a:miter lim="800000"/>
            <a:headEnd/>
            <a:tailEnd/>
          </a:ln>
        </p:spPr>
      </p:pic>
      <p:sp>
        <p:nvSpPr>
          <p:cNvPr id="1028" name="Rectangle 7"/>
          <p:cNvSpPr>
            <a:spLocks noGrp="1" noChangeArrowheads="1"/>
          </p:cNvSpPr>
          <p:nvPr>
            <p:ph type="body" idx="1"/>
          </p:nvPr>
        </p:nvSpPr>
        <p:spPr bwMode="auto">
          <a:xfrm>
            <a:off x="685800" y="1600200"/>
            <a:ext cx="753745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8"/>
          <p:cNvSpPr>
            <a:spLocks noGrp="1" noChangeArrowheads="1"/>
          </p:cNvSpPr>
          <p:nvPr>
            <p:ph type="title"/>
          </p:nvPr>
        </p:nvSpPr>
        <p:spPr bwMode="auto">
          <a:xfrm>
            <a:off x="889000" y="304800"/>
            <a:ext cx="7581900"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33" name="Rectangle 9"/>
          <p:cNvSpPr>
            <a:spLocks noChangeArrowheads="1"/>
          </p:cNvSpPr>
          <p:nvPr/>
        </p:nvSpPr>
        <p:spPr bwMode="auto">
          <a:xfrm>
            <a:off x="0" y="6172200"/>
            <a:ext cx="9144000" cy="304800"/>
          </a:xfrm>
          <a:prstGeom prst="rect">
            <a:avLst/>
          </a:prstGeom>
          <a:noFill/>
          <a:ln w="9525">
            <a:noFill/>
            <a:miter lim="800000"/>
            <a:headEnd type="none" w="sm" len="sm"/>
            <a:tailEnd type="none" w="sm" len="sm"/>
          </a:ln>
          <a:effectLst/>
        </p:spPr>
        <p:txBody>
          <a:bodyPr wrap="none" anchor="ctr"/>
          <a:lstStyle/>
          <a:p>
            <a:pPr>
              <a:defRPr/>
            </a:pPr>
            <a:endParaRPr lang="en-US" sz="2000"/>
          </a:p>
        </p:txBody>
      </p:sp>
      <p:pic>
        <p:nvPicPr>
          <p:cNvPr id="1031" name="Picture 20" descr="Oracle WHITE"/>
          <p:cNvPicPr>
            <a:picLocks noChangeAspect="1" noChangeArrowheads="1"/>
          </p:cNvPicPr>
          <p:nvPr/>
        </p:nvPicPr>
        <p:blipFill>
          <a:blip r:embed="rId16" cstate="print"/>
          <a:srcRect/>
          <a:stretch>
            <a:fillRect/>
          </a:stretch>
        </p:blipFill>
        <p:spPr bwMode="auto">
          <a:xfrm>
            <a:off x="7620000" y="6226175"/>
            <a:ext cx="947738" cy="119063"/>
          </a:xfrm>
          <a:prstGeom prst="rect">
            <a:avLst/>
          </a:prstGeom>
          <a:noFill/>
          <a:ln w="9525">
            <a:noFill/>
            <a:miter lim="800000"/>
            <a:headEnd/>
            <a:tailEnd/>
          </a:ln>
        </p:spPr>
      </p:pic>
      <p:sp>
        <p:nvSpPr>
          <p:cNvPr id="9" name="Rectangle 6">
            <a:extLst>
              <a:ext uri="{FF2B5EF4-FFF2-40B4-BE49-F238E27FC236}">
                <a16:creationId xmlns:a16="http://schemas.microsoft.com/office/drawing/2014/main" id="{6D6CB97B-4FC8-4855-AB17-241C0208DECC}"/>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 bg1="lt1" tx1="dk1" bg2="lt2" tx2="dk2" accent1="accent1" accent2="accent2" accent3="accent3" accent4="accent4" accent5="accent5" accent6="accent6" hlink="hlink" folHlink="folHlink"/>
  <p:sldLayoutIdLst>
    <p:sldLayoutId id="2147483972"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3" r:id="rId13"/>
  </p:sldLayoutIdLst>
  <p:transition>
    <p:wipe dir="r"/>
  </p:transition>
  <p:hf sldNum="0"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tmp"/><Relationship Id="rId4" Type="http://schemas.openxmlformats.org/officeDocument/2006/relationships/image" Target="../media/image9.tmp"/></Relationships>
</file>

<file path=ppt/slides/_rels/slide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Grp="1" noChangeArrowheads="1"/>
          </p:cNvSpPr>
          <p:nvPr>
            <p:ph type="ctrTitle"/>
          </p:nvPr>
        </p:nvSpPr>
        <p:spPr>
          <a:xfrm>
            <a:off x="0" y="4392973"/>
            <a:ext cx="9144000" cy="860425"/>
          </a:xfrm>
        </p:spPr>
        <p:txBody>
          <a:bodyPr/>
          <a:lstStyle/>
          <a:p>
            <a:pPr algn="ctr" eaLnBrk="1" hangingPunct="1"/>
            <a:r>
              <a:rPr lang="en-US" kern="1200" dirty="0">
                <a:latin typeface="Arial" charset="0"/>
              </a:rPr>
              <a:t>Machine Learning Modeling | Forecast US Census  Income</a:t>
            </a:r>
          </a:p>
        </p:txBody>
      </p:sp>
      <p:sp>
        <p:nvSpPr>
          <p:cNvPr id="5" name="Rectangle 4"/>
          <p:cNvSpPr txBox="1">
            <a:spLocks noChangeArrowheads="1"/>
          </p:cNvSpPr>
          <p:nvPr/>
        </p:nvSpPr>
        <p:spPr bwMode="auto">
          <a:xfrm>
            <a:off x="6004706" y="6301040"/>
            <a:ext cx="3139294" cy="54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
                <a:schemeClr val="accent1"/>
              </a:buClr>
              <a:buSzTx/>
              <a:buFontTx/>
              <a:buNone/>
              <a:tabLst/>
              <a:defRPr/>
            </a:pPr>
            <a:r>
              <a:rPr kumimoji="0" lang="en-US" sz="1200" b="1" i="0" u="none" strike="noStrike" kern="0" cap="none" spc="0" normalizeH="0" baseline="0" noProof="0" dirty="0">
                <a:ln>
                  <a:noFill/>
                </a:ln>
                <a:solidFill>
                  <a:srgbClr val="666666"/>
                </a:solidFill>
                <a:effectLst/>
                <a:uLnTx/>
                <a:uFillTx/>
                <a:latin typeface="Verdana" pitchFamily="34" charset="0"/>
                <a:ea typeface="+mn-ea"/>
                <a:cs typeface="Times New Roman" pitchFamily="18" charset="0"/>
              </a:rPr>
              <a:t>Presented </a:t>
            </a:r>
            <a:r>
              <a:rPr lang="en-US" sz="1200" b="1" kern="0" dirty="0">
                <a:solidFill>
                  <a:srgbClr val="666666"/>
                </a:solidFill>
                <a:latin typeface="Verdana" pitchFamily="34" charset="0"/>
                <a:cs typeface="Times New Roman" pitchFamily="18" charset="0"/>
              </a:rPr>
              <a:t>by: </a:t>
            </a:r>
            <a:r>
              <a:rPr kumimoji="0" lang="en-US" sz="1200" b="1" i="0" u="none" strike="noStrike" kern="0" cap="none" spc="0" normalizeH="0" baseline="0" noProof="0" dirty="0">
                <a:ln>
                  <a:noFill/>
                </a:ln>
                <a:solidFill>
                  <a:srgbClr val="666666"/>
                </a:solidFill>
                <a:effectLst/>
                <a:uLnTx/>
                <a:uFillTx/>
                <a:latin typeface="Verdana" pitchFamily="34" charset="0"/>
                <a:ea typeface="+mn-ea"/>
                <a:cs typeface="Times New Roman" pitchFamily="18" charset="0"/>
              </a:rPr>
              <a:t>Sharonda Warner</a:t>
            </a:r>
          </a:p>
          <a:p>
            <a:pPr marL="0" marR="0" lvl="0" indent="0" algn="l" defTabSz="914400" rtl="0" eaLnBrk="0" fontAlgn="base" latinLnBrk="0" hangingPunct="0">
              <a:lnSpc>
                <a:spcPct val="100000"/>
              </a:lnSpc>
              <a:spcBef>
                <a:spcPct val="0"/>
              </a:spcBef>
              <a:spcAft>
                <a:spcPct val="0"/>
              </a:spcAft>
              <a:buClr>
                <a:schemeClr val="accent1"/>
              </a:buClr>
              <a:buSzTx/>
              <a:buFontTx/>
              <a:buNone/>
              <a:tabLst/>
              <a:defRPr/>
            </a:pPr>
            <a:r>
              <a:rPr lang="en-US" sz="1200" b="1" kern="0" dirty="0">
                <a:solidFill>
                  <a:srgbClr val="666666"/>
                </a:solidFill>
                <a:latin typeface="Verdana" pitchFamily="34" charset="0"/>
                <a:cs typeface="Times New Roman" pitchFamily="18" charset="0"/>
              </a:rPr>
              <a:t>January 28, 2020</a:t>
            </a:r>
            <a:endParaRPr kumimoji="0" lang="en-US" sz="1200" b="1" i="0" u="none" strike="noStrike" kern="0" cap="none" spc="0" normalizeH="0" baseline="0" noProof="0" dirty="0">
              <a:ln>
                <a:noFill/>
              </a:ln>
              <a:solidFill>
                <a:schemeClr val="tx1"/>
              </a:solidFill>
              <a:effectLst/>
              <a:uLnTx/>
              <a:uFillTx/>
              <a:latin typeface="+mn-lt"/>
              <a:ea typeface="+mn-ea"/>
              <a:cs typeface="+mn-cs"/>
            </a:endParaRPr>
          </a:p>
        </p:txBody>
      </p:sp>
      <p:pic>
        <p:nvPicPr>
          <p:cNvPr id="13" name="Picture 12" descr="A close up of a logo&#10;&#10;Description automatically generated">
            <a:extLst>
              <a:ext uri="{FF2B5EF4-FFF2-40B4-BE49-F238E27FC236}">
                <a16:creationId xmlns:a16="http://schemas.microsoft.com/office/drawing/2014/main" id="{9BCE3796-6A32-494B-9DE9-66CD013E9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925417"/>
            <a:ext cx="5103006" cy="2798626"/>
          </a:xfrm>
          <a:prstGeom prst="rect">
            <a:avLst/>
          </a:prstGeom>
          <a:ln>
            <a:solidFill>
              <a:schemeClr val="accent1"/>
            </a:solidFill>
          </a:ln>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Highest Level of Education</a:t>
            </a:r>
            <a:endParaRPr lang="en-US" sz="1800" dirty="0"/>
          </a:p>
        </p:txBody>
      </p:sp>
      <p:sp>
        <p:nvSpPr>
          <p:cNvPr id="6148" name="Rectangle 3"/>
          <p:cNvSpPr>
            <a:spLocks noGrp="1" noChangeArrowheads="1"/>
          </p:cNvSpPr>
          <p:nvPr>
            <p:ph type="body" idx="4294967295"/>
          </p:nvPr>
        </p:nvSpPr>
        <p:spPr>
          <a:xfrm>
            <a:off x="241300" y="1550358"/>
            <a:ext cx="8671346" cy="4483730"/>
          </a:xfrm>
        </p:spPr>
        <p:txBody>
          <a:bodyPr/>
          <a:lstStyle/>
          <a:p>
            <a:r>
              <a:rPr lang="en-US" dirty="0"/>
              <a:t>Most of the individuals have a high school education</a:t>
            </a:r>
          </a:p>
          <a:p>
            <a:r>
              <a:rPr lang="en-US" dirty="0"/>
              <a:t>Only a small portion have a doctorate degree</a:t>
            </a:r>
          </a:p>
          <a:p>
            <a:r>
              <a:rPr lang="en-US" dirty="0"/>
              <a:t>Higher level of education is correlated to a higher percentage of individuals making $50,000</a:t>
            </a:r>
          </a:p>
          <a:p>
            <a:pPr marL="0" lvl="1" indent="0">
              <a:buNone/>
            </a:pPr>
            <a:endParaRPr lang="en-US" sz="2400" dirty="0">
              <a:ea typeface="+mn-ea"/>
              <a:cs typeface="+mn-cs"/>
            </a:endParaRPr>
          </a:p>
          <a:p>
            <a:pPr lvl="1"/>
            <a:endParaRPr lang="en-US" dirty="0"/>
          </a:p>
          <a:p>
            <a:pPr marL="0" indent="0">
              <a:buNone/>
            </a:pPr>
            <a:endParaRPr lang="en-US" dirty="0"/>
          </a:p>
        </p:txBody>
      </p:sp>
      <p:pic>
        <p:nvPicPr>
          <p:cNvPr id="7" name="Picture 6" descr="A picture containing game&#10;&#10;Description automatically generated">
            <a:extLst>
              <a:ext uri="{FF2B5EF4-FFF2-40B4-BE49-F238E27FC236}">
                <a16:creationId xmlns:a16="http://schemas.microsoft.com/office/drawing/2014/main" id="{A5E7C34B-F2C9-4B0D-AF0F-8D936040A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891" y="3422489"/>
            <a:ext cx="6058211" cy="3130711"/>
          </a:xfrm>
          <a:prstGeom prst="rect">
            <a:avLst/>
          </a:prstGeom>
        </p:spPr>
      </p:pic>
    </p:spTree>
    <p:extLst>
      <p:ext uri="{BB962C8B-B14F-4D97-AF65-F5344CB8AC3E}">
        <p14:creationId xmlns:p14="http://schemas.microsoft.com/office/powerpoint/2010/main" val="340446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5"/>
          <p:cNvSpPr>
            <a:spLocks noGrp="1" noChangeArrowheads="1"/>
          </p:cNvSpPr>
          <p:nvPr>
            <p:ph type="title"/>
          </p:nvPr>
        </p:nvSpPr>
        <p:spPr>
          <a:noFill/>
        </p:spPr>
        <p:txBody>
          <a:bodyPr/>
          <a:lstStyle/>
          <a:p>
            <a:pPr eaLnBrk="1" hangingPunct="1"/>
            <a:r>
              <a:rPr lang="en-US" dirty="0"/>
              <a:t>Findings and Recommendations</a:t>
            </a:r>
          </a:p>
        </p:txBody>
      </p:sp>
      <p:sp>
        <p:nvSpPr>
          <p:cNvPr id="45060" name="Rectangle 4"/>
          <p:cNvSpPr>
            <a:spLocks noChangeArrowheads="1"/>
          </p:cNvSpPr>
          <p:nvPr/>
        </p:nvSpPr>
        <p:spPr bwMode="auto">
          <a:xfrm>
            <a:off x="314325" y="1597446"/>
            <a:ext cx="8537575" cy="3855903"/>
          </a:xfrm>
          <a:prstGeom prst="rect">
            <a:avLst/>
          </a:prstGeom>
          <a:noFill/>
          <a:ln w="9525">
            <a:noFill/>
            <a:miter lim="800000"/>
            <a:headEnd/>
            <a:tailEnd/>
          </a:ln>
        </p:spPr>
        <p:txBody>
          <a:bodyPr lIns="0" tIns="0" rIns="0" bIns="0"/>
          <a:lstStyle/>
          <a:p>
            <a:pPr marL="342900" lvl="1" indent="-342900" algn="l">
              <a:buFont typeface="Arial" panose="020B0604020202020204" pitchFamily="34" charset="0"/>
              <a:buChar char="•"/>
            </a:pPr>
            <a:r>
              <a:rPr lang="en-US" sz="2400" dirty="0"/>
              <a:t>Gradient Boost Classification worked the best out of all our models giving the "highest" :</a:t>
            </a:r>
          </a:p>
          <a:p>
            <a:pPr marL="342900" lvl="1" indent="-342900" algn="l">
              <a:buFont typeface="Arial" panose="020B0604020202020204" pitchFamily="34" charset="0"/>
              <a:buChar char="•"/>
            </a:pPr>
            <a:endParaRPr lang="en-US" sz="2400" dirty="0"/>
          </a:p>
          <a:p>
            <a:pPr marL="342900" lvl="1" indent="-342900" algn="l">
              <a:buFont typeface="Arial" panose="020B0604020202020204" pitchFamily="34" charset="0"/>
              <a:buChar char="•"/>
            </a:pPr>
            <a:endParaRPr lang="en-US" sz="2400" dirty="0"/>
          </a:p>
          <a:p>
            <a:pPr marL="342900" lvl="1" indent="-342900" algn="l">
              <a:buFont typeface="Arial" panose="020B0604020202020204" pitchFamily="34" charset="0"/>
              <a:buChar char="•"/>
            </a:pPr>
            <a:endParaRPr lang="en-US" sz="2400" dirty="0"/>
          </a:p>
          <a:p>
            <a:pPr marL="342900" lvl="1" indent="-342900" algn="l">
              <a:buFont typeface="Arial" panose="020B0604020202020204" pitchFamily="34" charset="0"/>
              <a:buChar char="•"/>
            </a:pPr>
            <a:endParaRPr lang="en-US" sz="2400" dirty="0"/>
          </a:p>
          <a:p>
            <a:pPr marL="342900" lvl="1" indent="-342900" algn="l">
              <a:buFont typeface="Arial" panose="020B0604020202020204" pitchFamily="34" charset="0"/>
              <a:buChar char="•"/>
            </a:pPr>
            <a:r>
              <a:rPr lang="en-US" sz="2400" dirty="0"/>
              <a:t>Most Predictive Features:</a:t>
            </a:r>
          </a:p>
          <a:p>
            <a:pPr marL="687387" lvl="2" indent="-342900" algn="l">
              <a:buFont typeface="Wingdings" panose="05000000000000000000" pitchFamily="2" charset="2"/>
              <a:buChar char="§"/>
            </a:pPr>
            <a:r>
              <a:rPr lang="en-US" sz="2400" dirty="0"/>
              <a:t>Number #1 predictor was ‘Married Civilian Spouse ’</a:t>
            </a:r>
          </a:p>
          <a:p>
            <a:pPr marL="687387" lvl="2" indent="-342900" algn="l">
              <a:buFont typeface="Wingdings" panose="05000000000000000000" pitchFamily="2" charset="2"/>
              <a:buChar char="§"/>
            </a:pPr>
            <a:r>
              <a:rPr lang="en-US" sz="2400" dirty="0"/>
              <a:t>Others: ‘age’, ‘education’, ‘hours/week’, ‘occupation’, and ‘gender’</a:t>
            </a:r>
          </a:p>
          <a:p>
            <a:pPr marL="344487" lvl="2" algn="l"/>
            <a:endParaRPr lang="en-US" sz="2400" dirty="0"/>
          </a:p>
          <a:p>
            <a:pPr marL="227013" indent="-227013" algn="l">
              <a:lnSpc>
                <a:spcPct val="100000"/>
              </a:lnSpc>
              <a:spcBef>
                <a:spcPct val="20000"/>
              </a:spcBef>
              <a:buFontTx/>
              <a:buChar char="•"/>
            </a:pPr>
            <a:endParaRPr lang="en-US" sz="2400" dirty="0"/>
          </a:p>
        </p:txBody>
      </p:sp>
      <p:graphicFrame>
        <p:nvGraphicFramePr>
          <p:cNvPr id="2" name="Table 2">
            <a:extLst>
              <a:ext uri="{FF2B5EF4-FFF2-40B4-BE49-F238E27FC236}">
                <a16:creationId xmlns:a16="http://schemas.microsoft.com/office/drawing/2014/main" id="{FB2E57A0-C526-4BB4-8697-06D1FBC4B752}"/>
              </a:ext>
            </a:extLst>
          </p:cNvPr>
          <p:cNvGraphicFramePr>
            <a:graphicFrameLocks noGrp="1"/>
          </p:cNvGraphicFramePr>
          <p:nvPr>
            <p:extLst>
              <p:ext uri="{D42A27DB-BD31-4B8C-83A1-F6EECF244321}">
                <p14:modId xmlns:p14="http://schemas.microsoft.com/office/powerpoint/2010/main" val="54924773"/>
              </p:ext>
            </p:extLst>
          </p:nvPr>
        </p:nvGraphicFramePr>
        <p:xfrm>
          <a:off x="888999" y="2693629"/>
          <a:ext cx="6437217" cy="1483360"/>
        </p:xfrm>
        <a:graphic>
          <a:graphicData uri="http://schemas.openxmlformats.org/drawingml/2006/table">
            <a:tbl>
              <a:tblPr firstRow="1" bandRow="1">
                <a:tableStyleId>{5C22544A-7EE6-4342-B048-85BDC9FD1C3A}</a:tableStyleId>
              </a:tblPr>
              <a:tblGrid>
                <a:gridCol w="4370766">
                  <a:extLst>
                    <a:ext uri="{9D8B030D-6E8A-4147-A177-3AD203B41FA5}">
                      <a16:colId xmlns:a16="http://schemas.microsoft.com/office/drawing/2014/main" val="828034340"/>
                    </a:ext>
                  </a:extLst>
                </a:gridCol>
                <a:gridCol w="2066451">
                  <a:extLst>
                    <a:ext uri="{9D8B030D-6E8A-4147-A177-3AD203B41FA5}">
                      <a16:colId xmlns:a16="http://schemas.microsoft.com/office/drawing/2014/main" val="3314700919"/>
                    </a:ext>
                  </a:extLst>
                </a:gridCol>
              </a:tblGrid>
              <a:tr h="370840">
                <a:tc>
                  <a:txBody>
                    <a:bodyPr/>
                    <a:lstStyle/>
                    <a:p>
                      <a:r>
                        <a:rPr lang="en-US" sz="1800" dirty="0">
                          <a:solidFill>
                            <a:schemeClr val="bg1"/>
                          </a:solidFill>
                        </a:rPr>
                        <a:t>Scoring Metric</a:t>
                      </a:r>
                      <a:endParaRPr lang="en-US" dirty="0">
                        <a:solidFill>
                          <a:schemeClr val="bg1"/>
                        </a:solidFill>
                      </a:endParaRPr>
                    </a:p>
                  </a:txBody>
                  <a:tcPr/>
                </a:tc>
                <a:tc>
                  <a:txBody>
                    <a:bodyPr/>
                    <a:lstStyle/>
                    <a:p>
                      <a:pPr algn="ctr"/>
                      <a:r>
                        <a:rPr lang="en-US" sz="1800" b="1" dirty="0">
                          <a:solidFill>
                            <a:schemeClr val="bg1"/>
                          </a:solidFill>
                        </a:rPr>
                        <a:t>Value</a:t>
                      </a:r>
                      <a:endParaRPr lang="en-US" dirty="0">
                        <a:solidFill>
                          <a:schemeClr val="bg1"/>
                        </a:solidFill>
                      </a:endParaRPr>
                    </a:p>
                  </a:txBody>
                  <a:tcPr/>
                </a:tc>
                <a:extLst>
                  <a:ext uri="{0D108BD9-81ED-4DB2-BD59-A6C34878D82A}">
                    <a16:rowId xmlns:a16="http://schemas.microsoft.com/office/drawing/2014/main" val="3999612061"/>
                  </a:ext>
                </a:extLst>
              </a:tr>
              <a:tr h="370840">
                <a:tc>
                  <a:txBody>
                    <a:bodyPr/>
                    <a:lstStyle/>
                    <a:p>
                      <a:r>
                        <a:rPr lang="en-US" sz="1800" dirty="0">
                          <a:solidFill>
                            <a:schemeClr val="tx1"/>
                          </a:solidFill>
                        </a:rPr>
                        <a:t>Test Accuracy Score </a:t>
                      </a:r>
                      <a:endParaRPr lang="en-US" dirty="0">
                        <a:solidFill>
                          <a:schemeClr val="tx1"/>
                        </a:solidFill>
                      </a:endParaRPr>
                    </a:p>
                  </a:txBody>
                  <a:tcPr/>
                </a:tc>
                <a:tc>
                  <a:txBody>
                    <a:bodyPr/>
                    <a:lstStyle/>
                    <a:p>
                      <a:pPr algn="ctr"/>
                      <a:r>
                        <a:rPr lang="en-US" sz="1800" b="1" dirty="0">
                          <a:solidFill>
                            <a:schemeClr val="tx1"/>
                          </a:solidFill>
                        </a:rPr>
                        <a:t>86.6%</a:t>
                      </a:r>
                      <a:endParaRPr lang="en-US" dirty="0">
                        <a:solidFill>
                          <a:schemeClr val="tx1"/>
                        </a:solidFill>
                      </a:endParaRPr>
                    </a:p>
                  </a:txBody>
                  <a:tcPr/>
                </a:tc>
                <a:extLst>
                  <a:ext uri="{0D108BD9-81ED-4DB2-BD59-A6C34878D82A}">
                    <a16:rowId xmlns:a16="http://schemas.microsoft.com/office/drawing/2014/main" val="586595202"/>
                  </a:ext>
                </a:extLst>
              </a:tr>
              <a:tr h="370840">
                <a:tc>
                  <a:txBody>
                    <a:bodyPr/>
                    <a:lstStyle/>
                    <a:p>
                      <a:r>
                        <a:rPr lang="en-US" sz="1800" dirty="0">
                          <a:solidFill>
                            <a:schemeClr val="tx1"/>
                          </a:solidFill>
                        </a:rPr>
                        <a:t>Test Error Rate </a:t>
                      </a:r>
                      <a:endParaRPr lang="en-US" dirty="0">
                        <a:solidFill>
                          <a:schemeClr val="tx1"/>
                        </a:solidFill>
                      </a:endParaRPr>
                    </a:p>
                  </a:txBody>
                  <a:tcPr/>
                </a:tc>
                <a:tc>
                  <a:txBody>
                    <a:bodyPr/>
                    <a:lstStyle/>
                    <a:p>
                      <a:pPr algn="ctr"/>
                      <a:r>
                        <a:rPr lang="en-US" sz="1800" b="1" dirty="0">
                          <a:solidFill>
                            <a:schemeClr val="tx1"/>
                          </a:solidFill>
                        </a:rPr>
                        <a:t>13.4%</a:t>
                      </a:r>
                      <a:endParaRPr lang="en-US" dirty="0">
                        <a:solidFill>
                          <a:schemeClr val="tx1"/>
                        </a:solidFill>
                      </a:endParaRPr>
                    </a:p>
                  </a:txBody>
                  <a:tcPr/>
                </a:tc>
                <a:extLst>
                  <a:ext uri="{0D108BD9-81ED-4DB2-BD59-A6C34878D82A}">
                    <a16:rowId xmlns:a16="http://schemas.microsoft.com/office/drawing/2014/main" val="248272188"/>
                  </a:ext>
                </a:extLst>
              </a:tr>
              <a:tr h="370840">
                <a:tc>
                  <a:txBody>
                    <a:bodyPr/>
                    <a:lstStyle/>
                    <a:p>
                      <a:r>
                        <a:rPr lang="en-US" sz="1800" dirty="0">
                          <a:solidFill>
                            <a:schemeClr val="tx1"/>
                          </a:solidFill>
                        </a:rPr>
                        <a:t>Precision (Micro Avg)</a:t>
                      </a:r>
                      <a:endParaRPr lang="en-US" dirty="0">
                        <a:solidFill>
                          <a:schemeClr val="tx1"/>
                        </a:solidFill>
                      </a:endParaRPr>
                    </a:p>
                  </a:txBody>
                  <a:tcPr/>
                </a:tc>
                <a:tc>
                  <a:txBody>
                    <a:bodyPr/>
                    <a:lstStyle/>
                    <a:p>
                      <a:pPr algn="ctr"/>
                      <a:r>
                        <a:rPr lang="en-US" sz="1800" b="1" dirty="0">
                          <a:solidFill>
                            <a:schemeClr val="tx1"/>
                          </a:solidFill>
                        </a:rPr>
                        <a:t>87%</a:t>
                      </a:r>
                      <a:endParaRPr lang="en-US" dirty="0">
                        <a:solidFill>
                          <a:schemeClr val="tx1"/>
                        </a:solidFill>
                      </a:endParaRPr>
                    </a:p>
                  </a:txBody>
                  <a:tcPr/>
                </a:tc>
                <a:extLst>
                  <a:ext uri="{0D108BD9-81ED-4DB2-BD59-A6C34878D82A}">
                    <a16:rowId xmlns:a16="http://schemas.microsoft.com/office/drawing/2014/main" val="243935349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5"/>
          <p:cNvSpPr>
            <a:spLocks noGrp="1" noChangeArrowheads="1"/>
          </p:cNvSpPr>
          <p:nvPr>
            <p:ph type="title"/>
          </p:nvPr>
        </p:nvSpPr>
        <p:spPr>
          <a:noFill/>
        </p:spPr>
        <p:txBody>
          <a:bodyPr/>
          <a:lstStyle/>
          <a:p>
            <a:pPr eaLnBrk="1" hangingPunct="1"/>
            <a:r>
              <a:rPr lang="en-US" dirty="0"/>
              <a:t>Future Work</a:t>
            </a:r>
          </a:p>
        </p:txBody>
      </p:sp>
      <p:sp>
        <p:nvSpPr>
          <p:cNvPr id="45060" name="Rectangle 4"/>
          <p:cNvSpPr>
            <a:spLocks noChangeArrowheads="1"/>
          </p:cNvSpPr>
          <p:nvPr/>
        </p:nvSpPr>
        <p:spPr bwMode="auto">
          <a:xfrm>
            <a:off x="314325" y="1600200"/>
            <a:ext cx="8719506" cy="4343400"/>
          </a:xfrm>
          <a:prstGeom prst="rect">
            <a:avLst/>
          </a:prstGeom>
          <a:noFill/>
          <a:ln w="9525">
            <a:noFill/>
            <a:miter lim="800000"/>
            <a:headEnd/>
            <a:tailEnd/>
          </a:ln>
        </p:spPr>
        <p:txBody>
          <a:bodyPr lIns="0" tIns="0" rIns="0" bIns="0"/>
          <a:lstStyle/>
          <a:p>
            <a:pPr marL="227013" indent="-227013" algn="l">
              <a:lnSpc>
                <a:spcPct val="100000"/>
              </a:lnSpc>
              <a:spcBef>
                <a:spcPct val="20000"/>
              </a:spcBef>
              <a:buFontTx/>
              <a:buChar char="•"/>
            </a:pPr>
            <a:r>
              <a:rPr lang="en-US" sz="2400" dirty="0"/>
              <a:t>Obtain updated US Adult Census dataset to evaluate income</a:t>
            </a:r>
          </a:p>
          <a:p>
            <a:pPr marL="227013" indent="-227013" algn="l">
              <a:lnSpc>
                <a:spcPct val="100000"/>
              </a:lnSpc>
              <a:spcBef>
                <a:spcPct val="20000"/>
              </a:spcBef>
              <a:buFontTx/>
              <a:buChar char="•"/>
            </a:pPr>
            <a:r>
              <a:rPr lang="en-US" sz="2400" dirty="0"/>
              <a:t>Perform cluster analysis on income </a:t>
            </a:r>
            <a:r>
              <a:rPr lang="en-US" sz="2400"/>
              <a:t>segment  &lt; </a:t>
            </a:r>
            <a:r>
              <a:rPr lang="en-US" sz="2400" dirty="0"/>
              <a:t>50K to gain more insights on customer profile</a:t>
            </a:r>
          </a:p>
          <a:p>
            <a:pPr algn="l">
              <a:lnSpc>
                <a:spcPct val="100000"/>
              </a:lnSpc>
              <a:spcBef>
                <a:spcPct val="20000"/>
              </a:spcBef>
            </a:pPr>
            <a:endParaRPr lang="en-US" sz="2400" dirty="0"/>
          </a:p>
        </p:txBody>
      </p:sp>
    </p:spTree>
    <p:extLst>
      <p:ext uri="{BB962C8B-B14F-4D97-AF65-F5344CB8AC3E}">
        <p14:creationId xmlns:p14="http://schemas.microsoft.com/office/powerpoint/2010/main" val="243973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1266" y="1371600"/>
            <a:ext cx="2085203" cy="3829050"/>
          </a:xfrm>
        </p:spPr>
        <p:txBody>
          <a:bodyPr vert="horz" wrap="square" lIns="68580" tIns="34290" rIns="68580" bIns="34290" numCol="1" rtlCol="0" anchor="ctr" anchorCtr="0" compatLnSpc="1">
            <a:prstTxWarp prst="textNoShape">
              <a:avLst/>
            </a:prstTxWarp>
            <a:normAutofit/>
          </a:bodyPr>
          <a:lstStyle/>
          <a:p>
            <a:pPr algn="l"/>
            <a:r>
              <a:rPr lang="en-US" sz="3000" spc="-50" dirty="0">
                <a:solidFill>
                  <a:srgbClr val="FFFFFF"/>
                </a:solidFill>
              </a:rPr>
              <a:t>Thank you !</a:t>
            </a:r>
          </a:p>
        </p:txBody>
      </p:sp>
      <p:graphicFrame>
        <p:nvGraphicFramePr>
          <p:cNvPr id="87" name="Text Placeholder 52">
            <a:extLst>
              <a:ext uri="{FF2B5EF4-FFF2-40B4-BE49-F238E27FC236}">
                <a16:creationId xmlns:a16="http://schemas.microsoft.com/office/drawing/2014/main" id="{60161B67-B7E3-4CFC-B302-B8CD8C3838E9}"/>
              </a:ext>
            </a:extLst>
          </p:cNvPr>
          <p:cNvGraphicFramePr/>
          <p:nvPr>
            <p:extLst>
              <p:ext uri="{D42A27DB-BD31-4B8C-83A1-F6EECF244321}">
                <p14:modId xmlns:p14="http://schemas.microsoft.com/office/powerpoint/2010/main" val="1701304442"/>
              </p:ext>
            </p:extLst>
          </p:nvPr>
        </p:nvGraphicFramePr>
        <p:xfrm>
          <a:off x="484742" y="2456760"/>
          <a:ext cx="8142527" cy="274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41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Work Class</a:t>
            </a:r>
            <a:endParaRPr lang="en-US" sz="1800" dirty="0"/>
          </a:p>
        </p:txBody>
      </p:sp>
      <p:sp>
        <p:nvSpPr>
          <p:cNvPr id="6148" name="Rectangle 3"/>
          <p:cNvSpPr>
            <a:spLocks noGrp="1" noChangeArrowheads="1"/>
          </p:cNvSpPr>
          <p:nvPr>
            <p:ph type="body" idx="4294967295"/>
          </p:nvPr>
        </p:nvSpPr>
        <p:spPr>
          <a:xfrm>
            <a:off x="241300" y="1550358"/>
            <a:ext cx="8671346" cy="4483730"/>
          </a:xfrm>
        </p:spPr>
        <p:txBody>
          <a:bodyPr/>
          <a:lstStyle/>
          <a:p>
            <a:pPr marL="227013" lvl="1" indent="-227013"/>
            <a:r>
              <a:rPr lang="en-US" sz="2400" dirty="0">
                <a:ea typeface="+mn-ea"/>
                <a:cs typeface="+mn-cs"/>
              </a:rPr>
              <a:t>Majority of the individuals work in the private sector</a:t>
            </a:r>
          </a:p>
          <a:p>
            <a:r>
              <a:rPr lang="en-US" dirty="0"/>
              <a:t>Probability of making above $50,000 look similar among the work classes</a:t>
            </a:r>
          </a:p>
          <a:p>
            <a:pPr marL="0" lvl="1" indent="0">
              <a:buNone/>
            </a:pPr>
            <a:endParaRPr lang="en-US" sz="2400" dirty="0">
              <a:ea typeface="+mn-ea"/>
              <a:cs typeface="+mn-cs"/>
            </a:endParaRPr>
          </a:p>
          <a:p>
            <a:pPr lvl="1"/>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4873AE44-043C-4371-A106-0898AC477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3339935"/>
            <a:ext cx="5988358" cy="3213265"/>
          </a:xfrm>
          <a:prstGeom prst="rect">
            <a:avLst/>
          </a:prstGeom>
        </p:spPr>
      </p:pic>
    </p:spTree>
    <p:extLst>
      <p:ext uri="{BB962C8B-B14F-4D97-AF65-F5344CB8AC3E}">
        <p14:creationId xmlns:p14="http://schemas.microsoft.com/office/powerpoint/2010/main" val="31864516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Occupation</a:t>
            </a:r>
            <a:endParaRPr lang="en-US" sz="1800" dirty="0"/>
          </a:p>
        </p:txBody>
      </p:sp>
      <p:sp>
        <p:nvSpPr>
          <p:cNvPr id="6148" name="Rectangle 3"/>
          <p:cNvSpPr>
            <a:spLocks noGrp="1" noChangeArrowheads="1"/>
          </p:cNvSpPr>
          <p:nvPr>
            <p:ph type="body" idx="4294967295"/>
          </p:nvPr>
        </p:nvSpPr>
        <p:spPr>
          <a:xfrm>
            <a:off x="241300" y="1145219"/>
            <a:ext cx="8671346" cy="4888869"/>
          </a:xfrm>
        </p:spPr>
        <p:txBody>
          <a:bodyPr/>
          <a:lstStyle/>
          <a:p>
            <a:pPr marL="227013" lvl="1" indent="-227013"/>
            <a:r>
              <a:rPr lang="en-US" sz="2400" dirty="0">
                <a:ea typeface="+mn-ea"/>
                <a:cs typeface="+mn-cs"/>
              </a:rPr>
              <a:t>Chart shows a uniform distribution of occupations</a:t>
            </a:r>
          </a:p>
          <a:p>
            <a:r>
              <a:rPr lang="en-US" dirty="0"/>
              <a:t>Executive Mgrs. and Prof </a:t>
            </a:r>
            <a:r>
              <a:rPr lang="en-US" dirty="0" err="1"/>
              <a:t>Spc</a:t>
            </a:r>
            <a:r>
              <a:rPr lang="en-US" dirty="0"/>
              <a:t>. have very high percentages of individuals making over $50,000</a:t>
            </a:r>
          </a:p>
          <a:p>
            <a:r>
              <a:rPr lang="en-US" dirty="0"/>
              <a:t>Percentages for Farming-fishing, Other-</a:t>
            </a:r>
            <a:r>
              <a:rPr lang="en-US" dirty="0" err="1"/>
              <a:t>srv</a:t>
            </a:r>
            <a:r>
              <a:rPr lang="en-US" dirty="0"/>
              <a:t> and  Handlers-cleaners are significantly lower than the rest of the distribution</a:t>
            </a:r>
          </a:p>
          <a:p>
            <a:pPr marL="0" lvl="1" indent="0">
              <a:buNone/>
            </a:pPr>
            <a:endParaRPr lang="en-US" sz="2400" dirty="0">
              <a:ea typeface="+mn-ea"/>
              <a:cs typeface="+mn-cs"/>
            </a:endParaRPr>
          </a:p>
          <a:p>
            <a:pPr lvl="1"/>
            <a:endParaRPr lang="en-US" dirty="0"/>
          </a:p>
          <a:p>
            <a:pPr marL="0" indent="0">
              <a:buNone/>
            </a:pPr>
            <a:endParaRPr lang="en-US" dirty="0"/>
          </a:p>
        </p:txBody>
      </p:sp>
      <p:pic>
        <p:nvPicPr>
          <p:cNvPr id="4" name="Picture 3" descr="A screenshot of a cell phone&#10;&#10;Description automatically generated">
            <a:extLst>
              <a:ext uri="{FF2B5EF4-FFF2-40B4-BE49-F238E27FC236}">
                <a16:creationId xmlns:a16="http://schemas.microsoft.com/office/drawing/2014/main" id="{F62DA74B-125C-498E-AE29-32B171799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46" y="3251030"/>
            <a:ext cx="6026460" cy="3302170"/>
          </a:xfrm>
          <a:prstGeom prst="rect">
            <a:avLst/>
          </a:prstGeom>
        </p:spPr>
      </p:pic>
    </p:spTree>
    <p:extLst>
      <p:ext uri="{BB962C8B-B14F-4D97-AF65-F5344CB8AC3E}">
        <p14:creationId xmlns:p14="http://schemas.microsoft.com/office/powerpoint/2010/main" val="152412822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900017" y="304800"/>
            <a:ext cx="7581900" cy="941388"/>
          </a:xfrm>
        </p:spPr>
        <p:txBody>
          <a:bodyPr/>
          <a:lstStyle/>
          <a:p>
            <a:r>
              <a:rPr lang="en-US" dirty="0"/>
              <a:t>Problem Statement</a:t>
            </a:r>
            <a:endParaRPr lang="en-US" sz="1800" dirty="0"/>
          </a:p>
        </p:txBody>
      </p:sp>
      <p:sp>
        <p:nvSpPr>
          <p:cNvPr id="6148" name="Rectangle 3"/>
          <p:cNvSpPr>
            <a:spLocks noGrp="1" noChangeArrowheads="1"/>
          </p:cNvSpPr>
          <p:nvPr>
            <p:ph type="body" idx="4294967295"/>
          </p:nvPr>
        </p:nvSpPr>
        <p:spPr>
          <a:xfrm>
            <a:off x="241300" y="1575411"/>
            <a:ext cx="8605838" cy="4458677"/>
          </a:xfrm>
        </p:spPr>
        <p:txBody>
          <a:bodyPr/>
          <a:lstStyle/>
          <a:p>
            <a:r>
              <a:rPr lang="en-US" dirty="0"/>
              <a:t>To predict whether an individual’s income will be greater than $50,000 per year or not given their demographic variations</a:t>
            </a:r>
          </a:p>
          <a:p>
            <a:r>
              <a:rPr lang="en-US" dirty="0"/>
              <a:t>Dataset based on </a:t>
            </a:r>
            <a:r>
              <a:rPr lang="en-US" kern="1200" dirty="0">
                <a:latin typeface="Arial" charset="0"/>
              </a:rPr>
              <a:t>1994 US Adult Census data </a:t>
            </a:r>
          </a:p>
          <a:p>
            <a:r>
              <a:rPr lang="en-US" dirty="0"/>
              <a:t>This is a classification problem, based on a kernel in Kaggle</a:t>
            </a:r>
          </a:p>
          <a:p>
            <a:endParaRPr lang="en-US" dirty="0"/>
          </a:p>
          <a:p>
            <a:endParaRPr lang="en-US" dirty="0"/>
          </a:p>
          <a:p>
            <a:endParaRPr lang="en-US" dirty="0"/>
          </a:p>
          <a:p>
            <a:pPr lvl="1"/>
            <a:endParaRPr lang="en-US" dirty="0"/>
          </a:p>
          <a:p>
            <a:endParaRPr lang="en-US" dirty="0"/>
          </a:p>
        </p:txBody>
      </p:sp>
      <p:pic>
        <p:nvPicPr>
          <p:cNvPr id="4" name="Picture 3" descr="A picture containing drawing&#10;&#10;Description automatically generated">
            <a:extLst>
              <a:ext uri="{FF2B5EF4-FFF2-40B4-BE49-F238E27FC236}">
                <a16:creationId xmlns:a16="http://schemas.microsoft.com/office/drawing/2014/main" id="{1003C98A-6AF4-4861-A9EF-8F51DFEE9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617" y="3352272"/>
            <a:ext cx="4583018" cy="32137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Business Value</a:t>
            </a:r>
            <a:endParaRPr lang="en-US" sz="1800" dirty="0"/>
          </a:p>
        </p:txBody>
      </p:sp>
      <p:sp>
        <p:nvSpPr>
          <p:cNvPr id="6148" name="Rectangle 3"/>
          <p:cNvSpPr>
            <a:spLocks noGrp="1" noChangeArrowheads="1"/>
          </p:cNvSpPr>
          <p:nvPr>
            <p:ph type="body" idx="4294967295"/>
          </p:nvPr>
        </p:nvSpPr>
        <p:spPr>
          <a:xfrm>
            <a:off x="241300" y="1531345"/>
            <a:ext cx="8605838" cy="4502743"/>
          </a:xfrm>
        </p:spPr>
        <p:txBody>
          <a:bodyPr/>
          <a:lstStyle/>
          <a:p>
            <a:r>
              <a:rPr lang="en-US" dirty="0"/>
              <a:t>For Trade Schools and Professional school programs to identify jobs that pay $50,000 without a bachelor’s degree</a:t>
            </a:r>
          </a:p>
          <a:p>
            <a:pPr marL="0" indent="0">
              <a:buNone/>
            </a:pPr>
            <a:endParaRPr lang="en-US" dirty="0"/>
          </a:p>
        </p:txBody>
      </p:sp>
      <p:pic>
        <p:nvPicPr>
          <p:cNvPr id="3" name="Picture 2" descr="A group of people around each other&#10;&#10;Description automatically generated">
            <a:extLst>
              <a:ext uri="{FF2B5EF4-FFF2-40B4-BE49-F238E27FC236}">
                <a16:creationId xmlns:a16="http://schemas.microsoft.com/office/drawing/2014/main" id="{C2E9F662-2516-495E-90AE-6F608482B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826" y="3429000"/>
            <a:ext cx="2827629" cy="27638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bwMode="auto">
          <a:xfrm>
            <a:off x="889000" y="304800"/>
            <a:ext cx="7581900" cy="941388"/>
          </a:xfrm>
          <a:prstGeom prst="rect">
            <a:avLst/>
          </a:prstGeom>
          <a:noFill/>
          <a:ln w="9525">
            <a:noFill/>
            <a:miter lim="800000"/>
            <a:headEnd/>
            <a:tailEnd/>
          </a:ln>
        </p:spPr>
        <p:txBody>
          <a:bodyPr wrap="square" anchor="t">
            <a:normAutofit/>
          </a:bodyPr>
          <a:lstStyle/>
          <a:p>
            <a:r>
              <a:rPr lang="en-US" dirty="0"/>
              <a:t>Methodology</a:t>
            </a:r>
          </a:p>
        </p:txBody>
      </p:sp>
      <p:sp>
        <p:nvSpPr>
          <p:cNvPr id="6148" name="Rectangle 3"/>
          <p:cNvSpPr>
            <a:spLocks noGrp="1" noChangeArrowheads="1"/>
          </p:cNvSpPr>
          <p:nvPr>
            <p:ph type="body" sz="half" idx="1"/>
          </p:nvPr>
        </p:nvSpPr>
        <p:spPr bwMode="auto">
          <a:xfrm>
            <a:off x="121187" y="1246188"/>
            <a:ext cx="8835526" cy="2918307"/>
          </a:xfrm>
          <a:prstGeom prst="rect">
            <a:avLst/>
          </a:prstGeom>
          <a:noFill/>
          <a:ln w="9525">
            <a:noFill/>
            <a:miter lim="800000"/>
            <a:headEnd/>
            <a:tailEnd/>
          </a:ln>
        </p:spPr>
        <p:txBody>
          <a:bodyPr wrap="square" anchor="t">
            <a:normAutofit/>
          </a:bodyPr>
          <a:lstStyle/>
          <a:p>
            <a:pPr marL="227013" lvl="1" indent="-227013"/>
            <a:r>
              <a:rPr lang="en-US" sz="2400" dirty="0">
                <a:ea typeface="+mn-ea"/>
                <a:cs typeface="+mn-cs"/>
              </a:rPr>
              <a:t>Use Machine Learning modeling to predict, if income exceeds $50,000</a:t>
            </a:r>
          </a:p>
          <a:p>
            <a:pPr marL="227013" lvl="1" indent="-227013"/>
            <a:r>
              <a:rPr lang="en-US" sz="2400" dirty="0">
                <a:ea typeface="+mn-ea"/>
                <a:cs typeface="+mn-cs"/>
              </a:rPr>
              <a:t>Analyze the following datapoints from census data :</a:t>
            </a:r>
          </a:p>
          <a:p>
            <a:pPr lvl="1">
              <a:buFont typeface="Wingdings" panose="05000000000000000000" pitchFamily="2" charset="2"/>
              <a:buChar char="§"/>
            </a:pPr>
            <a:r>
              <a:rPr lang="en-US" dirty="0"/>
              <a:t>age, race, gender, occupation, work class, hours per week, education, marital status and country of origin for an individual</a:t>
            </a:r>
          </a:p>
          <a:p>
            <a:pPr lvl="1">
              <a:buFont typeface="Wingdings" panose="05000000000000000000" pitchFamily="2" charset="2"/>
              <a:buChar char="§"/>
            </a:pPr>
            <a:r>
              <a:rPr lang="en-US" dirty="0"/>
              <a:t>Number of entries 	total 32,561 </a:t>
            </a:r>
          </a:p>
          <a:p>
            <a:endParaRPr lang="en-US" sz="2200" dirty="0"/>
          </a:p>
        </p:txBody>
      </p:sp>
      <p:pic>
        <p:nvPicPr>
          <p:cNvPr id="7" name="Content Placeholder 6" descr="A close up of a womans face&#10;&#10;Description automatically generated">
            <a:extLst>
              <a:ext uri="{FF2B5EF4-FFF2-40B4-BE49-F238E27FC236}">
                <a16:creationId xmlns:a16="http://schemas.microsoft.com/office/drawing/2014/main" id="{0A8E7942-23E7-4C93-8DF9-6FF9EDEC95CF}"/>
              </a:ext>
            </a:extLst>
          </p:cNvPr>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1080153" y="3878888"/>
            <a:ext cx="1587582" cy="2001729"/>
          </a:xfrm>
        </p:spPr>
      </p:pic>
      <p:pic>
        <p:nvPicPr>
          <p:cNvPr id="5" name="Picture 4" descr="A screenshot of a cell phone&#10;&#10;Description automatically generated">
            <a:extLst>
              <a:ext uri="{FF2B5EF4-FFF2-40B4-BE49-F238E27FC236}">
                <a16:creationId xmlns:a16="http://schemas.microsoft.com/office/drawing/2014/main" id="{5231F54F-605B-4CFF-92CC-0206698B8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125" y="3878888"/>
            <a:ext cx="4416098" cy="2001729"/>
          </a:xfrm>
          <a:prstGeom prst="rect">
            <a:avLst/>
          </a:prstGeom>
          <a:noFill/>
        </p:spPr>
      </p:pic>
      <p:pic>
        <p:nvPicPr>
          <p:cNvPr id="9" name="Picture 8">
            <a:extLst>
              <a:ext uri="{FF2B5EF4-FFF2-40B4-BE49-F238E27FC236}">
                <a16:creationId xmlns:a16="http://schemas.microsoft.com/office/drawing/2014/main" id="{61EC102B-3260-46E0-ABF6-18AE50459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3125" y="4219695"/>
            <a:ext cx="228612" cy="2286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Age</a:t>
            </a:r>
            <a:endParaRPr lang="en-US" sz="1800" dirty="0"/>
          </a:p>
        </p:txBody>
      </p:sp>
      <p:sp>
        <p:nvSpPr>
          <p:cNvPr id="6148" name="Rectangle 3"/>
          <p:cNvSpPr>
            <a:spLocks noGrp="1" noChangeArrowheads="1"/>
          </p:cNvSpPr>
          <p:nvPr>
            <p:ph type="body" idx="4294967295"/>
          </p:nvPr>
        </p:nvSpPr>
        <p:spPr>
          <a:xfrm>
            <a:off x="241300" y="1550358"/>
            <a:ext cx="8902700" cy="4787900"/>
          </a:xfrm>
        </p:spPr>
        <p:txBody>
          <a:bodyPr/>
          <a:lstStyle/>
          <a:p>
            <a:pPr marL="227013" lvl="1" indent="-227013"/>
            <a:r>
              <a:rPr lang="en-US" sz="2400" dirty="0">
                <a:ea typeface="+mn-ea"/>
                <a:cs typeface="+mn-cs"/>
              </a:rPr>
              <a:t>Ages range from 17 to 90 years old </a:t>
            </a:r>
          </a:p>
          <a:p>
            <a:pPr marL="227013" lvl="1" indent="-227013"/>
            <a:r>
              <a:rPr lang="en-US" sz="2400" dirty="0">
                <a:ea typeface="+mn-ea"/>
                <a:cs typeface="+mn-cs"/>
              </a:rPr>
              <a:t>Majority of entries between the ages of 25 and 50 years</a:t>
            </a:r>
          </a:p>
          <a:p>
            <a:pPr marL="227013" lvl="1" indent="-227013"/>
            <a:r>
              <a:rPr lang="en-US" sz="2400" dirty="0">
                <a:ea typeface="+mn-ea"/>
                <a:cs typeface="+mn-cs"/>
              </a:rPr>
              <a:t>Between Ages: 17­, 20, 71­-80, and 81­-90 individuals have no </a:t>
            </a:r>
            <a:r>
              <a:rPr lang="en-US" sz="2400" dirty="0"/>
              <a:t>chance of having an income of greater than $50,000</a:t>
            </a:r>
          </a:p>
          <a:p>
            <a:pPr marL="227013" lvl="1" indent="-227013"/>
            <a:endParaRPr lang="en-US" sz="2400" dirty="0">
              <a:ea typeface="+mn-ea"/>
              <a:cs typeface="+mn-cs"/>
            </a:endParaRPr>
          </a:p>
          <a:p>
            <a:pPr marL="0" lvl="1" indent="0">
              <a:buNone/>
            </a:pPr>
            <a:endParaRPr lang="en-US" sz="2400" dirty="0">
              <a:ea typeface="+mn-ea"/>
              <a:cs typeface="+mn-cs"/>
            </a:endParaRPr>
          </a:p>
          <a:p>
            <a:pPr lvl="1"/>
            <a:endParaRPr lang="en-US" dirty="0"/>
          </a:p>
          <a:p>
            <a:pPr marL="0" indent="0">
              <a:buNone/>
            </a:pPr>
            <a:endParaRPr lang="en-US" dirty="0"/>
          </a:p>
        </p:txBody>
      </p:sp>
      <p:pic>
        <p:nvPicPr>
          <p:cNvPr id="3" name="Picture 2">
            <a:extLst>
              <a:ext uri="{FF2B5EF4-FFF2-40B4-BE49-F238E27FC236}">
                <a16:creationId xmlns:a16="http://schemas.microsoft.com/office/drawing/2014/main" id="{1B42B867-76BA-4A9A-B9F7-65E74BE5C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87" y="3626669"/>
            <a:ext cx="3733992" cy="2711589"/>
          </a:xfrm>
          <a:prstGeom prst="rect">
            <a:avLst/>
          </a:prstGeom>
        </p:spPr>
      </p:pic>
      <p:pic>
        <p:nvPicPr>
          <p:cNvPr id="5" name="Picture 4">
            <a:extLst>
              <a:ext uri="{FF2B5EF4-FFF2-40B4-BE49-F238E27FC236}">
                <a16:creationId xmlns:a16="http://schemas.microsoft.com/office/drawing/2014/main" id="{EBA4A249-E739-46C7-A6C5-723FC2140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3740" y="3626668"/>
            <a:ext cx="3532746" cy="2711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Gender</a:t>
            </a:r>
            <a:endParaRPr lang="en-US" sz="1800" dirty="0"/>
          </a:p>
        </p:txBody>
      </p:sp>
      <p:sp>
        <p:nvSpPr>
          <p:cNvPr id="6148" name="Rectangle 3"/>
          <p:cNvSpPr>
            <a:spLocks noGrp="1" noChangeArrowheads="1"/>
          </p:cNvSpPr>
          <p:nvPr>
            <p:ph type="body" idx="4294967295"/>
          </p:nvPr>
        </p:nvSpPr>
        <p:spPr>
          <a:xfrm>
            <a:off x="241300" y="1246188"/>
            <a:ext cx="8671346" cy="4787900"/>
          </a:xfrm>
        </p:spPr>
        <p:txBody>
          <a:bodyPr/>
          <a:lstStyle/>
          <a:p>
            <a:r>
              <a:rPr lang="en-US" dirty="0"/>
              <a:t>67% of the individuals in the dataset are Male</a:t>
            </a:r>
          </a:p>
          <a:p>
            <a:r>
              <a:rPr lang="en-US" dirty="0"/>
              <a:t>The sample size of males in comparison to females in the dataset are almost double</a:t>
            </a:r>
          </a:p>
          <a:p>
            <a:r>
              <a:rPr lang="en-US" dirty="0"/>
              <a:t>Percentage of males who make greater than $50,000 is much greater than the percentage of females</a:t>
            </a:r>
          </a:p>
          <a:p>
            <a:endParaRPr lang="en-US" dirty="0"/>
          </a:p>
          <a:p>
            <a:pPr marL="0" lvl="1" indent="0">
              <a:buNone/>
            </a:pPr>
            <a:endParaRPr lang="en-US" sz="2400" dirty="0">
              <a:ea typeface="+mn-ea"/>
              <a:cs typeface="+mn-cs"/>
            </a:endParaRPr>
          </a:p>
          <a:p>
            <a:pPr lvl="1"/>
            <a:endParaRPr lang="en-US" dirty="0"/>
          </a:p>
          <a:p>
            <a:pPr marL="0" indent="0">
              <a:buNone/>
            </a:pPr>
            <a:endParaRPr lang="en-US" dirty="0"/>
          </a:p>
        </p:txBody>
      </p:sp>
      <p:pic>
        <p:nvPicPr>
          <p:cNvPr id="3" name="Picture 2" descr="A screenshot of a cell phone&#10;&#10;Description automatically generated">
            <a:extLst>
              <a:ext uri="{FF2B5EF4-FFF2-40B4-BE49-F238E27FC236}">
                <a16:creationId xmlns:a16="http://schemas.microsoft.com/office/drawing/2014/main" id="{04EB8CC2-C28F-48E8-9F0F-5F69E2B52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64" y="3640138"/>
            <a:ext cx="6128065" cy="2743341"/>
          </a:xfrm>
          <a:prstGeom prst="rect">
            <a:avLst/>
          </a:prstGeom>
        </p:spPr>
      </p:pic>
    </p:spTree>
    <p:extLst>
      <p:ext uri="{BB962C8B-B14F-4D97-AF65-F5344CB8AC3E}">
        <p14:creationId xmlns:p14="http://schemas.microsoft.com/office/powerpoint/2010/main" val="251919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Race</a:t>
            </a:r>
            <a:endParaRPr lang="en-US" sz="1800" dirty="0"/>
          </a:p>
        </p:txBody>
      </p:sp>
      <p:sp>
        <p:nvSpPr>
          <p:cNvPr id="6148" name="Rectangle 3"/>
          <p:cNvSpPr>
            <a:spLocks noGrp="1" noChangeArrowheads="1"/>
          </p:cNvSpPr>
          <p:nvPr>
            <p:ph type="body" idx="4294967295"/>
          </p:nvPr>
        </p:nvSpPr>
        <p:spPr>
          <a:xfrm>
            <a:off x="241300" y="925417"/>
            <a:ext cx="8671346" cy="5108671"/>
          </a:xfrm>
        </p:spPr>
        <p:txBody>
          <a:bodyPr/>
          <a:lstStyle/>
          <a:p>
            <a:r>
              <a:rPr lang="en-US" dirty="0"/>
              <a:t>85% of the individuals in the dataset are White</a:t>
            </a:r>
          </a:p>
          <a:p>
            <a:r>
              <a:rPr lang="en-US" dirty="0"/>
              <a:t>Whites have a larger percentage of individuals making more then  $50,000 than the rest of the races</a:t>
            </a:r>
          </a:p>
          <a:p>
            <a:r>
              <a:rPr lang="en-US" dirty="0"/>
              <a:t>The second most represented group is Blacks with less than</a:t>
            </a:r>
          </a:p>
          <a:p>
            <a:pPr marL="0" indent="0">
              <a:buNone/>
            </a:pPr>
            <a:r>
              <a:rPr lang="en-US" dirty="0"/>
              <a:t>5000 individuals (9.5%)</a:t>
            </a:r>
          </a:p>
          <a:p>
            <a:endParaRPr lang="en-US" dirty="0"/>
          </a:p>
          <a:p>
            <a:endParaRPr lang="en-US" dirty="0"/>
          </a:p>
          <a:p>
            <a:pPr marL="0" lvl="1" indent="0">
              <a:buNone/>
            </a:pPr>
            <a:endParaRPr lang="en-US" sz="2400" dirty="0">
              <a:ea typeface="+mn-ea"/>
              <a:cs typeface="+mn-cs"/>
            </a:endParaRPr>
          </a:p>
          <a:p>
            <a:pPr lvl="1"/>
            <a:endParaRPr lang="en-US"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894BFD3C-DA16-4344-ADAA-84984822F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34" y="3148369"/>
            <a:ext cx="6312224" cy="3429176"/>
          </a:xfrm>
          <a:prstGeom prst="rect">
            <a:avLst/>
          </a:prstGeom>
        </p:spPr>
      </p:pic>
    </p:spTree>
    <p:extLst>
      <p:ext uri="{BB962C8B-B14F-4D97-AF65-F5344CB8AC3E}">
        <p14:creationId xmlns:p14="http://schemas.microsoft.com/office/powerpoint/2010/main" val="159522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Hours Per Week</a:t>
            </a:r>
            <a:endParaRPr lang="en-US" sz="1800" dirty="0"/>
          </a:p>
        </p:txBody>
      </p:sp>
      <p:sp>
        <p:nvSpPr>
          <p:cNvPr id="6148" name="Rectangle 3"/>
          <p:cNvSpPr>
            <a:spLocks noGrp="1" noChangeArrowheads="1"/>
          </p:cNvSpPr>
          <p:nvPr>
            <p:ph type="body" idx="4294967295"/>
          </p:nvPr>
        </p:nvSpPr>
        <p:spPr>
          <a:xfrm>
            <a:off x="241300" y="1246188"/>
            <a:ext cx="8671346" cy="4787900"/>
          </a:xfrm>
        </p:spPr>
        <p:txBody>
          <a:bodyPr/>
          <a:lstStyle/>
          <a:p>
            <a:r>
              <a:rPr lang="en-US" dirty="0"/>
              <a:t>Less than 40 hours per week individuals making over $50,000 dramatically decreases</a:t>
            </a:r>
          </a:p>
          <a:p>
            <a:r>
              <a:rPr lang="en-US" dirty="0"/>
              <a:t>More than 40 hours per week individuals making over $50,000 increases significantly</a:t>
            </a:r>
          </a:p>
          <a:p>
            <a:endParaRPr lang="en-US" dirty="0"/>
          </a:p>
          <a:p>
            <a:endParaRPr lang="en-US" dirty="0"/>
          </a:p>
          <a:p>
            <a:pPr marL="0" lvl="1" indent="0">
              <a:buNone/>
            </a:pPr>
            <a:endParaRPr lang="en-US" sz="2400" dirty="0">
              <a:ea typeface="+mn-ea"/>
              <a:cs typeface="+mn-cs"/>
            </a:endParaRPr>
          </a:p>
          <a:p>
            <a:pPr lvl="1"/>
            <a:endParaRPr lang="en-US" dirty="0"/>
          </a:p>
          <a:p>
            <a:pPr marL="0" indent="0">
              <a:buNone/>
            </a:pPr>
            <a:endParaRPr lang="en-US" dirty="0"/>
          </a:p>
        </p:txBody>
      </p:sp>
      <p:pic>
        <p:nvPicPr>
          <p:cNvPr id="7" name="Picture 6" descr="A screenshot of a cell phone&#10;&#10;Description automatically generated">
            <a:extLst>
              <a:ext uri="{FF2B5EF4-FFF2-40B4-BE49-F238E27FC236}">
                <a16:creationId xmlns:a16="http://schemas.microsoft.com/office/drawing/2014/main" id="{D5B8E4EC-92F7-457E-B777-BC0C463BE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145" y="3258862"/>
            <a:ext cx="3797495" cy="2914800"/>
          </a:xfrm>
          <a:prstGeom prst="rect">
            <a:avLst/>
          </a:prstGeom>
        </p:spPr>
      </p:pic>
    </p:spTree>
    <p:extLst>
      <p:ext uri="{BB962C8B-B14F-4D97-AF65-F5344CB8AC3E}">
        <p14:creationId xmlns:p14="http://schemas.microsoft.com/office/powerpoint/2010/main" val="235020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Martial Status</a:t>
            </a:r>
            <a:endParaRPr lang="en-US" sz="1800" dirty="0"/>
          </a:p>
        </p:txBody>
      </p:sp>
      <p:sp>
        <p:nvSpPr>
          <p:cNvPr id="6148" name="Rectangle 3"/>
          <p:cNvSpPr>
            <a:spLocks noGrp="1" noChangeArrowheads="1"/>
          </p:cNvSpPr>
          <p:nvPr>
            <p:ph type="body" idx="4294967295"/>
          </p:nvPr>
        </p:nvSpPr>
        <p:spPr>
          <a:xfrm>
            <a:off x="241300" y="1246188"/>
            <a:ext cx="8671346" cy="4787900"/>
          </a:xfrm>
        </p:spPr>
        <p:txBody>
          <a:bodyPr/>
          <a:lstStyle/>
          <a:p>
            <a:r>
              <a:rPr lang="en-US" dirty="0"/>
              <a:t>Married Civilian Spouse has the greatest impact on income greater than $50,000</a:t>
            </a:r>
          </a:p>
          <a:p>
            <a:r>
              <a:rPr lang="en-US" dirty="0"/>
              <a:t>Never Married individuals make income less than $50,000</a:t>
            </a:r>
          </a:p>
          <a:p>
            <a:endParaRPr lang="en-US" dirty="0"/>
          </a:p>
          <a:p>
            <a:endParaRPr lang="en-US" dirty="0"/>
          </a:p>
          <a:p>
            <a:pPr marL="0" lvl="1" indent="0">
              <a:buNone/>
            </a:pPr>
            <a:endParaRPr lang="en-US" sz="2400" dirty="0">
              <a:ea typeface="+mn-ea"/>
              <a:cs typeface="+mn-cs"/>
            </a:endParaRPr>
          </a:p>
          <a:p>
            <a:pPr lvl="1"/>
            <a:endParaRPr lang="en-US" dirty="0"/>
          </a:p>
          <a:p>
            <a:pPr marL="0" indent="0">
              <a:buNone/>
            </a:pPr>
            <a:endParaRPr lang="en-US" dirty="0"/>
          </a:p>
        </p:txBody>
      </p:sp>
      <p:pic>
        <p:nvPicPr>
          <p:cNvPr id="3" name="Picture 2" descr="A screenshot of a cell phone&#10;&#10;Description automatically generated">
            <a:extLst>
              <a:ext uri="{FF2B5EF4-FFF2-40B4-BE49-F238E27FC236}">
                <a16:creationId xmlns:a16="http://schemas.microsoft.com/office/drawing/2014/main" id="{E93FB3FA-3BAA-4225-8E90-977C2820B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309" y="2955950"/>
            <a:ext cx="5994708" cy="3479979"/>
          </a:xfrm>
          <a:prstGeom prst="rect">
            <a:avLst/>
          </a:prstGeom>
        </p:spPr>
      </p:pic>
    </p:spTree>
    <p:extLst>
      <p:ext uri="{BB962C8B-B14F-4D97-AF65-F5344CB8AC3E}">
        <p14:creationId xmlns:p14="http://schemas.microsoft.com/office/powerpoint/2010/main" val="3476847133"/>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TotalTime>
  <Words>1007</Words>
  <Application>Microsoft Office PowerPoint</Application>
  <PresentationFormat>On-screen Show (4:3)</PresentationFormat>
  <Paragraphs>119</Paragraphs>
  <Slides>15</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vt:lpstr>
      <vt:lpstr>Verdana</vt:lpstr>
      <vt:lpstr>Wingdings</vt:lpstr>
      <vt:lpstr>Blank Presentation</vt:lpstr>
      <vt:lpstr>Machine Learning Modeling | Forecast US Census  Income</vt:lpstr>
      <vt:lpstr>Problem Statement</vt:lpstr>
      <vt:lpstr>Business Value</vt:lpstr>
      <vt:lpstr>Methodology</vt:lpstr>
      <vt:lpstr>Age</vt:lpstr>
      <vt:lpstr>Gender</vt:lpstr>
      <vt:lpstr>Race</vt:lpstr>
      <vt:lpstr>Hours Per Week</vt:lpstr>
      <vt:lpstr>Martial Status</vt:lpstr>
      <vt:lpstr>Highest Level of Education</vt:lpstr>
      <vt:lpstr>Findings and Recommendations</vt:lpstr>
      <vt:lpstr>Future Work</vt:lpstr>
      <vt:lpstr>Thank you !</vt:lpstr>
      <vt:lpstr>Work Class</vt:lpstr>
      <vt:lpstr>Occupation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Modeling | Forecast US Census  Income</dc:title>
  <dc:creator>Deon Warner</dc:creator>
  <cp:lastModifiedBy>Deon Warner</cp:lastModifiedBy>
  <cp:revision>21</cp:revision>
  <dcterms:created xsi:type="dcterms:W3CDTF">2020-01-24T02:43:32Z</dcterms:created>
  <dcterms:modified xsi:type="dcterms:W3CDTF">2020-02-05T05:13:13Z</dcterms:modified>
</cp:coreProperties>
</file>