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4" r:id="rId3"/>
    <p:sldId id="265" r:id="rId4"/>
    <p:sldId id="260" r:id="rId5"/>
    <p:sldId id="261" r:id="rId6"/>
    <p:sldId id="257" r:id="rId7"/>
    <p:sldId id="262" r:id="rId8"/>
    <p:sldId id="266" r:id="rId9"/>
    <p:sldId id="267" r:id="rId10"/>
    <p:sldId id="268"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8C0BBC-25CA-4505-85A0-724AD29C3FD1}" v="32" dt="2019-09-26T18:14:19.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65" d="100"/>
          <a:sy n="165" d="100"/>
        </p:scale>
        <p:origin x="148"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Walker" userId="00fc0cb5bf503986" providerId="LiveId" clId="{7D8C0BBC-25CA-4505-85A0-724AD29C3FD1}"/>
    <pc:docChg chg="undo redo custSel addSld modSld">
      <pc:chgData name="Daniel Walker" userId="00fc0cb5bf503986" providerId="LiveId" clId="{7D8C0BBC-25CA-4505-85A0-724AD29C3FD1}" dt="2019-09-26T18:12:43.415" v="448" actId="20577"/>
      <pc:docMkLst>
        <pc:docMk/>
      </pc:docMkLst>
      <pc:sldChg chg="modSp">
        <pc:chgData name="Daniel Walker" userId="00fc0cb5bf503986" providerId="LiveId" clId="{7D8C0BBC-25CA-4505-85A0-724AD29C3FD1}" dt="2019-09-26T17:57:34.119" v="13" actId="20577"/>
        <pc:sldMkLst>
          <pc:docMk/>
          <pc:sldMk cId="3868168421" sldId="256"/>
        </pc:sldMkLst>
        <pc:spChg chg="mod">
          <ac:chgData name="Daniel Walker" userId="00fc0cb5bf503986" providerId="LiveId" clId="{7D8C0BBC-25CA-4505-85A0-724AD29C3FD1}" dt="2019-09-26T17:57:34.119" v="13" actId="20577"/>
          <ac:spMkLst>
            <pc:docMk/>
            <pc:sldMk cId="3868168421" sldId="256"/>
            <ac:spMk id="2" creationId="{E90C5435-D4D8-4E3A-A101-C79FAE569974}"/>
          </ac:spMkLst>
        </pc:spChg>
      </pc:sldChg>
      <pc:sldChg chg="modSp">
        <pc:chgData name="Daniel Walker" userId="00fc0cb5bf503986" providerId="LiveId" clId="{7D8C0BBC-25CA-4505-85A0-724AD29C3FD1}" dt="2019-09-26T17:58:09.839" v="42" actId="20577"/>
        <pc:sldMkLst>
          <pc:docMk/>
          <pc:sldMk cId="4112074681" sldId="264"/>
        </pc:sldMkLst>
        <pc:spChg chg="mod">
          <ac:chgData name="Daniel Walker" userId="00fc0cb5bf503986" providerId="LiveId" clId="{7D8C0BBC-25CA-4505-85A0-724AD29C3FD1}" dt="2019-09-26T17:58:09.839" v="42" actId="20577"/>
          <ac:spMkLst>
            <pc:docMk/>
            <pc:sldMk cId="4112074681" sldId="264"/>
            <ac:spMk id="3" creationId="{3C4AEC28-8878-4A1E-9A6D-C3FFC913FF8C}"/>
          </ac:spMkLst>
        </pc:spChg>
      </pc:sldChg>
      <pc:sldChg chg="modSp">
        <pc:chgData name="Daniel Walker" userId="00fc0cb5bf503986" providerId="LiveId" clId="{7D8C0BBC-25CA-4505-85A0-724AD29C3FD1}" dt="2019-09-26T17:58:41.247" v="47" actId="20577"/>
        <pc:sldMkLst>
          <pc:docMk/>
          <pc:sldMk cId="216704459" sldId="265"/>
        </pc:sldMkLst>
        <pc:spChg chg="mod">
          <ac:chgData name="Daniel Walker" userId="00fc0cb5bf503986" providerId="LiveId" clId="{7D8C0BBC-25CA-4505-85A0-724AD29C3FD1}" dt="2019-09-26T17:58:41.247" v="47" actId="20577"/>
          <ac:spMkLst>
            <pc:docMk/>
            <pc:sldMk cId="216704459" sldId="265"/>
            <ac:spMk id="3" creationId="{1A8928B2-773B-4175-92C7-671F6D091B01}"/>
          </ac:spMkLst>
        </pc:spChg>
      </pc:sldChg>
      <pc:sldChg chg="modSp add">
        <pc:chgData name="Daniel Walker" userId="00fc0cb5bf503986" providerId="LiveId" clId="{7D8C0BBC-25CA-4505-85A0-724AD29C3FD1}" dt="2019-09-26T18:01:38.681" v="101"/>
        <pc:sldMkLst>
          <pc:docMk/>
          <pc:sldMk cId="864574767" sldId="266"/>
        </pc:sldMkLst>
        <pc:spChg chg="mod">
          <ac:chgData name="Daniel Walker" userId="00fc0cb5bf503986" providerId="LiveId" clId="{7D8C0BBC-25CA-4505-85A0-724AD29C3FD1}" dt="2019-09-26T17:59:31.559" v="77" actId="20577"/>
          <ac:spMkLst>
            <pc:docMk/>
            <pc:sldMk cId="864574767" sldId="266"/>
            <ac:spMk id="2" creationId="{82051712-FC9F-4287-A262-E9748E31DBA2}"/>
          </ac:spMkLst>
        </pc:spChg>
        <pc:spChg chg="mod">
          <ac:chgData name="Daniel Walker" userId="00fc0cb5bf503986" providerId="LiveId" clId="{7D8C0BBC-25CA-4505-85A0-724AD29C3FD1}" dt="2019-09-26T18:01:38.681" v="101"/>
          <ac:spMkLst>
            <pc:docMk/>
            <pc:sldMk cId="864574767" sldId="266"/>
            <ac:spMk id="3" creationId="{5FA891C8-8806-42E2-9C98-5594B93B3AE7}"/>
          </ac:spMkLst>
        </pc:spChg>
      </pc:sldChg>
      <pc:sldChg chg="modSp add">
        <pc:chgData name="Daniel Walker" userId="00fc0cb5bf503986" providerId="LiveId" clId="{7D8C0BBC-25CA-4505-85A0-724AD29C3FD1}" dt="2019-09-26T18:05:42.036" v="120" actId="255"/>
        <pc:sldMkLst>
          <pc:docMk/>
          <pc:sldMk cId="3810153021" sldId="267"/>
        </pc:sldMkLst>
        <pc:spChg chg="mod">
          <ac:chgData name="Daniel Walker" userId="00fc0cb5bf503986" providerId="LiveId" clId="{7D8C0BBC-25CA-4505-85A0-724AD29C3FD1}" dt="2019-09-26T18:04:12.255" v="108" actId="20577"/>
          <ac:spMkLst>
            <pc:docMk/>
            <pc:sldMk cId="3810153021" sldId="267"/>
            <ac:spMk id="2" creationId="{A81A99B7-EDA1-423F-9683-1DCA39190D8B}"/>
          </ac:spMkLst>
        </pc:spChg>
        <pc:spChg chg="mod">
          <ac:chgData name="Daniel Walker" userId="00fc0cb5bf503986" providerId="LiveId" clId="{7D8C0BBC-25CA-4505-85A0-724AD29C3FD1}" dt="2019-09-26T18:05:42.036" v="120" actId="255"/>
          <ac:spMkLst>
            <pc:docMk/>
            <pc:sldMk cId="3810153021" sldId="267"/>
            <ac:spMk id="3" creationId="{EA4FBC21-0BA4-4C86-BF23-23883ED04F8E}"/>
          </ac:spMkLst>
        </pc:spChg>
      </pc:sldChg>
      <pc:sldChg chg="modSp add">
        <pc:chgData name="Daniel Walker" userId="00fc0cb5bf503986" providerId="LiveId" clId="{7D8C0BBC-25CA-4505-85A0-724AD29C3FD1}" dt="2019-09-26T18:12:43.415" v="448" actId="20577"/>
        <pc:sldMkLst>
          <pc:docMk/>
          <pc:sldMk cId="1814300062" sldId="268"/>
        </pc:sldMkLst>
        <pc:spChg chg="mod">
          <ac:chgData name="Daniel Walker" userId="00fc0cb5bf503986" providerId="LiveId" clId="{7D8C0BBC-25CA-4505-85A0-724AD29C3FD1}" dt="2019-09-26T18:12:43.415" v="448" actId="20577"/>
          <ac:spMkLst>
            <pc:docMk/>
            <pc:sldMk cId="1814300062" sldId="268"/>
            <ac:spMk id="2" creationId="{3AFE2AEB-D458-407B-90C6-63AE30A32FEE}"/>
          </ac:spMkLst>
        </pc:spChg>
        <pc:spChg chg="mod">
          <ac:chgData name="Daniel Walker" userId="00fc0cb5bf503986" providerId="LiveId" clId="{7D8C0BBC-25CA-4505-85A0-724AD29C3FD1}" dt="2019-09-26T18:12:34.671" v="447" actId="20577"/>
          <ac:spMkLst>
            <pc:docMk/>
            <pc:sldMk cId="1814300062" sldId="268"/>
            <ac:spMk id="3" creationId="{4F2C368D-322A-4874-AC1E-8988D8EF850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BFD4A-EC65-43EF-AFAF-279316AC34A3}" type="datetimeFigureOut">
              <a:rPr lang="en-US" smtClean="0"/>
              <a:t>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E2028-9606-4130-80E1-B10E97215D45}" type="slidenum">
              <a:rPr lang="en-US" smtClean="0"/>
              <a:t>‹#›</a:t>
            </a:fld>
            <a:endParaRPr lang="en-US"/>
          </a:p>
        </p:txBody>
      </p:sp>
    </p:spTree>
    <p:extLst>
      <p:ext uri="{BB962C8B-B14F-4D97-AF65-F5344CB8AC3E}">
        <p14:creationId xmlns:p14="http://schemas.microsoft.com/office/powerpoint/2010/main" val="143289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1/10/2020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1/10/2020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1/10/2020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1/10/2020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1/10/2020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np.github.io/generator-spfx/" TargetMode="External"/><Relationship Id="rId2" Type="http://schemas.openxmlformats.org/officeDocument/2006/relationships/hyperlink" Target="https://docs.microsoft.com/en-us/sharepoint/dev/spfx/toolchain/scaffolding-projects-using-yeoman-sharepoint-generato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CSS" TargetMode="External"/><Relationship Id="rId13" Type="http://schemas.openxmlformats.org/officeDocument/2006/relationships/hyperlink" Target="https://en.wikipedia.org/wiki/Comparison_of_layout_engines_(HTML5)#APIs" TargetMode="External"/><Relationship Id="rId3" Type="http://schemas.openxmlformats.org/officeDocument/2006/relationships/hyperlink" Target="https://en.wikipedia.org/wiki/Web_site" TargetMode="External"/><Relationship Id="rId7" Type="http://schemas.openxmlformats.org/officeDocument/2006/relationships/hyperlink" Target="https://en.wikipedia.org/wiki/JavaScript" TargetMode="External"/><Relationship Id="rId12" Type="http://schemas.openxmlformats.org/officeDocument/2006/relationships/hyperlink" Target="https://en.wikipedia.org/wiki/HTML5" TargetMode="External"/><Relationship Id="rId2" Type="http://schemas.openxmlformats.org/officeDocument/2006/relationships/hyperlink" Target="https://en.wikipedia.org/wiki/Web_application" TargetMode="External"/><Relationship Id="rId1" Type="http://schemas.openxmlformats.org/officeDocument/2006/relationships/slideLayout" Target="../slideLayouts/slideLayout2.xml"/><Relationship Id="rId6" Type="http://schemas.openxmlformats.org/officeDocument/2006/relationships/hyperlink" Target="https://en.wikipedia.org/wiki/HTML" TargetMode="External"/><Relationship Id="rId11" Type="http://schemas.openxmlformats.org/officeDocument/2006/relationships/hyperlink" Target="https://en.wikipedia.org/wiki/Fragment_identifier" TargetMode="External"/><Relationship Id="rId5" Type="http://schemas.openxmlformats.org/officeDocument/2006/relationships/hyperlink" Target="https://en.wikipedia.org/wiki/Desktop_application" TargetMode="External"/><Relationship Id="rId15" Type="http://schemas.openxmlformats.org/officeDocument/2006/relationships/hyperlink" Target="https://en.wikipedia.org/wiki/Web_server" TargetMode="External"/><Relationship Id="rId10" Type="http://schemas.openxmlformats.org/officeDocument/2006/relationships/hyperlink" Target="https://en.wikipedia.org/wiki/Dynamic_loading" TargetMode="External"/><Relationship Id="rId4" Type="http://schemas.openxmlformats.org/officeDocument/2006/relationships/hyperlink" Target="https://en.wikipedia.org/wiki/User_experience" TargetMode="External"/><Relationship Id="rId9" Type="http://schemas.openxmlformats.org/officeDocument/2006/relationships/hyperlink" Target="https://en.wikipedia.org/wiki/Single-page_application#cite_note-Flanagan2006-1" TargetMode="External"/><Relationship Id="rId14" Type="http://schemas.openxmlformats.org/officeDocument/2006/relationships/hyperlink" Target="https://en.wikipedia.org/wiki/Single-page_application#cite_note-2"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vuejs/awesome-vue#components--libraries" TargetMode="External"/><Relationship Id="rId2" Type="http://schemas.openxmlformats.org/officeDocument/2006/relationships/hyperlink" Target="https://vuejs.org/v2/guide/single-file-components.html" TargetMode="External"/><Relationship Id="rId1" Type="http://schemas.openxmlformats.org/officeDocument/2006/relationships/slideLayout" Target="../slideLayouts/slideLayout2.xml"/><Relationship Id="rId5" Type="http://schemas.openxmlformats.org/officeDocument/2006/relationships/hyperlink" Target="https://vuejs.org/v2/guide/comparison.html" TargetMode="External"/><Relationship Id="rId4" Type="http://schemas.openxmlformats.org/officeDocument/2006/relationships/hyperlink" Target="vuejs.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sharepoint/dev/spfx/sharepoint-framework-overvie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yeoman.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5435-D4D8-4E3A-A101-C79FAE569974}"/>
              </a:ext>
            </a:extLst>
          </p:cNvPr>
          <p:cNvSpPr>
            <a:spLocks noGrp="1"/>
          </p:cNvSpPr>
          <p:nvPr>
            <p:ph type="ctrTitle"/>
          </p:nvPr>
        </p:nvSpPr>
        <p:spPr/>
        <p:txBody>
          <a:bodyPr/>
          <a:lstStyle/>
          <a:p>
            <a:r>
              <a:rPr lang="en-US" dirty="0"/>
              <a:t>Integrating </a:t>
            </a:r>
            <a:r>
              <a:rPr lang="en-US" dirty="0" err="1"/>
              <a:t>VueJS</a:t>
            </a:r>
            <a:r>
              <a:rPr lang="en-US" dirty="0"/>
              <a:t> With SharePoint O365</a:t>
            </a:r>
          </a:p>
        </p:txBody>
      </p:sp>
      <p:sp>
        <p:nvSpPr>
          <p:cNvPr id="3" name="Subtitle 2">
            <a:extLst>
              <a:ext uri="{FF2B5EF4-FFF2-40B4-BE49-F238E27FC236}">
                <a16:creationId xmlns:a16="http://schemas.microsoft.com/office/drawing/2014/main" id="{F2B6F97B-1E2A-4EE1-A51C-911567841C60}"/>
              </a:ext>
            </a:extLst>
          </p:cNvPr>
          <p:cNvSpPr>
            <a:spLocks noGrp="1"/>
          </p:cNvSpPr>
          <p:nvPr>
            <p:ph type="subTitle" idx="1"/>
          </p:nvPr>
        </p:nvSpPr>
        <p:spPr/>
        <p:txBody>
          <a:bodyPr/>
          <a:lstStyle/>
          <a:p>
            <a:r>
              <a:rPr lang="en-US" dirty="0"/>
              <a:t>Daniel Walker</a:t>
            </a:r>
          </a:p>
        </p:txBody>
      </p:sp>
    </p:spTree>
    <p:extLst>
      <p:ext uri="{BB962C8B-B14F-4D97-AF65-F5344CB8AC3E}">
        <p14:creationId xmlns:p14="http://schemas.microsoft.com/office/powerpoint/2010/main" val="3868168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E2AEB-D458-407B-90C6-63AE30A32FEE}"/>
              </a:ext>
            </a:extLst>
          </p:cNvPr>
          <p:cNvSpPr>
            <a:spLocks noGrp="1"/>
          </p:cNvSpPr>
          <p:nvPr>
            <p:ph type="title"/>
          </p:nvPr>
        </p:nvSpPr>
        <p:spPr/>
        <p:txBody>
          <a:bodyPr/>
          <a:lstStyle/>
          <a:p>
            <a:r>
              <a:rPr lang="en-US" dirty="0"/>
              <a:t>Yeoman Generators</a:t>
            </a:r>
          </a:p>
        </p:txBody>
      </p:sp>
      <p:sp>
        <p:nvSpPr>
          <p:cNvPr id="3" name="Content Placeholder 2">
            <a:extLst>
              <a:ext uri="{FF2B5EF4-FFF2-40B4-BE49-F238E27FC236}">
                <a16:creationId xmlns:a16="http://schemas.microsoft.com/office/drawing/2014/main" id="{4F2C368D-322A-4874-AC1E-8988D8EF850A}"/>
              </a:ext>
            </a:extLst>
          </p:cNvPr>
          <p:cNvSpPr>
            <a:spLocks noGrp="1"/>
          </p:cNvSpPr>
          <p:nvPr>
            <p:ph idx="1"/>
          </p:nvPr>
        </p:nvSpPr>
        <p:spPr>
          <a:xfrm>
            <a:off x="1154954" y="2603500"/>
            <a:ext cx="10579208" cy="3416300"/>
          </a:xfrm>
        </p:spPr>
        <p:txBody>
          <a:bodyPr/>
          <a:lstStyle/>
          <a:p>
            <a:r>
              <a:rPr lang="en-US" sz="1200" dirty="0">
                <a:hlinkClick r:id="rId2"/>
              </a:rPr>
              <a:t>https://docs.microsoft.com/en-us/sharepoint/dev/spfx/toolchain/scaffolding-projects-using-yeoman-sharepoint-generator</a:t>
            </a:r>
            <a:endParaRPr lang="en-US" sz="1200" dirty="0"/>
          </a:p>
          <a:p>
            <a:pPr lvl="1"/>
            <a:r>
              <a:rPr lang="en-US" sz="1400" dirty="0" err="1"/>
              <a:t>yo</a:t>
            </a:r>
            <a:r>
              <a:rPr lang="en-US" sz="1400" dirty="0"/>
              <a:t> @</a:t>
            </a:r>
            <a:r>
              <a:rPr lang="en-US" sz="1400" dirty="0" err="1"/>
              <a:t>microsoft</a:t>
            </a:r>
            <a:r>
              <a:rPr lang="en-US" sz="1400" dirty="0"/>
              <a:t>/</a:t>
            </a:r>
            <a:r>
              <a:rPr lang="en-US" sz="1400" dirty="0" err="1"/>
              <a:t>sharepoint</a:t>
            </a:r>
            <a:endParaRPr lang="en-US" sz="1400" dirty="0"/>
          </a:p>
          <a:p>
            <a:pPr lvl="2"/>
            <a:r>
              <a:rPr lang="en-US" sz="1200" dirty="0"/>
              <a:t>Provides a set of options for scaffolding SharePoint Framework projects</a:t>
            </a:r>
          </a:p>
          <a:p>
            <a:pPr lvl="1"/>
            <a:endParaRPr lang="en-US" sz="1400" dirty="0"/>
          </a:p>
          <a:p>
            <a:r>
              <a:rPr lang="en-US" sz="1200" dirty="0">
                <a:hlinkClick r:id="rId3"/>
              </a:rPr>
              <a:t>https://pnp.github.io/generator-spfx/</a:t>
            </a:r>
            <a:endParaRPr lang="en-US" sz="1200" dirty="0"/>
          </a:p>
          <a:p>
            <a:pPr lvl="1"/>
            <a:r>
              <a:rPr lang="en-US" sz="1400" dirty="0" err="1"/>
              <a:t>Yo</a:t>
            </a:r>
            <a:r>
              <a:rPr lang="en-US" sz="1400" dirty="0"/>
              <a:t> @</a:t>
            </a:r>
            <a:r>
              <a:rPr lang="en-US" sz="1400" dirty="0" err="1"/>
              <a:t>pnp</a:t>
            </a:r>
            <a:r>
              <a:rPr lang="en-US" sz="1400" dirty="0"/>
              <a:t>/</a:t>
            </a:r>
            <a:r>
              <a:rPr lang="en-US" sz="1400" dirty="0" err="1"/>
              <a:t>spfx</a:t>
            </a:r>
            <a:endParaRPr lang="en-US" sz="1400" dirty="0"/>
          </a:p>
          <a:p>
            <a:pPr lvl="2"/>
            <a:r>
              <a:rPr lang="en-US" sz="1200" dirty="0"/>
              <a:t>Provides more options for scaffolding SharePoint </a:t>
            </a:r>
            <a:r>
              <a:rPr lang="en-US" sz="1200" dirty="0" err="1"/>
              <a:t>Framewok</a:t>
            </a:r>
            <a:r>
              <a:rPr lang="en-US" sz="1200" dirty="0"/>
              <a:t> projects including </a:t>
            </a:r>
            <a:r>
              <a:rPr lang="en-US" sz="1200" dirty="0" err="1"/>
              <a:t>VueJS</a:t>
            </a:r>
            <a:endParaRPr lang="en-US" sz="1200" dirty="0"/>
          </a:p>
        </p:txBody>
      </p:sp>
    </p:spTree>
    <p:extLst>
      <p:ext uri="{BB962C8B-B14F-4D97-AF65-F5344CB8AC3E}">
        <p14:creationId xmlns:p14="http://schemas.microsoft.com/office/powerpoint/2010/main" val="1814300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3C2F-41A9-4221-92D7-6703AD9938A7}"/>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9A370F9F-B3C9-4955-B395-59F76181BD58}"/>
              </a:ext>
            </a:extLst>
          </p:cNvPr>
          <p:cNvSpPr>
            <a:spLocks noGrp="1"/>
          </p:cNvSpPr>
          <p:nvPr>
            <p:ph idx="1"/>
          </p:nvPr>
        </p:nvSpPr>
        <p:spPr/>
        <p:txBody>
          <a:bodyPr>
            <a:normAutofit/>
          </a:bodyPr>
          <a:lstStyle/>
          <a:p>
            <a:r>
              <a:rPr lang="en-US" sz="6600" dirty="0"/>
              <a:t>Questions?</a:t>
            </a:r>
          </a:p>
        </p:txBody>
      </p:sp>
    </p:spTree>
    <p:extLst>
      <p:ext uri="{BB962C8B-B14F-4D97-AF65-F5344CB8AC3E}">
        <p14:creationId xmlns:p14="http://schemas.microsoft.com/office/powerpoint/2010/main" val="374978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2779-2791-428B-A433-7752703BADEB}"/>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3C4AEC28-8878-4A1E-9A6D-C3FFC913FF8C}"/>
              </a:ext>
            </a:extLst>
          </p:cNvPr>
          <p:cNvSpPr>
            <a:spLocks noGrp="1"/>
          </p:cNvSpPr>
          <p:nvPr>
            <p:ph idx="1"/>
          </p:nvPr>
        </p:nvSpPr>
        <p:spPr/>
        <p:txBody>
          <a:bodyPr/>
          <a:lstStyle/>
          <a:p>
            <a:r>
              <a:rPr lang="en-US" dirty="0"/>
              <a:t>Name: Daniel Walker</a:t>
            </a:r>
          </a:p>
          <a:p>
            <a:r>
              <a:rPr lang="en-US" dirty="0"/>
              <a:t>Aliases: </a:t>
            </a:r>
            <a:r>
              <a:rPr lang="en-US" dirty="0" err="1"/>
              <a:t>spevilgenius</a:t>
            </a:r>
            <a:r>
              <a:rPr lang="en-US" dirty="0"/>
              <a:t>, </a:t>
            </a:r>
            <a:r>
              <a:rPr lang="en-US" dirty="0" err="1"/>
              <a:t>legodan</a:t>
            </a:r>
            <a:endParaRPr lang="en-US" dirty="0"/>
          </a:p>
          <a:p>
            <a:r>
              <a:rPr lang="en-US" dirty="0"/>
              <a:t>Twitter: @</a:t>
            </a:r>
            <a:r>
              <a:rPr lang="en-US" dirty="0" err="1"/>
              <a:t>spevilgenius</a:t>
            </a:r>
            <a:endParaRPr lang="en-US" dirty="0"/>
          </a:p>
          <a:p>
            <a:r>
              <a:rPr lang="en-US" dirty="0"/>
              <a:t>LinkedIn: Yes, I am there somewhere</a:t>
            </a:r>
          </a:p>
          <a:p>
            <a:r>
              <a:rPr lang="en-US" dirty="0"/>
              <a:t>Company: CACI</a:t>
            </a:r>
          </a:p>
        </p:txBody>
      </p:sp>
    </p:spTree>
    <p:extLst>
      <p:ext uri="{BB962C8B-B14F-4D97-AF65-F5344CB8AC3E}">
        <p14:creationId xmlns:p14="http://schemas.microsoft.com/office/powerpoint/2010/main" val="4112074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1518-886E-48C0-ACFA-C73114E24D1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A8928B2-773B-4175-92C7-671F6D091B01}"/>
              </a:ext>
            </a:extLst>
          </p:cNvPr>
          <p:cNvSpPr>
            <a:spLocks noGrp="1"/>
          </p:cNvSpPr>
          <p:nvPr>
            <p:ph idx="1"/>
          </p:nvPr>
        </p:nvSpPr>
        <p:spPr/>
        <p:txBody>
          <a:bodyPr/>
          <a:lstStyle/>
          <a:p>
            <a:r>
              <a:rPr lang="en-US" dirty="0"/>
              <a:t>Single Page Applications</a:t>
            </a:r>
          </a:p>
          <a:p>
            <a:r>
              <a:rPr lang="en-US" dirty="0"/>
              <a:t>Node JS</a:t>
            </a:r>
          </a:p>
          <a:p>
            <a:r>
              <a:rPr lang="en-US" dirty="0" err="1"/>
              <a:t>SPFx</a:t>
            </a:r>
            <a:endParaRPr lang="en-US" dirty="0"/>
          </a:p>
          <a:p>
            <a:r>
              <a:rPr lang="en-US" dirty="0"/>
              <a:t>Vue</a:t>
            </a:r>
          </a:p>
          <a:p>
            <a:r>
              <a:rPr lang="en-US" dirty="0"/>
              <a:t>Demo</a:t>
            </a:r>
          </a:p>
          <a:p>
            <a:endParaRPr lang="en-US" dirty="0"/>
          </a:p>
        </p:txBody>
      </p:sp>
    </p:spTree>
    <p:extLst>
      <p:ext uri="{BB962C8B-B14F-4D97-AF65-F5344CB8AC3E}">
        <p14:creationId xmlns:p14="http://schemas.microsoft.com/office/powerpoint/2010/main" val="21670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DF4F-F26C-4DE2-8DAD-1B128F97FA61}"/>
              </a:ext>
            </a:extLst>
          </p:cNvPr>
          <p:cNvSpPr>
            <a:spLocks noGrp="1"/>
          </p:cNvSpPr>
          <p:nvPr>
            <p:ph type="title"/>
          </p:nvPr>
        </p:nvSpPr>
        <p:spPr/>
        <p:txBody>
          <a:bodyPr/>
          <a:lstStyle/>
          <a:p>
            <a:r>
              <a:rPr lang="en-US" dirty="0"/>
              <a:t>What is a Single Page Application?</a:t>
            </a:r>
          </a:p>
        </p:txBody>
      </p:sp>
      <p:sp>
        <p:nvSpPr>
          <p:cNvPr id="3" name="Content Placeholder 2">
            <a:extLst>
              <a:ext uri="{FF2B5EF4-FFF2-40B4-BE49-F238E27FC236}">
                <a16:creationId xmlns:a16="http://schemas.microsoft.com/office/drawing/2014/main" id="{F2351615-2B23-408D-B9B8-66BE022EA146}"/>
              </a:ext>
            </a:extLst>
          </p:cNvPr>
          <p:cNvSpPr>
            <a:spLocks noGrp="1"/>
          </p:cNvSpPr>
          <p:nvPr>
            <p:ph idx="1"/>
          </p:nvPr>
        </p:nvSpPr>
        <p:spPr>
          <a:xfrm>
            <a:off x="493059" y="2308411"/>
            <a:ext cx="11183469" cy="3881717"/>
          </a:xfrm>
        </p:spPr>
        <p:txBody>
          <a:bodyPr>
            <a:normAutofit/>
          </a:bodyPr>
          <a:lstStyle/>
          <a:p>
            <a:r>
              <a:rPr lang="en-US" dirty="0"/>
              <a:t>A </a:t>
            </a:r>
            <a:r>
              <a:rPr lang="en-US" b="1" dirty="0"/>
              <a:t>single-page application</a:t>
            </a:r>
            <a:r>
              <a:rPr lang="en-US" dirty="0"/>
              <a:t> (</a:t>
            </a:r>
            <a:r>
              <a:rPr lang="en-US" b="1" dirty="0"/>
              <a:t>SPA</a:t>
            </a:r>
            <a:r>
              <a:rPr lang="en-US" dirty="0"/>
              <a:t>) is a </a:t>
            </a:r>
            <a:r>
              <a:rPr lang="en-US" dirty="0">
                <a:hlinkClick r:id="rId2" tooltip="Web application"/>
              </a:rPr>
              <a:t>web application</a:t>
            </a:r>
            <a:r>
              <a:rPr lang="en-US" dirty="0"/>
              <a:t> or </a:t>
            </a:r>
            <a:r>
              <a:rPr lang="en-US" dirty="0">
                <a:hlinkClick r:id="rId3" tooltip="Web site"/>
              </a:rPr>
              <a:t>web site</a:t>
            </a:r>
            <a:r>
              <a:rPr lang="en-US" dirty="0"/>
              <a:t> that interacts with the user by dynamically rewriting the current page rather than loading entire new pages from a server. This approach avoids interruption of the </a:t>
            </a:r>
            <a:r>
              <a:rPr lang="en-US" dirty="0">
                <a:hlinkClick r:id="rId4" tooltip="User experience"/>
              </a:rPr>
              <a:t>user experience</a:t>
            </a:r>
            <a:r>
              <a:rPr lang="en-US" dirty="0"/>
              <a:t> between successive pages, making the application behave more like a </a:t>
            </a:r>
            <a:r>
              <a:rPr lang="en-US" dirty="0">
                <a:hlinkClick r:id="rId5" tooltip="Desktop application"/>
              </a:rPr>
              <a:t>desktop application</a:t>
            </a:r>
            <a:r>
              <a:rPr lang="en-US" dirty="0"/>
              <a:t>. In a SPA, either all necessary code – </a:t>
            </a:r>
            <a:r>
              <a:rPr lang="en-US" dirty="0">
                <a:hlinkClick r:id="rId6" tooltip="HTML"/>
              </a:rPr>
              <a:t>HTML</a:t>
            </a:r>
            <a:r>
              <a:rPr lang="en-US" dirty="0"/>
              <a:t>, </a:t>
            </a:r>
            <a:r>
              <a:rPr lang="en-US" dirty="0">
                <a:hlinkClick r:id="rId7" tooltip="JavaScript"/>
              </a:rPr>
              <a:t>JavaScript</a:t>
            </a:r>
            <a:r>
              <a:rPr lang="en-US" dirty="0"/>
              <a:t>, and </a:t>
            </a:r>
            <a:r>
              <a:rPr lang="en-US" dirty="0">
                <a:hlinkClick r:id="rId8" tooltip="CSS"/>
              </a:rPr>
              <a:t>CSS</a:t>
            </a:r>
            <a:r>
              <a:rPr lang="en-US" dirty="0"/>
              <a:t> – is retrieved with a single page load,</a:t>
            </a:r>
            <a:r>
              <a:rPr lang="en-US" baseline="30000" dirty="0">
                <a:hlinkClick r:id="rId9"/>
              </a:rPr>
              <a:t>[1]</a:t>
            </a:r>
            <a:r>
              <a:rPr lang="en-US" dirty="0"/>
              <a:t> or the appropriate resources are </a:t>
            </a:r>
            <a:r>
              <a:rPr lang="en-US" dirty="0">
                <a:hlinkClick r:id="rId10" tooltip="Dynamic loading"/>
              </a:rPr>
              <a:t>dynamically loaded</a:t>
            </a:r>
            <a:r>
              <a:rPr lang="en-US" dirty="0"/>
              <a:t> and added to the page as necessary, usually in response to user actions. The page does not reload at any point in the process, nor does control transfer to another page, although the </a:t>
            </a:r>
            <a:r>
              <a:rPr lang="en-US" dirty="0">
                <a:hlinkClick r:id="rId11" tooltip="Fragment identifier"/>
              </a:rPr>
              <a:t>location hash</a:t>
            </a:r>
            <a:r>
              <a:rPr lang="en-US" dirty="0"/>
              <a:t> or the </a:t>
            </a:r>
            <a:r>
              <a:rPr lang="en-US" dirty="0">
                <a:hlinkClick r:id="rId12" tooltip="HTML5"/>
              </a:rPr>
              <a:t>HTML5</a:t>
            </a:r>
            <a:r>
              <a:rPr lang="en-US" dirty="0"/>
              <a:t> </a:t>
            </a:r>
            <a:r>
              <a:rPr lang="en-US" dirty="0">
                <a:hlinkClick r:id="rId13" tooltip="Comparison of layout engines (HTML5)"/>
              </a:rPr>
              <a:t>History API</a:t>
            </a:r>
            <a:r>
              <a:rPr lang="en-US" dirty="0"/>
              <a:t> can be used to provide the perception and navigability of separate logical pages in the application.</a:t>
            </a:r>
            <a:r>
              <a:rPr lang="en-US" baseline="30000" dirty="0">
                <a:hlinkClick r:id="rId14"/>
              </a:rPr>
              <a:t>[2]</a:t>
            </a:r>
            <a:r>
              <a:rPr lang="en-US" dirty="0"/>
              <a:t> Interaction with the single page application often involves dynamic communication with the </a:t>
            </a:r>
            <a:r>
              <a:rPr lang="en-US" dirty="0">
                <a:hlinkClick r:id="rId15" tooltip="Web server"/>
              </a:rPr>
              <a:t>web server</a:t>
            </a:r>
            <a:r>
              <a:rPr lang="en-US" dirty="0"/>
              <a:t> behind the scenes.</a:t>
            </a:r>
          </a:p>
        </p:txBody>
      </p:sp>
    </p:spTree>
    <p:extLst>
      <p:ext uri="{BB962C8B-B14F-4D97-AF65-F5344CB8AC3E}">
        <p14:creationId xmlns:p14="http://schemas.microsoft.com/office/powerpoint/2010/main" val="41303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25ED-C160-4096-9AE4-0A4BDB309044}"/>
              </a:ext>
            </a:extLst>
          </p:cNvPr>
          <p:cNvSpPr>
            <a:spLocks noGrp="1"/>
          </p:cNvSpPr>
          <p:nvPr>
            <p:ph type="title"/>
          </p:nvPr>
        </p:nvSpPr>
        <p:spPr/>
        <p:txBody>
          <a:bodyPr/>
          <a:lstStyle/>
          <a:p>
            <a:r>
              <a:rPr lang="en-US" dirty="0"/>
              <a:t>What is Node JS?</a:t>
            </a:r>
          </a:p>
        </p:txBody>
      </p:sp>
      <p:sp>
        <p:nvSpPr>
          <p:cNvPr id="3" name="Content Placeholder 2">
            <a:extLst>
              <a:ext uri="{FF2B5EF4-FFF2-40B4-BE49-F238E27FC236}">
                <a16:creationId xmlns:a16="http://schemas.microsoft.com/office/drawing/2014/main" id="{5A3AFACE-D8F4-4AEE-9DF0-8A59664100DE}"/>
              </a:ext>
            </a:extLst>
          </p:cNvPr>
          <p:cNvSpPr>
            <a:spLocks noGrp="1"/>
          </p:cNvSpPr>
          <p:nvPr>
            <p:ph idx="1"/>
          </p:nvPr>
        </p:nvSpPr>
        <p:spPr>
          <a:xfrm>
            <a:off x="506506" y="2411506"/>
            <a:ext cx="11205882" cy="3472826"/>
          </a:xfrm>
        </p:spPr>
        <p:txBody>
          <a:bodyPr/>
          <a:lstStyle/>
          <a:p>
            <a:r>
              <a:rPr lang="en-US" dirty="0"/>
              <a:t>Node.js is a JavaScript runtime built on Chrome’s V8 JavaScript engine. Node.js uses an event-driven, non-blocking I/O model that makes it lightweight and efficient. Node.js’ package ecosystem, </a:t>
            </a:r>
            <a:r>
              <a:rPr lang="en-US" dirty="0" err="1"/>
              <a:t>npm</a:t>
            </a:r>
            <a:r>
              <a:rPr lang="en-US" dirty="0"/>
              <a:t>, is the largest ecosystem of open source libraries in the world. As an asynchronous event driven JavaScript runtime, Node is designed to build scalable network applications.</a:t>
            </a:r>
          </a:p>
          <a:p>
            <a:r>
              <a:rPr lang="en-US" dirty="0">
                <a:hlinkClick r:id="rId2"/>
              </a:rPr>
              <a:t>NPM</a:t>
            </a:r>
            <a:r>
              <a:rPr lang="en-US" dirty="0"/>
              <a:t> (Node Package Manager) – A plethora of open source </a:t>
            </a:r>
            <a:r>
              <a:rPr lang="en-US" dirty="0" err="1"/>
              <a:t>javascript</a:t>
            </a:r>
            <a:r>
              <a:rPr lang="en-US" dirty="0"/>
              <a:t> libraries used to build your applications.</a:t>
            </a:r>
          </a:p>
          <a:p>
            <a:r>
              <a:rPr lang="en-US" dirty="0"/>
              <a:t>CLI (Command Line Interface) – A lot of node’s functionality is driven via CLI’s and can be utilized in DOS’s Command Prompt, PowerShell, </a:t>
            </a:r>
            <a:r>
              <a:rPr lang="en-US"/>
              <a:t>and others.</a:t>
            </a:r>
            <a:endParaRPr lang="en-US" dirty="0"/>
          </a:p>
        </p:txBody>
      </p:sp>
    </p:spTree>
    <p:extLst>
      <p:ext uri="{BB962C8B-B14F-4D97-AF65-F5344CB8AC3E}">
        <p14:creationId xmlns:p14="http://schemas.microsoft.com/office/powerpoint/2010/main" val="286321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7EC4-315B-48D1-9985-5B6D56410F53}"/>
              </a:ext>
            </a:extLst>
          </p:cNvPr>
          <p:cNvSpPr>
            <a:spLocks noGrp="1"/>
          </p:cNvSpPr>
          <p:nvPr>
            <p:ph type="title"/>
          </p:nvPr>
        </p:nvSpPr>
        <p:spPr/>
        <p:txBody>
          <a:bodyPr/>
          <a:lstStyle/>
          <a:p>
            <a:r>
              <a:rPr lang="en-US" dirty="0"/>
              <a:t>What is Vue?</a:t>
            </a:r>
          </a:p>
        </p:txBody>
      </p:sp>
      <p:sp>
        <p:nvSpPr>
          <p:cNvPr id="3" name="Content Placeholder 2">
            <a:extLst>
              <a:ext uri="{FF2B5EF4-FFF2-40B4-BE49-F238E27FC236}">
                <a16:creationId xmlns:a16="http://schemas.microsoft.com/office/drawing/2014/main" id="{64DD0949-EB1F-4429-8F09-CC9C66608636}"/>
              </a:ext>
            </a:extLst>
          </p:cNvPr>
          <p:cNvSpPr>
            <a:spLocks noGrp="1"/>
          </p:cNvSpPr>
          <p:nvPr>
            <p:ph idx="1"/>
          </p:nvPr>
        </p:nvSpPr>
        <p:spPr>
          <a:xfrm>
            <a:off x="461682" y="2407023"/>
            <a:ext cx="11219330" cy="4164105"/>
          </a:xfrm>
        </p:spPr>
        <p:txBody>
          <a:bodyPr>
            <a:normAutofit/>
          </a:bodyPr>
          <a:lstStyle/>
          <a:p>
            <a:r>
              <a:rPr lang="en-US" dirty="0"/>
              <a:t>Vue (pronounced /</a:t>
            </a:r>
            <a:r>
              <a:rPr lang="en-US" dirty="0" err="1"/>
              <a:t>vju</a:t>
            </a:r>
            <a:r>
              <a:rPr lang="en-US" dirty="0"/>
              <a:t>ː/, like </a:t>
            </a:r>
            <a:r>
              <a:rPr lang="en-US" b="1" dirty="0"/>
              <a:t>view</a:t>
            </a:r>
            <a:r>
              <a:rPr lang="en-US" dirty="0"/>
              <a:t>) is a </a:t>
            </a:r>
            <a:r>
              <a:rPr lang="en-US" b="1" dirty="0"/>
              <a:t>progressive framework</a:t>
            </a:r>
            <a:r>
              <a:rPr lang="en-US" dirty="0"/>
              <a:t> for building user interfaces. Unlike other monolithic frameworks, Vue is designed from the ground up to be incrementally adoptable. The core library is focused on the view layer only, and is easy to pick up and integrate with other libraries or existing projects. On the other hand, Vue is also perfectly capable of powering sophisticated Single-Page Applications when used in combination with </a:t>
            </a:r>
            <a:r>
              <a:rPr lang="en-US" b="1" dirty="0">
                <a:hlinkClick r:id="rId2"/>
              </a:rPr>
              <a:t>modern tooling</a:t>
            </a:r>
            <a:r>
              <a:rPr lang="en-US" dirty="0"/>
              <a:t> and </a:t>
            </a:r>
            <a:r>
              <a:rPr lang="en-US" b="1" dirty="0">
                <a:hlinkClick r:id="rId3"/>
              </a:rPr>
              <a:t>supporting libraries</a:t>
            </a:r>
            <a:r>
              <a:rPr lang="en-US" dirty="0"/>
              <a:t>.</a:t>
            </a:r>
          </a:p>
          <a:p>
            <a:r>
              <a:rPr lang="en-US" dirty="0"/>
              <a:t>If you’d like to learn more about Vue checkout </a:t>
            </a:r>
            <a:r>
              <a:rPr lang="en-US" dirty="0">
                <a:hlinkClick r:id="rId4" action="ppaction://hlinkfile"/>
              </a:rPr>
              <a:t>vuejs.org</a:t>
            </a:r>
            <a:endParaRPr lang="en-US" dirty="0"/>
          </a:p>
          <a:p>
            <a:r>
              <a:rPr lang="en-US" dirty="0"/>
              <a:t>If you are an experienced frontend developer and want to know how Vue compares to other libraries/frameworks, check out the </a:t>
            </a:r>
            <a:r>
              <a:rPr lang="en-US" b="1" dirty="0">
                <a:hlinkClick r:id="rId5"/>
              </a:rPr>
              <a:t>Comparison with Other Frameworks</a:t>
            </a:r>
            <a:r>
              <a:rPr lang="en-US" dirty="0"/>
              <a:t>.</a:t>
            </a:r>
          </a:p>
          <a:p>
            <a:endParaRPr lang="en-US" dirty="0"/>
          </a:p>
        </p:txBody>
      </p:sp>
    </p:spTree>
    <p:extLst>
      <p:ext uri="{BB962C8B-B14F-4D97-AF65-F5344CB8AC3E}">
        <p14:creationId xmlns:p14="http://schemas.microsoft.com/office/powerpoint/2010/main" val="140833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ABF6-4341-4580-9B79-C25C658BD44F}"/>
              </a:ext>
            </a:extLst>
          </p:cNvPr>
          <p:cNvSpPr>
            <a:spLocks noGrp="1"/>
          </p:cNvSpPr>
          <p:nvPr>
            <p:ph type="title"/>
          </p:nvPr>
        </p:nvSpPr>
        <p:spPr/>
        <p:txBody>
          <a:bodyPr/>
          <a:lstStyle/>
          <a:p>
            <a:r>
              <a:rPr lang="en-US" dirty="0"/>
              <a:t>Vue Components And Plugins</a:t>
            </a:r>
          </a:p>
        </p:txBody>
      </p:sp>
      <p:sp>
        <p:nvSpPr>
          <p:cNvPr id="3" name="Content Placeholder 2">
            <a:extLst>
              <a:ext uri="{FF2B5EF4-FFF2-40B4-BE49-F238E27FC236}">
                <a16:creationId xmlns:a16="http://schemas.microsoft.com/office/drawing/2014/main" id="{1C0A7BEE-9846-49B6-B960-FA1636EDC5F5}"/>
              </a:ext>
            </a:extLst>
          </p:cNvPr>
          <p:cNvSpPr>
            <a:spLocks noGrp="1"/>
          </p:cNvSpPr>
          <p:nvPr>
            <p:ph idx="1"/>
          </p:nvPr>
        </p:nvSpPr>
        <p:spPr/>
        <p:txBody>
          <a:bodyPr/>
          <a:lstStyle/>
          <a:p>
            <a:r>
              <a:rPr lang="en-US" dirty="0"/>
              <a:t>Component: A separate scalable piece of application that can stand on its own or be used with other components. Several components can be combined to create SPA’s</a:t>
            </a:r>
          </a:p>
          <a:p>
            <a:r>
              <a:rPr lang="en-US" dirty="0"/>
              <a:t>Plugins: A series of extensions that plugin to Vue. These can be simple or complex and are usually wrappers for other frameworks. A few examples will be presented in this demo.</a:t>
            </a:r>
          </a:p>
        </p:txBody>
      </p:sp>
    </p:spTree>
    <p:extLst>
      <p:ext uri="{BB962C8B-B14F-4D97-AF65-F5344CB8AC3E}">
        <p14:creationId xmlns:p14="http://schemas.microsoft.com/office/powerpoint/2010/main" val="280218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1712-FC9F-4287-A262-E9748E31DBA2}"/>
              </a:ext>
            </a:extLst>
          </p:cNvPr>
          <p:cNvSpPr>
            <a:spLocks noGrp="1"/>
          </p:cNvSpPr>
          <p:nvPr>
            <p:ph type="title"/>
          </p:nvPr>
        </p:nvSpPr>
        <p:spPr/>
        <p:txBody>
          <a:bodyPr/>
          <a:lstStyle/>
          <a:p>
            <a:r>
              <a:rPr lang="en-US" dirty="0" err="1"/>
              <a:t>SPFx</a:t>
            </a:r>
            <a:r>
              <a:rPr lang="en-US" dirty="0"/>
              <a:t> AKA SharePoint Framework</a:t>
            </a:r>
          </a:p>
        </p:txBody>
      </p:sp>
      <p:sp>
        <p:nvSpPr>
          <p:cNvPr id="3" name="Content Placeholder 2">
            <a:extLst>
              <a:ext uri="{FF2B5EF4-FFF2-40B4-BE49-F238E27FC236}">
                <a16:creationId xmlns:a16="http://schemas.microsoft.com/office/drawing/2014/main" id="{5FA891C8-8806-42E2-9C98-5594B93B3AE7}"/>
              </a:ext>
            </a:extLst>
          </p:cNvPr>
          <p:cNvSpPr>
            <a:spLocks noGrp="1"/>
          </p:cNvSpPr>
          <p:nvPr>
            <p:ph idx="1"/>
          </p:nvPr>
        </p:nvSpPr>
        <p:spPr/>
        <p:txBody>
          <a:bodyPr>
            <a:normAutofit fontScale="92500"/>
          </a:bodyPr>
          <a:lstStyle/>
          <a:p>
            <a:r>
              <a:rPr lang="en-US" sz="900" dirty="0"/>
              <a:t>The SharePoint Framework (</a:t>
            </a:r>
            <a:r>
              <a:rPr lang="en-US" sz="900" dirty="0" err="1"/>
              <a:t>SPFx</a:t>
            </a:r>
            <a:r>
              <a:rPr lang="en-US" sz="900" dirty="0"/>
              <a:t>) is a page and web part model that provides full support for client-side SharePoint development, easy integration with SharePoint data, and support for open source tooling. With the SharePoint Framework, you can use modern web technologies and tools in your preferred development environment to build productive experiences and apps that are responsive and mobile-ready from day one. The SharePoint Framework works for SharePoint Online and also for on-premises (SharePoint 2016 Feature Pack 2 and SharePoint 2019).</a:t>
            </a:r>
          </a:p>
          <a:p>
            <a:r>
              <a:rPr lang="en-US" sz="900" dirty="0">
                <a:solidFill>
                  <a:srgbClr val="171717"/>
                </a:solidFill>
                <a:latin typeface="Segoe UI" panose="020B0502040204020203" pitchFamily="34" charset="0"/>
              </a:rPr>
              <a:t>Key features of the SharePoint Framework include the following:</a:t>
            </a:r>
          </a:p>
          <a:p>
            <a:pPr>
              <a:buFont typeface="Arial" panose="020B0604020202020204" pitchFamily="34" charset="0"/>
              <a:buChar char="•"/>
            </a:pPr>
            <a:r>
              <a:rPr lang="en-US" sz="900" dirty="0">
                <a:solidFill>
                  <a:srgbClr val="171717"/>
                </a:solidFill>
                <a:latin typeface="Segoe UI" panose="020B0502040204020203" pitchFamily="34" charset="0"/>
              </a:rPr>
              <a:t>It runs in the context of the current user and connection in the browser. There are no </a:t>
            </a:r>
            <a:r>
              <a:rPr lang="en-US" sz="900" dirty="0" err="1">
                <a:solidFill>
                  <a:srgbClr val="171717"/>
                </a:solidFill>
                <a:latin typeface="Segoe UI" panose="020B0502040204020203" pitchFamily="34" charset="0"/>
              </a:rPr>
              <a:t>iFrames</a:t>
            </a:r>
            <a:r>
              <a:rPr lang="en-US" sz="900" dirty="0">
                <a:solidFill>
                  <a:srgbClr val="171717"/>
                </a:solidFill>
                <a:latin typeface="Segoe UI" panose="020B0502040204020203" pitchFamily="34" charset="0"/>
              </a:rPr>
              <a:t> for the customization (JavaScript is embedded directly to the page).</a:t>
            </a:r>
          </a:p>
          <a:p>
            <a:pPr>
              <a:buFont typeface="Arial" panose="020B0604020202020204" pitchFamily="34" charset="0"/>
              <a:buChar char="•"/>
            </a:pPr>
            <a:r>
              <a:rPr lang="en-US" sz="900" dirty="0">
                <a:solidFill>
                  <a:srgbClr val="171717"/>
                </a:solidFill>
                <a:latin typeface="Segoe UI" panose="020B0502040204020203" pitchFamily="34" charset="0"/>
              </a:rPr>
              <a:t>The controls are rendered in the normal page DOM.</a:t>
            </a:r>
          </a:p>
          <a:p>
            <a:pPr>
              <a:buFont typeface="Arial" panose="020B0604020202020204" pitchFamily="34" charset="0"/>
              <a:buChar char="•"/>
            </a:pPr>
            <a:r>
              <a:rPr lang="en-US" sz="900" dirty="0">
                <a:solidFill>
                  <a:srgbClr val="171717"/>
                </a:solidFill>
                <a:latin typeface="Segoe UI" panose="020B0502040204020203" pitchFamily="34" charset="0"/>
              </a:rPr>
              <a:t>The controls are responsive and accessible by nature.</a:t>
            </a:r>
          </a:p>
          <a:p>
            <a:pPr>
              <a:buFont typeface="Arial" panose="020B0604020202020204" pitchFamily="34" charset="0"/>
              <a:buChar char="•"/>
            </a:pPr>
            <a:r>
              <a:rPr lang="en-US" sz="900" dirty="0">
                <a:solidFill>
                  <a:srgbClr val="171717"/>
                </a:solidFill>
                <a:latin typeface="Segoe UI" panose="020B0502040204020203" pitchFamily="34" charset="0"/>
              </a:rPr>
              <a:t>It enables the developer to access the lifecycle in addition to </a:t>
            </a:r>
            <a:r>
              <a:rPr lang="en-US" sz="900" b="1" dirty="0">
                <a:solidFill>
                  <a:srgbClr val="171717"/>
                </a:solidFill>
                <a:latin typeface="Segoe UI" panose="020B0502040204020203" pitchFamily="34" charset="0"/>
              </a:rPr>
              <a:t>render</a:t>
            </a:r>
            <a:r>
              <a:rPr lang="en-US" sz="900" dirty="0">
                <a:solidFill>
                  <a:srgbClr val="171717"/>
                </a:solidFill>
                <a:latin typeface="Segoe UI" panose="020B0502040204020203" pitchFamily="34" charset="0"/>
              </a:rPr>
              <a:t>, </a:t>
            </a:r>
            <a:r>
              <a:rPr lang="en-US" sz="900" b="1" dirty="0">
                <a:solidFill>
                  <a:srgbClr val="171717"/>
                </a:solidFill>
                <a:latin typeface="Segoe UI" panose="020B0502040204020203" pitchFamily="34" charset="0"/>
              </a:rPr>
              <a:t>load</a:t>
            </a:r>
            <a:r>
              <a:rPr lang="en-US" sz="900" dirty="0">
                <a:solidFill>
                  <a:srgbClr val="171717"/>
                </a:solidFill>
                <a:latin typeface="Segoe UI" panose="020B0502040204020203" pitchFamily="34" charset="0"/>
              </a:rPr>
              <a:t>, </a:t>
            </a:r>
            <a:r>
              <a:rPr lang="en-US" sz="900" b="1" dirty="0">
                <a:solidFill>
                  <a:srgbClr val="171717"/>
                </a:solidFill>
                <a:latin typeface="Segoe UI" panose="020B0502040204020203" pitchFamily="34" charset="0"/>
              </a:rPr>
              <a:t>serialize</a:t>
            </a:r>
            <a:r>
              <a:rPr lang="en-US" sz="900" dirty="0">
                <a:solidFill>
                  <a:srgbClr val="171717"/>
                </a:solidFill>
                <a:latin typeface="Segoe UI" panose="020B0502040204020203" pitchFamily="34" charset="0"/>
              </a:rPr>
              <a:t> and </a:t>
            </a:r>
            <a:r>
              <a:rPr lang="en-US" sz="900" b="1" dirty="0">
                <a:solidFill>
                  <a:srgbClr val="171717"/>
                </a:solidFill>
                <a:latin typeface="Segoe UI" panose="020B0502040204020203" pitchFamily="34" charset="0"/>
              </a:rPr>
              <a:t>deserialize</a:t>
            </a:r>
            <a:r>
              <a:rPr lang="en-US" sz="900" dirty="0">
                <a:solidFill>
                  <a:srgbClr val="171717"/>
                </a:solidFill>
                <a:latin typeface="Segoe UI" panose="020B0502040204020203" pitchFamily="34" charset="0"/>
              </a:rPr>
              <a:t>, </a:t>
            </a:r>
            <a:r>
              <a:rPr lang="en-US" sz="900" b="1" dirty="0">
                <a:solidFill>
                  <a:srgbClr val="171717"/>
                </a:solidFill>
                <a:latin typeface="Segoe UI" panose="020B0502040204020203" pitchFamily="34" charset="0"/>
              </a:rPr>
              <a:t>configuration changes</a:t>
            </a:r>
            <a:r>
              <a:rPr lang="en-US" sz="900" dirty="0">
                <a:solidFill>
                  <a:srgbClr val="171717"/>
                </a:solidFill>
                <a:latin typeface="Segoe UI" panose="020B0502040204020203" pitchFamily="34" charset="0"/>
              </a:rPr>
              <a:t>, and more.</a:t>
            </a:r>
          </a:p>
          <a:p>
            <a:pPr>
              <a:buFont typeface="Arial" panose="020B0604020202020204" pitchFamily="34" charset="0"/>
              <a:buChar char="•"/>
            </a:pPr>
            <a:r>
              <a:rPr lang="en-US" sz="900" dirty="0">
                <a:solidFill>
                  <a:srgbClr val="171717"/>
                </a:solidFill>
                <a:latin typeface="Segoe UI" panose="020B0502040204020203" pitchFamily="34" charset="0"/>
              </a:rPr>
              <a:t>It is framework-agnostic. You can use any JavaScript framework that you like: Vue, React, Handlebars, Knockout, Angular, and more.</a:t>
            </a:r>
          </a:p>
          <a:p>
            <a:pPr>
              <a:buFont typeface="Arial" panose="020B0604020202020204" pitchFamily="34" charset="0"/>
              <a:buChar char="•"/>
            </a:pPr>
            <a:r>
              <a:rPr lang="en-US" sz="900" dirty="0">
                <a:solidFill>
                  <a:srgbClr val="171717"/>
                </a:solidFill>
                <a:latin typeface="Segoe UI" panose="020B0502040204020203" pitchFamily="34" charset="0"/>
              </a:rPr>
              <a:t>The toolchain is based on common open source client development tools such as </a:t>
            </a:r>
            <a:r>
              <a:rPr lang="en-US" sz="900" dirty="0" err="1">
                <a:solidFill>
                  <a:srgbClr val="171717"/>
                </a:solidFill>
                <a:latin typeface="Segoe UI" panose="020B0502040204020203" pitchFamily="34" charset="0"/>
              </a:rPr>
              <a:t>npm</a:t>
            </a:r>
            <a:r>
              <a:rPr lang="en-US" sz="900" dirty="0">
                <a:solidFill>
                  <a:srgbClr val="171717"/>
                </a:solidFill>
                <a:latin typeface="Segoe UI" panose="020B0502040204020203" pitchFamily="34" charset="0"/>
              </a:rPr>
              <a:t>, TypeScript, Yeoman, webpack, and gulp.</a:t>
            </a:r>
          </a:p>
          <a:p>
            <a:pPr>
              <a:buFont typeface="Arial" panose="020B0604020202020204" pitchFamily="34" charset="0"/>
              <a:buChar char="•"/>
            </a:pPr>
            <a:r>
              <a:rPr lang="en-US" sz="900" dirty="0">
                <a:solidFill>
                  <a:srgbClr val="171717"/>
                </a:solidFill>
                <a:latin typeface="Segoe UI" panose="020B0502040204020203" pitchFamily="34" charset="0"/>
              </a:rPr>
              <a:t>Performance is reliable.</a:t>
            </a:r>
          </a:p>
          <a:p>
            <a:pPr>
              <a:buFont typeface="Arial" panose="020B0604020202020204" pitchFamily="34" charset="0"/>
              <a:buChar char="•"/>
            </a:pPr>
            <a:r>
              <a:rPr lang="en-US" sz="900" dirty="0">
                <a:solidFill>
                  <a:srgbClr val="171717"/>
                </a:solidFill>
                <a:latin typeface="Segoe UI" panose="020B0502040204020203" pitchFamily="34" charset="0"/>
              </a:rPr>
              <a:t>End users can use </a:t>
            </a:r>
            <a:r>
              <a:rPr lang="en-US" sz="900" dirty="0" err="1">
                <a:solidFill>
                  <a:srgbClr val="171717"/>
                </a:solidFill>
                <a:latin typeface="Segoe UI" panose="020B0502040204020203" pitchFamily="34" charset="0"/>
              </a:rPr>
              <a:t>SPFx</a:t>
            </a:r>
            <a:r>
              <a:rPr lang="en-US" sz="900" dirty="0">
                <a:solidFill>
                  <a:srgbClr val="171717"/>
                </a:solidFill>
                <a:latin typeface="Segoe UI" panose="020B0502040204020203" pitchFamily="34" charset="0"/>
              </a:rPr>
              <a:t> client-side solutions that are approved by the tenant administrators (or their delegates) on all sites, including self-service team, group, or personal sites.</a:t>
            </a:r>
          </a:p>
          <a:p>
            <a:pPr>
              <a:buFont typeface="Arial" panose="020B0604020202020204" pitchFamily="34" charset="0"/>
              <a:buChar char="•"/>
            </a:pPr>
            <a:r>
              <a:rPr lang="en-US" sz="900" dirty="0" err="1">
                <a:solidFill>
                  <a:srgbClr val="171717"/>
                </a:solidFill>
                <a:latin typeface="Segoe UI" panose="020B0502040204020203" pitchFamily="34" charset="0"/>
              </a:rPr>
              <a:t>SPFx</a:t>
            </a:r>
            <a:r>
              <a:rPr lang="en-US" sz="900" dirty="0">
                <a:solidFill>
                  <a:srgbClr val="171717"/>
                </a:solidFill>
                <a:latin typeface="Segoe UI" panose="020B0502040204020203" pitchFamily="34" charset="0"/>
              </a:rPr>
              <a:t> web parts can be added to both classic and modern pages.</a:t>
            </a:r>
          </a:p>
          <a:p>
            <a:r>
              <a:rPr lang="en-US" sz="900" dirty="0"/>
              <a:t>SOURCE: </a:t>
            </a:r>
            <a:r>
              <a:rPr lang="en-US" sz="900" dirty="0">
                <a:hlinkClick r:id="rId2"/>
              </a:rPr>
              <a:t>https://docs.microsoft.com/en-us/sharepoint/dev/spfx/sharepoint-framework-overview</a:t>
            </a:r>
            <a:endParaRPr lang="en-US" sz="900" dirty="0"/>
          </a:p>
        </p:txBody>
      </p:sp>
    </p:spTree>
    <p:extLst>
      <p:ext uri="{BB962C8B-B14F-4D97-AF65-F5344CB8AC3E}">
        <p14:creationId xmlns:p14="http://schemas.microsoft.com/office/powerpoint/2010/main" val="864574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99B7-EDA1-423F-9683-1DCA39190D8B}"/>
              </a:ext>
            </a:extLst>
          </p:cNvPr>
          <p:cNvSpPr>
            <a:spLocks noGrp="1"/>
          </p:cNvSpPr>
          <p:nvPr>
            <p:ph type="title"/>
          </p:nvPr>
        </p:nvSpPr>
        <p:spPr/>
        <p:txBody>
          <a:bodyPr/>
          <a:lstStyle/>
          <a:p>
            <a:r>
              <a:rPr lang="en-US" dirty="0"/>
              <a:t>Yeoman</a:t>
            </a:r>
          </a:p>
        </p:txBody>
      </p:sp>
      <p:sp>
        <p:nvSpPr>
          <p:cNvPr id="3" name="Content Placeholder 2">
            <a:extLst>
              <a:ext uri="{FF2B5EF4-FFF2-40B4-BE49-F238E27FC236}">
                <a16:creationId xmlns:a16="http://schemas.microsoft.com/office/drawing/2014/main" id="{EA4FBC21-0BA4-4C86-BF23-23883ED04F8E}"/>
              </a:ext>
            </a:extLst>
          </p:cNvPr>
          <p:cNvSpPr>
            <a:spLocks noGrp="1"/>
          </p:cNvSpPr>
          <p:nvPr>
            <p:ph idx="1"/>
          </p:nvPr>
        </p:nvSpPr>
        <p:spPr/>
        <p:txBody>
          <a:bodyPr>
            <a:normAutofit fontScale="62500" lnSpcReduction="20000"/>
          </a:bodyPr>
          <a:lstStyle/>
          <a:p>
            <a:r>
              <a:rPr lang="en-US" b="1" dirty="0"/>
              <a:t>What's Yeoman?</a:t>
            </a:r>
          </a:p>
          <a:p>
            <a:r>
              <a:rPr lang="en-US" dirty="0"/>
              <a:t>Yeoman helps you to kickstart new projects, prescribing best practices and tools to help you stay productive.</a:t>
            </a:r>
          </a:p>
          <a:p>
            <a:r>
              <a:rPr lang="en-US" dirty="0"/>
              <a:t>To do so, we provide a generator ecosystem. A generator is basically a plugin that can be run with the `</a:t>
            </a:r>
            <a:r>
              <a:rPr lang="en-US" dirty="0" err="1"/>
              <a:t>yo</a:t>
            </a:r>
            <a:r>
              <a:rPr lang="en-US" dirty="0"/>
              <a:t>` command to scaffold complete projects or useful parts.</a:t>
            </a:r>
          </a:p>
          <a:p>
            <a:r>
              <a:rPr lang="en-US" dirty="0"/>
              <a:t>Through our official Generators, we promote the "Yeoman workflow". This workflow is a robust and opinionated client-side stack, comprising tools and frameworks that can help developers quickly build beautiful web applications. We take care of providing everything needed to get started without any of the normal headaches associated with a manual setup.</a:t>
            </a:r>
          </a:p>
          <a:p>
            <a:r>
              <a:rPr lang="en-US" dirty="0"/>
              <a:t>With a modular architecture that can scale out of the box, we leverage the success and lessons learned from several open-source communities to ensure that developers use it as intelligently as possible.</a:t>
            </a:r>
          </a:p>
          <a:p>
            <a:r>
              <a:rPr lang="en-US" dirty="0"/>
              <a:t>As firm believers in good documentation and well thought out build processes, Yeoman includes support for linting, testing, minification and much more, so developers can focus on solutions rather than worrying about the little things.</a:t>
            </a:r>
          </a:p>
          <a:p>
            <a:r>
              <a:rPr lang="en-US" b="1" dirty="0"/>
              <a:t>Tools</a:t>
            </a:r>
          </a:p>
          <a:p>
            <a:r>
              <a:rPr lang="en-US" dirty="0"/>
              <a:t>The Yeoman workflow comprises three types of tools for improving your productivity and satisfaction when building a web app: the scaffolding tool (</a:t>
            </a:r>
            <a:r>
              <a:rPr lang="en-US" dirty="0" err="1"/>
              <a:t>yo</a:t>
            </a:r>
            <a:r>
              <a:rPr lang="en-US" dirty="0"/>
              <a:t>), the build tool (Gulp, Grunt </a:t>
            </a:r>
            <a:r>
              <a:rPr lang="en-US" dirty="0" err="1"/>
              <a:t>etc</a:t>
            </a:r>
            <a:r>
              <a:rPr lang="en-US" dirty="0"/>
              <a:t>) and the package manager (like </a:t>
            </a:r>
            <a:r>
              <a:rPr lang="en-US" dirty="0" err="1"/>
              <a:t>npm</a:t>
            </a:r>
            <a:r>
              <a:rPr lang="en-US" dirty="0"/>
              <a:t> and Bower).</a:t>
            </a:r>
          </a:p>
          <a:p>
            <a:r>
              <a:rPr lang="en-US" sz="1600" dirty="0"/>
              <a:t>SOURCE:</a:t>
            </a:r>
            <a:r>
              <a:rPr lang="en-US" dirty="0"/>
              <a:t> </a:t>
            </a:r>
            <a:r>
              <a:rPr lang="en-US" dirty="0">
                <a:hlinkClick r:id="rId2"/>
              </a:rPr>
              <a:t>https://yeoman.io</a:t>
            </a:r>
            <a:endParaRPr lang="en-US" dirty="0"/>
          </a:p>
        </p:txBody>
      </p:sp>
    </p:spTree>
    <p:extLst>
      <p:ext uri="{BB962C8B-B14F-4D97-AF65-F5344CB8AC3E}">
        <p14:creationId xmlns:p14="http://schemas.microsoft.com/office/powerpoint/2010/main" val="3810153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115</TotalTime>
  <Words>1148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Segoe UI</vt:lpstr>
      <vt:lpstr>Wingdings 3</vt:lpstr>
      <vt:lpstr>Ion Boardroom</vt:lpstr>
      <vt:lpstr>Integrating VueJS With SharePoint O365</vt:lpstr>
      <vt:lpstr>About Me</vt:lpstr>
      <vt:lpstr>Agenda</vt:lpstr>
      <vt:lpstr>What is a Single Page Application?</vt:lpstr>
      <vt:lpstr>What is Node JS?</vt:lpstr>
      <vt:lpstr>What is Vue?</vt:lpstr>
      <vt:lpstr>Vue Components And Plugins</vt:lpstr>
      <vt:lpstr>SPFx AKA SharePoint Framework</vt:lpstr>
      <vt:lpstr>Yeoman</vt:lpstr>
      <vt:lpstr>Yeoman Generators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Single Page "Web Parts" using NodeJS &amp; VueJS</dc:title>
  <dc:creator>Daniel Walker</dc:creator>
  <cp:lastModifiedBy>Daniel Walker</cp:lastModifiedBy>
  <cp:revision>14</cp:revision>
  <dcterms:created xsi:type="dcterms:W3CDTF">2019-01-12T12:45:48Z</dcterms:created>
  <dcterms:modified xsi:type="dcterms:W3CDTF">2020-01-10T09:46:28Z</dcterms:modified>
</cp:coreProperties>
</file>