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4" r:id="rId3"/>
    <p:sldId id="265" r:id="rId4"/>
    <p:sldId id="260" r:id="rId5"/>
    <p:sldId id="261" r:id="rId6"/>
    <p:sldId id="257"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BFD4A-EC65-43EF-AFAF-279316AC34A3}"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E2028-9606-4130-80E1-B10E97215D45}" type="slidenum">
              <a:rPr lang="en-US" smtClean="0"/>
              <a:t>‹#›</a:t>
            </a:fld>
            <a:endParaRPr lang="en-US"/>
          </a:p>
        </p:txBody>
      </p:sp>
    </p:spTree>
    <p:extLst>
      <p:ext uri="{BB962C8B-B14F-4D97-AF65-F5344CB8AC3E}">
        <p14:creationId xmlns:p14="http://schemas.microsoft.com/office/powerpoint/2010/main" val="143289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8/11/2019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8/11/2019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8/11/2019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8/11/2019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8/11/2019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CSS" TargetMode="External"/><Relationship Id="rId13" Type="http://schemas.openxmlformats.org/officeDocument/2006/relationships/hyperlink" Target="https://en.wikipedia.org/wiki/Comparison_of_layout_engines_(HTML5)#APIs" TargetMode="External"/><Relationship Id="rId3" Type="http://schemas.openxmlformats.org/officeDocument/2006/relationships/hyperlink" Target="https://en.wikipedia.org/wiki/Web_site" TargetMode="External"/><Relationship Id="rId7" Type="http://schemas.openxmlformats.org/officeDocument/2006/relationships/hyperlink" Target="https://en.wikipedia.org/wiki/JavaScript" TargetMode="External"/><Relationship Id="rId12" Type="http://schemas.openxmlformats.org/officeDocument/2006/relationships/hyperlink" Target="https://en.wikipedia.org/wiki/HTML5" TargetMode="External"/><Relationship Id="rId2" Type="http://schemas.openxmlformats.org/officeDocument/2006/relationships/hyperlink" Target="https://en.wikipedia.org/wiki/Web_application" TargetMode="Externa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11" Type="http://schemas.openxmlformats.org/officeDocument/2006/relationships/hyperlink" Target="https://en.wikipedia.org/wiki/Fragment_identifier" TargetMode="External"/><Relationship Id="rId5" Type="http://schemas.openxmlformats.org/officeDocument/2006/relationships/hyperlink" Target="https://en.wikipedia.org/wiki/Desktop_application" TargetMode="External"/><Relationship Id="rId15" Type="http://schemas.openxmlformats.org/officeDocument/2006/relationships/hyperlink" Target="https://en.wikipedia.org/wiki/Web_server" TargetMode="External"/><Relationship Id="rId10" Type="http://schemas.openxmlformats.org/officeDocument/2006/relationships/hyperlink" Target="https://en.wikipedia.org/wiki/Dynamic_loading" TargetMode="External"/><Relationship Id="rId4" Type="http://schemas.openxmlformats.org/officeDocument/2006/relationships/hyperlink" Target="https://en.wikipedia.org/wiki/User_experience" TargetMode="External"/><Relationship Id="rId9" Type="http://schemas.openxmlformats.org/officeDocument/2006/relationships/hyperlink" Target="https://en.wikipedia.org/wiki/Single-page_application#cite_note-Flanagan2006-1" TargetMode="External"/><Relationship Id="rId14" Type="http://schemas.openxmlformats.org/officeDocument/2006/relationships/hyperlink" Target="https://en.wikipedia.org/wiki/Single-page_application#cite_note-2"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vuejs/awesome-vue#components--libraries" TargetMode="External"/><Relationship Id="rId2" Type="http://schemas.openxmlformats.org/officeDocument/2006/relationships/hyperlink" Target="https://vuejs.org/v2/guide/single-file-components.html" TargetMode="External"/><Relationship Id="rId1" Type="http://schemas.openxmlformats.org/officeDocument/2006/relationships/slideLayout" Target="../slideLayouts/slideLayout2.xml"/><Relationship Id="rId5" Type="http://schemas.openxmlformats.org/officeDocument/2006/relationships/hyperlink" Target="https://vuejs.org/v2/guide/comparison.html" TargetMode="External"/><Relationship Id="rId4" Type="http://schemas.openxmlformats.org/officeDocument/2006/relationships/hyperlink" Target="vuejs.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5435-D4D8-4E3A-A101-C79FAE569974}"/>
              </a:ext>
            </a:extLst>
          </p:cNvPr>
          <p:cNvSpPr>
            <a:spLocks noGrp="1"/>
          </p:cNvSpPr>
          <p:nvPr>
            <p:ph type="ctrTitle"/>
          </p:nvPr>
        </p:nvSpPr>
        <p:spPr/>
        <p:txBody>
          <a:bodyPr/>
          <a:lstStyle/>
          <a:p>
            <a:r>
              <a:rPr lang="en-US" dirty="0"/>
              <a:t>Integrating NodeJS &amp; </a:t>
            </a:r>
            <a:r>
              <a:rPr lang="en-US" dirty="0" err="1"/>
              <a:t>VueJS</a:t>
            </a:r>
            <a:r>
              <a:rPr lang="en-US" dirty="0"/>
              <a:t> With SharePoint</a:t>
            </a:r>
          </a:p>
        </p:txBody>
      </p:sp>
      <p:sp>
        <p:nvSpPr>
          <p:cNvPr id="3" name="Subtitle 2">
            <a:extLst>
              <a:ext uri="{FF2B5EF4-FFF2-40B4-BE49-F238E27FC236}">
                <a16:creationId xmlns:a16="http://schemas.microsoft.com/office/drawing/2014/main" id="{F2B6F97B-1E2A-4EE1-A51C-911567841C60}"/>
              </a:ext>
            </a:extLst>
          </p:cNvPr>
          <p:cNvSpPr>
            <a:spLocks noGrp="1"/>
          </p:cNvSpPr>
          <p:nvPr>
            <p:ph type="subTitle" idx="1"/>
          </p:nvPr>
        </p:nvSpPr>
        <p:spPr/>
        <p:txBody>
          <a:bodyPr/>
          <a:lstStyle/>
          <a:p>
            <a:r>
              <a:rPr lang="en-US" dirty="0"/>
              <a:t>Daniel Walker</a:t>
            </a:r>
          </a:p>
        </p:txBody>
      </p:sp>
    </p:spTree>
    <p:extLst>
      <p:ext uri="{BB962C8B-B14F-4D97-AF65-F5344CB8AC3E}">
        <p14:creationId xmlns:p14="http://schemas.microsoft.com/office/powerpoint/2010/main" val="3868168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2779-2791-428B-A433-7752703BADEB}"/>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3C4AEC28-8878-4A1E-9A6D-C3FFC913FF8C}"/>
              </a:ext>
            </a:extLst>
          </p:cNvPr>
          <p:cNvSpPr>
            <a:spLocks noGrp="1"/>
          </p:cNvSpPr>
          <p:nvPr>
            <p:ph idx="1"/>
          </p:nvPr>
        </p:nvSpPr>
        <p:spPr/>
        <p:txBody>
          <a:bodyPr/>
          <a:lstStyle/>
          <a:p>
            <a:r>
              <a:rPr lang="en-US" dirty="0"/>
              <a:t>Name: Daniel Walker</a:t>
            </a:r>
          </a:p>
          <a:p>
            <a:r>
              <a:rPr lang="en-US" dirty="0"/>
              <a:t>Aliases: </a:t>
            </a:r>
            <a:r>
              <a:rPr lang="en-US" dirty="0" err="1"/>
              <a:t>spevilgenius</a:t>
            </a:r>
            <a:r>
              <a:rPr lang="en-US" dirty="0"/>
              <a:t>, </a:t>
            </a:r>
            <a:r>
              <a:rPr lang="en-US" dirty="0" err="1"/>
              <a:t>legodan</a:t>
            </a:r>
            <a:endParaRPr lang="en-US" dirty="0"/>
          </a:p>
          <a:p>
            <a:r>
              <a:rPr lang="en-US" dirty="0"/>
              <a:t>Twitter: @</a:t>
            </a:r>
            <a:r>
              <a:rPr lang="en-US" dirty="0" err="1"/>
              <a:t>spevilgenius</a:t>
            </a:r>
            <a:endParaRPr lang="en-US" dirty="0"/>
          </a:p>
          <a:p>
            <a:r>
              <a:rPr lang="en-US" dirty="0"/>
              <a:t>LinkedIn</a:t>
            </a:r>
          </a:p>
          <a:p>
            <a:r>
              <a:rPr lang="en-US" dirty="0"/>
              <a:t>Company: Resource Management Concepts (RMC)</a:t>
            </a:r>
          </a:p>
        </p:txBody>
      </p:sp>
    </p:spTree>
    <p:extLst>
      <p:ext uri="{BB962C8B-B14F-4D97-AF65-F5344CB8AC3E}">
        <p14:creationId xmlns:p14="http://schemas.microsoft.com/office/powerpoint/2010/main" val="411207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1518-886E-48C0-ACFA-C73114E24D1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A8928B2-773B-4175-92C7-671F6D091B01}"/>
              </a:ext>
            </a:extLst>
          </p:cNvPr>
          <p:cNvSpPr>
            <a:spLocks noGrp="1"/>
          </p:cNvSpPr>
          <p:nvPr>
            <p:ph idx="1"/>
          </p:nvPr>
        </p:nvSpPr>
        <p:spPr/>
        <p:txBody>
          <a:bodyPr/>
          <a:lstStyle/>
          <a:p>
            <a:r>
              <a:rPr lang="en-US" dirty="0"/>
              <a:t>Single Page Applications</a:t>
            </a:r>
          </a:p>
          <a:p>
            <a:r>
              <a:rPr lang="en-US" dirty="0"/>
              <a:t>Node JS</a:t>
            </a:r>
          </a:p>
          <a:p>
            <a:r>
              <a:rPr lang="en-US" dirty="0"/>
              <a:t>Vue</a:t>
            </a:r>
          </a:p>
          <a:p>
            <a:r>
              <a:rPr lang="en-US" dirty="0"/>
              <a:t>Demo</a:t>
            </a:r>
          </a:p>
          <a:p>
            <a:endParaRPr lang="en-US" dirty="0"/>
          </a:p>
        </p:txBody>
      </p:sp>
    </p:spTree>
    <p:extLst>
      <p:ext uri="{BB962C8B-B14F-4D97-AF65-F5344CB8AC3E}">
        <p14:creationId xmlns:p14="http://schemas.microsoft.com/office/powerpoint/2010/main" val="21670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DF4F-F26C-4DE2-8DAD-1B128F97FA61}"/>
              </a:ext>
            </a:extLst>
          </p:cNvPr>
          <p:cNvSpPr>
            <a:spLocks noGrp="1"/>
          </p:cNvSpPr>
          <p:nvPr>
            <p:ph type="title"/>
          </p:nvPr>
        </p:nvSpPr>
        <p:spPr/>
        <p:txBody>
          <a:bodyPr/>
          <a:lstStyle/>
          <a:p>
            <a:r>
              <a:rPr lang="en-US" dirty="0"/>
              <a:t>What is a Single Page Application?</a:t>
            </a:r>
          </a:p>
        </p:txBody>
      </p:sp>
      <p:sp>
        <p:nvSpPr>
          <p:cNvPr id="3" name="Content Placeholder 2">
            <a:extLst>
              <a:ext uri="{FF2B5EF4-FFF2-40B4-BE49-F238E27FC236}">
                <a16:creationId xmlns:a16="http://schemas.microsoft.com/office/drawing/2014/main" id="{F2351615-2B23-408D-B9B8-66BE022EA146}"/>
              </a:ext>
            </a:extLst>
          </p:cNvPr>
          <p:cNvSpPr>
            <a:spLocks noGrp="1"/>
          </p:cNvSpPr>
          <p:nvPr>
            <p:ph idx="1"/>
          </p:nvPr>
        </p:nvSpPr>
        <p:spPr>
          <a:xfrm>
            <a:off x="493059" y="2308411"/>
            <a:ext cx="11183469" cy="3881717"/>
          </a:xfrm>
        </p:spPr>
        <p:txBody>
          <a:bodyPr>
            <a:normAutofit/>
          </a:bodyPr>
          <a:lstStyle/>
          <a:p>
            <a:r>
              <a:rPr lang="en-US" dirty="0"/>
              <a:t>A </a:t>
            </a:r>
            <a:r>
              <a:rPr lang="en-US" b="1" dirty="0"/>
              <a:t>single-page application</a:t>
            </a:r>
            <a:r>
              <a:rPr lang="en-US" dirty="0"/>
              <a:t> (</a:t>
            </a:r>
            <a:r>
              <a:rPr lang="en-US" b="1" dirty="0"/>
              <a:t>SPA</a:t>
            </a:r>
            <a:r>
              <a:rPr lang="en-US" dirty="0"/>
              <a:t>) is a </a:t>
            </a:r>
            <a:r>
              <a:rPr lang="en-US" dirty="0">
                <a:hlinkClick r:id="rId2" tooltip="Web application"/>
              </a:rPr>
              <a:t>web application</a:t>
            </a:r>
            <a:r>
              <a:rPr lang="en-US" dirty="0"/>
              <a:t> or </a:t>
            </a:r>
            <a:r>
              <a:rPr lang="en-US" dirty="0">
                <a:hlinkClick r:id="rId3" tooltip="Web site"/>
              </a:rPr>
              <a:t>web site</a:t>
            </a:r>
            <a:r>
              <a:rPr lang="en-US" dirty="0"/>
              <a:t> that interacts with the user by dynamically rewriting the current page rather than loading entire new pages from a server. This approach avoids interruption of the </a:t>
            </a:r>
            <a:r>
              <a:rPr lang="en-US" dirty="0">
                <a:hlinkClick r:id="rId4" tooltip="User experience"/>
              </a:rPr>
              <a:t>user experience</a:t>
            </a:r>
            <a:r>
              <a:rPr lang="en-US" dirty="0"/>
              <a:t> between successive pages, making the application behave more like a </a:t>
            </a:r>
            <a:r>
              <a:rPr lang="en-US" dirty="0">
                <a:hlinkClick r:id="rId5" tooltip="Desktop application"/>
              </a:rPr>
              <a:t>desktop application</a:t>
            </a:r>
            <a:r>
              <a:rPr lang="en-US" dirty="0"/>
              <a:t>. In a SPA, either all necessary code – </a:t>
            </a:r>
            <a:r>
              <a:rPr lang="en-US" dirty="0">
                <a:hlinkClick r:id="rId6" tooltip="HTML"/>
              </a:rPr>
              <a:t>HTML</a:t>
            </a:r>
            <a:r>
              <a:rPr lang="en-US" dirty="0"/>
              <a:t>, </a:t>
            </a:r>
            <a:r>
              <a:rPr lang="en-US" dirty="0">
                <a:hlinkClick r:id="rId7" tooltip="JavaScript"/>
              </a:rPr>
              <a:t>JavaScript</a:t>
            </a:r>
            <a:r>
              <a:rPr lang="en-US" dirty="0"/>
              <a:t>, and </a:t>
            </a:r>
            <a:r>
              <a:rPr lang="en-US" dirty="0">
                <a:hlinkClick r:id="rId8" tooltip="CSS"/>
              </a:rPr>
              <a:t>CSS</a:t>
            </a:r>
            <a:r>
              <a:rPr lang="en-US" dirty="0"/>
              <a:t> – is retrieved with a single page load,</a:t>
            </a:r>
            <a:r>
              <a:rPr lang="en-US" baseline="30000" dirty="0">
                <a:hlinkClick r:id="rId9"/>
              </a:rPr>
              <a:t>[1]</a:t>
            </a:r>
            <a:r>
              <a:rPr lang="en-US" dirty="0"/>
              <a:t> or the appropriate resources are </a:t>
            </a:r>
            <a:r>
              <a:rPr lang="en-US" dirty="0">
                <a:hlinkClick r:id="rId10" tooltip="Dynamic loading"/>
              </a:rPr>
              <a:t>dynamically loaded</a:t>
            </a:r>
            <a:r>
              <a:rPr lang="en-US" dirty="0"/>
              <a:t> and added to the page as necessary, usually in response to user actions. The page does not reload at any point in the process, nor does control transfer to another page, although the </a:t>
            </a:r>
            <a:r>
              <a:rPr lang="en-US" dirty="0">
                <a:hlinkClick r:id="rId11" tooltip="Fragment identifier"/>
              </a:rPr>
              <a:t>location hash</a:t>
            </a:r>
            <a:r>
              <a:rPr lang="en-US" dirty="0"/>
              <a:t> or the </a:t>
            </a:r>
            <a:r>
              <a:rPr lang="en-US" dirty="0">
                <a:hlinkClick r:id="rId12" tooltip="HTML5"/>
              </a:rPr>
              <a:t>HTML5</a:t>
            </a:r>
            <a:r>
              <a:rPr lang="en-US" dirty="0"/>
              <a:t> </a:t>
            </a:r>
            <a:r>
              <a:rPr lang="en-US" dirty="0">
                <a:hlinkClick r:id="rId13" tooltip="Comparison of layout engines (HTML5)"/>
              </a:rPr>
              <a:t>History API</a:t>
            </a:r>
            <a:r>
              <a:rPr lang="en-US" dirty="0"/>
              <a:t> can be used to provide the perception and navigability of separate logical pages in the application.</a:t>
            </a:r>
            <a:r>
              <a:rPr lang="en-US" baseline="30000" dirty="0">
                <a:hlinkClick r:id="rId14"/>
              </a:rPr>
              <a:t>[2]</a:t>
            </a:r>
            <a:r>
              <a:rPr lang="en-US" dirty="0"/>
              <a:t> Interaction with the single page application often involves dynamic communication with the </a:t>
            </a:r>
            <a:r>
              <a:rPr lang="en-US" dirty="0">
                <a:hlinkClick r:id="rId15" tooltip="Web server"/>
              </a:rPr>
              <a:t>web server</a:t>
            </a:r>
            <a:r>
              <a:rPr lang="en-US" dirty="0"/>
              <a:t> behind the scenes.</a:t>
            </a:r>
          </a:p>
        </p:txBody>
      </p:sp>
    </p:spTree>
    <p:extLst>
      <p:ext uri="{BB962C8B-B14F-4D97-AF65-F5344CB8AC3E}">
        <p14:creationId xmlns:p14="http://schemas.microsoft.com/office/powerpoint/2010/main" val="41303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25ED-C160-4096-9AE4-0A4BDB309044}"/>
              </a:ext>
            </a:extLst>
          </p:cNvPr>
          <p:cNvSpPr>
            <a:spLocks noGrp="1"/>
          </p:cNvSpPr>
          <p:nvPr>
            <p:ph type="title"/>
          </p:nvPr>
        </p:nvSpPr>
        <p:spPr/>
        <p:txBody>
          <a:bodyPr/>
          <a:lstStyle/>
          <a:p>
            <a:r>
              <a:rPr lang="en-US" dirty="0"/>
              <a:t>What is Node JS?</a:t>
            </a:r>
          </a:p>
        </p:txBody>
      </p:sp>
      <p:sp>
        <p:nvSpPr>
          <p:cNvPr id="3" name="Content Placeholder 2">
            <a:extLst>
              <a:ext uri="{FF2B5EF4-FFF2-40B4-BE49-F238E27FC236}">
                <a16:creationId xmlns:a16="http://schemas.microsoft.com/office/drawing/2014/main" id="{5A3AFACE-D8F4-4AEE-9DF0-8A59664100DE}"/>
              </a:ext>
            </a:extLst>
          </p:cNvPr>
          <p:cNvSpPr>
            <a:spLocks noGrp="1"/>
          </p:cNvSpPr>
          <p:nvPr>
            <p:ph idx="1"/>
          </p:nvPr>
        </p:nvSpPr>
        <p:spPr>
          <a:xfrm>
            <a:off x="506506" y="2411506"/>
            <a:ext cx="11205882" cy="3472826"/>
          </a:xfrm>
        </p:spPr>
        <p:txBody>
          <a:bodyPr/>
          <a:lstStyle/>
          <a:p>
            <a:r>
              <a:rPr lang="en-US" dirty="0"/>
              <a:t>Node.js is a JavaScript runtime built on Chrome’s V8 JavaScript engine. Node.js uses an event-driven, non-blocking I/O model that makes it lightweight and efficient. Node.js’ package ecosystem, </a:t>
            </a:r>
            <a:r>
              <a:rPr lang="en-US" dirty="0" err="1"/>
              <a:t>npm</a:t>
            </a:r>
            <a:r>
              <a:rPr lang="en-US" dirty="0"/>
              <a:t>, is the largest ecosystem of open source libraries in the world. As an asynchronous event driven JavaScript runtime, Node is designed to build scalable network applications.</a:t>
            </a:r>
          </a:p>
          <a:p>
            <a:r>
              <a:rPr lang="en-US" dirty="0">
                <a:hlinkClick r:id="rId2"/>
              </a:rPr>
              <a:t>NPM</a:t>
            </a:r>
            <a:r>
              <a:rPr lang="en-US" dirty="0"/>
              <a:t> (Node Package Manager) – A plethora of open source </a:t>
            </a:r>
            <a:r>
              <a:rPr lang="en-US" dirty="0" err="1"/>
              <a:t>javascript</a:t>
            </a:r>
            <a:r>
              <a:rPr lang="en-US" dirty="0"/>
              <a:t> libraries used to build your applications.</a:t>
            </a:r>
          </a:p>
          <a:p>
            <a:r>
              <a:rPr lang="en-US" dirty="0"/>
              <a:t>CLI (Command Line Interface) – A lot of node’s functionality is driven via CLI’s and can be utilized in DOS’s Command Prompt, PowerShell, </a:t>
            </a:r>
            <a:r>
              <a:rPr lang="en-US"/>
              <a:t>and others.</a:t>
            </a:r>
            <a:endParaRPr lang="en-US" dirty="0"/>
          </a:p>
        </p:txBody>
      </p:sp>
    </p:spTree>
    <p:extLst>
      <p:ext uri="{BB962C8B-B14F-4D97-AF65-F5344CB8AC3E}">
        <p14:creationId xmlns:p14="http://schemas.microsoft.com/office/powerpoint/2010/main" val="286321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7EC4-315B-48D1-9985-5B6D56410F53}"/>
              </a:ext>
            </a:extLst>
          </p:cNvPr>
          <p:cNvSpPr>
            <a:spLocks noGrp="1"/>
          </p:cNvSpPr>
          <p:nvPr>
            <p:ph type="title"/>
          </p:nvPr>
        </p:nvSpPr>
        <p:spPr/>
        <p:txBody>
          <a:bodyPr/>
          <a:lstStyle/>
          <a:p>
            <a:r>
              <a:rPr lang="en-US" dirty="0"/>
              <a:t>What is Vue?</a:t>
            </a:r>
          </a:p>
        </p:txBody>
      </p:sp>
      <p:sp>
        <p:nvSpPr>
          <p:cNvPr id="3" name="Content Placeholder 2">
            <a:extLst>
              <a:ext uri="{FF2B5EF4-FFF2-40B4-BE49-F238E27FC236}">
                <a16:creationId xmlns:a16="http://schemas.microsoft.com/office/drawing/2014/main" id="{64DD0949-EB1F-4429-8F09-CC9C66608636}"/>
              </a:ext>
            </a:extLst>
          </p:cNvPr>
          <p:cNvSpPr>
            <a:spLocks noGrp="1"/>
          </p:cNvSpPr>
          <p:nvPr>
            <p:ph idx="1"/>
          </p:nvPr>
        </p:nvSpPr>
        <p:spPr>
          <a:xfrm>
            <a:off x="461682" y="2407023"/>
            <a:ext cx="11219330" cy="4164105"/>
          </a:xfrm>
        </p:spPr>
        <p:txBody>
          <a:bodyPr>
            <a:normAutofit/>
          </a:bodyPr>
          <a:lstStyle/>
          <a:p>
            <a:r>
              <a:rPr lang="en-US" dirty="0"/>
              <a:t>Vue (pronounced /</a:t>
            </a:r>
            <a:r>
              <a:rPr lang="en-US" dirty="0" err="1"/>
              <a:t>vju</a:t>
            </a:r>
            <a:r>
              <a:rPr lang="en-US" dirty="0"/>
              <a:t>ː/, like </a:t>
            </a:r>
            <a:r>
              <a:rPr lang="en-US" b="1" dirty="0"/>
              <a:t>view</a:t>
            </a:r>
            <a:r>
              <a:rPr lang="en-US" dirty="0"/>
              <a:t>) is a </a:t>
            </a:r>
            <a:r>
              <a:rPr lang="en-US" b="1" dirty="0"/>
              <a:t>progressive framework</a:t>
            </a:r>
            <a:r>
              <a:rPr lang="en-US" dirty="0"/>
              <a:t> for building user interfaces. Unlike other monolithic frameworks, Vue is designed from the ground up to be incrementally adoptable. The core library is focused on the view layer only, and is easy to pick up and integrate with other libraries or existing projects. On the other hand, Vue is also perfectly capable of powering sophisticated Single-Page Applications when used in combination with </a:t>
            </a:r>
            <a:r>
              <a:rPr lang="en-US" b="1" dirty="0">
                <a:hlinkClick r:id="rId2"/>
              </a:rPr>
              <a:t>modern tooling</a:t>
            </a:r>
            <a:r>
              <a:rPr lang="en-US" dirty="0"/>
              <a:t> and </a:t>
            </a:r>
            <a:r>
              <a:rPr lang="en-US" b="1" dirty="0">
                <a:hlinkClick r:id="rId3"/>
              </a:rPr>
              <a:t>supporting libraries</a:t>
            </a:r>
            <a:r>
              <a:rPr lang="en-US" dirty="0"/>
              <a:t>.</a:t>
            </a:r>
          </a:p>
          <a:p>
            <a:r>
              <a:rPr lang="en-US" dirty="0"/>
              <a:t>If you’d like to learn more about Vue checkout </a:t>
            </a:r>
            <a:r>
              <a:rPr lang="en-US" dirty="0">
                <a:hlinkClick r:id="rId4" action="ppaction://hlinkfile"/>
              </a:rPr>
              <a:t>vuejs.org</a:t>
            </a:r>
            <a:endParaRPr lang="en-US" dirty="0"/>
          </a:p>
          <a:p>
            <a:r>
              <a:rPr lang="en-US" dirty="0"/>
              <a:t>If you are an experienced frontend developer and want to know how Vue compares to other libraries/frameworks, check out the </a:t>
            </a:r>
            <a:r>
              <a:rPr lang="en-US" b="1" dirty="0">
                <a:hlinkClick r:id="rId5"/>
              </a:rPr>
              <a:t>Comparison with Other Frameworks</a:t>
            </a:r>
            <a:r>
              <a:rPr lang="en-US" dirty="0"/>
              <a:t>.</a:t>
            </a:r>
          </a:p>
          <a:p>
            <a:endParaRPr lang="en-US" dirty="0"/>
          </a:p>
        </p:txBody>
      </p:sp>
    </p:spTree>
    <p:extLst>
      <p:ext uri="{BB962C8B-B14F-4D97-AF65-F5344CB8AC3E}">
        <p14:creationId xmlns:p14="http://schemas.microsoft.com/office/powerpoint/2010/main" val="140833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ABF6-4341-4580-9B79-C25C658BD44F}"/>
              </a:ext>
            </a:extLst>
          </p:cNvPr>
          <p:cNvSpPr>
            <a:spLocks noGrp="1"/>
          </p:cNvSpPr>
          <p:nvPr>
            <p:ph type="title"/>
          </p:nvPr>
        </p:nvSpPr>
        <p:spPr/>
        <p:txBody>
          <a:bodyPr/>
          <a:lstStyle/>
          <a:p>
            <a:r>
              <a:rPr lang="en-US" dirty="0"/>
              <a:t>Vue Components And Plugins</a:t>
            </a:r>
          </a:p>
        </p:txBody>
      </p:sp>
      <p:sp>
        <p:nvSpPr>
          <p:cNvPr id="3" name="Content Placeholder 2">
            <a:extLst>
              <a:ext uri="{FF2B5EF4-FFF2-40B4-BE49-F238E27FC236}">
                <a16:creationId xmlns:a16="http://schemas.microsoft.com/office/drawing/2014/main" id="{1C0A7BEE-9846-49B6-B960-FA1636EDC5F5}"/>
              </a:ext>
            </a:extLst>
          </p:cNvPr>
          <p:cNvSpPr>
            <a:spLocks noGrp="1"/>
          </p:cNvSpPr>
          <p:nvPr>
            <p:ph idx="1"/>
          </p:nvPr>
        </p:nvSpPr>
        <p:spPr/>
        <p:txBody>
          <a:bodyPr/>
          <a:lstStyle/>
          <a:p>
            <a:r>
              <a:rPr lang="en-US" dirty="0"/>
              <a:t>Component: A separate scalable piece of application that can stand on its own or be used with other components. Several components can be combined to create SPA’s</a:t>
            </a:r>
          </a:p>
          <a:p>
            <a:r>
              <a:rPr lang="en-US" dirty="0"/>
              <a:t>Plugins: A series of extensions that plugin to Vue. These can be simple or complex and are usually wrappers for other frameworks. A few examples will be presented in this demo.</a:t>
            </a:r>
          </a:p>
        </p:txBody>
      </p:sp>
    </p:spTree>
    <p:extLst>
      <p:ext uri="{BB962C8B-B14F-4D97-AF65-F5344CB8AC3E}">
        <p14:creationId xmlns:p14="http://schemas.microsoft.com/office/powerpoint/2010/main" val="280218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3C2F-41A9-4221-92D7-6703AD9938A7}"/>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9A370F9F-B3C9-4955-B395-59F76181BD58}"/>
              </a:ext>
            </a:extLst>
          </p:cNvPr>
          <p:cNvSpPr>
            <a:spLocks noGrp="1"/>
          </p:cNvSpPr>
          <p:nvPr>
            <p:ph idx="1"/>
          </p:nvPr>
        </p:nvSpPr>
        <p:spPr/>
        <p:txBody>
          <a:bodyPr>
            <a:normAutofit/>
          </a:bodyPr>
          <a:lstStyle/>
          <a:p>
            <a:r>
              <a:rPr lang="en-US" sz="6600" dirty="0"/>
              <a:t>Questions?</a:t>
            </a:r>
          </a:p>
        </p:txBody>
      </p:sp>
    </p:spTree>
    <p:extLst>
      <p:ext uri="{BB962C8B-B14F-4D97-AF65-F5344CB8AC3E}">
        <p14:creationId xmlns:p14="http://schemas.microsoft.com/office/powerpoint/2010/main" val="3749786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95</TotalTime>
  <Words>144</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 Boardroom</vt:lpstr>
      <vt:lpstr>Integrating NodeJS &amp; VueJS With SharePoint</vt:lpstr>
      <vt:lpstr>About Me</vt:lpstr>
      <vt:lpstr>Agenda</vt:lpstr>
      <vt:lpstr>What is a Single Page Application?</vt:lpstr>
      <vt:lpstr>What is Node JS?</vt:lpstr>
      <vt:lpstr>What is Vue?</vt:lpstr>
      <vt:lpstr>Vue Components And Plugins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Single Page "Web Parts" using NodeJS &amp; VueJS</dc:title>
  <dc:creator>Daniel Walker</dc:creator>
  <cp:lastModifiedBy>Daniel Walker</cp:lastModifiedBy>
  <cp:revision>13</cp:revision>
  <dcterms:created xsi:type="dcterms:W3CDTF">2019-01-12T12:45:48Z</dcterms:created>
  <dcterms:modified xsi:type="dcterms:W3CDTF">2019-08-11T22:57:21Z</dcterms:modified>
</cp:coreProperties>
</file>