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5" r:id="rId3"/>
    <p:sldId id="266" r:id="rId4"/>
    <p:sldId id="274" r:id="rId5"/>
    <p:sldId id="267" r:id="rId6"/>
    <p:sldId id="268" r:id="rId7"/>
    <p:sldId id="269" r:id="rId8"/>
    <p:sldId id="270" r:id="rId9"/>
    <p:sldId id="271" r:id="rId10"/>
    <p:sldId id="272" r:id="rId11"/>
    <p:sldId id="273" r:id="rId12"/>
    <p:sldId id="275" r:id="rId13"/>
    <p:sldId id="27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C390"/>
    <a:srgbClr val="4B782D"/>
    <a:srgbClr val="48732B"/>
    <a:srgbClr val="4F7D31"/>
    <a:srgbClr val="767171"/>
    <a:srgbClr val="4820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63"/>
    <p:restoredTop sz="94663"/>
  </p:normalViewPr>
  <p:slideViewPr>
    <p:cSldViewPr snapToGrid="0" snapToObjects="1">
      <p:cViewPr varScale="1">
        <p:scale>
          <a:sx n="109" d="100"/>
          <a:sy n="109" d="100"/>
        </p:scale>
        <p:origin x="21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2E725-44A3-439B-A511-F674A826BB22}" type="datetimeFigureOut">
              <a:rPr lang="en-GB" smtClean="0"/>
              <a:t>13/02/2020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F6DB7-028F-4D48-9578-3CEC40A607BA}" type="slidenum">
              <a:rPr lang="en-GB" smtClean="0"/>
              <a:t>‹#›</a:t>
            </a:fld>
            <a:endParaRPr lang="en-GB"/>
          </a:p>
        </p:txBody>
      </p:sp>
    </p:spTree>
    <p:extLst>
      <p:ext uri="{BB962C8B-B14F-4D97-AF65-F5344CB8AC3E}">
        <p14:creationId xmlns:p14="http://schemas.microsoft.com/office/powerpoint/2010/main" val="20456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8C3A-A737-6741-A5A8-5730F41BEC4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C59A3F4-C3B8-2244-81CD-1BC411263C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820DC05-9143-FD4C-BED4-89D57BD7E2A8}"/>
              </a:ext>
            </a:extLst>
          </p:cNvPr>
          <p:cNvSpPr>
            <a:spLocks noGrp="1"/>
          </p:cNvSpPr>
          <p:nvPr>
            <p:ph type="dt" sz="half" idx="10"/>
          </p:nvPr>
        </p:nvSpPr>
        <p:spPr/>
        <p:txBody>
          <a:bodyPr/>
          <a:lstStyle/>
          <a:p>
            <a:fld id="{9B357CC7-4574-B54F-82B5-4084D5E86FC2}" type="datetimeFigureOut">
              <a:rPr lang="en-US" smtClean="0"/>
              <a:t>2/13/20</a:t>
            </a:fld>
            <a:endParaRPr lang="en-US"/>
          </a:p>
        </p:txBody>
      </p:sp>
      <p:sp>
        <p:nvSpPr>
          <p:cNvPr id="5" name="Footer Placeholder 4">
            <a:extLst>
              <a:ext uri="{FF2B5EF4-FFF2-40B4-BE49-F238E27FC236}">
                <a16:creationId xmlns:a16="http://schemas.microsoft.com/office/drawing/2014/main" id="{7AA363BE-F1BE-BE47-B9D9-EBFDCF860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BD96FB-7E08-1D4A-9541-1724F730A07E}"/>
              </a:ext>
            </a:extLst>
          </p:cNvPr>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134594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9422-2334-EB4C-83CD-4C8B6068103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880511B-EA37-474F-AE35-23A1C7AA8FE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BC0F9A-66F9-5140-9E68-B29A9B976EFF}"/>
              </a:ext>
            </a:extLst>
          </p:cNvPr>
          <p:cNvSpPr>
            <a:spLocks noGrp="1"/>
          </p:cNvSpPr>
          <p:nvPr>
            <p:ph type="dt" sz="half" idx="10"/>
          </p:nvPr>
        </p:nvSpPr>
        <p:spPr/>
        <p:txBody>
          <a:bodyPr/>
          <a:lstStyle/>
          <a:p>
            <a:fld id="{9B357CC7-4574-B54F-82B5-4084D5E86FC2}" type="datetimeFigureOut">
              <a:rPr lang="en-US" smtClean="0"/>
              <a:t>2/13/20</a:t>
            </a:fld>
            <a:endParaRPr lang="en-US"/>
          </a:p>
        </p:txBody>
      </p:sp>
      <p:sp>
        <p:nvSpPr>
          <p:cNvPr id="5" name="Footer Placeholder 4">
            <a:extLst>
              <a:ext uri="{FF2B5EF4-FFF2-40B4-BE49-F238E27FC236}">
                <a16:creationId xmlns:a16="http://schemas.microsoft.com/office/drawing/2014/main" id="{F4CE778E-2C9F-A140-8BFE-902A75E32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EB7AE-BFC6-3C44-8C3D-DB7DBB779BE5}"/>
              </a:ext>
            </a:extLst>
          </p:cNvPr>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138325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EE4FB9-8A71-5848-8C3B-2447F7C09CA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4607E1-A211-754F-989F-9B9A493E910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61AB8F-D84F-D547-9F0F-B75D6257AC8E}"/>
              </a:ext>
            </a:extLst>
          </p:cNvPr>
          <p:cNvSpPr>
            <a:spLocks noGrp="1"/>
          </p:cNvSpPr>
          <p:nvPr>
            <p:ph type="dt" sz="half" idx="10"/>
          </p:nvPr>
        </p:nvSpPr>
        <p:spPr/>
        <p:txBody>
          <a:bodyPr/>
          <a:lstStyle/>
          <a:p>
            <a:fld id="{9B357CC7-4574-B54F-82B5-4084D5E86FC2}" type="datetimeFigureOut">
              <a:rPr lang="en-US" smtClean="0"/>
              <a:t>2/13/20</a:t>
            </a:fld>
            <a:endParaRPr lang="en-US"/>
          </a:p>
        </p:txBody>
      </p:sp>
      <p:sp>
        <p:nvSpPr>
          <p:cNvPr id="5" name="Footer Placeholder 4">
            <a:extLst>
              <a:ext uri="{FF2B5EF4-FFF2-40B4-BE49-F238E27FC236}">
                <a16:creationId xmlns:a16="http://schemas.microsoft.com/office/drawing/2014/main" id="{B77E6FE2-DEFC-CB43-B13F-752DFED16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2135B-A486-F540-9E6E-905183A98025}"/>
              </a:ext>
            </a:extLst>
          </p:cNvPr>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46218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371F-F59F-A748-B03F-66E09EE7FFF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495D4B-9E41-094F-9FCB-A1C27F359D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22C07E-2610-384F-B166-14837361B29D}"/>
              </a:ext>
            </a:extLst>
          </p:cNvPr>
          <p:cNvSpPr>
            <a:spLocks noGrp="1"/>
          </p:cNvSpPr>
          <p:nvPr>
            <p:ph type="dt" sz="half" idx="10"/>
          </p:nvPr>
        </p:nvSpPr>
        <p:spPr/>
        <p:txBody>
          <a:bodyPr/>
          <a:lstStyle/>
          <a:p>
            <a:fld id="{9B357CC7-4574-B54F-82B5-4084D5E86FC2}" type="datetimeFigureOut">
              <a:rPr lang="en-US" smtClean="0"/>
              <a:t>2/13/20</a:t>
            </a:fld>
            <a:endParaRPr lang="en-US"/>
          </a:p>
        </p:txBody>
      </p:sp>
      <p:sp>
        <p:nvSpPr>
          <p:cNvPr id="5" name="Footer Placeholder 4">
            <a:extLst>
              <a:ext uri="{FF2B5EF4-FFF2-40B4-BE49-F238E27FC236}">
                <a16:creationId xmlns:a16="http://schemas.microsoft.com/office/drawing/2014/main" id="{E0762048-DF7C-7B48-A89F-F987FFEBC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5B167-8C13-1D43-B834-B551BB61A4F8}"/>
              </a:ext>
            </a:extLst>
          </p:cNvPr>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190993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940E-14C2-834E-A3AD-589AA55F42E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AEEF745-2B2F-E845-95BD-3C1649449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9DAD65-99E0-8040-95CF-5DDE989729AD}"/>
              </a:ext>
            </a:extLst>
          </p:cNvPr>
          <p:cNvSpPr>
            <a:spLocks noGrp="1"/>
          </p:cNvSpPr>
          <p:nvPr>
            <p:ph type="dt" sz="half" idx="10"/>
          </p:nvPr>
        </p:nvSpPr>
        <p:spPr/>
        <p:txBody>
          <a:bodyPr/>
          <a:lstStyle/>
          <a:p>
            <a:fld id="{9B357CC7-4574-B54F-82B5-4084D5E86FC2}" type="datetimeFigureOut">
              <a:rPr lang="en-US" smtClean="0"/>
              <a:t>2/13/20</a:t>
            </a:fld>
            <a:endParaRPr lang="en-US"/>
          </a:p>
        </p:txBody>
      </p:sp>
      <p:sp>
        <p:nvSpPr>
          <p:cNvPr id="5" name="Footer Placeholder 4">
            <a:extLst>
              <a:ext uri="{FF2B5EF4-FFF2-40B4-BE49-F238E27FC236}">
                <a16:creationId xmlns:a16="http://schemas.microsoft.com/office/drawing/2014/main" id="{8945C1CB-F2D3-CB47-963D-4E89EA16A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0EB04-CD56-1845-A825-CD0ABE7757D3}"/>
              </a:ext>
            </a:extLst>
          </p:cNvPr>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288701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A418-2C6A-224A-A6E0-179830F7C3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5EBDB91-37A6-1447-BD4D-BF41CA9C88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D5E9E48-35C3-894A-B7BE-A556256D155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11B29DE-351F-0A47-921A-1B4594D3B389}"/>
              </a:ext>
            </a:extLst>
          </p:cNvPr>
          <p:cNvSpPr>
            <a:spLocks noGrp="1"/>
          </p:cNvSpPr>
          <p:nvPr>
            <p:ph type="dt" sz="half" idx="10"/>
          </p:nvPr>
        </p:nvSpPr>
        <p:spPr/>
        <p:txBody>
          <a:bodyPr/>
          <a:lstStyle/>
          <a:p>
            <a:fld id="{9B357CC7-4574-B54F-82B5-4084D5E86FC2}" type="datetimeFigureOut">
              <a:rPr lang="en-US" smtClean="0"/>
              <a:t>2/13/20</a:t>
            </a:fld>
            <a:endParaRPr lang="en-US"/>
          </a:p>
        </p:txBody>
      </p:sp>
      <p:sp>
        <p:nvSpPr>
          <p:cNvPr id="6" name="Footer Placeholder 5">
            <a:extLst>
              <a:ext uri="{FF2B5EF4-FFF2-40B4-BE49-F238E27FC236}">
                <a16:creationId xmlns:a16="http://schemas.microsoft.com/office/drawing/2014/main" id="{18FF2E61-54B1-0741-8166-64774C0DA4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97B6FB-1B54-E241-9528-8733B47F1C19}"/>
              </a:ext>
            </a:extLst>
          </p:cNvPr>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388182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2B29-A296-D44F-AA08-90F511E6E9F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F1A2013-A34F-4D41-A491-AE42AAD156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7FED622-E61B-A54D-9B0C-9102AB35587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A86B276-1832-204F-8D0D-A26369E24D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D9B83B8-8CB2-D945-B852-0008A967337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D356DF7-3C76-AE4C-AE04-C2AE65FAC1F0}"/>
              </a:ext>
            </a:extLst>
          </p:cNvPr>
          <p:cNvSpPr>
            <a:spLocks noGrp="1"/>
          </p:cNvSpPr>
          <p:nvPr>
            <p:ph type="dt" sz="half" idx="10"/>
          </p:nvPr>
        </p:nvSpPr>
        <p:spPr/>
        <p:txBody>
          <a:bodyPr/>
          <a:lstStyle/>
          <a:p>
            <a:fld id="{9B357CC7-4574-B54F-82B5-4084D5E86FC2}" type="datetimeFigureOut">
              <a:rPr lang="en-US" smtClean="0"/>
              <a:t>2/13/20</a:t>
            </a:fld>
            <a:endParaRPr lang="en-US"/>
          </a:p>
        </p:txBody>
      </p:sp>
      <p:sp>
        <p:nvSpPr>
          <p:cNvPr id="8" name="Footer Placeholder 7">
            <a:extLst>
              <a:ext uri="{FF2B5EF4-FFF2-40B4-BE49-F238E27FC236}">
                <a16:creationId xmlns:a16="http://schemas.microsoft.com/office/drawing/2014/main" id="{6139BBEE-0500-034A-89B6-2761C03408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D7EB79-5EF4-834A-9F82-0D255B8E950F}"/>
              </a:ext>
            </a:extLst>
          </p:cNvPr>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137604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A503-82F1-994D-AC5B-CA2A0BEB24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FEC6636-7FA0-EB4E-B051-83A8FBA8BCEB}"/>
              </a:ext>
            </a:extLst>
          </p:cNvPr>
          <p:cNvSpPr>
            <a:spLocks noGrp="1"/>
          </p:cNvSpPr>
          <p:nvPr>
            <p:ph type="dt" sz="half" idx="10"/>
          </p:nvPr>
        </p:nvSpPr>
        <p:spPr/>
        <p:txBody>
          <a:bodyPr/>
          <a:lstStyle/>
          <a:p>
            <a:fld id="{9B357CC7-4574-B54F-82B5-4084D5E86FC2}" type="datetimeFigureOut">
              <a:rPr lang="en-US" smtClean="0"/>
              <a:t>2/13/20</a:t>
            </a:fld>
            <a:endParaRPr lang="en-US"/>
          </a:p>
        </p:txBody>
      </p:sp>
      <p:sp>
        <p:nvSpPr>
          <p:cNvPr id="4" name="Footer Placeholder 3">
            <a:extLst>
              <a:ext uri="{FF2B5EF4-FFF2-40B4-BE49-F238E27FC236}">
                <a16:creationId xmlns:a16="http://schemas.microsoft.com/office/drawing/2014/main" id="{FF802297-555B-9544-899C-F0A3D05E87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57EA3C-D075-F948-8735-6C895030B0B9}"/>
              </a:ext>
            </a:extLst>
          </p:cNvPr>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249920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A16338-7F08-F34E-84E3-3EFADAFB06DE}"/>
              </a:ext>
            </a:extLst>
          </p:cNvPr>
          <p:cNvSpPr>
            <a:spLocks noGrp="1"/>
          </p:cNvSpPr>
          <p:nvPr>
            <p:ph type="dt" sz="half" idx="10"/>
          </p:nvPr>
        </p:nvSpPr>
        <p:spPr/>
        <p:txBody>
          <a:bodyPr/>
          <a:lstStyle/>
          <a:p>
            <a:fld id="{9B357CC7-4574-B54F-82B5-4084D5E86FC2}" type="datetimeFigureOut">
              <a:rPr lang="en-US" smtClean="0"/>
              <a:t>2/13/20</a:t>
            </a:fld>
            <a:endParaRPr lang="en-US"/>
          </a:p>
        </p:txBody>
      </p:sp>
      <p:sp>
        <p:nvSpPr>
          <p:cNvPr id="3" name="Footer Placeholder 2">
            <a:extLst>
              <a:ext uri="{FF2B5EF4-FFF2-40B4-BE49-F238E27FC236}">
                <a16:creationId xmlns:a16="http://schemas.microsoft.com/office/drawing/2014/main" id="{DAC9C0E0-1F4E-394C-89EA-72DDFBDF10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58EFC3-F4FC-444C-B03C-7BEFB2ADB54A}"/>
              </a:ext>
            </a:extLst>
          </p:cNvPr>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2992382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2877-60F3-6E48-BE1A-7D264699BDB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1EC9B29-D3F6-6341-9120-AF023A5C91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922E46C-2863-9947-AC65-FD747E258C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6F21DA-9BE6-E749-9A71-EA5CA6C15891}"/>
              </a:ext>
            </a:extLst>
          </p:cNvPr>
          <p:cNvSpPr>
            <a:spLocks noGrp="1"/>
          </p:cNvSpPr>
          <p:nvPr>
            <p:ph type="dt" sz="half" idx="10"/>
          </p:nvPr>
        </p:nvSpPr>
        <p:spPr/>
        <p:txBody>
          <a:bodyPr/>
          <a:lstStyle/>
          <a:p>
            <a:fld id="{9B357CC7-4574-B54F-82B5-4084D5E86FC2}" type="datetimeFigureOut">
              <a:rPr lang="en-US" smtClean="0"/>
              <a:t>2/13/20</a:t>
            </a:fld>
            <a:endParaRPr lang="en-US"/>
          </a:p>
        </p:txBody>
      </p:sp>
      <p:sp>
        <p:nvSpPr>
          <p:cNvPr id="6" name="Footer Placeholder 5">
            <a:extLst>
              <a:ext uri="{FF2B5EF4-FFF2-40B4-BE49-F238E27FC236}">
                <a16:creationId xmlns:a16="http://schemas.microsoft.com/office/drawing/2014/main" id="{B8316BC4-A4F8-2849-9E43-1537056233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C60364-C890-F245-A130-17768868CAA4}"/>
              </a:ext>
            </a:extLst>
          </p:cNvPr>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369036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D8B8-50C4-A74B-B605-777FC2FAFC8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94A2B6D-3BB3-0746-99D1-F453FBFE5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79FD3B-7A9F-EF45-AA4A-A18DBA839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2E22C84-1CEE-C140-9E59-AC6CDA8ACAAE}"/>
              </a:ext>
            </a:extLst>
          </p:cNvPr>
          <p:cNvSpPr>
            <a:spLocks noGrp="1"/>
          </p:cNvSpPr>
          <p:nvPr>
            <p:ph type="dt" sz="half" idx="10"/>
          </p:nvPr>
        </p:nvSpPr>
        <p:spPr/>
        <p:txBody>
          <a:bodyPr/>
          <a:lstStyle/>
          <a:p>
            <a:fld id="{9B357CC7-4574-B54F-82B5-4084D5E86FC2}" type="datetimeFigureOut">
              <a:rPr lang="en-US" smtClean="0"/>
              <a:t>2/13/20</a:t>
            </a:fld>
            <a:endParaRPr lang="en-US"/>
          </a:p>
        </p:txBody>
      </p:sp>
      <p:sp>
        <p:nvSpPr>
          <p:cNvPr id="6" name="Footer Placeholder 5">
            <a:extLst>
              <a:ext uri="{FF2B5EF4-FFF2-40B4-BE49-F238E27FC236}">
                <a16:creationId xmlns:a16="http://schemas.microsoft.com/office/drawing/2014/main" id="{AEF4D381-98DE-A945-9D9C-2722B47C0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86FDE1-AE74-1D4E-A199-5E2F25DB38D6}"/>
              </a:ext>
            </a:extLst>
          </p:cNvPr>
          <p:cNvSpPr>
            <a:spLocks noGrp="1"/>
          </p:cNvSpPr>
          <p:nvPr>
            <p:ph type="sldNum" sz="quarter" idx="12"/>
          </p:nvPr>
        </p:nvSpPr>
        <p:spPr/>
        <p:txBody>
          <a:bodyPr/>
          <a:lstStyle/>
          <a:p>
            <a:fld id="{4D8F88F9-05B2-554A-A45A-AC82E8A829C7}" type="slidenum">
              <a:rPr lang="en-US" smtClean="0"/>
              <a:t>‹#›</a:t>
            </a:fld>
            <a:endParaRPr lang="en-US"/>
          </a:p>
        </p:txBody>
      </p:sp>
    </p:spTree>
    <p:extLst>
      <p:ext uri="{BB962C8B-B14F-4D97-AF65-F5344CB8AC3E}">
        <p14:creationId xmlns:p14="http://schemas.microsoft.com/office/powerpoint/2010/main" val="118446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75377D-76BF-174A-884F-985CEB1A1D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C41362-7862-284B-B3EE-32A2E88492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5D5F34-DDD8-0246-AA68-56AD9EE37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57CC7-4574-B54F-82B5-4084D5E86FC2}" type="datetimeFigureOut">
              <a:rPr lang="en-US" smtClean="0"/>
              <a:t>2/13/20</a:t>
            </a:fld>
            <a:endParaRPr lang="en-US"/>
          </a:p>
        </p:txBody>
      </p:sp>
      <p:sp>
        <p:nvSpPr>
          <p:cNvPr id="5" name="Footer Placeholder 4">
            <a:extLst>
              <a:ext uri="{FF2B5EF4-FFF2-40B4-BE49-F238E27FC236}">
                <a16:creationId xmlns:a16="http://schemas.microsoft.com/office/drawing/2014/main" id="{BDA5289C-8BEB-2844-896A-0EA66A6939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DEF101-882D-D64E-B7B5-7528BCC56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F88F9-05B2-554A-A45A-AC82E8A829C7}" type="slidenum">
              <a:rPr lang="en-US" smtClean="0"/>
              <a:t>‹#›</a:t>
            </a:fld>
            <a:endParaRPr lang="en-US"/>
          </a:p>
        </p:txBody>
      </p:sp>
    </p:spTree>
    <p:extLst>
      <p:ext uri="{BB962C8B-B14F-4D97-AF65-F5344CB8AC3E}">
        <p14:creationId xmlns:p14="http://schemas.microsoft.com/office/powerpoint/2010/main" val="1959810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7BA7-E213-C048-A17D-0FB2B07C78FA}"/>
              </a:ext>
            </a:extLst>
          </p:cNvPr>
          <p:cNvSpPr>
            <a:spLocks noGrp="1"/>
          </p:cNvSpPr>
          <p:nvPr>
            <p:ph type="ctrTitle"/>
          </p:nvPr>
        </p:nvSpPr>
        <p:spPr>
          <a:xfrm>
            <a:off x="1524000" y="1612220"/>
            <a:ext cx="9144000" cy="2387600"/>
          </a:xfrm>
        </p:spPr>
        <p:txBody>
          <a:bodyPr/>
          <a:lstStyle/>
          <a:p>
            <a:r>
              <a:rPr lang="en-US" dirty="0">
                <a:latin typeface="Garamond" panose="02020404030301010803" pitchFamily="18" charset="0"/>
              </a:rPr>
              <a:t>Motional Control of Loudspeakers</a:t>
            </a:r>
          </a:p>
        </p:txBody>
      </p:sp>
      <p:sp>
        <p:nvSpPr>
          <p:cNvPr id="3" name="Subtitle 2">
            <a:extLst>
              <a:ext uri="{FF2B5EF4-FFF2-40B4-BE49-F238E27FC236}">
                <a16:creationId xmlns:a16="http://schemas.microsoft.com/office/drawing/2014/main" id="{83C8236D-0F07-7E40-A31D-7B645246A6BD}"/>
              </a:ext>
            </a:extLst>
          </p:cNvPr>
          <p:cNvSpPr>
            <a:spLocks noGrp="1"/>
          </p:cNvSpPr>
          <p:nvPr>
            <p:ph type="subTitle" idx="1"/>
          </p:nvPr>
        </p:nvSpPr>
        <p:spPr>
          <a:xfrm>
            <a:off x="1524000" y="4614409"/>
            <a:ext cx="9144000" cy="915533"/>
          </a:xfrm>
        </p:spPr>
        <p:txBody>
          <a:bodyPr/>
          <a:lstStyle/>
          <a:p>
            <a:r>
              <a:rPr lang="en-US" dirty="0">
                <a:latin typeface="Garamond" panose="02020404030301010803" pitchFamily="18" charset="0"/>
              </a:rPr>
              <a:t>Sujit Malde, ela17sm, Electrical and Electronic Engineering 3</a:t>
            </a:r>
            <a:r>
              <a:rPr lang="en-US" baseline="30000" dirty="0">
                <a:latin typeface="Garamond" panose="02020404030301010803" pitchFamily="18" charset="0"/>
              </a:rPr>
              <a:t>rd</a:t>
            </a:r>
            <a:r>
              <a:rPr lang="en-US" dirty="0">
                <a:latin typeface="Garamond" panose="02020404030301010803" pitchFamily="18" charset="0"/>
              </a:rPr>
              <a:t> Year Project</a:t>
            </a:r>
          </a:p>
          <a:p>
            <a:r>
              <a:rPr lang="en-US" dirty="0">
                <a:latin typeface="Garamond" panose="02020404030301010803" pitchFamily="18" charset="0"/>
              </a:rPr>
              <a:t>2</a:t>
            </a:r>
            <a:r>
              <a:rPr lang="en-US" baseline="30000" dirty="0">
                <a:latin typeface="Garamond" panose="02020404030301010803" pitchFamily="18" charset="0"/>
              </a:rPr>
              <a:t>nd</a:t>
            </a:r>
            <a:r>
              <a:rPr lang="en-US" dirty="0">
                <a:latin typeface="Garamond" panose="02020404030301010803" pitchFamily="18" charset="0"/>
              </a:rPr>
              <a:t> Marker Viva</a:t>
            </a:r>
          </a:p>
        </p:txBody>
      </p:sp>
    </p:spTree>
    <p:extLst>
      <p:ext uri="{BB962C8B-B14F-4D97-AF65-F5344CB8AC3E}">
        <p14:creationId xmlns:p14="http://schemas.microsoft.com/office/powerpoint/2010/main" val="2223715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ACE8-E288-FE46-B2D9-66658D1C715D}"/>
              </a:ext>
            </a:extLst>
          </p:cNvPr>
          <p:cNvSpPr>
            <a:spLocks noGrp="1"/>
          </p:cNvSpPr>
          <p:nvPr>
            <p:ph type="title"/>
          </p:nvPr>
        </p:nvSpPr>
        <p:spPr/>
        <p:txBody>
          <a:bodyPr/>
          <a:lstStyle/>
          <a:p>
            <a:r>
              <a:rPr lang="en-US" dirty="0"/>
              <a:t>Choosing a subwoofer</a:t>
            </a:r>
          </a:p>
        </p:txBody>
      </p:sp>
      <p:sp>
        <p:nvSpPr>
          <p:cNvPr id="3" name="Content Placeholder 2">
            <a:extLst>
              <a:ext uri="{FF2B5EF4-FFF2-40B4-BE49-F238E27FC236}">
                <a16:creationId xmlns:a16="http://schemas.microsoft.com/office/drawing/2014/main" id="{D55B1E5C-E32E-214E-A7B6-E4A1438CA9A1}"/>
              </a:ext>
            </a:extLst>
          </p:cNvPr>
          <p:cNvSpPr>
            <a:spLocks noGrp="1"/>
          </p:cNvSpPr>
          <p:nvPr>
            <p:ph idx="1"/>
          </p:nvPr>
        </p:nvSpPr>
        <p:spPr/>
        <p:txBody>
          <a:bodyPr/>
          <a:lstStyle/>
          <a:p>
            <a:r>
              <a:rPr lang="en-US" dirty="0"/>
              <a:t>Choose a cheap model to prove that good quality sound can be achieved cheaply, in comparison to really expensive high-quality systems.</a:t>
            </a:r>
          </a:p>
          <a:p>
            <a:r>
              <a:rPr lang="en-US" dirty="0"/>
              <a:t>Pyle PLPW6D was cheap and easy to acquire, features two voice coils – potential for sensing/driving setup</a:t>
            </a:r>
          </a:p>
        </p:txBody>
      </p:sp>
    </p:spTree>
    <p:extLst>
      <p:ext uri="{BB962C8B-B14F-4D97-AF65-F5344CB8AC3E}">
        <p14:creationId xmlns:p14="http://schemas.microsoft.com/office/powerpoint/2010/main" val="43691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7211-A5EB-D54C-9384-2003199938E6}"/>
              </a:ext>
            </a:extLst>
          </p:cNvPr>
          <p:cNvSpPr>
            <a:spLocks noGrp="1"/>
          </p:cNvSpPr>
          <p:nvPr>
            <p:ph type="title"/>
          </p:nvPr>
        </p:nvSpPr>
        <p:spPr/>
        <p:txBody>
          <a:bodyPr/>
          <a:lstStyle/>
          <a:p>
            <a:r>
              <a:rPr lang="en-US" dirty="0"/>
              <a:t>Enclosure design</a:t>
            </a:r>
          </a:p>
        </p:txBody>
      </p:sp>
      <p:sp>
        <p:nvSpPr>
          <p:cNvPr id="3" name="Content Placeholder 2">
            <a:extLst>
              <a:ext uri="{FF2B5EF4-FFF2-40B4-BE49-F238E27FC236}">
                <a16:creationId xmlns:a16="http://schemas.microsoft.com/office/drawing/2014/main" id="{6CB082B5-81C1-AB46-A144-30DCE1B2DB0A}"/>
              </a:ext>
            </a:extLst>
          </p:cNvPr>
          <p:cNvSpPr>
            <a:spLocks noGrp="1"/>
          </p:cNvSpPr>
          <p:nvPr>
            <p:ph idx="1"/>
          </p:nvPr>
        </p:nvSpPr>
        <p:spPr/>
        <p:txBody>
          <a:bodyPr/>
          <a:lstStyle/>
          <a:p>
            <a:r>
              <a:rPr lang="en-US" dirty="0"/>
              <a:t>Requires Thiele-Small parameters</a:t>
            </a:r>
          </a:p>
          <a:p>
            <a:r>
              <a:rPr lang="en-US" dirty="0"/>
              <a:t>[</a:t>
            </a:r>
            <a:r>
              <a:rPr lang="en-US" dirty="0" err="1"/>
              <a:t>Maths</a:t>
            </a:r>
            <a:r>
              <a:rPr lang="en-US" dirty="0"/>
              <a:t>]</a:t>
            </a:r>
          </a:p>
          <a:p>
            <a:r>
              <a:rPr lang="en-US" dirty="0"/>
              <a:t>Basically you’re </a:t>
            </a:r>
            <a:r>
              <a:rPr lang="en-GB" dirty="0"/>
              <a:t>optimising</a:t>
            </a:r>
            <a:r>
              <a:rPr lang="en-US" dirty="0"/>
              <a:t> to try and make sure that there’s enough air behind the subwoofer to ensure that the air doesn’t firm up the action of the subwoofer too much, but also not too much air so that there’s still a bit of spring which keeps the action nice and tight</a:t>
            </a:r>
          </a:p>
          <a:p>
            <a:r>
              <a:rPr lang="en-US" dirty="0"/>
              <a:t>It transpires that you’re designing a box based on a new peak resonant mechanical frequency – makes designing a box for any driver pretty straightforward</a:t>
            </a:r>
          </a:p>
          <a:p>
            <a:endParaRPr lang="en-US" dirty="0"/>
          </a:p>
        </p:txBody>
      </p:sp>
    </p:spTree>
    <p:extLst>
      <p:ext uri="{BB962C8B-B14F-4D97-AF65-F5344CB8AC3E}">
        <p14:creationId xmlns:p14="http://schemas.microsoft.com/office/powerpoint/2010/main" val="1437276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52AB-A233-8E48-B434-13470559098B}"/>
              </a:ext>
            </a:extLst>
          </p:cNvPr>
          <p:cNvSpPr>
            <a:spLocks noGrp="1"/>
          </p:cNvSpPr>
          <p:nvPr>
            <p:ph type="title"/>
          </p:nvPr>
        </p:nvSpPr>
        <p:spPr/>
        <p:txBody>
          <a:bodyPr/>
          <a:lstStyle/>
          <a:p>
            <a:r>
              <a:rPr lang="en-US" dirty="0"/>
              <a:t>Open-loop circuit design</a:t>
            </a:r>
          </a:p>
        </p:txBody>
      </p:sp>
      <p:sp>
        <p:nvSpPr>
          <p:cNvPr id="3" name="Content Placeholder 2">
            <a:extLst>
              <a:ext uri="{FF2B5EF4-FFF2-40B4-BE49-F238E27FC236}">
                <a16:creationId xmlns:a16="http://schemas.microsoft.com/office/drawing/2014/main" id="{BC7AE9F6-EB9E-9246-958A-D77FE475F3AF}"/>
              </a:ext>
            </a:extLst>
          </p:cNvPr>
          <p:cNvSpPr>
            <a:spLocks noGrp="1"/>
          </p:cNvSpPr>
          <p:nvPr>
            <p:ph idx="1"/>
          </p:nvPr>
        </p:nvSpPr>
        <p:spPr/>
        <p:txBody>
          <a:bodyPr/>
          <a:lstStyle/>
          <a:p>
            <a:r>
              <a:rPr lang="en-US" dirty="0"/>
              <a:t>Linkwitz Transform</a:t>
            </a:r>
          </a:p>
          <a:p>
            <a:r>
              <a:rPr lang="en-US" dirty="0"/>
              <a:t>Design tools</a:t>
            </a:r>
          </a:p>
        </p:txBody>
      </p:sp>
    </p:spTree>
    <p:extLst>
      <p:ext uri="{BB962C8B-B14F-4D97-AF65-F5344CB8AC3E}">
        <p14:creationId xmlns:p14="http://schemas.microsoft.com/office/powerpoint/2010/main" val="3409635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0C561-0A9C-D149-9202-3092720D854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465918C-588B-EF4D-B36A-9DF3689400BE}"/>
              </a:ext>
            </a:extLst>
          </p:cNvPr>
          <p:cNvSpPr>
            <a:spLocks noGrp="1"/>
          </p:cNvSpPr>
          <p:nvPr>
            <p:ph idx="1"/>
          </p:nvPr>
        </p:nvSpPr>
        <p:spPr/>
        <p:txBody>
          <a:bodyPr/>
          <a:lstStyle/>
          <a:p>
            <a:r>
              <a:rPr lang="en-US" dirty="0"/>
              <a:t>It works in theory</a:t>
            </a:r>
          </a:p>
          <a:p>
            <a:r>
              <a:rPr lang="en-US" dirty="0"/>
              <a:t>Describe process to make the box</a:t>
            </a:r>
          </a:p>
        </p:txBody>
      </p:sp>
    </p:spTree>
    <p:extLst>
      <p:ext uri="{BB962C8B-B14F-4D97-AF65-F5344CB8AC3E}">
        <p14:creationId xmlns:p14="http://schemas.microsoft.com/office/powerpoint/2010/main" val="663071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1954-8BAE-0D40-9CC0-3D1426B35C0A}"/>
              </a:ext>
            </a:extLst>
          </p:cNvPr>
          <p:cNvSpPr>
            <a:spLocks noGrp="1"/>
          </p:cNvSpPr>
          <p:nvPr>
            <p:ph type="title"/>
          </p:nvPr>
        </p:nvSpPr>
        <p:spPr/>
        <p:txBody>
          <a:bodyPr/>
          <a:lstStyle/>
          <a:p>
            <a:r>
              <a:rPr lang="en-US" dirty="0"/>
              <a:t>Plans</a:t>
            </a:r>
          </a:p>
        </p:txBody>
      </p:sp>
      <p:sp>
        <p:nvSpPr>
          <p:cNvPr id="3" name="Content Placeholder 2">
            <a:extLst>
              <a:ext uri="{FF2B5EF4-FFF2-40B4-BE49-F238E27FC236}">
                <a16:creationId xmlns:a16="http://schemas.microsoft.com/office/drawing/2014/main" id="{9814AEE1-CEF1-BA4F-87C0-660584B9DE3D}"/>
              </a:ext>
            </a:extLst>
          </p:cNvPr>
          <p:cNvSpPr>
            <a:spLocks noGrp="1"/>
          </p:cNvSpPr>
          <p:nvPr>
            <p:ph idx="1"/>
          </p:nvPr>
        </p:nvSpPr>
        <p:spPr/>
        <p:txBody>
          <a:bodyPr/>
          <a:lstStyle/>
          <a:p>
            <a:r>
              <a:rPr lang="en-US" dirty="0"/>
              <a:t>Make and test open-loop compensator</a:t>
            </a:r>
          </a:p>
          <a:p>
            <a:r>
              <a:rPr lang="en-US" dirty="0"/>
              <a:t>Design, simulate, build closed-loop </a:t>
            </a:r>
            <a:r>
              <a:rPr lang="en-US" dirty="0" err="1"/>
              <a:t>comepsators</a:t>
            </a:r>
            <a:endParaRPr lang="en-US" dirty="0"/>
          </a:p>
        </p:txBody>
      </p:sp>
    </p:spTree>
    <p:extLst>
      <p:ext uri="{BB962C8B-B14F-4D97-AF65-F5344CB8AC3E}">
        <p14:creationId xmlns:p14="http://schemas.microsoft.com/office/powerpoint/2010/main" val="98389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8774-E68B-0C43-B5C5-BFBBF59515D4}"/>
              </a:ext>
            </a:extLst>
          </p:cNvPr>
          <p:cNvSpPr>
            <a:spLocks noGrp="1"/>
          </p:cNvSpPr>
          <p:nvPr>
            <p:ph type="title"/>
          </p:nvPr>
        </p:nvSpPr>
        <p:spPr/>
        <p:txBody>
          <a:bodyPr/>
          <a:lstStyle/>
          <a:p>
            <a:r>
              <a:rPr lang="en-US" dirty="0">
                <a:latin typeface="Garamond" panose="02020404030301010803" pitchFamily="18" charset="0"/>
              </a:rPr>
              <a:t>Project Definition</a:t>
            </a:r>
          </a:p>
        </p:txBody>
      </p:sp>
      <p:sp>
        <p:nvSpPr>
          <p:cNvPr id="3" name="Content Placeholder 2">
            <a:extLst>
              <a:ext uri="{FF2B5EF4-FFF2-40B4-BE49-F238E27FC236}">
                <a16:creationId xmlns:a16="http://schemas.microsoft.com/office/drawing/2014/main" id="{13372421-E9E5-EF42-AE5A-69D37A93EE77}"/>
              </a:ext>
            </a:extLst>
          </p:cNvPr>
          <p:cNvSpPr>
            <a:spLocks noGrp="1"/>
          </p:cNvSpPr>
          <p:nvPr>
            <p:ph idx="1"/>
          </p:nvPr>
        </p:nvSpPr>
        <p:spPr/>
        <p:txBody>
          <a:bodyPr/>
          <a:lstStyle/>
          <a:p>
            <a:r>
              <a:rPr lang="en-US" dirty="0">
                <a:latin typeface="Garamond" panose="02020404030301010803" pitchFamily="18" charset="0"/>
              </a:rPr>
              <a:t>Loudspeakers are run open-loop… for no real reason</a:t>
            </a:r>
          </a:p>
          <a:p>
            <a:r>
              <a:rPr lang="en-US" dirty="0">
                <a:latin typeface="Garamond" panose="02020404030301010803" pitchFamily="18" charset="0"/>
              </a:rPr>
              <a:t>Subwoofers are the most non-linear of loudspeakers</a:t>
            </a:r>
          </a:p>
          <a:p>
            <a:r>
              <a:rPr lang="en-US" dirty="0">
                <a:latin typeface="Garamond" panose="02020404030301010803" pitchFamily="18" charset="0"/>
              </a:rPr>
              <a:t>Why not just ‘build them better’?</a:t>
            </a:r>
          </a:p>
          <a:p>
            <a:r>
              <a:rPr lang="en-US" dirty="0">
                <a:latin typeface="Garamond" panose="02020404030301010803" pitchFamily="18" charset="0"/>
              </a:rPr>
              <a:t>Project aim and description from PID/INT</a:t>
            </a:r>
          </a:p>
          <a:p>
            <a:endParaRPr lang="en-US" dirty="0">
              <a:latin typeface="Garamond" panose="02020404030301010803" pitchFamily="18" charset="0"/>
            </a:endParaRPr>
          </a:p>
          <a:p>
            <a:pPr marL="0" indent="0">
              <a:buNone/>
            </a:pPr>
            <a:endParaRPr lang="en-US" dirty="0">
              <a:latin typeface="Garamond" panose="02020404030301010803" pitchFamily="18" charset="0"/>
            </a:endParaRPr>
          </a:p>
        </p:txBody>
      </p:sp>
    </p:spTree>
    <p:extLst>
      <p:ext uri="{BB962C8B-B14F-4D97-AF65-F5344CB8AC3E}">
        <p14:creationId xmlns:p14="http://schemas.microsoft.com/office/powerpoint/2010/main" val="389340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8774-E68B-0C43-B5C5-BFBBF59515D4}"/>
              </a:ext>
            </a:extLst>
          </p:cNvPr>
          <p:cNvSpPr>
            <a:spLocks noGrp="1"/>
          </p:cNvSpPr>
          <p:nvPr>
            <p:ph type="title"/>
          </p:nvPr>
        </p:nvSpPr>
        <p:spPr/>
        <p:txBody>
          <a:bodyPr/>
          <a:lstStyle/>
          <a:p>
            <a:r>
              <a:rPr lang="en-US" dirty="0">
                <a:latin typeface="Garamond" panose="02020404030301010803" pitchFamily="18" charset="0"/>
              </a:rPr>
              <a:t>Technical Understanding of Project</a:t>
            </a:r>
          </a:p>
        </p:txBody>
      </p:sp>
      <p:sp>
        <p:nvSpPr>
          <p:cNvPr id="3" name="Content Placeholder 2">
            <a:extLst>
              <a:ext uri="{FF2B5EF4-FFF2-40B4-BE49-F238E27FC236}">
                <a16:creationId xmlns:a16="http://schemas.microsoft.com/office/drawing/2014/main" id="{13372421-E9E5-EF42-AE5A-69D37A93EE77}"/>
              </a:ext>
            </a:extLst>
          </p:cNvPr>
          <p:cNvSpPr>
            <a:spLocks noGrp="1"/>
          </p:cNvSpPr>
          <p:nvPr>
            <p:ph idx="1"/>
          </p:nvPr>
        </p:nvSpPr>
        <p:spPr/>
        <p:txBody>
          <a:bodyPr/>
          <a:lstStyle/>
          <a:p>
            <a:r>
              <a:rPr lang="en-US" dirty="0">
                <a:latin typeface="Garamond" panose="02020404030301010803" pitchFamily="18" charset="0"/>
              </a:rPr>
              <a:t>Background theory and research shows that electronic compensation, especially closed-loop compensation, is the best way forward</a:t>
            </a:r>
          </a:p>
          <a:p>
            <a:r>
              <a:rPr lang="en-US" dirty="0">
                <a:latin typeface="Garamond" panose="02020404030301010803" pitchFamily="18" charset="0"/>
              </a:rPr>
              <a:t>Open-loop compensator has been designed (show sums)</a:t>
            </a:r>
          </a:p>
          <a:p>
            <a:r>
              <a:rPr lang="en-US" dirty="0">
                <a:latin typeface="Garamond" panose="02020404030301010803" pitchFamily="18" charset="0"/>
              </a:rPr>
              <a:t>Closed-loop compensator not designed yet</a:t>
            </a:r>
          </a:p>
          <a:p>
            <a:r>
              <a:rPr lang="en-US" dirty="0">
                <a:latin typeface="Garamond" panose="02020404030301010803" pitchFamily="18" charset="0"/>
              </a:rPr>
              <a:t>Importance of careful design highlighted</a:t>
            </a:r>
          </a:p>
          <a:p>
            <a:r>
              <a:rPr lang="en-US" dirty="0">
                <a:latin typeface="Garamond" panose="02020404030301010803" pitchFamily="18" charset="0"/>
              </a:rPr>
              <a:t>Results of simulations and hopefully actual subwoofer performance if this can be achieved.</a:t>
            </a:r>
          </a:p>
          <a:p>
            <a:r>
              <a:rPr lang="en-US" dirty="0">
                <a:latin typeface="Garamond" panose="02020404030301010803" pitchFamily="18" charset="0"/>
              </a:rPr>
              <a:t>Background theory </a:t>
            </a:r>
          </a:p>
          <a:p>
            <a:endParaRPr lang="en-US" dirty="0">
              <a:latin typeface="Garamond" panose="02020404030301010803" pitchFamily="18" charset="0"/>
            </a:endParaRPr>
          </a:p>
          <a:p>
            <a:pPr marL="0" indent="0">
              <a:buNone/>
            </a:pPr>
            <a:endParaRPr lang="en-US" dirty="0">
              <a:latin typeface="Garamond" panose="02020404030301010803" pitchFamily="18" charset="0"/>
            </a:endParaRPr>
          </a:p>
        </p:txBody>
      </p:sp>
    </p:spTree>
    <p:extLst>
      <p:ext uri="{BB962C8B-B14F-4D97-AF65-F5344CB8AC3E}">
        <p14:creationId xmlns:p14="http://schemas.microsoft.com/office/powerpoint/2010/main" val="2474923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8774-E68B-0C43-B5C5-BFBBF59515D4}"/>
              </a:ext>
            </a:extLst>
          </p:cNvPr>
          <p:cNvSpPr>
            <a:spLocks noGrp="1"/>
          </p:cNvSpPr>
          <p:nvPr>
            <p:ph type="title"/>
          </p:nvPr>
        </p:nvSpPr>
        <p:spPr/>
        <p:txBody>
          <a:bodyPr/>
          <a:lstStyle/>
          <a:p>
            <a:r>
              <a:rPr lang="en-US" dirty="0">
                <a:latin typeface="Garamond" panose="02020404030301010803" pitchFamily="18" charset="0"/>
              </a:rPr>
              <a:t>Technical Understanding of Project</a:t>
            </a:r>
          </a:p>
        </p:txBody>
      </p:sp>
      <p:sp>
        <p:nvSpPr>
          <p:cNvPr id="3" name="Content Placeholder 2">
            <a:extLst>
              <a:ext uri="{FF2B5EF4-FFF2-40B4-BE49-F238E27FC236}">
                <a16:creationId xmlns:a16="http://schemas.microsoft.com/office/drawing/2014/main" id="{13372421-E9E5-EF42-AE5A-69D37A93EE77}"/>
              </a:ext>
            </a:extLst>
          </p:cNvPr>
          <p:cNvSpPr>
            <a:spLocks noGrp="1"/>
          </p:cNvSpPr>
          <p:nvPr>
            <p:ph idx="1"/>
          </p:nvPr>
        </p:nvSpPr>
        <p:spPr/>
        <p:txBody>
          <a:bodyPr/>
          <a:lstStyle/>
          <a:p>
            <a:r>
              <a:rPr lang="en-US" dirty="0">
                <a:latin typeface="Garamond" panose="02020404030301010803" pitchFamily="18" charset="0"/>
              </a:rPr>
              <a:t>Background theory reveals two essential things:</a:t>
            </a:r>
          </a:p>
          <a:p>
            <a:pPr lvl="1"/>
            <a:r>
              <a:rPr lang="en-US" dirty="0">
                <a:latin typeface="Garamond" panose="02020404030301010803" pitchFamily="18" charset="0"/>
              </a:rPr>
              <a:t>Subwoofers have the most distortions and non-linearities of all the loudspeakers</a:t>
            </a:r>
          </a:p>
          <a:p>
            <a:pPr lvl="1"/>
            <a:r>
              <a:rPr lang="en-US" dirty="0">
                <a:latin typeface="Garamond" panose="02020404030301010803" pitchFamily="18" charset="0"/>
              </a:rPr>
              <a:t>Subwoofers would benefit from an electronic ‘extension’ of their bass response because the lowest frequencies are the hardest to reproduce.</a:t>
            </a:r>
          </a:p>
          <a:p>
            <a:r>
              <a:rPr lang="en-US" dirty="0">
                <a:latin typeface="Garamond" panose="02020404030301010803" pitchFamily="18" charset="0"/>
              </a:rPr>
              <a:t>Background research shows that implementing a control system onto a loudspeaker is quite feasible</a:t>
            </a:r>
          </a:p>
          <a:p>
            <a:endParaRPr lang="en-US" dirty="0">
              <a:latin typeface="Garamond" panose="02020404030301010803" pitchFamily="18" charset="0"/>
            </a:endParaRPr>
          </a:p>
          <a:p>
            <a:pPr marL="0" indent="0">
              <a:buNone/>
            </a:pPr>
            <a:endParaRPr lang="en-US" dirty="0">
              <a:latin typeface="Garamond" panose="02020404030301010803" pitchFamily="18" charset="0"/>
            </a:endParaRPr>
          </a:p>
        </p:txBody>
      </p:sp>
    </p:spTree>
    <p:extLst>
      <p:ext uri="{BB962C8B-B14F-4D97-AF65-F5344CB8AC3E}">
        <p14:creationId xmlns:p14="http://schemas.microsoft.com/office/powerpoint/2010/main" val="192347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8774-E68B-0C43-B5C5-BFBBF59515D4}"/>
              </a:ext>
            </a:extLst>
          </p:cNvPr>
          <p:cNvSpPr>
            <a:spLocks noGrp="1"/>
          </p:cNvSpPr>
          <p:nvPr>
            <p:ph type="title"/>
          </p:nvPr>
        </p:nvSpPr>
        <p:spPr/>
        <p:txBody>
          <a:bodyPr/>
          <a:lstStyle/>
          <a:p>
            <a:r>
              <a:rPr lang="en-US" dirty="0">
                <a:latin typeface="Garamond" panose="02020404030301010803" pitchFamily="18" charset="0"/>
              </a:rPr>
              <a:t>Milestone Evaluation</a:t>
            </a:r>
          </a:p>
        </p:txBody>
      </p:sp>
      <p:sp>
        <p:nvSpPr>
          <p:cNvPr id="3" name="Content Placeholder 2">
            <a:extLst>
              <a:ext uri="{FF2B5EF4-FFF2-40B4-BE49-F238E27FC236}">
                <a16:creationId xmlns:a16="http://schemas.microsoft.com/office/drawing/2014/main" id="{13372421-E9E5-EF42-AE5A-69D37A93EE77}"/>
              </a:ext>
            </a:extLst>
          </p:cNvPr>
          <p:cNvSpPr>
            <a:spLocks noGrp="1"/>
          </p:cNvSpPr>
          <p:nvPr>
            <p:ph idx="1"/>
          </p:nvPr>
        </p:nvSpPr>
        <p:spPr/>
        <p:txBody>
          <a:bodyPr/>
          <a:lstStyle/>
          <a:p>
            <a:r>
              <a:rPr lang="en-US" dirty="0">
                <a:latin typeface="Garamond" panose="02020404030301010803" pitchFamily="18" charset="0"/>
              </a:rPr>
              <a:t>Supervisor estimates a 4 week lag behind schedule</a:t>
            </a:r>
          </a:p>
          <a:p>
            <a:r>
              <a:rPr lang="en-US" dirty="0">
                <a:latin typeface="Garamond" panose="02020404030301010803" pitchFamily="18" charset="0"/>
              </a:rPr>
              <a:t>Most work can feasibly be completed on time.</a:t>
            </a:r>
          </a:p>
          <a:p>
            <a:endParaRPr lang="en-US" dirty="0">
              <a:latin typeface="Garamond" panose="02020404030301010803" pitchFamily="18" charset="0"/>
            </a:endParaRPr>
          </a:p>
        </p:txBody>
      </p:sp>
    </p:spTree>
    <p:extLst>
      <p:ext uri="{BB962C8B-B14F-4D97-AF65-F5344CB8AC3E}">
        <p14:creationId xmlns:p14="http://schemas.microsoft.com/office/powerpoint/2010/main" val="194580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F447-CE8A-4FDB-AD02-5B53F6852305}"/>
              </a:ext>
            </a:extLst>
          </p:cNvPr>
          <p:cNvSpPr>
            <a:spLocks noGrp="1"/>
          </p:cNvSpPr>
          <p:nvPr>
            <p:ph type="title"/>
          </p:nvPr>
        </p:nvSpPr>
        <p:spPr/>
        <p:txBody>
          <a:bodyPr/>
          <a:lstStyle/>
          <a:p>
            <a:r>
              <a:rPr lang="en-GB" dirty="0">
                <a:latin typeface="Garamond" panose="02020404030301010803" pitchFamily="18" charset="0"/>
              </a:rPr>
              <a:t>Developing Technologies</a:t>
            </a:r>
          </a:p>
        </p:txBody>
      </p:sp>
      <p:sp>
        <p:nvSpPr>
          <p:cNvPr id="3" name="Content Placeholder 2">
            <a:extLst>
              <a:ext uri="{FF2B5EF4-FFF2-40B4-BE49-F238E27FC236}">
                <a16:creationId xmlns:a16="http://schemas.microsoft.com/office/drawing/2014/main" id="{4AC14423-7CC2-4F75-89D8-928F56D3C4F2}"/>
              </a:ext>
            </a:extLst>
          </p:cNvPr>
          <p:cNvSpPr>
            <a:spLocks noGrp="1"/>
          </p:cNvSpPr>
          <p:nvPr>
            <p:ph idx="1"/>
          </p:nvPr>
        </p:nvSpPr>
        <p:spPr/>
        <p:txBody>
          <a:bodyPr/>
          <a:lstStyle/>
          <a:p>
            <a:r>
              <a:rPr lang="en-GB" dirty="0">
                <a:latin typeface="Garamond" panose="02020404030301010803" pitchFamily="18" charset="0"/>
              </a:rPr>
              <a:t>A novel method of designing and implementing all required open- and closed-loop circuitry could be by using a field-programmable analogue array, such as those designed by </a:t>
            </a:r>
            <a:r>
              <a:rPr lang="en-GB" dirty="0" err="1">
                <a:latin typeface="Garamond" panose="02020404030301010803" pitchFamily="18" charset="0"/>
              </a:rPr>
              <a:t>Anadigm</a:t>
            </a:r>
            <a:r>
              <a:rPr lang="en-GB" dirty="0">
                <a:latin typeface="Garamond" panose="02020404030301010803" pitchFamily="18" charset="0"/>
              </a:rPr>
              <a:t>. Limits physical size and complexity of solutions, allows for patches from manufacturers to users, could even make a GUI to allow users to tune their own devices (although probably not possible because you need to program them through MATLAB)</a:t>
            </a:r>
          </a:p>
          <a:p>
            <a:endParaRPr lang="en-GB" dirty="0">
              <a:latin typeface="Garamond" panose="02020404030301010803" pitchFamily="18" charset="0"/>
            </a:endParaRPr>
          </a:p>
          <a:p>
            <a:endParaRPr lang="en-GB" dirty="0">
              <a:latin typeface="Garamond" panose="02020404030301010803" pitchFamily="18" charset="0"/>
            </a:endParaRPr>
          </a:p>
        </p:txBody>
      </p:sp>
    </p:spTree>
    <p:extLst>
      <p:ext uri="{BB962C8B-B14F-4D97-AF65-F5344CB8AC3E}">
        <p14:creationId xmlns:p14="http://schemas.microsoft.com/office/powerpoint/2010/main" val="404672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3B8C-D360-404D-AA4C-E1600784809F}"/>
              </a:ext>
            </a:extLst>
          </p:cNvPr>
          <p:cNvSpPr>
            <a:spLocks noGrp="1"/>
          </p:cNvSpPr>
          <p:nvPr>
            <p:ph type="title"/>
          </p:nvPr>
        </p:nvSpPr>
        <p:spPr/>
        <p:txBody>
          <a:bodyPr/>
          <a:lstStyle/>
          <a:p>
            <a:r>
              <a:rPr lang="en-US" dirty="0"/>
              <a:t>The Problem with Loudspeakers</a:t>
            </a:r>
          </a:p>
        </p:txBody>
      </p:sp>
      <p:sp>
        <p:nvSpPr>
          <p:cNvPr id="3" name="Content Placeholder 2">
            <a:extLst>
              <a:ext uri="{FF2B5EF4-FFF2-40B4-BE49-F238E27FC236}">
                <a16:creationId xmlns:a16="http://schemas.microsoft.com/office/drawing/2014/main" id="{048B8A3E-99C1-A542-B10D-F957C76D4652}"/>
              </a:ext>
            </a:extLst>
          </p:cNvPr>
          <p:cNvSpPr>
            <a:spLocks noGrp="1"/>
          </p:cNvSpPr>
          <p:nvPr>
            <p:ph idx="1"/>
          </p:nvPr>
        </p:nvSpPr>
        <p:spPr/>
        <p:txBody>
          <a:bodyPr/>
          <a:lstStyle/>
          <a:p>
            <a:r>
              <a:rPr lang="en-US" dirty="0"/>
              <a:t>Not normally controlled – distortions and non-linearities are rife</a:t>
            </a:r>
          </a:p>
          <a:p>
            <a:r>
              <a:rPr lang="en-US" dirty="0"/>
              <a:t>Expensive – manufacturers must spend lots to make enclosures and drivers ‘perfect’, most consumers can’t buy good audio</a:t>
            </a:r>
          </a:p>
          <a:p>
            <a:r>
              <a:rPr lang="en-US" dirty="0"/>
              <a:t>Background theory shows that:</a:t>
            </a:r>
          </a:p>
          <a:p>
            <a:pPr lvl="1"/>
            <a:r>
              <a:rPr lang="en-US" dirty="0"/>
              <a:t>Subwoofers have the most non-linearities of all the loudspeakers</a:t>
            </a:r>
          </a:p>
          <a:p>
            <a:pPr lvl="1"/>
            <a:r>
              <a:rPr lang="en-US" dirty="0"/>
              <a:t>Subwoofers can have their bass response extended ’for free’.</a:t>
            </a:r>
          </a:p>
          <a:p>
            <a:endParaRPr lang="en-US" dirty="0"/>
          </a:p>
        </p:txBody>
      </p:sp>
    </p:spTree>
    <p:extLst>
      <p:ext uri="{BB962C8B-B14F-4D97-AF65-F5344CB8AC3E}">
        <p14:creationId xmlns:p14="http://schemas.microsoft.com/office/powerpoint/2010/main" val="825884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82D9-6C99-9146-AAF5-B96122560FD0}"/>
              </a:ext>
            </a:extLst>
          </p:cNvPr>
          <p:cNvSpPr>
            <a:spLocks noGrp="1"/>
          </p:cNvSpPr>
          <p:nvPr>
            <p:ph type="title"/>
          </p:nvPr>
        </p:nvSpPr>
        <p:spPr/>
        <p:txBody>
          <a:bodyPr/>
          <a:lstStyle/>
          <a:p>
            <a:r>
              <a:rPr lang="en-US" dirty="0"/>
              <a:t>The solution</a:t>
            </a:r>
          </a:p>
        </p:txBody>
      </p:sp>
      <p:sp>
        <p:nvSpPr>
          <p:cNvPr id="3" name="Content Placeholder 2">
            <a:extLst>
              <a:ext uri="{FF2B5EF4-FFF2-40B4-BE49-F238E27FC236}">
                <a16:creationId xmlns:a16="http://schemas.microsoft.com/office/drawing/2014/main" id="{CDE426D1-7D3C-BA42-B04B-7A0E7046D100}"/>
              </a:ext>
            </a:extLst>
          </p:cNvPr>
          <p:cNvSpPr>
            <a:spLocks noGrp="1"/>
          </p:cNvSpPr>
          <p:nvPr>
            <p:ph idx="1"/>
          </p:nvPr>
        </p:nvSpPr>
        <p:spPr/>
        <p:txBody>
          <a:bodyPr/>
          <a:lstStyle/>
          <a:p>
            <a:r>
              <a:rPr lang="en-US" dirty="0"/>
              <a:t>Open- and closed-loop compensators</a:t>
            </a:r>
          </a:p>
          <a:p>
            <a:r>
              <a:rPr lang="en-US" dirty="0"/>
              <a:t>Electronic solution is cheap, easy to manufacture and install</a:t>
            </a:r>
          </a:p>
          <a:p>
            <a:r>
              <a:rPr lang="en-US" dirty="0"/>
              <a:t>Fewer distortions, fewer non-linearities = cleaner sound reproductions</a:t>
            </a:r>
          </a:p>
          <a:p>
            <a:r>
              <a:rPr lang="en-US" dirty="0"/>
              <a:t>‘Free’ extension of bass response = better sound from the same physical system</a:t>
            </a:r>
          </a:p>
        </p:txBody>
      </p:sp>
    </p:spTree>
    <p:extLst>
      <p:ext uri="{BB962C8B-B14F-4D97-AF65-F5344CB8AC3E}">
        <p14:creationId xmlns:p14="http://schemas.microsoft.com/office/powerpoint/2010/main" val="54074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0235-F752-DD41-9EB0-208CE4AA3423}"/>
              </a:ext>
            </a:extLst>
          </p:cNvPr>
          <p:cNvSpPr>
            <a:spLocks noGrp="1"/>
          </p:cNvSpPr>
          <p:nvPr>
            <p:ph type="title"/>
          </p:nvPr>
        </p:nvSpPr>
        <p:spPr/>
        <p:txBody>
          <a:bodyPr/>
          <a:lstStyle/>
          <a:p>
            <a:r>
              <a:rPr lang="en-US" dirty="0"/>
              <a:t>The process</a:t>
            </a:r>
          </a:p>
        </p:txBody>
      </p:sp>
      <p:sp>
        <p:nvSpPr>
          <p:cNvPr id="3" name="Content Placeholder 2">
            <a:extLst>
              <a:ext uri="{FF2B5EF4-FFF2-40B4-BE49-F238E27FC236}">
                <a16:creationId xmlns:a16="http://schemas.microsoft.com/office/drawing/2014/main" id="{4786A98A-A82E-2545-90B3-D0CE64E74881}"/>
              </a:ext>
            </a:extLst>
          </p:cNvPr>
          <p:cNvSpPr>
            <a:spLocks noGrp="1"/>
          </p:cNvSpPr>
          <p:nvPr>
            <p:ph idx="1"/>
          </p:nvPr>
        </p:nvSpPr>
        <p:spPr/>
        <p:txBody>
          <a:bodyPr/>
          <a:lstStyle/>
          <a:p>
            <a:r>
              <a:rPr lang="en-US" dirty="0"/>
              <a:t>Choose a subwoofer</a:t>
            </a:r>
          </a:p>
          <a:p>
            <a:r>
              <a:rPr lang="en-US" dirty="0"/>
              <a:t>Make an enclosure for the subwoofer</a:t>
            </a:r>
          </a:p>
          <a:p>
            <a:r>
              <a:rPr lang="en-US" dirty="0"/>
              <a:t>Design an open-loop compensator</a:t>
            </a:r>
          </a:p>
          <a:p>
            <a:r>
              <a:rPr lang="en-US" dirty="0"/>
              <a:t>Design a closed-loop compensator</a:t>
            </a:r>
          </a:p>
          <a:p>
            <a:r>
              <a:rPr lang="en-US" dirty="0"/>
              <a:t>Testing and tuning</a:t>
            </a:r>
          </a:p>
        </p:txBody>
      </p:sp>
    </p:spTree>
    <p:extLst>
      <p:ext uri="{BB962C8B-B14F-4D97-AF65-F5344CB8AC3E}">
        <p14:creationId xmlns:p14="http://schemas.microsoft.com/office/powerpoint/2010/main" val="3327246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7150">
          <a:tailEnd type="triangle"/>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2342</TotalTime>
  <Words>543</Words>
  <Application>Microsoft Macintosh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Garamond</vt:lpstr>
      <vt:lpstr>Office Theme</vt:lpstr>
      <vt:lpstr>Motional Control of Loudspeakers</vt:lpstr>
      <vt:lpstr>Project Definition</vt:lpstr>
      <vt:lpstr>Technical Understanding of Project</vt:lpstr>
      <vt:lpstr>Technical Understanding of Project</vt:lpstr>
      <vt:lpstr>Milestone Evaluation</vt:lpstr>
      <vt:lpstr>Developing Technologies</vt:lpstr>
      <vt:lpstr>The Problem with Loudspeakers</vt:lpstr>
      <vt:lpstr>The solution</vt:lpstr>
      <vt:lpstr>The process</vt:lpstr>
      <vt:lpstr>Choosing a subwoofer</vt:lpstr>
      <vt:lpstr>Enclosure design</vt:lpstr>
      <vt:lpstr>Open-loop circuit design</vt:lpstr>
      <vt:lpstr>Results</vt:lpstr>
      <vt:lpstr>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Engagement Video</dc:title>
  <dc:creator>Sujit Malde</dc:creator>
  <cp:lastModifiedBy>Sujit Malde</cp:lastModifiedBy>
  <cp:revision>82</cp:revision>
  <dcterms:created xsi:type="dcterms:W3CDTF">2020-01-12T15:34:56Z</dcterms:created>
  <dcterms:modified xsi:type="dcterms:W3CDTF">2020-02-14T10:19:12Z</dcterms:modified>
</cp:coreProperties>
</file>