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sldIdLst>
    <p:sldId id="256" r:id="rId2"/>
    <p:sldId id="257" r:id="rId3"/>
    <p:sldId id="370" r:id="rId4"/>
    <p:sldId id="372" r:id="rId5"/>
    <p:sldId id="373" r:id="rId6"/>
    <p:sldId id="376" r:id="rId7"/>
    <p:sldId id="375" r:id="rId8"/>
    <p:sldId id="382" r:id="rId9"/>
    <p:sldId id="381" r:id="rId10"/>
    <p:sldId id="380" r:id="rId11"/>
    <p:sldId id="379" r:id="rId12"/>
    <p:sldId id="377" r:id="rId13"/>
    <p:sldId id="384" r:id="rId14"/>
    <p:sldId id="378" r:id="rId15"/>
    <p:sldId id="383"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3" d="100"/>
          <a:sy n="83"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23-04-2025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fontScale="7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BLIND WALK-AN IOT BASED </a:t>
            </a:r>
          </a:p>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SMART DEVICES</a:t>
            </a:r>
          </a:p>
        </p:txBody>
      </p:sp>
      <p:sp>
        <p:nvSpPr>
          <p:cNvPr id="11" name="TextBox 1"/>
          <p:cNvSpPr txBox="1">
            <a:spLocks noChangeArrowheads="1"/>
          </p:cNvSpPr>
          <p:nvPr/>
        </p:nvSpPr>
        <p:spPr bwMode="auto">
          <a:xfrm>
            <a:off x="7170821" y="5183902"/>
            <a:ext cx="41344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JANANI V -210701087 JANANI A-210701085</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191P11</a:t>
            </a:r>
            <a:r>
              <a:rPr lang="en-IN" sz="2800" b="1" dirty="0">
                <a:solidFill>
                  <a:srgbClr val="002060"/>
                </a:solidFill>
                <a:latin typeface="Verdana" panose="020B0604030504040204" pitchFamily="34" charset="0"/>
                <a:ea typeface="+mn-ea"/>
                <a:cs typeface="+mn-cs"/>
              </a:rPr>
              <a:t>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a:t>
            </a:r>
            <a:r>
              <a:rPr lang="en-US" altLang="en-US" sz="2800" b="1" dirty="0">
                <a:solidFill>
                  <a:srgbClr val="FF0000"/>
                </a:solidFill>
              </a:rPr>
              <a:t>Smart Shoe</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4" name="Picture 3">
            <a:extLst>
              <a:ext uri="{FF2B5EF4-FFF2-40B4-BE49-F238E27FC236}">
                <a16:creationId xmlns:a16="http://schemas.microsoft.com/office/drawing/2014/main" id="{1F4490F0-C137-8A4D-1CFE-B34DA84C7DF2}"/>
              </a:ext>
            </a:extLst>
          </p:cNvPr>
          <p:cNvPicPr/>
          <p:nvPr/>
        </p:nvPicPr>
        <p:blipFill>
          <a:blip r:embed="rId2"/>
          <a:stretch>
            <a:fillRect/>
          </a:stretch>
        </p:blipFill>
        <p:spPr>
          <a:xfrm>
            <a:off x="3101975" y="2145666"/>
            <a:ext cx="5886450" cy="3700145"/>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1" y="838200"/>
            <a:ext cx="10668000" cy="1216025"/>
          </a:xfrm>
        </p:spPr>
        <p:txBody>
          <a:bodyPr/>
          <a:lstStyle/>
          <a:p>
            <a:r>
              <a:rPr lang="en-US" altLang="en-US" sz="3200" b="1" dirty="0">
                <a:solidFill>
                  <a:srgbClr val="FF0000"/>
                </a:solidFill>
              </a:rPr>
              <a:t> </a:t>
            </a:r>
            <a:r>
              <a:rPr lang="en-US" altLang="en-US" sz="2800" b="1" dirty="0">
                <a:solidFill>
                  <a:srgbClr val="FF0000"/>
                </a:solidFill>
              </a:rPr>
              <a:t>Smart Specs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4" name="Picture 3">
            <a:extLst>
              <a:ext uri="{FF2B5EF4-FFF2-40B4-BE49-F238E27FC236}">
                <a16:creationId xmlns:a16="http://schemas.microsoft.com/office/drawing/2014/main" id="{93D5B92F-C47B-E7AE-72DA-9DCB4EFA2063}"/>
              </a:ext>
            </a:extLst>
          </p:cNvPr>
          <p:cNvPicPr/>
          <p:nvPr/>
        </p:nvPicPr>
        <p:blipFill>
          <a:blip r:embed="rId2"/>
          <a:stretch>
            <a:fillRect/>
          </a:stretch>
        </p:blipFill>
        <p:spPr>
          <a:xfrm>
            <a:off x="3146426" y="1876458"/>
            <a:ext cx="5886450" cy="3721100"/>
          </a:xfrm>
          <a:prstGeom prst="rect">
            <a:avLst/>
          </a:prstGeom>
        </p:spPr>
      </p:pic>
    </p:spTree>
    <p:extLst>
      <p:ext uri="{BB962C8B-B14F-4D97-AF65-F5344CB8AC3E}">
        <p14:creationId xmlns:p14="http://schemas.microsoft.com/office/powerpoint/2010/main" val="4071149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shoe</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ultrasonic sensor is placed on the front of the shoe and sends out sound waves that bounce back when they hit an obstacle.</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sensor then calculates the time it takes for the sound waves to return to the shoe and determines the distance to the obstacle.</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This distance information is transmitted to an Arduino Uno microcontroller.</a:t>
            </a:r>
          </a:p>
          <a:p>
            <a:pPr>
              <a:lnSpc>
                <a:spcPct val="150000"/>
              </a:lnSpc>
              <a:buClr>
                <a:srgbClr val="CC0000"/>
              </a:buClr>
              <a:defRPr/>
            </a:pPr>
            <a:r>
              <a:rPr lang="en-US" sz="2400" dirty="0">
                <a:solidFill>
                  <a:srgbClr val="000000"/>
                </a:solidFill>
                <a:latin typeface="Times New Roman" panose="02020603050405020304" pitchFamily="18" charset="0"/>
                <a:cs typeface="Times New Roman" panose="02020603050405020304" pitchFamily="18" charset="0"/>
              </a:rPr>
              <a:t>The Arduino Uno interprets the data and activates the buzzer accordingly.</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AC34E60E-BF3B-7B65-854B-9DDAE0D293B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shoe</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shoe can talk to a smartphone app using Bluetooth technology. It's like a wireless connection that allows the shoe to share information with the app on the user's phone.</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user's phone has a special app that works together with the smart shoe. When the shoe detects an obstacle, it sends a message to the app.</a:t>
            </a:r>
            <a:r>
              <a:rPr lang="en-US" sz="2400" dirty="0">
                <a:solidFill>
                  <a:srgbClr val="000000"/>
                </a:solidFill>
                <a:latin typeface="Times New Roman" panose="02020603050405020304" pitchFamily="18" charset="0"/>
                <a:cs typeface="Times New Roman" panose="02020603050405020304" pitchFamily="18" charset="0"/>
              </a:rPr>
              <a:t>.</a:t>
            </a:r>
          </a:p>
          <a:p>
            <a:pPr algn="just">
              <a:lnSpc>
                <a:spcPct val="150000"/>
              </a:lnSpc>
              <a:buClr>
                <a:srgbClr val="CC0000"/>
              </a:buClr>
              <a:defRPr/>
            </a:pPr>
            <a:r>
              <a:rPr lang="en-US" sz="2400" dirty="0">
                <a:latin typeface="Times New Roman" panose="02020603050405020304" pitchFamily="18" charset="0"/>
                <a:cs typeface="Times New Roman" panose="02020603050405020304" pitchFamily="18" charset="0"/>
              </a:rPr>
              <a:t>The app receives the message from the shoe and can play a voice message to the user, describing what the obstacle is and where it's located</a:t>
            </a:r>
            <a:r>
              <a:rPr lang="en-US" sz="2400" dirty="0">
                <a:solidFill>
                  <a:srgbClr val="000000"/>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3752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marR="0" lvl="0" indent="0" defTabSz="914400" rtl="0" eaLnBrk="0" fontAlgn="base" latinLnBrk="0" hangingPunct="0">
              <a:spcBef>
                <a:spcPct val="20000"/>
              </a:spcBef>
              <a:spcAft>
                <a:spcPct val="0"/>
              </a:spcAft>
              <a:buClr>
                <a:srgbClr val="CC0000"/>
              </a:buClr>
              <a:buSzTx/>
              <a:buNone/>
              <a:defRPr/>
            </a:pPr>
            <a:r>
              <a:rPr lang="en-US" sz="2400" dirty="0">
                <a:latin typeface="Times New Roman" panose="02020603050405020304" pitchFamily="18" charset="0"/>
                <a:cs typeface="Times New Roman" panose="02020603050405020304" pitchFamily="18" charset="0"/>
              </a:rPr>
              <a:t>we have proposed a system for detecting obstacles in the way of a blind or a visually impaired person, that helps them navigate independently, and alerts them through a buzzer. Also, it helps the guardian(s) to keep track of the user. We have included all the objectives we would like to use and their expected results. Possible future work is to add new  available techniques  to  the review  process,  which may  include  edge sensitivity, Voice alerts, Object identification using AI. Regular weather forecasts can be generated in time to alert users to rain and  storms in advance. The product can  be used more widely by using  artificial  intelligence and image  processing, which can help detect obstacles more accurately.</a:t>
            </a: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lgn="just">
              <a:buNone/>
            </a:pPr>
            <a:endParaRPr lang="en-IN" dirty="0"/>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[1] Feng Lan, </a:t>
            </a:r>
            <a:r>
              <a:rPr lang="en-IN" sz="2400" kern="100" dirty="0" err="1">
                <a:solidFill>
                  <a:srgbClr val="000000"/>
                </a:solidFill>
                <a:effectLst/>
                <a:latin typeface="Times New Roman" panose="02020603050405020304" pitchFamily="18" charset="0"/>
                <a:ea typeface="Times New Roman" panose="02020603050405020304" pitchFamily="18" charset="0"/>
              </a:rPr>
              <a:t>Guangtao</a:t>
            </a:r>
            <a:r>
              <a:rPr lang="en-IN" sz="2400" kern="100" dirty="0">
                <a:solidFill>
                  <a:srgbClr val="000000"/>
                </a:solidFill>
                <a:effectLst/>
                <a:latin typeface="Times New Roman" panose="02020603050405020304" pitchFamily="18" charset="0"/>
                <a:ea typeface="Times New Roman" panose="02020603050405020304" pitchFamily="18" charset="0"/>
              </a:rPr>
              <a:t> Zhai, Wei Lin “Lightweight smart glass system with audio aid for visually impaired people” ,IEEE conference, 2016.</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[2] Tan, Bo; Woodbridge, Karl; Chetty, Kevin "A real-time high resolution passive </a:t>
            </a:r>
            <a:r>
              <a:rPr lang="en-IN" sz="2400" kern="100" dirty="0" err="1">
                <a:solidFill>
                  <a:srgbClr val="000000"/>
                </a:solidFill>
                <a:effectLst/>
                <a:latin typeface="Times New Roman" panose="02020603050405020304" pitchFamily="18" charset="0"/>
                <a:ea typeface="Times New Roman" panose="02020603050405020304" pitchFamily="18" charset="0"/>
              </a:rPr>
              <a:t>WiFi</a:t>
            </a:r>
            <a:r>
              <a:rPr lang="en-IN" sz="2400" kern="100" dirty="0">
                <a:solidFill>
                  <a:srgbClr val="000000"/>
                </a:solidFill>
                <a:effectLst/>
                <a:latin typeface="Times New Roman" panose="02020603050405020304" pitchFamily="18" charset="0"/>
                <a:ea typeface="Times New Roman" panose="02020603050405020304" pitchFamily="18" charset="0"/>
              </a:rPr>
              <a:t> Doppler-radar and its applications", Radar Conference </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(Radar), 2014 International, On page(s): 1 - 6 </a:t>
            </a:r>
          </a:p>
          <a:p>
            <a:pPr marL="0" marR="3175" indent="0" algn="just">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[3] Brunner, Eberhard, “Ultrasound System Considerations and their Impact on Front-End Components,” Analog Devices, Inc., 2002, </a:t>
            </a:r>
          </a:p>
          <a:p>
            <a:pPr marL="0" marR="3175" indent="0" algn="just">
              <a:lnSpc>
                <a:spcPct val="124000"/>
              </a:lnSpc>
              <a:spcAft>
                <a:spcPts val="45"/>
              </a:spcAft>
              <a:buNone/>
            </a:pPr>
            <a:r>
              <a:rPr lang="en-IN" sz="2400" kern="100" dirty="0">
                <a:solidFill>
                  <a:srgbClr val="000000"/>
                </a:solidFill>
                <a:effectLst/>
                <a:latin typeface="Times New Roman" panose="02020603050405020304" pitchFamily="18" charset="0"/>
                <a:ea typeface="Times New Roman" panose="02020603050405020304" pitchFamily="18" charset="0"/>
              </a:rPr>
              <a:t>[4]A. Gopi *, M. </a:t>
            </a:r>
            <a:r>
              <a:rPr lang="en-IN" sz="2400" kern="100" dirty="0" err="1">
                <a:solidFill>
                  <a:srgbClr val="000000"/>
                </a:solidFill>
                <a:effectLst/>
                <a:latin typeface="Times New Roman" panose="02020603050405020304" pitchFamily="18" charset="0"/>
                <a:ea typeface="Times New Roman" panose="02020603050405020304" pitchFamily="18" charset="0"/>
              </a:rPr>
              <a:t>Kameswara</a:t>
            </a:r>
            <a:r>
              <a:rPr lang="en-IN" sz="2400" kern="100" dirty="0">
                <a:solidFill>
                  <a:srgbClr val="000000"/>
                </a:solidFill>
                <a:effectLst/>
                <a:latin typeface="Times New Roman" panose="02020603050405020304" pitchFamily="18" charset="0"/>
                <a:ea typeface="Times New Roman" panose="02020603050405020304" pitchFamily="18" charset="0"/>
              </a:rPr>
              <a:t> Rao , Survey of privacy and security issues in IoT, International Journal of Engineering &amp; Technology, 7 (2.7) (2018) 293-296 </a:t>
            </a:r>
          </a:p>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000" dirty="0">
                <a:latin typeface="Times New Roman" panose="02020603050405020304" pitchFamily="18" charset="0"/>
                <a:cs typeface="Times New Roman" panose="02020603050405020304" pitchFamily="18" charset="0"/>
              </a:rPr>
              <a:t>Eyesight is a precious gift, but millions worldwide lack it. In India, 40 million are blind, 1.6 million of whom are children. To aid them, IoT-based Smart Shoe Systems for the Blind and Smart Specs for Visually Impaired have been developed. These devices, using ultrasonic sensors and offer long-term mobility solutions. Embedded with sensors, </a:t>
            </a:r>
            <a:r>
              <a:rPr lang="en-US" sz="2000" dirty="0" err="1">
                <a:latin typeface="Times New Roman" panose="02020603050405020304" pitchFamily="18" charset="0"/>
                <a:cs typeface="Times New Roman" panose="02020603050405020304" pitchFamily="18" charset="0"/>
              </a:rPr>
              <a:t>arduino</a:t>
            </a:r>
            <a:r>
              <a:rPr lang="en-US" sz="2000" dirty="0">
                <a:latin typeface="Times New Roman" panose="02020603050405020304" pitchFamily="18" charset="0"/>
                <a:cs typeface="Times New Roman" panose="02020603050405020304" pitchFamily="18" charset="0"/>
              </a:rPr>
              <a:t>, and buzzers, they detect obstacles Arduino UNO board, leverage IoT to empower the visually </a:t>
            </a:r>
            <a:r>
              <a:rPr lang="en-US" sz="2000" dirty="0" err="1">
                <a:latin typeface="Times New Roman" panose="02020603050405020304" pitchFamily="18" charset="0"/>
                <a:cs typeface="Times New Roman" panose="02020603050405020304" pitchFamily="18" charset="0"/>
              </a:rPr>
              <a:t>impaired.Smart</a:t>
            </a:r>
            <a:r>
              <a:rPr lang="en-US" sz="2000" dirty="0">
                <a:latin typeface="Times New Roman" panose="02020603050405020304" pitchFamily="18" charset="0"/>
                <a:cs typeface="Times New Roman" panose="02020603050405020304" pitchFamily="18" charset="0"/>
              </a:rPr>
              <a:t> Shoe Systems and alert wearers with auditory cues, promoting independent navigation. Similarly, Smart Specs enhance perception and navigation. Equipped with sensors and intelligent algorithms, they provide real-time audio or tactile feedback, aiding individuals with low vision in navigating various </a:t>
            </a:r>
            <a:r>
              <a:rPr lang="en-US" sz="2000" dirty="0" err="1">
                <a:latin typeface="Times New Roman" panose="02020603050405020304" pitchFamily="18" charset="0"/>
                <a:cs typeface="Times New Roman" panose="02020603050405020304" pitchFamily="18" charset="0"/>
              </a:rPr>
              <a:t>environments.Globally</a:t>
            </a:r>
            <a:r>
              <a:rPr lang="en-US" sz="2000" dirty="0">
                <a:latin typeface="Times New Roman" panose="02020603050405020304" pitchFamily="18" charset="0"/>
                <a:cs typeface="Times New Roman" panose="02020603050405020304" pitchFamily="18" charset="0"/>
              </a:rPr>
              <a:t>, an estimated 285 million people suffer from visual impairment, with 39 million being blind and 246 million experiencing low vision. By using new technologies like smart shoes and glasses connected to the internet, we can make the world more inclusive. These inventions help people who can't see well to move around better and feel more independent. They also help everyone feel like they belong and have the power to do things on their own.</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US" sz="2200" dirty="0">
                <a:solidFill>
                  <a:srgbClr val="000000"/>
                </a:solidFill>
                <a:latin typeface="Times New Roman" panose="02020603050405020304" pitchFamily="18" charset="0"/>
                <a:cs typeface="Times New Roman" panose="02020603050405020304" pitchFamily="18" charset="0"/>
              </a:rPr>
              <a:t>Smart Shoe Systems, equipped with sensors and auditory alerts, offer long-term mobility solutions, enabling users to detect obstacles and navigate surroundings with newfound confidence. Similarly, Smart Specs utilize intelligent algorithms and sensory feedback to enhance perception and facilitate seamless navigation for those with low vision.</a:t>
            </a:r>
          </a:p>
          <a:p>
            <a:pPr algn="just"/>
            <a:r>
              <a:rPr lang="en-US" sz="2200" dirty="0">
                <a:solidFill>
                  <a:srgbClr val="000000"/>
                </a:solidFill>
                <a:latin typeface="Times New Roman" panose="02020603050405020304" pitchFamily="18" charset="0"/>
                <a:cs typeface="Times New Roman" panose="02020603050405020304" pitchFamily="18" charset="0"/>
              </a:rPr>
              <a:t> Globally, an estimated 285 million people grapple with visual impairment, with 39 million classified as blind and 246 million experiencing low vision. By harnessing the potential of IoT-connected innovations like smart shoes and glasses, we embark on a journey towards a more inclusive world. These inventions not only improve mobility for individuals with visual impairments but also foster a sense of independence and belonging within society. They symbolize progress, breaking down barriers, and affirming the fundamental right of every individual to navigate the world with dignity and autonomy.</a:t>
            </a: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endParaRPr lang="en-US" sz="2400" spc="212"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spc="212" dirty="0">
                <a:solidFill>
                  <a:srgbClr val="000000"/>
                </a:solidFill>
                <a:latin typeface="Times New Roman" panose="02020603050405020304" pitchFamily="18" charset="0"/>
                <a:cs typeface="Times New Roman" panose="02020603050405020304" pitchFamily="18" charset="0"/>
              </a:rPr>
              <a:t>      The goal is to develop a novel assistive device that empowers individuals with visual impairments to navigate their surroundings independently, thereby enhancing their quality of life and fostering greater inclusion in society.</a:t>
            </a:r>
          </a:p>
          <a:p>
            <a:pPr marL="0" indent="0" algn="just">
              <a:buNone/>
            </a:pPr>
            <a:endParaRPr lang="en-IN" dirty="0"/>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marL="611842" lvl="1" indent="-305921" algn="just">
              <a:buFont typeface="Arial"/>
              <a:buChar char="•"/>
            </a:pPr>
            <a:r>
              <a:rPr lang="en-US" sz="2400" spc="110" dirty="0">
                <a:solidFill>
                  <a:srgbClr val="000000"/>
                </a:solidFill>
                <a:latin typeface="Times New Roman" panose="02020603050405020304" pitchFamily="18" charset="0"/>
                <a:cs typeface="Times New Roman" panose="02020603050405020304" pitchFamily="18" charset="0"/>
              </a:rPr>
              <a:t>The BLIND WALK includes two devices one is smart shoe and other one is the smart spectacle. It aims at detecting obstacles and provides auditory alerts through embedded buzzers . These empower the users to navigate their surroundings independently and safely. By providing </a:t>
            </a:r>
            <a:r>
              <a:rPr lang="en-US" sz="2400" spc="110" dirty="0" err="1">
                <a:solidFill>
                  <a:srgbClr val="000000"/>
                </a:solidFill>
                <a:latin typeface="Times New Roman" panose="02020603050405020304" pitchFamily="18" charset="0"/>
                <a:cs typeface="Times New Roman" panose="02020603050405020304" pitchFamily="18" charset="0"/>
              </a:rPr>
              <a:t>realtime</a:t>
            </a:r>
            <a:r>
              <a:rPr lang="en-US" sz="2400" spc="110" dirty="0">
                <a:solidFill>
                  <a:srgbClr val="000000"/>
                </a:solidFill>
                <a:latin typeface="Times New Roman" panose="02020603050405020304" pitchFamily="18" charset="0"/>
                <a:cs typeface="Times New Roman" panose="02020603050405020304" pitchFamily="18" charset="0"/>
              </a:rPr>
              <a:t> audio or tactile feedback, they assist users in navigating diverse environments with confidence and ease. By harnessing the power of the internet and cutting-edge technologies, such as smart shoes and glasses, we can create a more inclusive world.</a:t>
            </a:r>
          </a:p>
          <a:p>
            <a:pPr marL="611842" lvl="1" indent="-305921" algn="just">
              <a:buFont typeface="Arial"/>
              <a:buChar char="•"/>
            </a:pPr>
            <a:r>
              <a:rPr lang="en-US" sz="2400" spc="110" dirty="0">
                <a:solidFill>
                  <a:srgbClr val="000000"/>
                </a:solidFill>
                <a:latin typeface="Times New Roman" panose="02020603050405020304" pitchFamily="18" charset="0"/>
                <a:cs typeface="Times New Roman" panose="02020603050405020304" pitchFamily="18" charset="0"/>
              </a:rPr>
              <a:t>The proposed </a:t>
            </a:r>
            <a:r>
              <a:rPr lang="en-US" sz="2400" spc="110" dirty="0" err="1">
                <a:solidFill>
                  <a:srgbClr val="000000"/>
                </a:solidFill>
                <a:latin typeface="Times New Roman" panose="02020603050405020304" pitchFamily="18" charset="0"/>
                <a:cs typeface="Times New Roman" panose="02020603050405020304" pitchFamily="18" charset="0"/>
              </a:rPr>
              <a:t>sytstems</a:t>
            </a:r>
            <a:r>
              <a:rPr lang="en-US" sz="2400" spc="110" dirty="0">
                <a:solidFill>
                  <a:srgbClr val="000000"/>
                </a:solidFill>
                <a:latin typeface="Times New Roman" panose="02020603050405020304" pitchFamily="18" charset="0"/>
                <a:cs typeface="Times New Roman" panose="02020603050405020304" pitchFamily="18" charset="0"/>
              </a:rPr>
              <a:t> empower users that is visually </a:t>
            </a:r>
            <a:r>
              <a:rPr lang="en-US" sz="2400" spc="110" dirty="0" err="1">
                <a:solidFill>
                  <a:srgbClr val="000000"/>
                </a:solidFill>
                <a:latin typeface="Times New Roman" panose="02020603050405020304" pitchFamily="18" charset="0"/>
                <a:cs typeface="Times New Roman" panose="02020603050405020304" pitchFamily="18" charset="0"/>
              </a:rPr>
              <a:t>impared</a:t>
            </a:r>
            <a:r>
              <a:rPr lang="en-US" sz="2400" spc="110" dirty="0">
                <a:solidFill>
                  <a:srgbClr val="000000"/>
                </a:solidFill>
                <a:latin typeface="Times New Roman" panose="02020603050405020304" pitchFamily="18" charset="0"/>
                <a:cs typeface="Times New Roman" panose="02020603050405020304" pitchFamily="18" charset="0"/>
              </a:rPr>
              <a:t> people to navigate their surroundings independently enhancing their sense of freedom and autonomy.</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p:txBody>
          <a:bodyPr/>
          <a:lstStyle/>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Navigating environments without adequate visual cues can pose significant safety risks . By detecting the </a:t>
            </a:r>
            <a:r>
              <a:rPr lang="en-US" sz="2400" dirty="0" err="1">
                <a:solidFill>
                  <a:srgbClr val="000000"/>
                </a:solidFill>
                <a:latin typeface="Times New Roman" panose="02020603050405020304" pitchFamily="18" charset="0"/>
                <a:cs typeface="Times New Roman" panose="02020603050405020304" pitchFamily="18" charset="0"/>
              </a:rPr>
              <a:t>oresence</a:t>
            </a:r>
            <a:r>
              <a:rPr lang="en-US" sz="2400" dirty="0">
                <a:solidFill>
                  <a:srgbClr val="000000"/>
                </a:solidFill>
                <a:latin typeface="Times New Roman" panose="02020603050405020304" pitchFamily="18" charset="0"/>
                <a:cs typeface="Times New Roman" panose="02020603050405020304" pitchFamily="18" charset="0"/>
              </a:rPr>
              <a:t> of objects using these devices may help avoid accidents and navigate safely.</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Accessing information about </a:t>
            </a:r>
            <a:r>
              <a:rPr lang="en-US" sz="2400" dirty="0" err="1">
                <a:solidFill>
                  <a:srgbClr val="000000"/>
                </a:solidFill>
                <a:latin typeface="Times New Roman" panose="02020603050405020304" pitchFamily="18" charset="0"/>
                <a:cs typeface="Times New Roman" panose="02020603050405020304" pitchFamily="18" charset="0"/>
              </a:rPr>
              <a:t>ones's</a:t>
            </a:r>
            <a:r>
              <a:rPr lang="en-US" sz="2400" dirty="0">
                <a:solidFill>
                  <a:srgbClr val="000000"/>
                </a:solidFill>
                <a:latin typeface="Times New Roman" panose="02020603050405020304" pitchFamily="18" charset="0"/>
                <a:cs typeface="Times New Roman" panose="02020603050405020304" pitchFamily="18" charset="0"/>
              </a:rPr>
              <a:t> surrounding is crucial for individuals with visual impairments to make informed decisions and navigate effectively.</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This model reduces the reluctance of visually </a:t>
            </a:r>
            <a:r>
              <a:rPr lang="en-US" sz="2400" dirty="0" err="1">
                <a:solidFill>
                  <a:srgbClr val="000000"/>
                </a:solidFill>
                <a:latin typeface="Times New Roman" panose="02020603050405020304" pitchFamily="18" charset="0"/>
                <a:cs typeface="Times New Roman" panose="02020603050405020304" pitchFamily="18" charset="0"/>
              </a:rPr>
              <a:t>impared</a:t>
            </a:r>
            <a:r>
              <a:rPr lang="en-US" sz="2400" dirty="0">
                <a:solidFill>
                  <a:srgbClr val="000000"/>
                </a:solidFill>
                <a:latin typeface="Times New Roman" panose="02020603050405020304" pitchFamily="18" charset="0"/>
                <a:cs typeface="Times New Roman" panose="02020603050405020304" pitchFamily="18" charset="0"/>
              </a:rPr>
              <a:t> people by not socializing them. It may boost user's confidence by providing reliable navigation support and promote self reliance.</a:t>
            </a:r>
          </a:p>
          <a:p>
            <a:pPr marL="742501" lvl="1" indent="-371250" algn="just">
              <a:buFont typeface="Arial"/>
              <a:buChar char="•"/>
            </a:pPr>
            <a:r>
              <a:rPr lang="en-US" sz="2400" dirty="0">
                <a:solidFill>
                  <a:srgbClr val="000000"/>
                </a:solidFill>
                <a:latin typeface="Times New Roman" panose="02020603050405020304" pitchFamily="18" charset="0"/>
                <a:cs typeface="Times New Roman" panose="02020603050405020304" pitchFamily="18" charset="0"/>
              </a:rPr>
              <a:t>With millions of individuals worldwide experiencing visual impairment, there is a pressing need for innovative solutions that can scale and address diverse needs. </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pic>
        <p:nvPicPr>
          <p:cNvPr id="5" name="Content Placeholder 4">
            <a:extLst>
              <a:ext uri="{FF2B5EF4-FFF2-40B4-BE49-F238E27FC236}">
                <a16:creationId xmlns:a16="http://schemas.microsoft.com/office/drawing/2014/main" id="{C785E61E-2DB6-FD1C-4B37-83570B56F5B9}"/>
              </a:ext>
            </a:extLst>
          </p:cNvPr>
          <p:cNvPicPr>
            <a:picLocks noGrp="1" noChangeAspect="1"/>
          </p:cNvPicPr>
          <p:nvPr>
            <p:ph idx="1"/>
          </p:nvPr>
        </p:nvPicPr>
        <p:blipFill>
          <a:blip r:embed="rId2"/>
          <a:stretch>
            <a:fillRect/>
          </a:stretch>
        </p:blipFill>
        <p:spPr>
          <a:xfrm>
            <a:off x="4063165" y="1752600"/>
            <a:ext cx="4156158" cy="4267200"/>
          </a:xfrm>
          <a:custGeom>
            <a:avLst/>
            <a:gdLst/>
            <a:ahLst/>
            <a:cxnLst/>
            <a:rect l="l" t="t" r="r" b="b"/>
            <a:pathLst>
              <a:path w="11830377" h="6587442">
                <a:moveTo>
                  <a:pt x="0" y="0"/>
                </a:moveTo>
                <a:lnTo>
                  <a:pt x="11830377" y="0"/>
                </a:lnTo>
                <a:lnTo>
                  <a:pt x="11830377" y="6587442"/>
                </a:lnTo>
                <a:lnTo>
                  <a:pt x="0" y="6587442"/>
                </a:lnTo>
                <a:lnTo>
                  <a:pt x="0" y="0"/>
                </a:lnTo>
                <a:close/>
              </a:path>
            </a:pathLst>
          </a:custGeom>
          <a:blipFill>
            <a:blip r:embed="rId3"/>
            <a:stretch>
              <a:fillRect/>
            </a:stretch>
          </a: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Arduino UNO software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Ultrasonic sensors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Switches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Buzzer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Bluetooth</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Jumper wired</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1695583" y="1295400"/>
            <a:ext cx="9671853"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altLang="en-US" sz="24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50000"/>
              </a:lnSpc>
              <a:spcBef>
                <a:spcPct val="20000"/>
              </a:spcBef>
              <a:spcAft>
                <a:spcPct val="0"/>
              </a:spcAft>
              <a:buClr>
                <a:srgbClr val="CC0000"/>
              </a:buClr>
              <a:buSzTx/>
              <a:buFont typeface="Wingdings" panose="05000000000000000000" pitchFamily="2" charset="2"/>
              <a:buChar char="o"/>
              <a:defRPr/>
            </a:pPr>
            <a:r>
              <a:rPr kumimoji="0" lang="en-US"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Enables blind individuals to move without assistance.</a:t>
            </a:r>
          </a:p>
          <a:p>
            <a:pPr>
              <a:lnSpc>
                <a:spcPct val="150000"/>
              </a:lnSpc>
            </a:pPr>
            <a:r>
              <a:rPr lang="en-US" sz="2400" dirty="0">
                <a:latin typeface="Times New Roman" panose="02020603050405020304" pitchFamily="18" charset="0"/>
                <a:cs typeface="Times New Roman" panose="02020603050405020304" pitchFamily="18" charset="0"/>
              </a:rPr>
              <a:t>Detects obstacles in real-time, preventing accidents.</a:t>
            </a:r>
          </a:p>
          <a:p>
            <a:pPr>
              <a:lnSpc>
                <a:spcPct val="150000"/>
              </a:lnSpc>
            </a:pPr>
            <a:r>
              <a:rPr lang="en-US" sz="2400" dirty="0">
                <a:latin typeface="Times New Roman" panose="02020603050405020304" pitchFamily="18" charset="0"/>
                <a:cs typeface="Times New Roman" panose="02020603050405020304" pitchFamily="18" charset="0"/>
              </a:rPr>
              <a:t>Encourages exploration and boosts self-esteem.</a:t>
            </a:r>
          </a:p>
          <a:p>
            <a:pPr>
              <a:lnSpc>
                <a:spcPct val="150000"/>
              </a:lnSpc>
            </a:pPr>
            <a:r>
              <a:rPr lang="en-US" sz="2400" dirty="0">
                <a:latin typeface="Times New Roman" panose="02020603050405020304" pitchFamily="18" charset="0"/>
                <a:cs typeface="Times New Roman" panose="02020603050405020304" pitchFamily="18" charset="0"/>
              </a:rPr>
              <a:t>Arduino platforms make devices accessible to all</a:t>
            </a:r>
          </a:p>
          <a:p>
            <a:pPr>
              <a:lnSpc>
                <a:spcPct val="150000"/>
              </a:lnSpc>
            </a:pPr>
            <a:r>
              <a:rPr lang="en-US" sz="2400" dirty="0">
                <a:latin typeface="Times New Roman" panose="02020603050405020304" pitchFamily="18" charset="0"/>
                <a:cs typeface="Times New Roman" panose="02020603050405020304" pitchFamily="18" charset="0"/>
              </a:rPr>
              <a:t>Cost-effectiveness</a:t>
            </a:r>
          </a:p>
          <a:p>
            <a:pPr marL="0" indent="0">
              <a:buNone/>
            </a:pPr>
            <a:endParaRPr lang="en-US" dirty="0"/>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82</TotalTime>
  <Words>1185</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 Smart Shoe </vt:lpstr>
      <vt:lpstr> Smart Specs </vt:lpstr>
      <vt:lpstr>Implementation of shoe </vt:lpstr>
      <vt:lpstr>Implementation of shoe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DURAIMURUGAN N</cp:lastModifiedBy>
  <cp:revision>13</cp:revision>
  <dcterms:created xsi:type="dcterms:W3CDTF">2023-08-03T04:32:00Z</dcterms:created>
  <dcterms:modified xsi:type="dcterms:W3CDTF">2025-04-23T13:11:34Z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