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</p:sldMasterIdLst>
  <p:notesMasterIdLst>
    <p:notesMasterId r:id="rId27"/>
  </p:notesMasterIdLst>
  <p:sldIdLst>
    <p:sldId id="259" r:id="rId9"/>
    <p:sldId id="260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8" r:id="rId22"/>
    <p:sldId id="286" r:id="rId23"/>
    <p:sldId id="287" r:id="rId24"/>
    <p:sldId id="271" r:id="rId25"/>
    <p:sldId id="27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7D2"/>
    <a:srgbClr val="E86E8D"/>
    <a:srgbClr val="D1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 autoAdjust="0"/>
    <p:restoredTop sz="87680" autoAdjust="0"/>
  </p:normalViewPr>
  <p:slideViewPr>
    <p:cSldViewPr>
      <p:cViewPr>
        <p:scale>
          <a:sx n="66" d="100"/>
          <a:sy n="66" d="100"/>
        </p:scale>
        <p:origin x="-126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304B3-4F2F-4DE1-88A0-509467EBC26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B1348-7D65-4C6A-956E-71962294B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6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3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16999298     9905009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8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4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6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4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5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18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43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9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45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98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5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5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71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25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343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38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33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88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73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37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75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6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6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913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791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114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70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61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629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663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812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90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545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809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93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493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073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73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246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57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114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874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070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8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163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32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182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34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198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08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355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903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399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966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04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18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704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739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564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041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800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386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1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244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623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627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199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221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846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4925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680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6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2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6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7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8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6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5796" y="2420888"/>
            <a:ext cx="40684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차량 가치 모형 </a:t>
            </a:r>
            <a:endParaRPr lang="ko-KR" altLang="en-US" sz="70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0272" y="5395178"/>
            <a:ext cx="15680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ea typeface="더페이스샵 잉크립퀴드체" pitchFamily="66" charset="-127"/>
              </a:rPr>
              <a:t>201227528</a:t>
            </a:r>
          </a:p>
          <a:p>
            <a:r>
              <a:rPr lang="ko-KR" altLang="en-US" sz="2000" b="1" dirty="0" smtClean="0">
                <a:ea typeface="더페이스샵 잉크립퀴드체" pitchFamily="66" charset="-127"/>
              </a:rPr>
              <a:t> 산업공학과</a:t>
            </a:r>
            <a:endParaRPr lang="en-US" altLang="ko-KR" sz="2000" b="1" dirty="0" smtClean="0">
              <a:ea typeface="더페이스샵 잉크립퀴드체" pitchFamily="66" charset="-127"/>
            </a:endParaRPr>
          </a:p>
          <a:p>
            <a:r>
              <a:rPr lang="ko-KR" altLang="en-US" sz="2000" b="1" dirty="0" smtClean="0">
                <a:ea typeface="더페이스샵 잉크립퀴드체" pitchFamily="66" charset="-127"/>
              </a:rPr>
              <a:t>      </a:t>
            </a:r>
            <a:r>
              <a:rPr lang="ko-KR" altLang="en-US" sz="2000" b="1" dirty="0" err="1" smtClean="0">
                <a:ea typeface="더페이스샵 잉크립퀴드체" pitchFamily="66" charset="-127"/>
              </a:rPr>
              <a:t>손평화</a:t>
            </a:r>
            <a:endParaRPr lang="ko-KR" altLang="en-US" sz="2000" b="1" dirty="0">
              <a:ea typeface="더페이스샵 잉크립퀴드체" pitchFamily="66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856" y="3573016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</a:t>
            </a:r>
            <a:r>
              <a:rPr lang="ko-KR" altLang="en-US" sz="25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마이닝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최종발표</a:t>
            </a:r>
            <a:endParaRPr lang="ko-KR" altLang="en-US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6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8498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3441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42" y="332656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_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회귀분석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90872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모든 </a:t>
            </a:r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data - 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변수선</a:t>
            </a:r>
            <a:r>
              <a:rPr lang="ko-KR" altLang="en-US" sz="20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택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00994"/>
            <a:ext cx="29146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611560" y="1334269"/>
            <a:ext cx="4752528" cy="1590675"/>
            <a:chOff x="611560" y="1334269"/>
            <a:chExt cx="4752528" cy="15906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34269"/>
              <a:ext cx="458152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4551982" y="2348880"/>
              <a:ext cx="812106" cy="14401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1560" y="3789040"/>
            <a:ext cx="3260378" cy="1495425"/>
            <a:chOff x="611560" y="3789040"/>
            <a:chExt cx="3260378" cy="14954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789040"/>
              <a:ext cx="3114675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3059832" y="4797152"/>
              <a:ext cx="812106" cy="14401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59832" y="5013176"/>
              <a:ext cx="812106" cy="14401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139952" y="3140968"/>
            <a:ext cx="5112568" cy="3240360"/>
            <a:chOff x="4139952" y="3140968"/>
            <a:chExt cx="5112568" cy="324036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140968"/>
              <a:ext cx="4896544" cy="3240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812360" y="3316922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Train</a:t>
              </a:r>
              <a:endPara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12360" y="4901098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Validate</a:t>
              </a:r>
              <a:endPara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5" y="1269080"/>
            <a:ext cx="3622559" cy="288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40" y="1269080"/>
            <a:ext cx="3840000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316274"/>
            <a:ext cx="3377476" cy="25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8498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3441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42" y="332656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_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회귀분석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90872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준중형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data - 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변수선</a:t>
            </a:r>
            <a:r>
              <a:rPr lang="ko-KR" altLang="en-US" sz="20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3840000" cy="28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48" y="4221088"/>
            <a:ext cx="3600000" cy="27000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08" y="1268760"/>
            <a:ext cx="3840000" cy="2880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51520" y="1602553"/>
            <a:ext cx="8516466" cy="4968552"/>
            <a:chOff x="376014" y="1412776"/>
            <a:chExt cx="8516466" cy="496855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705744"/>
              <a:ext cx="30861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그룹 7"/>
            <p:cNvGrpSpPr/>
            <p:nvPr/>
          </p:nvGrpSpPr>
          <p:grpSpPr>
            <a:xfrm>
              <a:off x="4067944" y="3284984"/>
              <a:ext cx="4824536" cy="3096344"/>
              <a:chOff x="4067944" y="3284984"/>
              <a:chExt cx="4824536" cy="3096344"/>
            </a:xfrm>
          </p:grpSpPr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3284984"/>
                <a:ext cx="4824536" cy="1512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4941168"/>
                <a:ext cx="4824536" cy="1440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380312" y="3532946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Train</a:t>
                </a:r>
                <a:endParaRPr lang="ko-KR" altLang="en-US" sz="20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380312" y="5117122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Validate</a:t>
                </a:r>
                <a:endParaRPr lang="ko-KR" altLang="en-US" sz="20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76014" y="3717032"/>
              <a:ext cx="3286125" cy="1714500"/>
              <a:chOff x="376014" y="3717032"/>
              <a:chExt cx="3286125" cy="1714500"/>
            </a:xfrm>
          </p:grpSpPr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014" y="3717032"/>
                <a:ext cx="3286125" cy="17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2915816" y="4574283"/>
                <a:ext cx="648072" cy="742894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21779" y="1412776"/>
              <a:ext cx="4818311" cy="1790700"/>
              <a:chOff x="421779" y="1412776"/>
              <a:chExt cx="4818311" cy="17907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779" y="1412776"/>
                <a:ext cx="4714875" cy="1790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4427984" y="2564904"/>
                <a:ext cx="812106" cy="144016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9552" y="4581128"/>
              <a:ext cx="92772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중고차 회사</a:t>
              </a:r>
              <a:endPara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9552" y="4797152"/>
              <a:ext cx="92772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출고일</a:t>
              </a:r>
              <a:endPara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9552" y="5013176"/>
              <a:ext cx="92772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선루프</a:t>
              </a:r>
              <a:endPara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6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8498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3441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42" y="332656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_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회귀분석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90872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중형 </a:t>
            </a:r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data - 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변수선</a:t>
            </a:r>
            <a:r>
              <a:rPr lang="ko-KR" altLang="en-US" sz="20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05064"/>
            <a:ext cx="3600000" cy="27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113376"/>
            <a:ext cx="3600000" cy="27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24" y="1305064"/>
            <a:ext cx="3600000" cy="270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5536" y="1372369"/>
            <a:ext cx="8527620" cy="5197599"/>
            <a:chOff x="395536" y="1372369"/>
            <a:chExt cx="8527620" cy="5197599"/>
          </a:xfrm>
        </p:grpSpPr>
        <p:grpSp>
          <p:nvGrpSpPr>
            <p:cNvPr id="2" name="그룹 1"/>
            <p:cNvGrpSpPr/>
            <p:nvPr/>
          </p:nvGrpSpPr>
          <p:grpSpPr>
            <a:xfrm>
              <a:off x="395536" y="1372369"/>
              <a:ext cx="8527620" cy="5197599"/>
              <a:chOff x="395536" y="1372369"/>
              <a:chExt cx="8527620" cy="5197599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1372369"/>
                <a:ext cx="4610100" cy="155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2120" y="1699270"/>
                <a:ext cx="3009900" cy="1009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163" y="3563466"/>
                <a:ext cx="3133725" cy="1809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6" name="Picture 6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926" y="3140968"/>
                <a:ext cx="5159230" cy="1656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7" name="Picture 7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926" y="4941168"/>
                <a:ext cx="5159230" cy="1628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7452320" y="3356992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Train</a:t>
                </a:r>
                <a:endParaRPr lang="ko-KR" altLang="en-US" sz="20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452320" y="5045114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Validate</a:t>
                </a:r>
                <a:endParaRPr lang="ko-KR" altLang="en-US" sz="2000" dirty="0"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987824" y="4581127"/>
                <a:ext cx="576064" cy="664041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407966" y="2276872"/>
                <a:ext cx="812106" cy="144016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11560" y="4509120"/>
              <a:ext cx="10081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중고차 회사</a:t>
              </a:r>
              <a:endPara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560" y="4720788"/>
              <a:ext cx="10081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주행거</a:t>
              </a:r>
              <a:r>
                <a:rPr lang="ko-KR" altLang="en-US" sz="13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리</a:t>
              </a:r>
              <a:endPara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1560" y="4873188"/>
              <a:ext cx="10081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출고</a:t>
              </a:r>
              <a:r>
                <a:rPr lang="ko-KR" altLang="en-US" sz="13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일</a:t>
              </a:r>
              <a:endPara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1560" y="5080828"/>
              <a:ext cx="10081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에어</a:t>
              </a:r>
              <a:r>
                <a:rPr lang="ko-KR" altLang="en-US" sz="1300" dirty="0"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백</a:t>
              </a:r>
              <a:endPara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8498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3441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42" y="332656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_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회귀분석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90872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모델비</a:t>
            </a:r>
            <a:r>
              <a:rPr lang="ko-KR" altLang="en-US" sz="20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교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89849"/>
              </p:ext>
            </p:extLst>
          </p:nvPr>
        </p:nvGraphicFramePr>
        <p:xfrm>
          <a:off x="630589" y="1484784"/>
          <a:ext cx="804586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3"/>
                <a:gridCol w="1404156"/>
                <a:gridCol w="1404156"/>
                <a:gridCol w="1440160"/>
                <a:gridCol w="1368152"/>
              </a:tblGrid>
              <a:tr h="5522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모든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data</a:t>
                      </a:r>
                    </a:p>
                    <a:p>
                      <a:pPr algn="ctr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기본모형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모든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변수선택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준중형</a:t>
                      </a: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변수선택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중형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data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변수선택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Adj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R-</a:t>
                      </a:r>
                      <a:r>
                        <a:rPr lang="en-US" altLang="ko-KR" baseline="0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Sq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0.6336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0.6124</a:t>
                      </a:r>
                      <a:endParaRPr lang="ko-KR" altLang="en-US" dirty="0" smtClean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0.7243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0.8324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AIC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2523.60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2511.8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674.32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1084.15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ASE(Train)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2.55068E13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3.81865E13 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3.49872E12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7.68939E12 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ASE(Valid)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5.42985E13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3.26782E13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4.77084E12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3.83226E13 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69" y="3717032"/>
            <a:ext cx="794788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59832" y="2060848"/>
            <a:ext cx="2808312" cy="158417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27984" y="2060848"/>
            <a:ext cx="4176464" cy="15841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8498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3441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42" y="332656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_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회귀분석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908720"/>
            <a:ext cx="57606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Score</a:t>
            </a:r>
            <a:endParaRPr lang="ko-KR" altLang="en-US" sz="34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89647"/>
              </p:ext>
            </p:extLst>
          </p:nvPr>
        </p:nvGraphicFramePr>
        <p:xfrm>
          <a:off x="558580" y="1532628"/>
          <a:ext cx="8045868" cy="448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723435"/>
                <a:gridCol w="1723435"/>
                <a:gridCol w="1723435"/>
                <a:gridCol w="1723435"/>
              </a:tblGrid>
              <a:tr h="552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Sample</a:t>
                      </a:r>
                      <a:endParaRPr lang="ko-KR" altLang="en-US" sz="2000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Reg2 </a:t>
                      </a:r>
                      <a:r>
                        <a:rPr lang="ko-KR" altLang="en-US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추정 </a:t>
                      </a:r>
                      <a:r>
                        <a:rPr lang="en-US" altLang="ko-KR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Y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모든 </a:t>
                      </a:r>
                      <a:r>
                        <a:rPr lang="en-US" altLang="ko-KR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DATA)</a:t>
                      </a:r>
                      <a:endParaRPr lang="ko-KR" altLang="en-US" sz="2000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Reg3 </a:t>
                      </a:r>
                      <a:r>
                        <a:rPr lang="ko-KR" altLang="en-US" sz="200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추정 </a:t>
                      </a:r>
                      <a:r>
                        <a:rPr lang="en-US" altLang="ko-KR" sz="200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Y</a:t>
                      </a:r>
                      <a:endParaRPr lang="en-US" altLang="ko-KR" sz="2000" dirty="0" smtClean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200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(</a:t>
                      </a:r>
                      <a:r>
                        <a:rPr lang="ko-KR" altLang="en-US" sz="200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준중형 </a:t>
                      </a:r>
                      <a:r>
                        <a:rPr lang="en-US" altLang="ko-KR" sz="200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DATA)</a:t>
                      </a:r>
                      <a:endParaRPr lang="ko-KR" altLang="en-US" sz="2000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Reg4 </a:t>
                      </a:r>
                      <a:r>
                        <a:rPr lang="ko-KR" altLang="en-US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추정 </a:t>
                      </a:r>
                      <a:r>
                        <a:rPr lang="en-US" altLang="ko-KR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Y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중형 </a:t>
                      </a:r>
                      <a:r>
                        <a:rPr lang="en-US" altLang="ko-KR" sz="20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DATA)</a:t>
                      </a:r>
                      <a:endParaRPr lang="ko-KR" altLang="en-US" sz="2000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준중형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6,900,000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636,827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2,814,750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준중형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17,500,000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16,056,451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15,723,183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준중형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9,500,000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3,759,789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2,980,334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준중형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28,890,000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17,813,117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20,614,284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준중형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9,500,000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5,711,640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8,073,704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15,400,000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21,205,234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20,638,257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14,300,000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23,937,825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17,237,500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17,600,000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20,229,308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14,826,503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11,700,000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18,472,642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14,872,160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  <a:tr h="378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중형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19,000,000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18,472,642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16,245,973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19872" y="2276872"/>
            <a:ext cx="3456384" cy="18002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19872" y="4149080"/>
            <a:ext cx="1728192" cy="18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76256" y="4149080"/>
            <a:ext cx="1728192" cy="18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8498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3441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42" y="332656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_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의사결정나무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89" y="1484784"/>
            <a:ext cx="7839075" cy="44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9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8498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3441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42" y="332656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_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의사결정나무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76456" cy="36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20072" y="216479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x1</a:t>
            </a:r>
            <a:endParaRPr lang="ko-KR" altLang="en-US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9712" y="367696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x4</a:t>
            </a:r>
            <a:endParaRPr lang="ko-KR" altLang="en-US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367696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x4</a:t>
            </a:r>
            <a:endParaRPr lang="ko-KR" altLang="en-US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67696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x4</a:t>
            </a:r>
            <a:endParaRPr lang="ko-KR" altLang="en-US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4108" y="2218655"/>
            <a:ext cx="927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배기량</a:t>
            </a:r>
            <a:endParaRPr lang="en-US" altLang="ko-KR" sz="13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6096" y="3712676"/>
            <a:ext cx="927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출고</a:t>
            </a:r>
            <a:r>
              <a:rPr lang="ko-KR" altLang="en-US" sz="13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</a:t>
            </a:r>
            <a:endParaRPr lang="en-US" altLang="ko-KR" sz="13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9752" y="3712676"/>
            <a:ext cx="927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출고</a:t>
            </a:r>
            <a:r>
              <a:rPr lang="ko-KR" altLang="en-US" sz="13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</a:t>
            </a:r>
            <a:endParaRPr lang="en-US" altLang="ko-KR" sz="13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40352" y="3712676"/>
            <a:ext cx="927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출고</a:t>
            </a:r>
            <a:r>
              <a:rPr lang="ko-KR" altLang="en-US" sz="13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</a:t>
            </a:r>
            <a:endParaRPr lang="en-US" altLang="ko-KR" sz="13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5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97745" y="116632"/>
            <a:ext cx="34740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prstClr val="black"/>
                </a:solidFill>
                <a:latin typeface="굵은안상수체" panose="02010504000101010101" pitchFamily="2" charset="-127"/>
                <a:ea typeface="굵은안상수체" panose="02010504000101010101" pitchFamily="2" charset="-127"/>
              </a:rPr>
              <a:t>결과 및 활용 방안</a:t>
            </a:r>
            <a:endParaRPr lang="ko-KR" altLang="en-US" sz="5000" dirty="0">
              <a:solidFill>
                <a:prstClr val="black"/>
              </a:solidFill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842" y="2095688"/>
            <a:ext cx="8247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중고차 가격의 영향을 가장 많이 주는 변수는 </a:t>
            </a:r>
            <a:r>
              <a:rPr lang="ko-KR" altLang="en-US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출고일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과 </a:t>
            </a:r>
            <a:r>
              <a:rPr lang="ko-KR" altLang="en-US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배기량</a:t>
            </a:r>
            <a:endParaRPr lang="en-US" altLang="ko-KR" sz="2400" dirty="0">
              <a:solidFill>
                <a:srgbClr val="FF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더 정확한 추정을 위해서는 샘플을 </a:t>
            </a:r>
            <a:r>
              <a:rPr lang="ko-KR" altLang="en-US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세부화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시켜 적합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중고차 회사에 따라 중고차 시세를 산정하는 기준이 다름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브랜드 가치가 높은 차량은 오차가 큼  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50685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결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842" y="4172887"/>
            <a:ext cx="824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중고차 살 때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: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허위 매물은 평균 시세의 </a:t>
            </a:r>
            <a:r>
              <a:rPr lang="en-US" altLang="ko-KR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30%</a:t>
            </a:r>
            <a:r>
              <a:rPr lang="ko-KR" altLang="en-US" sz="24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이상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차이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rgbClr val="FF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중고차 팔 때 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자신의 차량 적정 판매가 추정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584049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활용 방안</a:t>
            </a:r>
            <a:endParaRPr lang="ko-KR" altLang="en-US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3568" y="1398420"/>
            <a:ext cx="7610476" cy="3830780"/>
            <a:chOff x="572841" y="204115"/>
            <a:chExt cx="7610476" cy="38307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42" y="204115"/>
              <a:ext cx="7610475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41" y="2780928"/>
              <a:ext cx="7610475" cy="1253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직선 연결선 11"/>
            <p:cNvCxnSpPr>
              <a:endCxn id="1027" idx="3"/>
            </p:cNvCxnSpPr>
            <p:nvPr/>
          </p:nvCxnSpPr>
          <p:spPr>
            <a:xfrm>
              <a:off x="6228184" y="3407911"/>
              <a:ext cx="1955132" cy="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00644" y="3717031"/>
              <a:ext cx="58698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46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051720" y="2780928"/>
            <a:ext cx="4704984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altLang="ko-KR" sz="7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9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7745" y="116632"/>
            <a:ext cx="8659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목</a:t>
            </a:r>
            <a:r>
              <a:rPr lang="ko-KR" altLang="en-US" sz="50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차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41540" y="2101680"/>
            <a:ext cx="1851789" cy="2119408"/>
            <a:chOff x="1008779" y="1935598"/>
            <a:chExt cx="1851789" cy="211940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095" b="12095"/>
            <a:stretch/>
          </p:blipFill>
          <p:spPr>
            <a:xfrm>
              <a:off x="1115616" y="1935598"/>
              <a:ext cx="936000" cy="936000"/>
            </a:xfrm>
            <a:prstGeom prst="rect">
              <a:avLst/>
            </a:prstGeom>
          </p:spPr>
        </p:pic>
        <p:cxnSp>
          <p:nvCxnSpPr>
            <p:cNvPr id="13" name="직선 연결선 12"/>
            <p:cNvCxnSpPr>
              <a:stCxn id="2" idx="2"/>
            </p:cNvCxnSpPr>
            <p:nvPr/>
          </p:nvCxnSpPr>
          <p:spPr>
            <a:xfrm>
              <a:off x="1583616" y="2871598"/>
              <a:ext cx="0" cy="48539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08779" y="3501008"/>
              <a:ext cx="18517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주제 선정</a:t>
              </a:r>
              <a:endPara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33429" y="3019018"/>
            <a:ext cx="1130438" cy="2383815"/>
            <a:chOff x="2626104" y="2780928"/>
            <a:chExt cx="1130438" cy="238381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39"/>
            <a:stretch/>
          </p:blipFill>
          <p:spPr>
            <a:xfrm>
              <a:off x="2663788" y="2780928"/>
              <a:ext cx="936000" cy="822373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3131788" y="3598132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26104" y="4149080"/>
              <a:ext cx="113043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</a:p>
            <a:p>
              <a:pPr algn="ctr"/>
              <a:r>
                <a:rPr lang="ko-KR" altLang="en-US" sz="3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</a:t>
              </a:r>
              <a:endPara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95936" y="2204864"/>
            <a:ext cx="1130438" cy="2330497"/>
            <a:chOff x="4171166" y="2064805"/>
            <a:chExt cx="1130438" cy="233049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68"/>
            <a:stretch/>
          </p:blipFill>
          <p:spPr>
            <a:xfrm>
              <a:off x="4211960" y="2064805"/>
              <a:ext cx="936000" cy="804326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4676850" y="2871598"/>
              <a:ext cx="0" cy="48539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71166" y="3379639"/>
              <a:ext cx="113043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</a:p>
            <a:p>
              <a:pPr algn="ctr"/>
              <a:r>
                <a:rPr lang="ko-KR" altLang="en-US" sz="3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정</a:t>
              </a:r>
              <a:r>
                <a:rPr lang="ko-KR" altLang="en-US" sz="3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제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940152" y="3036665"/>
            <a:ext cx="1130438" cy="2294160"/>
            <a:chOff x="5702113" y="2798575"/>
            <a:chExt cx="1130438" cy="22941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51"/>
            <a:stretch/>
          </p:blipFill>
          <p:spPr>
            <a:xfrm>
              <a:off x="5760132" y="2798575"/>
              <a:ext cx="936000" cy="786695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6221912" y="3595192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02113" y="4077072"/>
              <a:ext cx="113043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Data</a:t>
              </a:r>
            </a:p>
            <a:p>
              <a:pPr algn="ctr"/>
              <a:r>
                <a:rPr lang="ko-KR" altLang="en-US" sz="3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분</a:t>
              </a:r>
              <a:r>
                <a:rPr lang="ko-KR" altLang="en-US" sz="3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석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388200" y="2136260"/>
            <a:ext cx="1851790" cy="2501593"/>
            <a:chOff x="7197169" y="1970178"/>
            <a:chExt cx="1851790" cy="25015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093" b="12093"/>
            <a:stretch/>
          </p:blipFill>
          <p:spPr>
            <a:xfrm>
              <a:off x="7308304" y="1970178"/>
              <a:ext cx="936000" cy="936000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>
              <a:off x="7766973" y="2871598"/>
              <a:ext cx="0" cy="48539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197169" y="3456108"/>
              <a:ext cx="18517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결과 및</a:t>
              </a:r>
              <a:endPara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활용 방안</a:t>
              </a:r>
              <a:endPara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30" name="이등변 삼각형 29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5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45" y="116632"/>
            <a:ext cx="197522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주제 선정</a:t>
            </a:r>
            <a:endParaRPr lang="ko-KR" altLang="en-US" sz="39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57" y="1603908"/>
            <a:ext cx="4970399" cy="10330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776" y="1984755"/>
            <a:ext cx="2705100" cy="15144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15816" y="5447546"/>
            <a:ext cx="4248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차량 가치 모형</a:t>
            </a:r>
            <a:endParaRPr lang="ko-KR" altLang="en-US" sz="5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 rot="5400000">
            <a:off x="4418969" y="4428097"/>
            <a:ext cx="792088" cy="6661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57" y="2996952"/>
            <a:ext cx="4970399" cy="9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45" y="116632"/>
            <a:ext cx="234070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수집</a:t>
            </a:r>
            <a:endParaRPr lang="ko-KR" altLang="en-US" sz="39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75" y="908720"/>
            <a:ext cx="2543175" cy="638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50" y="1663626"/>
            <a:ext cx="2514600" cy="342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93" y="3629397"/>
            <a:ext cx="2742779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094" y="2447676"/>
            <a:ext cx="2290762" cy="11477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5284047"/>
            <a:ext cx="2702714" cy="9532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893" y="4395463"/>
            <a:ext cx="2407135" cy="771756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572842" y="2204864"/>
            <a:ext cx="28470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72842" y="4221088"/>
            <a:ext cx="28470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3687336" y="3377314"/>
            <a:ext cx="864096" cy="25208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0032" y="332656"/>
            <a:ext cx="3909326" cy="24821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32040" y="2780928"/>
            <a:ext cx="36724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Variable</a:t>
            </a:r>
          </a:p>
          <a:p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차량번호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가격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배기량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	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변속기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연료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	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주행거리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출고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	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일반사고 횟수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특수사고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	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연비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차량회사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-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렌터카 회사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후방감지센서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후방카메라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썬루프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	- </a:t>
            </a:r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네비게이션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블랙박스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-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에어백 개수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3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45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</a:t>
            </a:r>
            <a:r>
              <a:rPr lang="ko-KR" altLang="en-US" sz="39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05225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Target  : </a:t>
            </a:r>
            <a:r>
              <a:rPr lang="ko-KR" altLang="en-US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가격</a:t>
            </a:r>
            <a:r>
              <a:rPr lang="en-US" altLang="ko-KR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(Y)</a:t>
            </a:r>
            <a:endParaRPr lang="ko-KR" altLang="en-US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9171" y="1981289"/>
            <a:ext cx="8303269" cy="2520280"/>
            <a:chOff x="229171" y="1981289"/>
            <a:chExt cx="8303269" cy="25202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71" y="1981289"/>
              <a:ext cx="8303269" cy="2520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7452320" y="3933056"/>
              <a:ext cx="936104" cy="2880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1560" y="4789601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Interval</a:t>
            </a:r>
          </a:p>
          <a:p>
            <a:r>
              <a:rPr lang="en-US" altLang="ko-KR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평균 </a:t>
            </a:r>
            <a:r>
              <a:rPr lang="en-US" altLang="ko-KR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16,999,298</a:t>
            </a:r>
            <a:r>
              <a:rPr lang="ko-KR" altLang="en-US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  표준편차 </a:t>
            </a:r>
            <a:r>
              <a:rPr lang="en-US" altLang="ko-KR" sz="3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9,905,009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7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45" y="116632"/>
            <a:ext cx="246413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정제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Input  : x1-x6</a:t>
            </a:r>
            <a:endParaRPr lang="ko-KR" altLang="en-US" sz="3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96102"/>
              </p:ext>
            </p:extLst>
          </p:nvPr>
        </p:nvGraphicFramePr>
        <p:xfrm>
          <a:off x="683568" y="1988840"/>
          <a:ext cx="8064896" cy="3936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728192"/>
                <a:gridCol w="1619672"/>
                <a:gridCol w="3492896"/>
              </a:tblGrid>
              <a:tr h="504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변수</a:t>
                      </a:r>
                      <a:endParaRPr lang="en-US" altLang="ko-KR" sz="2000" dirty="0" smtClean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유형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설명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X1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배기량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Nominal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&lt; 1000 : 1  , &lt; 1900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: 2</a:t>
                      </a:r>
                      <a:endParaRPr lang="en-US" altLang="ko-KR" dirty="0" smtClean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&lt; 2900 : 3  , &gt; 2900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: 4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X2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연료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Binary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가솔린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0 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, </a:t>
                      </a:r>
                      <a:r>
                        <a:rPr lang="ko-KR" altLang="en-US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디젤 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1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X3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주행거리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Interval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-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X4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출고일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Interval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출고일로부터 현재까지 개월 수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X5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후방카메라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Binary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없음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0    ,    </a:t>
                      </a: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있음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1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1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x6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선루프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Binary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없음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0    ,    </a:t>
                      </a: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있음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1</a:t>
                      </a:r>
                      <a:endParaRPr lang="ko-KR" altLang="en-US" dirty="0" smtClean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45" y="116632"/>
            <a:ext cx="246413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정제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124744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Input  : x7-13</a:t>
            </a:r>
            <a:endParaRPr lang="ko-KR" altLang="en-US" sz="3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84510"/>
              </p:ext>
            </p:extLst>
          </p:nvPr>
        </p:nvGraphicFramePr>
        <p:xfrm>
          <a:off x="611560" y="1876792"/>
          <a:ext cx="7920880" cy="428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728192"/>
                <a:gridCol w="1619672"/>
                <a:gridCol w="3348880"/>
              </a:tblGrid>
              <a:tr h="504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변수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유형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설명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48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X7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네비게이션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Binary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없음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0    ,    </a:t>
                      </a: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있음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1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X8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블랙박스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Binary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없음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0    ,    </a:t>
                      </a: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있음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1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X9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에어백 개수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Nominal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-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X10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사고횟수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Nominal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-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X11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연비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Interval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-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x12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차량 회사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Nominal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현대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1, </a:t>
                      </a:r>
                      <a:r>
                        <a:rPr lang="ko-KR" altLang="en-US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기아 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2, </a:t>
                      </a:r>
                      <a:r>
                        <a:rPr lang="ko-KR" altLang="en-US" baseline="0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르노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: 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쉐보레</a:t>
                      </a: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4, </a:t>
                      </a:r>
                      <a:r>
                        <a:rPr lang="ko-KR" altLang="en-US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쌍용</a:t>
                      </a: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5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</a:t>
                      </a:r>
                      <a:endParaRPr lang="ko-KR" altLang="en-US" dirty="0" smtClean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x13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중고차 회사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Nominal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AJ</a:t>
                      </a:r>
                      <a:r>
                        <a:rPr lang="ko-KR" altLang="en-US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셀카</a:t>
                      </a:r>
                      <a:r>
                        <a:rPr lang="ko-KR" altLang="en-US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1,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SK</a:t>
                      </a:r>
                      <a:r>
                        <a:rPr lang="ko-KR" altLang="en-US" baseline="0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엔카</a:t>
                      </a:r>
                      <a:r>
                        <a:rPr lang="ko-KR" altLang="en-US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2,</a:t>
                      </a:r>
                    </a:p>
                    <a:p>
                      <a:pPr algn="ctr" latinLnBrk="1"/>
                      <a:r>
                        <a:rPr lang="ko-KR" altLang="en-US" baseline="0" dirty="0" err="1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현대케피탈</a:t>
                      </a:r>
                      <a:r>
                        <a:rPr lang="ko-KR" altLang="en-US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: 3</a:t>
                      </a:r>
                      <a:r>
                        <a:rPr lang="en-US" altLang="ko-KR" dirty="0" smtClean="0"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</a:t>
                      </a:r>
                      <a:endParaRPr lang="ko-KR" altLang="en-US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68450"/>
            <a:ext cx="8001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88498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3441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42" y="33265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_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다이어그램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834" y="2128500"/>
            <a:ext cx="12628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모든</a:t>
            </a:r>
            <a:r>
              <a:rPr lang="en-US" altLang="ko-KR" sz="13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차량 </a:t>
            </a:r>
            <a:r>
              <a: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data</a:t>
            </a:r>
            <a:endParaRPr lang="en-US" altLang="ko-KR" sz="13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3424644"/>
            <a:ext cx="15121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준중형</a:t>
            </a:r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차량 </a:t>
            </a:r>
            <a:r>
              <a: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data</a:t>
            </a:r>
            <a:endParaRPr lang="en-US" altLang="ko-KR" sz="13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4288740"/>
            <a:ext cx="15121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중형 차량 </a:t>
            </a:r>
            <a:r>
              <a:rPr lang="en-US" altLang="ko-KR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data</a:t>
            </a:r>
            <a:endParaRPr lang="en-US" altLang="ko-KR" sz="13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8498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3441" y="116632"/>
            <a:ext cx="23583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분석</a:t>
            </a:r>
            <a:endParaRPr lang="ko-KR" altLang="en-US" sz="25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42" y="332656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_</a:t>
            </a:r>
            <a:r>
              <a:rPr lang="ko-KR" altLang="en-US" sz="20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회귀분석</a:t>
            </a:r>
            <a:endParaRPr lang="ko-KR" altLang="en-US" sz="20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90872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모든 </a:t>
            </a:r>
            <a:r>
              <a:rPr lang="en-US" altLang="ko-KR" sz="2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data - </a:t>
            </a:r>
            <a:r>
              <a:rPr lang="ko-KR" altLang="en-US" sz="2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기본모형</a:t>
            </a:r>
            <a:endParaRPr lang="ko-KR" altLang="en-US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638675" cy="153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8" y="3156426"/>
            <a:ext cx="30670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1772816"/>
            <a:ext cx="3057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951820" y="4149080"/>
            <a:ext cx="81210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67806" y="4509120"/>
            <a:ext cx="81210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87824" y="5229200"/>
            <a:ext cx="81210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87824" y="5445224"/>
            <a:ext cx="81210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07966" y="2420888"/>
            <a:ext cx="81210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13176"/>
            <a:ext cx="4968552" cy="168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56426"/>
            <a:ext cx="4968552" cy="175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24328" y="350100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Train</a:t>
            </a:r>
            <a:endParaRPr lang="ko-KR" altLang="en-US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4328" y="518913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Validate</a:t>
            </a:r>
            <a:endParaRPr lang="ko-KR" altLang="en-US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1952" y="4144724"/>
            <a:ext cx="927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배기량</a:t>
            </a:r>
            <a:endParaRPr lang="en-US" altLang="ko-KR" sz="13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4504764"/>
            <a:ext cx="927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</a:t>
            </a:r>
            <a:r>
              <a:rPr lang="ko-KR" altLang="en-US" sz="1300">
                <a:latin typeface="휴먼매직체" panose="02030504000101010101" pitchFamily="18" charset="-127"/>
                <a:ea typeface="휴먼매직체" panose="02030504000101010101" pitchFamily="18" charset="-127"/>
              </a:rPr>
              <a:t>비</a:t>
            </a:r>
            <a:endParaRPr lang="en-US" altLang="ko-KR" sz="13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576" y="5224844"/>
            <a:ext cx="927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주행거리</a:t>
            </a:r>
            <a:endParaRPr lang="en-US" altLang="ko-KR" sz="13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960" y="5373216"/>
            <a:ext cx="927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출고</a:t>
            </a:r>
            <a:r>
              <a:rPr lang="ko-KR" altLang="en-US" sz="13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</a:t>
            </a:r>
            <a:endParaRPr lang="en-US" altLang="ko-KR" sz="13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9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480</Words>
  <Application>Microsoft Office PowerPoint</Application>
  <PresentationFormat>화면 슬라이드 쇼(4:3)</PresentationFormat>
  <Paragraphs>255</Paragraphs>
  <Slides>18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Office 테마</vt:lpstr>
      <vt:lpstr>3_Office 테마</vt:lpstr>
      <vt:lpstr>1_Office 테마</vt:lpstr>
      <vt:lpstr>2_Office 테마</vt:lpstr>
      <vt:lpstr>4_Office 테마</vt:lpstr>
      <vt:lpstr>5_Office 테마</vt:lpstr>
      <vt:lpstr>6_Office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pyounghwa son</cp:lastModifiedBy>
  <cp:revision>90</cp:revision>
  <dcterms:created xsi:type="dcterms:W3CDTF">2017-03-08T00:40:49Z</dcterms:created>
  <dcterms:modified xsi:type="dcterms:W3CDTF">2017-06-14T08:09:16Z</dcterms:modified>
</cp:coreProperties>
</file>