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5" r:id="rId4"/>
    <p:sldId id="269" r:id="rId5"/>
    <p:sldId id="313" r:id="rId6"/>
    <p:sldId id="323" r:id="rId7"/>
    <p:sldId id="311" r:id="rId8"/>
    <p:sldId id="314" r:id="rId9"/>
    <p:sldId id="315" r:id="rId10"/>
    <p:sldId id="321" r:id="rId11"/>
    <p:sldId id="322" r:id="rId12"/>
    <p:sldId id="316" r:id="rId13"/>
    <p:sldId id="317" r:id="rId14"/>
    <p:sldId id="318" r:id="rId15"/>
    <p:sldId id="320" r:id="rId16"/>
    <p:sldId id="319" r:id="rId17"/>
    <p:sldId id="302" r:id="rId18"/>
    <p:sldId id="260" r:id="rId19"/>
  </p:sldIdLst>
  <p:sldSz cx="9144000" cy="5715000" type="screen16x10"/>
  <p:notesSz cx="6858000" cy="9144000"/>
  <p:embeddedFontLst>
    <p:embeddedFont>
      <p:font typeface="Yoon 윤고딕 530_TT" panose="020B0600000101010101" charset="-127"/>
      <p:regular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THE블랙잭M" panose="02020603020101020101" pitchFamily="18" charset="-127"/>
      <p:regular r:id="rId24"/>
    </p:embeddedFont>
    <p:embeddedFont>
      <p:font typeface="나눔고딕" panose="020B0600000101010101" charset="-127"/>
      <p:regular r:id="rId25"/>
      <p:bold r:id="rId26"/>
    </p:embeddedFont>
    <p:embeddedFont>
      <p:font typeface="Helvetica75" panose="020B0600000101010101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 ExtraBold" panose="020B0600000101010101" charset="-127"/>
      <p:bold r:id="rId30"/>
    </p:embeddedFont>
    <p:embeddedFont>
      <p:font typeface="a옛날목욕탕B" panose="02020600000000000000" pitchFamily="18" charset="-127"/>
      <p:regular r:id="rId31"/>
    </p:embeddedFont>
    <p:embeddedFont>
      <p:font typeface="나눔손글씨 펜" panose="03040600000000000000" pitchFamily="66" charset="-127"/>
      <p:regular r:id="rId32"/>
    </p:embeddedFont>
    <p:embeddedFont>
      <p:font typeface="08서울남산체 B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391"/>
    <a:srgbClr val="FAB44C"/>
    <a:srgbClr val="FEC021"/>
    <a:srgbClr val="17375E"/>
    <a:srgbClr val="92D050"/>
    <a:srgbClr val="373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9245" autoAdjust="0"/>
  </p:normalViewPr>
  <p:slideViewPr>
    <p:cSldViewPr>
      <p:cViewPr varScale="1">
        <p:scale>
          <a:sx n="124" d="100"/>
          <a:sy n="124" d="100"/>
        </p:scale>
        <p:origin x="1488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1D3AB-10F5-444D-BB0D-00C791B35D33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6EF78-58EC-4357-BBAD-480D03B29E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4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9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1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0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71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41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30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6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1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73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EF78-58EC-4357-BBAD-480D03B29EC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9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40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4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4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0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8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9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6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503E-41A2-403A-8352-394588C2C4CD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ED39-4B8A-4EF6-BCDC-40A219C075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4.jpe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4.jpe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e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9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Yi Yong Sup\Dropbox\Sup's DB\배경\종이,옷감\texture_white_fiber_background_fabric_50782_1680x105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939" y="0"/>
            <a:ext cx="915393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08" y="102032"/>
            <a:ext cx="212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빅데이터</a:t>
            </a:r>
            <a:r>
              <a:rPr lang="ko-KR" altLang="en-US" sz="140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 청년인재</a:t>
            </a:r>
            <a:endParaRPr lang="en-US" altLang="ko-KR" sz="14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발표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PROJECT</a:t>
            </a:r>
            <a:endParaRPr lang="ko-KR" altLang="en-US" sz="1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5233764"/>
            <a:ext cx="39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Yoon 윤고딕 530_TT" pitchFamily="18" charset="-127"/>
                <a:ea typeface="Yoon 윤고딕 530_TT" pitchFamily="18" charset="-127"/>
              </a:rPr>
              <a:t>| </a:t>
            </a:r>
            <a:r>
              <a:rPr lang="ko-KR" altLang="en-US" sz="16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Yoon 윤고딕 530_TT" pitchFamily="18" charset="-127"/>
                <a:ea typeface="Yoon 윤고딕 530_TT" pitchFamily="18" charset="-127"/>
              </a:rPr>
              <a:t>팀원</a:t>
            </a:r>
            <a:r>
              <a:rPr lang="en-US" altLang="ko-KR" sz="16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Yoon 윤고딕 530_TT" pitchFamily="18" charset="-127"/>
                <a:ea typeface="Yoon 윤고딕 530_TT" pitchFamily="18" charset="-127"/>
              </a:rPr>
              <a:t>  </a:t>
            </a:r>
            <a:r>
              <a:rPr lang="ko-KR" altLang="en-US" sz="1400" spc="100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손평화</a:t>
            </a:r>
            <a:r>
              <a:rPr lang="en-US" altLang="ko-KR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서광일</a:t>
            </a:r>
            <a:r>
              <a:rPr lang="en-US" altLang="ko-KR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최봉근</a:t>
            </a:r>
            <a:r>
              <a:rPr lang="en-US" altLang="ko-KR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김유미</a:t>
            </a:r>
            <a:endParaRPr lang="en-US" altLang="ko-KR" sz="1400" spc="100" dirty="0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08102" y="3755344"/>
            <a:ext cx="2232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80110" y="3251288"/>
            <a:ext cx="2273746" cy="12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92078" y="3114289"/>
            <a:ext cx="0" cy="4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64086" y="3239204"/>
            <a:ext cx="0" cy="394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28182" y="3238588"/>
            <a:ext cx="0" cy="55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88222" y="3153880"/>
            <a:ext cx="0" cy="55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800390" y="3474430"/>
            <a:ext cx="0" cy="378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728382" y="3565868"/>
            <a:ext cx="0" cy="272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55804" y="3806144"/>
            <a:ext cx="998052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28" name="직선 연결선 27"/>
          <p:cNvCxnSpPr/>
          <p:nvPr/>
        </p:nvCxnSpPr>
        <p:spPr>
          <a:xfrm>
            <a:off x="5008302" y="3179280"/>
            <a:ext cx="0" cy="55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96334" y="3584770"/>
            <a:ext cx="0" cy="2425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48262" y="3539320"/>
            <a:ext cx="0" cy="272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80110" y="3179280"/>
            <a:ext cx="72008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35" name="직선 연결선 34"/>
          <p:cNvCxnSpPr/>
          <p:nvPr/>
        </p:nvCxnSpPr>
        <p:spPr>
          <a:xfrm>
            <a:off x="5728382" y="3213188"/>
            <a:ext cx="0" cy="272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496134" y="3213188"/>
            <a:ext cx="0" cy="2425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123728" y="2773713"/>
            <a:ext cx="4617020" cy="1963263"/>
            <a:chOff x="2263490" y="1609169"/>
            <a:chExt cx="4617020" cy="196326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" b="100000" l="0" r="99639">
                          <a14:foregroundMark x1="13177" y1="25862" x2="18231" y2="37931"/>
                          <a14:foregroundMark x1="8845" y1="25000" x2="13718" y2="31897"/>
                          <a14:foregroundMark x1="1805" y1="34483" x2="7220" y2="34483"/>
                          <a14:foregroundMark x1="9206" y1="46552" x2="13357" y2="37931"/>
                          <a14:foregroundMark x1="86823" y1="25862" x2="84838" y2="37931"/>
                          <a14:foregroundMark x1="92780" y1="23276" x2="88989" y2="33621"/>
                          <a14:foregroundMark x1="97473" y1="31897" x2="93502" y2="35345"/>
                          <a14:foregroundMark x1="88989" y1="42241" x2="90794" y2="42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475" y="1609169"/>
              <a:ext cx="2674302" cy="5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2" b="100000" l="0" r="99639">
                          <a14:foregroundMark x1="13177" y1="25862" x2="18231" y2="37931"/>
                          <a14:foregroundMark x1="8845" y1="25000" x2="13718" y2="31897"/>
                          <a14:foregroundMark x1="1805" y1="34483" x2="7220" y2="34483"/>
                          <a14:foregroundMark x1="9206" y1="46552" x2="13357" y2="37931"/>
                          <a14:foregroundMark x1="86823" y1="25862" x2="84838" y2="37931"/>
                          <a14:foregroundMark x1="92780" y1="23276" x2="88989" y2="33621"/>
                          <a14:foregroundMark x1="97473" y1="31897" x2="93502" y2="35345"/>
                          <a14:foregroundMark x1="88989" y1="42241" x2="90794" y2="42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3015421"/>
              <a:ext cx="3816424" cy="5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15816" y="1993404"/>
              <a:ext cx="3253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평화로운</a:t>
              </a:r>
              <a:r>
                <a:rPr lang="en-US" altLang="ko-KR" sz="36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PC</a:t>
              </a:r>
              <a:r>
                <a:rPr lang="ko-KR" altLang="en-US" sz="36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방</a:t>
              </a:r>
              <a:endPara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63490" y="2626668"/>
              <a:ext cx="461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HE블랙잭M" panose="02020603020101020101" pitchFamily="18" charset="-127"/>
                  <a:ea typeface="THE블랙잭M" panose="02020603020101020101" pitchFamily="18" charset="-127"/>
                </a:rPr>
                <a:t>“PC</a:t>
              </a:r>
              <a:r>
                <a:rPr lang="ko-KR" altLang="en-US" sz="2400" b="1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HE블랙잭M" panose="02020603020101020101" pitchFamily="18" charset="-127"/>
                  <a:ea typeface="THE블랙잭M" panose="02020603020101020101" pitchFamily="18" charset="-127"/>
                </a:rPr>
                <a:t>방 관리 시스템</a:t>
              </a:r>
              <a:r>
                <a:rPr lang="en-US" altLang="ko-KR" sz="2400" b="1" dirty="0" smtClean="0">
                  <a:ln>
                    <a:solidFill>
                      <a:srgbClr val="FEC021">
                        <a:alpha val="30000"/>
                      </a:srgbClr>
                    </a:solidFill>
                  </a:ln>
                  <a:solidFill>
                    <a:srgbClr val="FEC021"/>
                  </a:solidFill>
                  <a:latin typeface="THE블랙잭M" panose="02020603020101020101" pitchFamily="18" charset="-127"/>
                  <a:ea typeface="THE블랙잭M" panose="02020603020101020101" pitchFamily="18" charset="-127"/>
                </a:rPr>
                <a:t>(PCM)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HE블랙잭M" panose="02020603020101020101" pitchFamily="18" charset="-127"/>
                  <a:ea typeface="THE블랙잭M" panose="02020603020101020101" pitchFamily="18" charset="-127"/>
                </a:rPr>
                <a:t>”</a:t>
              </a:r>
              <a:endPara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HE블랙잭M" panose="02020603020101020101" pitchFamily="18" charset="-127"/>
                <a:ea typeface="THE블랙잭M" panose="0202060302010102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01316"/>
            <a:ext cx="666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5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3892"/>
            <a:ext cx="8010446" cy="3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78" y="1137449"/>
            <a:ext cx="5564770" cy="410359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2246432" y="3871432"/>
            <a:ext cx="45336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27584" y="4036532"/>
            <a:ext cx="3384376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배정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회원이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요금을 결제하고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좌석을 선택함에 따라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좌석을 배정받는 시스템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36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주요 화면을 통한 소개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6228184" y="2929508"/>
            <a:ext cx="0" cy="4320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724128" y="3505572"/>
            <a:ext cx="338437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상품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상품 주문 버튼을 클릭하면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팝업창을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띄워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카테고리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수량별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상품 주문 가능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1220" flipH="1" flipV="1">
            <a:off x="6588283" y="1898441"/>
            <a:ext cx="935985" cy="847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10006" r="10928" b="11731"/>
          <a:stretch/>
        </p:blipFill>
        <p:spPr>
          <a:xfrm>
            <a:off x="683568" y="1982817"/>
            <a:ext cx="4752528" cy="3384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3659" r="44211" b="88782"/>
          <a:stretch/>
        </p:blipFill>
        <p:spPr>
          <a:xfrm>
            <a:off x="4019403" y="1316272"/>
            <a:ext cx="4417562" cy="3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주요 화면을 통한 소개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기타 기능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971600" y="4297660"/>
            <a:ext cx="0" cy="4320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4738" y="4801716"/>
            <a:ext cx="338437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참여ㅣ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채팅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버튼을 통해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뜨면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공개채팅 및 관리자와의 채팅 참여 가능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5040" r="3519" b="5040"/>
          <a:stretch/>
        </p:blipFill>
        <p:spPr>
          <a:xfrm>
            <a:off x="445872" y="1921396"/>
            <a:ext cx="4054120" cy="21922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2" b="13330"/>
          <a:stretch/>
        </p:blipFill>
        <p:spPr>
          <a:xfrm>
            <a:off x="3725144" y="2446177"/>
            <a:ext cx="4879304" cy="278758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08304" y="1977123"/>
            <a:ext cx="338437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21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관리자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2" y="1664124"/>
            <a:ext cx="8233624" cy="35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3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관리자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905142" y="4729708"/>
            <a:ext cx="49850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19672" y="4490308"/>
            <a:ext cx="518457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서비스 전체 정보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 및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회원별로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서비스 이용내역을 상세히 확인할 있으며 회원정보 변경 가능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"/>
          <a:stretch/>
        </p:blipFill>
        <p:spPr>
          <a:xfrm>
            <a:off x="0" y="1849388"/>
            <a:ext cx="9144000" cy="1298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5532"/>
            <a:ext cx="9144000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0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관리자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" r="12731"/>
          <a:stretch/>
        </p:blipFill>
        <p:spPr>
          <a:xfrm>
            <a:off x="6068969" y="1057300"/>
            <a:ext cx="2031423" cy="2828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0" b="9700"/>
          <a:stretch/>
        </p:blipFill>
        <p:spPr>
          <a:xfrm>
            <a:off x="6084168" y="3893160"/>
            <a:ext cx="2016224" cy="13406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4" t="15356" r="6341"/>
          <a:stretch/>
        </p:blipFill>
        <p:spPr>
          <a:xfrm>
            <a:off x="899592" y="1921396"/>
            <a:ext cx="1745163" cy="310669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915816" y="2209428"/>
            <a:ext cx="43204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93113" y="2381483"/>
            <a:ext cx="338437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상품 매출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회원이 상품을 주문함에 따라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상품 목록 조회 가능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92080" y="3893160"/>
            <a:ext cx="45336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4058260"/>
            <a:ext cx="3384376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서비스 매출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회원이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를 사용함에 따라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사용시간 및 매출 조회 가능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42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7998317" y="337220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18" name="직선 연결선 17"/>
            <p:cNvCxnSpPr>
              <a:stCxn id="17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03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AB44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FAB44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-6318" y="2817250"/>
            <a:ext cx="9156636" cy="2200490"/>
            <a:chOff x="-6318" y="1777381"/>
            <a:chExt cx="9156636" cy="2592287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47" b="17064"/>
            <a:stretch/>
          </p:blipFill>
          <p:spPr bwMode="auto">
            <a:xfrm>
              <a:off x="-6318" y="1777381"/>
              <a:ext cx="9156636" cy="259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-5379" y="1777381"/>
              <a:ext cx="9154758" cy="2592287"/>
            </a:xfrm>
            <a:prstGeom prst="rect">
              <a:avLst/>
            </a:prstGeom>
            <a:solidFill>
              <a:srgbClr val="0C10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275263" y="2297729"/>
              <a:ext cx="6593472" cy="1740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“</a:t>
              </a:r>
              <a:r>
                <a:rPr lang="ko-KR" altLang="en-US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쉽게 써왔지만 사실은 쉬운 것이 아니었다</a:t>
              </a:r>
              <a:r>
                <a:rPr lang="en-US" altLang="ko-KR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.</a:t>
              </a:r>
              <a:r>
                <a:rPr lang="en-US" altLang="ko-KR" sz="4000" dirty="0" smtClean="0">
                  <a:ln>
                    <a:solidFill>
                      <a:srgbClr val="FEC021">
                        <a:alpha val="30000"/>
                      </a:srgbClr>
                    </a:solidFill>
                  </a:ln>
                  <a:solidFill>
                    <a:srgbClr val="FEC021"/>
                  </a:solidFill>
                  <a:latin typeface="나눔손글씨 펜" pitchFamily="66" charset="-127"/>
                  <a:ea typeface="나눔손글씨 펜" pitchFamily="66" charset="-127"/>
                </a:rPr>
                <a:t> </a:t>
              </a:r>
              <a:endParaRPr lang="en-US" altLang="ko-KR" sz="4000" dirty="0" smtClean="0">
                <a:ln>
                  <a:solidFill>
                    <a:srgbClr val="FEC021">
                      <a:alpha val="30000"/>
                    </a:srgbClr>
                  </a:solidFill>
                </a:ln>
                <a:solidFill>
                  <a:srgbClr val="FEC021"/>
                </a:solidFill>
                <a:latin typeface="나눔손글씨 펜" pitchFamily="66" charset="-127"/>
                <a:ea typeface="나눔손글씨 펜" pitchFamily="66" charset="-127"/>
              </a:endParaRPr>
            </a:p>
            <a:p>
              <a:pPr lvl="0" algn="ctr"/>
              <a:r>
                <a:rPr lang="ko-KR" altLang="en-US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뒤에 숨은 노고에 </a:t>
              </a:r>
              <a:r>
                <a:rPr lang="ko-KR" altLang="en-US" sz="5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나눔손글씨 펜" pitchFamily="66" charset="-127"/>
                  <a:ea typeface="나눔손글씨 펜" pitchFamily="66" charset="-127"/>
                </a:rPr>
                <a:t>감사</a:t>
              </a:r>
              <a:r>
                <a:rPr lang="ko-KR" altLang="en-US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하자</a:t>
              </a:r>
              <a:r>
                <a:rPr lang="en-US" altLang="ko-KR" sz="40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손글씨 펜" pitchFamily="66" charset="-127"/>
                  <a:ea typeface="나눔손글씨 펜" pitchFamily="66" charset="-127"/>
                </a:rPr>
                <a:t>.”</a:t>
              </a:r>
              <a:endParaRPr lang="en-US" altLang="ko-KR" sz="4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0" y="164606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통한 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‘MVC </a:t>
            </a:r>
            <a:r>
              <a:rPr lang="ko-KR" altLang="en-US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</a:t>
            </a:r>
            <a:r>
              <a:rPr lang="ko-KR" altLang="en-US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‘DBMS </a:t>
            </a:r>
            <a:r>
              <a:rPr lang="ko-KR" altLang="en-US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시스템 개선을 통해</a:t>
            </a:r>
            <a:r>
              <a:rPr lang="en-US" altLang="ko-KR" b="1" dirty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000" b="1" dirty="0" err="1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마이닝</a:t>
            </a:r>
            <a:r>
              <a:rPr lang="ko-KR" altLang="en-US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</a:t>
            </a:r>
            <a:r>
              <a:rPr lang="en-US" altLang="ko-KR" sz="2000" b="1" dirty="0" smtClean="0">
                <a:ln>
                  <a:solidFill>
                    <a:srgbClr val="343391">
                      <a:alpha val="30000"/>
                    </a:srgbClr>
                  </a:solidFill>
                </a:ln>
                <a:solidFill>
                  <a:srgbClr val="3433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기대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26085" y="1006778"/>
            <a:ext cx="1925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rPr>
              <a:t>–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rPr>
              <a:t>기대효과 및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rPr>
              <a:t>느낀점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139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Yi Yong Sup\Dropbox\Sup's DB\배경\종이,옷감\texture_white_fiber_background_fabric_50782_1680x105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939" y="0"/>
            <a:ext cx="915393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263490" y="1894919"/>
            <a:ext cx="4617020" cy="1925163"/>
            <a:chOff x="2263490" y="1875869"/>
            <a:chExt cx="4617020" cy="1925163"/>
          </a:xfrm>
        </p:grpSpPr>
        <p:grpSp>
          <p:nvGrpSpPr>
            <p:cNvPr id="25" name="그룹 24"/>
            <p:cNvGrpSpPr/>
            <p:nvPr/>
          </p:nvGrpSpPr>
          <p:grpSpPr>
            <a:xfrm>
              <a:off x="2263490" y="1875869"/>
              <a:ext cx="4617020" cy="1925163"/>
              <a:chOff x="2263490" y="1609169"/>
              <a:chExt cx="4617020" cy="192516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62" b="100000" l="0" r="99639">
                            <a14:foregroundMark x1="13177" y1="25862" x2="18231" y2="37931"/>
                            <a14:foregroundMark x1="8845" y1="25000" x2="13718" y2="31897"/>
                            <a14:foregroundMark x1="1805" y1="34483" x2="7220" y2="34483"/>
                            <a14:foregroundMark x1="9206" y1="46552" x2="13357" y2="37931"/>
                            <a14:foregroundMark x1="86823" y1="25862" x2="84838" y2="37931"/>
                            <a14:foregroundMark x1="92780" y1="23276" x2="88989" y2="33621"/>
                            <a14:foregroundMark x1="97473" y1="31897" x2="93502" y2="35345"/>
                            <a14:foregroundMark x1="88989" y1="42241" x2="90794" y2="422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475" y="1609169"/>
                <a:ext cx="2674302" cy="557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62" b="100000" l="0" r="99639">
                            <a14:foregroundMark x1="13177" y1="25862" x2="18231" y2="37931"/>
                            <a14:foregroundMark x1="8845" y1="25000" x2="13718" y2="31897"/>
                            <a14:foregroundMark x1="1805" y1="34483" x2="7220" y2="34483"/>
                            <a14:foregroundMark x1="9206" y1="46552" x2="13357" y2="37931"/>
                            <a14:foregroundMark x1="86823" y1="25862" x2="84838" y2="37931"/>
                            <a14:foregroundMark x1="92780" y1="23276" x2="88989" y2="33621"/>
                            <a14:foregroundMark x1="97473" y1="31897" x2="93502" y2="35345"/>
                            <a14:foregroundMark x1="88989" y1="42241" x2="90794" y2="422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84" y="2977321"/>
                <a:ext cx="3816424" cy="557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360564" y="1993404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dirty="0" smtClean="0">
                    <a:ln>
                      <a:solidFill>
                        <a:schemeClr val="bg1">
                          <a:lumMod val="9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a옛날목욕탕B" pitchFamily="18" charset="-127"/>
                    <a:ea typeface="a옛날목욕탕B" pitchFamily="18" charset="-127"/>
                  </a:rPr>
                  <a:t>감사합니다</a:t>
                </a:r>
                <a:endParaRPr lang="ko-KR" altLang="en-US" sz="3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63490" y="2626668"/>
                <a:ext cx="461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>
                      <a:solidFill>
                        <a:srgbClr val="FEC021">
                          <a:alpha val="30000"/>
                        </a:srgbClr>
                      </a:solidFill>
                    </a:ln>
                    <a:solidFill>
                      <a:srgbClr val="FEC021"/>
                    </a:solidFill>
                    <a:latin typeface="THE블랙잭M" panose="02020603020101020101" pitchFamily="18" charset="-127"/>
                    <a:ea typeface="THE블랙잭M" panose="02020603020101020101" pitchFamily="18" charset="-127"/>
                  </a:rPr>
                  <a:t>Thank you for your attention</a:t>
                </a:r>
                <a:endParaRPr lang="ko-KR" altLang="en-US" sz="2400" b="1" dirty="0">
                  <a:ln>
                    <a:solidFill>
                      <a:srgbClr val="FEC021">
                        <a:alpha val="30000"/>
                      </a:srgbClr>
                    </a:solidFill>
                  </a:ln>
                  <a:solidFill>
                    <a:srgbClr val="FEC021"/>
                  </a:solidFill>
                  <a:latin typeface="THE블랙잭M" panose="02020603020101020101" pitchFamily="18" charset="-127"/>
                  <a:ea typeface="THE블랙잭M" panose="02020603020101020101" pitchFamily="18" charset="-127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3491122" y="2366144"/>
              <a:ext cx="22330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478422" y="2857500"/>
              <a:ext cx="22330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679633" y="2904108"/>
              <a:ext cx="99805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>
            <a:xfrm>
              <a:off x="5591987" y="2640893"/>
              <a:ext cx="0" cy="3291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652120" y="2763126"/>
              <a:ext cx="0" cy="2425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538488" y="2293102"/>
              <a:ext cx="0" cy="394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957836" y="2328823"/>
              <a:ext cx="0" cy="5455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364484" y="2354223"/>
              <a:ext cx="0" cy="5455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813424" y="2271894"/>
              <a:ext cx="0" cy="394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85964" y="2340744"/>
              <a:ext cx="99805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>
            <a:xfrm>
              <a:off x="5186164" y="2628776"/>
              <a:ext cx="0" cy="2425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400688" y="2686188"/>
            <a:ext cx="0" cy="2425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4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갈매기형 수장 3"/>
          <p:cNvSpPr/>
          <p:nvPr/>
        </p:nvSpPr>
        <p:spPr>
          <a:xfrm>
            <a:off x="7668344" y="104509"/>
            <a:ext cx="249477" cy="275344"/>
          </a:xfrm>
          <a:prstGeom prst="chevron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7922923" y="102808"/>
            <a:ext cx="249477" cy="275344"/>
          </a:xfrm>
          <a:prstGeom prst="chevron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7" name="직선 연결선 6"/>
            <p:cNvCxnSpPr>
              <a:stCxn id="8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0" name="그룹 1039"/>
          <p:cNvGrpSpPr/>
          <p:nvPr/>
        </p:nvGrpSpPr>
        <p:grpSpPr>
          <a:xfrm>
            <a:off x="2260811" y="876391"/>
            <a:ext cx="4622378" cy="4128649"/>
            <a:chOff x="2253878" y="889091"/>
            <a:chExt cx="4622378" cy="4128649"/>
          </a:xfrm>
        </p:grpSpPr>
        <p:grpSp>
          <p:nvGrpSpPr>
            <p:cNvPr id="1039" name="그룹 1038"/>
            <p:cNvGrpSpPr/>
            <p:nvPr/>
          </p:nvGrpSpPr>
          <p:grpSpPr>
            <a:xfrm>
              <a:off x="4355976" y="889091"/>
              <a:ext cx="2520280" cy="4128649"/>
              <a:chOff x="4175956" y="889091"/>
              <a:chExt cx="2520280" cy="4128649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175956" y="1489349"/>
                <a:ext cx="2520280" cy="2847986"/>
              </a:xfrm>
              <a:prstGeom prst="roundRect">
                <a:avLst/>
              </a:prstGeom>
              <a:solidFill>
                <a:srgbClr val="FE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EC021"/>
                  </a:solidFill>
                </a:endParaRPr>
              </a:p>
            </p:txBody>
          </p:sp>
          <p:sp>
            <p:nvSpPr>
              <p:cNvPr id="19" name="갈매기형 수장 18"/>
              <p:cNvSpPr/>
              <p:nvPr/>
            </p:nvSpPr>
            <p:spPr>
              <a:xfrm rot="5400000">
                <a:off x="5228910" y="899365"/>
                <a:ext cx="337625" cy="317077"/>
              </a:xfrm>
              <a:prstGeom prst="chevron">
                <a:avLst/>
              </a:pr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갈매기형 수장 19"/>
              <p:cNvSpPr/>
              <p:nvPr/>
            </p:nvSpPr>
            <p:spPr>
              <a:xfrm rot="5400000">
                <a:off x="5228910" y="4690389"/>
                <a:ext cx="337625" cy="317077"/>
              </a:xfrm>
              <a:prstGeom prst="chevron">
                <a:avLst/>
              </a:pr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4355976" y="1716960"/>
                <a:ext cx="1910795" cy="2390076"/>
                <a:chOff x="4355976" y="1716960"/>
                <a:chExt cx="1910795" cy="239007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355976" y="1716960"/>
                  <a:ext cx="11176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romanUcPeriod"/>
                  </a:pPr>
                  <a:r>
                    <a:rPr lang="ko-KR" altLang="en-US" sz="1400" b="1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팀 소개</a:t>
                  </a:r>
                  <a:endParaRPr lang="en-US" altLang="ko-KR" sz="1400" b="1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55976" y="2870200"/>
                  <a:ext cx="12939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romanUcPeriod" startAt="2"/>
                  </a:pPr>
                  <a:r>
                    <a:rPr lang="ko-KR" altLang="en-US" sz="1400" b="1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진행 과정</a:t>
                  </a:r>
                  <a:endParaRPr lang="en-US" altLang="ko-KR" sz="1400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55976" y="3799259"/>
                  <a:ext cx="18053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romanUcPeriod" startAt="3"/>
                  </a:pPr>
                  <a:r>
                    <a:rPr lang="ko-KR" altLang="en-US" sz="1400" b="1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결론 및 기대효과</a:t>
                  </a:r>
                  <a:endParaRPr lang="en-US" altLang="ko-KR" sz="1400" b="1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627716" y="2006104"/>
                  <a:ext cx="1124026" cy="812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itchFamily="34" charset="0"/>
                    <a:buChar char="•"/>
                  </a:pPr>
                  <a:r>
                    <a:rPr lang="ko-KR" altLang="en-US" sz="1200" spc="1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팀원 소개</a:t>
                  </a:r>
                  <a:endParaRPr lang="en-US" altLang="ko-KR" sz="1200" spc="1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itchFamily="34" charset="0"/>
                    <a:buChar char="•"/>
                  </a:pPr>
                  <a:r>
                    <a:rPr lang="ko-KR" altLang="en-US" sz="1200" spc="1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역할 분담</a:t>
                  </a:r>
                  <a:endParaRPr lang="en-US" altLang="ko-KR" sz="1200" spc="1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itchFamily="34" charset="0"/>
                    <a:buChar char="•"/>
                  </a:pPr>
                  <a:r>
                    <a:rPr lang="ko-KR" altLang="en-US" sz="1200" spc="1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주제 선정</a:t>
                  </a:r>
                  <a:endParaRPr lang="en-US" altLang="ko-KR" sz="1200" spc="1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620166" y="2935616"/>
                  <a:ext cx="1646605" cy="812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endParaRPr lang="en-US" altLang="ko-KR" sz="12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itchFamily="34" charset="0"/>
                    <a:buChar char="•"/>
                  </a:pPr>
                  <a:r>
                    <a:rPr lang="ko-KR" altLang="en-US" sz="12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기능 소개</a:t>
                  </a:r>
                  <a:endParaRPr lang="en-US" altLang="ko-KR" sz="12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itchFamily="34" charset="0"/>
                    <a:buChar char="•"/>
                  </a:pPr>
                  <a:r>
                    <a:rPr lang="ko-KR" altLang="en-US" sz="12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주요 화면</a:t>
                  </a:r>
                  <a:endParaRPr lang="en-US" altLang="ko-KR" sz="1200" dirty="0" smtClean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038" name="그룹 1037"/>
            <p:cNvGrpSpPr/>
            <p:nvPr/>
          </p:nvGrpSpPr>
          <p:grpSpPr>
            <a:xfrm>
              <a:off x="2253878" y="1702172"/>
              <a:ext cx="1657350" cy="2163440"/>
              <a:chOff x="2253878" y="1486148"/>
              <a:chExt cx="1657350" cy="21634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447764" y="3017603"/>
                <a:ext cx="1255472" cy="631985"/>
                <a:chOff x="2146497" y="3154040"/>
                <a:chExt cx="1255472" cy="63198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146497" y="3154040"/>
                  <a:ext cx="12554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dirty="0" smtClean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Helvetica75" pitchFamily="34" charset="0"/>
                      <a:ea typeface="Yoon 윤고딕 530_TT" panose="02090603020101020101" pitchFamily="18" charset="-127"/>
                    </a:rPr>
                    <a:t>Index</a:t>
                  </a: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2283769" y="3704642"/>
                  <a:ext cx="81383" cy="81383"/>
                </a:xfrm>
                <a:prstGeom prst="ellipse">
                  <a:avLst/>
                </a:prstGeom>
                <a:solidFill>
                  <a:srgbClr val="173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715817" y="3704642"/>
                  <a:ext cx="81383" cy="81383"/>
                </a:xfrm>
                <a:prstGeom prst="ellipse">
                  <a:avLst/>
                </a:prstGeom>
                <a:solidFill>
                  <a:srgbClr val="FEC0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164757" y="3704642"/>
                  <a:ext cx="81383" cy="81383"/>
                </a:xfrm>
                <a:prstGeom prst="ellipse">
                  <a:avLst/>
                </a:prstGeom>
                <a:solidFill>
                  <a:srgbClr val="173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253878" y="1486148"/>
                <a:ext cx="1657350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41" name="그림 40" descr="전구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915294"/>
            <a:ext cx="1458416" cy="14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4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5550045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18" name="직선 연결선 17"/>
            <p:cNvCxnSpPr>
              <a:stCxn id="17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01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주제 선정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? –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PC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방 관리 시스템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주제 선정 이유 및 목표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46" name="그룹 39"/>
          <p:cNvGrpSpPr/>
          <p:nvPr/>
        </p:nvGrpSpPr>
        <p:grpSpPr>
          <a:xfrm>
            <a:off x="1259632" y="4441676"/>
            <a:ext cx="5263695" cy="461665"/>
            <a:chOff x="1979712" y="4772099"/>
            <a:chExt cx="5263695" cy="461665"/>
          </a:xfrm>
        </p:grpSpPr>
        <p:sp>
          <p:nvSpPr>
            <p:cNvPr id="48" name="오른쪽 화살표 47"/>
            <p:cNvSpPr/>
            <p:nvPr/>
          </p:nvSpPr>
          <p:spPr>
            <a:xfrm>
              <a:off x="1979712" y="4943400"/>
              <a:ext cx="428628" cy="119063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83771" y="4772099"/>
              <a:ext cx="4759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‘</a:t>
              </a:r>
              <a:r>
                <a:rPr lang="ko-KR" altLang="en-US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관리자</a:t>
              </a:r>
              <a:r>
                <a:rPr lang="en-US" altLang="ko-KR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’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손글씨 펜" pitchFamily="66" charset="-127"/>
                  <a:ea typeface="나눔손글씨 펜" pitchFamily="66" charset="-127"/>
                </a:rPr>
                <a:t>와</a:t>
              </a:r>
              <a:r>
                <a:rPr lang="ko-KR" altLang="en-US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손글씨 펜" pitchFamily="66" charset="-127"/>
                  <a:ea typeface="나눔손글씨 펜" pitchFamily="66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‘</a:t>
              </a:r>
              <a:r>
                <a:rPr lang="ko-KR" altLang="en-US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이용자</a:t>
              </a:r>
              <a:r>
                <a:rPr lang="en-US" altLang="ko-KR" sz="2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343391"/>
                  </a:solidFill>
                  <a:latin typeface="나눔손글씨 펜" pitchFamily="66" charset="-127"/>
                  <a:ea typeface="나눔손글씨 펜" pitchFamily="66" charset="-127"/>
                </a:rPr>
                <a:t>’</a:t>
              </a:r>
              <a:r>
                <a:rPr lang="ko-KR" altLang="en-US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손글씨 펜" pitchFamily="66" charset="-127"/>
                  <a:ea typeface="나눔손글씨 펜" pitchFamily="66" charset="-127"/>
                </a:rPr>
                <a:t>의 입장에서 다양한 기능 구현 가능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pic>
        <p:nvPicPr>
          <p:cNvPr id="1026" name="Picture 2" descr="FPS명가 로웰 PC cafe  서울중랑구 망우동 3호점을 소개합니다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8" b="12696"/>
          <a:stretch/>
        </p:blipFill>
        <p:spPr bwMode="auto">
          <a:xfrm>
            <a:off x="1551872" y="1860158"/>
            <a:ext cx="5756432" cy="250142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334852" y="4844107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이를 통해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web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어플리케이션의 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43391"/>
                </a:solidFill>
                <a:latin typeface="나눔손글씨 펜" pitchFamily="66" charset="-127"/>
                <a:ea typeface="나눔손글씨 펜" pitchFamily="66" charset="-127"/>
              </a:rPr>
              <a:t>‘MVC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43391"/>
                </a:solidFill>
                <a:latin typeface="나눔손글씨 펜" pitchFamily="66" charset="-127"/>
                <a:ea typeface="나눔손글씨 펜" pitchFamily="66" charset="-127"/>
              </a:rPr>
              <a:t>모델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43391"/>
                </a:solidFill>
                <a:latin typeface="나눔손글씨 펜" pitchFamily="66" charset="-127"/>
                <a:ea typeface="나눔손글씨 펜" pitchFamily="66" charset="-127"/>
              </a:rPr>
              <a:t>’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의 이해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9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483" b="-13224"/>
          <a:stretch/>
        </p:blipFill>
        <p:spPr>
          <a:xfrm>
            <a:off x="-36513" y="-22820"/>
            <a:ext cx="9186765" cy="66247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22820"/>
            <a:ext cx="9182254" cy="5737820"/>
          </a:xfrm>
          <a:prstGeom prst="rect">
            <a:avLst/>
          </a:prstGeom>
          <a:solidFill>
            <a:srgbClr val="0C101C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91680" y="1949096"/>
            <a:ext cx="648072" cy="339488"/>
          </a:xfrm>
          <a:prstGeom prst="rect">
            <a:avLst/>
          </a:prstGeom>
          <a:solidFill>
            <a:schemeClr val="tx2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349" y="1877088"/>
            <a:ext cx="70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5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■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손평화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smtClean="0">
                <a:ln>
                  <a:solidFill>
                    <a:srgbClr val="17375E">
                      <a:alpha val="30000"/>
                    </a:srgbClr>
                  </a:solidFill>
                </a:ln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팀장</a:t>
            </a:r>
            <a:endParaRPr lang="en-US" altLang="ko-KR" sz="3200" dirty="0" smtClean="0">
              <a:ln>
                <a:solidFill>
                  <a:srgbClr val="17375E">
                    <a:alpha val="30000"/>
                  </a:srgbClr>
                </a:solidFill>
              </a:ln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매장 관리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사용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미사용 좌석 체크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요금 관리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58011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01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팀원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en-US" altLang="ko-KR" sz="15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역할 분담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pic>
        <p:nvPicPr>
          <p:cNvPr id="19" name="그림 18" descr="전구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733" y="2831483"/>
            <a:ext cx="479273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5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■</a:t>
            </a:r>
            <a:r>
              <a:rPr lang="ko-KR" altLang="en-US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서광일</a:t>
            </a:r>
            <a:r>
              <a:rPr lang="en-US" altLang="ko-KR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상품 관리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상품 주문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주문 조회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재고 관리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3317248"/>
            <a:ext cx="4792731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5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■</a:t>
            </a:r>
            <a:r>
              <a:rPr lang="ko-KR" altLang="en-US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최봉근</a:t>
            </a:r>
            <a:r>
              <a:rPr lang="en-US" altLang="ko-KR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채팅 기능 구현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분담 기능 통합</a:t>
            </a:r>
            <a:endParaRPr lang="en-US" altLang="ko-KR" sz="28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27741" y="4011311"/>
            <a:ext cx="4792731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5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■</a:t>
            </a:r>
            <a:r>
              <a:rPr lang="ko-KR" altLang="en-US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김유미</a:t>
            </a:r>
            <a:r>
              <a:rPr lang="en-US" altLang="ko-KR" sz="3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회원 관리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회원가입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로그인 기능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6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5550045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18" name="직선 연결선 17"/>
            <p:cNvCxnSpPr>
              <a:stCxn id="17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92080" y="426938"/>
            <a:ext cx="4191356" cy="990402"/>
            <a:chOff x="827584" y="426938"/>
            <a:chExt cx="4191356" cy="990402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923928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0059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01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1048008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산출물 내역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– eclipse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프로젝트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6228184" y="458453"/>
            <a:ext cx="2160240" cy="598847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24868"/>
              </p:ext>
            </p:extLst>
          </p:nvPr>
        </p:nvGraphicFramePr>
        <p:xfrm>
          <a:off x="1043608" y="812369"/>
          <a:ext cx="2607292" cy="4464050"/>
        </p:xfrm>
        <a:graphic>
          <a:graphicData uri="http://schemas.openxmlformats.org/drawingml/2006/table">
            <a:tbl>
              <a:tblPr/>
              <a:tblGrid>
                <a:gridCol w="764600"/>
                <a:gridCol w="1842692"/>
              </a:tblGrid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번호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기능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요구사항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)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회원가입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회원로그인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아이디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비밀번호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회원탈퇴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내정보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내정보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변경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1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상품주문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메세지보내기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메시지받기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게임목록이동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로그아웃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좌석정보조회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결제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좌석관리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매출관리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회원관리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2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상품관리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632" y="1640180"/>
            <a:ext cx="1740704" cy="3694412"/>
          </a:xfrm>
          <a:prstGeom prst="rect">
            <a:avLst/>
          </a:prstGeom>
        </p:spPr>
      </p:pic>
      <p:pic>
        <p:nvPicPr>
          <p:cNvPr id="27" name="Picture 2" descr="D:\SungJiyoung\03 광고홍보마케팅\피피티공작소\이미지\그림2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90916" y="2090178"/>
            <a:ext cx="70618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53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5550045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18" name="직선 연결선 17"/>
            <p:cNvCxnSpPr>
              <a:stCxn id="17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01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산출물 내역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ER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모델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XERD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프로젝트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6" y="1844961"/>
            <a:ext cx="7493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주요 화면을 통한 소개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7164288" y="3073524"/>
            <a:ext cx="0" cy="4320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711269" y="3577580"/>
            <a:ext cx="237626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회원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로그인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아이디와 비밀번호를 통해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PC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방 이용 가능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6" y="1921396"/>
            <a:ext cx="5933008" cy="3316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348" y="782321"/>
            <a:ext cx="3941267" cy="2117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47911"/>
            <a:ext cx="967874" cy="10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5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주요 화면을 통한 소개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5796136" y="4009628"/>
            <a:ext cx="0" cy="4320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148064" y="4513684"/>
            <a:ext cx="424847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찾기ㅣ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이름과 연락처를 통해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정보 가져와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비밀번호 찾기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+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임시비밀번호 발급 기능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25" y="2979328"/>
            <a:ext cx="3941267" cy="2117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36174" y="4023930"/>
            <a:ext cx="967874" cy="9564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12201" r="3628" b="14783"/>
          <a:stretch/>
        </p:blipFill>
        <p:spPr>
          <a:xfrm>
            <a:off x="3203848" y="769268"/>
            <a:ext cx="4781442" cy="2664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6" y="2425452"/>
            <a:ext cx="3600402" cy="1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all321.com/thumbnails/detail/20130321/textures%201440x900%20wallpaper_www.wall321.com_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" y="104508"/>
            <a:ext cx="9156357" cy="275343"/>
          </a:xfrm>
          <a:prstGeom prst="rect">
            <a:avLst/>
          </a:prstGeom>
          <a:solidFill>
            <a:srgbClr val="1737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-10758" y="422107"/>
            <a:ext cx="916711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6660232" y="324863"/>
            <a:ext cx="102075" cy="102075"/>
          </a:xfrm>
          <a:prstGeom prst="triangle">
            <a:avLst/>
          </a:prstGeom>
          <a:solidFill>
            <a:srgbClr val="FAB44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899592" y="104509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54171" y="102808"/>
            <a:ext cx="249477" cy="275344"/>
          </a:xfrm>
          <a:prstGeom prst="chevr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683568" y="426938"/>
            <a:ext cx="4191356" cy="931094"/>
            <a:chOff x="827584" y="426938"/>
            <a:chExt cx="4191356" cy="93109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27584" y="426938"/>
              <a:ext cx="0" cy="931094"/>
            </a:xfrm>
            <a:prstGeom prst="line">
              <a:avLst/>
            </a:prstGeom>
            <a:ln w="19050">
              <a:solidFill>
                <a:srgbClr val="34339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584" y="455836"/>
              <a:ext cx="52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02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988700"/>
              <a:ext cx="41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기능 소개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 –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옛날목욕탕B" pitchFamily="18" charset="-127"/>
                  <a:ea typeface="a옛날목욕탕B" pitchFamily="18" charset="-127"/>
                </a:rPr>
                <a:t>회원 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432" y="1398176"/>
            <a:ext cx="423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주요 화면을 통한 소개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]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endParaRPr lang="ko-KR" altLang="en-US" sz="2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84125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 소개</a:t>
            </a:r>
            <a:r>
              <a:rPr lang="ko-KR" altLang="en-US" sz="1400" dirty="0" smtClean="0">
                <a:ln>
                  <a:solidFill>
                    <a:srgbClr val="3174B6"/>
                  </a:solidFill>
                </a:ln>
                <a:solidFill>
                  <a:srgbClr val="3174B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rgbClr val="FEC021"/>
                  </a:solidFill>
                </a:ln>
                <a:solidFill>
                  <a:srgbClr val="FEC02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과정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|  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 및 기대효과 </a:t>
            </a:r>
            <a:endParaRPr lang="ko-KR" altLang="en-US" sz="1400" dirty="0">
              <a:ln>
                <a:solidFill>
                  <a:srgbClr val="4E8AC4"/>
                </a:solidFill>
              </a:ln>
              <a:solidFill>
                <a:srgbClr val="4E8AC4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8" name="그림 27" descr="전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58453"/>
            <a:ext cx="2088232" cy="598847"/>
          </a:xfrm>
          <a:prstGeom prst="rect">
            <a:avLst/>
          </a:prstGeom>
        </p:spPr>
      </p:pic>
      <p:grpSp>
        <p:nvGrpSpPr>
          <p:cNvPr id="9" name="그룹 52"/>
          <p:cNvGrpSpPr/>
          <p:nvPr/>
        </p:nvGrpSpPr>
        <p:grpSpPr>
          <a:xfrm>
            <a:off x="0" y="5606445"/>
            <a:ext cx="9132254" cy="45719"/>
            <a:chOff x="0" y="5017740"/>
            <a:chExt cx="9132254" cy="45719"/>
          </a:xfrm>
        </p:grpSpPr>
        <p:cxnSp>
          <p:nvCxnSpPr>
            <p:cNvPr id="54" name="직선 연결선 53"/>
            <p:cNvCxnSpPr>
              <a:stCxn id="55" idx="1"/>
            </p:cNvCxnSpPr>
            <p:nvPr/>
          </p:nvCxnSpPr>
          <p:spPr>
            <a:xfrm flipH="1">
              <a:off x="0" y="5040600"/>
              <a:ext cx="7458228" cy="0"/>
            </a:xfrm>
            <a:prstGeom prst="line">
              <a:avLst/>
            </a:prstGeom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458228" y="5017740"/>
              <a:ext cx="1674026" cy="45719"/>
            </a:xfrm>
            <a:prstGeom prst="rect">
              <a:avLst/>
            </a:prstGeom>
            <a:solidFill>
              <a:srgbClr val="0C101C">
                <a:alpha val="85000"/>
              </a:srgbClr>
            </a:solidFill>
            <a:ln w="12700"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6948264" y="3361556"/>
            <a:ext cx="0" cy="4320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44208" y="3925277"/>
            <a:ext cx="3384376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내정보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조회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변경ㅣ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정보 가져와 출력하고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UPDATE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쿼리문을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통해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내정보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변경 가능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                          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　  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          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5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6" y="2002932"/>
            <a:ext cx="5748868" cy="3099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t="11341" r="13715" b="32110"/>
          <a:stretch/>
        </p:blipFill>
        <p:spPr>
          <a:xfrm>
            <a:off x="3407996" y="841276"/>
            <a:ext cx="5124444" cy="22876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5" y="3998287"/>
            <a:ext cx="967874" cy="8760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" r="73625" b="64715"/>
          <a:stretch/>
        </p:blipFill>
        <p:spPr>
          <a:xfrm>
            <a:off x="3972504" y="3485481"/>
            <a:ext cx="2039656" cy="135856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20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642</Words>
  <Application>Microsoft Office PowerPoint</Application>
  <PresentationFormat>화면 슬라이드 쇼(16:10)</PresentationFormat>
  <Paragraphs>196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Wingdings</vt:lpstr>
      <vt:lpstr>Yoon 윤고딕 530_TT</vt:lpstr>
      <vt:lpstr>나눔바른고딕</vt:lpstr>
      <vt:lpstr>THE블랙잭M</vt:lpstr>
      <vt:lpstr>나눔고딕</vt:lpstr>
      <vt:lpstr>Helvetica75</vt:lpstr>
      <vt:lpstr>맑은 고딕</vt:lpstr>
      <vt:lpstr>Arial</vt:lpstr>
      <vt:lpstr>나눔고딕 ExtraBold</vt:lpstr>
      <vt:lpstr>a옛날목욕탕B</vt:lpstr>
      <vt:lpstr>나눔손글씨 펜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z330</dc:creator>
  <cp:lastModifiedBy>cse</cp:lastModifiedBy>
  <cp:revision>188</cp:revision>
  <dcterms:created xsi:type="dcterms:W3CDTF">2014-06-11T14:07:26Z</dcterms:created>
  <dcterms:modified xsi:type="dcterms:W3CDTF">2017-07-21T03:18:45Z</dcterms:modified>
</cp:coreProperties>
</file>