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8"/>
  </p:notesMasterIdLst>
  <p:handoutMasterIdLst>
    <p:handoutMasterId r:id="rId39"/>
  </p:handoutMasterIdLst>
  <p:sldIdLst>
    <p:sldId id="309" r:id="rId2"/>
    <p:sldId id="310" r:id="rId3"/>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7" r:id="rId19"/>
    <p:sldId id="328" r:id="rId20"/>
    <p:sldId id="329" r:id="rId21"/>
    <p:sldId id="330" r:id="rId22"/>
    <p:sldId id="331" r:id="rId23"/>
    <p:sldId id="332" r:id="rId24"/>
    <p:sldId id="333" r:id="rId25"/>
    <p:sldId id="334" r:id="rId26"/>
    <p:sldId id="335" r:id="rId27"/>
    <p:sldId id="336" r:id="rId28"/>
    <p:sldId id="346" r:id="rId29"/>
    <p:sldId id="337" r:id="rId30"/>
    <p:sldId id="338" r:id="rId31"/>
    <p:sldId id="339" r:id="rId32"/>
    <p:sldId id="340" r:id="rId33"/>
    <p:sldId id="342" r:id="rId34"/>
    <p:sldId id="343" r:id="rId35"/>
    <p:sldId id="344" r:id="rId36"/>
    <p:sldId id="345" r:id="rId3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006600"/>
    <a:srgbClr val="0000CC"/>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32" autoAdjust="0"/>
    <p:restoredTop sz="81606"/>
  </p:normalViewPr>
  <p:slideViewPr>
    <p:cSldViewPr>
      <p:cViewPr varScale="1">
        <p:scale>
          <a:sx n="70" d="100"/>
          <a:sy n="70" d="100"/>
        </p:scale>
        <p:origin x="140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66"/>
    </p:cViewPr>
  </p:sorterViewPr>
  <p:notesViewPr>
    <p:cSldViewPr>
      <p:cViewPr>
        <p:scale>
          <a:sx n="100" d="100"/>
          <a:sy n="100" d="100"/>
        </p:scale>
        <p:origin x="-1548" y="47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hid Heydari" userId="065589f3340e704f" providerId="LiveId" clId="{BF83DE45-DB5B-4341-BAB9-BE3380C9E2D3}"/>
    <pc:docChg chg="modSld">
      <pc:chgData name="Vahid Heydari" userId="065589f3340e704f" providerId="LiveId" clId="{BF83DE45-DB5B-4341-BAB9-BE3380C9E2D3}" dt="2019-11-01T01:38:19.872" v="1" actId="20577"/>
      <pc:docMkLst>
        <pc:docMk/>
      </pc:docMkLst>
      <pc:sldChg chg="modSp">
        <pc:chgData name="Vahid Heydari" userId="065589f3340e704f" providerId="LiveId" clId="{BF83DE45-DB5B-4341-BAB9-BE3380C9E2D3}" dt="2019-11-01T01:38:19.872" v="1" actId="20577"/>
        <pc:sldMkLst>
          <pc:docMk/>
          <pc:sldMk cId="1661794514" sldId="309"/>
        </pc:sldMkLst>
        <pc:spChg chg="mod">
          <ac:chgData name="Vahid Heydari" userId="065589f3340e704f" providerId="LiveId" clId="{BF83DE45-DB5B-4341-BAB9-BE3380C9E2D3}" dt="2019-11-01T01:38:19.872" v="1" actId="20577"/>
          <ac:spMkLst>
            <pc:docMk/>
            <pc:sldMk cId="1661794514" sldId="309"/>
            <ac:spMk id="5122" creationId="{00000000-0000-0000-0000-000000000000}"/>
          </ac:spMkLst>
        </pc:spChg>
      </pc:sldChg>
    </pc:docChg>
  </pc:docChgLst>
  <pc:docChgLst>
    <pc:chgData name="Vahid Heydari" userId="065589f3340e704f" providerId="LiveId" clId="{FE3011D5-C5EE-4355-BA55-CD6143D33C84}"/>
    <pc:docChg chg="modSld">
      <pc:chgData name="Vahid Heydari" userId="065589f3340e704f" providerId="LiveId" clId="{FE3011D5-C5EE-4355-BA55-CD6143D33C84}" dt="2022-01-14T15:37:02.162" v="1" actId="20577"/>
      <pc:docMkLst>
        <pc:docMk/>
      </pc:docMkLst>
      <pc:sldChg chg="modSp mod">
        <pc:chgData name="Vahid Heydari" userId="065589f3340e704f" providerId="LiveId" clId="{FE3011D5-C5EE-4355-BA55-CD6143D33C84}" dt="2022-01-14T15:37:02.162" v="1" actId="20577"/>
        <pc:sldMkLst>
          <pc:docMk/>
          <pc:sldMk cId="1661794514" sldId="309"/>
        </pc:sldMkLst>
        <pc:spChg chg="mod">
          <ac:chgData name="Vahid Heydari" userId="065589f3340e704f" providerId="LiveId" clId="{FE3011D5-C5EE-4355-BA55-CD6143D33C84}" dt="2022-01-14T15:37:02.162" v="1" actId="20577"/>
          <ac:spMkLst>
            <pc:docMk/>
            <pc:sldMk cId="1661794514" sldId="309"/>
            <ac:spMk id="5122" creationId="{00000000-0000-0000-0000-000000000000}"/>
          </ac:spMkLst>
        </pc:spChg>
      </pc:sldChg>
    </pc:docChg>
  </pc:docChgLst>
  <pc:docChgLst>
    <pc:chgData name="Vahid Heydari" userId="065589f3340e704f" providerId="LiveId" clId="{EC6E628A-F849-1146-A787-9AD619650371}"/>
    <pc:docChg chg="custSel delSld">
      <pc:chgData name="Vahid Heydari" userId="065589f3340e704f" providerId="LiveId" clId="{EC6E628A-F849-1146-A787-9AD619650371}" dt="2020-04-08T10:43:53.332" v="0" actId="2696"/>
      <pc:docMkLst>
        <pc:docMk/>
      </pc:docMkLst>
      <pc:sldChg chg="del">
        <pc:chgData name="Vahid Heydari" userId="065589f3340e704f" providerId="LiveId" clId="{EC6E628A-F849-1146-A787-9AD619650371}" dt="2020-04-08T10:43:53.332" v="0" actId="2696"/>
        <pc:sldMkLst>
          <pc:docMk/>
          <pc:sldMk cId="3067470124" sldId="32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82947" name="Rectangle 1027"/>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82948" name="Rectangle 1028"/>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82949" name="Rectangle 1029"/>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D1A35E30-0D53-FB4C-940F-0C0B0AA2B642}" type="slidenum">
              <a:rPr lang="en-US" altLang="en-US"/>
              <a:pPr/>
              <a:t>‹#›</a:t>
            </a:fld>
            <a:endParaRPr lang="en-US" altLang="en-US"/>
          </a:p>
        </p:txBody>
      </p:sp>
    </p:spTree>
    <p:extLst>
      <p:ext uri="{BB962C8B-B14F-4D97-AF65-F5344CB8AC3E}">
        <p14:creationId xmlns:p14="http://schemas.microsoft.com/office/powerpoint/2010/main" val="1668924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433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34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1434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F3BFB270-0373-9A4D-A278-35C302F791E2}" type="slidenum">
              <a:rPr lang="en-US" altLang="en-US"/>
              <a:pPr/>
              <a:t>‹#›</a:t>
            </a:fld>
            <a:endParaRPr lang="en-US" altLang="en-US"/>
          </a:p>
        </p:txBody>
      </p:sp>
    </p:spTree>
    <p:extLst>
      <p:ext uri="{BB962C8B-B14F-4D97-AF65-F5344CB8AC3E}">
        <p14:creationId xmlns:p14="http://schemas.microsoft.com/office/powerpoint/2010/main" val="17558304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3204CD6-8BD3-4692-A4F1-DF486C909624}"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9469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give them access to something they don’t need (minimum access)</a:t>
            </a:r>
          </a:p>
          <a:p>
            <a:endParaRPr lang="en-US" dirty="0"/>
          </a:p>
          <a:p>
            <a:r>
              <a:rPr lang="en-US" dirty="0"/>
              <a:t>Background checks (should do this at least every year)</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23</a:t>
            </a:fld>
            <a:endParaRPr lang="en-US" altLang="en-US"/>
          </a:p>
        </p:txBody>
      </p:sp>
    </p:spTree>
    <p:extLst>
      <p:ext uri="{BB962C8B-B14F-4D97-AF65-F5344CB8AC3E}">
        <p14:creationId xmlns:p14="http://schemas.microsoft.com/office/powerpoint/2010/main" val="972934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Containerizing (isolation, independence to prevent widespread damage and infection)</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25</a:t>
            </a:fld>
            <a:endParaRPr lang="en-US" altLang="en-US"/>
          </a:p>
        </p:txBody>
      </p:sp>
    </p:spTree>
    <p:extLst>
      <p:ext uri="{BB962C8B-B14F-4D97-AF65-F5344CB8AC3E}">
        <p14:creationId xmlns:p14="http://schemas.microsoft.com/office/powerpoint/2010/main" val="3483320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MBR – when you turn on computer, it’ll read this and choose which OS it is</a:t>
            </a:r>
          </a:p>
          <a:p>
            <a:r>
              <a:rPr lang="en-US" dirty="0"/>
              <a:t>Can </a:t>
            </a:r>
            <a:r>
              <a:rPr lang="en-US"/>
              <a:t>remove access</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36</a:t>
            </a:fld>
            <a:endParaRPr lang="en-US" altLang="en-US"/>
          </a:p>
        </p:txBody>
      </p:sp>
    </p:spTree>
    <p:extLst>
      <p:ext uri="{BB962C8B-B14F-4D97-AF65-F5344CB8AC3E}">
        <p14:creationId xmlns:p14="http://schemas.microsoft.com/office/powerpoint/2010/main" val="1984127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Malware attribution</a:t>
            </a:r>
            <a:r>
              <a:rPr lang="en-US" b="0" dirty="0"/>
              <a:t> – find malware, do rigorous engineering (reverse), use some algorithm to check source code with other source code malware similarities to find out which groups are behind the attack</a:t>
            </a:r>
            <a:endParaRPr lang="en-US" b="1" dirty="0"/>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6</a:t>
            </a:fld>
            <a:endParaRPr lang="en-US" altLang="en-US"/>
          </a:p>
        </p:txBody>
      </p:sp>
    </p:spTree>
    <p:extLst>
      <p:ext uri="{BB962C8B-B14F-4D97-AF65-F5344CB8AC3E}">
        <p14:creationId xmlns:p14="http://schemas.microsoft.com/office/powerpoint/2010/main" val="2497172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Uranium was dangerous b/c having enough could make a dangerous nuclear bomb, so governments (likely US) wanted to do something about it to stop it. Instead of a physical war or risk that danger, use a cyberattack.</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7</a:t>
            </a:fld>
            <a:endParaRPr lang="en-US" altLang="en-US"/>
          </a:p>
        </p:txBody>
      </p:sp>
    </p:spTree>
    <p:extLst>
      <p:ext uri="{BB962C8B-B14F-4D97-AF65-F5344CB8AC3E}">
        <p14:creationId xmlns:p14="http://schemas.microsoft.com/office/powerpoint/2010/main" val="2837511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Zero-day exploits –</a:t>
            </a:r>
            <a:r>
              <a:rPr lang="en-US" b="0" dirty="0"/>
              <a:t> no patch for those exploits, no one can detect them</a:t>
            </a:r>
          </a:p>
          <a:p>
            <a:endParaRPr lang="en-US" b="0" dirty="0"/>
          </a:p>
          <a:p>
            <a:r>
              <a:rPr lang="en-US" b="0" dirty="0"/>
              <a:t>#2, they could put malware on USB to make it autorun</a:t>
            </a:r>
          </a:p>
          <a:p>
            <a:r>
              <a:rPr lang="en-US" b="0" dirty="0"/>
              <a:t>#4, they can do something with the icon of the file, so as soon as windows wanted to show the icon, it would run the program (no need to run anything, just open the window and it’ll execute)</a:t>
            </a:r>
          </a:p>
          <a:p>
            <a:endParaRPr lang="en-US" b="0" dirty="0"/>
          </a:p>
          <a:p>
            <a:r>
              <a:rPr lang="en-US" b="0" dirty="0"/>
              <a:t>Hacked trusted company with a digital signature to find the private key of it, so it goes undetected by antiviruses since it’s trusted. They used this to sign malware.</a:t>
            </a:r>
          </a:p>
          <a:p>
            <a:r>
              <a:rPr lang="en-US" b="0" dirty="0"/>
              <a:t>It looked legit because they would send updates and patches.</a:t>
            </a:r>
            <a:endParaRPr lang="en-US" b="1" dirty="0"/>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8</a:t>
            </a:fld>
            <a:endParaRPr lang="en-US" altLang="en-US"/>
          </a:p>
        </p:txBody>
      </p:sp>
    </p:spTree>
    <p:extLst>
      <p:ext uri="{BB962C8B-B14F-4D97-AF65-F5344CB8AC3E}">
        <p14:creationId xmlns:p14="http://schemas.microsoft.com/office/powerpoint/2010/main" val="579441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startAt="4"/>
            </a:pPr>
            <a:r>
              <a:rPr lang="en-US" dirty="0"/>
              <a:t>Able to infect to printer, which infected all printers, then to </a:t>
            </a:r>
            <a:r>
              <a:rPr lang="en-US" dirty="0" err="1"/>
              <a:t>hdmi</a:t>
            </a:r>
            <a:r>
              <a:rPr lang="en-US" dirty="0"/>
              <a:t> = the display (Printers vulnerable to infection)</a:t>
            </a:r>
          </a:p>
          <a:p>
            <a:pPr marL="228600" indent="-228600">
              <a:buAutoNum type="arabicPeriod" startAt="4"/>
            </a:pPr>
            <a:endParaRPr lang="en-US" dirty="0"/>
          </a:p>
          <a:p>
            <a:pPr marL="0" indent="0">
              <a:buNone/>
            </a:pPr>
            <a:r>
              <a:rPr lang="en-US" dirty="0"/>
              <a:t>Got busted after 2 years, the centrifuges got broken over and over again. Stuxnet slowed the performance of the infected computers, and some company who had customers in Iran thought there was something wrong so they started working with antivirus companies to find it out. Then they replaced all equipment.</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9</a:t>
            </a:fld>
            <a:endParaRPr lang="en-US" altLang="en-US"/>
          </a:p>
        </p:txBody>
      </p:sp>
    </p:spTree>
    <p:extLst>
      <p:ext uri="{BB962C8B-B14F-4D97-AF65-F5344CB8AC3E}">
        <p14:creationId xmlns:p14="http://schemas.microsoft.com/office/powerpoint/2010/main" val="738456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Social media</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10</a:t>
            </a:fld>
            <a:endParaRPr lang="en-US" altLang="en-US"/>
          </a:p>
        </p:txBody>
      </p:sp>
    </p:spTree>
    <p:extLst>
      <p:ext uri="{BB962C8B-B14F-4D97-AF65-F5344CB8AC3E}">
        <p14:creationId xmlns:p14="http://schemas.microsoft.com/office/powerpoint/2010/main" val="493554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Always assume bad employees</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16</a:t>
            </a:fld>
            <a:endParaRPr lang="en-US" altLang="en-US"/>
          </a:p>
        </p:txBody>
      </p:sp>
    </p:spTree>
    <p:extLst>
      <p:ext uri="{BB962C8B-B14F-4D97-AF65-F5344CB8AC3E}">
        <p14:creationId xmlns:p14="http://schemas.microsoft.com/office/powerpoint/2010/main" val="2354104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to train employees</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18</a:t>
            </a:fld>
            <a:endParaRPr lang="en-US" altLang="en-US"/>
          </a:p>
        </p:txBody>
      </p:sp>
    </p:spTree>
    <p:extLst>
      <p:ext uri="{BB962C8B-B14F-4D97-AF65-F5344CB8AC3E}">
        <p14:creationId xmlns:p14="http://schemas.microsoft.com/office/powerpoint/2010/main" val="3041444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Arial" charset="0"/>
                <a:ea typeface="+mn-ea"/>
                <a:cs typeface="+mn-cs"/>
              </a:rPr>
              <a:t>Pretexting</a:t>
            </a:r>
            <a:r>
              <a:rPr lang="en-US" sz="1200" b="0" i="0" kern="1200" dirty="0">
                <a:solidFill>
                  <a:schemeClr val="tx1"/>
                </a:solidFill>
                <a:effectLst/>
                <a:latin typeface="Arial" charset="0"/>
                <a:ea typeface="+mn-ea"/>
                <a:cs typeface="+mn-cs"/>
              </a:rPr>
              <a:t> is a form of social engineering in which an individual lies to obtain privileged data. A </a:t>
            </a:r>
            <a:r>
              <a:rPr lang="en-US" sz="1200" b="1" i="0" kern="1200" dirty="0">
                <a:solidFill>
                  <a:schemeClr val="tx1"/>
                </a:solidFill>
                <a:effectLst/>
                <a:latin typeface="Arial" charset="0"/>
                <a:ea typeface="+mn-ea"/>
                <a:cs typeface="+mn-cs"/>
              </a:rPr>
              <a:t>pretext</a:t>
            </a:r>
            <a:r>
              <a:rPr lang="en-US" sz="1200" b="0" i="0" kern="1200" dirty="0">
                <a:solidFill>
                  <a:schemeClr val="tx1"/>
                </a:solidFill>
                <a:effectLst/>
                <a:latin typeface="Arial" charset="0"/>
                <a:ea typeface="+mn-ea"/>
                <a:cs typeface="+mn-cs"/>
              </a:rPr>
              <a:t> is a false motive. </a:t>
            </a:r>
            <a:r>
              <a:rPr lang="en-US" sz="1200" b="1" i="0" kern="1200" dirty="0">
                <a:solidFill>
                  <a:schemeClr val="tx1"/>
                </a:solidFill>
                <a:effectLst/>
                <a:latin typeface="Arial" charset="0"/>
                <a:ea typeface="+mn-ea"/>
                <a:cs typeface="+mn-cs"/>
              </a:rPr>
              <a:t>Pretexting</a:t>
            </a:r>
            <a:r>
              <a:rPr lang="en-US" sz="1200" b="0" i="0" kern="1200" dirty="0">
                <a:solidFill>
                  <a:schemeClr val="tx1"/>
                </a:solidFill>
                <a:effectLst/>
                <a:latin typeface="Arial" charset="0"/>
                <a:ea typeface="+mn-ea"/>
                <a:cs typeface="+mn-cs"/>
              </a:rPr>
              <a:t> often involves a scam where the liar pretends to need information in order to confirm the identity of the person he is talking to.</a:t>
            </a:r>
          </a:p>
          <a:p>
            <a:endParaRPr lang="en-US" dirty="0"/>
          </a:p>
          <a:p>
            <a:r>
              <a:rPr lang="en-US" b="1" dirty="0"/>
              <a:t>Quid pro quo:</a:t>
            </a:r>
            <a:r>
              <a:rPr lang="en-US" dirty="0"/>
              <a:t> a favor or advantage granted or expected in return for something.</a:t>
            </a:r>
          </a:p>
        </p:txBody>
      </p:sp>
      <p:sp>
        <p:nvSpPr>
          <p:cNvPr id="4" name="Slide Number Placeholder 3"/>
          <p:cNvSpPr>
            <a:spLocks noGrp="1"/>
          </p:cNvSpPr>
          <p:nvPr>
            <p:ph type="sldNum" sz="quarter" idx="10"/>
          </p:nvPr>
        </p:nvSpPr>
        <p:spPr/>
        <p:txBody>
          <a:bodyPr/>
          <a:lstStyle/>
          <a:p>
            <a:fld id="{F3BFB270-0373-9A4D-A278-35C302F791E2}" type="slidenum">
              <a:rPr lang="en-US" altLang="en-US" smtClean="0"/>
              <a:pPr/>
              <a:t>22</a:t>
            </a:fld>
            <a:endParaRPr lang="en-US" altLang="en-US"/>
          </a:p>
        </p:txBody>
      </p:sp>
    </p:spTree>
    <p:extLst>
      <p:ext uri="{BB962C8B-B14F-4D97-AF65-F5344CB8AC3E}">
        <p14:creationId xmlns:p14="http://schemas.microsoft.com/office/powerpoint/2010/main" val="1491033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093F3C3-6165-9C4D-B9A6-BC2D67D28D12}" type="slidenum">
              <a:rPr lang="en-US" altLang="en-US"/>
              <a:pPr/>
              <a:t>‹#›</a:t>
            </a:fld>
            <a:endParaRPr lang="en-US" altLang="en-US"/>
          </a:p>
        </p:txBody>
      </p:sp>
    </p:spTree>
    <p:extLst>
      <p:ext uri="{BB962C8B-B14F-4D97-AF65-F5344CB8AC3E}">
        <p14:creationId xmlns:p14="http://schemas.microsoft.com/office/powerpoint/2010/main" val="190426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A07B331-2998-3D40-AD31-5DC517D03855}" type="slidenum">
              <a:rPr lang="en-US" altLang="en-US"/>
              <a:pPr/>
              <a:t>‹#›</a:t>
            </a:fld>
            <a:endParaRPr lang="en-US" altLang="en-US"/>
          </a:p>
        </p:txBody>
      </p:sp>
    </p:spTree>
    <p:extLst>
      <p:ext uri="{BB962C8B-B14F-4D97-AF65-F5344CB8AC3E}">
        <p14:creationId xmlns:p14="http://schemas.microsoft.com/office/powerpoint/2010/main" val="25093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22AEB12-BA3C-2E46-9ED1-ECAE1F55188A}" type="slidenum">
              <a:rPr lang="en-US" altLang="en-US"/>
              <a:pPr/>
              <a:t>‹#›</a:t>
            </a:fld>
            <a:endParaRPr lang="en-US" altLang="en-US"/>
          </a:p>
        </p:txBody>
      </p:sp>
    </p:spTree>
    <p:extLst>
      <p:ext uri="{BB962C8B-B14F-4D97-AF65-F5344CB8AC3E}">
        <p14:creationId xmlns:p14="http://schemas.microsoft.com/office/powerpoint/2010/main" val="2010936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3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3863285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1551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cxnSp>
        <p:nvCxnSpPr>
          <p:cNvPr id="6" name="Straight Connector 5"/>
          <p:cNvCxnSpPr/>
          <p:nvPr userDrawn="1"/>
        </p:nvCxnSpPr>
        <p:spPr>
          <a:xfrm>
            <a:off x="457200" y="1417638"/>
            <a:ext cx="8229600" cy="0"/>
          </a:xfrm>
          <a:prstGeom prst="line">
            <a:avLst/>
          </a:prstGeom>
          <a:ln w="25400">
            <a:solidFill>
              <a:srgbClr val="0077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880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85800" y="1524000"/>
            <a:ext cx="7772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C6F2A1E-A94D-0E48-BBCD-B06E4D77FDDE}" type="slidenum">
              <a:rPr lang="en-US" altLang="en-US"/>
              <a:pPr/>
              <a:t>‹#›</a:t>
            </a:fld>
            <a:endParaRPr lang="en-US" altLang="en-US"/>
          </a:p>
        </p:txBody>
      </p:sp>
    </p:spTree>
    <p:extLst>
      <p:ext uri="{BB962C8B-B14F-4D97-AF65-F5344CB8AC3E}">
        <p14:creationId xmlns:p14="http://schemas.microsoft.com/office/powerpoint/2010/main" val="985852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24462FA-6198-DD44-A384-AC0C2CD3CE15}" type="slidenum">
              <a:rPr lang="en-US" altLang="en-US"/>
              <a:pPr/>
              <a:t>‹#›</a:t>
            </a:fld>
            <a:endParaRPr lang="en-US" altLang="en-US"/>
          </a:p>
        </p:txBody>
      </p:sp>
    </p:spTree>
    <p:extLst>
      <p:ext uri="{BB962C8B-B14F-4D97-AF65-F5344CB8AC3E}">
        <p14:creationId xmlns:p14="http://schemas.microsoft.com/office/powerpoint/2010/main" val="1393286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5AB33C0-AEBA-814F-AF43-AA188C3FFE2B}" type="slidenum">
              <a:rPr lang="en-US" altLang="en-US"/>
              <a:pPr/>
              <a:t>‹#›</a:t>
            </a:fld>
            <a:endParaRPr lang="en-US" altLang="en-US"/>
          </a:p>
        </p:txBody>
      </p:sp>
    </p:spTree>
    <p:extLst>
      <p:ext uri="{BB962C8B-B14F-4D97-AF65-F5344CB8AC3E}">
        <p14:creationId xmlns:p14="http://schemas.microsoft.com/office/powerpoint/2010/main" val="803963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0630B84D-6D78-9B4B-9AA6-CC1D03057C06}" type="slidenum">
              <a:rPr lang="en-US" altLang="en-US"/>
              <a:pPr/>
              <a:t>‹#›</a:t>
            </a:fld>
            <a:endParaRPr lang="en-US" altLang="en-US"/>
          </a:p>
        </p:txBody>
      </p:sp>
    </p:spTree>
    <p:extLst>
      <p:ext uri="{BB962C8B-B14F-4D97-AF65-F5344CB8AC3E}">
        <p14:creationId xmlns:p14="http://schemas.microsoft.com/office/powerpoint/2010/main" val="25552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900C2CCE-7E8B-DC4E-9A42-6095B227DACE}" type="slidenum">
              <a:rPr lang="en-US" altLang="en-US"/>
              <a:pPr/>
              <a:t>‹#›</a:t>
            </a:fld>
            <a:endParaRPr lang="en-US" altLang="en-US"/>
          </a:p>
        </p:txBody>
      </p:sp>
      <p:sp>
        <p:nvSpPr>
          <p:cNvPr id="6" name="Content Placeholder 2"/>
          <p:cNvSpPr>
            <a:spLocks noGrp="1"/>
          </p:cNvSpPr>
          <p:nvPr>
            <p:ph idx="1"/>
          </p:nvPr>
        </p:nvSpPr>
        <p:spPr>
          <a:xfrm>
            <a:off x="685800" y="1524000"/>
            <a:ext cx="7772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412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54BA909-3EDF-1543-8F7A-347540D92EE0}" type="slidenum">
              <a:rPr lang="en-US" altLang="en-US"/>
              <a:pPr/>
              <a:t>‹#›</a:t>
            </a:fld>
            <a:endParaRPr lang="en-US" altLang="en-US"/>
          </a:p>
        </p:txBody>
      </p:sp>
      <p:sp>
        <p:nvSpPr>
          <p:cNvPr id="5" name="Content Placeholder 2"/>
          <p:cNvSpPr>
            <a:spLocks noGrp="1"/>
          </p:cNvSpPr>
          <p:nvPr>
            <p:ph idx="1"/>
          </p:nvPr>
        </p:nvSpPr>
        <p:spPr>
          <a:xfrm>
            <a:off x="685800" y="1524000"/>
            <a:ext cx="7772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685800" y="609600"/>
            <a:ext cx="7772400" cy="457200"/>
          </a:xfrm>
        </p:spPr>
        <p:txBody>
          <a:bodyPr/>
          <a:lstStyle/>
          <a:p>
            <a:r>
              <a:rPr lang="en-US"/>
              <a:t>Click to edit Master title style</a:t>
            </a:r>
          </a:p>
        </p:txBody>
      </p:sp>
    </p:spTree>
    <p:extLst>
      <p:ext uri="{BB962C8B-B14F-4D97-AF65-F5344CB8AC3E}">
        <p14:creationId xmlns:p14="http://schemas.microsoft.com/office/powerpoint/2010/main" val="1925662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3D0FF58-3F58-2540-A302-A3B28C622698}" type="slidenum">
              <a:rPr lang="en-US" altLang="en-US"/>
              <a:pPr/>
              <a:t>‹#›</a:t>
            </a:fld>
            <a:endParaRPr lang="en-US" altLang="en-US"/>
          </a:p>
        </p:txBody>
      </p:sp>
    </p:spTree>
    <p:extLst>
      <p:ext uri="{BB962C8B-B14F-4D97-AF65-F5344CB8AC3E}">
        <p14:creationId xmlns:p14="http://schemas.microsoft.com/office/powerpoint/2010/main" val="2034421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F612D6F3-A7DF-CE4D-B6FB-0598B1A4AFF5}" type="slidenum">
              <a:rPr lang="en-US" altLang="en-US"/>
              <a:pPr/>
              <a:t>‹#›</a:t>
            </a:fld>
            <a:endParaRPr lang="en-US" altLang="en-US"/>
          </a:p>
        </p:txBody>
      </p:sp>
    </p:spTree>
    <p:extLst>
      <p:ext uri="{BB962C8B-B14F-4D97-AF65-F5344CB8AC3E}">
        <p14:creationId xmlns:p14="http://schemas.microsoft.com/office/powerpoint/2010/main" val="29261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39E0A7DF-D6DB-A64C-9848-481A93039F43}" type="slidenum">
              <a:rPr lang="en-US" altLang="en-US"/>
              <a:pPr/>
              <a:t>‹#›</a:t>
            </a:fld>
            <a:endParaRPr lang="en-US" altLang="en-US"/>
          </a:p>
        </p:txBody>
      </p:sp>
      <p:sp>
        <p:nvSpPr>
          <p:cNvPr id="1031" name="Line 7"/>
          <p:cNvSpPr>
            <a:spLocks noChangeShapeType="1"/>
          </p:cNvSpPr>
          <p:nvPr/>
        </p:nvSpPr>
        <p:spPr bwMode="auto">
          <a:xfrm>
            <a:off x="685800" y="1143000"/>
            <a:ext cx="7772400"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2" name="Picture 1"/>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315200" y="549564"/>
            <a:ext cx="1143000" cy="5299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sldNum="0" hdr="0" dt="0"/>
  <p:txStyles>
    <p:titleStyle>
      <a:lvl1pPr algn="ctr" rtl="0" eaLnBrk="0" fontAlgn="base" hangingPunct="0">
        <a:spcBef>
          <a:spcPct val="0"/>
        </a:spcBef>
        <a:spcAft>
          <a:spcPct val="0"/>
        </a:spcAft>
        <a:defRPr sz="3200" kern="1200">
          <a:solidFill>
            <a:schemeClr val="tx2"/>
          </a:solidFill>
          <a:latin typeface="+mj-lt"/>
          <a:ea typeface="+mj-ea"/>
          <a:cs typeface="+mj-cs"/>
        </a:defRPr>
      </a:lvl1pPr>
      <a:lvl2pPr algn="ctr" rtl="0" eaLnBrk="0" fontAlgn="base" hangingPunct="0">
        <a:spcBef>
          <a:spcPct val="0"/>
        </a:spcBef>
        <a:spcAft>
          <a:spcPct val="0"/>
        </a:spcAft>
        <a:defRPr sz="2400">
          <a:solidFill>
            <a:schemeClr val="tx2"/>
          </a:solidFill>
          <a:latin typeface="Arial" charset="0"/>
        </a:defRPr>
      </a:lvl2pPr>
      <a:lvl3pPr algn="ctr" rtl="0" eaLnBrk="0" fontAlgn="base" hangingPunct="0">
        <a:spcBef>
          <a:spcPct val="0"/>
        </a:spcBef>
        <a:spcAft>
          <a:spcPct val="0"/>
        </a:spcAft>
        <a:defRPr sz="2400">
          <a:solidFill>
            <a:schemeClr val="tx2"/>
          </a:solidFill>
          <a:latin typeface="Arial" charset="0"/>
        </a:defRPr>
      </a:lvl3pPr>
      <a:lvl4pPr algn="ctr" rtl="0" eaLnBrk="0" fontAlgn="base" hangingPunct="0">
        <a:spcBef>
          <a:spcPct val="0"/>
        </a:spcBef>
        <a:spcAft>
          <a:spcPct val="0"/>
        </a:spcAft>
        <a:defRPr sz="2400">
          <a:solidFill>
            <a:schemeClr val="tx2"/>
          </a:solidFill>
          <a:latin typeface="Arial" charset="0"/>
        </a:defRPr>
      </a:lvl4pPr>
      <a:lvl5pPr algn="ctr" rtl="0" eaLnBrk="0" fontAlgn="base" hangingPunct="0">
        <a:spcBef>
          <a:spcPct val="0"/>
        </a:spcBef>
        <a:spcAft>
          <a:spcPct val="0"/>
        </a:spcAft>
        <a:defRPr sz="2400">
          <a:solidFill>
            <a:schemeClr val="tx2"/>
          </a:solidFill>
          <a:latin typeface="Arial" charset="0"/>
        </a:defRPr>
      </a:lvl5pPr>
      <a:lvl6pPr marL="457200" algn="ctr" rtl="0" eaLnBrk="0" fontAlgn="base" hangingPunct="0">
        <a:spcBef>
          <a:spcPct val="0"/>
        </a:spcBef>
        <a:spcAft>
          <a:spcPct val="0"/>
        </a:spcAft>
        <a:defRPr sz="2400">
          <a:solidFill>
            <a:schemeClr val="tx2"/>
          </a:solidFill>
          <a:latin typeface="Arial" charset="0"/>
        </a:defRPr>
      </a:lvl6pPr>
      <a:lvl7pPr marL="914400" algn="ctr" rtl="0" eaLnBrk="0" fontAlgn="base" hangingPunct="0">
        <a:spcBef>
          <a:spcPct val="0"/>
        </a:spcBef>
        <a:spcAft>
          <a:spcPct val="0"/>
        </a:spcAft>
        <a:defRPr sz="2400">
          <a:solidFill>
            <a:schemeClr val="tx2"/>
          </a:solidFill>
          <a:latin typeface="Arial" charset="0"/>
        </a:defRPr>
      </a:lvl7pPr>
      <a:lvl8pPr marL="1371600" algn="ctr" rtl="0" eaLnBrk="0" fontAlgn="base" hangingPunct="0">
        <a:spcBef>
          <a:spcPct val="0"/>
        </a:spcBef>
        <a:spcAft>
          <a:spcPct val="0"/>
        </a:spcAft>
        <a:defRPr sz="2400">
          <a:solidFill>
            <a:schemeClr val="tx2"/>
          </a:solidFill>
          <a:latin typeface="Arial" charset="0"/>
        </a:defRPr>
      </a:lvl8pPr>
      <a:lvl9pPr marL="1828800" algn="ctr" rtl="0" eaLnBrk="0" fontAlgn="base" hangingPunct="0">
        <a:spcBef>
          <a:spcPct val="0"/>
        </a:spcBef>
        <a:spcAft>
          <a:spcPct val="0"/>
        </a:spcAft>
        <a:defRPr sz="2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371475" y="1900238"/>
            <a:ext cx="8458200" cy="3366706"/>
          </a:xfrm>
          <a:noFill/>
        </p:spPr>
        <p:txBody>
          <a:bodyPr/>
          <a:lstStyle/>
          <a:p>
            <a:pPr eaLnBrk="1" hangingPunct="1"/>
            <a:r>
              <a:rPr lang="en-US" altLang="en-US" sz="3200" b="1" kern="0" dirty="0">
                <a:solidFill>
                  <a:srgbClr val="00407A"/>
                </a:solidFill>
              </a:rPr>
              <a:t>Lecture 10: </a:t>
            </a:r>
            <a:r>
              <a:rPr lang="sv-SE" altLang="en-US" sz="3200" b="1" kern="0" dirty="0">
                <a:solidFill>
                  <a:srgbClr val="00407A"/>
                </a:solidFill>
              </a:rPr>
              <a:t>Cyber Threats</a:t>
            </a:r>
            <a:r>
              <a:rPr lang="en-US" altLang="en-US" sz="3200" b="1" kern="0" dirty="0">
                <a:solidFill>
                  <a:srgbClr val="00407A"/>
                </a:solidFill>
              </a:rPr>
              <a:t> </a:t>
            </a:r>
            <a:br>
              <a:rPr lang="en-US" altLang="en-US" sz="3200" b="1" kern="0" dirty="0">
                <a:solidFill>
                  <a:srgbClr val="00407A"/>
                </a:solidFill>
              </a:rPr>
            </a:br>
            <a:br>
              <a:rPr lang="en-US" altLang="en-US" sz="3200" b="1" kern="0" dirty="0">
                <a:solidFill>
                  <a:srgbClr val="00407A"/>
                </a:solidFill>
              </a:rPr>
            </a:br>
            <a:r>
              <a:rPr lang="en-US" altLang="en-US" sz="3200" b="1" kern="0" dirty="0">
                <a:solidFill>
                  <a:srgbClr val="00407A"/>
                </a:solidFill>
              </a:rPr>
              <a:t>CS 07351: Cyber Security: Fundamentals, Principles and Applications</a:t>
            </a:r>
            <a:br>
              <a:rPr lang="en-US" altLang="en-US" sz="3200" b="1" kern="0" dirty="0">
                <a:solidFill>
                  <a:srgbClr val="00407A"/>
                </a:solidFill>
              </a:rPr>
            </a:br>
            <a:br>
              <a:rPr lang="en-US" altLang="en-US" sz="3200" b="1" kern="0" dirty="0">
                <a:solidFill>
                  <a:srgbClr val="00407A"/>
                </a:solidFill>
              </a:rPr>
            </a:br>
            <a:r>
              <a:rPr lang="en-US" altLang="en-US" sz="3200" b="1" kern="0" dirty="0">
                <a:solidFill>
                  <a:srgbClr val="00407A"/>
                </a:solidFill>
              </a:rPr>
              <a:t>Dr. Vahid Heydari</a:t>
            </a:r>
            <a:endParaRPr lang="en-US" altLang="en-US" sz="3200" dirty="0"/>
          </a:p>
        </p:txBody>
      </p:sp>
    </p:spTree>
    <p:extLst>
      <p:ext uri="{BB962C8B-B14F-4D97-AF65-F5344CB8AC3E}">
        <p14:creationId xmlns:p14="http://schemas.microsoft.com/office/powerpoint/2010/main" val="1661794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5334000" cy="457200"/>
          </a:xfrm>
        </p:spPr>
        <p:txBody>
          <a:bodyPr/>
          <a:lstStyle/>
          <a:p>
            <a:r>
              <a:rPr lang="en-US" dirty="0"/>
              <a:t>Cyber adversaries</a:t>
            </a:r>
          </a:p>
        </p:txBody>
      </p:sp>
      <p:sp>
        <p:nvSpPr>
          <p:cNvPr id="3" name="Content Placeholder 2"/>
          <p:cNvSpPr>
            <a:spLocks noGrp="1"/>
          </p:cNvSpPr>
          <p:nvPr>
            <p:ph idx="1"/>
          </p:nvPr>
        </p:nvSpPr>
        <p:spPr>
          <a:xfrm>
            <a:off x="457200" y="1720971"/>
            <a:ext cx="8229600" cy="4525963"/>
          </a:xfrm>
        </p:spPr>
        <p:txBody>
          <a:bodyPr>
            <a:normAutofit fontScale="92500" lnSpcReduction="10000"/>
          </a:bodyPr>
          <a:lstStyle/>
          <a:p>
            <a:r>
              <a:rPr lang="en-US" sz="2800" dirty="0"/>
              <a:t>Terrorists</a:t>
            </a:r>
          </a:p>
          <a:p>
            <a:pPr lvl="1"/>
            <a:r>
              <a:rPr lang="en-US" dirty="0"/>
              <a:t>Goal: spread terror </a:t>
            </a:r>
            <a:br>
              <a:rPr lang="en-US" dirty="0"/>
            </a:br>
            <a:r>
              <a:rPr lang="en-US" dirty="0"/>
              <a:t>throughout the civilian population</a:t>
            </a:r>
          </a:p>
          <a:p>
            <a:pPr lvl="1"/>
            <a:r>
              <a:rPr lang="en-US" dirty="0"/>
              <a:t>Bombs still work better than bytes</a:t>
            </a:r>
          </a:p>
          <a:p>
            <a:pPr lvl="2"/>
            <a:r>
              <a:rPr lang="en-US" sz="2800" dirty="0"/>
              <a:t>Expect more cyber attacks from terrorists in the future</a:t>
            </a:r>
          </a:p>
          <a:p>
            <a:pPr lvl="1"/>
            <a:r>
              <a:rPr lang="en-US" dirty="0"/>
              <a:t>Most examples have been website defacements, denial of service attacks</a:t>
            </a:r>
          </a:p>
          <a:p>
            <a:pPr lvl="1"/>
            <a:r>
              <a:rPr lang="en-US" dirty="0"/>
              <a:t>Tradecraft: generally low sophistication to date, but, low cost of cyber attack development could lead to more sophisticated incidents in future</a:t>
            </a:r>
          </a:p>
          <a:p>
            <a:pPr lvl="1"/>
            <a:endParaRPr lang="en-US" dirty="0"/>
          </a:p>
          <a:p>
            <a:endParaRPr lang="en-US" dirty="0"/>
          </a:p>
        </p:txBody>
      </p:sp>
      <p:pic>
        <p:nvPicPr>
          <p:cNvPr id="4" name="Picture 10" descr="http://blogoscoped.com/files/terrorist-webteam.jpg"/>
          <p:cNvPicPr>
            <a:picLocks noChangeAspect="1" noChangeArrowheads="1"/>
          </p:cNvPicPr>
          <p:nvPr/>
        </p:nvPicPr>
        <p:blipFill>
          <a:blip r:embed="rId3" cstate="print"/>
          <a:srcRect/>
          <a:stretch>
            <a:fillRect/>
          </a:stretch>
        </p:blipFill>
        <p:spPr bwMode="auto">
          <a:xfrm>
            <a:off x="5232462" y="165551"/>
            <a:ext cx="3756262" cy="2504174"/>
          </a:xfrm>
          <a:prstGeom prst="rect">
            <a:avLst/>
          </a:prstGeom>
          <a:noFill/>
        </p:spPr>
      </p:pic>
    </p:spTree>
    <p:extLst>
      <p:ext uri="{BB962C8B-B14F-4D97-AF65-F5344CB8AC3E}">
        <p14:creationId xmlns:p14="http://schemas.microsoft.com/office/powerpoint/2010/main" val="125741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Cyber adversaries</a:t>
            </a:r>
          </a:p>
        </p:txBody>
      </p:sp>
      <p:sp>
        <p:nvSpPr>
          <p:cNvPr id="3" name="Content Placeholder 2"/>
          <p:cNvSpPr>
            <a:spLocks noGrp="1"/>
          </p:cNvSpPr>
          <p:nvPr>
            <p:ph idx="1"/>
          </p:nvPr>
        </p:nvSpPr>
        <p:spPr/>
        <p:txBody>
          <a:bodyPr>
            <a:normAutofit/>
          </a:bodyPr>
          <a:lstStyle/>
          <a:p>
            <a:r>
              <a:rPr lang="en-US" dirty="0"/>
              <a:t>Industrial spies</a:t>
            </a:r>
          </a:p>
          <a:p>
            <a:pPr lvl="1"/>
            <a:r>
              <a:rPr lang="en-US" dirty="0"/>
              <a:t>Goal: theft of trade secrets, disrupt competition</a:t>
            </a:r>
          </a:p>
          <a:p>
            <a:pPr lvl="1"/>
            <a:r>
              <a:rPr lang="en-US" dirty="0"/>
              <a:t>Tradecraft: varies, increasingly sophisticated</a:t>
            </a:r>
          </a:p>
          <a:p>
            <a:pPr lvl="2"/>
            <a:r>
              <a:rPr lang="en-US" dirty="0"/>
              <a:t>Increasing cyber-attacks</a:t>
            </a:r>
          </a:p>
          <a:p>
            <a:pPr lvl="2"/>
            <a:r>
              <a:rPr lang="en-US" dirty="0"/>
              <a:t>Insider threat</a:t>
            </a:r>
          </a:p>
          <a:p>
            <a:endParaRPr lang="en-US" dirty="0"/>
          </a:p>
        </p:txBody>
      </p:sp>
      <p:pic>
        <p:nvPicPr>
          <p:cNvPr id="4" name="Picture 3"/>
          <p:cNvPicPr>
            <a:picLocks noChangeAspect="1"/>
          </p:cNvPicPr>
          <p:nvPr/>
        </p:nvPicPr>
        <p:blipFill>
          <a:blip r:embed="rId2"/>
          <a:stretch>
            <a:fillRect/>
          </a:stretch>
        </p:blipFill>
        <p:spPr>
          <a:xfrm>
            <a:off x="6553200" y="3810000"/>
            <a:ext cx="1683042" cy="2608193"/>
          </a:xfrm>
          <a:prstGeom prst="rect">
            <a:avLst/>
          </a:prstGeom>
        </p:spPr>
      </p:pic>
    </p:spTree>
    <p:extLst>
      <p:ext uri="{BB962C8B-B14F-4D97-AF65-F5344CB8AC3E}">
        <p14:creationId xmlns:p14="http://schemas.microsoft.com/office/powerpoint/2010/main" val="250298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 adversaries</a:t>
            </a:r>
          </a:p>
        </p:txBody>
      </p:sp>
      <p:sp>
        <p:nvSpPr>
          <p:cNvPr id="3" name="Content Placeholder 2"/>
          <p:cNvSpPr>
            <a:spLocks noGrp="1"/>
          </p:cNvSpPr>
          <p:nvPr>
            <p:ph idx="1"/>
          </p:nvPr>
        </p:nvSpPr>
        <p:spPr>
          <a:xfrm>
            <a:off x="685800" y="1905000"/>
            <a:ext cx="7772400" cy="4114800"/>
          </a:xfrm>
        </p:spPr>
        <p:txBody>
          <a:bodyPr/>
          <a:lstStyle/>
          <a:p>
            <a:r>
              <a:rPr lang="en-US" dirty="0"/>
              <a:t>Organized crime</a:t>
            </a:r>
          </a:p>
          <a:p>
            <a:pPr lvl="1"/>
            <a:r>
              <a:rPr lang="en-US" dirty="0"/>
              <a:t>Goal: monetary gain</a:t>
            </a:r>
          </a:p>
          <a:p>
            <a:pPr lvl="1"/>
            <a:r>
              <a:rPr lang="en-US" dirty="0"/>
              <a:t>Credit card, phishing scams, </a:t>
            </a:r>
            <a:br>
              <a:rPr lang="en-US" dirty="0"/>
            </a:br>
            <a:r>
              <a:rPr lang="en-US" dirty="0"/>
              <a:t>theft from business, laundering stolen </a:t>
            </a:r>
            <a:br>
              <a:rPr lang="en-US" dirty="0"/>
            </a:br>
            <a:r>
              <a:rPr lang="en-US" dirty="0"/>
              <a:t>goods, identity theft, …</a:t>
            </a:r>
          </a:p>
          <a:p>
            <a:pPr lvl="1"/>
            <a:r>
              <a:rPr lang="en-US" dirty="0"/>
              <a:t>Tradecraft: can be very sophisticated</a:t>
            </a:r>
          </a:p>
          <a:p>
            <a:endParaRPr lang="en-US" dirty="0"/>
          </a:p>
        </p:txBody>
      </p:sp>
      <p:pic>
        <p:nvPicPr>
          <p:cNvPr id="1026" name="Picture 2" descr="http://ecx.images-amazon.com/images/I/51nurgDkpjL._SX321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1440" y="274638"/>
            <a:ext cx="1998273" cy="30871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3400" y="5029200"/>
            <a:ext cx="8077200" cy="1631216"/>
          </a:xfrm>
          <a:prstGeom prst="rect">
            <a:avLst/>
          </a:prstGeom>
          <a:noFill/>
        </p:spPr>
        <p:txBody>
          <a:bodyPr wrap="square" rtlCol="0">
            <a:spAutoFit/>
          </a:bodyPr>
          <a:lstStyle/>
          <a:p>
            <a:r>
              <a:rPr lang="en-US" sz="2000" b="1" dirty="0"/>
              <a:t>Max Ray Vision</a:t>
            </a:r>
            <a:r>
              <a:rPr lang="en-US" sz="2000" dirty="0"/>
              <a:t> (alias </a:t>
            </a:r>
            <a:r>
              <a:rPr lang="en-US" sz="2000" b="1" dirty="0"/>
              <a:t>Iceman</a:t>
            </a:r>
            <a:r>
              <a:rPr lang="en-US" sz="2000" dirty="0"/>
              <a:t>) is a former computer security consultant and hacker who is serving a 13-year prison sentence. He was convicted of two counts of wire fraud, including stealing nearly 2 million credit card numbers and running up about $86 million in fraudulent charges</a:t>
            </a:r>
          </a:p>
        </p:txBody>
      </p:sp>
    </p:spTree>
    <p:extLst>
      <p:ext uri="{BB962C8B-B14F-4D97-AF65-F5344CB8AC3E}">
        <p14:creationId xmlns:p14="http://schemas.microsoft.com/office/powerpoint/2010/main" val="4107848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 adversaries</a:t>
            </a:r>
          </a:p>
        </p:txBody>
      </p:sp>
      <p:sp>
        <p:nvSpPr>
          <p:cNvPr id="3" name="Content Placeholder 2"/>
          <p:cNvSpPr>
            <a:spLocks noGrp="1"/>
          </p:cNvSpPr>
          <p:nvPr>
            <p:ph idx="1"/>
          </p:nvPr>
        </p:nvSpPr>
        <p:spPr/>
        <p:txBody>
          <a:bodyPr>
            <a:normAutofit fontScale="77500" lnSpcReduction="20000"/>
          </a:bodyPr>
          <a:lstStyle/>
          <a:p>
            <a:r>
              <a:rPr lang="en-US" dirty="0" err="1"/>
              <a:t>Hactivists</a:t>
            </a:r>
            <a:endParaRPr lang="en-US" dirty="0"/>
          </a:p>
          <a:p>
            <a:pPr lvl="1"/>
            <a:r>
              <a:rPr lang="en-US" dirty="0"/>
              <a:t>Goal: politically active hackers, often propaganda rather than damage to critical infrastructures (but not always), want to make a statement</a:t>
            </a:r>
          </a:p>
          <a:p>
            <a:pPr lvl="1"/>
            <a:r>
              <a:rPr lang="en-US" dirty="0"/>
              <a:t>Example: Anonymous</a:t>
            </a:r>
          </a:p>
          <a:p>
            <a:pPr lvl="1"/>
            <a:r>
              <a:rPr lang="en-US" dirty="0"/>
              <a:t>Tradecraft: varies, can be significant, </a:t>
            </a:r>
            <a:br>
              <a:rPr lang="en-US" dirty="0"/>
            </a:br>
            <a:r>
              <a:rPr lang="en-US" dirty="0"/>
              <a:t>big gest threat is organizing many hackers </a:t>
            </a:r>
            <a:br>
              <a:rPr lang="en-US" dirty="0"/>
            </a:br>
            <a:r>
              <a:rPr lang="en-US" dirty="0"/>
              <a:t>to work together</a:t>
            </a:r>
          </a:p>
          <a:p>
            <a:r>
              <a:rPr lang="en-US" dirty="0"/>
              <a:t>Anonymous</a:t>
            </a:r>
          </a:p>
          <a:p>
            <a:pPr lvl="1"/>
            <a:r>
              <a:rPr lang="en-US" dirty="0"/>
              <a:t>Lots of DDOS, website defacements, leaking private information</a:t>
            </a:r>
          </a:p>
          <a:p>
            <a:pPr lvl="1"/>
            <a:r>
              <a:rPr lang="en-US" dirty="0"/>
              <a:t>https://en.wikipedia.org/wiki/Timeline_of_events_associated_with_Anonymous</a:t>
            </a:r>
          </a:p>
          <a:p>
            <a:pPr lvl="1"/>
            <a:endParaRPr lang="en-US" dirty="0"/>
          </a:p>
          <a:p>
            <a:endParaRPr lang="en-US" dirty="0"/>
          </a:p>
        </p:txBody>
      </p:sp>
      <p:pic>
        <p:nvPicPr>
          <p:cNvPr id="4" name="Picture 12" descr="http://i1.wp.com/boygeniusreport.files.wordpress.com/2013/05/anonymous.jpg?w=618"/>
          <p:cNvPicPr>
            <a:picLocks noChangeAspect="1" noChangeArrowheads="1"/>
          </p:cNvPicPr>
          <p:nvPr/>
        </p:nvPicPr>
        <p:blipFill>
          <a:blip r:embed="rId2" cstate="print"/>
          <a:srcRect/>
          <a:stretch>
            <a:fillRect/>
          </a:stretch>
        </p:blipFill>
        <p:spPr bwMode="auto">
          <a:xfrm>
            <a:off x="6781800" y="2667000"/>
            <a:ext cx="2277412" cy="1363500"/>
          </a:xfrm>
          <a:prstGeom prst="rect">
            <a:avLst/>
          </a:prstGeom>
          <a:noFill/>
        </p:spPr>
      </p:pic>
    </p:spTree>
    <p:extLst>
      <p:ext uri="{BB962C8B-B14F-4D97-AF65-F5344CB8AC3E}">
        <p14:creationId xmlns:p14="http://schemas.microsoft.com/office/powerpoint/2010/main" val="9245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 adversaries</a:t>
            </a:r>
          </a:p>
        </p:txBody>
      </p:sp>
      <p:sp>
        <p:nvSpPr>
          <p:cNvPr id="3" name="Content Placeholder 2"/>
          <p:cNvSpPr>
            <a:spLocks noGrp="1"/>
          </p:cNvSpPr>
          <p:nvPr>
            <p:ph idx="1"/>
          </p:nvPr>
        </p:nvSpPr>
        <p:spPr/>
        <p:txBody>
          <a:bodyPr>
            <a:normAutofit fontScale="92500" lnSpcReduction="10000"/>
          </a:bodyPr>
          <a:lstStyle/>
          <a:p>
            <a:r>
              <a:rPr lang="en-US" dirty="0"/>
              <a:t>Insiders</a:t>
            </a:r>
          </a:p>
          <a:p>
            <a:pPr lvl="1"/>
            <a:r>
              <a:rPr lang="en-US" dirty="0"/>
              <a:t>Goal: revenge, profit</a:t>
            </a:r>
          </a:p>
          <a:p>
            <a:pPr lvl="1"/>
            <a:r>
              <a:rPr lang="en-US" dirty="0"/>
              <a:t>Very dangerous due to access</a:t>
            </a:r>
          </a:p>
          <a:p>
            <a:pPr lvl="1"/>
            <a:r>
              <a:rPr lang="en-US" dirty="0"/>
              <a:t>Employees; also includes vendor, 3</a:t>
            </a:r>
            <a:r>
              <a:rPr lang="en-US" baseline="30000" dirty="0"/>
              <a:t>rd</a:t>
            </a:r>
            <a:r>
              <a:rPr lang="en-US" dirty="0"/>
              <a:t> parties with access</a:t>
            </a:r>
          </a:p>
          <a:p>
            <a:r>
              <a:rPr lang="en-US" dirty="0"/>
              <a:t>Examples</a:t>
            </a:r>
          </a:p>
          <a:p>
            <a:pPr lvl="1"/>
            <a:r>
              <a:rPr lang="en-US" dirty="0"/>
              <a:t>Time bombs to destroy data after firing</a:t>
            </a:r>
          </a:p>
          <a:p>
            <a:pPr lvl="1"/>
            <a:r>
              <a:rPr lang="en-US" dirty="0"/>
              <a:t>Exfiltration of private information</a:t>
            </a:r>
          </a:p>
          <a:p>
            <a:pPr lvl="1"/>
            <a:r>
              <a:rPr lang="en-US" dirty="0" err="1"/>
              <a:t>Maroochy</a:t>
            </a:r>
            <a:r>
              <a:rPr lang="en-US" dirty="0"/>
              <a:t> </a:t>
            </a:r>
          </a:p>
          <a:p>
            <a:pPr lvl="1"/>
            <a:endParaRPr lang="en-US" dirty="0"/>
          </a:p>
        </p:txBody>
      </p:sp>
    </p:spTree>
    <p:extLst>
      <p:ext uri="{BB962C8B-B14F-4D97-AF65-F5344CB8AC3E}">
        <p14:creationId xmlns:p14="http://schemas.microsoft.com/office/powerpoint/2010/main" val="1168976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Maroochy</a:t>
            </a:r>
            <a:r>
              <a:rPr lang="en-US" dirty="0"/>
              <a:t> – Insider Attack</a:t>
            </a:r>
          </a:p>
        </p:txBody>
      </p:sp>
      <p:sp>
        <p:nvSpPr>
          <p:cNvPr id="3" name="Content Placeholder 2"/>
          <p:cNvSpPr>
            <a:spLocks noGrp="1"/>
          </p:cNvSpPr>
          <p:nvPr>
            <p:ph idx="1"/>
          </p:nvPr>
        </p:nvSpPr>
        <p:spPr>
          <a:xfrm>
            <a:off x="685800" y="1524000"/>
            <a:ext cx="7772400" cy="3200400"/>
          </a:xfrm>
        </p:spPr>
        <p:txBody>
          <a:bodyPr>
            <a:normAutofit/>
          </a:bodyPr>
          <a:lstStyle/>
          <a:p>
            <a:r>
              <a:rPr lang="en-US" sz="2800" dirty="0" err="1"/>
              <a:t>Vitek</a:t>
            </a:r>
            <a:r>
              <a:rPr lang="en-US" sz="2800" dirty="0"/>
              <a:t> </a:t>
            </a:r>
            <a:r>
              <a:rPr lang="en-US" sz="2800" dirty="0" err="1"/>
              <a:t>Boden</a:t>
            </a:r>
            <a:r>
              <a:rPr lang="en-US" sz="2800" dirty="0"/>
              <a:t> worked for Hunter </a:t>
            </a:r>
            <a:r>
              <a:rPr lang="en-US" sz="2800" dirty="0" err="1"/>
              <a:t>Watertech</a:t>
            </a:r>
            <a:r>
              <a:rPr lang="en-US" sz="2800" dirty="0"/>
              <a:t>, an Australian firm that installed SCADA radio-controlled sewage equipment for </a:t>
            </a:r>
            <a:r>
              <a:rPr lang="en-US" sz="2800" dirty="0" err="1"/>
              <a:t>Maroochy</a:t>
            </a:r>
            <a:r>
              <a:rPr lang="en-US" sz="2800" dirty="0"/>
              <a:t> </a:t>
            </a:r>
          </a:p>
          <a:p>
            <a:r>
              <a:rPr lang="en-US" sz="2800" dirty="0"/>
              <a:t>Quit Hunter, applied (and denied) for job from municipality</a:t>
            </a:r>
          </a:p>
          <a:p>
            <a:endParaRPr lang="en-US" sz="2800" dirty="0"/>
          </a:p>
        </p:txBody>
      </p:sp>
      <p:pic>
        <p:nvPicPr>
          <p:cNvPr id="3074" name="Picture 2" descr="Image result for water treatment pl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429000"/>
            <a:ext cx="4876800" cy="3243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206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Maroochy</a:t>
            </a:r>
            <a:r>
              <a:rPr lang="en-US" dirty="0"/>
              <a:t> – Cont’d</a:t>
            </a:r>
          </a:p>
        </p:txBody>
      </p:sp>
      <p:sp>
        <p:nvSpPr>
          <p:cNvPr id="3" name="Content Placeholder 2"/>
          <p:cNvSpPr>
            <a:spLocks noGrp="1"/>
          </p:cNvSpPr>
          <p:nvPr>
            <p:ph idx="1"/>
          </p:nvPr>
        </p:nvSpPr>
        <p:spPr/>
        <p:txBody>
          <a:bodyPr>
            <a:normAutofit fontScale="85000" lnSpcReduction="20000"/>
          </a:bodyPr>
          <a:lstStyle/>
          <a:p>
            <a:r>
              <a:rPr lang="en-US" dirty="0"/>
              <a:t>On at least 46 occasions issued radio commands to the sewage equipment</a:t>
            </a:r>
          </a:p>
          <a:p>
            <a:pPr lvl="1"/>
            <a:r>
              <a:rPr lang="en-US" dirty="0"/>
              <a:t>Caused 800,000 liters of raw sewage to spill into local waterways</a:t>
            </a:r>
          </a:p>
          <a:p>
            <a:pPr lvl="1"/>
            <a:r>
              <a:rPr lang="en-US" dirty="0"/>
              <a:t>Marine life died, the creek water turned black and the stench was unbearable for residents</a:t>
            </a:r>
          </a:p>
          <a:p>
            <a:pPr marL="0" indent="0">
              <a:buNone/>
            </a:pPr>
            <a:endParaRPr lang="en-US" dirty="0"/>
          </a:p>
          <a:p>
            <a:r>
              <a:rPr lang="en-US" dirty="0"/>
              <a:t>Leveraged insider knowledge</a:t>
            </a:r>
          </a:p>
          <a:p>
            <a:r>
              <a:rPr lang="en-US" dirty="0"/>
              <a:t>Used stolen laptop and radios</a:t>
            </a:r>
          </a:p>
          <a:p>
            <a:r>
              <a:rPr lang="en-US" dirty="0"/>
              <a:t>Obfuscated attacks – engineers thought system was malfunctioning</a:t>
            </a:r>
          </a:p>
          <a:p>
            <a:endParaRPr lang="en-US" dirty="0"/>
          </a:p>
        </p:txBody>
      </p:sp>
    </p:spTree>
    <p:extLst>
      <p:ext uri="{BB962C8B-B14F-4D97-AF65-F5344CB8AC3E}">
        <p14:creationId xmlns:p14="http://schemas.microsoft.com/office/powerpoint/2010/main" val="3061333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attacks</a:t>
            </a:r>
          </a:p>
        </p:txBody>
      </p:sp>
      <p:sp>
        <p:nvSpPr>
          <p:cNvPr id="3" name="Content Placeholder 2"/>
          <p:cNvSpPr>
            <a:spLocks noGrp="1"/>
          </p:cNvSpPr>
          <p:nvPr>
            <p:ph idx="1"/>
          </p:nvPr>
        </p:nvSpPr>
        <p:spPr/>
        <p:txBody>
          <a:bodyPr>
            <a:normAutofit fontScale="85000" lnSpcReduction="10000"/>
          </a:bodyPr>
          <a:lstStyle/>
          <a:p>
            <a:r>
              <a:rPr lang="en-US" dirty="0"/>
              <a:t>Can classify in many ways</a:t>
            </a:r>
          </a:p>
          <a:p>
            <a:r>
              <a:rPr lang="en-US" dirty="0"/>
              <a:t>Attack vector</a:t>
            </a:r>
          </a:p>
          <a:p>
            <a:pPr lvl="1"/>
            <a:r>
              <a:rPr lang="en-US" dirty="0"/>
              <a:t>Network, email, software install, malware, virus, social engineering, insider access</a:t>
            </a:r>
          </a:p>
          <a:p>
            <a:r>
              <a:rPr lang="en-US" dirty="0"/>
              <a:t>Impact</a:t>
            </a:r>
          </a:p>
          <a:p>
            <a:pPr lvl="1"/>
            <a:r>
              <a:rPr lang="en-US" dirty="0"/>
              <a:t>Misuse of resources, user compromise, root compromise (privilege escalation), web compromise, installed malware, denial of service</a:t>
            </a:r>
          </a:p>
          <a:p>
            <a:r>
              <a:rPr lang="en-US" dirty="0"/>
              <a:t>Target</a:t>
            </a:r>
          </a:p>
          <a:p>
            <a:pPr lvl="1"/>
            <a:r>
              <a:rPr lang="en-US" dirty="0"/>
              <a:t>OS, network, application, client, server</a:t>
            </a:r>
          </a:p>
        </p:txBody>
      </p:sp>
    </p:spTree>
    <p:extLst>
      <p:ext uri="{BB962C8B-B14F-4D97-AF65-F5344CB8AC3E}">
        <p14:creationId xmlns:p14="http://schemas.microsoft.com/office/powerpoint/2010/main" val="3774847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Engineering</a:t>
            </a:r>
          </a:p>
        </p:txBody>
      </p:sp>
      <p:sp>
        <p:nvSpPr>
          <p:cNvPr id="3" name="Content Placeholder 2"/>
          <p:cNvSpPr>
            <a:spLocks noGrp="1"/>
          </p:cNvSpPr>
          <p:nvPr>
            <p:ph idx="1"/>
          </p:nvPr>
        </p:nvSpPr>
        <p:spPr/>
        <p:txBody>
          <a:bodyPr/>
          <a:lstStyle/>
          <a:p>
            <a:r>
              <a:rPr lang="en-US" dirty="0"/>
              <a:t>non-technical method of </a:t>
            </a:r>
            <a:br>
              <a:rPr lang="en-US" dirty="0"/>
            </a:br>
            <a:r>
              <a:rPr lang="en-US" dirty="0"/>
              <a:t>intrusion hackers use that </a:t>
            </a:r>
            <a:r>
              <a:rPr lang="en-US" b="1" dirty="0"/>
              <a:t>relies </a:t>
            </a:r>
            <a:br>
              <a:rPr lang="en-US" b="1" dirty="0"/>
            </a:br>
            <a:r>
              <a:rPr lang="en-US" b="1" dirty="0"/>
              <a:t>heavily on human interaction </a:t>
            </a:r>
            <a:br>
              <a:rPr lang="en-US" dirty="0"/>
            </a:br>
            <a:r>
              <a:rPr lang="en-US" dirty="0"/>
              <a:t>and often involves tricking </a:t>
            </a:r>
            <a:br>
              <a:rPr lang="en-US" dirty="0"/>
            </a:br>
            <a:r>
              <a:rPr lang="en-US" dirty="0"/>
              <a:t>people into breaking normal </a:t>
            </a:r>
            <a:br>
              <a:rPr lang="en-US" dirty="0"/>
            </a:br>
            <a:r>
              <a:rPr lang="en-US" dirty="0"/>
              <a:t>security procedures</a:t>
            </a:r>
          </a:p>
        </p:txBody>
      </p:sp>
      <p:pic>
        <p:nvPicPr>
          <p:cNvPr id="4" name="Picture 3"/>
          <p:cNvPicPr>
            <a:picLocks noChangeAspect="1"/>
          </p:cNvPicPr>
          <p:nvPr/>
        </p:nvPicPr>
        <p:blipFill>
          <a:blip r:embed="rId3"/>
          <a:stretch>
            <a:fillRect/>
          </a:stretch>
        </p:blipFill>
        <p:spPr>
          <a:xfrm>
            <a:off x="6629400" y="2743200"/>
            <a:ext cx="2109788" cy="3178969"/>
          </a:xfrm>
          <a:prstGeom prst="rect">
            <a:avLst/>
          </a:prstGeom>
        </p:spPr>
      </p:pic>
    </p:spTree>
    <p:extLst>
      <p:ext uri="{BB962C8B-B14F-4D97-AF65-F5344CB8AC3E}">
        <p14:creationId xmlns:p14="http://schemas.microsoft.com/office/powerpoint/2010/main" val="3225372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Engineering</a:t>
            </a:r>
          </a:p>
        </p:txBody>
      </p:sp>
      <p:sp>
        <p:nvSpPr>
          <p:cNvPr id="3" name="Content Placeholder 2"/>
          <p:cNvSpPr>
            <a:spLocks noGrp="1"/>
          </p:cNvSpPr>
          <p:nvPr>
            <p:ph idx="1"/>
          </p:nvPr>
        </p:nvSpPr>
        <p:spPr/>
        <p:txBody>
          <a:bodyPr/>
          <a:lstStyle/>
          <a:p>
            <a:r>
              <a:rPr lang="en-US" sz="2000" dirty="0"/>
              <a:t>At age 13, </a:t>
            </a:r>
            <a:r>
              <a:rPr lang="en-US" sz="2000" dirty="0" err="1"/>
              <a:t>Mitnick</a:t>
            </a:r>
            <a:r>
              <a:rPr lang="en-US" sz="2000" dirty="0"/>
              <a:t> used social engineering to bypass the punch card system used in the Los Angeles bus system</a:t>
            </a:r>
          </a:p>
          <a:p>
            <a:pPr lvl="1"/>
            <a:r>
              <a:rPr lang="en-US" sz="1800" dirty="0"/>
              <a:t>Ticket punch for "a school project”</a:t>
            </a:r>
          </a:p>
          <a:p>
            <a:pPr lvl="1"/>
            <a:r>
              <a:rPr lang="en-US" sz="1800" dirty="0"/>
              <a:t>Unused transfer slips in a dumpster next to the bus company garage</a:t>
            </a:r>
          </a:p>
          <a:p>
            <a:r>
              <a:rPr lang="en-US" sz="2000" dirty="0"/>
              <a:t>First gained unauthorized access to a computer network in 1979, at 16</a:t>
            </a:r>
          </a:p>
          <a:p>
            <a:r>
              <a:rPr lang="en-US" sz="2000" dirty="0"/>
              <a:t>In 1999, </a:t>
            </a:r>
            <a:r>
              <a:rPr lang="en-US" sz="2000" dirty="0" err="1"/>
              <a:t>Mitnick</a:t>
            </a:r>
            <a:r>
              <a:rPr lang="en-US" sz="2000" dirty="0"/>
              <a:t> pleaded guilty to four counts of wire fraud, two counts of computer fraud and one count of illegally intercepting a wire communication</a:t>
            </a:r>
          </a:p>
          <a:p>
            <a:r>
              <a:rPr lang="en-US" sz="2000" dirty="0"/>
              <a:t>Now runs </a:t>
            </a:r>
            <a:r>
              <a:rPr lang="en-US" sz="2000" dirty="0" err="1"/>
              <a:t>Mitnick</a:t>
            </a:r>
            <a:r>
              <a:rPr lang="en-US" sz="2000" dirty="0"/>
              <a:t> Security Consulting LLC, a computer security consultancy</a:t>
            </a:r>
          </a:p>
        </p:txBody>
      </p:sp>
    </p:spTree>
    <p:extLst>
      <p:ext uri="{BB962C8B-B14F-4D97-AF65-F5344CB8AC3E}">
        <p14:creationId xmlns:p14="http://schemas.microsoft.com/office/powerpoint/2010/main" val="1602581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tradecraft?</a:t>
            </a:r>
          </a:p>
        </p:txBody>
      </p:sp>
      <p:sp>
        <p:nvSpPr>
          <p:cNvPr id="3" name="Content Placeholder 2"/>
          <p:cNvSpPr>
            <a:spLocks noGrp="1"/>
          </p:cNvSpPr>
          <p:nvPr>
            <p:ph idx="1"/>
          </p:nvPr>
        </p:nvSpPr>
        <p:spPr/>
        <p:txBody>
          <a:bodyPr/>
          <a:lstStyle/>
          <a:p>
            <a:r>
              <a:rPr lang="en-US" dirty="0"/>
              <a:t>Techniques used by adversaries.</a:t>
            </a:r>
          </a:p>
          <a:p>
            <a:endParaRPr lang="en-US" dirty="0"/>
          </a:p>
          <a:p>
            <a:r>
              <a:rPr lang="en-US" dirty="0"/>
              <a:t>Cyber adversaries can be evaluated by the sophistication of their tradecraft. </a:t>
            </a:r>
          </a:p>
        </p:txBody>
      </p:sp>
    </p:spTree>
    <p:extLst>
      <p:ext uri="{BB962C8B-B14F-4D97-AF65-F5344CB8AC3E}">
        <p14:creationId xmlns:p14="http://schemas.microsoft.com/office/powerpoint/2010/main" val="3143672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Engineering</a:t>
            </a:r>
          </a:p>
        </p:txBody>
      </p:sp>
      <p:sp>
        <p:nvSpPr>
          <p:cNvPr id="3" name="Content Placeholder 2"/>
          <p:cNvSpPr>
            <a:spLocks noGrp="1"/>
          </p:cNvSpPr>
          <p:nvPr>
            <p:ph idx="1"/>
          </p:nvPr>
        </p:nvSpPr>
        <p:spPr/>
        <p:txBody>
          <a:bodyPr>
            <a:normAutofit fontScale="92500" lnSpcReduction="10000"/>
          </a:bodyPr>
          <a:lstStyle/>
          <a:p>
            <a:pPr lvl="1"/>
            <a:endParaRPr lang="en-US" dirty="0"/>
          </a:p>
          <a:p>
            <a:r>
              <a:rPr lang="en-US" dirty="0"/>
              <a:t>Kevin </a:t>
            </a:r>
            <a:r>
              <a:rPr lang="en-US" dirty="0" err="1"/>
              <a:t>Mitnick</a:t>
            </a:r>
            <a:r>
              <a:rPr lang="en-US" dirty="0"/>
              <a:t> examples</a:t>
            </a:r>
          </a:p>
          <a:p>
            <a:pPr lvl="1"/>
            <a:r>
              <a:rPr lang="en-US" dirty="0"/>
              <a:t>Call help desk have account created for himself</a:t>
            </a:r>
          </a:p>
          <a:p>
            <a:pPr lvl="1"/>
            <a:r>
              <a:rPr lang="en-US" dirty="0"/>
              <a:t>Call back office phone numbers have phone lines established, traced, not traced, etc.</a:t>
            </a:r>
          </a:p>
          <a:p>
            <a:pPr lvl="1"/>
            <a:r>
              <a:rPr lang="en-US" dirty="0"/>
              <a:t>Call engineers query about technologies</a:t>
            </a:r>
          </a:p>
          <a:p>
            <a:pPr lvl="1"/>
            <a:r>
              <a:rPr lang="en-US" dirty="0"/>
              <a:t>Pose as reporter steal birth certificates from country registrar in person</a:t>
            </a:r>
          </a:p>
        </p:txBody>
      </p:sp>
    </p:spTree>
    <p:extLst>
      <p:ext uri="{BB962C8B-B14F-4D97-AF65-F5344CB8AC3E}">
        <p14:creationId xmlns:p14="http://schemas.microsoft.com/office/powerpoint/2010/main" val="2657269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Engineering</a:t>
            </a:r>
          </a:p>
        </p:txBody>
      </p:sp>
      <p:sp>
        <p:nvSpPr>
          <p:cNvPr id="3" name="Content Placeholder 2"/>
          <p:cNvSpPr>
            <a:spLocks noGrp="1"/>
          </p:cNvSpPr>
          <p:nvPr>
            <p:ph idx="1"/>
          </p:nvPr>
        </p:nvSpPr>
        <p:spPr/>
        <p:txBody>
          <a:bodyPr>
            <a:normAutofit fontScale="85000" lnSpcReduction="20000"/>
          </a:bodyPr>
          <a:lstStyle/>
          <a:p>
            <a:r>
              <a:rPr lang="en-US" dirty="0"/>
              <a:t>Familiarity</a:t>
            </a:r>
          </a:p>
          <a:p>
            <a:pPr lvl="1"/>
            <a:r>
              <a:rPr lang="en-US" dirty="0"/>
              <a:t>Hang around so your mark becomes familiar with your face. Familiarity leads to trust.</a:t>
            </a:r>
          </a:p>
          <a:p>
            <a:r>
              <a:rPr lang="en-US" dirty="0"/>
              <a:t>Fabricated hostile situation</a:t>
            </a:r>
          </a:p>
          <a:p>
            <a:pPr lvl="1"/>
            <a:r>
              <a:rPr lang="en-US" dirty="0"/>
              <a:t>Appear in an argument with a friend as you walk past security.</a:t>
            </a:r>
          </a:p>
          <a:p>
            <a:r>
              <a:rPr lang="en-US" dirty="0"/>
              <a:t>Gather and use information</a:t>
            </a:r>
          </a:p>
          <a:p>
            <a:pPr lvl="1"/>
            <a:r>
              <a:rPr lang="en-US" dirty="0"/>
              <a:t>Learn about the company, lingo (internet, dumpster diving, </a:t>
            </a:r>
            <a:r>
              <a:rPr lang="en-US" dirty="0" err="1"/>
              <a:t>etc</a:t>
            </a:r>
            <a:r>
              <a:rPr lang="en-US" dirty="0"/>
              <a:t>)</a:t>
            </a:r>
          </a:p>
          <a:p>
            <a:pPr lvl="1"/>
            <a:r>
              <a:rPr lang="en-US" dirty="0"/>
              <a:t>Sound like you must work at the company when asking for something</a:t>
            </a:r>
          </a:p>
        </p:txBody>
      </p:sp>
    </p:spTree>
    <p:extLst>
      <p:ext uri="{BB962C8B-B14F-4D97-AF65-F5344CB8AC3E}">
        <p14:creationId xmlns:p14="http://schemas.microsoft.com/office/powerpoint/2010/main" val="66495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Engineering</a:t>
            </a:r>
          </a:p>
        </p:txBody>
      </p:sp>
      <p:sp>
        <p:nvSpPr>
          <p:cNvPr id="3" name="Content Placeholder 2"/>
          <p:cNvSpPr>
            <a:spLocks noGrp="1"/>
          </p:cNvSpPr>
          <p:nvPr>
            <p:ph idx="1"/>
          </p:nvPr>
        </p:nvSpPr>
        <p:spPr/>
        <p:txBody>
          <a:bodyPr>
            <a:normAutofit fontScale="70000" lnSpcReduction="20000"/>
          </a:bodyPr>
          <a:lstStyle/>
          <a:p>
            <a:r>
              <a:rPr lang="en-US" dirty="0"/>
              <a:t>Pretexting – make up an incident and exploit it</a:t>
            </a:r>
          </a:p>
          <a:p>
            <a:r>
              <a:rPr lang="en-US" dirty="0"/>
              <a:t>Diversion – talk a delivery person into delivering a package to wrong person, talk person into sending package to you</a:t>
            </a:r>
          </a:p>
          <a:p>
            <a:r>
              <a:rPr lang="en-US" dirty="0"/>
              <a:t>Phishing – fake emails masking as a company or person</a:t>
            </a:r>
          </a:p>
          <a:p>
            <a:r>
              <a:rPr lang="en-US" dirty="0"/>
              <a:t>Baiting – drop an infected thumb drive</a:t>
            </a:r>
          </a:p>
          <a:p>
            <a:r>
              <a:rPr lang="en-US" dirty="0"/>
              <a:t>Quid pro quo – exchange favors</a:t>
            </a:r>
          </a:p>
          <a:p>
            <a:r>
              <a:rPr lang="en-US" dirty="0"/>
              <a:t>Tail gaiting – sneak into guarded area – walk in behind legit employees</a:t>
            </a:r>
          </a:p>
          <a:p>
            <a:r>
              <a:rPr lang="en-US" dirty="0"/>
              <a:t>Sex – men will often do things for women they won’t do for another man</a:t>
            </a:r>
          </a:p>
        </p:txBody>
      </p:sp>
    </p:spTree>
    <p:extLst>
      <p:ext uri="{BB962C8B-B14F-4D97-AF65-F5344CB8AC3E}">
        <p14:creationId xmlns:p14="http://schemas.microsoft.com/office/powerpoint/2010/main" val="3286823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Insider threat</a:t>
            </a:r>
          </a:p>
        </p:txBody>
      </p:sp>
      <p:sp>
        <p:nvSpPr>
          <p:cNvPr id="3" name="Content Placeholder 2"/>
          <p:cNvSpPr>
            <a:spLocks noGrp="1"/>
          </p:cNvSpPr>
          <p:nvPr>
            <p:ph sz="half" idx="1"/>
          </p:nvPr>
        </p:nvSpPr>
        <p:spPr/>
        <p:txBody>
          <a:bodyPr>
            <a:normAutofit fontScale="77500" lnSpcReduction="20000"/>
          </a:bodyPr>
          <a:lstStyle/>
          <a:p>
            <a:r>
              <a:rPr lang="en-US" dirty="0"/>
              <a:t>Pure insider</a:t>
            </a:r>
          </a:p>
          <a:p>
            <a:pPr lvl="1"/>
            <a:r>
              <a:rPr lang="en-US" dirty="0"/>
              <a:t>Employee w/</a:t>
            </a:r>
          </a:p>
          <a:p>
            <a:pPr lvl="2"/>
            <a:r>
              <a:rPr lang="en-US" dirty="0"/>
              <a:t>Physical entry (badged)</a:t>
            </a:r>
          </a:p>
          <a:p>
            <a:pPr lvl="2"/>
            <a:r>
              <a:rPr lang="en-US" dirty="0"/>
              <a:t>Compute credentials</a:t>
            </a:r>
          </a:p>
          <a:p>
            <a:pPr lvl="1"/>
            <a:r>
              <a:rPr lang="en-US" dirty="0"/>
              <a:t>Super pure insider</a:t>
            </a:r>
          </a:p>
          <a:p>
            <a:pPr lvl="2"/>
            <a:r>
              <a:rPr lang="en-US" dirty="0"/>
              <a:t>Employee with full access</a:t>
            </a:r>
          </a:p>
          <a:p>
            <a:pPr lvl="3"/>
            <a:r>
              <a:rPr lang="en-US" dirty="0"/>
              <a:t>IT support</a:t>
            </a:r>
          </a:p>
          <a:p>
            <a:pPr lvl="3"/>
            <a:r>
              <a:rPr lang="en-US" dirty="0"/>
              <a:t>Management</a:t>
            </a:r>
          </a:p>
          <a:p>
            <a:endParaRPr lang="en-US" dirty="0"/>
          </a:p>
          <a:p>
            <a:endParaRPr lang="en-US" dirty="0"/>
          </a:p>
        </p:txBody>
      </p:sp>
      <p:sp>
        <p:nvSpPr>
          <p:cNvPr id="4" name="Content Placeholder 3"/>
          <p:cNvSpPr>
            <a:spLocks noGrp="1"/>
          </p:cNvSpPr>
          <p:nvPr>
            <p:ph sz="half" idx="2"/>
          </p:nvPr>
        </p:nvSpPr>
        <p:spPr/>
        <p:txBody>
          <a:bodyPr>
            <a:normAutofit fontScale="77500" lnSpcReduction="20000"/>
          </a:bodyPr>
          <a:lstStyle/>
          <a:p>
            <a:r>
              <a:rPr lang="en-US" dirty="0"/>
              <a:t>Minimize threat</a:t>
            </a:r>
          </a:p>
          <a:p>
            <a:pPr lvl="1"/>
            <a:r>
              <a:rPr lang="en-US" dirty="0"/>
              <a:t>Principle of least privilege</a:t>
            </a:r>
          </a:p>
          <a:p>
            <a:pPr lvl="1"/>
            <a:r>
              <a:rPr lang="en-US" dirty="0"/>
              <a:t>Monitor employee behavior</a:t>
            </a:r>
          </a:p>
          <a:p>
            <a:pPr lvl="2"/>
            <a:r>
              <a:rPr lang="en-US" dirty="0"/>
              <a:t>Watch for behavior changes</a:t>
            </a:r>
          </a:p>
          <a:p>
            <a:pPr lvl="2"/>
            <a:r>
              <a:rPr lang="en-US" dirty="0"/>
              <a:t>Personal financial issues</a:t>
            </a:r>
          </a:p>
          <a:p>
            <a:pPr lvl="1"/>
            <a:r>
              <a:rPr lang="en-US" dirty="0"/>
              <a:t>Monitor network outflows</a:t>
            </a:r>
          </a:p>
          <a:p>
            <a:pPr lvl="1"/>
            <a:r>
              <a:rPr lang="en-US" dirty="0"/>
              <a:t>Awareness training</a:t>
            </a:r>
          </a:p>
          <a:p>
            <a:pPr lvl="1"/>
            <a:r>
              <a:rPr lang="en-US" dirty="0"/>
              <a:t>Background checks</a:t>
            </a:r>
          </a:p>
        </p:txBody>
      </p:sp>
    </p:spTree>
    <p:extLst>
      <p:ext uri="{BB962C8B-B14F-4D97-AF65-F5344CB8AC3E}">
        <p14:creationId xmlns:p14="http://schemas.microsoft.com/office/powerpoint/2010/main" val="1386986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Insider threat</a:t>
            </a:r>
          </a:p>
        </p:txBody>
      </p:sp>
      <p:sp>
        <p:nvSpPr>
          <p:cNvPr id="3" name="Content Placeholder 2"/>
          <p:cNvSpPr>
            <a:spLocks noGrp="1"/>
          </p:cNvSpPr>
          <p:nvPr>
            <p:ph sz="half" idx="1"/>
          </p:nvPr>
        </p:nvSpPr>
        <p:spPr/>
        <p:txBody>
          <a:bodyPr/>
          <a:lstStyle/>
          <a:p>
            <a:r>
              <a:rPr lang="en-US" dirty="0"/>
              <a:t>Insider associate – limited access to facility or network</a:t>
            </a:r>
          </a:p>
          <a:p>
            <a:pPr lvl="1"/>
            <a:r>
              <a:rPr lang="en-US" dirty="0"/>
              <a:t>Contractor</a:t>
            </a:r>
          </a:p>
          <a:p>
            <a:pPr lvl="1"/>
            <a:r>
              <a:rPr lang="en-US" dirty="0"/>
              <a:t>Cleaning crew</a:t>
            </a:r>
          </a:p>
          <a:p>
            <a:pPr lvl="1"/>
            <a:r>
              <a:rPr lang="en-US" dirty="0"/>
              <a:t>Authorized visitors</a:t>
            </a:r>
          </a:p>
        </p:txBody>
      </p:sp>
      <p:sp>
        <p:nvSpPr>
          <p:cNvPr id="4" name="Content Placeholder 3"/>
          <p:cNvSpPr>
            <a:spLocks noGrp="1"/>
          </p:cNvSpPr>
          <p:nvPr>
            <p:ph sz="half" idx="2"/>
          </p:nvPr>
        </p:nvSpPr>
        <p:spPr/>
        <p:txBody>
          <a:bodyPr/>
          <a:lstStyle/>
          <a:p>
            <a:r>
              <a:rPr lang="en-US" sz="2800" dirty="0"/>
              <a:t>Threat minimization</a:t>
            </a:r>
          </a:p>
          <a:p>
            <a:pPr lvl="1"/>
            <a:r>
              <a:rPr lang="en-US" sz="2400" dirty="0"/>
              <a:t>Limit access (least privilege again)</a:t>
            </a:r>
          </a:p>
          <a:p>
            <a:pPr lvl="1"/>
            <a:r>
              <a:rPr lang="en-US" sz="2400" dirty="0"/>
              <a:t>Awareness training</a:t>
            </a:r>
          </a:p>
          <a:p>
            <a:pPr lvl="2"/>
            <a:r>
              <a:rPr lang="en-US" sz="2000" dirty="0"/>
              <a:t>Train employees to detect problems</a:t>
            </a:r>
          </a:p>
          <a:p>
            <a:pPr lvl="1"/>
            <a:r>
              <a:rPr lang="en-US" sz="2400" dirty="0"/>
              <a:t>Background checks</a:t>
            </a:r>
          </a:p>
          <a:p>
            <a:pPr lvl="1"/>
            <a:r>
              <a:rPr lang="en-US" sz="2400" dirty="0"/>
              <a:t>Contractual liability for vendors</a:t>
            </a:r>
          </a:p>
        </p:txBody>
      </p:sp>
    </p:spTree>
    <p:extLst>
      <p:ext uri="{BB962C8B-B14F-4D97-AF65-F5344CB8AC3E}">
        <p14:creationId xmlns:p14="http://schemas.microsoft.com/office/powerpoint/2010/main" val="486837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Insider threat</a:t>
            </a:r>
          </a:p>
        </p:txBody>
      </p:sp>
      <p:sp>
        <p:nvSpPr>
          <p:cNvPr id="3" name="Content Placeholder 2"/>
          <p:cNvSpPr>
            <a:spLocks noGrp="1"/>
          </p:cNvSpPr>
          <p:nvPr>
            <p:ph sz="half" idx="1"/>
          </p:nvPr>
        </p:nvSpPr>
        <p:spPr/>
        <p:txBody>
          <a:bodyPr>
            <a:normAutofit fontScale="70000" lnSpcReduction="20000"/>
          </a:bodyPr>
          <a:lstStyle/>
          <a:p>
            <a:r>
              <a:rPr lang="en-US" dirty="0"/>
              <a:t>Inside affiliate</a:t>
            </a:r>
          </a:p>
          <a:p>
            <a:pPr lvl="1"/>
            <a:r>
              <a:rPr lang="en-US" dirty="0"/>
              <a:t>spouse, child, friend or client of an employee who uses an employee’s credentials to gain access</a:t>
            </a:r>
          </a:p>
        </p:txBody>
      </p:sp>
      <p:sp>
        <p:nvSpPr>
          <p:cNvPr id="4" name="Content Placeholder 3"/>
          <p:cNvSpPr>
            <a:spLocks noGrp="1"/>
          </p:cNvSpPr>
          <p:nvPr>
            <p:ph sz="half" idx="2"/>
          </p:nvPr>
        </p:nvSpPr>
        <p:spPr/>
        <p:txBody>
          <a:bodyPr>
            <a:normAutofit fontScale="70000" lnSpcReduction="20000"/>
          </a:bodyPr>
          <a:lstStyle/>
          <a:p>
            <a:r>
              <a:rPr lang="en-US" dirty="0"/>
              <a:t>Threat minimization</a:t>
            </a:r>
          </a:p>
          <a:p>
            <a:pPr lvl="1"/>
            <a:r>
              <a:rPr lang="en-US" dirty="0"/>
              <a:t>Control affiliate behaviors</a:t>
            </a:r>
          </a:p>
          <a:p>
            <a:pPr lvl="1"/>
            <a:r>
              <a:rPr lang="en-US" dirty="0"/>
              <a:t>When they can be onsite</a:t>
            </a:r>
          </a:p>
          <a:p>
            <a:pPr lvl="1"/>
            <a:r>
              <a:rPr lang="en-US" dirty="0"/>
              <a:t>Where they can go</a:t>
            </a:r>
          </a:p>
          <a:p>
            <a:r>
              <a:rPr lang="en-US" dirty="0"/>
              <a:t>Training</a:t>
            </a:r>
          </a:p>
          <a:p>
            <a:pPr lvl="1"/>
            <a:r>
              <a:rPr lang="en-US" dirty="0"/>
              <a:t>Train employees to limit access to account credentials</a:t>
            </a:r>
          </a:p>
          <a:p>
            <a:pPr lvl="1"/>
            <a:r>
              <a:rPr lang="en-US" dirty="0"/>
              <a:t>Train employees to limit physical access to compute assets.</a:t>
            </a:r>
          </a:p>
          <a:p>
            <a:pPr lvl="1"/>
            <a:r>
              <a:rPr lang="en-US" dirty="0"/>
              <a:t>Auto signoff from accounts.</a:t>
            </a:r>
          </a:p>
        </p:txBody>
      </p:sp>
    </p:spTree>
    <p:extLst>
      <p:ext uri="{BB962C8B-B14F-4D97-AF65-F5344CB8AC3E}">
        <p14:creationId xmlns:p14="http://schemas.microsoft.com/office/powerpoint/2010/main" val="191933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Insider threat</a:t>
            </a:r>
          </a:p>
        </p:txBody>
      </p:sp>
      <p:sp>
        <p:nvSpPr>
          <p:cNvPr id="3" name="Content Placeholder 2"/>
          <p:cNvSpPr>
            <a:spLocks noGrp="1"/>
          </p:cNvSpPr>
          <p:nvPr>
            <p:ph sz="half" idx="1"/>
          </p:nvPr>
        </p:nvSpPr>
        <p:spPr/>
        <p:txBody>
          <a:bodyPr>
            <a:normAutofit fontScale="70000" lnSpcReduction="20000"/>
          </a:bodyPr>
          <a:lstStyle/>
          <a:p>
            <a:r>
              <a:rPr lang="en-US" dirty="0"/>
              <a:t>Outside affiliate</a:t>
            </a:r>
          </a:p>
          <a:p>
            <a:pPr lvl="1"/>
            <a:r>
              <a:rPr lang="en-US" dirty="0"/>
              <a:t>untrusted outsiders who use open access, such as wireless service, to gain access to a company’s resources.</a:t>
            </a:r>
          </a:p>
          <a:p>
            <a:pPr lvl="1"/>
            <a:r>
              <a:rPr lang="en-US" dirty="0"/>
              <a:t>Open WIFI in lobby?</a:t>
            </a:r>
          </a:p>
          <a:p>
            <a:pPr lvl="1"/>
            <a:r>
              <a:rPr lang="en-US" dirty="0"/>
              <a:t>Visitor WIFI?</a:t>
            </a:r>
          </a:p>
          <a:p>
            <a:pPr lvl="1"/>
            <a:r>
              <a:rPr lang="en-US" dirty="0"/>
              <a:t>WIFI w/ fixed keys</a:t>
            </a:r>
          </a:p>
        </p:txBody>
      </p:sp>
      <p:sp>
        <p:nvSpPr>
          <p:cNvPr id="4" name="Content Placeholder 3"/>
          <p:cNvSpPr>
            <a:spLocks noGrp="1"/>
          </p:cNvSpPr>
          <p:nvPr>
            <p:ph sz="half" idx="2"/>
          </p:nvPr>
        </p:nvSpPr>
        <p:spPr/>
        <p:txBody>
          <a:bodyPr>
            <a:normAutofit fontScale="70000" lnSpcReduction="20000"/>
          </a:bodyPr>
          <a:lstStyle/>
          <a:p>
            <a:r>
              <a:rPr lang="en-US" dirty="0"/>
              <a:t>Threat mitigation</a:t>
            </a:r>
          </a:p>
          <a:p>
            <a:pPr lvl="1"/>
            <a:r>
              <a:rPr lang="en-US" dirty="0"/>
              <a:t>Be aware of these issues</a:t>
            </a:r>
          </a:p>
          <a:p>
            <a:pPr lvl="2"/>
            <a:r>
              <a:rPr lang="en-US" dirty="0"/>
              <a:t>Consider these threat in security assessments</a:t>
            </a:r>
          </a:p>
          <a:p>
            <a:pPr lvl="1"/>
            <a:r>
              <a:rPr lang="en-US" dirty="0"/>
              <a:t>Limit access to these networks</a:t>
            </a:r>
          </a:p>
          <a:p>
            <a:pPr lvl="1"/>
            <a:r>
              <a:rPr lang="en-US" dirty="0"/>
              <a:t>Change the passphrase daily.</a:t>
            </a:r>
          </a:p>
          <a:p>
            <a:pPr lvl="1"/>
            <a:r>
              <a:rPr lang="en-US" dirty="0"/>
              <a:t>Segregate the visitor network from the business enterprise and operations network. </a:t>
            </a:r>
          </a:p>
          <a:p>
            <a:pPr lvl="1"/>
            <a:endParaRPr lang="en-US" dirty="0"/>
          </a:p>
        </p:txBody>
      </p:sp>
    </p:spTree>
    <p:extLst>
      <p:ext uri="{BB962C8B-B14F-4D97-AF65-F5344CB8AC3E}">
        <p14:creationId xmlns:p14="http://schemas.microsoft.com/office/powerpoint/2010/main" val="4115783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Insider threat example</a:t>
            </a:r>
          </a:p>
        </p:txBody>
      </p:sp>
      <p:sp>
        <p:nvSpPr>
          <p:cNvPr id="3" name="Content Placeholder 2"/>
          <p:cNvSpPr>
            <a:spLocks noGrp="1"/>
          </p:cNvSpPr>
          <p:nvPr>
            <p:ph idx="1"/>
          </p:nvPr>
        </p:nvSpPr>
        <p:spPr/>
        <p:txBody>
          <a:bodyPr>
            <a:normAutofit fontScale="92500"/>
          </a:bodyPr>
          <a:lstStyle/>
          <a:p>
            <a:r>
              <a:rPr lang="en-US" dirty="0"/>
              <a:t>3</a:t>
            </a:r>
            <a:r>
              <a:rPr lang="en-US" baseline="30000" dirty="0"/>
              <a:t>rd</a:t>
            </a:r>
            <a:r>
              <a:rPr lang="en-US" dirty="0"/>
              <a:t> party paid call center employees to </a:t>
            </a:r>
          </a:p>
          <a:p>
            <a:pPr lvl="1"/>
            <a:r>
              <a:rPr lang="en-US" dirty="0"/>
              <a:t>Steal customer account information: names and SSN</a:t>
            </a:r>
          </a:p>
          <a:p>
            <a:pPr lvl="1"/>
            <a:r>
              <a:rPr lang="en-US" dirty="0"/>
              <a:t>68000 accounts accessed</a:t>
            </a:r>
          </a:p>
          <a:p>
            <a:pPr lvl="1"/>
            <a:r>
              <a:rPr lang="en-US" dirty="0"/>
              <a:t>Used information to unlock stolen cell phones</a:t>
            </a:r>
          </a:p>
          <a:p>
            <a:r>
              <a:rPr lang="en-US" dirty="0"/>
              <a:t>$25M fine to AT&amp;T</a:t>
            </a:r>
          </a:p>
          <a:p>
            <a:r>
              <a:rPr lang="en-US" dirty="0"/>
              <a:t>http://www.govinfosecurity.com/insider-breach-costs-att-25-million-a-8089</a:t>
            </a:r>
          </a:p>
          <a:p>
            <a:pPr lvl="1"/>
            <a:endParaRPr lang="en-US" dirty="0"/>
          </a:p>
        </p:txBody>
      </p:sp>
    </p:spTree>
    <p:extLst>
      <p:ext uri="{BB962C8B-B14F-4D97-AF65-F5344CB8AC3E}">
        <p14:creationId xmlns:p14="http://schemas.microsoft.com/office/powerpoint/2010/main" val="195163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23900" y="1905000"/>
            <a:ext cx="7696200" cy="3374488"/>
          </a:xfrm>
          <a:prstGeom prst="rect">
            <a:avLst/>
          </a:prstGeom>
        </p:spPr>
      </p:pic>
    </p:spTree>
    <p:extLst>
      <p:ext uri="{BB962C8B-B14F-4D97-AF65-F5344CB8AC3E}">
        <p14:creationId xmlns:p14="http://schemas.microsoft.com/office/powerpoint/2010/main" val="1447023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 attack motivations</a:t>
            </a:r>
          </a:p>
        </p:txBody>
      </p:sp>
      <p:sp>
        <p:nvSpPr>
          <p:cNvPr id="3" name="Content Placeholder 2"/>
          <p:cNvSpPr>
            <a:spLocks noGrp="1"/>
          </p:cNvSpPr>
          <p:nvPr>
            <p:ph idx="1"/>
          </p:nvPr>
        </p:nvSpPr>
        <p:spPr/>
        <p:txBody>
          <a:bodyPr>
            <a:normAutofit fontScale="70000" lnSpcReduction="20000"/>
          </a:bodyPr>
          <a:lstStyle/>
          <a:p>
            <a:r>
              <a:rPr lang="en-US" dirty="0"/>
              <a:t>Top 5 criminal motives in 2013 (</a:t>
            </a:r>
            <a:r>
              <a:rPr lang="en-US" dirty="0" err="1"/>
              <a:t>Kapersky</a:t>
            </a:r>
            <a:r>
              <a:rPr lang="en-US" dirty="0"/>
              <a:t> Lab)</a:t>
            </a:r>
          </a:p>
          <a:p>
            <a:r>
              <a:rPr lang="en-US" dirty="0"/>
              <a:t>Force financial losses</a:t>
            </a:r>
          </a:p>
          <a:p>
            <a:pPr lvl="1"/>
            <a:r>
              <a:rPr lang="en-US" dirty="0"/>
              <a:t>Denial of service</a:t>
            </a:r>
          </a:p>
          <a:p>
            <a:pPr lvl="1"/>
            <a:r>
              <a:rPr lang="en-US" dirty="0"/>
              <a:t>Company can’t function with out service -&gt; looses money</a:t>
            </a:r>
          </a:p>
          <a:p>
            <a:r>
              <a:rPr lang="en-US" dirty="0"/>
              <a:t>Damage company reputation</a:t>
            </a:r>
          </a:p>
          <a:p>
            <a:pPr marL="914400" lvl="1" indent="-514350"/>
            <a:r>
              <a:rPr lang="en-US" dirty="0"/>
              <a:t>Website defacement</a:t>
            </a:r>
          </a:p>
          <a:p>
            <a:pPr marL="914400" lvl="1" indent="-514350"/>
            <a:r>
              <a:rPr lang="en-US" dirty="0"/>
              <a:t>Hacked social media accounts</a:t>
            </a:r>
          </a:p>
          <a:p>
            <a:r>
              <a:rPr lang="en-US" dirty="0"/>
              <a:t>Steal money</a:t>
            </a:r>
          </a:p>
          <a:p>
            <a:pPr marL="914400" lvl="1" indent="-514350"/>
            <a:r>
              <a:rPr lang="en-US" dirty="0"/>
              <a:t>Malwares to steal banking credentials: Zeus, </a:t>
            </a:r>
            <a:r>
              <a:rPr lang="en-US" dirty="0" err="1"/>
              <a:t>SpyEye</a:t>
            </a:r>
            <a:r>
              <a:rPr lang="en-US" dirty="0"/>
              <a:t>, </a:t>
            </a:r>
            <a:r>
              <a:rPr lang="en-US" dirty="0" err="1"/>
              <a:t>NeverQuest</a:t>
            </a:r>
            <a:endParaRPr lang="en-US" dirty="0"/>
          </a:p>
          <a:p>
            <a:pPr marL="914400" lvl="1" indent="-514350"/>
            <a:r>
              <a:rPr lang="en-US" dirty="0"/>
              <a:t>Stealing credit card info</a:t>
            </a:r>
          </a:p>
          <a:p>
            <a:pPr marL="914400" lvl="1" indent="-514350"/>
            <a:r>
              <a:rPr lang="en-US" dirty="0" err="1"/>
              <a:t>Etc</a:t>
            </a:r>
            <a:endParaRPr lang="en-US" dirty="0"/>
          </a:p>
        </p:txBody>
      </p:sp>
    </p:spTree>
    <p:extLst>
      <p:ext uri="{BB962C8B-B14F-4D97-AF65-F5344CB8AC3E}">
        <p14:creationId xmlns:p14="http://schemas.microsoft.com/office/powerpoint/2010/main" val="2196749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Tradecraft</a:t>
            </a:r>
          </a:p>
        </p:txBody>
      </p:sp>
      <p:sp>
        <p:nvSpPr>
          <p:cNvPr id="3" name="Content Placeholder 2"/>
          <p:cNvSpPr>
            <a:spLocks noGrp="1"/>
          </p:cNvSpPr>
          <p:nvPr>
            <p:ph idx="1"/>
          </p:nvPr>
        </p:nvSpPr>
        <p:spPr/>
        <p:txBody>
          <a:bodyPr>
            <a:normAutofit fontScale="92500" lnSpcReduction="20000"/>
          </a:bodyPr>
          <a:lstStyle/>
          <a:p>
            <a:r>
              <a:rPr lang="en-US" dirty="0"/>
              <a:t>Script kiddies – unskilled hackers who use code and research from others</a:t>
            </a:r>
          </a:p>
          <a:p>
            <a:r>
              <a:rPr lang="en-US" dirty="0"/>
              <a:t>Hackers – skilled and experienced users who use hacking tools</a:t>
            </a:r>
          </a:p>
          <a:p>
            <a:r>
              <a:rPr lang="en-US" dirty="0"/>
              <a:t>Malware developers– research, develop, and publish hacks</a:t>
            </a:r>
          </a:p>
          <a:p>
            <a:r>
              <a:rPr lang="en-US" dirty="0"/>
              <a:t>Security researchers and white hats – bug hunters, exploit coders</a:t>
            </a:r>
          </a:p>
          <a:p>
            <a:r>
              <a:rPr lang="en-US" dirty="0"/>
              <a:t>Professional black hats – hire out for evil</a:t>
            </a:r>
          </a:p>
        </p:txBody>
      </p:sp>
    </p:spTree>
    <p:extLst>
      <p:ext uri="{BB962C8B-B14F-4D97-AF65-F5344CB8AC3E}">
        <p14:creationId xmlns:p14="http://schemas.microsoft.com/office/powerpoint/2010/main" val="4234706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 attack motivations</a:t>
            </a:r>
          </a:p>
        </p:txBody>
      </p:sp>
      <p:sp>
        <p:nvSpPr>
          <p:cNvPr id="3" name="Content Placeholder 2"/>
          <p:cNvSpPr>
            <a:spLocks noGrp="1"/>
          </p:cNvSpPr>
          <p:nvPr>
            <p:ph idx="1"/>
          </p:nvPr>
        </p:nvSpPr>
        <p:spPr/>
        <p:txBody>
          <a:bodyPr>
            <a:normAutofit lnSpcReduction="10000"/>
          </a:bodyPr>
          <a:lstStyle/>
          <a:p>
            <a:r>
              <a:rPr lang="en-US" dirty="0" err="1"/>
              <a:t>Ransomware</a:t>
            </a:r>
            <a:endParaRPr lang="en-US" dirty="0"/>
          </a:p>
          <a:p>
            <a:pPr lvl="1"/>
            <a:r>
              <a:rPr lang="en-US" dirty="0"/>
              <a:t>Block users access to data; require ransom to release access</a:t>
            </a:r>
          </a:p>
          <a:p>
            <a:pPr lvl="1"/>
            <a:r>
              <a:rPr lang="en-US" dirty="0" err="1"/>
              <a:t>Cryptolocker</a:t>
            </a:r>
            <a:endParaRPr lang="en-US" dirty="0"/>
          </a:p>
          <a:p>
            <a:r>
              <a:rPr lang="en-US" dirty="0"/>
              <a:t>Stealing information</a:t>
            </a:r>
          </a:p>
          <a:p>
            <a:pPr lvl="1"/>
            <a:r>
              <a:rPr lang="en-US" dirty="0"/>
              <a:t>Steal intellectual property</a:t>
            </a:r>
          </a:p>
          <a:p>
            <a:pPr lvl="1"/>
            <a:r>
              <a:rPr lang="en-US" dirty="0"/>
              <a:t>Steal credentials</a:t>
            </a:r>
          </a:p>
          <a:p>
            <a:pPr lvl="1"/>
            <a:r>
              <a:rPr lang="en-US" dirty="0"/>
              <a:t>Credit card information</a:t>
            </a:r>
          </a:p>
        </p:txBody>
      </p:sp>
    </p:spTree>
    <p:extLst>
      <p:ext uri="{BB962C8B-B14F-4D97-AF65-F5344CB8AC3E}">
        <p14:creationId xmlns:p14="http://schemas.microsoft.com/office/powerpoint/2010/main" val="1650585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Attack stages</a:t>
            </a:r>
          </a:p>
        </p:txBody>
      </p:sp>
      <p:sp>
        <p:nvSpPr>
          <p:cNvPr id="3" name="Content Placeholder 2"/>
          <p:cNvSpPr>
            <a:spLocks noGrp="1"/>
          </p:cNvSpPr>
          <p:nvPr>
            <p:ph idx="1"/>
          </p:nvPr>
        </p:nvSpPr>
        <p:spPr/>
        <p:txBody>
          <a:bodyPr>
            <a:normAutofit fontScale="77500" lnSpcReduction="20000"/>
          </a:bodyPr>
          <a:lstStyle/>
          <a:p>
            <a:r>
              <a:rPr lang="en-US" dirty="0"/>
              <a:t>Reconnaissance and Enumeration</a:t>
            </a:r>
          </a:p>
          <a:p>
            <a:pPr lvl="1"/>
            <a:r>
              <a:rPr lang="en-US" dirty="0"/>
              <a:t>Find the victim (IP address, open ports)</a:t>
            </a:r>
          </a:p>
          <a:p>
            <a:pPr lvl="1"/>
            <a:r>
              <a:rPr lang="en-US" dirty="0"/>
              <a:t>Fingerprint the victim (software vendor, make, model, version)</a:t>
            </a:r>
          </a:p>
          <a:p>
            <a:pPr lvl="1"/>
            <a:r>
              <a:rPr lang="en-US" dirty="0"/>
              <a:t>Cross check against Common Vulnerabilities and Exposures (CVE) databases</a:t>
            </a:r>
          </a:p>
          <a:p>
            <a:r>
              <a:rPr lang="en-US" dirty="0"/>
              <a:t>Vulnerability exploitation</a:t>
            </a:r>
          </a:p>
          <a:p>
            <a:pPr lvl="1"/>
            <a:r>
              <a:rPr lang="en-US" dirty="0"/>
              <a:t>Execute an attack </a:t>
            </a:r>
          </a:p>
          <a:p>
            <a:pPr lvl="1"/>
            <a:r>
              <a:rPr lang="en-US" dirty="0"/>
              <a:t>Develop exploit</a:t>
            </a:r>
          </a:p>
          <a:p>
            <a:pPr lvl="1"/>
            <a:r>
              <a:rPr lang="en-US" dirty="0"/>
              <a:t>Leverage script kiddie</a:t>
            </a:r>
          </a:p>
          <a:p>
            <a:pPr lvl="1"/>
            <a:r>
              <a:rPr lang="en-US" dirty="0"/>
              <a:t>Zero day</a:t>
            </a:r>
          </a:p>
          <a:p>
            <a:pPr lvl="1"/>
            <a:r>
              <a:rPr lang="en-US" dirty="0" err="1"/>
              <a:t>Metasploit</a:t>
            </a:r>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2954516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 stages</a:t>
            </a:r>
          </a:p>
        </p:txBody>
      </p:sp>
      <p:sp>
        <p:nvSpPr>
          <p:cNvPr id="3" name="Content Placeholder 2"/>
          <p:cNvSpPr>
            <a:spLocks noGrp="1"/>
          </p:cNvSpPr>
          <p:nvPr>
            <p:ph idx="1"/>
          </p:nvPr>
        </p:nvSpPr>
        <p:spPr/>
        <p:txBody>
          <a:bodyPr>
            <a:normAutofit fontScale="92500" lnSpcReduction="20000"/>
          </a:bodyPr>
          <a:lstStyle/>
          <a:p>
            <a:r>
              <a:rPr lang="en-US" dirty="0"/>
              <a:t>Access</a:t>
            </a:r>
          </a:p>
          <a:p>
            <a:pPr lvl="1"/>
            <a:r>
              <a:rPr lang="en-US" dirty="0"/>
              <a:t>Gain access to a system</a:t>
            </a:r>
          </a:p>
          <a:p>
            <a:r>
              <a:rPr lang="en-US" dirty="0"/>
              <a:t>Privilege Escalation</a:t>
            </a:r>
          </a:p>
          <a:p>
            <a:pPr lvl="1"/>
            <a:r>
              <a:rPr lang="en-US" dirty="0"/>
              <a:t>Achieve administrator or root privilege</a:t>
            </a:r>
          </a:p>
          <a:p>
            <a:r>
              <a:rPr lang="en-US" dirty="0"/>
              <a:t>Implants</a:t>
            </a:r>
          </a:p>
          <a:p>
            <a:pPr lvl="1"/>
            <a:r>
              <a:rPr lang="en-US" dirty="0"/>
              <a:t>Leave code behind</a:t>
            </a:r>
          </a:p>
          <a:p>
            <a:pPr lvl="2"/>
            <a:r>
              <a:rPr lang="en-US" dirty="0"/>
              <a:t>Botnet</a:t>
            </a:r>
          </a:p>
          <a:p>
            <a:pPr lvl="2"/>
            <a:r>
              <a:rPr lang="en-US" dirty="0"/>
              <a:t>Key logger</a:t>
            </a:r>
          </a:p>
          <a:p>
            <a:pPr lvl="2"/>
            <a:endParaRPr lang="en-US" dirty="0"/>
          </a:p>
          <a:p>
            <a:r>
              <a:rPr lang="en-US" dirty="0"/>
              <a:t>Clean-up</a:t>
            </a:r>
          </a:p>
          <a:p>
            <a:endParaRPr lang="en-US" dirty="0"/>
          </a:p>
        </p:txBody>
      </p:sp>
    </p:spTree>
    <p:extLst>
      <p:ext uri="{BB962C8B-B14F-4D97-AF65-F5344CB8AC3E}">
        <p14:creationId xmlns:p14="http://schemas.microsoft.com/office/powerpoint/2010/main" val="2234424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Vulnerabilities per year</a:t>
            </a:r>
          </a:p>
        </p:txBody>
      </p:sp>
      <p:pic>
        <p:nvPicPr>
          <p:cNvPr id="7" name="Picture 6"/>
          <p:cNvPicPr>
            <a:picLocks noChangeAspect="1"/>
          </p:cNvPicPr>
          <p:nvPr/>
        </p:nvPicPr>
        <p:blipFill>
          <a:blip r:embed="rId2"/>
          <a:stretch>
            <a:fillRect/>
          </a:stretch>
        </p:blipFill>
        <p:spPr>
          <a:xfrm>
            <a:off x="3732796" y="1524000"/>
            <a:ext cx="1678407" cy="5092700"/>
          </a:xfrm>
          <a:prstGeom prst="rect">
            <a:avLst/>
          </a:prstGeom>
        </p:spPr>
      </p:pic>
    </p:spTree>
    <p:extLst>
      <p:ext uri="{BB962C8B-B14F-4D97-AF65-F5344CB8AC3E}">
        <p14:creationId xmlns:p14="http://schemas.microsoft.com/office/powerpoint/2010/main" val="1590708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Ukrainian Electric Grid Attack</a:t>
            </a:r>
          </a:p>
        </p:txBody>
      </p:sp>
      <p:sp>
        <p:nvSpPr>
          <p:cNvPr id="3" name="Content Placeholder 2"/>
          <p:cNvSpPr>
            <a:spLocks noGrp="1"/>
          </p:cNvSpPr>
          <p:nvPr>
            <p:ph idx="1"/>
          </p:nvPr>
        </p:nvSpPr>
        <p:spPr/>
        <p:txBody>
          <a:bodyPr>
            <a:normAutofit/>
          </a:bodyPr>
          <a:lstStyle/>
          <a:p>
            <a:r>
              <a:rPr lang="en-US" sz="2400" dirty="0"/>
              <a:t>3 Ukrainian regional electricity distributors attacked within 30 minutes of each other</a:t>
            </a:r>
          </a:p>
          <a:p>
            <a:r>
              <a:rPr lang="en-US" sz="2400" dirty="0"/>
              <a:t>225,000 customers lost power</a:t>
            </a:r>
          </a:p>
          <a:p>
            <a:r>
              <a:rPr lang="en-US" sz="2400" dirty="0"/>
              <a:t>Utilities forced to move </a:t>
            </a:r>
            <a:br>
              <a:rPr lang="en-US" sz="2400" dirty="0"/>
            </a:br>
            <a:r>
              <a:rPr lang="en-US" sz="2400" dirty="0"/>
              <a:t>to manual operation </a:t>
            </a:r>
            <a:br>
              <a:rPr lang="en-US" sz="2400" dirty="0"/>
            </a:br>
            <a:r>
              <a:rPr lang="en-US" sz="2400" dirty="0"/>
              <a:t>post attack.</a:t>
            </a:r>
          </a:p>
          <a:p>
            <a:r>
              <a:rPr lang="en-US" sz="2400" dirty="0"/>
              <a:t>December 24, 2015</a:t>
            </a:r>
          </a:p>
        </p:txBody>
      </p:sp>
      <p:pic>
        <p:nvPicPr>
          <p:cNvPr id="4" name="Picture 3"/>
          <p:cNvPicPr>
            <a:picLocks noChangeAspect="1"/>
          </p:cNvPicPr>
          <p:nvPr/>
        </p:nvPicPr>
        <p:blipFill>
          <a:blip r:embed="rId2"/>
          <a:stretch>
            <a:fillRect/>
          </a:stretch>
        </p:blipFill>
        <p:spPr>
          <a:xfrm>
            <a:off x="4756986" y="3068553"/>
            <a:ext cx="4254667" cy="2613454"/>
          </a:xfrm>
          <a:prstGeom prst="rect">
            <a:avLst/>
          </a:prstGeom>
        </p:spPr>
      </p:pic>
      <p:sp>
        <p:nvSpPr>
          <p:cNvPr id="5" name="TextBox 4"/>
          <p:cNvSpPr txBox="1"/>
          <p:nvPr/>
        </p:nvSpPr>
        <p:spPr>
          <a:xfrm>
            <a:off x="2538663" y="6256421"/>
            <a:ext cx="4451684" cy="523220"/>
          </a:xfrm>
          <a:prstGeom prst="rect">
            <a:avLst/>
          </a:prstGeom>
          <a:noFill/>
        </p:spPr>
        <p:txBody>
          <a:bodyPr wrap="square" rtlCol="0">
            <a:spAutoFit/>
          </a:bodyPr>
          <a:lstStyle/>
          <a:p>
            <a:r>
              <a:rPr lang="en-US" sz="1400" dirty="0"/>
              <a:t>* http://www.nerc.com/pa/CI/ESISAC/Documents/E-ISAC_SANS_Ukraine_DUC_18Mar2016.pdf</a:t>
            </a:r>
          </a:p>
        </p:txBody>
      </p:sp>
    </p:spTree>
    <p:extLst>
      <p:ext uri="{BB962C8B-B14F-4D97-AF65-F5344CB8AC3E}">
        <p14:creationId xmlns:p14="http://schemas.microsoft.com/office/powerpoint/2010/main" val="2503470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Ukrainian attack</a:t>
            </a:r>
          </a:p>
        </p:txBody>
      </p:sp>
      <p:sp>
        <p:nvSpPr>
          <p:cNvPr id="3" name="Content Placeholder 2"/>
          <p:cNvSpPr>
            <a:spLocks noGrp="1"/>
          </p:cNvSpPr>
          <p:nvPr>
            <p:ph idx="1"/>
          </p:nvPr>
        </p:nvSpPr>
        <p:spPr>
          <a:xfrm>
            <a:off x="685800" y="1524000"/>
            <a:ext cx="5562600" cy="4114800"/>
          </a:xfrm>
        </p:spPr>
        <p:txBody>
          <a:bodyPr>
            <a:normAutofit fontScale="62500" lnSpcReduction="20000"/>
          </a:bodyPr>
          <a:lstStyle/>
          <a:p>
            <a:r>
              <a:rPr lang="en-US" dirty="0"/>
              <a:t>Penetration</a:t>
            </a:r>
          </a:p>
          <a:p>
            <a:pPr lvl="1"/>
            <a:r>
              <a:rPr lang="en-US" dirty="0"/>
              <a:t>Spear phishing</a:t>
            </a:r>
            <a:br>
              <a:rPr lang="en-US" dirty="0"/>
            </a:br>
            <a:r>
              <a:rPr lang="en-US" dirty="0"/>
              <a:t>emails</a:t>
            </a:r>
          </a:p>
          <a:p>
            <a:pPr lvl="1"/>
            <a:r>
              <a:rPr lang="en-US" dirty="0"/>
              <a:t>Malware </a:t>
            </a:r>
            <a:br>
              <a:rPr lang="en-US" dirty="0"/>
            </a:br>
            <a:r>
              <a:rPr lang="en-US" dirty="0"/>
              <a:t>embedded in </a:t>
            </a:r>
            <a:br>
              <a:rPr lang="en-US" dirty="0"/>
            </a:br>
            <a:r>
              <a:rPr lang="en-US" dirty="0"/>
              <a:t>MS Office </a:t>
            </a:r>
            <a:br>
              <a:rPr lang="en-US" dirty="0"/>
            </a:br>
            <a:r>
              <a:rPr lang="en-US" dirty="0"/>
              <a:t>documents</a:t>
            </a:r>
          </a:p>
          <a:p>
            <a:r>
              <a:rPr lang="en-US" dirty="0"/>
              <a:t>Access</a:t>
            </a:r>
          </a:p>
          <a:p>
            <a:pPr lvl="1"/>
            <a:r>
              <a:rPr lang="en-US" dirty="0"/>
              <a:t>Black Energy 3 </a:t>
            </a:r>
            <a:br>
              <a:rPr lang="en-US" dirty="0"/>
            </a:br>
            <a:r>
              <a:rPr lang="en-US" dirty="0"/>
              <a:t>malware</a:t>
            </a:r>
          </a:p>
          <a:p>
            <a:pPr lvl="2"/>
            <a:r>
              <a:rPr lang="en-US" dirty="0"/>
              <a:t>Theft of credentials (username, passwords)</a:t>
            </a:r>
          </a:p>
          <a:p>
            <a:pPr lvl="2"/>
            <a:r>
              <a:rPr lang="en-US" dirty="0"/>
              <a:t>Remote desktop</a:t>
            </a:r>
          </a:p>
          <a:p>
            <a:pPr lvl="2"/>
            <a:r>
              <a:rPr lang="en-US" dirty="0"/>
              <a:t>Network discovery</a:t>
            </a:r>
          </a:p>
          <a:p>
            <a:pPr lvl="2"/>
            <a:r>
              <a:rPr lang="en-US" dirty="0"/>
              <a:t>Destroy host</a:t>
            </a:r>
          </a:p>
          <a:p>
            <a:pPr lvl="2"/>
            <a:r>
              <a:rPr lang="en-US" dirty="0"/>
              <a:t>Remote update</a:t>
            </a:r>
          </a:p>
          <a:p>
            <a:pPr lvl="2"/>
            <a:endParaRPr lang="en-US" dirty="0"/>
          </a:p>
          <a:p>
            <a:endParaRPr lang="en-US" dirty="0"/>
          </a:p>
        </p:txBody>
      </p:sp>
    </p:spTree>
    <p:extLst>
      <p:ext uri="{BB962C8B-B14F-4D97-AF65-F5344CB8AC3E}">
        <p14:creationId xmlns:p14="http://schemas.microsoft.com/office/powerpoint/2010/main" val="1544898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Ukrainian Attack</a:t>
            </a:r>
          </a:p>
        </p:txBody>
      </p:sp>
      <p:sp>
        <p:nvSpPr>
          <p:cNvPr id="3" name="Content Placeholder 2"/>
          <p:cNvSpPr>
            <a:spLocks noGrp="1"/>
          </p:cNvSpPr>
          <p:nvPr>
            <p:ph idx="1"/>
          </p:nvPr>
        </p:nvSpPr>
        <p:spPr/>
        <p:txBody>
          <a:bodyPr/>
          <a:lstStyle/>
          <a:p>
            <a:r>
              <a:rPr lang="en-US" dirty="0"/>
              <a:t>Exploitation</a:t>
            </a:r>
          </a:p>
          <a:p>
            <a:pPr lvl="1"/>
            <a:r>
              <a:rPr lang="en-US" dirty="0"/>
              <a:t>Via remote desktop: Used operators Human Machine Interface (HMI) tools to control execute attack (open circuit breakers, etc.)</a:t>
            </a:r>
          </a:p>
          <a:p>
            <a:r>
              <a:rPr lang="en-US" dirty="0"/>
              <a:t>Cover tracks</a:t>
            </a:r>
          </a:p>
          <a:p>
            <a:pPr lvl="1"/>
            <a:r>
              <a:rPr lang="en-US" dirty="0"/>
              <a:t>Erased Master Boot Record (MBR) of impacted systems</a:t>
            </a:r>
          </a:p>
          <a:p>
            <a:pPr lvl="1"/>
            <a:r>
              <a:rPr lang="en-US" dirty="0"/>
              <a:t>Targeted erasure of some logs</a:t>
            </a:r>
          </a:p>
        </p:txBody>
      </p:sp>
    </p:spTree>
    <p:extLst>
      <p:ext uri="{BB962C8B-B14F-4D97-AF65-F5344CB8AC3E}">
        <p14:creationId xmlns:p14="http://schemas.microsoft.com/office/powerpoint/2010/main" val="281056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Hacking is a craft</a:t>
            </a:r>
          </a:p>
        </p:txBody>
      </p:sp>
      <p:sp>
        <p:nvSpPr>
          <p:cNvPr id="3" name="Content Placeholder 2"/>
          <p:cNvSpPr>
            <a:spLocks noGrp="1"/>
          </p:cNvSpPr>
          <p:nvPr>
            <p:ph idx="1"/>
          </p:nvPr>
        </p:nvSpPr>
        <p:spPr/>
        <p:txBody>
          <a:bodyPr>
            <a:normAutofit fontScale="85000" lnSpcReduction="20000"/>
          </a:bodyPr>
          <a:lstStyle/>
          <a:p>
            <a:r>
              <a:rPr lang="en-US" dirty="0"/>
              <a:t>You don’t have to be a genius, </a:t>
            </a:r>
          </a:p>
          <a:p>
            <a:pPr lvl="1"/>
            <a:r>
              <a:rPr lang="en-US" dirty="0"/>
              <a:t>You have to be persistent</a:t>
            </a:r>
          </a:p>
          <a:p>
            <a:pPr lvl="1"/>
            <a:r>
              <a:rPr lang="en-US" dirty="0"/>
              <a:t>You have to be able to learn</a:t>
            </a:r>
          </a:p>
          <a:p>
            <a:pPr lvl="1"/>
            <a:r>
              <a:rPr lang="en-US" dirty="0"/>
              <a:t>You have to be motivated</a:t>
            </a:r>
          </a:p>
          <a:p>
            <a:r>
              <a:rPr lang="en-US" dirty="0"/>
              <a:t>Like everything practice is required</a:t>
            </a:r>
          </a:p>
          <a:p>
            <a:r>
              <a:rPr lang="en-US" dirty="0"/>
              <a:t>Hackers have specializations</a:t>
            </a:r>
          </a:p>
          <a:p>
            <a:pPr lvl="1"/>
            <a:r>
              <a:rPr lang="en-US" dirty="0"/>
              <a:t>Some develop hacks</a:t>
            </a:r>
          </a:p>
          <a:p>
            <a:pPr lvl="1"/>
            <a:r>
              <a:rPr lang="en-US" dirty="0"/>
              <a:t>Some are good at using them</a:t>
            </a:r>
          </a:p>
          <a:p>
            <a:pPr lvl="1"/>
            <a:r>
              <a:rPr lang="en-US" dirty="0"/>
              <a:t>Hackers work in teams</a:t>
            </a:r>
          </a:p>
          <a:p>
            <a:pPr lvl="1"/>
            <a:r>
              <a:rPr lang="en-US" dirty="0"/>
              <a:t>Hackers share information with one another</a:t>
            </a:r>
          </a:p>
        </p:txBody>
      </p:sp>
    </p:spTree>
    <p:extLst>
      <p:ext uri="{BB962C8B-B14F-4D97-AF65-F5344CB8AC3E}">
        <p14:creationId xmlns:p14="http://schemas.microsoft.com/office/powerpoint/2010/main" val="570940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 adversaries</a:t>
            </a:r>
          </a:p>
        </p:txBody>
      </p:sp>
      <p:sp>
        <p:nvSpPr>
          <p:cNvPr id="6" name="Content Placeholder 5"/>
          <p:cNvSpPr>
            <a:spLocks noGrp="1"/>
          </p:cNvSpPr>
          <p:nvPr>
            <p:ph idx="1"/>
          </p:nvPr>
        </p:nvSpPr>
        <p:spPr>
          <a:xfrm>
            <a:off x="685800" y="1524000"/>
            <a:ext cx="7103813" cy="4114800"/>
          </a:xfrm>
        </p:spPr>
        <p:txBody>
          <a:bodyPr>
            <a:normAutofit lnSpcReduction="10000"/>
          </a:bodyPr>
          <a:lstStyle/>
          <a:p>
            <a:r>
              <a:rPr lang="en-US" sz="2400" dirty="0"/>
              <a:t>National governments</a:t>
            </a:r>
          </a:p>
          <a:p>
            <a:pPr lvl="1"/>
            <a:r>
              <a:rPr lang="en-US" sz="2400" dirty="0"/>
              <a:t>Goal: weaken, disrupt, destroy another gov’t</a:t>
            </a:r>
          </a:p>
          <a:p>
            <a:pPr lvl="2"/>
            <a:r>
              <a:rPr lang="en-US" dirty="0"/>
              <a:t>Espionage</a:t>
            </a:r>
          </a:p>
          <a:p>
            <a:pPr lvl="2"/>
            <a:r>
              <a:rPr lang="en-US" dirty="0"/>
              <a:t>disruption of infrastructure to damage economy, full scale attack on infrastructure</a:t>
            </a:r>
          </a:p>
          <a:p>
            <a:pPr lvl="2"/>
            <a:r>
              <a:rPr lang="en-US" dirty="0"/>
              <a:t>Propaganda, low level nuisance</a:t>
            </a:r>
          </a:p>
          <a:p>
            <a:pPr lvl="1"/>
            <a:r>
              <a:rPr lang="en-US" sz="2400" dirty="0"/>
              <a:t>Tradecraft: high level of technical expertise</a:t>
            </a:r>
          </a:p>
          <a:p>
            <a:pPr lvl="1"/>
            <a:r>
              <a:rPr lang="en-US" sz="2400" dirty="0"/>
              <a:t>Willing to invest large amounts</a:t>
            </a:r>
          </a:p>
          <a:p>
            <a:pPr lvl="1"/>
            <a:r>
              <a:rPr lang="en-US" sz="2400" dirty="0"/>
              <a:t>Cost is relative, much less than physical attack</a:t>
            </a:r>
          </a:p>
          <a:p>
            <a:pPr lvl="1"/>
            <a:endParaRPr lang="en-US" sz="2400" dirty="0"/>
          </a:p>
        </p:txBody>
      </p:sp>
      <p:pic>
        <p:nvPicPr>
          <p:cNvPr id="4" name="Picture 2" descr="http://flagspot.net/images/u/us.gif"/>
          <p:cNvPicPr>
            <a:picLocks noChangeAspect="1" noChangeArrowheads="1"/>
          </p:cNvPicPr>
          <p:nvPr/>
        </p:nvPicPr>
        <p:blipFill>
          <a:blip r:embed="rId2" cstate="print"/>
          <a:srcRect/>
          <a:stretch>
            <a:fillRect/>
          </a:stretch>
        </p:blipFill>
        <p:spPr bwMode="auto">
          <a:xfrm>
            <a:off x="4002817" y="5749457"/>
            <a:ext cx="1431823" cy="753412"/>
          </a:xfrm>
          <a:prstGeom prst="rect">
            <a:avLst/>
          </a:prstGeom>
          <a:noFill/>
        </p:spPr>
      </p:pic>
      <p:pic>
        <p:nvPicPr>
          <p:cNvPr id="5" name="Picture 4" descr="http://www.enchantedlearning.com/asia/china/flag.GIF"/>
          <p:cNvPicPr>
            <a:picLocks noChangeAspect="1" noChangeArrowheads="1"/>
          </p:cNvPicPr>
          <p:nvPr/>
        </p:nvPicPr>
        <p:blipFill>
          <a:blip r:embed="rId3" cstate="print"/>
          <a:srcRect/>
          <a:stretch>
            <a:fillRect/>
          </a:stretch>
        </p:blipFill>
        <p:spPr bwMode="auto">
          <a:xfrm>
            <a:off x="7789613" y="1636114"/>
            <a:ext cx="1169812" cy="767090"/>
          </a:xfrm>
          <a:prstGeom prst="rect">
            <a:avLst/>
          </a:prstGeom>
          <a:noFill/>
        </p:spPr>
      </p:pic>
      <p:pic>
        <p:nvPicPr>
          <p:cNvPr id="7" name="Picture 6" descr="http://eurovisionobsession.files.wordpress.com/2010/03/russian-flag-map.png"/>
          <p:cNvPicPr>
            <a:picLocks noChangeAspect="1" noChangeArrowheads="1"/>
          </p:cNvPicPr>
          <p:nvPr/>
        </p:nvPicPr>
        <p:blipFill>
          <a:blip r:embed="rId4" cstate="print"/>
          <a:srcRect/>
          <a:stretch>
            <a:fillRect/>
          </a:stretch>
        </p:blipFill>
        <p:spPr bwMode="auto">
          <a:xfrm>
            <a:off x="7472632" y="3433869"/>
            <a:ext cx="1486793" cy="858623"/>
          </a:xfrm>
          <a:prstGeom prst="rect">
            <a:avLst/>
          </a:prstGeom>
          <a:noFill/>
        </p:spPr>
      </p:pic>
      <p:pic>
        <p:nvPicPr>
          <p:cNvPr id="8" name="Picture 8" descr="http://1.bp.blogspot.com/-EURSjr8Kxbg/UFU5VDy9MTI/AAAAAAAAAUo/wQejBd0JN7g/s400/North%2BKorea%2BFlag.gif"/>
          <p:cNvPicPr>
            <a:picLocks noChangeAspect="1" noChangeArrowheads="1"/>
          </p:cNvPicPr>
          <p:nvPr/>
        </p:nvPicPr>
        <p:blipFill>
          <a:blip r:embed="rId5" cstate="print"/>
          <a:srcRect/>
          <a:stretch>
            <a:fillRect/>
          </a:stretch>
        </p:blipFill>
        <p:spPr bwMode="auto">
          <a:xfrm>
            <a:off x="7690161" y="4834029"/>
            <a:ext cx="1132952" cy="753413"/>
          </a:xfrm>
          <a:prstGeom prst="rect">
            <a:avLst/>
          </a:prstGeom>
          <a:noFill/>
        </p:spPr>
      </p:pic>
    </p:spTree>
    <p:extLst>
      <p:ext uri="{BB962C8B-B14F-4D97-AF65-F5344CB8AC3E}">
        <p14:creationId xmlns:p14="http://schemas.microsoft.com/office/powerpoint/2010/main" val="301625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par>
                          <p:cTn id="13" fill="hold">
                            <p:stCondLst>
                              <p:cond delay="500"/>
                            </p:stCondLst>
                            <p:childTnLst>
                              <p:par>
                                <p:cTn id="14" presetID="5" presetClass="entr" presetSubtype="10" fill="hold" nodeType="afterEffect">
                                  <p:stCondLst>
                                    <p:cond delay="1000"/>
                                  </p:stCondLst>
                                  <p:childTnLst>
                                    <p:set>
                                      <p:cBhvr>
                                        <p:cTn id="15" dur="1" fill="hold">
                                          <p:stCondLst>
                                            <p:cond delay="0"/>
                                          </p:stCondLst>
                                        </p:cTn>
                                        <p:tgtEl>
                                          <p:spTgt spid="7"/>
                                        </p:tgtEl>
                                        <p:attrNameLst>
                                          <p:attrName>style.visibility</p:attrName>
                                        </p:attrNameLst>
                                      </p:cBhvr>
                                      <p:to>
                                        <p:strVal val="visible"/>
                                      </p:to>
                                    </p:set>
                                    <p:animEffect transition="in" filter="checkerboard(across)">
                                      <p:cBhvr>
                                        <p:cTn id="16" dur="500"/>
                                        <p:tgtEl>
                                          <p:spTgt spid="7"/>
                                        </p:tgtEl>
                                      </p:cBhvr>
                                    </p:animEffect>
                                  </p:childTnLst>
                                </p:cTn>
                              </p:par>
                            </p:childTnLst>
                          </p:cTn>
                        </p:par>
                        <p:par>
                          <p:cTn id="17" fill="hold">
                            <p:stCondLst>
                              <p:cond delay="2000"/>
                            </p:stCondLst>
                            <p:childTnLst>
                              <p:par>
                                <p:cTn id="18" presetID="5" presetClass="entr" presetSubtype="10" fill="hold" nodeType="afterEffect">
                                  <p:stCondLst>
                                    <p:cond delay="1000"/>
                                  </p:stCondLst>
                                  <p:childTnLst>
                                    <p:set>
                                      <p:cBhvr>
                                        <p:cTn id="19" dur="1" fill="hold">
                                          <p:stCondLst>
                                            <p:cond delay="0"/>
                                          </p:stCondLst>
                                        </p:cTn>
                                        <p:tgtEl>
                                          <p:spTgt spid="8"/>
                                        </p:tgtEl>
                                        <p:attrNameLst>
                                          <p:attrName>style.visibility</p:attrName>
                                        </p:attrNameLst>
                                      </p:cBhvr>
                                      <p:to>
                                        <p:strVal val="visible"/>
                                      </p:to>
                                    </p:set>
                                    <p:animEffect transition="in" filter="checkerboard(across)">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 adversaries</a:t>
            </a:r>
          </a:p>
        </p:txBody>
      </p:sp>
      <p:sp>
        <p:nvSpPr>
          <p:cNvPr id="3" name="Content Placeholder 2"/>
          <p:cNvSpPr>
            <a:spLocks noGrp="1"/>
          </p:cNvSpPr>
          <p:nvPr>
            <p:ph idx="1"/>
          </p:nvPr>
        </p:nvSpPr>
        <p:spPr/>
        <p:txBody>
          <a:bodyPr/>
          <a:lstStyle/>
          <a:p>
            <a:r>
              <a:rPr lang="en-US" dirty="0"/>
              <a:t>Cyber-attacks are much cheaper than kinetic weapons.</a:t>
            </a:r>
          </a:p>
          <a:p>
            <a:r>
              <a:rPr lang="en-US" dirty="0"/>
              <a:t>Enables relatively poor countries to developed sophisticated cyber-attack tradecraft.</a:t>
            </a:r>
          </a:p>
          <a:p>
            <a:r>
              <a:rPr lang="en-US" dirty="0"/>
              <a:t>North Korea thought to have cyber army of 2000-6000</a:t>
            </a:r>
          </a:p>
          <a:p>
            <a:r>
              <a:rPr lang="en-US" b="1" i="1" dirty="0"/>
              <a:t>Important research area: malware attribution</a:t>
            </a:r>
          </a:p>
        </p:txBody>
      </p:sp>
    </p:spTree>
    <p:extLst>
      <p:ext uri="{BB962C8B-B14F-4D97-AF65-F5344CB8AC3E}">
        <p14:creationId xmlns:p14="http://schemas.microsoft.com/office/powerpoint/2010/main" val="197271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mall.industry.siemens.com/collaterals/files/35/jpg/P_ST70_XX_02242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316177"/>
            <a:ext cx="2530445" cy="25304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85800" y="381000"/>
            <a:ext cx="4648200" cy="457200"/>
          </a:xfrm>
        </p:spPr>
        <p:txBody>
          <a:bodyPr/>
          <a:lstStyle/>
          <a:p>
            <a:r>
              <a:rPr lang="en-US" dirty="0" err="1"/>
              <a:t>Stuxnet</a:t>
            </a:r>
            <a:r>
              <a:rPr lang="en-US" dirty="0"/>
              <a:t>, the world's first digital weapon</a:t>
            </a:r>
          </a:p>
        </p:txBody>
      </p:sp>
      <p:sp>
        <p:nvSpPr>
          <p:cNvPr id="3" name="Content Placeholder 2"/>
          <p:cNvSpPr>
            <a:spLocks noGrp="1"/>
          </p:cNvSpPr>
          <p:nvPr>
            <p:ph idx="1"/>
          </p:nvPr>
        </p:nvSpPr>
        <p:spPr/>
        <p:txBody>
          <a:bodyPr/>
          <a:lstStyle/>
          <a:p>
            <a:r>
              <a:rPr lang="en-US" dirty="0"/>
              <a:t>Cyber-attack </a:t>
            </a:r>
            <a:br>
              <a:rPr lang="en-US" dirty="0"/>
            </a:br>
            <a:r>
              <a:rPr lang="en-US" dirty="0"/>
              <a:t>specifically targeted</a:t>
            </a:r>
            <a:br>
              <a:rPr lang="en-US" dirty="0"/>
            </a:br>
            <a:r>
              <a:rPr lang="en-US" dirty="0"/>
              <a:t>Iranian centrifuges</a:t>
            </a:r>
            <a:br>
              <a:rPr lang="en-US" dirty="0"/>
            </a:br>
            <a:r>
              <a:rPr lang="en-US" dirty="0"/>
              <a:t>used for Uranium enrichment.</a:t>
            </a:r>
          </a:p>
          <a:p>
            <a:r>
              <a:rPr lang="en-US" dirty="0"/>
              <a:t>Nation state level attack.</a:t>
            </a:r>
          </a:p>
          <a:p>
            <a:r>
              <a:rPr lang="en-US" dirty="0"/>
              <a:t>Penetrated islanded network.</a:t>
            </a:r>
          </a:p>
          <a:p>
            <a:r>
              <a:rPr lang="en-US" dirty="0"/>
              <a:t>Destroyed 1/5</a:t>
            </a:r>
            <a:r>
              <a:rPr lang="en-US" baseline="30000" dirty="0"/>
              <a:t>th</a:t>
            </a:r>
            <a:r>
              <a:rPr lang="en-US" dirty="0"/>
              <a:t> of centrifuges in secret Iranian facility.</a:t>
            </a:r>
          </a:p>
          <a:p>
            <a:endParaRPr lang="en-US" dirty="0"/>
          </a:p>
          <a:p>
            <a:endParaRPr lang="en-US" dirty="0"/>
          </a:p>
          <a:p>
            <a:endParaRPr lang="en-US" dirty="0"/>
          </a:p>
        </p:txBody>
      </p:sp>
      <p:pic>
        <p:nvPicPr>
          <p:cNvPr id="1026" name="Picture 2" descr="http://static.guim.co.uk/sys-images/Guardian/About/General/2011/5/30/1306781568985/Mahmoud-Ahmadinejad-visit-00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5360" y="478233"/>
            <a:ext cx="3485885" cy="2091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278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Stuxnet</a:t>
            </a:r>
            <a:endParaRPr lang="en-US" dirty="0"/>
          </a:p>
        </p:txBody>
      </p:sp>
      <p:sp>
        <p:nvSpPr>
          <p:cNvPr id="3" name="Content Placeholder 2"/>
          <p:cNvSpPr>
            <a:spLocks noGrp="1"/>
          </p:cNvSpPr>
          <p:nvPr>
            <p:ph idx="1"/>
          </p:nvPr>
        </p:nvSpPr>
        <p:spPr>
          <a:xfrm>
            <a:off x="685800" y="1524000"/>
            <a:ext cx="7772400" cy="4114800"/>
          </a:xfrm>
        </p:spPr>
        <p:txBody>
          <a:bodyPr>
            <a:normAutofit fontScale="62500" lnSpcReduction="20000"/>
          </a:bodyPr>
          <a:lstStyle/>
          <a:p>
            <a:r>
              <a:rPr lang="en-US" dirty="0"/>
              <a:t>4 zero day exploits</a:t>
            </a:r>
          </a:p>
          <a:p>
            <a:pPr lvl="1"/>
            <a:r>
              <a:rPr lang="en-US" dirty="0"/>
              <a:t>print server vulnerability</a:t>
            </a:r>
          </a:p>
          <a:p>
            <a:pPr lvl="1"/>
            <a:r>
              <a:rPr lang="en-US" dirty="0"/>
              <a:t>USB thumb drive </a:t>
            </a:r>
            <a:r>
              <a:rPr lang="en-US" dirty="0" err="1"/>
              <a:t>autorun</a:t>
            </a:r>
            <a:r>
              <a:rPr lang="en-US" dirty="0"/>
              <a:t> vulnerability </a:t>
            </a:r>
          </a:p>
          <a:p>
            <a:pPr lvl="1"/>
            <a:r>
              <a:rPr lang="en-US" dirty="0"/>
              <a:t>Exploit fixed database password</a:t>
            </a:r>
          </a:p>
          <a:p>
            <a:pPr lvl="1"/>
            <a:r>
              <a:rPr lang="en-US" dirty="0"/>
              <a:t>file execution when icon viewed in Windows Explorer</a:t>
            </a:r>
          </a:p>
          <a:p>
            <a:r>
              <a:rPr lang="en-US" dirty="0"/>
              <a:t>Stolen software publisher keys</a:t>
            </a:r>
          </a:p>
          <a:p>
            <a:pPr lvl="1"/>
            <a:r>
              <a:rPr lang="en-US" dirty="0"/>
              <a:t>Sign software from legitimate vendor to avoid user warnings</a:t>
            </a:r>
          </a:p>
          <a:p>
            <a:r>
              <a:rPr lang="en-US" dirty="0"/>
              <a:t>Command and control server for malware updates</a:t>
            </a:r>
          </a:p>
          <a:p>
            <a:r>
              <a:rPr lang="en-US" dirty="0"/>
              <a:t>Searched for specific software install (</a:t>
            </a:r>
            <a:r>
              <a:rPr lang="en-US" dirty="0" err="1"/>
              <a:t>WinCC</a:t>
            </a:r>
            <a:r>
              <a:rPr lang="en-US" dirty="0"/>
              <a:t>, Siemens HMI)</a:t>
            </a:r>
          </a:p>
          <a:p>
            <a:r>
              <a:rPr lang="en-US" dirty="0"/>
              <a:t>Monitored network traffic to detect specific control system</a:t>
            </a:r>
          </a:p>
          <a:p>
            <a:r>
              <a:rPr lang="en-US" dirty="0"/>
              <a:t>Infected connected programmable logic controller (PLC)</a:t>
            </a:r>
          </a:p>
          <a:p>
            <a:r>
              <a:rPr lang="en-US" dirty="0"/>
              <a:t>Altered PLC firmware and program</a:t>
            </a:r>
          </a:p>
          <a:p>
            <a:r>
              <a:rPr lang="en-US" dirty="0"/>
              <a:t>Spun centrifuge too fast -&gt; broke glass lining of centrifuge</a:t>
            </a:r>
          </a:p>
          <a:p>
            <a:endParaRPr lang="en-US" dirty="0"/>
          </a:p>
        </p:txBody>
      </p:sp>
    </p:spTree>
    <p:extLst>
      <p:ext uri="{BB962C8B-B14F-4D97-AF65-F5344CB8AC3E}">
        <p14:creationId xmlns:p14="http://schemas.microsoft.com/office/powerpoint/2010/main" val="3068851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0500" y="-142875"/>
            <a:ext cx="9525000" cy="7143750"/>
          </a:xfrm>
          <a:prstGeom prst="rect">
            <a:avLst/>
          </a:prstGeom>
        </p:spPr>
      </p:pic>
    </p:spTree>
    <p:extLst>
      <p:ext uri="{BB962C8B-B14F-4D97-AF65-F5344CB8AC3E}">
        <p14:creationId xmlns:p14="http://schemas.microsoft.com/office/powerpoint/2010/main" val="108984206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4259</TotalTime>
  <Words>2106</Words>
  <Application>Microsoft Office PowerPoint</Application>
  <PresentationFormat>On-screen Show (4:3)</PresentationFormat>
  <Paragraphs>304</Paragraphs>
  <Slides>36</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Times New Roman</vt:lpstr>
      <vt:lpstr>Default Design</vt:lpstr>
      <vt:lpstr>Lecture 10: Cyber Threats   CS 07351: Cyber Security: Fundamentals, Principles and Applications  Dr. Vahid Heydari</vt:lpstr>
      <vt:lpstr>What is tradecraft?</vt:lpstr>
      <vt:lpstr>Tradecraft</vt:lpstr>
      <vt:lpstr>Hacking is a craft</vt:lpstr>
      <vt:lpstr>Cyber adversaries</vt:lpstr>
      <vt:lpstr>Cyber adversaries</vt:lpstr>
      <vt:lpstr>Stuxnet, the world's first digital weapon</vt:lpstr>
      <vt:lpstr>Stuxnet</vt:lpstr>
      <vt:lpstr>PowerPoint Presentation</vt:lpstr>
      <vt:lpstr>Cyber adversaries</vt:lpstr>
      <vt:lpstr>Cyber adversaries</vt:lpstr>
      <vt:lpstr>Cyber adversaries</vt:lpstr>
      <vt:lpstr>Cyber adversaries</vt:lpstr>
      <vt:lpstr>Cyber adversaries</vt:lpstr>
      <vt:lpstr>Maroochy – Insider Attack</vt:lpstr>
      <vt:lpstr>Maroochy – Cont’d</vt:lpstr>
      <vt:lpstr>Types of attacks</vt:lpstr>
      <vt:lpstr>Social Engineering</vt:lpstr>
      <vt:lpstr>Social Engineering</vt:lpstr>
      <vt:lpstr>Social Engineering</vt:lpstr>
      <vt:lpstr>Social Engineering</vt:lpstr>
      <vt:lpstr>Social Engineering</vt:lpstr>
      <vt:lpstr>Insider threat</vt:lpstr>
      <vt:lpstr>Insider threat</vt:lpstr>
      <vt:lpstr>Insider threat</vt:lpstr>
      <vt:lpstr>Insider threat</vt:lpstr>
      <vt:lpstr>Insider threat example</vt:lpstr>
      <vt:lpstr>PowerPoint Presentation</vt:lpstr>
      <vt:lpstr>Cyber attack motivations</vt:lpstr>
      <vt:lpstr>Cyber attack motivations</vt:lpstr>
      <vt:lpstr>Attack stages</vt:lpstr>
      <vt:lpstr>Attack stages</vt:lpstr>
      <vt:lpstr>Number of Vulnerabilities per year</vt:lpstr>
      <vt:lpstr>Ukrainian Electric Grid Attack</vt:lpstr>
      <vt:lpstr>Ukrainian attack</vt:lpstr>
      <vt:lpstr>Ukrainian Attack</vt:lpstr>
    </vt:vector>
  </TitlesOfParts>
  <Company>GreyHats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Assurance Threats</dc:title>
  <dc:creator>naumann</dc:creator>
  <cp:lastModifiedBy>Pham, Sarah</cp:lastModifiedBy>
  <cp:revision>106</cp:revision>
  <dcterms:created xsi:type="dcterms:W3CDTF">2002-07-28T21:23:15Z</dcterms:created>
  <dcterms:modified xsi:type="dcterms:W3CDTF">2022-04-15T14:44:17Z</dcterms:modified>
</cp:coreProperties>
</file>