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7"/>
  </p:notesMasterIdLst>
  <p:handoutMasterIdLst>
    <p:handoutMasterId r:id="rId38"/>
  </p:handoutMasterIdLst>
  <p:sldIdLst>
    <p:sldId id="1599" r:id="rId6"/>
    <p:sldId id="1603" r:id="rId7"/>
    <p:sldId id="1604" r:id="rId8"/>
    <p:sldId id="1547" r:id="rId9"/>
    <p:sldId id="1625" r:id="rId10"/>
    <p:sldId id="1612" r:id="rId11"/>
    <p:sldId id="1549" r:id="rId12"/>
    <p:sldId id="278" r:id="rId13"/>
    <p:sldId id="279" r:id="rId14"/>
    <p:sldId id="281" r:id="rId15"/>
    <p:sldId id="308" r:id="rId16"/>
    <p:sldId id="309" r:id="rId17"/>
    <p:sldId id="310" r:id="rId18"/>
    <p:sldId id="283" r:id="rId19"/>
    <p:sldId id="290" r:id="rId20"/>
    <p:sldId id="291" r:id="rId21"/>
    <p:sldId id="1600" r:id="rId22"/>
    <p:sldId id="293" r:id="rId23"/>
    <p:sldId id="294" r:id="rId24"/>
    <p:sldId id="1601" r:id="rId25"/>
    <p:sldId id="292" r:id="rId26"/>
    <p:sldId id="295" r:id="rId27"/>
    <p:sldId id="296" r:id="rId28"/>
    <p:sldId id="297" r:id="rId29"/>
    <p:sldId id="299" r:id="rId30"/>
    <p:sldId id="301" r:id="rId31"/>
    <p:sldId id="302" r:id="rId32"/>
    <p:sldId id="303" r:id="rId33"/>
    <p:sldId id="305" r:id="rId34"/>
    <p:sldId id="306" r:id="rId35"/>
    <p:sldId id="307" r:id="rId36"/>
  </p:sldIdLst>
  <p:sldSz cx="9144000" cy="6858000" type="screen4x3"/>
  <p:notesSz cx="7010400" cy="9296400"/>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 Lindro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E2E"/>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80559" autoAdjust="0"/>
  </p:normalViewPr>
  <p:slideViewPr>
    <p:cSldViewPr snapToGrid="0" snapToObjects="1">
      <p:cViewPr varScale="1">
        <p:scale>
          <a:sx n="69" d="100"/>
          <a:sy n="69" d="100"/>
        </p:scale>
        <p:origin x="1771" y="62"/>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75" d="100"/>
          <a:sy n="75" d="100"/>
        </p:scale>
        <p:origin x="-210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06C49D33-0020-4A8C-8433-1CA147375097}"/>
    <pc:docChg chg="modSld">
      <pc:chgData name="Vahid Heydari" userId="065589f3340e704f" providerId="LiveId" clId="{06C49D33-0020-4A8C-8433-1CA147375097}" dt="2022-01-14T15:34:42.131" v="1" actId="20577"/>
      <pc:docMkLst>
        <pc:docMk/>
      </pc:docMkLst>
      <pc:sldChg chg="modSp mod">
        <pc:chgData name="Vahid Heydari" userId="065589f3340e704f" providerId="LiveId" clId="{06C49D33-0020-4A8C-8433-1CA147375097}" dt="2022-01-14T15:34:42.131" v="1" actId="20577"/>
        <pc:sldMkLst>
          <pc:docMk/>
          <pc:sldMk cId="946646036" sldId="1599"/>
        </pc:sldMkLst>
        <pc:spChg chg="mod">
          <ac:chgData name="Vahid Heydari" userId="065589f3340e704f" providerId="LiveId" clId="{06C49D33-0020-4A8C-8433-1CA147375097}" dt="2022-01-14T15:34:42.131" v="1" actId="20577"/>
          <ac:spMkLst>
            <pc:docMk/>
            <pc:sldMk cId="946646036" sldId="1599"/>
            <ac:spMk id="512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8EAA3-B2A8-4D1A-8058-18678F5DDB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1800961-5DD0-4DCD-A238-1306D1379921}">
      <dgm:prSet custT="1"/>
      <dgm:spPr/>
      <dgm:t>
        <a:bodyPr/>
        <a:lstStyle/>
        <a:p>
          <a:pPr rtl="0" eaLnBrk="0" fontAlgn="base" hangingPunct="0">
            <a:buClr>
              <a:srgbClr val="ED6E2E"/>
            </a:buClr>
            <a:buSzPts val="3000"/>
            <a:buFont typeface="Wingdings" panose="05000000000000000000" pitchFamily="2" charset="2"/>
            <a:buChar char="§"/>
          </a:pPr>
          <a:r>
            <a:rPr lang="en-US" sz="3200" dirty="0"/>
            <a:t>Risk</a:t>
          </a:r>
        </a:p>
      </dgm:t>
    </dgm:pt>
    <dgm:pt modelId="{F96ADBA7-47D2-4D5E-B1DF-A3F7A551D385}" type="parTrans" cxnId="{327DF576-7812-4790-9838-46900B463045}">
      <dgm:prSet/>
      <dgm:spPr/>
      <dgm:t>
        <a:bodyPr/>
        <a:lstStyle/>
        <a:p>
          <a:endParaRPr lang="en-US"/>
        </a:p>
      </dgm:t>
    </dgm:pt>
    <dgm:pt modelId="{38B0B160-B0BF-4870-83E0-C711D24EE8DB}" type="sibTrans" cxnId="{327DF576-7812-4790-9838-46900B463045}">
      <dgm:prSet/>
      <dgm:spPr/>
      <dgm:t>
        <a:bodyPr/>
        <a:lstStyle/>
        <a:p>
          <a:endParaRPr lang="en-US"/>
        </a:p>
      </dgm:t>
    </dgm:pt>
    <dgm:pt modelId="{03AFE137-BCDF-4F32-998D-3D1D31BD1303}">
      <dgm:prSet/>
      <dgm:spPr/>
      <dgm:t>
        <a:bodyPr/>
        <a:lstStyle/>
        <a:p>
          <a:pPr indent="0" rtl="0" eaLnBrk="0" fontAlgn="base" hangingPunct="0">
            <a:buNone/>
          </a:pPr>
          <a:r>
            <a:rPr lang="en-US" dirty="0"/>
            <a:t>Likelihood that something bad will happen to an asset</a:t>
          </a:r>
        </a:p>
      </dgm:t>
    </dgm:pt>
    <dgm:pt modelId="{276473B9-B3C0-4764-BE1B-876734724323}" type="parTrans" cxnId="{A3B38681-D5CB-48E3-82A5-A0A9ACAE5FC1}">
      <dgm:prSet/>
      <dgm:spPr/>
      <dgm:t>
        <a:bodyPr/>
        <a:lstStyle/>
        <a:p>
          <a:endParaRPr lang="en-US"/>
        </a:p>
      </dgm:t>
    </dgm:pt>
    <dgm:pt modelId="{78D3E1BB-37F2-430F-A0FC-70304C994C5D}" type="sibTrans" cxnId="{A3B38681-D5CB-48E3-82A5-A0A9ACAE5FC1}">
      <dgm:prSet/>
      <dgm:spPr/>
      <dgm:t>
        <a:bodyPr/>
        <a:lstStyle/>
        <a:p>
          <a:endParaRPr lang="en-US"/>
        </a:p>
      </dgm:t>
    </dgm:pt>
    <dgm:pt modelId="{F8B02FEE-0139-4386-851A-6E34365555AC}">
      <dgm:prSet custT="1"/>
      <dgm:spPr/>
      <dgm:t>
        <a:bodyPr/>
        <a:lstStyle/>
        <a:p>
          <a:pPr rtl="0" eaLnBrk="0" fontAlgn="base" hangingPunct="0"/>
          <a:r>
            <a:rPr lang="en-US" sz="3200" dirty="0"/>
            <a:t>Threat</a:t>
          </a:r>
        </a:p>
      </dgm:t>
    </dgm:pt>
    <dgm:pt modelId="{ABEB5433-9402-48B4-8A73-848FBB4435DA}" type="parTrans" cxnId="{7658BC7C-513D-4BDD-AB5E-22D2C47313D7}">
      <dgm:prSet/>
      <dgm:spPr/>
      <dgm:t>
        <a:bodyPr/>
        <a:lstStyle/>
        <a:p>
          <a:endParaRPr lang="en-US"/>
        </a:p>
      </dgm:t>
    </dgm:pt>
    <dgm:pt modelId="{18E938FC-533A-40CD-ACE7-80C1F80FCC36}" type="sibTrans" cxnId="{7658BC7C-513D-4BDD-AB5E-22D2C47313D7}">
      <dgm:prSet/>
      <dgm:spPr/>
      <dgm:t>
        <a:bodyPr/>
        <a:lstStyle/>
        <a:p>
          <a:endParaRPr lang="en-US"/>
        </a:p>
      </dgm:t>
    </dgm:pt>
    <dgm:pt modelId="{0AD3EB37-3A21-4278-9853-98F586AA3321}">
      <dgm:prSet/>
      <dgm:spPr/>
      <dgm:t>
        <a:bodyPr/>
        <a:lstStyle/>
        <a:p>
          <a:pPr indent="0" rtl="0" eaLnBrk="0" fontAlgn="base" hangingPunct="0">
            <a:buNone/>
          </a:pPr>
          <a:r>
            <a:rPr lang="en-US" dirty="0"/>
            <a:t>Any action that could damage an asset</a:t>
          </a:r>
        </a:p>
      </dgm:t>
    </dgm:pt>
    <dgm:pt modelId="{8C184652-E6F2-4B7B-BB4A-A5725656BFBE}" type="parTrans" cxnId="{D8E71909-2931-4507-8EEE-06599BDC1239}">
      <dgm:prSet/>
      <dgm:spPr/>
      <dgm:t>
        <a:bodyPr/>
        <a:lstStyle/>
        <a:p>
          <a:endParaRPr lang="en-US"/>
        </a:p>
      </dgm:t>
    </dgm:pt>
    <dgm:pt modelId="{3AFB8EB1-FB11-4A86-A5BD-7A7D58ECBE0F}" type="sibTrans" cxnId="{D8E71909-2931-4507-8EEE-06599BDC1239}">
      <dgm:prSet/>
      <dgm:spPr/>
      <dgm:t>
        <a:bodyPr/>
        <a:lstStyle/>
        <a:p>
          <a:endParaRPr lang="en-US"/>
        </a:p>
      </dgm:t>
    </dgm:pt>
    <dgm:pt modelId="{C9DA3631-FDDD-43DF-9699-FF28002DD9F2}">
      <dgm:prSet custT="1"/>
      <dgm:spPr/>
      <dgm:t>
        <a:bodyPr/>
        <a:lstStyle/>
        <a:p>
          <a:pPr rtl="0" eaLnBrk="0" fontAlgn="base" hangingPunct="0"/>
          <a:r>
            <a:rPr lang="en-US" sz="3200" dirty="0"/>
            <a:t>Vulnerability</a:t>
          </a:r>
        </a:p>
      </dgm:t>
    </dgm:pt>
    <dgm:pt modelId="{9EA9D2F0-8938-4DB4-B43E-17DE54955794}" type="parTrans" cxnId="{D13BD1C3-C6E5-4693-BDF8-08FE31397A57}">
      <dgm:prSet/>
      <dgm:spPr/>
      <dgm:t>
        <a:bodyPr/>
        <a:lstStyle/>
        <a:p>
          <a:endParaRPr lang="en-US"/>
        </a:p>
      </dgm:t>
    </dgm:pt>
    <dgm:pt modelId="{5D8DDB19-6769-4E18-962D-4F01E43C1E10}" type="sibTrans" cxnId="{D13BD1C3-C6E5-4693-BDF8-08FE31397A57}">
      <dgm:prSet/>
      <dgm:spPr/>
      <dgm:t>
        <a:bodyPr/>
        <a:lstStyle/>
        <a:p>
          <a:endParaRPr lang="en-US"/>
        </a:p>
      </dgm:t>
    </dgm:pt>
    <dgm:pt modelId="{633B9A3F-EB35-40B1-8A3B-651903FA5AB6}">
      <dgm:prSet/>
      <dgm:spPr/>
      <dgm:t>
        <a:bodyPr/>
        <a:lstStyle/>
        <a:p>
          <a:pPr indent="0" rtl="0" eaLnBrk="0" fontAlgn="base" hangingPunct="0">
            <a:buNone/>
          </a:pPr>
          <a:r>
            <a:rPr lang="en-US" dirty="0"/>
            <a:t>A weakness that allows a threat to be realized or to have an effect on an asset</a:t>
          </a:r>
        </a:p>
      </dgm:t>
    </dgm:pt>
    <dgm:pt modelId="{0B242B67-FED4-4AAF-9BBB-7218DB24DBED}" type="parTrans" cxnId="{09BFF71F-4CFB-4170-B026-EF6A1D5EEA90}">
      <dgm:prSet/>
      <dgm:spPr/>
      <dgm:t>
        <a:bodyPr/>
        <a:lstStyle/>
        <a:p>
          <a:endParaRPr lang="en-US"/>
        </a:p>
      </dgm:t>
    </dgm:pt>
    <dgm:pt modelId="{C63D72F2-6B35-4892-A748-E14111551263}" type="sibTrans" cxnId="{09BFF71F-4CFB-4170-B026-EF6A1D5EEA90}">
      <dgm:prSet/>
      <dgm:spPr/>
      <dgm:t>
        <a:bodyPr/>
        <a:lstStyle/>
        <a:p>
          <a:endParaRPr lang="en-US"/>
        </a:p>
      </dgm:t>
    </dgm:pt>
    <dgm:pt modelId="{ECEA3035-3152-437A-9759-12D0E4D1FD9F}" type="pres">
      <dgm:prSet presAssocID="{E988EAA3-B2A8-4D1A-8058-18678F5DDBF4}" presName="Name0" presStyleCnt="0">
        <dgm:presLayoutVars>
          <dgm:dir/>
          <dgm:animLvl val="lvl"/>
          <dgm:resizeHandles val="exact"/>
        </dgm:presLayoutVars>
      </dgm:prSet>
      <dgm:spPr/>
    </dgm:pt>
    <dgm:pt modelId="{CD0603C2-9CC0-4E85-9974-1D815FCC64BD}" type="pres">
      <dgm:prSet presAssocID="{71800961-5DD0-4DCD-A238-1306D1379921}" presName="linNode" presStyleCnt="0"/>
      <dgm:spPr/>
    </dgm:pt>
    <dgm:pt modelId="{A9397590-B4C0-4303-AE86-97390301CFA2}" type="pres">
      <dgm:prSet presAssocID="{71800961-5DD0-4DCD-A238-1306D1379921}" presName="parentText" presStyleLbl="node1" presStyleIdx="0" presStyleCnt="3" custLinFactNeighborY="-902">
        <dgm:presLayoutVars>
          <dgm:chMax val="1"/>
          <dgm:bulletEnabled val="1"/>
        </dgm:presLayoutVars>
      </dgm:prSet>
      <dgm:spPr/>
    </dgm:pt>
    <dgm:pt modelId="{00194536-E2F4-401E-BE73-921C098FFF0C}" type="pres">
      <dgm:prSet presAssocID="{71800961-5DD0-4DCD-A238-1306D1379921}" presName="descendantText" presStyleLbl="alignAccFollowNode1" presStyleIdx="0" presStyleCnt="3">
        <dgm:presLayoutVars>
          <dgm:bulletEnabled val="1"/>
        </dgm:presLayoutVars>
      </dgm:prSet>
      <dgm:spPr/>
    </dgm:pt>
    <dgm:pt modelId="{70DD14BE-F639-4F42-96F2-8130EC70A658}" type="pres">
      <dgm:prSet presAssocID="{38B0B160-B0BF-4870-83E0-C711D24EE8DB}" presName="sp" presStyleCnt="0"/>
      <dgm:spPr/>
    </dgm:pt>
    <dgm:pt modelId="{8C0090AB-65E5-4C8D-A3C0-6AB2DC17831E}" type="pres">
      <dgm:prSet presAssocID="{F8B02FEE-0139-4386-851A-6E34365555AC}" presName="linNode" presStyleCnt="0"/>
      <dgm:spPr/>
    </dgm:pt>
    <dgm:pt modelId="{813CE263-2265-4CF3-9292-ABA07A4B0127}" type="pres">
      <dgm:prSet presAssocID="{F8B02FEE-0139-4386-851A-6E34365555AC}" presName="parentText" presStyleLbl="node1" presStyleIdx="1" presStyleCnt="3">
        <dgm:presLayoutVars>
          <dgm:chMax val="1"/>
          <dgm:bulletEnabled val="1"/>
        </dgm:presLayoutVars>
      </dgm:prSet>
      <dgm:spPr/>
    </dgm:pt>
    <dgm:pt modelId="{FA2F06FC-10C7-41C6-BD79-C1D591A43844}" type="pres">
      <dgm:prSet presAssocID="{F8B02FEE-0139-4386-851A-6E34365555AC}" presName="descendantText" presStyleLbl="alignAccFollowNode1" presStyleIdx="1" presStyleCnt="3">
        <dgm:presLayoutVars>
          <dgm:bulletEnabled val="1"/>
        </dgm:presLayoutVars>
      </dgm:prSet>
      <dgm:spPr/>
    </dgm:pt>
    <dgm:pt modelId="{C88446E9-D576-441F-92B7-AA01934FA4A1}" type="pres">
      <dgm:prSet presAssocID="{18E938FC-533A-40CD-ACE7-80C1F80FCC36}" presName="sp" presStyleCnt="0"/>
      <dgm:spPr/>
    </dgm:pt>
    <dgm:pt modelId="{59FB06C0-FC10-4F0D-8CE3-18055F926CB7}" type="pres">
      <dgm:prSet presAssocID="{C9DA3631-FDDD-43DF-9699-FF28002DD9F2}" presName="linNode" presStyleCnt="0"/>
      <dgm:spPr/>
    </dgm:pt>
    <dgm:pt modelId="{F6F23706-A2F9-490A-8BAF-DE13D1DB9564}" type="pres">
      <dgm:prSet presAssocID="{C9DA3631-FDDD-43DF-9699-FF28002DD9F2}" presName="parentText" presStyleLbl="node1" presStyleIdx="2" presStyleCnt="3">
        <dgm:presLayoutVars>
          <dgm:chMax val="1"/>
          <dgm:bulletEnabled val="1"/>
        </dgm:presLayoutVars>
      </dgm:prSet>
      <dgm:spPr/>
    </dgm:pt>
    <dgm:pt modelId="{C4A6A2A4-6D30-4558-8E28-B49DB3726C79}" type="pres">
      <dgm:prSet presAssocID="{C9DA3631-FDDD-43DF-9699-FF28002DD9F2}" presName="descendantText" presStyleLbl="alignAccFollowNode1" presStyleIdx="2" presStyleCnt="3">
        <dgm:presLayoutVars>
          <dgm:bulletEnabled val="1"/>
        </dgm:presLayoutVars>
      </dgm:prSet>
      <dgm:spPr/>
    </dgm:pt>
  </dgm:ptLst>
  <dgm:cxnLst>
    <dgm:cxn modelId="{D8E71909-2931-4507-8EEE-06599BDC1239}" srcId="{F8B02FEE-0139-4386-851A-6E34365555AC}" destId="{0AD3EB37-3A21-4278-9853-98F586AA3321}" srcOrd="0" destOrd="0" parTransId="{8C184652-E6F2-4B7B-BB4A-A5725656BFBE}" sibTransId="{3AFB8EB1-FB11-4A86-A5BD-7A7D58ECBE0F}"/>
    <dgm:cxn modelId="{3521260D-D23C-4DDF-9972-E4EB018AFC93}" type="presOf" srcId="{F8B02FEE-0139-4386-851A-6E34365555AC}" destId="{813CE263-2265-4CF3-9292-ABA07A4B0127}" srcOrd="0" destOrd="0" presId="urn:microsoft.com/office/officeart/2005/8/layout/vList5"/>
    <dgm:cxn modelId="{09BFF71F-4CFB-4170-B026-EF6A1D5EEA90}" srcId="{C9DA3631-FDDD-43DF-9699-FF28002DD9F2}" destId="{633B9A3F-EB35-40B1-8A3B-651903FA5AB6}" srcOrd="0" destOrd="0" parTransId="{0B242B67-FED4-4AAF-9BBB-7218DB24DBED}" sibTransId="{C63D72F2-6B35-4892-A748-E14111551263}"/>
    <dgm:cxn modelId="{C990BF5F-E446-48D4-92CB-E45249155135}" type="presOf" srcId="{71800961-5DD0-4DCD-A238-1306D1379921}" destId="{A9397590-B4C0-4303-AE86-97390301CFA2}" srcOrd="0" destOrd="0" presId="urn:microsoft.com/office/officeart/2005/8/layout/vList5"/>
    <dgm:cxn modelId="{629B4345-728E-4573-B608-143133645380}" type="presOf" srcId="{C9DA3631-FDDD-43DF-9699-FF28002DD9F2}" destId="{F6F23706-A2F9-490A-8BAF-DE13D1DB9564}" srcOrd="0" destOrd="0" presId="urn:microsoft.com/office/officeart/2005/8/layout/vList5"/>
    <dgm:cxn modelId="{33BC3A52-C6B4-49CC-843F-7B7D80FB01B6}" type="presOf" srcId="{E988EAA3-B2A8-4D1A-8058-18678F5DDBF4}" destId="{ECEA3035-3152-437A-9759-12D0E4D1FD9F}" srcOrd="0" destOrd="0" presId="urn:microsoft.com/office/officeart/2005/8/layout/vList5"/>
    <dgm:cxn modelId="{327DF576-7812-4790-9838-46900B463045}" srcId="{E988EAA3-B2A8-4D1A-8058-18678F5DDBF4}" destId="{71800961-5DD0-4DCD-A238-1306D1379921}" srcOrd="0" destOrd="0" parTransId="{F96ADBA7-47D2-4D5E-B1DF-A3F7A551D385}" sibTransId="{38B0B160-B0BF-4870-83E0-C711D24EE8DB}"/>
    <dgm:cxn modelId="{7658BC7C-513D-4BDD-AB5E-22D2C47313D7}" srcId="{E988EAA3-B2A8-4D1A-8058-18678F5DDBF4}" destId="{F8B02FEE-0139-4386-851A-6E34365555AC}" srcOrd="1" destOrd="0" parTransId="{ABEB5433-9402-48B4-8A73-848FBB4435DA}" sibTransId="{18E938FC-533A-40CD-ACE7-80C1F80FCC36}"/>
    <dgm:cxn modelId="{A3B38681-D5CB-48E3-82A5-A0A9ACAE5FC1}" srcId="{71800961-5DD0-4DCD-A238-1306D1379921}" destId="{03AFE137-BCDF-4F32-998D-3D1D31BD1303}" srcOrd="0" destOrd="0" parTransId="{276473B9-B3C0-4764-BE1B-876734724323}" sibTransId="{78D3E1BB-37F2-430F-A0FC-70304C994C5D}"/>
    <dgm:cxn modelId="{220E03AF-D6AA-4534-92D6-1B60352E36C6}" type="presOf" srcId="{633B9A3F-EB35-40B1-8A3B-651903FA5AB6}" destId="{C4A6A2A4-6D30-4558-8E28-B49DB3726C79}" srcOrd="0" destOrd="0" presId="urn:microsoft.com/office/officeart/2005/8/layout/vList5"/>
    <dgm:cxn modelId="{D6A45BBA-F4CE-4D4C-BBF1-664D9698E222}" type="presOf" srcId="{03AFE137-BCDF-4F32-998D-3D1D31BD1303}" destId="{00194536-E2F4-401E-BE73-921C098FFF0C}" srcOrd="0" destOrd="0" presId="urn:microsoft.com/office/officeart/2005/8/layout/vList5"/>
    <dgm:cxn modelId="{D13BD1C3-C6E5-4693-BDF8-08FE31397A57}" srcId="{E988EAA3-B2A8-4D1A-8058-18678F5DDBF4}" destId="{C9DA3631-FDDD-43DF-9699-FF28002DD9F2}" srcOrd="2" destOrd="0" parTransId="{9EA9D2F0-8938-4DB4-B43E-17DE54955794}" sibTransId="{5D8DDB19-6769-4E18-962D-4F01E43C1E10}"/>
    <dgm:cxn modelId="{EC19A6DD-6EC5-48A8-B0AF-69280512615C}" type="presOf" srcId="{0AD3EB37-3A21-4278-9853-98F586AA3321}" destId="{FA2F06FC-10C7-41C6-BD79-C1D591A43844}" srcOrd="0" destOrd="0" presId="urn:microsoft.com/office/officeart/2005/8/layout/vList5"/>
    <dgm:cxn modelId="{2AF7F6A9-46E5-448F-BC01-D29629942547}" type="presParOf" srcId="{ECEA3035-3152-437A-9759-12D0E4D1FD9F}" destId="{CD0603C2-9CC0-4E85-9974-1D815FCC64BD}" srcOrd="0" destOrd="0" presId="urn:microsoft.com/office/officeart/2005/8/layout/vList5"/>
    <dgm:cxn modelId="{43AC5FD4-3588-4F9D-B02A-87A772DD487A}" type="presParOf" srcId="{CD0603C2-9CC0-4E85-9974-1D815FCC64BD}" destId="{A9397590-B4C0-4303-AE86-97390301CFA2}" srcOrd="0" destOrd="0" presId="urn:microsoft.com/office/officeart/2005/8/layout/vList5"/>
    <dgm:cxn modelId="{01BDD82C-4E75-43A1-8F24-773EAD69C0FA}" type="presParOf" srcId="{CD0603C2-9CC0-4E85-9974-1D815FCC64BD}" destId="{00194536-E2F4-401E-BE73-921C098FFF0C}" srcOrd="1" destOrd="0" presId="urn:microsoft.com/office/officeart/2005/8/layout/vList5"/>
    <dgm:cxn modelId="{9C21A8E7-54C8-4967-8124-3CC4B86B2C5A}" type="presParOf" srcId="{ECEA3035-3152-437A-9759-12D0E4D1FD9F}" destId="{70DD14BE-F639-4F42-96F2-8130EC70A658}" srcOrd="1" destOrd="0" presId="urn:microsoft.com/office/officeart/2005/8/layout/vList5"/>
    <dgm:cxn modelId="{5B2CDB5F-9C93-4B4B-8C3E-1540DA09B3F1}" type="presParOf" srcId="{ECEA3035-3152-437A-9759-12D0E4D1FD9F}" destId="{8C0090AB-65E5-4C8D-A3C0-6AB2DC17831E}" srcOrd="2" destOrd="0" presId="urn:microsoft.com/office/officeart/2005/8/layout/vList5"/>
    <dgm:cxn modelId="{AE83F98D-5F98-4DE2-B407-293950E207DA}" type="presParOf" srcId="{8C0090AB-65E5-4C8D-A3C0-6AB2DC17831E}" destId="{813CE263-2265-4CF3-9292-ABA07A4B0127}" srcOrd="0" destOrd="0" presId="urn:microsoft.com/office/officeart/2005/8/layout/vList5"/>
    <dgm:cxn modelId="{17AE4C20-1100-4579-AAA1-5D245671895E}" type="presParOf" srcId="{8C0090AB-65E5-4C8D-A3C0-6AB2DC17831E}" destId="{FA2F06FC-10C7-41C6-BD79-C1D591A43844}" srcOrd="1" destOrd="0" presId="urn:microsoft.com/office/officeart/2005/8/layout/vList5"/>
    <dgm:cxn modelId="{B8C5F7C1-14B5-4473-9383-D68F706EB70C}" type="presParOf" srcId="{ECEA3035-3152-437A-9759-12D0E4D1FD9F}" destId="{C88446E9-D576-441F-92B7-AA01934FA4A1}" srcOrd="3" destOrd="0" presId="urn:microsoft.com/office/officeart/2005/8/layout/vList5"/>
    <dgm:cxn modelId="{BA76236C-696F-4521-AD60-59BBCD615996}" type="presParOf" srcId="{ECEA3035-3152-437A-9759-12D0E4D1FD9F}" destId="{59FB06C0-FC10-4F0D-8CE3-18055F926CB7}" srcOrd="4" destOrd="0" presId="urn:microsoft.com/office/officeart/2005/8/layout/vList5"/>
    <dgm:cxn modelId="{B4D84665-2BC1-4C61-9F92-1DB57E577F30}" type="presParOf" srcId="{59FB06C0-FC10-4F0D-8CE3-18055F926CB7}" destId="{F6F23706-A2F9-490A-8BAF-DE13D1DB9564}" srcOrd="0" destOrd="0" presId="urn:microsoft.com/office/officeart/2005/8/layout/vList5"/>
    <dgm:cxn modelId="{CDA87898-C636-42F6-A6A5-D16B61421C9D}" type="presParOf" srcId="{59FB06C0-FC10-4F0D-8CE3-18055F926CB7}" destId="{C4A6A2A4-6D30-4558-8E28-B49DB3726C7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0D5666-1727-4B19-9031-D018D936AD7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08EB35F-B201-487E-B676-A0A94C3FA6EA}">
      <dgm:prSet custT="1"/>
      <dgm:spPr/>
      <dgm:t>
        <a:bodyPr/>
        <a:lstStyle/>
        <a:p>
          <a:pPr rtl="0" eaLnBrk="0" fontAlgn="base" hangingPunct="0">
            <a:buClr>
              <a:srgbClr val="ED6E2E"/>
            </a:buClr>
            <a:buSzPts val="3000"/>
            <a:buFont typeface="Wingdings" panose="05000000000000000000" pitchFamily="2" charset="2"/>
            <a:buChar char="§"/>
          </a:pPr>
          <a:r>
            <a:rPr lang="en-US" sz="3200" dirty="0"/>
            <a:t>Information system </a:t>
          </a:r>
        </a:p>
      </dgm:t>
    </dgm:pt>
    <dgm:pt modelId="{3550A74E-E2B0-408C-AA8A-B59793A516F9}" type="parTrans" cxnId="{A63EE55E-4055-48DD-8343-F5CABB0D4F5F}">
      <dgm:prSet/>
      <dgm:spPr/>
      <dgm:t>
        <a:bodyPr/>
        <a:lstStyle/>
        <a:p>
          <a:endParaRPr lang="en-US"/>
        </a:p>
      </dgm:t>
    </dgm:pt>
    <dgm:pt modelId="{5DD7A62E-B75A-4055-A5B4-53D8652BB9BC}" type="sibTrans" cxnId="{A63EE55E-4055-48DD-8343-F5CABB0D4F5F}">
      <dgm:prSet/>
      <dgm:spPr/>
      <dgm:t>
        <a:bodyPr/>
        <a:lstStyle/>
        <a:p>
          <a:endParaRPr lang="en-US"/>
        </a:p>
      </dgm:t>
    </dgm:pt>
    <dgm:pt modelId="{CFED9B11-B0D3-4736-B340-E2D57F6A8AD3}">
      <dgm:prSet/>
      <dgm:spPr/>
      <dgm:t>
        <a:bodyPr/>
        <a:lstStyle/>
        <a:p>
          <a:pPr indent="0" rtl="0" eaLnBrk="0" fontAlgn="base" hangingPunct="0">
            <a:buNone/>
          </a:pPr>
          <a:r>
            <a:rPr lang="en-US" dirty="0"/>
            <a:t>Hardware, operating system, and application software that work together to collect, process, and store data for individuals and organizations</a:t>
          </a:r>
        </a:p>
      </dgm:t>
    </dgm:pt>
    <dgm:pt modelId="{9B7799A1-425C-4DC2-9DC3-C02879D59177}" type="parTrans" cxnId="{C16FF57E-5607-44C2-B0CC-B6A2D4A03221}">
      <dgm:prSet/>
      <dgm:spPr/>
      <dgm:t>
        <a:bodyPr/>
        <a:lstStyle/>
        <a:p>
          <a:endParaRPr lang="en-US"/>
        </a:p>
      </dgm:t>
    </dgm:pt>
    <dgm:pt modelId="{EA8ABC59-EB2E-4D24-B3E7-A18DF5D5CBC1}" type="sibTrans" cxnId="{C16FF57E-5607-44C2-B0CC-B6A2D4A03221}">
      <dgm:prSet/>
      <dgm:spPr/>
      <dgm:t>
        <a:bodyPr/>
        <a:lstStyle/>
        <a:p>
          <a:endParaRPr lang="en-US"/>
        </a:p>
      </dgm:t>
    </dgm:pt>
    <dgm:pt modelId="{7A8E56ED-C0DF-4C1D-959E-13C4C7D2B347}">
      <dgm:prSet custT="1"/>
      <dgm:spPr/>
      <dgm:t>
        <a:bodyPr/>
        <a:lstStyle/>
        <a:p>
          <a:pPr rtl="0" eaLnBrk="0" fontAlgn="base" hangingPunct="0"/>
          <a:r>
            <a:rPr lang="en-US" sz="3200" dirty="0"/>
            <a:t>Information system security</a:t>
          </a:r>
        </a:p>
      </dgm:t>
    </dgm:pt>
    <dgm:pt modelId="{04A56689-6DB8-4F26-8121-601054D92BE8}" type="parTrans" cxnId="{6D047F8C-BD0A-40FD-BA57-1C736818E576}">
      <dgm:prSet/>
      <dgm:spPr/>
      <dgm:t>
        <a:bodyPr/>
        <a:lstStyle/>
        <a:p>
          <a:endParaRPr lang="en-US"/>
        </a:p>
      </dgm:t>
    </dgm:pt>
    <dgm:pt modelId="{230AAD14-BBDF-43F2-BB63-F92A162A14FD}" type="sibTrans" cxnId="{6D047F8C-BD0A-40FD-BA57-1C736818E576}">
      <dgm:prSet/>
      <dgm:spPr/>
      <dgm:t>
        <a:bodyPr/>
        <a:lstStyle/>
        <a:p>
          <a:endParaRPr lang="en-US"/>
        </a:p>
      </dgm:t>
    </dgm:pt>
    <dgm:pt modelId="{0F61F5ED-995D-4617-AF3E-98D159508AE1}">
      <dgm:prSet/>
      <dgm:spPr/>
      <dgm:t>
        <a:bodyPr/>
        <a:lstStyle/>
        <a:p>
          <a:pPr indent="0" rtl="0" eaLnBrk="0" fontAlgn="base" hangingPunct="0">
            <a:buNone/>
          </a:pPr>
          <a:r>
            <a:rPr lang="en-US" dirty="0"/>
            <a:t>The collection of activities that protect the information system and the data stored in it</a:t>
          </a:r>
        </a:p>
      </dgm:t>
    </dgm:pt>
    <dgm:pt modelId="{54E78951-A91D-41FE-A8DC-2820349335E7}" type="parTrans" cxnId="{6CDC6F33-81C9-446A-81E3-66E210993207}">
      <dgm:prSet/>
      <dgm:spPr/>
      <dgm:t>
        <a:bodyPr/>
        <a:lstStyle/>
        <a:p>
          <a:endParaRPr lang="en-US"/>
        </a:p>
      </dgm:t>
    </dgm:pt>
    <dgm:pt modelId="{895D6636-5554-4F17-9567-EF42B305872C}" type="sibTrans" cxnId="{6CDC6F33-81C9-446A-81E3-66E210993207}">
      <dgm:prSet/>
      <dgm:spPr/>
      <dgm:t>
        <a:bodyPr/>
        <a:lstStyle/>
        <a:p>
          <a:endParaRPr lang="en-US"/>
        </a:p>
      </dgm:t>
    </dgm:pt>
    <dgm:pt modelId="{40C8788D-B69E-4026-A138-50C2A8EA2D76}" type="pres">
      <dgm:prSet presAssocID="{D50D5666-1727-4B19-9031-D018D936AD74}" presName="Name0" presStyleCnt="0">
        <dgm:presLayoutVars>
          <dgm:dir/>
          <dgm:animLvl val="lvl"/>
          <dgm:resizeHandles val="exact"/>
        </dgm:presLayoutVars>
      </dgm:prSet>
      <dgm:spPr/>
    </dgm:pt>
    <dgm:pt modelId="{83E990AC-1ECF-4FE7-8F34-FFBB6AE872B4}" type="pres">
      <dgm:prSet presAssocID="{E08EB35F-B201-487E-B676-A0A94C3FA6EA}" presName="linNode" presStyleCnt="0"/>
      <dgm:spPr/>
    </dgm:pt>
    <dgm:pt modelId="{2DF5EEA5-9D5C-48D3-922A-88B476D3C516}" type="pres">
      <dgm:prSet presAssocID="{E08EB35F-B201-487E-B676-A0A94C3FA6EA}" presName="parentText" presStyleLbl="node1" presStyleIdx="0" presStyleCnt="2">
        <dgm:presLayoutVars>
          <dgm:chMax val="1"/>
          <dgm:bulletEnabled val="1"/>
        </dgm:presLayoutVars>
      </dgm:prSet>
      <dgm:spPr/>
    </dgm:pt>
    <dgm:pt modelId="{0B5DAF95-CF6C-4DEA-B8FF-AC345A6CEA00}" type="pres">
      <dgm:prSet presAssocID="{E08EB35F-B201-487E-B676-A0A94C3FA6EA}" presName="descendantText" presStyleLbl="alignAccFollowNode1" presStyleIdx="0" presStyleCnt="2">
        <dgm:presLayoutVars>
          <dgm:bulletEnabled val="1"/>
        </dgm:presLayoutVars>
      </dgm:prSet>
      <dgm:spPr/>
    </dgm:pt>
    <dgm:pt modelId="{52D9190E-9249-4FC4-9797-9D7A7F506A7F}" type="pres">
      <dgm:prSet presAssocID="{5DD7A62E-B75A-4055-A5B4-53D8652BB9BC}" presName="sp" presStyleCnt="0"/>
      <dgm:spPr/>
    </dgm:pt>
    <dgm:pt modelId="{982F5293-92B1-4BAF-8ECE-50437ADE764A}" type="pres">
      <dgm:prSet presAssocID="{7A8E56ED-C0DF-4C1D-959E-13C4C7D2B347}" presName="linNode" presStyleCnt="0"/>
      <dgm:spPr/>
    </dgm:pt>
    <dgm:pt modelId="{062654DB-C5F7-4023-94DE-45993E99C76A}" type="pres">
      <dgm:prSet presAssocID="{7A8E56ED-C0DF-4C1D-959E-13C4C7D2B347}" presName="parentText" presStyleLbl="node1" presStyleIdx="1" presStyleCnt="2">
        <dgm:presLayoutVars>
          <dgm:chMax val="1"/>
          <dgm:bulletEnabled val="1"/>
        </dgm:presLayoutVars>
      </dgm:prSet>
      <dgm:spPr/>
    </dgm:pt>
    <dgm:pt modelId="{C1C49D06-16D6-48EE-92C5-9E4FE19F10EB}" type="pres">
      <dgm:prSet presAssocID="{7A8E56ED-C0DF-4C1D-959E-13C4C7D2B347}" presName="descendantText" presStyleLbl="alignAccFollowNode1" presStyleIdx="1" presStyleCnt="2">
        <dgm:presLayoutVars>
          <dgm:bulletEnabled val="1"/>
        </dgm:presLayoutVars>
      </dgm:prSet>
      <dgm:spPr/>
    </dgm:pt>
  </dgm:ptLst>
  <dgm:cxnLst>
    <dgm:cxn modelId="{B7E47F07-D41C-4035-BB71-5B406F7CD6B2}" type="presOf" srcId="{CFED9B11-B0D3-4736-B340-E2D57F6A8AD3}" destId="{0B5DAF95-CF6C-4DEA-B8FF-AC345A6CEA00}" srcOrd="0" destOrd="0" presId="urn:microsoft.com/office/officeart/2005/8/layout/vList5"/>
    <dgm:cxn modelId="{561B132E-DB37-4C0B-B0E7-45AECA2F3584}" type="presOf" srcId="{0F61F5ED-995D-4617-AF3E-98D159508AE1}" destId="{C1C49D06-16D6-48EE-92C5-9E4FE19F10EB}" srcOrd="0" destOrd="0" presId="urn:microsoft.com/office/officeart/2005/8/layout/vList5"/>
    <dgm:cxn modelId="{D3E6952F-0154-4D11-8CD7-A03718BCB95F}" type="presOf" srcId="{D50D5666-1727-4B19-9031-D018D936AD74}" destId="{40C8788D-B69E-4026-A138-50C2A8EA2D76}" srcOrd="0" destOrd="0" presId="urn:microsoft.com/office/officeart/2005/8/layout/vList5"/>
    <dgm:cxn modelId="{6CDC6F33-81C9-446A-81E3-66E210993207}" srcId="{7A8E56ED-C0DF-4C1D-959E-13C4C7D2B347}" destId="{0F61F5ED-995D-4617-AF3E-98D159508AE1}" srcOrd="0" destOrd="0" parTransId="{54E78951-A91D-41FE-A8DC-2820349335E7}" sibTransId="{895D6636-5554-4F17-9567-EF42B305872C}"/>
    <dgm:cxn modelId="{A63EE55E-4055-48DD-8343-F5CABB0D4F5F}" srcId="{D50D5666-1727-4B19-9031-D018D936AD74}" destId="{E08EB35F-B201-487E-B676-A0A94C3FA6EA}" srcOrd="0" destOrd="0" parTransId="{3550A74E-E2B0-408C-AA8A-B59793A516F9}" sibTransId="{5DD7A62E-B75A-4055-A5B4-53D8652BB9BC}"/>
    <dgm:cxn modelId="{5B155D65-9E71-45B1-9FFF-7FEBB7581FDB}" type="presOf" srcId="{7A8E56ED-C0DF-4C1D-959E-13C4C7D2B347}" destId="{062654DB-C5F7-4023-94DE-45993E99C76A}" srcOrd="0" destOrd="0" presId="urn:microsoft.com/office/officeart/2005/8/layout/vList5"/>
    <dgm:cxn modelId="{436E1B6A-759D-4EE7-8FD7-8AE975A33407}" type="presOf" srcId="{E08EB35F-B201-487E-B676-A0A94C3FA6EA}" destId="{2DF5EEA5-9D5C-48D3-922A-88B476D3C516}" srcOrd="0" destOrd="0" presId="urn:microsoft.com/office/officeart/2005/8/layout/vList5"/>
    <dgm:cxn modelId="{C16FF57E-5607-44C2-B0CC-B6A2D4A03221}" srcId="{E08EB35F-B201-487E-B676-A0A94C3FA6EA}" destId="{CFED9B11-B0D3-4736-B340-E2D57F6A8AD3}" srcOrd="0" destOrd="0" parTransId="{9B7799A1-425C-4DC2-9DC3-C02879D59177}" sibTransId="{EA8ABC59-EB2E-4D24-B3E7-A18DF5D5CBC1}"/>
    <dgm:cxn modelId="{6D047F8C-BD0A-40FD-BA57-1C736818E576}" srcId="{D50D5666-1727-4B19-9031-D018D936AD74}" destId="{7A8E56ED-C0DF-4C1D-959E-13C4C7D2B347}" srcOrd="1" destOrd="0" parTransId="{04A56689-6DB8-4F26-8121-601054D92BE8}" sibTransId="{230AAD14-BBDF-43F2-BB63-F92A162A14FD}"/>
    <dgm:cxn modelId="{13B6FC0B-BBBD-4327-B099-ACF2AB10DF5A}" type="presParOf" srcId="{40C8788D-B69E-4026-A138-50C2A8EA2D76}" destId="{83E990AC-1ECF-4FE7-8F34-FFBB6AE872B4}" srcOrd="0" destOrd="0" presId="urn:microsoft.com/office/officeart/2005/8/layout/vList5"/>
    <dgm:cxn modelId="{F76CB276-0125-47C1-B5AC-9352A441BB5F}" type="presParOf" srcId="{83E990AC-1ECF-4FE7-8F34-FFBB6AE872B4}" destId="{2DF5EEA5-9D5C-48D3-922A-88B476D3C516}" srcOrd="0" destOrd="0" presId="urn:microsoft.com/office/officeart/2005/8/layout/vList5"/>
    <dgm:cxn modelId="{50181A62-6668-4EF7-8A3A-0AAB0C8908EF}" type="presParOf" srcId="{83E990AC-1ECF-4FE7-8F34-FFBB6AE872B4}" destId="{0B5DAF95-CF6C-4DEA-B8FF-AC345A6CEA00}" srcOrd="1" destOrd="0" presId="urn:microsoft.com/office/officeart/2005/8/layout/vList5"/>
    <dgm:cxn modelId="{A2495D08-D9FF-46FB-A8F0-C69B994917EB}" type="presParOf" srcId="{40C8788D-B69E-4026-A138-50C2A8EA2D76}" destId="{52D9190E-9249-4FC4-9797-9D7A7F506A7F}" srcOrd="1" destOrd="0" presId="urn:microsoft.com/office/officeart/2005/8/layout/vList5"/>
    <dgm:cxn modelId="{50D22FB8-FB8A-495F-8158-E3397C7B389C}" type="presParOf" srcId="{40C8788D-B69E-4026-A138-50C2A8EA2D76}" destId="{982F5293-92B1-4BAF-8ECE-50437ADE764A}" srcOrd="2" destOrd="0" presId="urn:microsoft.com/office/officeart/2005/8/layout/vList5"/>
    <dgm:cxn modelId="{C6E5CB39-37E8-4D90-AD24-15C88FE783A4}" type="presParOf" srcId="{982F5293-92B1-4BAF-8ECE-50437ADE764A}" destId="{062654DB-C5F7-4023-94DE-45993E99C76A}" srcOrd="0" destOrd="0" presId="urn:microsoft.com/office/officeart/2005/8/layout/vList5"/>
    <dgm:cxn modelId="{E072E0E2-7C10-4066-A925-CFD91EDAA5E3}" type="presParOf" srcId="{982F5293-92B1-4BAF-8ECE-50437ADE764A}" destId="{C1C49D06-16D6-48EE-92C5-9E4FE19F10E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4884E6-87F0-4136-A32D-A096D46650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441871-D0D8-4781-8A0F-59826064B253}">
      <dgm:prSet/>
      <dgm:spPr/>
      <dgm:t>
        <a:bodyPr/>
        <a:lstStyle/>
        <a:p>
          <a:pPr rtl="0" eaLnBrk="0" fontAlgn="base" hangingPunct="0">
            <a:buClr>
              <a:srgbClr val="ED6E2E"/>
            </a:buClr>
            <a:buSzPts val="3200"/>
            <a:buFont typeface="Wingdings" panose="05000000000000000000" pitchFamily="2" charset="2"/>
            <a:buChar char="§"/>
          </a:pPr>
          <a:r>
            <a:rPr lang="en-US" dirty="0"/>
            <a:t>Uptime</a:t>
          </a:r>
        </a:p>
      </dgm:t>
    </dgm:pt>
    <dgm:pt modelId="{48BF6435-CB25-403C-A02B-DC919B02DBE5}" type="parTrans" cxnId="{F2BD6020-3C5D-4437-9224-105C7D35EBFA}">
      <dgm:prSet/>
      <dgm:spPr/>
      <dgm:t>
        <a:bodyPr/>
        <a:lstStyle/>
        <a:p>
          <a:endParaRPr lang="en-US"/>
        </a:p>
      </dgm:t>
    </dgm:pt>
    <dgm:pt modelId="{86AD2FCC-6979-442E-84E5-2A77D50BF554}" type="sibTrans" cxnId="{F2BD6020-3C5D-4437-9224-105C7D35EBFA}">
      <dgm:prSet/>
      <dgm:spPr/>
      <dgm:t>
        <a:bodyPr/>
        <a:lstStyle/>
        <a:p>
          <a:endParaRPr lang="en-US"/>
        </a:p>
      </dgm:t>
    </dgm:pt>
    <dgm:pt modelId="{5CE64704-49F8-426E-AF6E-5BF4C27D045D}">
      <dgm:prSet/>
      <dgm:spPr/>
      <dgm:t>
        <a:bodyPr/>
        <a:lstStyle/>
        <a:p>
          <a:pPr rtl="0" eaLnBrk="0" fontAlgn="base" hangingPunct="0"/>
          <a:r>
            <a:rPr lang="en-US" dirty="0"/>
            <a:t>Downtime</a:t>
          </a:r>
        </a:p>
      </dgm:t>
    </dgm:pt>
    <dgm:pt modelId="{D136DCD9-0CB9-41E1-A6F5-CDBE6FE228FF}" type="parTrans" cxnId="{5B890E3B-155C-4951-BDBA-B1866057CB3C}">
      <dgm:prSet/>
      <dgm:spPr/>
      <dgm:t>
        <a:bodyPr/>
        <a:lstStyle/>
        <a:p>
          <a:endParaRPr lang="en-US"/>
        </a:p>
      </dgm:t>
    </dgm:pt>
    <dgm:pt modelId="{EC67E0AE-CC49-491F-8AB6-5F2EB06FC4A6}" type="sibTrans" cxnId="{5B890E3B-155C-4951-BDBA-B1866057CB3C}">
      <dgm:prSet/>
      <dgm:spPr/>
      <dgm:t>
        <a:bodyPr/>
        <a:lstStyle/>
        <a:p>
          <a:endParaRPr lang="en-US"/>
        </a:p>
      </dgm:t>
    </dgm:pt>
    <dgm:pt modelId="{76480A2F-64CC-4AFD-BE30-B3B65A546466}">
      <dgm:prSet/>
      <dgm:spPr/>
      <dgm:t>
        <a:bodyPr/>
        <a:lstStyle/>
        <a:p>
          <a:pPr rtl="0" eaLnBrk="0" fontAlgn="base" hangingPunct="0"/>
          <a:r>
            <a:rPr lang="en-US" dirty="0"/>
            <a:t>Availability [A = (Total Uptime)/(Total Uptime + Total Downtime)]</a:t>
          </a:r>
        </a:p>
      </dgm:t>
    </dgm:pt>
    <dgm:pt modelId="{C8D9632D-85EB-46E2-82A3-1C9741657BE7}" type="parTrans" cxnId="{27ADB9C8-137A-48EA-B1E9-3FFB4462A521}">
      <dgm:prSet/>
      <dgm:spPr/>
      <dgm:t>
        <a:bodyPr/>
        <a:lstStyle/>
        <a:p>
          <a:endParaRPr lang="en-US"/>
        </a:p>
      </dgm:t>
    </dgm:pt>
    <dgm:pt modelId="{4C411A03-024D-4444-8575-5E68E9BC1316}" type="sibTrans" cxnId="{27ADB9C8-137A-48EA-B1E9-3FFB4462A521}">
      <dgm:prSet/>
      <dgm:spPr/>
      <dgm:t>
        <a:bodyPr/>
        <a:lstStyle/>
        <a:p>
          <a:endParaRPr lang="en-US"/>
        </a:p>
      </dgm:t>
    </dgm:pt>
    <dgm:pt modelId="{20A12B9A-5F9E-4E7C-924A-41552EBBA029}">
      <dgm:prSet/>
      <dgm:spPr/>
      <dgm:t>
        <a:bodyPr/>
        <a:lstStyle/>
        <a:p>
          <a:pPr rtl="0" eaLnBrk="0" fontAlgn="base" hangingPunct="0"/>
          <a:r>
            <a:rPr lang="en-US" dirty="0"/>
            <a:t>Mean time to failure (MTTF)</a:t>
          </a:r>
        </a:p>
      </dgm:t>
    </dgm:pt>
    <dgm:pt modelId="{8468FD40-92C2-480B-B725-414422E7B861}" type="parTrans" cxnId="{58DFAAB2-9439-4E47-B0CB-B87502F871E3}">
      <dgm:prSet/>
      <dgm:spPr/>
      <dgm:t>
        <a:bodyPr/>
        <a:lstStyle/>
        <a:p>
          <a:endParaRPr lang="en-US"/>
        </a:p>
      </dgm:t>
    </dgm:pt>
    <dgm:pt modelId="{D22B81E9-CF59-4785-89DC-192319AA6105}" type="sibTrans" cxnId="{58DFAAB2-9439-4E47-B0CB-B87502F871E3}">
      <dgm:prSet/>
      <dgm:spPr/>
      <dgm:t>
        <a:bodyPr/>
        <a:lstStyle/>
        <a:p>
          <a:endParaRPr lang="en-US"/>
        </a:p>
      </dgm:t>
    </dgm:pt>
    <dgm:pt modelId="{8338A1E0-5727-43FB-A665-007EC961C9FE}">
      <dgm:prSet/>
      <dgm:spPr/>
      <dgm:t>
        <a:bodyPr/>
        <a:lstStyle/>
        <a:p>
          <a:pPr rtl="0" eaLnBrk="0" fontAlgn="base" hangingPunct="0"/>
          <a:r>
            <a:rPr lang="en-US" dirty="0"/>
            <a:t>Mean time to repair (MTTR)</a:t>
          </a:r>
        </a:p>
      </dgm:t>
    </dgm:pt>
    <dgm:pt modelId="{9C88217B-D9B2-42A5-BC9A-4053ABFBCC09}" type="parTrans" cxnId="{3B6A669A-15E3-45F4-A92E-E98F5847CAB3}">
      <dgm:prSet/>
      <dgm:spPr/>
      <dgm:t>
        <a:bodyPr/>
        <a:lstStyle/>
        <a:p>
          <a:endParaRPr lang="en-US"/>
        </a:p>
      </dgm:t>
    </dgm:pt>
    <dgm:pt modelId="{2E7168FB-4A40-46BC-9402-F974421A2097}" type="sibTrans" cxnId="{3B6A669A-15E3-45F4-A92E-E98F5847CAB3}">
      <dgm:prSet/>
      <dgm:spPr/>
      <dgm:t>
        <a:bodyPr/>
        <a:lstStyle/>
        <a:p>
          <a:endParaRPr lang="en-US"/>
        </a:p>
      </dgm:t>
    </dgm:pt>
    <dgm:pt modelId="{8DDD2F5F-C7FF-44D5-8C97-1B3E22D47718}" type="pres">
      <dgm:prSet presAssocID="{B64884E6-87F0-4136-A32D-A096D46650A3}" presName="linear" presStyleCnt="0">
        <dgm:presLayoutVars>
          <dgm:animLvl val="lvl"/>
          <dgm:resizeHandles val="exact"/>
        </dgm:presLayoutVars>
      </dgm:prSet>
      <dgm:spPr/>
    </dgm:pt>
    <dgm:pt modelId="{5477B286-E8A9-495D-A33E-2B45AD7DA580}" type="pres">
      <dgm:prSet presAssocID="{41441871-D0D8-4781-8A0F-59826064B253}" presName="parentText" presStyleLbl="node1" presStyleIdx="0" presStyleCnt="5">
        <dgm:presLayoutVars>
          <dgm:chMax val="0"/>
          <dgm:bulletEnabled val="1"/>
        </dgm:presLayoutVars>
      </dgm:prSet>
      <dgm:spPr/>
    </dgm:pt>
    <dgm:pt modelId="{74397C34-7B0C-4559-A272-610BC097972F}" type="pres">
      <dgm:prSet presAssocID="{86AD2FCC-6979-442E-84E5-2A77D50BF554}" presName="spacer" presStyleCnt="0"/>
      <dgm:spPr/>
    </dgm:pt>
    <dgm:pt modelId="{D07B0488-E374-4EB0-88CA-C8A14729C97D}" type="pres">
      <dgm:prSet presAssocID="{5CE64704-49F8-426E-AF6E-5BF4C27D045D}" presName="parentText" presStyleLbl="node1" presStyleIdx="1" presStyleCnt="5">
        <dgm:presLayoutVars>
          <dgm:chMax val="0"/>
          <dgm:bulletEnabled val="1"/>
        </dgm:presLayoutVars>
      </dgm:prSet>
      <dgm:spPr/>
    </dgm:pt>
    <dgm:pt modelId="{FB6921AE-0BB0-4ADB-B859-E24002DB3EEB}" type="pres">
      <dgm:prSet presAssocID="{EC67E0AE-CC49-491F-8AB6-5F2EB06FC4A6}" presName="spacer" presStyleCnt="0"/>
      <dgm:spPr/>
    </dgm:pt>
    <dgm:pt modelId="{7471F187-0DE9-4412-A636-B8DEF2F294F2}" type="pres">
      <dgm:prSet presAssocID="{76480A2F-64CC-4AFD-BE30-B3B65A546466}" presName="parentText" presStyleLbl="node1" presStyleIdx="2" presStyleCnt="5">
        <dgm:presLayoutVars>
          <dgm:chMax val="0"/>
          <dgm:bulletEnabled val="1"/>
        </dgm:presLayoutVars>
      </dgm:prSet>
      <dgm:spPr/>
    </dgm:pt>
    <dgm:pt modelId="{3669F4AB-342B-4C3A-8D76-222FB349C67B}" type="pres">
      <dgm:prSet presAssocID="{4C411A03-024D-4444-8575-5E68E9BC1316}" presName="spacer" presStyleCnt="0"/>
      <dgm:spPr/>
    </dgm:pt>
    <dgm:pt modelId="{72E215B8-8F98-462E-AA1B-8DE5BBE85146}" type="pres">
      <dgm:prSet presAssocID="{20A12B9A-5F9E-4E7C-924A-41552EBBA029}" presName="parentText" presStyleLbl="node1" presStyleIdx="3" presStyleCnt="5">
        <dgm:presLayoutVars>
          <dgm:chMax val="0"/>
          <dgm:bulletEnabled val="1"/>
        </dgm:presLayoutVars>
      </dgm:prSet>
      <dgm:spPr/>
    </dgm:pt>
    <dgm:pt modelId="{553A1C66-8E1E-413B-9662-59E220C67346}" type="pres">
      <dgm:prSet presAssocID="{D22B81E9-CF59-4785-89DC-192319AA6105}" presName="spacer" presStyleCnt="0"/>
      <dgm:spPr/>
    </dgm:pt>
    <dgm:pt modelId="{E3C83EA1-0794-4947-B3DF-ECB0ACB86F7F}" type="pres">
      <dgm:prSet presAssocID="{8338A1E0-5727-43FB-A665-007EC961C9FE}" presName="parentText" presStyleLbl="node1" presStyleIdx="4" presStyleCnt="5">
        <dgm:presLayoutVars>
          <dgm:chMax val="0"/>
          <dgm:bulletEnabled val="1"/>
        </dgm:presLayoutVars>
      </dgm:prSet>
      <dgm:spPr/>
    </dgm:pt>
  </dgm:ptLst>
  <dgm:cxnLst>
    <dgm:cxn modelId="{54AA5615-8895-40A3-A777-451390A5592A}" type="presOf" srcId="{20A12B9A-5F9E-4E7C-924A-41552EBBA029}" destId="{72E215B8-8F98-462E-AA1B-8DE5BBE85146}" srcOrd="0" destOrd="0" presId="urn:microsoft.com/office/officeart/2005/8/layout/vList2"/>
    <dgm:cxn modelId="{F2BD6020-3C5D-4437-9224-105C7D35EBFA}" srcId="{B64884E6-87F0-4136-A32D-A096D46650A3}" destId="{41441871-D0D8-4781-8A0F-59826064B253}" srcOrd="0" destOrd="0" parTransId="{48BF6435-CB25-403C-A02B-DC919B02DBE5}" sibTransId="{86AD2FCC-6979-442E-84E5-2A77D50BF554}"/>
    <dgm:cxn modelId="{5B890E3B-155C-4951-BDBA-B1866057CB3C}" srcId="{B64884E6-87F0-4136-A32D-A096D46650A3}" destId="{5CE64704-49F8-426E-AF6E-5BF4C27D045D}" srcOrd="1" destOrd="0" parTransId="{D136DCD9-0CB9-41E1-A6F5-CDBE6FE228FF}" sibTransId="{EC67E0AE-CC49-491F-8AB6-5F2EB06FC4A6}"/>
    <dgm:cxn modelId="{1372A346-BE2F-46CB-9315-4079085D3D06}" type="presOf" srcId="{8338A1E0-5727-43FB-A665-007EC961C9FE}" destId="{E3C83EA1-0794-4947-B3DF-ECB0ACB86F7F}" srcOrd="0" destOrd="0" presId="urn:microsoft.com/office/officeart/2005/8/layout/vList2"/>
    <dgm:cxn modelId="{211DE075-847F-46AC-905F-AC052F270369}" type="presOf" srcId="{5CE64704-49F8-426E-AF6E-5BF4C27D045D}" destId="{D07B0488-E374-4EB0-88CA-C8A14729C97D}" srcOrd="0" destOrd="0" presId="urn:microsoft.com/office/officeart/2005/8/layout/vList2"/>
    <dgm:cxn modelId="{91A60B7C-5BB5-4E76-BF95-75DC98BCB03B}" type="presOf" srcId="{41441871-D0D8-4781-8A0F-59826064B253}" destId="{5477B286-E8A9-495D-A33E-2B45AD7DA580}" srcOrd="0" destOrd="0" presId="urn:microsoft.com/office/officeart/2005/8/layout/vList2"/>
    <dgm:cxn modelId="{3B6A669A-15E3-45F4-A92E-E98F5847CAB3}" srcId="{B64884E6-87F0-4136-A32D-A096D46650A3}" destId="{8338A1E0-5727-43FB-A665-007EC961C9FE}" srcOrd="4" destOrd="0" parTransId="{9C88217B-D9B2-42A5-BC9A-4053ABFBCC09}" sibTransId="{2E7168FB-4A40-46BC-9402-F974421A2097}"/>
    <dgm:cxn modelId="{58DFAAB2-9439-4E47-B0CB-B87502F871E3}" srcId="{B64884E6-87F0-4136-A32D-A096D46650A3}" destId="{20A12B9A-5F9E-4E7C-924A-41552EBBA029}" srcOrd="3" destOrd="0" parTransId="{8468FD40-92C2-480B-B725-414422E7B861}" sibTransId="{D22B81E9-CF59-4785-89DC-192319AA6105}"/>
    <dgm:cxn modelId="{27ADB9C8-137A-48EA-B1E9-3FFB4462A521}" srcId="{B64884E6-87F0-4136-A32D-A096D46650A3}" destId="{76480A2F-64CC-4AFD-BE30-B3B65A546466}" srcOrd="2" destOrd="0" parTransId="{C8D9632D-85EB-46E2-82A3-1C9741657BE7}" sibTransId="{4C411A03-024D-4444-8575-5E68E9BC1316}"/>
    <dgm:cxn modelId="{D3AE07ED-9C49-4A69-A6AB-769B3885E2D3}" type="presOf" srcId="{76480A2F-64CC-4AFD-BE30-B3B65A546466}" destId="{7471F187-0DE9-4412-A636-B8DEF2F294F2}" srcOrd="0" destOrd="0" presId="urn:microsoft.com/office/officeart/2005/8/layout/vList2"/>
    <dgm:cxn modelId="{076098EF-AB39-4DB0-BC4E-C6AF39D5C0AC}" type="presOf" srcId="{B64884E6-87F0-4136-A32D-A096D46650A3}" destId="{8DDD2F5F-C7FF-44D5-8C97-1B3E22D47718}" srcOrd="0" destOrd="0" presId="urn:microsoft.com/office/officeart/2005/8/layout/vList2"/>
    <dgm:cxn modelId="{DBB17D6E-E3DB-40E9-97AD-3F01D55BF4DA}" type="presParOf" srcId="{8DDD2F5F-C7FF-44D5-8C97-1B3E22D47718}" destId="{5477B286-E8A9-495D-A33E-2B45AD7DA580}" srcOrd="0" destOrd="0" presId="urn:microsoft.com/office/officeart/2005/8/layout/vList2"/>
    <dgm:cxn modelId="{78F9F1E0-C6FE-4F9C-BFB3-874C6C597D21}" type="presParOf" srcId="{8DDD2F5F-C7FF-44D5-8C97-1B3E22D47718}" destId="{74397C34-7B0C-4559-A272-610BC097972F}" srcOrd="1" destOrd="0" presId="urn:microsoft.com/office/officeart/2005/8/layout/vList2"/>
    <dgm:cxn modelId="{AE865D24-4F07-4E96-867F-3CC49252D60C}" type="presParOf" srcId="{8DDD2F5F-C7FF-44D5-8C97-1B3E22D47718}" destId="{D07B0488-E374-4EB0-88CA-C8A14729C97D}" srcOrd="2" destOrd="0" presId="urn:microsoft.com/office/officeart/2005/8/layout/vList2"/>
    <dgm:cxn modelId="{0A665E0D-23C9-4235-9C5E-C7ED6EDBB9EE}" type="presParOf" srcId="{8DDD2F5F-C7FF-44D5-8C97-1B3E22D47718}" destId="{FB6921AE-0BB0-4ADB-B859-E24002DB3EEB}" srcOrd="3" destOrd="0" presId="urn:microsoft.com/office/officeart/2005/8/layout/vList2"/>
    <dgm:cxn modelId="{CFDAA564-74F4-4C0E-AC13-791A0B00F7FD}" type="presParOf" srcId="{8DDD2F5F-C7FF-44D5-8C97-1B3E22D47718}" destId="{7471F187-0DE9-4412-A636-B8DEF2F294F2}" srcOrd="4" destOrd="0" presId="urn:microsoft.com/office/officeart/2005/8/layout/vList2"/>
    <dgm:cxn modelId="{F6AAA934-EB46-46F6-B99B-C0EC4909901E}" type="presParOf" srcId="{8DDD2F5F-C7FF-44D5-8C97-1B3E22D47718}" destId="{3669F4AB-342B-4C3A-8D76-222FB349C67B}" srcOrd="5" destOrd="0" presId="urn:microsoft.com/office/officeart/2005/8/layout/vList2"/>
    <dgm:cxn modelId="{2D5C5698-EE31-4DAF-A8F1-EE08D738C857}" type="presParOf" srcId="{8DDD2F5F-C7FF-44D5-8C97-1B3E22D47718}" destId="{72E215B8-8F98-462E-AA1B-8DE5BBE85146}" srcOrd="6" destOrd="0" presId="urn:microsoft.com/office/officeart/2005/8/layout/vList2"/>
    <dgm:cxn modelId="{36E3A716-C7FF-42DF-BDE9-431F1E42EACC}" type="presParOf" srcId="{8DDD2F5F-C7FF-44D5-8C97-1B3E22D47718}" destId="{553A1C66-8E1E-413B-9662-59E220C67346}" srcOrd="7" destOrd="0" presId="urn:microsoft.com/office/officeart/2005/8/layout/vList2"/>
    <dgm:cxn modelId="{B19659EB-ABF6-4437-B2A1-F52FA83FE00E}" type="presParOf" srcId="{8DDD2F5F-C7FF-44D5-8C97-1B3E22D47718}" destId="{E3C83EA1-0794-4947-B3DF-ECB0ACB86F7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94536-E2F4-401E-BE73-921C098FFF0C}">
      <dsp:nvSpPr>
        <dsp:cNvPr id="0" name=""/>
        <dsp:cNvSpPr/>
      </dsp:nvSpPr>
      <dsp:spPr>
        <a:xfrm rot="5400000">
          <a:off x="5136073" y="-2019461"/>
          <a:ext cx="1015104"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0" algn="l" defTabSz="933450" rtl="0" eaLnBrk="0" fontAlgn="base" hangingPunct="0">
            <a:lnSpc>
              <a:spcPct val="90000"/>
            </a:lnSpc>
            <a:spcBef>
              <a:spcPct val="0"/>
            </a:spcBef>
            <a:spcAft>
              <a:spcPct val="15000"/>
            </a:spcAft>
            <a:buNone/>
          </a:pPr>
          <a:r>
            <a:rPr lang="en-US" sz="2100" kern="1200" dirty="0"/>
            <a:t>Likelihood that something bad will happen to an asset</a:t>
          </a:r>
        </a:p>
      </dsp:txBody>
      <dsp:txXfrm rot="-5400000">
        <a:off x="2987802" y="178363"/>
        <a:ext cx="5262095" cy="915998"/>
      </dsp:txXfrm>
    </dsp:sp>
    <dsp:sp modelId="{A9397590-B4C0-4303-AE86-97390301CFA2}">
      <dsp:nvSpPr>
        <dsp:cNvPr id="0" name=""/>
        <dsp:cNvSpPr/>
      </dsp:nvSpPr>
      <dsp:spPr>
        <a:xfrm>
          <a:off x="0" y="0"/>
          <a:ext cx="2987802" cy="1268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0" fontAlgn="base" hangingPunct="0">
            <a:lnSpc>
              <a:spcPct val="90000"/>
            </a:lnSpc>
            <a:spcBef>
              <a:spcPct val="0"/>
            </a:spcBef>
            <a:spcAft>
              <a:spcPct val="35000"/>
            </a:spcAft>
            <a:buClr>
              <a:srgbClr val="ED6E2E"/>
            </a:buClr>
            <a:buSzPts val="3000"/>
            <a:buFont typeface="Wingdings" panose="05000000000000000000" pitchFamily="2" charset="2"/>
            <a:buNone/>
          </a:pPr>
          <a:r>
            <a:rPr lang="en-US" sz="3200" kern="1200" dirty="0"/>
            <a:t>Risk</a:t>
          </a:r>
        </a:p>
      </dsp:txBody>
      <dsp:txXfrm>
        <a:off x="61942" y="61942"/>
        <a:ext cx="2863918" cy="1144996"/>
      </dsp:txXfrm>
    </dsp:sp>
    <dsp:sp modelId="{FA2F06FC-10C7-41C6-BD79-C1D591A43844}">
      <dsp:nvSpPr>
        <dsp:cNvPr id="0" name=""/>
        <dsp:cNvSpPr/>
      </dsp:nvSpPr>
      <dsp:spPr>
        <a:xfrm rot="5400000">
          <a:off x="5136073" y="-687137"/>
          <a:ext cx="1015104"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0" algn="l" defTabSz="933450" rtl="0" eaLnBrk="0" fontAlgn="base" hangingPunct="0">
            <a:lnSpc>
              <a:spcPct val="90000"/>
            </a:lnSpc>
            <a:spcBef>
              <a:spcPct val="0"/>
            </a:spcBef>
            <a:spcAft>
              <a:spcPct val="15000"/>
            </a:spcAft>
            <a:buNone/>
          </a:pPr>
          <a:r>
            <a:rPr lang="en-US" sz="2100" kern="1200" dirty="0"/>
            <a:t>Any action that could damage an asset</a:t>
          </a:r>
        </a:p>
      </dsp:txBody>
      <dsp:txXfrm rot="-5400000">
        <a:off x="2987802" y="1510687"/>
        <a:ext cx="5262095" cy="915998"/>
      </dsp:txXfrm>
    </dsp:sp>
    <dsp:sp modelId="{813CE263-2265-4CF3-9292-ABA07A4B0127}">
      <dsp:nvSpPr>
        <dsp:cNvPr id="0" name=""/>
        <dsp:cNvSpPr/>
      </dsp:nvSpPr>
      <dsp:spPr>
        <a:xfrm>
          <a:off x="0" y="1334246"/>
          <a:ext cx="2987802" cy="1268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0" fontAlgn="base" hangingPunct="0">
            <a:lnSpc>
              <a:spcPct val="90000"/>
            </a:lnSpc>
            <a:spcBef>
              <a:spcPct val="0"/>
            </a:spcBef>
            <a:spcAft>
              <a:spcPct val="35000"/>
            </a:spcAft>
            <a:buNone/>
          </a:pPr>
          <a:r>
            <a:rPr lang="en-US" sz="3200" kern="1200" dirty="0"/>
            <a:t>Threat</a:t>
          </a:r>
        </a:p>
      </dsp:txBody>
      <dsp:txXfrm>
        <a:off x="61942" y="1396188"/>
        <a:ext cx="2863918" cy="1144996"/>
      </dsp:txXfrm>
    </dsp:sp>
    <dsp:sp modelId="{C4A6A2A4-6D30-4558-8E28-B49DB3726C79}">
      <dsp:nvSpPr>
        <dsp:cNvPr id="0" name=""/>
        <dsp:cNvSpPr/>
      </dsp:nvSpPr>
      <dsp:spPr>
        <a:xfrm rot="5400000">
          <a:off x="5136073" y="645187"/>
          <a:ext cx="1015104"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0" algn="l" defTabSz="933450" rtl="0" eaLnBrk="0" fontAlgn="base" hangingPunct="0">
            <a:lnSpc>
              <a:spcPct val="90000"/>
            </a:lnSpc>
            <a:spcBef>
              <a:spcPct val="0"/>
            </a:spcBef>
            <a:spcAft>
              <a:spcPct val="15000"/>
            </a:spcAft>
            <a:buNone/>
          </a:pPr>
          <a:r>
            <a:rPr lang="en-US" sz="2100" kern="1200" dirty="0"/>
            <a:t>A weakness that allows a threat to be realized or to have an effect on an asset</a:t>
          </a:r>
        </a:p>
      </dsp:txBody>
      <dsp:txXfrm rot="-5400000">
        <a:off x="2987802" y="2843012"/>
        <a:ext cx="5262095" cy="915998"/>
      </dsp:txXfrm>
    </dsp:sp>
    <dsp:sp modelId="{F6F23706-A2F9-490A-8BAF-DE13D1DB9564}">
      <dsp:nvSpPr>
        <dsp:cNvPr id="0" name=""/>
        <dsp:cNvSpPr/>
      </dsp:nvSpPr>
      <dsp:spPr>
        <a:xfrm>
          <a:off x="0" y="2666571"/>
          <a:ext cx="2987802" cy="1268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0" fontAlgn="base" hangingPunct="0">
            <a:lnSpc>
              <a:spcPct val="90000"/>
            </a:lnSpc>
            <a:spcBef>
              <a:spcPct val="0"/>
            </a:spcBef>
            <a:spcAft>
              <a:spcPct val="35000"/>
            </a:spcAft>
            <a:buNone/>
          </a:pPr>
          <a:r>
            <a:rPr lang="en-US" sz="3200" kern="1200" dirty="0"/>
            <a:t>Vulnerability</a:t>
          </a:r>
        </a:p>
      </dsp:txBody>
      <dsp:txXfrm>
        <a:off x="61942" y="2728513"/>
        <a:ext cx="2863918" cy="1144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DAF95-CF6C-4DEA-B8FF-AC345A6CEA00}">
      <dsp:nvSpPr>
        <dsp:cNvPr id="0" name=""/>
        <dsp:cNvSpPr/>
      </dsp:nvSpPr>
      <dsp:spPr>
        <a:xfrm rot="5400000">
          <a:off x="4875376" y="-1695464"/>
          <a:ext cx="1536498"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0" algn="l" defTabSz="977900" rtl="0" eaLnBrk="0" fontAlgn="base" hangingPunct="0">
            <a:lnSpc>
              <a:spcPct val="90000"/>
            </a:lnSpc>
            <a:spcBef>
              <a:spcPct val="0"/>
            </a:spcBef>
            <a:spcAft>
              <a:spcPct val="15000"/>
            </a:spcAft>
            <a:buNone/>
          </a:pPr>
          <a:r>
            <a:rPr lang="en-US" sz="2200" kern="1200" dirty="0"/>
            <a:t>Hardware, operating system, and application software that work together to collect, process, and store data for individuals and organizations</a:t>
          </a:r>
        </a:p>
      </dsp:txBody>
      <dsp:txXfrm rot="-5400000">
        <a:off x="2987801" y="267117"/>
        <a:ext cx="5236642" cy="1386486"/>
      </dsp:txXfrm>
    </dsp:sp>
    <dsp:sp modelId="{2DF5EEA5-9D5C-48D3-922A-88B476D3C516}">
      <dsp:nvSpPr>
        <dsp:cNvPr id="0" name=""/>
        <dsp:cNvSpPr/>
      </dsp:nvSpPr>
      <dsp:spPr>
        <a:xfrm>
          <a:off x="0" y="48"/>
          <a:ext cx="2987802" cy="19206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0" fontAlgn="base" hangingPunct="0">
            <a:lnSpc>
              <a:spcPct val="90000"/>
            </a:lnSpc>
            <a:spcBef>
              <a:spcPct val="0"/>
            </a:spcBef>
            <a:spcAft>
              <a:spcPct val="35000"/>
            </a:spcAft>
            <a:buClr>
              <a:srgbClr val="ED6E2E"/>
            </a:buClr>
            <a:buSzPts val="3000"/>
            <a:buFont typeface="Wingdings" panose="05000000000000000000" pitchFamily="2" charset="2"/>
            <a:buNone/>
          </a:pPr>
          <a:r>
            <a:rPr lang="en-US" sz="3200" kern="1200" dirty="0"/>
            <a:t>Information system </a:t>
          </a:r>
        </a:p>
      </dsp:txBody>
      <dsp:txXfrm>
        <a:off x="93757" y="93805"/>
        <a:ext cx="2800288" cy="1733109"/>
      </dsp:txXfrm>
    </dsp:sp>
    <dsp:sp modelId="{C1C49D06-16D6-48EE-92C5-9E4FE19F10EB}">
      <dsp:nvSpPr>
        <dsp:cNvPr id="0" name=""/>
        <dsp:cNvSpPr/>
      </dsp:nvSpPr>
      <dsp:spPr>
        <a:xfrm rot="5400000">
          <a:off x="4875376" y="321190"/>
          <a:ext cx="1536498"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0" algn="l" defTabSz="977900" rtl="0" eaLnBrk="0" fontAlgn="base" hangingPunct="0">
            <a:lnSpc>
              <a:spcPct val="90000"/>
            </a:lnSpc>
            <a:spcBef>
              <a:spcPct val="0"/>
            </a:spcBef>
            <a:spcAft>
              <a:spcPct val="15000"/>
            </a:spcAft>
            <a:buNone/>
          </a:pPr>
          <a:r>
            <a:rPr lang="en-US" sz="2200" kern="1200" dirty="0"/>
            <a:t>The collection of activities that protect the information system and the data stored in it</a:t>
          </a:r>
        </a:p>
      </dsp:txBody>
      <dsp:txXfrm rot="-5400000">
        <a:off x="2987801" y="2283771"/>
        <a:ext cx="5236642" cy="1386486"/>
      </dsp:txXfrm>
    </dsp:sp>
    <dsp:sp modelId="{062654DB-C5F7-4023-94DE-45993E99C76A}">
      <dsp:nvSpPr>
        <dsp:cNvPr id="0" name=""/>
        <dsp:cNvSpPr/>
      </dsp:nvSpPr>
      <dsp:spPr>
        <a:xfrm>
          <a:off x="0" y="2016702"/>
          <a:ext cx="2987802" cy="19206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eaLnBrk="0" fontAlgn="base" hangingPunct="0">
            <a:lnSpc>
              <a:spcPct val="90000"/>
            </a:lnSpc>
            <a:spcBef>
              <a:spcPct val="0"/>
            </a:spcBef>
            <a:spcAft>
              <a:spcPct val="35000"/>
            </a:spcAft>
            <a:buNone/>
          </a:pPr>
          <a:r>
            <a:rPr lang="en-US" sz="3200" kern="1200" dirty="0"/>
            <a:t>Information system security</a:t>
          </a:r>
        </a:p>
      </dsp:txBody>
      <dsp:txXfrm>
        <a:off x="93757" y="2110459"/>
        <a:ext cx="2800288" cy="1733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7B286-E8A9-495D-A33E-2B45AD7DA580}">
      <dsp:nvSpPr>
        <dsp:cNvPr id="0" name=""/>
        <dsp:cNvSpPr/>
      </dsp:nvSpPr>
      <dsp:spPr>
        <a:xfrm>
          <a:off x="0" y="787613"/>
          <a:ext cx="829945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eaLnBrk="0" fontAlgn="base" hangingPunct="0">
            <a:lnSpc>
              <a:spcPct val="90000"/>
            </a:lnSpc>
            <a:spcBef>
              <a:spcPct val="0"/>
            </a:spcBef>
            <a:spcAft>
              <a:spcPct val="35000"/>
            </a:spcAft>
            <a:buClr>
              <a:srgbClr val="ED6E2E"/>
            </a:buClr>
            <a:buSzPts val="3200"/>
            <a:buFont typeface="Wingdings" panose="05000000000000000000" pitchFamily="2" charset="2"/>
            <a:buNone/>
          </a:pPr>
          <a:r>
            <a:rPr lang="en-US" sz="2200" kern="1200" dirty="0"/>
            <a:t>Uptime</a:t>
          </a:r>
        </a:p>
      </dsp:txBody>
      <dsp:txXfrm>
        <a:off x="25130" y="812743"/>
        <a:ext cx="8249190" cy="464540"/>
      </dsp:txXfrm>
    </dsp:sp>
    <dsp:sp modelId="{D07B0488-E374-4EB0-88CA-C8A14729C97D}">
      <dsp:nvSpPr>
        <dsp:cNvPr id="0" name=""/>
        <dsp:cNvSpPr/>
      </dsp:nvSpPr>
      <dsp:spPr>
        <a:xfrm>
          <a:off x="0" y="1365773"/>
          <a:ext cx="829945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eaLnBrk="0" fontAlgn="base" hangingPunct="0">
            <a:lnSpc>
              <a:spcPct val="90000"/>
            </a:lnSpc>
            <a:spcBef>
              <a:spcPct val="0"/>
            </a:spcBef>
            <a:spcAft>
              <a:spcPct val="35000"/>
            </a:spcAft>
            <a:buNone/>
          </a:pPr>
          <a:r>
            <a:rPr lang="en-US" sz="2200" kern="1200" dirty="0"/>
            <a:t>Downtime</a:t>
          </a:r>
        </a:p>
      </dsp:txBody>
      <dsp:txXfrm>
        <a:off x="25130" y="1390903"/>
        <a:ext cx="8249190" cy="464540"/>
      </dsp:txXfrm>
    </dsp:sp>
    <dsp:sp modelId="{7471F187-0DE9-4412-A636-B8DEF2F294F2}">
      <dsp:nvSpPr>
        <dsp:cNvPr id="0" name=""/>
        <dsp:cNvSpPr/>
      </dsp:nvSpPr>
      <dsp:spPr>
        <a:xfrm>
          <a:off x="0" y="1943934"/>
          <a:ext cx="829945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eaLnBrk="0" fontAlgn="base" hangingPunct="0">
            <a:lnSpc>
              <a:spcPct val="90000"/>
            </a:lnSpc>
            <a:spcBef>
              <a:spcPct val="0"/>
            </a:spcBef>
            <a:spcAft>
              <a:spcPct val="35000"/>
            </a:spcAft>
            <a:buNone/>
          </a:pPr>
          <a:r>
            <a:rPr lang="en-US" sz="2200" kern="1200" dirty="0"/>
            <a:t>Availability [A = (Total Uptime)/(Total Uptime + Total Downtime)]</a:t>
          </a:r>
        </a:p>
      </dsp:txBody>
      <dsp:txXfrm>
        <a:off x="25130" y="1969064"/>
        <a:ext cx="8249190" cy="464540"/>
      </dsp:txXfrm>
    </dsp:sp>
    <dsp:sp modelId="{72E215B8-8F98-462E-AA1B-8DE5BBE85146}">
      <dsp:nvSpPr>
        <dsp:cNvPr id="0" name=""/>
        <dsp:cNvSpPr/>
      </dsp:nvSpPr>
      <dsp:spPr>
        <a:xfrm>
          <a:off x="0" y="2522094"/>
          <a:ext cx="829945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eaLnBrk="0" fontAlgn="base" hangingPunct="0">
            <a:lnSpc>
              <a:spcPct val="90000"/>
            </a:lnSpc>
            <a:spcBef>
              <a:spcPct val="0"/>
            </a:spcBef>
            <a:spcAft>
              <a:spcPct val="35000"/>
            </a:spcAft>
            <a:buNone/>
          </a:pPr>
          <a:r>
            <a:rPr lang="en-US" sz="2200" kern="1200" dirty="0"/>
            <a:t>Mean time to failure (MTTF)</a:t>
          </a:r>
        </a:p>
      </dsp:txBody>
      <dsp:txXfrm>
        <a:off x="25130" y="2547224"/>
        <a:ext cx="8249190" cy="464540"/>
      </dsp:txXfrm>
    </dsp:sp>
    <dsp:sp modelId="{E3C83EA1-0794-4947-B3DF-ECB0ACB86F7F}">
      <dsp:nvSpPr>
        <dsp:cNvPr id="0" name=""/>
        <dsp:cNvSpPr/>
      </dsp:nvSpPr>
      <dsp:spPr>
        <a:xfrm>
          <a:off x="0" y="3100254"/>
          <a:ext cx="829945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eaLnBrk="0" fontAlgn="base" hangingPunct="0">
            <a:lnSpc>
              <a:spcPct val="90000"/>
            </a:lnSpc>
            <a:spcBef>
              <a:spcPct val="0"/>
            </a:spcBef>
            <a:spcAft>
              <a:spcPct val="35000"/>
            </a:spcAft>
            <a:buNone/>
          </a:pPr>
          <a:r>
            <a:rPr lang="en-US" sz="2200" kern="1200" dirty="0"/>
            <a:t>Mean time to repair (MTTR)</a:t>
          </a:r>
        </a:p>
      </dsp:txBody>
      <dsp:txXfrm>
        <a:off x="25130" y="3125384"/>
        <a:ext cx="8249190"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64570DD3-3ABB-4CE7-93CC-7A20288B4E83}" type="datetime1">
              <a:rPr lang="en-US"/>
              <a:pPr>
                <a:defRPr/>
              </a:pPr>
              <a:t>2/4/2022</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r>
              <a:rPr lang="en-US" dirty="0"/>
              <a:t>(c) ITT Educational Services, Inc.</a:t>
            </a:r>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37C31938-6748-440E-8C92-E19017121C8F}" type="slidenum">
              <a:rPr lang="en-US"/>
              <a:pPr>
                <a:defRPr/>
              </a:pPr>
              <a:t>‹#›</a:t>
            </a:fld>
            <a:endParaRPr lang="en-US" dirty="0"/>
          </a:p>
        </p:txBody>
      </p:sp>
    </p:spTree>
    <p:extLst>
      <p:ext uri="{BB962C8B-B14F-4D97-AF65-F5344CB8AC3E}">
        <p14:creationId xmlns:p14="http://schemas.microsoft.com/office/powerpoint/2010/main" val="151452231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8T15:34:17.803"/>
    </inkml:context>
    <inkml:brush xml:id="br0">
      <inkml:brushProperty name="width" value="0.05" units="cm"/>
      <inkml:brushProperty name="height" value="0.05" units="cm"/>
      <inkml:brushProperty name="color" value="#5B2D90"/>
    </inkml:brush>
  </inkml:definitions>
  <inkml:trace contextRef="#ctx0" brushRef="#br0">0 0 24575,'97'0'0,"133"19"0,-113-10 0,-77-7 0,68 12 0,-39 1 0,109 20 0,76 9 0,-236-40 0,0 2 0,0 1 0,0 0 0,18 11 0,38 15 0,232 60 0,-261-82 0,-1-2 0,2-2 0,68 3 0,-101-10 0,1 0 0,-1 2 0,0-1 0,1 2 0,-1 0 0,0 0 0,0 1 0,-1 1 0,1 0 0,-1 1 0,19 12 0,-16-11 0,1 0 0,-1-1 0,1 0 0,0-1 0,0-1 0,1-1 0,-1 0 0,27 0 0,40 8 0,-78-10 0,-1 0 0,1 0 0,0-1 0,0 0 0,0 0 0,0 0 0,7-1 0,-12 1 0,1 0 0,-1 0 0,1-1 0,0 1 0,-1 0 0,1 0 0,-1-1 0,1 1 0,-1 0 0,1-1 0,-1 1 0,1 0 0,-1-1 0,0 1 0,1-1 0,-1 1 0,1-1 0,-1 1 0,0-1 0,1 1 0,-1-1 0,0 1 0,0-1 0,0 1 0,1-2 0,-1 0 0,0 1 0,0-1 0,-1 0 0,1 1 0,0-1 0,-1 1 0,1-1 0,-1 0 0,0 1 0,1-1 0,-1 1 0,0-1 0,-2-2 0,-7-10 0,0 0 0,-1 1 0,-1 0 0,0 0 0,-1 1 0,0 1 0,0 0 0,-2 1 0,1 0 0,-24-11 0,25 15 0,7 4 0,0-1 0,0 0 0,0 0 0,0 0 0,1-1 0,0 0 0,0 0 0,-9-9 0,14 13 0,0-1 0,0 1 0,0 0 0,0-1 0,0 1 0,0-1 0,0 1 0,0 0 0,0-1 0,0 1 0,0 0 0,0-1 0,0 1 0,1 0 0,-1-1 0,0 1 0,0 0 0,0-1 0,1 1 0,-1 0 0,0-1 0,0 1 0,1 0 0,-1 0 0,0 0 0,1-1 0,-1 1 0,0 0 0,1 0 0,-1 0 0,0 0 0,1-1 0,-1 1 0,0 0 0,1 0 0,-1 0 0,1 0 0,-1 0 0,0 0 0,1 0 0,-1 0 0,0 0 0,1 0 0,21-2 0,-21 2 0,24-2 0,0 1 0,1 0 0,-1 3 0,0 0 0,0 1 0,0 1 0,31 10 0,-54-13 0,1-1 0,-1 1 0,0 0 0,1 0 0,-1 1 0,0-1 0,0 0 0,0 1 0,0-1 0,0 1 0,0-1 0,0 1 0,0 0 0,-1 0 0,1 0 0,-1 0 0,1 0 0,-1 1 0,0-1 0,0 0 0,0 0 0,0 1 0,0-1 0,0 1 0,-1-1 0,1 1 0,-1-1 0,0 1 0,0-1 0,0 1 0,0-1 0,0 1 0,-1 3 0,0-2 0,0 0 0,-1 1 0,0-1 0,0 0 0,0 0 0,0 0 0,-1-1 0,1 1 0,-1 0 0,0-1 0,0 0 0,-1 0 0,1 0 0,0 0 0,-1 0 0,0-1 0,0 1 0,-5 2 0,-10 2 0,0-1 0,-1 0 0,-35 5 0,32-7 0,0 1 0,-34 12 0,-57 30-1365,94-37-5461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D8584603-D653-41CD-8BD6-0A0F87B6390C}" type="datetime1">
              <a:rPr lang="en-US"/>
              <a:pPr>
                <a:defRPr/>
              </a:pPr>
              <a:t>2/4/2022</a:t>
            </a:fld>
            <a:endParaRPr lang="en-US" dirty="0"/>
          </a:p>
        </p:txBody>
      </p:sp>
      <p:sp>
        <p:nvSpPr>
          <p:cNvPr id="1843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r>
              <a:rPr lang="en-US" dirty="0"/>
              <a:t>(c) ITT Educational Services, Inc.</a:t>
            </a:r>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378F38F6-B43D-4FE1-9561-BFBE12FE25E0}" type="slidenum">
              <a:rPr lang="en-US"/>
              <a:pPr>
                <a:defRPr/>
              </a:pPr>
              <a:t>‹#›</a:t>
            </a:fld>
            <a:endParaRPr lang="en-US" dirty="0"/>
          </a:p>
        </p:txBody>
      </p:sp>
    </p:spTree>
    <p:extLst>
      <p:ext uri="{BB962C8B-B14F-4D97-AF65-F5344CB8AC3E}">
        <p14:creationId xmlns:p14="http://schemas.microsoft.com/office/powerpoint/2010/main" val="270609318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204CD6-8BD3-4692-A4F1-DF486C90962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082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is recommended that passwords chosen by users be compared against a “black list” of unacceptable passwords.</a:t>
            </a:r>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13</a:t>
            </a:fld>
            <a:endParaRPr lang="en-US" altLang="en-US"/>
          </a:p>
        </p:txBody>
      </p:sp>
    </p:spTree>
    <p:extLst>
      <p:ext uri="{BB962C8B-B14F-4D97-AF65-F5344CB8AC3E}">
        <p14:creationId xmlns:p14="http://schemas.microsoft.com/office/powerpoint/2010/main" val="157186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NTLM v2 uses a random value to act as a salt so that hashes are different when two users use the same password.</a:t>
            </a:r>
          </a:p>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24</a:t>
            </a:fld>
            <a:endParaRPr lang="en-US" altLang="en-US"/>
          </a:p>
        </p:txBody>
      </p:sp>
    </p:spTree>
    <p:extLst>
      <p:ext uri="{BB962C8B-B14F-4D97-AF65-F5344CB8AC3E}">
        <p14:creationId xmlns:p14="http://schemas.microsoft.com/office/powerpoint/2010/main" val="355078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Good use of error messages:</a:t>
            </a:r>
          </a:p>
          <a:p>
            <a:pPr>
              <a:buFontTx/>
              <a:buChar char="-"/>
            </a:pPr>
            <a:r>
              <a:rPr lang="en-US" altLang="en-US" dirty="0">
                <a:latin typeface="Arial" pitchFamily="34" charset="0"/>
                <a:ea typeface="ＭＳ Ｐゴシック" pitchFamily="34" charset="-128"/>
              </a:rPr>
              <a:t>Do not use a different message for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bad user name</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and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bad password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and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account locked out</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a:buFontTx/>
              <a:buChar char="-"/>
            </a:pPr>
            <a:r>
              <a:rPr lang="en-US" altLang="en-US" dirty="0">
                <a:latin typeface="Arial" pitchFamily="34" charset="0"/>
                <a:ea typeface="ＭＳ Ｐゴシック" pitchFamily="34" charset="-128"/>
              </a:rPr>
              <a:t>Example - Solaris 7, if username was bad, there was a period at the end of the error message, and if the username was good and the password bad, the period was missing.</a:t>
            </a:r>
          </a:p>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28</a:t>
            </a:fld>
            <a:endParaRPr lang="en-US" altLang="en-US"/>
          </a:p>
        </p:txBody>
      </p:sp>
    </p:spTree>
    <p:extLst>
      <p:ext uri="{BB962C8B-B14F-4D97-AF65-F5344CB8AC3E}">
        <p14:creationId xmlns:p14="http://schemas.microsoft.com/office/powerpoint/2010/main" val="504826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passwords be sent as plaintext?</a:t>
            </a:r>
          </a:p>
          <a:p>
            <a:pPr lvl="1"/>
            <a:r>
              <a:rPr lang="en-US" dirty="0"/>
              <a:t>Never.</a:t>
            </a:r>
          </a:p>
          <a:p>
            <a:r>
              <a:rPr lang="en-US" dirty="0"/>
              <a:t>Should the password file be stored at the client or server?</a:t>
            </a:r>
          </a:p>
          <a:p>
            <a:pPr lvl="1"/>
            <a:r>
              <a:rPr lang="en-US" dirty="0"/>
              <a:t>Server.</a:t>
            </a:r>
          </a:p>
          <a:p>
            <a:r>
              <a:rPr lang="en-US" dirty="0"/>
              <a:t>Should the password file be transmitted over the network? </a:t>
            </a:r>
          </a:p>
          <a:p>
            <a:pPr lvl="1"/>
            <a:r>
              <a:rPr lang="en-US" dirty="0"/>
              <a:t>No.</a:t>
            </a:r>
          </a:p>
        </p:txBody>
      </p:sp>
      <p:sp>
        <p:nvSpPr>
          <p:cNvPr id="4" name="Date Placeholder 3"/>
          <p:cNvSpPr>
            <a:spLocks noGrp="1"/>
          </p:cNvSpPr>
          <p:nvPr>
            <p:ph type="dt" idx="10"/>
          </p:nvPr>
        </p:nvSpPr>
        <p:spPr/>
        <p:txBody>
          <a:bodyPr/>
          <a:lstStyle/>
          <a:p>
            <a:pPr>
              <a:defRPr/>
            </a:pPr>
            <a:fld id="{D8584603-D653-41CD-8BD6-0A0F87B6390C}" type="datetime1">
              <a:rPr lang="en-US" smtClean="0"/>
              <a:pPr>
                <a:defRPr/>
              </a:pPr>
              <a:t>2/4/2022</a:t>
            </a:fld>
            <a:endParaRPr lang="en-US" dirty="0"/>
          </a:p>
        </p:txBody>
      </p:sp>
      <p:sp>
        <p:nvSpPr>
          <p:cNvPr id="5" name="Footer Placeholder 4"/>
          <p:cNvSpPr>
            <a:spLocks noGrp="1"/>
          </p:cNvSpPr>
          <p:nvPr>
            <p:ph type="ftr" sz="quarter" idx="11"/>
          </p:nvPr>
        </p:nvSpPr>
        <p:spPr/>
        <p:txBody>
          <a:bodyPr/>
          <a:lstStyle/>
          <a:p>
            <a:pPr>
              <a:defRPr/>
            </a:pPr>
            <a:r>
              <a:rPr lang="en-US"/>
              <a:t>(c) ITT Educational Services, Inc.</a:t>
            </a:r>
            <a:endParaRPr lang="en-US" dirty="0"/>
          </a:p>
        </p:txBody>
      </p:sp>
      <p:sp>
        <p:nvSpPr>
          <p:cNvPr id="6" name="Slide Number Placeholder 5"/>
          <p:cNvSpPr>
            <a:spLocks noGrp="1"/>
          </p:cNvSpPr>
          <p:nvPr>
            <p:ph type="sldNum" sz="quarter" idx="12"/>
          </p:nvPr>
        </p:nvSpPr>
        <p:spPr/>
        <p:txBody>
          <a:bodyPr/>
          <a:lstStyle/>
          <a:p>
            <a:pPr>
              <a:defRPr/>
            </a:pPr>
            <a:fld id="{378F38F6-B43D-4FE1-9561-BFBE12FE25E0}" type="slidenum">
              <a:rPr lang="en-US" smtClean="0"/>
              <a:pPr>
                <a:defRPr/>
              </a:pPr>
              <a:t>29</a:t>
            </a:fld>
            <a:endParaRPr lang="en-US" dirty="0"/>
          </a:p>
        </p:txBody>
      </p:sp>
    </p:spTree>
    <p:extLst>
      <p:ext uri="{BB962C8B-B14F-4D97-AF65-F5344CB8AC3E}">
        <p14:creationId xmlns:p14="http://schemas.microsoft.com/office/powerpoint/2010/main" val="181781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a:lnSpc>
                <a:spcPct val="90000"/>
              </a:lnSpc>
            </a:pPr>
            <a:endParaRPr lang="en-US" dirty="0"/>
          </a:p>
        </p:txBody>
      </p:sp>
      <p:sp>
        <p:nvSpPr>
          <p:cNvPr id="54276" name="Date Placeholder 3"/>
          <p:cNvSpPr>
            <a:spLocks noGrp="1"/>
          </p:cNvSpPr>
          <p:nvPr>
            <p:ph type="dt" sz="quarter" idx="1"/>
          </p:nvPr>
        </p:nvSpPr>
        <p:spPr>
          <a:noFill/>
        </p:spPr>
        <p:txBody>
          <a:bodyPr/>
          <a:lstStyle/>
          <a:p>
            <a:pPr defTabSz="931863"/>
            <a:fld id="{65439FC8-7FB2-42EB-BAD2-4D0BA89F6C6C}" type="datetime1">
              <a:rPr lang="en-US" smtClean="0"/>
              <a:pPr defTabSz="931863"/>
              <a:t>2/4/2022</a:t>
            </a:fld>
            <a:endParaRPr lang="en-US" dirty="0"/>
          </a:p>
        </p:txBody>
      </p:sp>
      <p:sp>
        <p:nvSpPr>
          <p:cNvPr id="54278" name="Slide Number Placeholder 5"/>
          <p:cNvSpPr>
            <a:spLocks noGrp="1"/>
          </p:cNvSpPr>
          <p:nvPr>
            <p:ph type="sldNum" sz="quarter" idx="5"/>
          </p:nvPr>
        </p:nvSpPr>
        <p:spPr>
          <a:noFill/>
        </p:spPr>
        <p:txBody>
          <a:bodyPr/>
          <a:lstStyle/>
          <a:p>
            <a:pPr defTabSz="931863"/>
            <a:fld id="{EB184AF3-7814-475D-9C64-17ABFD310B7E}" type="slidenum">
              <a:rPr lang="en-US" smtClean="0"/>
              <a:pPr defTabSz="931863"/>
              <a:t>2</a:t>
            </a:fld>
            <a:endParaRPr lang="en-US" dirty="0"/>
          </a:p>
        </p:txBody>
      </p:sp>
    </p:spTree>
    <p:extLst>
      <p:ext uri="{BB962C8B-B14F-4D97-AF65-F5344CB8AC3E}">
        <p14:creationId xmlns:p14="http://schemas.microsoft.com/office/powerpoint/2010/main" val="228296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a:lnSpc>
                <a:spcPct val="90000"/>
              </a:lnSpc>
            </a:pPr>
            <a:endParaRPr lang="en-US" dirty="0"/>
          </a:p>
        </p:txBody>
      </p:sp>
      <p:sp>
        <p:nvSpPr>
          <p:cNvPr id="54276" name="Date Placeholder 3"/>
          <p:cNvSpPr>
            <a:spLocks noGrp="1"/>
          </p:cNvSpPr>
          <p:nvPr>
            <p:ph type="dt" sz="quarter" idx="1"/>
          </p:nvPr>
        </p:nvSpPr>
        <p:spPr>
          <a:noFill/>
        </p:spPr>
        <p:txBody>
          <a:bodyPr/>
          <a:lstStyle/>
          <a:p>
            <a:pPr defTabSz="931863"/>
            <a:fld id="{65439FC8-7FB2-42EB-BAD2-4D0BA89F6C6C}" type="datetime1">
              <a:rPr lang="en-US" smtClean="0"/>
              <a:pPr defTabSz="931863"/>
              <a:t>2/4/2022</a:t>
            </a:fld>
            <a:endParaRPr lang="en-US" dirty="0"/>
          </a:p>
        </p:txBody>
      </p:sp>
      <p:sp>
        <p:nvSpPr>
          <p:cNvPr id="54278" name="Slide Number Placeholder 5"/>
          <p:cNvSpPr>
            <a:spLocks noGrp="1"/>
          </p:cNvSpPr>
          <p:nvPr>
            <p:ph type="sldNum" sz="quarter" idx="5"/>
          </p:nvPr>
        </p:nvSpPr>
        <p:spPr>
          <a:noFill/>
        </p:spPr>
        <p:txBody>
          <a:bodyPr/>
          <a:lstStyle/>
          <a:p>
            <a:pPr defTabSz="931863"/>
            <a:fld id="{EB184AF3-7814-475D-9C64-17ABFD310B7E}" type="slidenum">
              <a:rPr lang="en-US" smtClean="0"/>
              <a:pPr defTabSz="931863"/>
              <a:t>3</a:t>
            </a:fld>
            <a:endParaRPr lang="en-US" dirty="0"/>
          </a:p>
        </p:txBody>
      </p:sp>
    </p:spTree>
    <p:extLst>
      <p:ext uri="{BB962C8B-B14F-4D97-AF65-F5344CB8AC3E}">
        <p14:creationId xmlns:p14="http://schemas.microsoft.com/office/powerpoint/2010/main" val="397148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b="1" dirty="0"/>
              <a:t>Confidentiality</a:t>
            </a:r>
            <a:r>
              <a:rPr lang="en-US" dirty="0"/>
              <a:t>: Only authorized users can view information.</a:t>
            </a:r>
          </a:p>
          <a:p>
            <a:pPr marL="171450" indent="-171450">
              <a:buFont typeface="Arial" panose="020B0604020202020204" pitchFamily="34" charset="0"/>
              <a:buChar char="•"/>
            </a:pPr>
            <a:r>
              <a:rPr lang="en-US" b="1" dirty="0"/>
              <a:t>Integrity</a:t>
            </a:r>
            <a:r>
              <a:rPr lang="en-US" dirty="0"/>
              <a:t>: Only authorized users can change information.</a:t>
            </a:r>
          </a:p>
          <a:p>
            <a:pPr marL="171450" indent="-171450">
              <a:buFont typeface="Arial" panose="020B0604020202020204" pitchFamily="34" charset="0"/>
              <a:buChar char="•"/>
            </a:pPr>
            <a:r>
              <a:rPr lang="en-US" b="1" dirty="0"/>
              <a:t>Availability</a:t>
            </a:r>
            <a:r>
              <a:rPr lang="en-US" dirty="0"/>
              <a:t>: Information is accessible by authorized users whenever they request the information.</a:t>
            </a:r>
          </a:p>
          <a:p>
            <a:endParaRPr lang="en-US" dirty="0"/>
          </a:p>
        </p:txBody>
      </p:sp>
      <p:sp>
        <p:nvSpPr>
          <p:cNvPr id="39940" name="Date Placeholder 3"/>
          <p:cNvSpPr>
            <a:spLocks noGrp="1"/>
          </p:cNvSpPr>
          <p:nvPr>
            <p:ph type="dt" sz="quarter" idx="1"/>
          </p:nvPr>
        </p:nvSpPr>
        <p:spPr>
          <a:noFill/>
        </p:spPr>
        <p:txBody>
          <a:bodyPr/>
          <a:lstStyle/>
          <a:p>
            <a:pPr defTabSz="931863"/>
            <a:fld id="{B1FBAE88-53D8-4EE0-9C16-38B816E48C28}" type="datetime1">
              <a:rPr lang="en-US" smtClean="0"/>
              <a:pPr defTabSz="931863"/>
              <a:t>2/4/2022</a:t>
            </a:fld>
            <a:endParaRPr lang="en-US" dirty="0"/>
          </a:p>
        </p:txBody>
      </p:sp>
      <p:sp>
        <p:nvSpPr>
          <p:cNvPr id="39942" name="Slide Number Placeholder 5"/>
          <p:cNvSpPr>
            <a:spLocks noGrp="1"/>
          </p:cNvSpPr>
          <p:nvPr>
            <p:ph type="sldNum" sz="quarter" idx="5"/>
          </p:nvPr>
        </p:nvSpPr>
        <p:spPr>
          <a:noFill/>
        </p:spPr>
        <p:txBody>
          <a:bodyPr/>
          <a:lstStyle/>
          <a:p>
            <a:pPr defTabSz="931863"/>
            <a:fld id="{BD292E85-5F44-425B-B595-AC73C8A3F654}" type="slidenum">
              <a:rPr lang="en-US" smtClean="0"/>
              <a:pPr defTabSz="931863"/>
              <a:t>4</a:t>
            </a:fld>
            <a:endParaRPr lang="en-US" dirty="0"/>
          </a:p>
        </p:txBody>
      </p:sp>
    </p:spTree>
    <p:extLst>
      <p:ext uri="{BB962C8B-B14F-4D97-AF65-F5344CB8AC3E}">
        <p14:creationId xmlns:p14="http://schemas.microsoft.com/office/powerpoint/2010/main" val="2871277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90000"/>
              </a:lnSpc>
              <a:defRPr/>
            </a:pPr>
            <a:endParaRPr lang="en-US" dirty="0"/>
          </a:p>
        </p:txBody>
      </p:sp>
      <p:sp>
        <p:nvSpPr>
          <p:cNvPr id="46084" name="Date Placeholder 3"/>
          <p:cNvSpPr>
            <a:spLocks noGrp="1"/>
          </p:cNvSpPr>
          <p:nvPr>
            <p:ph type="dt" sz="quarter" idx="1"/>
          </p:nvPr>
        </p:nvSpPr>
        <p:spPr>
          <a:noFill/>
        </p:spPr>
        <p:txBody>
          <a:bodyPr/>
          <a:lstStyle/>
          <a:p>
            <a:pPr defTabSz="931863"/>
            <a:fld id="{5BCAA846-9AFF-43F9-99F0-C1BEF1F0E304}" type="datetime1">
              <a:rPr lang="en-US" smtClean="0"/>
              <a:pPr defTabSz="931863"/>
              <a:t>2/4/2022</a:t>
            </a:fld>
            <a:endParaRPr lang="en-US" dirty="0"/>
          </a:p>
        </p:txBody>
      </p:sp>
      <p:sp>
        <p:nvSpPr>
          <p:cNvPr id="46086" name="Slide Number Placeholder 5"/>
          <p:cNvSpPr>
            <a:spLocks noGrp="1"/>
          </p:cNvSpPr>
          <p:nvPr>
            <p:ph type="sldNum" sz="quarter" idx="5"/>
          </p:nvPr>
        </p:nvSpPr>
        <p:spPr>
          <a:noFill/>
        </p:spPr>
        <p:txBody>
          <a:bodyPr/>
          <a:lstStyle/>
          <a:p>
            <a:pPr defTabSz="931863"/>
            <a:fld id="{09F9DDE0-BF5A-408F-B8F0-3C3084B66144}" type="slidenum">
              <a:rPr lang="en-US" smtClean="0"/>
              <a:pPr defTabSz="931863"/>
              <a:t>5</a:t>
            </a:fld>
            <a:endParaRPr lang="en-US" dirty="0"/>
          </a:p>
        </p:txBody>
      </p:sp>
    </p:spTree>
    <p:extLst>
      <p:ext uri="{BB962C8B-B14F-4D97-AF65-F5344CB8AC3E}">
        <p14:creationId xmlns:p14="http://schemas.microsoft.com/office/powerpoint/2010/main" val="6294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Times New Roman" pitchFamily="18" charset="0"/>
                <a:ea typeface="+mn-ea"/>
                <a:cs typeface="+mn-cs"/>
              </a:rPr>
              <a:t>• Uptime: </a:t>
            </a:r>
            <a:r>
              <a:rPr lang="en-US" sz="1200" b="0" i="0" u="none" strike="noStrike" kern="1200" baseline="0" dirty="0">
                <a:solidFill>
                  <a:schemeClr val="tx1"/>
                </a:solidFill>
                <a:latin typeface="Times New Roman" pitchFamily="18" charset="0"/>
                <a:ea typeface="+mn-ea"/>
                <a:cs typeface="+mn-cs"/>
              </a:rPr>
              <a:t>The total amount of time that a system, application, and data are accessible. Typically measured in units of seconds, minutes, and hours within a given calendar month. Often expressed as a percentage of time available, e.g., 99.5 percent uptime.</a:t>
            </a:r>
          </a:p>
          <a:p>
            <a:r>
              <a:rPr lang="en-US" sz="1200" b="1" i="0" u="none" strike="noStrike" kern="1200" baseline="0" dirty="0">
                <a:solidFill>
                  <a:schemeClr val="tx1"/>
                </a:solidFill>
                <a:latin typeface="Times New Roman" pitchFamily="18" charset="0"/>
                <a:ea typeface="+mn-ea"/>
                <a:cs typeface="+mn-cs"/>
              </a:rPr>
              <a:t>• Downtime: </a:t>
            </a:r>
            <a:r>
              <a:rPr lang="en-US" sz="1200" b="0" i="0" u="none" strike="noStrike" kern="1200" baseline="0" dirty="0">
                <a:solidFill>
                  <a:schemeClr val="tx1"/>
                </a:solidFill>
                <a:latin typeface="Times New Roman" pitchFamily="18" charset="0"/>
                <a:ea typeface="+mn-ea"/>
                <a:cs typeface="+mn-cs"/>
              </a:rPr>
              <a:t>The total amount of time that a system, application, and data are not accessible. Measured in units of seconds, minutes, and hours for a calendar month.</a:t>
            </a:r>
          </a:p>
          <a:p>
            <a:r>
              <a:rPr lang="en-US" sz="1200" b="1" i="0" u="none" strike="noStrike" kern="1200" baseline="0" dirty="0">
                <a:solidFill>
                  <a:schemeClr val="tx1"/>
                </a:solidFill>
                <a:latin typeface="Times New Roman" pitchFamily="18" charset="0"/>
                <a:ea typeface="+mn-ea"/>
                <a:cs typeface="+mn-cs"/>
              </a:rPr>
              <a:t>• Availability:</a:t>
            </a:r>
            <a:r>
              <a:rPr lang="en-US" sz="1200" b="0" i="0" u="none" strike="noStrike" kern="1200" baseline="0" dirty="0">
                <a:solidFill>
                  <a:schemeClr val="tx1"/>
                </a:solidFill>
                <a:latin typeface="Times New Roman" pitchFamily="18" charset="0"/>
                <a:ea typeface="+mn-ea"/>
                <a:cs typeface="+mn-cs"/>
              </a:rPr>
              <a:t> A mathematical calculation where A = (Total Uptime) / (Total Uptime + Total Downtime).</a:t>
            </a:r>
          </a:p>
          <a:p>
            <a:r>
              <a:rPr lang="en-US" sz="1200" b="1" i="0" u="none" strike="noStrike" kern="1200" baseline="0" dirty="0">
                <a:solidFill>
                  <a:schemeClr val="tx1"/>
                </a:solidFill>
                <a:latin typeface="Times New Roman" pitchFamily="18" charset="0"/>
                <a:ea typeface="+mn-ea"/>
                <a:cs typeface="+mn-cs"/>
              </a:rPr>
              <a:t>• Mean time to failure (MTTF):</a:t>
            </a:r>
            <a:r>
              <a:rPr lang="en-US" sz="1200" b="0" i="0" u="none" strike="noStrike" kern="1200" baseline="0" dirty="0">
                <a:solidFill>
                  <a:schemeClr val="tx1"/>
                </a:solidFill>
                <a:latin typeface="Times New Roman" pitchFamily="18" charset="0"/>
                <a:ea typeface="+mn-ea"/>
                <a:cs typeface="+mn-cs"/>
              </a:rPr>
              <a:t> The average amount of time between failures for a particular system. </a:t>
            </a:r>
          </a:p>
          <a:p>
            <a:r>
              <a:rPr lang="en-US" sz="1200" b="1" i="0" u="none" strike="noStrike" kern="1200" baseline="0" dirty="0">
                <a:solidFill>
                  <a:schemeClr val="tx1"/>
                </a:solidFill>
                <a:latin typeface="Times New Roman" pitchFamily="18" charset="0"/>
                <a:ea typeface="+mn-ea"/>
                <a:cs typeface="+mn-cs"/>
              </a:rPr>
              <a:t>• Mean time to repair (MTTR):</a:t>
            </a:r>
            <a:r>
              <a:rPr lang="en-US" sz="1200" b="0" i="0" u="none" strike="noStrike" kern="1200" baseline="0" dirty="0">
                <a:solidFill>
                  <a:schemeClr val="tx1"/>
                </a:solidFill>
                <a:latin typeface="Times New Roman" pitchFamily="18" charset="0"/>
                <a:ea typeface="+mn-ea"/>
                <a:cs typeface="+mn-cs"/>
              </a:rPr>
              <a:t> The average amount of time it takes to repair a system, application, or component. The goal is to bring the system back up quickly.</a:t>
            </a:r>
          </a:p>
        </p:txBody>
      </p:sp>
      <p:sp>
        <p:nvSpPr>
          <p:cNvPr id="4" name="Date Placeholder 3"/>
          <p:cNvSpPr>
            <a:spLocks noGrp="1"/>
          </p:cNvSpPr>
          <p:nvPr>
            <p:ph type="dt" idx="10"/>
          </p:nvPr>
        </p:nvSpPr>
        <p:spPr/>
        <p:txBody>
          <a:bodyPr/>
          <a:lstStyle/>
          <a:p>
            <a:pPr>
              <a:defRPr/>
            </a:pPr>
            <a:fld id="{6ED4AFD2-40C8-464E-B5BF-9BF30EB40E48}" type="datetime1">
              <a:rPr lang="en-US" smtClean="0"/>
              <a:pPr>
                <a:defRPr/>
              </a:pPr>
              <a:t>2/4/2022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B6D50AB-C4C5-4127-8F47-E35DC30AA1CC}" type="slidenum">
              <a:rPr lang="en-US" smtClean="0"/>
              <a:pPr>
                <a:defRPr/>
              </a:pPr>
              <a:t>6</a:t>
            </a:fld>
            <a:endParaRPr lang="en-US" dirty="0"/>
          </a:p>
        </p:txBody>
      </p:sp>
    </p:spTree>
    <p:extLst>
      <p:ext uri="{BB962C8B-B14F-4D97-AF65-F5344CB8AC3E}">
        <p14:creationId xmlns:p14="http://schemas.microsoft.com/office/powerpoint/2010/main" val="144985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dirty="0"/>
          </a:p>
        </p:txBody>
      </p:sp>
      <p:sp>
        <p:nvSpPr>
          <p:cNvPr id="40964" name="Date Placeholder 3"/>
          <p:cNvSpPr>
            <a:spLocks noGrp="1"/>
          </p:cNvSpPr>
          <p:nvPr>
            <p:ph type="dt" sz="quarter" idx="1"/>
          </p:nvPr>
        </p:nvSpPr>
        <p:spPr>
          <a:noFill/>
        </p:spPr>
        <p:txBody>
          <a:bodyPr/>
          <a:lstStyle/>
          <a:p>
            <a:pPr defTabSz="931863"/>
            <a:fld id="{942D4152-408B-4F15-92A5-C47FFED672F3}" type="datetime1">
              <a:rPr lang="en-US" smtClean="0"/>
              <a:pPr defTabSz="931863"/>
              <a:t>2/4/2022</a:t>
            </a:fld>
            <a:endParaRPr lang="en-US" dirty="0"/>
          </a:p>
        </p:txBody>
      </p:sp>
      <p:sp>
        <p:nvSpPr>
          <p:cNvPr id="40966" name="Slide Number Placeholder 5"/>
          <p:cNvSpPr>
            <a:spLocks noGrp="1"/>
          </p:cNvSpPr>
          <p:nvPr>
            <p:ph type="sldNum" sz="quarter" idx="5"/>
          </p:nvPr>
        </p:nvSpPr>
        <p:spPr>
          <a:noFill/>
        </p:spPr>
        <p:txBody>
          <a:bodyPr/>
          <a:lstStyle/>
          <a:p>
            <a:pPr defTabSz="931863"/>
            <a:fld id="{78431B95-24FE-421E-A042-F8F59F9C2431}" type="slidenum">
              <a:rPr lang="en-US" smtClean="0"/>
              <a:pPr defTabSz="931863"/>
              <a:t>7</a:t>
            </a:fld>
            <a:endParaRPr lang="en-US" dirty="0"/>
          </a:p>
        </p:txBody>
      </p:sp>
    </p:spTree>
    <p:extLst>
      <p:ext uri="{BB962C8B-B14F-4D97-AF65-F5344CB8AC3E}">
        <p14:creationId xmlns:p14="http://schemas.microsoft.com/office/powerpoint/2010/main" val="249638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mn-cs"/>
              </a:rPr>
              <a:t>Something you know: passwords and pins</a:t>
            </a:r>
          </a:p>
          <a:p>
            <a:pPr>
              <a:defRPr/>
            </a:pPr>
            <a:r>
              <a:rPr lang="en-US" dirty="0">
                <a:cs typeface="+mn-cs"/>
              </a:rPr>
              <a:t>Something you have: access card, key, smart card</a:t>
            </a:r>
          </a:p>
          <a:p>
            <a:pPr>
              <a:defRPr/>
            </a:pPr>
            <a:r>
              <a:rPr lang="en-US" dirty="0">
                <a:cs typeface="+mn-cs"/>
              </a:rPr>
              <a:t>Something you are: biometrics, handwriting</a:t>
            </a:r>
          </a:p>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8</a:t>
            </a:fld>
            <a:endParaRPr lang="en-US" altLang="en-US"/>
          </a:p>
        </p:txBody>
      </p:sp>
    </p:spTree>
    <p:extLst>
      <p:ext uri="{BB962C8B-B14F-4D97-AF65-F5344CB8AC3E}">
        <p14:creationId xmlns:p14="http://schemas.microsoft.com/office/powerpoint/2010/main" val="3773595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Highly complex memorized secrets introduce a new potential vulnerability: they are less likely to be memorable, and it is more likely that they will be written down or stored electronically in an unsafe manner.</a:t>
            </a:r>
            <a:r>
              <a:rPr lang="en-US" dirty="0">
                <a:effectLst/>
              </a:rPr>
              <a:t> </a:t>
            </a:r>
          </a:p>
          <a:p>
            <a:endParaRPr lang="en-US" dirty="0"/>
          </a:p>
          <a:p>
            <a:r>
              <a:rPr lang="en-US" sz="1200" kern="1200" dirty="0">
                <a:solidFill>
                  <a:schemeClr val="tx1"/>
                </a:solidFill>
                <a:effectLst/>
                <a:latin typeface="Arial" charset="0"/>
                <a:ea typeface="+mn-ea"/>
                <a:cs typeface="+mn-cs"/>
              </a:rPr>
              <a:t>Research has shown, however, that users respond in very predictable ways to the requirements imposed by composition rules. For example, a user that might have chosen “password” as their password would be relatively likely to choose “Password1” if required to include an uppercase letter and a number, or “Password1!” if a symbol is also required.</a:t>
            </a:r>
            <a:r>
              <a:rPr lang="en-US" dirty="0">
                <a:effectLst/>
              </a:rPr>
              <a:t> </a:t>
            </a:r>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12</a:t>
            </a:fld>
            <a:endParaRPr lang="en-US" altLang="en-US"/>
          </a:p>
        </p:txBody>
      </p:sp>
    </p:spTree>
    <p:extLst>
      <p:ext uri="{BB962C8B-B14F-4D97-AF65-F5344CB8AC3E}">
        <p14:creationId xmlns:p14="http://schemas.microsoft.com/office/powerpoint/2010/main" val="1995302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a:t>Click to edit Master subtitle style</a:t>
            </a:r>
          </a:p>
        </p:txBody>
      </p:sp>
      <p:sp>
        <p:nvSpPr>
          <p:cNvPr id="6" name="Text Box 6"/>
          <p:cNvSpPr txBox="1">
            <a:spLocks noChangeArrowheads="1"/>
          </p:cNvSpPr>
          <p:nvPr userDrawn="1"/>
        </p:nvSpPr>
        <p:spPr bwMode="auto">
          <a:xfrm>
            <a:off x="8382000" y="6496050"/>
            <a:ext cx="581025" cy="215900"/>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3200"/>
            </a:lvl1pPr>
            <a:lvl2pPr>
              <a:defRPr sz="3000"/>
            </a:lvl2pPr>
            <a:lvl3pPr>
              <a:defRPr sz="2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6"/>
          <p:cNvSpPr txBox="1">
            <a:spLocks noChangeArrowheads="1"/>
          </p:cNvSpPr>
          <p:nvPr userDrawn="1"/>
        </p:nvSpPr>
        <p:spPr bwMode="auto">
          <a:xfrm>
            <a:off x="8382000" y="6496050"/>
            <a:ext cx="581025" cy="215900"/>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21676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0C2CCE-7E8B-DC4E-9A42-6095B227DACE}" type="slidenum">
              <a:rPr lang="en-US" altLang="en-US"/>
              <a:pPr/>
              <a:t>‹#›</a:t>
            </a:fld>
            <a:endParaRPr lang="en-US" altLang="en-US"/>
          </a:p>
        </p:txBody>
      </p:sp>
      <p:sp>
        <p:nvSpPr>
          <p:cNvPr id="6"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2682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539750" y="304799"/>
            <a:ext cx="8299450" cy="123613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539750" y="1540932"/>
            <a:ext cx="8299450" cy="4402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 Box 6"/>
          <p:cNvSpPr txBox="1">
            <a:spLocks noChangeArrowheads="1"/>
          </p:cNvSpPr>
          <p:nvPr/>
        </p:nvSpPr>
        <p:spPr bwMode="auto">
          <a:xfrm>
            <a:off x="8382000" y="6496050"/>
            <a:ext cx="581025" cy="215900"/>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
        <p:nvSpPr>
          <p:cNvPr id="1031" name="Text Box 5"/>
          <p:cNvSpPr txBox="1">
            <a:spLocks noChangeArrowheads="1"/>
          </p:cNvSpPr>
          <p:nvPr userDrawn="1"/>
        </p:nvSpPr>
        <p:spPr bwMode="auto">
          <a:xfrm>
            <a:off x="95250" y="6478588"/>
            <a:ext cx="3302000" cy="24447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defRPr/>
            </a:pPr>
            <a:r>
              <a:rPr lang="en-US" sz="1000" dirty="0">
                <a:solidFill>
                  <a:schemeClr val="bg1"/>
                </a:solidFill>
              </a:rPr>
              <a:t>Fundamentals of Information Systems Security</a:t>
            </a:r>
          </a:p>
        </p:txBody>
      </p:sp>
    </p:spTree>
  </p:cSld>
  <p:clrMap bg1="lt1" tx1="dk1" bg2="lt2" tx2="dk2" accent1="accent1" accent2="accent2" accent3="accent3" accent4="accent4" accent5="accent5" accent6="accent6" hlink="hlink" folHlink="folHlink"/>
  <p:sldLayoutIdLst>
    <p:sldLayoutId id="2147484080" r:id="rId1"/>
    <p:sldLayoutId id="2147484079" r:id="rId2"/>
    <p:sldLayoutId id="2147484082" r:id="rId3"/>
    <p:sldLayoutId id="2147484083" r:id="rId4"/>
  </p:sldLayoutIdLst>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30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1900238"/>
            <a:ext cx="8458200" cy="3366706"/>
          </a:xfrm>
          <a:noFill/>
        </p:spPr>
        <p:txBody>
          <a:bodyPr/>
          <a:lstStyle/>
          <a:p>
            <a:pPr algn="ctr" eaLnBrk="1" hangingPunct="1"/>
            <a:r>
              <a:rPr lang="en-US" altLang="en-US" sz="3200"/>
              <a:t>Lecture 2</a:t>
            </a:r>
            <a:br>
              <a:rPr lang="en-US" altLang="en-US" sz="3200" dirty="0"/>
            </a:br>
            <a:br>
              <a:rPr lang="en-US" altLang="en-US" sz="3200" dirty="0"/>
            </a:br>
            <a:r>
              <a:rPr lang="en-US" altLang="en-US" sz="3200" dirty="0"/>
              <a:t>CS 07351: Cyber Security: Fundamentals, Principles and Applications</a:t>
            </a:r>
            <a:br>
              <a:rPr lang="en-US" altLang="en-US" sz="3200" dirty="0"/>
            </a:br>
            <a:br>
              <a:rPr lang="en-US" altLang="en-US" sz="3200" dirty="0"/>
            </a:br>
            <a:r>
              <a:rPr lang="en-US" altLang="en-US" sz="3200" dirty="0"/>
              <a:t>Dr. Vahid Heydari</a:t>
            </a:r>
          </a:p>
        </p:txBody>
      </p:sp>
      <p:sp>
        <p:nvSpPr>
          <p:cNvPr id="2" name="TextBox 1">
            <a:extLst>
              <a:ext uri="{FF2B5EF4-FFF2-40B4-BE49-F238E27FC236}">
                <a16:creationId xmlns:a16="http://schemas.microsoft.com/office/drawing/2014/main" id="{FE352F1A-9971-45F6-B889-72C092606960}"/>
              </a:ext>
            </a:extLst>
          </p:cNvPr>
          <p:cNvSpPr txBox="1"/>
          <p:nvPr/>
        </p:nvSpPr>
        <p:spPr>
          <a:xfrm>
            <a:off x="1260088" y="1236444"/>
            <a:ext cx="5352747" cy="369332"/>
          </a:xfrm>
          <a:prstGeom prst="rect">
            <a:avLst/>
          </a:prstGeom>
          <a:noFill/>
        </p:spPr>
        <p:txBody>
          <a:bodyPr wrap="none" rtlCol="0">
            <a:spAutoFit/>
          </a:bodyPr>
          <a:lstStyle/>
          <a:p>
            <a:r>
              <a:rPr lang="en-US" dirty="0"/>
              <a:t>you will have access to slides during midterm/final</a:t>
            </a:r>
          </a:p>
        </p:txBody>
      </p:sp>
    </p:spTree>
    <p:extLst>
      <p:ext uri="{BB962C8B-B14F-4D97-AF65-F5344CB8AC3E}">
        <p14:creationId xmlns:p14="http://schemas.microsoft.com/office/powerpoint/2010/main" val="94664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B78490E-00A3-4EE2-90AD-4BEE3FC560F0}"/>
              </a:ext>
            </a:extLst>
          </p:cNvPr>
          <p:cNvSpPr>
            <a:spLocks noGrp="1" noChangeArrowheads="1"/>
          </p:cNvSpPr>
          <p:nvPr>
            <p:ph type="title"/>
          </p:nvPr>
        </p:nvSpPr>
        <p:spPr>
          <a:xfrm>
            <a:off x="457200" y="274638"/>
            <a:ext cx="8229600" cy="1143000"/>
          </a:xfrm>
        </p:spPr>
        <p:txBody>
          <a:bodyPr/>
          <a:lstStyle/>
          <a:p>
            <a:pPr>
              <a:defRPr/>
            </a:pPr>
            <a:r>
              <a:rPr lang="en-US" dirty="0">
                <a:cs typeface="+mj-cs"/>
              </a:rPr>
              <a:t>Password Guidelines (</a:t>
            </a:r>
            <a:r>
              <a:rPr lang="en-US" dirty="0">
                <a:solidFill>
                  <a:srgbClr val="FF0000"/>
                </a:solidFill>
                <a:cs typeface="+mj-cs"/>
              </a:rPr>
              <a:t>Old</a:t>
            </a:r>
            <a:r>
              <a:rPr lang="en-US" dirty="0">
                <a:cs typeface="+mj-cs"/>
              </a:rPr>
              <a:t>)</a:t>
            </a:r>
          </a:p>
        </p:txBody>
      </p:sp>
      <p:sp>
        <p:nvSpPr>
          <p:cNvPr id="5" name="Rectangle 3">
            <a:extLst>
              <a:ext uri="{FF2B5EF4-FFF2-40B4-BE49-F238E27FC236}">
                <a16:creationId xmlns:a16="http://schemas.microsoft.com/office/drawing/2014/main" id="{0E0DDEF1-B23F-49D0-A203-EB5D843A4E24}"/>
              </a:ext>
            </a:extLst>
          </p:cNvPr>
          <p:cNvSpPr txBox="1">
            <a:spLocks noChangeArrowheads="1"/>
          </p:cNvSpPr>
          <p:nvPr/>
        </p:nvSpPr>
        <p:spPr bwMode="auto">
          <a:xfrm>
            <a:off x="990600" y="1524000"/>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90000"/>
              </a:lnSpc>
            </a:pPr>
            <a:r>
              <a:rPr lang="en-US" altLang="en-US" sz="2000" dirty="0"/>
              <a:t>Should be at least 8-14 characters</a:t>
            </a:r>
          </a:p>
          <a:p>
            <a:pPr>
              <a:lnSpc>
                <a:spcPct val="90000"/>
              </a:lnSpc>
            </a:pPr>
            <a:r>
              <a:rPr lang="en-US" altLang="en-US" sz="2000" dirty="0"/>
              <a:t>Use characters from each of the following four classes:</a:t>
            </a:r>
          </a:p>
          <a:p>
            <a:pPr lvl="1">
              <a:lnSpc>
                <a:spcPct val="90000"/>
              </a:lnSpc>
            </a:pPr>
            <a:r>
              <a:rPr lang="en-US" altLang="en-US" sz="1800" dirty="0"/>
              <a:t>English upper case letters</a:t>
            </a:r>
          </a:p>
          <a:p>
            <a:pPr lvl="1">
              <a:lnSpc>
                <a:spcPct val="90000"/>
              </a:lnSpc>
            </a:pPr>
            <a:r>
              <a:rPr lang="en-US" altLang="en-US" sz="1800" dirty="0"/>
              <a:t>English lower case letters</a:t>
            </a:r>
          </a:p>
          <a:p>
            <a:pPr lvl="1">
              <a:lnSpc>
                <a:spcPct val="90000"/>
              </a:lnSpc>
            </a:pPr>
            <a:r>
              <a:rPr lang="en-US" altLang="en-US" sz="1800" dirty="0"/>
              <a:t>Westernized Arabic numerals (0,1,2,…)</a:t>
            </a:r>
          </a:p>
          <a:p>
            <a:pPr lvl="1">
              <a:lnSpc>
                <a:spcPct val="90000"/>
              </a:lnSpc>
            </a:pPr>
            <a:r>
              <a:rPr lang="en-US" altLang="en-US" sz="1800" dirty="0"/>
              <a:t>Non-alphanumeric (special) characters such as punctuation symbols.</a:t>
            </a:r>
          </a:p>
          <a:p>
            <a:pPr>
              <a:lnSpc>
                <a:spcPct val="90000"/>
              </a:lnSpc>
            </a:pPr>
            <a:r>
              <a:rPr lang="en-US" altLang="en-US" sz="2000" dirty="0"/>
              <a:t>Don</a:t>
            </a:r>
            <a:r>
              <a:rPr lang="ja-JP" altLang="en-US" sz="2000" dirty="0"/>
              <a:t>’</a:t>
            </a:r>
            <a:r>
              <a:rPr lang="en-US" altLang="ja-JP" sz="2000" dirty="0"/>
              <a:t>t use any part of the account identifier</a:t>
            </a:r>
          </a:p>
          <a:p>
            <a:pPr>
              <a:lnSpc>
                <a:spcPct val="90000"/>
              </a:lnSpc>
            </a:pPr>
            <a:r>
              <a:rPr lang="en-US" altLang="en-US" sz="2000" dirty="0"/>
              <a:t>Don</a:t>
            </a:r>
            <a:r>
              <a:rPr lang="ja-JP" altLang="en-US" sz="2000" dirty="0"/>
              <a:t>’</a:t>
            </a:r>
            <a:r>
              <a:rPr lang="en-US" altLang="ja-JP" sz="2000" dirty="0"/>
              <a:t>t use a proper name or any word in the dictionary without misspelling it in some way</a:t>
            </a:r>
          </a:p>
          <a:p>
            <a:pPr>
              <a:lnSpc>
                <a:spcPct val="90000"/>
              </a:lnSpc>
            </a:pPr>
            <a:r>
              <a:rPr lang="en-US" altLang="en-US" sz="2000" dirty="0"/>
              <a:t>Don</a:t>
            </a:r>
            <a:r>
              <a:rPr lang="ja-JP" altLang="en-US" sz="2000" dirty="0"/>
              <a:t>’</a:t>
            </a:r>
            <a:r>
              <a:rPr lang="en-US" altLang="ja-JP" sz="2000" dirty="0"/>
              <a:t>t use a word with numbers before or after it</a:t>
            </a:r>
          </a:p>
          <a:p>
            <a:pPr>
              <a:lnSpc>
                <a:spcPct val="90000"/>
              </a:lnSpc>
            </a:pPr>
            <a:r>
              <a:rPr lang="en-US" altLang="en-US" sz="2000" dirty="0"/>
              <a:t>Don</a:t>
            </a:r>
            <a:r>
              <a:rPr lang="ja-JP" altLang="en-US" sz="2000" dirty="0"/>
              <a:t>’</a:t>
            </a:r>
            <a:r>
              <a:rPr lang="en-US" altLang="ja-JP" sz="2000" dirty="0"/>
              <a:t>t use obvious phrases or sequences such as  </a:t>
            </a:r>
            <a:r>
              <a:rPr lang="ja-JP" altLang="en-US" sz="2000" dirty="0"/>
              <a:t>“</a:t>
            </a:r>
            <a:r>
              <a:rPr lang="en-US" altLang="ja-JP" sz="2000" dirty="0" err="1"/>
              <a:t>GOEagles</a:t>
            </a:r>
            <a:r>
              <a:rPr lang="ja-JP" altLang="en-US" sz="2000" dirty="0"/>
              <a:t>”</a:t>
            </a:r>
            <a:r>
              <a:rPr lang="en-US" altLang="ja-JP" sz="2000" dirty="0"/>
              <a:t> or </a:t>
            </a:r>
            <a:r>
              <a:rPr lang="ja-JP" altLang="en-US" sz="2000" dirty="0"/>
              <a:t>“</a:t>
            </a:r>
            <a:r>
              <a:rPr lang="en-US" altLang="ja-JP" sz="2000" dirty="0"/>
              <a:t>123456</a:t>
            </a:r>
            <a:r>
              <a:rPr lang="ja-JP" altLang="en-US" sz="2000" dirty="0"/>
              <a:t>”</a:t>
            </a:r>
            <a:r>
              <a:rPr lang="en-US" altLang="ja-JP" sz="2000" dirty="0"/>
              <a:t> or </a:t>
            </a:r>
            <a:r>
              <a:rPr lang="ja-JP" altLang="en-US" sz="2000" dirty="0"/>
              <a:t>“</a:t>
            </a:r>
            <a:r>
              <a:rPr lang="en-US" altLang="ja-JP" sz="2000" dirty="0"/>
              <a:t>aaa111</a:t>
            </a:r>
            <a:r>
              <a:rPr lang="ja-JP" altLang="en-US" sz="2000" dirty="0"/>
              <a:t>”</a:t>
            </a:r>
            <a:endParaRPr lang="en-US" altLang="en-US" sz="2000" dirty="0"/>
          </a:p>
        </p:txBody>
      </p:sp>
      <p:sp>
        <p:nvSpPr>
          <p:cNvPr id="6" name="TextBox 5">
            <a:extLst>
              <a:ext uri="{FF2B5EF4-FFF2-40B4-BE49-F238E27FC236}">
                <a16:creationId xmlns:a16="http://schemas.microsoft.com/office/drawing/2014/main" id="{C2081FE0-D967-4703-B4EC-382E8C739416}"/>
              </a:ext>
            </a:extLst>
          </p:cNvPr>
          <p:cNvSpPr txBox="1"/>
          <p:nvPr/>
        </p:nvSpPr>
        <p:spPr>
          <a:xfrm>
            <a:off x="3276600" y="4876800"/>
            <a:ext cx="7915275" cy="1323439"/>
          </a:xfrm>
          <a:prstGeom prst="rect">
            <a:avLst/>
          </a:prstGeom>
          <a:noFill/>
        </p:spPr>
        <p:txBody>
          <a:bodyPr wrap="square" rtlCol="0">
            <a:spAutoFit/>
            <a:scene3d>
              <a:camera prst="orthographicFront">
                <a:rot lat="0" lon="0" rev="1800000"/>
              </a:camera>
              <a:lightRig rig="threePt" dir="t"/>
            </a:scene3d>
          </a:bodyPr>
          <a:lstStyle/>
          <a:p>
            <a:pPr algn="ctr"/>
            <a:r>
              <a:rPr lang="en-US" sz="8000" dirty="0">
                <a:solidFill>
                  <a:srgbClr val="FF0000">
                    <a:alpha val="50000"/>
                  </a:srgbClr>
                </a:solidFill>
              </a:rPr>
              <a:t>OLD</a:t>
            </a:r>
          </a:p>
        </p:txBody>
      </p:sp>
    </p:spTree>
    <p:extLst>
      <p:ext uri="{BB962C8B-B14F-4D97-AF65-F5344CB8AC3E}">
        <p14:creationId xmlns:p14="http://schemas.microsoft.com/office/powerpoint/2010/main" val="276331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239000" cy="457200"/>
          </a:xfrm>
        </p:spPr>
        <p:txBody>
          <a:bodyPr/>
          <a:lstStyle/>
          <a:p>
            <a:r>
              <a:rPr lang="en-US" sz="2400" dirty="0"/>
              <a:t>NIST Password Security Recommendations </a:t>
            </a:r>
          </a:p>
        </p:txBody>
      </p:sp>
      <p:sp>
        <p:nvSpPr>
          <p:cNvPr id="3" name="Content Placeholder 2"/>
          <p:cNvSpPr>
            <a:spLocks noGrp="1"/>
          </p:cNvSpPr>
          <p:nvPr>
            <p:ph idx="1"/>
          </p:nvPr>
        </p:nvSpPr>
        <p:spPr/>
        <p:txBody>
          <a:bodyPr/>
          <a:lstStyle/>
          <a:p>
            <a:r>
              <a:rPr lang="en-US" dirty="0"/>
              <a:t>National Institute of Standards and Technology</a:t>
            </a:r>
          </a:p>
          <a:p>
            <a:r>
              <a:rPr lang="en-US" dirty="0">
                <a:solidFill>
                  <a:srgbClr val="FF0000"/>
                </a:solidFill>
              </a:rPr>
              <a:t>Three substantial changes (June 2017):</a:t>
            </a:r>
          </a:p>
          <a:p>
            <a:pPr marL="0" indent="0">
              <a:buNone/>
            </a:pPr>
            <a:r>
              <a:rPr lang="en-US" dirty="0"/>
              <a:t>1- Do not require that memorized secrets be changed arbitrarily (e.g., periodically) unless there is a user request or evidence of authenticator compromise.</a:t>
            </a:r>
          </a:p>
        </p:txBody>
      </p:sp>
      <p:sp>
        <p:nvSpPr>
          <p:cNvPr id="4" name="TextBox 3">
            <a:extLst>
              <a:ext uri="{FF2B5EF4-FFF2-40B4-BE49-F238E27FC236}">
                <a16:creationId xmlns:a16="http://schemas.microsoft.com/office/drawing/2014/main" id="{81EDB430-4472-4DD5-8088-C37155599366}"/>
              </a:ext>
            </a:extLst>
          </p:cNvPr>
          <p:cNvSpPr txBox="1"/>
          <p:nvPr/>
        </p:nvSpPr>
        <p:spPr>
          <a:xfrm>
            <a:off x="602523" y="5479831"/>
            <a:ext cx="8342990" cy="1200329"/>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Don’t put deadline on when a password should be changed after a certain # of days;</a:t>
            </a:r>
          </a:p>
          <a:p>
            <a:r>
              <a:rPr lang="en-US" dirty="0">
                <a:latin typeface="Times" panose="02020603050405020304" pitchFamily="18" charset="0"/>
                <a:cs typeface="Times" panose="02020603050405020304" pitchFamily="18" charset="0"/>
              </a:rPr>
              <a:t>Attackers are using social engineering attacks so it doesn’t matter how often you change</a:t>
            </a:r>
          </a:p>
          <a:p>
            <a:r>
              <a:rPr lang="en-US" dirty="0">
                <a:latin typeface="Times" panose="02020603050405020304" pitchFamily="18" charset="0"/>
                <a:cs typeface="Times" panose="02020603050405020304" pitchFamily="18" charset="0"/>
              </a:rPr>
              <a:t>your password, we’re used to that kind of email to change the password, it could be</a:t>
            </a:r>
          </a:p>
          <a:p>
            <a:r>
              <a:rPr lang="en-US" dirty="0">
                <a:latin typeface="Times" panose="02020603050405020304" pitchFamily="18" charset="0"/>
                <a:cs typeface="Times" panose="02020603050405020304" pitchFamily="18" charset="0"/>
              </a:rPr>
              <a:t>a phishing attacks</a:t>
            </a:r>
          </a:p>
        </p:txBody>
      </p:sp>
    </p:spTree>
    <p:extLst>
      <p:ext uri="{BB962C8B-B14F-4D97-AF65-F5344CB8AC3E}">
        <p14:creationId xmlns:p14="http://schemas.microsoft.com/office/powerpoint/2010/main" val="143183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NIST cont’d</a:t>
            </a:r>
          </a:p>
        </p:txBody>
      </p:sp>
      <p:sp>
        <p:nvSpPr>
          <p:cNvPr id="3" name="Content Placeholder 2"/>
          <p:cNvSpPr>
            <a:spLocks noGrp="1"/>
          </p:cNvSpPr>
          <p:nvPr>
            <p:ph idx="1"/>
          </p:nvPr>
        </p:nvSpPr>
        <p:spPr/>
        <p:txBody>
          <a:bodyPr/>
          <a:lstStyle/>
          <a:p>
            <a:pPr marL="0" indent="0">
              <a:buNone/>
            </a:pPr>
            <a:r>
              <a:rPr lang="en-US" dirty="0"/>
              <a:t>2- No more arbitrary password complexity requirements needing mixtures of upper case letters, symbols and numbers.</a:t>
            </a:r>
          </a:p>
          <a:p>
            <a:pPr marL="0" indent="0">
              <a:buNone/>
            </a:pPr>
            <a:r>
              <a:rPr lang="en-US" sz="2400" dirty="0"/>
              <a:t>- Like frequent password changes, it’s been shown repeatedly that these types of restrictions often result in worse passwords.</a:t>
            </a:r>
            <a:r>
              <a:rPr lang="en-US" dirty="0"/>
              <a:t> </a:t>
            </a:r>
          </a:p>
          <a:p>
            <a:pPr marL="0" indent="0">
              <a:buNone/>
            </a:pPr>
            <a:r>
              <a:rPr lang="en-US" sz="2400" dirty="0"/>
              <a:t>- Keystroke logging, phishing, and social engineering attacks are equally effective on lengthy, complex passwords as simple ones. </a:t>
            </a:r>
          </a:p>
        </p:txBody>
      </p:sp>
      <p:sp>
        <p:nvSpPr>
          <p:cNvPr id="4" name="TextBox 3">
            <a:extLst>
              <a:ext uri="{FF2B5EF4-FFF2-40B4-BE49-F238E27FC236}">
                <a16:creationId xmlns:a16="http://schemas.microsoft.com/office/drawing/2014/main" id="{C14503D1-D97B-49E8-80DA-8A150ECB18FC}"/>
              </a:ext>
            </a:extLst>
          </p:cNvPr>
          <p:cNvSpPr txBox="1"/>
          <p:nvPr/>
        </p:nvSpPr>
        <p:spPr>
          <a:xfrm>
            <a:off x="898072" y="5868782"/>
            <a:ext cx="7763664"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Attackers know what kind of passwords we’re going to do, like Password1!, since</a:t>
            </a:r>
          </a:p>
          <a:p>
            <a:r>
              <a:rPr lang="en-US" dirty="0">
                <a:latin typeface="Times" panose="02020603050405020304" pitchFamily="18" charset="0"/>
                <a:cs typeface="Times" panose="02020603050405020304" pitchFamily="18" charset="0"/>
              </a:rPr>
              <a:t>they’re human like us</a:t>
            </a:r>
          </a:p>
        </p:txBody>
      </p:sp>
    </p:spTree>
    <p:extLst>
      <p:ext uri="{BB962C8B-B14F-4D97-AF65-F5344CB8AC3E}">
        <p14:creationId xmlns:p14="http://schemas.microsoft.com/office/powerpoint/2010/main" val="202948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NIST cont’d</a:t>
            </a:r>
          </a:p>
        </p:txBody>
      </p:sp>
      <p:sp>
        <p:nvSpPr>
          <p:cNvPr id="3" name="Content Placeholder 2"/>
          <p:cNvSpPr>
            <a:spLocks noGrp="1"/>
          </p:cNvSpPr>
          <p:nvPr>
            <p:ph idx="1"/>
          </p:nvPr>
        </p:nvSpPr>
        <p:spPr/>
        <p:txBody>
          <a:bodyPr/>
          <a:lstStyle/>
          <a:p>
            <a:pPr marL="0" indent="0">
              <a:buNone/>
            </a:pPr>
            <a:r>
              <a:rPr lang="en-US" sz="2800" dirty="0"/>
              <a:t>3- Require screening of new passwords against lists of commonly used or compromised passwords.</a:t>
            </a:r>
          </a:p>
        </p:txBody>
      </p:sp>
      <p:sp>
        <p:nvSpPr>
          <p:cNvPr id="4" name="TextBox 3">
            <a:extLst>
              <a:ext uri="{FF2B5EF4-FFF2-40B4-BE49-F238E27FC236}">
                <a16:creationId xmlns:a16="http://schemas.microsoft.com/office/drawing/2014/main" id="{75B34B43-2037-49EE-8AD5-482E05B50A34}"/>
              </a:ext>
            </a:extLst>
          </p:cNvPr>
          <p:cNvSpPr txBox="1"/>
          <p:nvPr/>
        </p:nvSpPr>
        <p:spPr>
          <a:xfrm>
            <a:off x="965884" y="3304002"/>
            <a:ext cx="7212231" cy="923330"/>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So instead of asking you to fulfill password requirements,  there should be a</a:t>
            </a:r>
          </a:p>
          <a:p>
            <a:r>
              <a:rPr lang="en-US" dirty="0">
                <a:latin typeface="Times" panose="02020603050405020304" pitchFamily="18" charset="0"/>
                <a:cs typeface="Times" panose="02020603050405020304" pitchFamily="18" charset="0"/>
              </a:rPr>
              <a:t>database of well-known passwords; if the password is there, it shouldn’t be</a:t>
            </a:r>
          </a:p>
          <a:p>
            <a:r>
              <a:rPr lang="en-US" dirty="0">
                <a:latin typeface="Times" panose="02020603050405020304" pitchFamily="18" charset="0"/>
                <a:cs typeface="Times" panose="02020603050405020304" pitchFamily="18" charset="0"/>
              </a:rPr>
              <a:t>accepted</a:t>
            </a:r>
          </a:p>
        </p:txBody>
      </p:sp>
    </p:spTree>
    <p:extLst>
      <p:ext uri="{BB962C8B-B14F-4D97-AF65-F5344CB8AC3E}">
        <p14:creationId xmlns:p14="http://schemas.microsoft.com/office/powerpoint/2010/main" val="41664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0D11A32-B7B9-4824-8536-B8930B2DDD0A}"/>
              </a:ext>
            </a:extLst>
          </p:cNvPr>
          <p:cNvSpPr>
            <a:spLocks noGrp="1" noChangeArrowheads="1"/>
          </p:cNvSpPr>
          <p:nvPr>
            <p:ph type="title"/>
          </p:nvPr>
        </p:nvSpPr>
        <p:spPr>
          <a:xfrm>
            <a:off x="685800" y="609600"/>
            <a:ext cx="7772400" cy="457200"/>
          </a:xfrm>
        </p:spPr>
        <p:txBody>
          <a:bodyPr>
            <a:normAutofit fontScale="90000"/>
          </a:bodyPr>
          <a:lstStyle/>
          <a:p>
            <a:pPr>
              <a:defRPr/>
            </a:pPr>
            <a:r>
              <a:rPr lang="en-US">
                <a:cs typeface="+mj-cs"/>
              </a:rPr>
              <a:t>Password Cracking</a:t>
            </a:r>
          </a:p>
        </p:txBody>
      </p:sp>
      <p:graphicFrame>
        <p:nvGraphicFramePr>
          <p:cNvPr id="5" name="Group 81">
            <a:extLst>
              <a:ext uri="{FF2B5EF4-FFF2-40B4-BE49-F238E27FC236}">
                <a16:creationId xmlns:a16="http://schemas.microsoft.com/office/drawing/2014/main" id="{F3CD82BD-E317-4B2B-9F45-EF90F2B97F15}"/>
              </a:ext>
            </a:extLst>
          </p:cNvPr>
          <p:cNvGraphicFramePr>
            <a:graphicFrameLocks noGrp="1"/>
          </p:cNvGraphicFramePr>
          <p:nvPr>
            <p:ph idx="1"/>
          </p:nvPr>
        </p:nvGraphicFramePr>
        <p:xfrm>
          <a:off x="685800" y="1219200"/>
          <a:ext cx="7772400" cy="4800600"/>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685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Password</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Length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Numeric</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only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Alphabetic upper-case only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Alpha-numeric</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Upper and lower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Alpha-numeric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Special Chars.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.001 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.046 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1.48 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8.49 sec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 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30.9 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94.7 min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21.7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 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13.4 min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4.08 days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87 days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10 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5.80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253 days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22.9 yrs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16.7 min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163 days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26.6 centuries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2110 centuries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5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27.8 hrs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303 yrs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102k centuries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19.5m centuries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Text Box 55">
            <a:extLst>
              <a:ext uri="{FF2B5EF4-FFF2-40B4-BE49-F238E27FC236}">
                <a16:creationId xmlns:a16="http://schemas.microsoft.com/office/drawing/2014/main" id="{19D37959-DC60-4F50-9AFB-DCE4C17F5C01}"/>
              </a:ext>
            </a:extLst>
          </p:cNvPr>
          <p:cNvSpPr txBox="1">
            <a:spLocks noChangeArrowheads="1"/>
          </p:cNvSpPr>
          <p:nvPr/>
        </p:nvSpPr>
        <p:spPr bwMode="auto">
          <a:xfrm>
            <a:off x="1066800" y="5988050"/>
            <a:ext cx="716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Note: Table based on being able to generate 10 million cracks per second</a:t>
            </a:r>
          </a:p>
        </p:txBody>
      </p:sp>
      <p:sp>
        <p:nvSpPr>
          <p:cNvPr id="7" name="TextBox 6">
            <a:extLst>
              <a:ext uri="{FF2B5EF4-FFF2-40B4-BE49-F238E27FC236}">
                <a16:creationId xmlns:a16="http://schemas.microsoft.com/office/drawing/2014/main" id="{1D777ED7-F4DE-4CE8-B94B-639FB64EBCC6}"/>
              </a:ext>
            </a:extLst>
          </p:cNvPr>
          <p:cNvSpPr txBox="1"/>
          <p:nvPr/>
        </p:nvSpPr>
        <p:spPr>
          <a:xfrm>
            <a:off x="931526" y="304800"/>
            <a:ext cx="3525324"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Why a password should be complex</a:t>
            </a:r>
          </a:p>
        </p:txBody>
      </p:sp>
      <p:sp>
        <p:nvSpPr>
          <p:cNvPr id="8" name="TextBox 7">
            <a:extLst>
              <a:ext uri="{FF2B5EF4-FFF2-40B4-BE49-F238E27FC236}">
                <a16:creationId xmlns:a16="http://schemas.microsoft.com/office/drawing/2014/main" id="{7FACE647-A6BB-4EF3-9768-D233458C8BC7}"/>
              </a:ext>
            </a:extLst>
          </p:cNvPr>
          <p:cNvSpPr txBox="1"/>
          <p:nvPr/>
        </p:nvSpPr>
        <p:spPr>
          <a:xfrm>
            <a:off x="4702576" y="71735"/>
            <a:ext cx="4108817" cy="1200329"/>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 complex password</a:t>
            </a:r>
          </a:p>
          <a:p>
            <a:r>
              <a:rPr lang="en-US" dirty="0">
                <a:latin typeface="Times" panose="02020603050405020304" pitchFamily="18" charset="0"/>
                <a:cs typeface="Times" panose="02020603050405020304" pitchFamily="18" charset="0"/>
              </a:rPr>
              <a:t>1 equation;</a:t>
            </a:r>
          </a:p>
          <a:p>
            <a:r>
              <a:rPr lang="en-US" dirty="0">
                <a:latin typeface="Times" panose="02020603050405020304" pitchFamily="18" charset="0"/>
                <a:cs typeface="Times" panose="02020603050405020304" pitchFamily="18" charset="0"/>
              </a:rPr>
              <a:t>This prevents problems like writing down </a:t>
            </a:r>
          </a:p>
          <a:p>
            <a:r>
              <a:rPr lang="en-US" dirty="0">
                <a:latin typeface="Times" panose="02020603050405020304" pitchFamily="18" charset="0"/>
                <a:cs typeface="Times" panose="02020603050405020304" pitchFamily="18" charset="0"/>
              </a:rPr>
              <a:t>passwords or memorizing many</a:t>
            </a:r>
          </a:p>
        </p:txBody>
      </p:sp>
    </p:spTree>
    <p:extLst>
      <p:ext uri="{BB962C8B-B14F-4D97-AF65-F5344CB8AC3E}">
        <p14:creationId xmlns:p14="http://schemas.microsoft.com/office/powerpoint/2010/main" val="64454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1721B20-E5F0-447A-9C0D-B70A86703B78}"/>
              </a:ext>
            </a:extLst>
          </p:cNvPr>
          <p:cNvSpPr>
            <a:spLocks noGrp="1" noChangeArrowheads="1"/>
          </p:cNvSpPr>
          <p:nvPr>
            <p:ph type="title"/>
          </p:nvPr>
        </p:nvSpPr>
        <p:spPr>
          <a:xfrm>
            <a:off x="457200" y="274638"/>
            <a:ext cx="8229600" cy="1143000"/>
          </a:xfrm>
        </p:spPr>
        <p:txBody>
          <a:bodyPr/>
          <a:lstStyle/>
          <a:p>
            <a:pPr>
              <a:defRPr/>
            </a:pPr>
            <a:r>
              <a:rPr lang="en-US" dirty="0">
                <a:cs typeface="+mj-cs"/>
              </a:rPr>
              <a:t>Password Hygiene</a:t>
            </a:r>
          </a:p>
        </p:txBody>
      </p:sp>
      <p:sp>
        <p:nvSpPr>
          <p:cNvPr id="5" name="Rectangle 3">
            <a:extLst>
              <a:ext uri="{FF2B5EF4-FFF2-40B4-BE49-F238E27FC236}">
                <a16:creationId xmlns:a16="http://schemas.microsoft.com/office/drawing/2014/main" id="{42A540EC-DA5B-452F-8034-F94C86C864E1}"/>
              </a:ext>
            </a:extLst>
          </p:cNvPr>
          <p:cNvSpPr txBox="1">
            <a:spLocks noChangeArrowheads="1"/>
          </p:cNvSpPr>
          <p:nvPr/>
        </p:nvSpPr>
        <p:spPr bwMode="auto">
          <a:xfrm>
            <a:off x="685800" y="1639229"/>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000" dirty="0"/>
              <a:t>Don't</a:t>
            </a:r>
            <a:r>
              <a:rPr lang="en-US" altLang="ja-JP" sz="2000" dirty="0"/>
              <a:t> use a weak password just because it is easier to remember</a:t>
            </a:r>
          </a:p>
          <a:p>
            <a:r>
              <a:rPr lang="en-US" altLang="en-US" sz="2000" dirty="0"/>
              <a:t>Don't</a:t>
            </a:r>
            <a:r>
              <a:rPr lang="en-US" altLang="ja-JP" sz="2000" dirty="0"/>
              <a:t> write down your password; remember it</a:t>
            </a:r>
          </a:p>
          <a:p>
            <a:r>
              <a:rPr lang="en-US" altLang="en-US" sz="2000" dirty="0"/>
              <a:t>If you can’</a:t>
            </a:r>
            <a:r>
              <a:rPr lang="en-US" altLang="ja-JP" sz="2000" dirty="0"/>
              <a:t>t remember your passwords, write down clues and keep them in a secure place where you’ll know right away if they have been stolen</a:t>
            </a:r>
          </a:p>
          <a:p>
            <a:r>
              <a:rPr lang="en-US" altLang="en-US" sz="2000" dirty="0"/>
              <a:t>Do not write your account ID and password on a sticky note and post it on your workstation or desktop</a:t>
            </a:r>
          </a:p>
          <a:p>
            <a:r>
              <a:rPr lang="en-US" altLang="en-US" sz="2000" dirty="0"/>
              <a:t>Don't</a:t>
            </a:r>
            <a:r>
              <a:rPr lang="en-US" altLang="ja-JP" sz="2000" dirty="0"/>
              <a:t> give your password to anyone</a:t>
            </a:r>
          </a:p>
          <a:p>
            <a:r>
              <a:rPr lang="en-US" altLang="en-US" sz="2000" dirty="0"/>
              <a:t>You are responsible for ANY activity done with your accounts</a:t>
            </a:r>
          </a:p>
          <a:p>
            <a:r>
              <a:rPr lang="en-US" altLang="en-US" sz="2000" dirty="0"/>
              <a:t>Don't</a:t>
            </a:r>
            <a:r>
              <a:rPr lang="en-US" altLang="ja-JP" sz="2000" dirty="0"/>
              <a:t> let anyone observe you entering your password</a:t>
            </a:r>
          </a:p>
          <a:p>
            <a:r>
              <a:rPr lang="en-US" altLang="en-US" sz="2000" dirty="0"/>
              <a:t>If your password has been changed and you didn‘t</a:t>
            </a:r>
            <a:r>
              <a:rPr lang="en-US" altLang="ja-JP" sz="2000" dirty="0"/>
              <a:t> request it, let your system administrator know immediately</a:t>
            </a:r>
            <a:endParaRPr lang="en-US" altLang="en-US" sz="2000" dirty="0"/>
          </a:p>
        </p:txBody>
      </p:sp>
    </p:spTree>
    <p:extLst>
      <p:ext uri="{BB962C8B-B14F-4D97-AF65-F5344CB8AC3E}">
        <p14:creationId xmlns:p14="http://schemas.microsoft.com/office/powerpoint/2010/main" val="360848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742769-CC1C-4C07-B4D6-A7CDD2D50743}"/>
              </a:ext>
            </a:extLst>
          </p:cNvPr>
          <p:cNvSpPr>
            <a:spLocks noGrp="1"/>
          </p:cNvSpPr>
          <p:nvPr>
            <p:ph type="title"/>
          </p:nvPr>
        </p:nvSpPr>
        <p:spPr>
          <a:xfrm>
            <a:off x="457200" y="274638"/>
            <a:ext cx="8229600" cy="1143000"/>
          </a:xfrm>
        </p:spPr>
        <p:txBody>
          <a:bodyPr/>
          <a:lstStyle/>
          <a:p>
            <a:r>
              <a:rPr lang="en-US" dirty="0"/>
              <a:t>How are passwords stored?</a:t>
            </a:r>
          </a:p>
        </p:txBody>
      </p:sp>
      <p:sp>
        <p:nvSpPr>
          <p:cNvPr id="5" name="Content Placeholder 2">
            <a:extLst>
              <a:ext uri="{FF2B5EF4-FFF2-40B4-BE49-F238E27FC236}">
                <a16:creationId xmlns:a16="http://schemas.microsoft.com/office/drawing/2014/main" id="{E5014DAB-3F73-4E07-A3BF-AE26F168B380}"/>
              </a:ext>
            </a:extLst>
          </p:cNvPr>
          <p:cNvSpPr>
            <a:spLocks noGrp="1"/>
          </p:cNvSpPr>
          <p:nvPr>
            <p:ph idx="1"/>
          </p:nvPr>
        </p:nvSpPr>
        <p:spPr>
          <a:xfrm>
            <a:off x="685800" y="1563030"/>
            <a:ext cx="7772400" cy="4114800"/>
          </a:xfrm>
        </p:spPr>
        <p:txBody>
          <a:bodyPr>
            <a:normAutofit fontScale="92500" lnSpcReduction="20000"/>
          </a:bodyPr>
          <a:lstStyle/>
          <a:p>
            <a:r>
              <a:rPr lang="en-US" dirty="0"/>
              <a:t>Passwords should never be stored</a:t>
            </a:r>
          </a:p>
          <a:p>
            <a:pPr lvl="1"/>
            <a:r>
              <a:rPr lang="en-US" dirty="0"/>
              <a:t>As plaintext</a:t>
            </a:r>
          </a:p>
          <a:p>
            <a:pPr lvl="1"/>
            <a:r>
              <a:rPr lang="en-US" dirty="0"/>
              <a:t>With a reversible function</a:t>
            </a:r>
          </a:p>
          <a:p>
            <a:r>
              <a:rPr lang="en-US" dirty="0"/>
              <a:t>Use a hash to hide the password</a:t>
            </a:r>
          </a:p>
          <a:p>
            <a:pPr lvl="1"/>
            <a:r>
              <a:rPr lang="en-US" dirty="0"/>
              <a:t>Hash = one way function</a:t>
            </a:r>
          </a:p>
          <a:p>
            <a:pPr lvl="2"/>
            <a:r>
              <a:rPr lang="en-US" dirty="0"/>
              <a:t>By definition X cannot be derived from H(X)</a:t>
            </a:r>
          </a:p>
          <a:p>
            <a:pPr lvl="2"/>
            <a:r>
              <a:rPr lang="en-US" dirty="0"/>
              <a:t>Where X is the plain text and H(X) is the hash of X.</a:t>
            </a:r>
          </a:p>
          <a:p>
            <a:r>
              <a:rPr lang="en-US" dirty="0"/>
              <a:t>Salt the password</a:t>
            </a:r>
          </a:p>
          <a:p>
            <a:pPr lvl="1"/>
            <a:r>
              <a:rPr lang="en-US" dirty="0"/>
              <a:t>Defeat rainbow tables</a:t>
            </a:r>
          </a:p>
        </p:txBody>
      </p:sp>
      <p:sp>
        <p:nvSpPr>
          <p:cNvPr id="6" name="TextBox 5">
            <a:extLst>
              <a:ext uri="{FF2B5EF4-FFF2-40B4-BE49-F238E27FC236}">
                <a16:creationId xmlns:a16="http://schemas.microsoft.com/office/drawing/2014/main" id="{05F3F667-C690-457B-BE7A-999055165345}"/>
              </a:ext>
            </a:extLst>
          </p:cNvPr>
          <p:cNvSpPr txBox="1"/>
          <p:nvPr/>
        </p:nvSpPr>
        <p:spPr>
          <a:xfrm>
            <a:off x="5637341" y="2181409"/>
            <a:ext cx="1864613"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Encryption can be</a:t>
            </a:r>
          </a:p>
          <a:p>
            <a:r>
              <a:rPr lang="en-US" dirty="0">
                <a:latin typeface="Times" panose="02020603050405020304" pitchFamily="18" charset="0"/>
                <a:cs typeface="Times" panose="02020603050405020304" pitchFamily="18" charset="0"/>
              </a:rPr>
              <a:t>decrypted</a:t>
            </a:r>
          </a:p>
        </p:txBody>
      </p:sp>
    </p:spTree>
    <p:extLst>
      <p:ext uri="{BB962C8B-B14F-4D97-AF65-F5344CB8AC3E}">
        <p14:creationId xmlns:p14="http://schemas.microsoft.com/office/powerpoint/2010/main" val="153455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p:pic>
        <p:nvPicPr>
          <p:cNvPr id="1026" name="Picture 2" descr="Image result for hash cryp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1" y="1930400"/>
            <a:ext cx="6889446" cy="38753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ash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443" y="3207654"/>
            <a:ext cx="3068758" cy="21626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CE3B0F-ACE3-4F60-A78E-71F77F2485F5}"/>
              </a:ext>
            </a:extLst>
          </p:cNvPr>
          <p:cNvSpPr txBox="1"/>
          <p:nvPr/>
        </p:nvSpPr>
        <p:spPr>
          <a:xfrm>
            <a:off x="4193401" y="461200"/>
            <a:ext cx="4349204" cy="923330"/>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Hash doesn’t have a key; can go from plain</a:t>
            </a:r>
          </a:p>
          <a:p>
            <a:r>
              <a:rPr lang="en-US" dirty="0">
                <a:latin typeface="Times" panose="02020603050405020304" pitchFamily="18" charset="0"/>
                <a:cs typeface="Times" panose="02020603050405020304" pitchFamily="18" charset="0"/>
              </a:rPr>
              <a:t>text to hash value but no way to go the other</a:t>
            </a:r>
          </a:p>
          <a:p>
            <a:r>
              <a:rPr lang="en-US" dirty="0">
                <a:latin typeface="Times" panose="02020603050405020304" pitchFamily="18" charset="0"/>
                <a:cs typeface="Times" panose="02020603050405020304" pitchFamily="18" charset="0"/>
              </a:rPr>
              <a:t>way around; cannot decrypt</a:t>
            </a:r>
          </a:p>
        </p:txBody>
      </p:sp>
      <p:sp>
        <p:nvSpPr>
          <p:cNvPr id="6" name="TextBox 5">
            <a:extLst>
              <a:ext uri="{FF2B5EF4-FFF2-40B4-BE49-F238E27FC236}">
                <a16:creationId xmlns:a16="http://schemas.microsoft.com/office/drawing/2014/main" id="{568BA5AE-395C-42F2-B814-E36BEEDE96AB}"/>
              </a:ext>
            </a:extLst>
          </p:cNvPr>
          <p:cNvSpPr txBox="1"/>
          <p:nvPr/>
        </p:nvSpPr>
        <p:spPr>
          <a:xfrm>
            <a:off x="5947885" y="5800372"/>
            <a:ext cx="3068759"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Change one bit in message, hash value will be different</a:t>
            </a:r>
          </a:p>
        </p:txBody>
      </p:sp>
      <p:sp>
        <p:nvSpPr>
          <p:cNvPr id="7" name="TextBox 6">
            <a:extLst>
              <a:ext uri="{FF2B5EF4-FFF2-40B4-BE49-F238E27FC236}">
                <a16:creationId xmlns:a16="http://schemas.microsoft.com/office/drawing/2014/main" id="{2789D582-D56F-43C4-BDFF-0D37A37D3014}"/>
              </a:ext>
            </a:extLst>
          </p:cNvPr>
          <p:cNvSpPr txBox="1"/>
          <p:nvPr/>
        </p:nvSpPr>
        <p:spPr>
          <a:xfrm>
            <a:off x="0" y="3365638"/>
            <a:ext cx="2372143"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Cannot use hash for secret writing; hash</a:t>
            </a:r>
          </a:p>
          <a:p>
            <a:r>
              <a:rPr lang="en-US" dirty="0">
                <a:latin typeface="Times" panose="02020603050405020304" pitchFamily="18" charset="0"/>
                <a:cs typeface="Times" panose="02020603050405020304" pitchFamily="18" charset="0"/>
              </a:rPr>
              <a:t>is used to give integrity</a:t>
            </a:r>
          </a:p>
        </p:txBody>
      </p:sp>
      <p:sp>
        <p:nvSpPr>
          <p:cNvPr id="8" name="TextBox 7">
            <a:extLst>
              <a:ext uri="{FF2B5EF4-FFF2-40B4-BE49-F238E27FC236}">
                <a16:creationId xmlns:a16="http://schemas.microsoft.com/office/drawing/2014/main" id="{101D5C33-7297-40C9-9B28-0448918376BF}"/>
              </a:ext>
            </a:extLst>
          </p:cNvPr>
          <p:cNvSpPr txBox="1"/>
          <p:nvPr/>
        </p:nvSpPr>
        <p:spPr>
          <a:xfrm>
            <a:off x="373965" y="5938871"/>
            <a:ext cx="4756430"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Hash values will change if something is modified</a:t>
            </a:r>
          </a:p>
        </p:txBody>
      </p:sp>
    </p:spTree>
    <p:extLst>
      <p:ext uri="{BB962C8B-B14F-4D97-AF65-F5344CB8AC3E}">
        <p14:creationId xmlns:p14="http://schemas.microsoft.com/office/powerpoint/2010/main" val="85620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4EB04A-1273-4E77-8293-DC9D23686B24}"/>
              </a:ext>
            </a:extLst>
          </p:cNvPr>
          <p:cNvSpPr>
            <a:spLocks noGrp="1"/>
          </p:cNvSpPr>
          <p:nvPr>
            <p:ph type="title"/>
          </p:nvPr>
        </p:nvSpPr>
        <p:spPr>
          <a:xfrm>
            <a:off x="457200" y="274638"/>
            <a:ext cx="8229600" cy="1143000"/>
          </a:xfrm>
        </p:spPr>
        <p:txBody>
          <a:bodyPr/>
          <a:lstStyle/>
          <a:p>
            <a:r>
              <a:rPr lang="en-US" dirty="0"/>
              <a:t>Rainbow Tables</a:t>
            </a:r>
          </a:p>
        </p:txBody>
      </p:sp>
      <p:sp>
        <p:nvSpPr>
          <p:cNvPr id="5" name="Content Placeholder 2">
            <a:extLst>
              <a:ext uri="{FF2B5EF4-FFF2-40B4-BE49-F238E27FC236}">
                <a16:creationId xmlns:a16="http://schemas.microsoft.com/office/drawing/2014/main" id="{157124D8-FAFD-4886-84BA-34F954089FFE}"/>
              </a:ext>
            </a:extLst>
          </p:cNvPr>
          <p:cNvSpPr>
            <a:spLocks noGrp="1"/>
          </p:cNvSpPr>
          <p:nvPr>
            <p:ph idx="1"/>
          </p:nvPr>
        </p:nvSpPr>
        <p:spPr>
          <a:xfrm>
            <a:off x="457200" y="1600200"/>
            <a:ext cx="8229600" cy="4525963"/>
          </a:xfrm>
        </p:spPr>
        <p:txBody>
          <a:bodyPr/>
          <a:lstStyle/>
          <a:p>
            <a:r>
              <a:rPr lang="en-US" dirty="0"/>
              <a:t>Tables listing hashes of values</a:t>
            </a:r>
          </a:p>
          <a:p>
            <a:pPr marL="0" indent="0">
              <a:buNone/>
            </a:pPr>
            <a:endParaRPr lang="en-US" dirty="0"/>
          </a:p>
          <a:p>
            <a:endParaRPr lang="en-US" dirty="0"/>
          </a:p>
        </p:txBody>
      </p:sp>
      <p:graphicFrame>
        <p:nvGraphicFramePr>
          <p:cNvPr id="6" name="Table 5">
            <a:extLst>
              <a:ext uri="{FF2B5EF4-FFF2-40B4-BE49-F238E27FC236}">
                <a16:creationId xmlns:a16="http://schemas.microsoft.com/office/drawing/2014/main" id="{4AB2C0D8-AB13-4B2F-8FAC-DE9FBDF43FB3}"/>
              </a:ext>
            </a:extLst>
          </p:cNvPr>
          <p:cNvGraphicFramePr>
            <a:graphicFrameLocks noGrp="1"/>
          </p:cNvGraphicFramePr>
          <p:nvPr/>
        </p:nvGraphicFramePr>
        <p:xfrm>
          <a:off x="1600200" y="2743200"/>
          <a:ext cx="6248400" cy="1854200"/>
        </p:xfrm>
        <a:graphic>
          <a:graphicData uri="http://schemas.openxmlformats.org/drawingml/2006/table">
            <a:tbl>
              <a:tblPr firstRow="1" bandRow="1">
                <a:tableStyleId>{5C22544A-7EE6-4342-B048-85BDC9FD1C3A}</a:tableStyleId>
              </a:tblPr>
              <a:tblGrid>
                <a:gridCol w="1185041">
                  <a:extLst>
                    <a:ext uri="{9D8B030D-6E8A-4147-A177-3AD203B41FA5}">
                      <a16:colId xmlns:a16="http://schemas.microsoft.com/office/drawing/2014/main" val="20000"/>
                    </a:ext>
                  </a:extLst>
                </a:gridCol>
                <a:gridCol w="5063359">
                  <a:extLst>
                    <a:ext uri="{9D8B030D-6E8A-4147-A177-3AD203B41FA5}">
                      <a16:colId xmlns:a16="http://schemas.microsoft.com/office/drawing/2014/main" val="20001"/>
                    </a:ext>
                  </a:extLst>
                </a:gridCol>
              </a:tblGrid>
              <a:tr h="370840">
                <a:tc>
                  <a:txBody>
                    <a:bodyPr/>
                    <a:lstStyle/>
                    <a:p>
                      <a:r>
                        <a:rPr lang="en-US" dirty="0"/>
                        <a:t>Plaintext</a:t>
                      </a:r>
                    </a:p>
                  </a:txBody>
                  <a:tcPr/>
                </a:tc>
                <a:tc>
                  <a:txBody>
                    <a:bodyPr/>
                    <a:lstStyle/>
                    <a:p>
                      <a:r>
                        <a:rPr lang="en-US" dirty="0"/>
                        <a:t>H(X) (H = MD5)</a:t>
                      </a:r>
                    </a:p>
                  </a:txBody>
                  <a:tcPr/>
                </a:tc>
                <a:extLst>
                  <a:ext uri="{0D108BD9-81ED-4DB2-BD59-A6C34878D82A}">
                    <a16:rowId xmlns:a16="http://schemas.microsoft.com/office/drawing/2014/main" val="10000"/>
                  </a:ext>
                </a:extLst>
              </a:tr>
              <a:tr h="370840">
                <a:tc>
                  <a:txBody>
                    <a:bodyPr/>
                    <a:lstStyle/>
                    <a:p>
                      <a:r>
                        <a:rPr lang="en-US" dirty="0"/>
                        <a:t>dog</a:t>
                      </a:r>
                    </a:p>
                  </a:txBody>
                  <a:tcPr/>
                </a:tc>
                <a:tc>
                  <a:txBody>
                    <a:bodyPr/>
                    <a:lstStyle/>
                    <a:p>
                      <a:r>
                        <a:rPr lang="en-US" dirty="0"/>
                        <a:t>06d80eb0c50b49a509b49f2424e8c805</a:t>
                      </a:r>
                    </a:p>
                  </a:txBody>
                  <a:tcPr/>
                </a:tc>
                <a:extLst>
                  <a:ext uri="{0D108BD9-81ED-4DB2-BD59-A6C34878D82A}">
                    <a16:rowId xmlns:a16="http://schemas.microsoft.com/office/drawing/2014/main" val="10001"/>
                  </a:ext>
                </a:extLst>
              </a:tr>
              <a:tr h="370840">
                <a:tc>
                  <a:txBody>
                    <a:bodyPr/>
                    <a:lstStyle/>
                    <a:p>
                      <a:r>
                        <a:rPr lang="en-US" dirty="0"/>
                        <a:t>cat</a:t>
                      </a:r>
                    </a:p>
                  </a:txBody>
                  <a:tcPr/>
                </a:tc>
                <a:tc>
                  <a:txBody>
                    <a:bodyPr/>
                    <a:lstStyle/>
                    <a:p>
                      <a:r>
                        <a:rPr lang="en-US" dirty="0"/>
                        <a:t>d077f244def8a70e5ea758bd8352fcd8</a:t>
                      </a:r>
                    </a:p>
                  </a:txBody>
                  <a:tcPr/>
                </a:tc>
                <a:extLst>
                  <a:ext uri="{0D108BD9-81ED-4DB2-BD59-A6C34878D82A}">
                    <a16:rowId xmlns:a16="http://schemas.microsoft.com/office/drawing/2014/main" val="10002"/>
                  </a:ext>
                </a:extLst>
              </a:tr>
              <a:tr h="370840">
                <a:tc>
                  <a:txBody>
                    <a:bodyPr/>
                    <a:lstStyle/>
                    <a:p>
                      <a:r>
                        <a:rPr lang="en-US" dirty="0"/>
                        <a:t>zebra</a:t>
                      </a:r>
                    </a:p>
                  </a:txBody>
                  <a:tcPr/>
                </a:tc>
                <a:tc>
                  <a:txBody>
                    <a:bodyPr/>
                    <a:lstStyle/>
                    <a:p>
                      <a:r>
                        <a:rPr lang="en-US" dirty="0"/>
                        <a:t>69c459dd76c6198f72f0c20ddd3c9447</a:t>
                      </a:r>
                    </a:p>
                  </a:txBody>
                  <a:tcPr/>
                </a:tc>
                <a:extLst>
                  <a:ext uri="{0D108BD9-81ED-4DB2-BD59-A6C34878D82A}">
                    <a16:rowId xmlns:a16="http://schemas.microsoft.com/office/drawing/2014/main" val="10003"/>
                  </a:ext>
                </a:extLst>
              </a:tr>
              <a:tr h="370840">
                <a:tc>
                  <a:txBody>
                    <a:bodyPr/>
                    <a:lstStyle/>
                    <a:p>
                      <a:r>
                        <a:rPr lang="en-US" dirty="0"/>
                        <a:t>zebra1</a:t>
                      </a:r>
                    </a:p>
                  </a:txBody>
                  <a:tcPr/>
                </a:tc>
                <a:tc>
                  <a:txBody>
                    <a:bodyPr/>
                    <a:lstStyle/>
                    <a:p>
                      <a:r>
                        <a:rPr lang="en-US" dirty="0"/>
                        <a:t>d85fb95cb761f5874f35ce32c305739b</a:t>
                      </a:r>
                    </a:p>
                  </a:txBody>
                  <a:tcPr/>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7F0DC59A-BB52-41FD-A972-F8E9342B5493}"/>
              </a:ext>
            </a:extLst>
          </p:cNvPr>
          <p:cNvSpPr txBox="1"/>
          <p:nvPr/>
        </p:nvSpPr>
        <p:spPr>
          <a:xfrm>
            <a:off x="895352" y="4794354"/>
            <a:ext cx="7353295"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How can you crack hash? Get the hash function and put in millions of inputs</a:t>
            </a:r>
          </a:p>
          <a:p>
            <a:r>
              <a:rPr lang="en-US" dirty="0">
                <a:latin typeface="Times" panose="02020603050405020304" pitchFamily="18" charset="0"/>
                <a:cs typeface="Times" panose="02020603050405020304" pitchFamily="18" charset="0"/>
              </a:rPr>
              <a:t>and compare the output with the stolen hash, then you have access to plaintext</a:t>
            </a:r>
          </a:p>
        </p:txBody>
      </p:sp>
      <p:sp>
        <p:nvSpPr>
          <p:cNvPr id="8" name="TextBox 7">
            <a:extLst>
              <a:ext uri="{FF2B5EF4-FFF2-40B4-BE49-F238E27FC236}">
                <a16:creationId xmlns:a16="http://schemas.microsoft.com/office/drawing/2014/main" id="{EFD3DE49-AA7D-4E8B-A391-A43C0CE78712}"/>
              </a:ext>
            </a:extLst>
          </p:cNvPr>
          <p:cNvSpPr txBox="1"/>
          <p:nvPr/>
        </p:nvSpPr>
        <p:spPr>
          <a:xfrm>
            <a:off x="1054189" y="5637639"/>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if your password is inside the attacker’s tables, it’ll make it easy. Users won’t care</a:t>
            </a:r>
          </a:p>
        </p:txBody>
      </p:sp>
      <p:sp>
        <p:nvSpPr>
          <p:cNvPr id="9" name="TextBox 8">
            <a:extLst>
              <a:ext uri="{FF2B5EF4-FFF2-40B4-BE49-F238E27FC236}">
                <a16:creationId xmlns:a16="http://schemas.microsoft.com/office/drawing/2014/main" id="{BA069ED4-F4CD-40B9-BC79-366F820EB694}"/>
              </a:ext>
            </a:extLst>
          </p:cNvPr>
          <p:cNvSpPr txBox="1"/>
          <p:nvPr/>
        </p:nvSpPr>
        <p:spPr>
          <a:xfrm>
            <a:off x="4473896" y="953869"/>
            <a:ext cx="4212904"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Faster than dictionary attack because the hashes need to be added and then compared</a:t>
            </a:r>
          </a:p>
        </p:txBody>
      </p:sp>
    </p:spTree>
    <p:extLst>
      <p:ext uri="{BB962C8B-B14F-4D97-AF65-F5344CB8AC3E}">
        <p14:creationId xmlns:p14="http://schemas.microsoft.com/office/powerpoint/2010/main" val="8439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4C255D-C6D4-4ED7-A694-5557C0E6BAE8}"/>
              </a:ext>
            </a:extLst>
          </p:cNvPr>
          <p:cNvSpPr>
            <a:spLocks noGrp="1"/>
          </p:cNvSpPr>
          <p:nvPr>
            <p:ph type="title"/>
          </p:nvPr>
        </p:nvSpPr>
        <p:spPr>
          <a:xfrm>
            <a:off x="457200" y="274638"/>
            <a:ext cx="8229600" cy="1143000"/>
          </a:xfrm>
        </p:spPr>
        <p:txBody>
          <a:bodyPr/>
          <a:lstStyle/>
          <a:p>
            <a:r>
              <a:rPr lang="en-US" dirty="0"/>
              <a:t>Salting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8A72032-0741-4DAC-AA4A-1C13F45288DA}"/>
                  </a:ext>
                </a:extLst>
              </p:cNvPr>
              <p:cNvSpPr>
                <a:spLocks noGrp="1"/>
              </p:cNvSpPr>
              <p:nvPr>
                <p:ph idx="1"/>
              </p:nvPr>
            </p:nvSpPr>
            <p:spPr>
              <a:xfrm>
                <a:off x="685800" y="1734015"/>
                <a:ext cx="7772400" cy="4114800"/>
              </a:xfrm>
            </p:spPr>
            <p:txBody>
              <a:bodyPr>
                <a:normAutofit/>
              </a:bodyPr>
              <a:lstStyle/>
              <a:p>
                <a:r>
                  <a:rPr lang="en-US" dirty="0"/>
                  <a:t>Concatenate password with salt before computing hash.</a:t>
                </a:r>
              </a:p>
              <a:p>
                <a:pPr lvl="1"/>
                <a:r>
                  <a:rPr lang="en-US" b="0" dirty="0"/>
                  <a:t>hash = </a:t>
                </a:r>
                <a14:m>
                  <m:oMath xmlns:m="http://schemas.openxmlformats.org/officeDocument/2006/math">
                    <m:r>
                      <a:rPr lang="en-US" b="0" i="1" smtClean="0">
                        <a:latin typeface="Cambria Math"/>
                      </a:rPr>
                      <m:t>𝐻</m:t>
                    </m:r>
                    <m:r>
                      <a:rPr lang="en-US" b="0" i="1" smtClean="0">
                        <a:latin typeface="Cambria Math"/>
                      </a:rPr>
                      <m:t>(</m:t>
                    </m:r>
                    <m:r>
                      <a:rPr lang="en-US" b="0" i="1" smtClean="0">
                        <a:latin typeface="Cambria Math"/>
                      </a:rPr>
                      <m:t>𝑋</m:t>
                    </m:r>
                    <m:r>
                      <a:rPr lang="en-US" b="0" i="1" smtClean="0">
                        <a:latin typeface="Cambria Math"/>
                      </a:rPr>
                      <m:t>|</m:t>
                    </m:r>
                    <m:r>
                      <a:rPr lang="en-US" b="0" i="1" smtClean="0">
                        <a:latin typeface="Cambria Math"/>
                      </a:rPr>
                      <m:t>𝑆</m:t>
                    </m:r>
                    <m:r>
                      <a:rPr lang="en-US" b="0" i="1" smtClean="0">
                        <a:latin typeface="Cambria Math"/>
                      </a:rPr>
                      <m:t>)</m:t>
                    </m:r>
                  </m:oMath>
                </a14:m>
                <a:endParaRPr lang="en-US" dirty="0"/>
              </a:p>
              <a:p>
                <a:r>
                  <a:rPr lang="en-US" dirty="0"/>
                  <a:t>Salt is a random number or value</a:t>
                </a:r>
              </a:p>
              <a:p>
                <a:r>
                  <a:rPr lang="en-US" dirty="0"/>
                  <a:t>Defeats rainbow tables because attacker cannot feasibly produce and store tables for all passwords with all salt.</a:t>
                </a:r>
              </a:p>
            </p:txBody>
          </p:sp>
        </mc:Choice>
        <mc:Fallback xmlns="">
          <p:sp>
            <p:nvSpPr>
              <p:cNvPr id="5" name="Content Placeholder 2">
                <a:extLst>
                  <a:ext uri="{FF2B5EF4-FFF2-40B4-BE49-F238E27FC236}">
                    <a16:creationId xmlns:a16="http://schemas.microsoft.com/office/drawing/2014/main" id="{A8A72032-0741-4DAC-AA4A-1C13F45288DA}"/>
                  </a:ext>
                </a:extLst>
              </p:cNvPr>
              <p:cNvSpPr>
                <a:spLocks noGrp="1" noRot="1" noChangeAspect="1" noMove="1" noResize="1" noEditPoints="1" noAdjustHandles="1" noChangeArrowheads="1" noChangeShapeType="1" noTextEdit="1"/>
              </p:cNvSpPr>
              <p:nvPr>
                <p:ph idx="1"/>
              </p:nvPr>
            </p:nvSpPr>
            <p:spPr>
              <a:xfrm>
                <a:off x="685800" y="1734015"/>
                <a:ext cx="7772400" cy="4114800"/>
              </a:xfrm>
              <a:blipFill>
                <a:blip r:embed="rId2"/>
                <a:stretch>
                  <a:fillRect l="-1631" t="-1846" r="-293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6AABD32-7FEB-455A-8AE7-8C63F5199BD9}"/>
              </a:ext>
            </a:extLst>
          </p:cNvPr>
          <p:cNvSpPr txBox="1"/>
          <p:nvPr/>
        </p:nvSpPr>
        <p:spPr>
          <a:xfrm>
            <a:off x="2570757" y="132022"/>
            <a:ext cx="5614238" cy="1477328"/>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Linux (Unix-based machines) generates random number after your password called “salt” and then create a hash out of that, doesn’t trust users and makes it complex that way</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Linux stores the salt (based on username), username, hash</a:t>
            </a:r>
          </a:p>
        </p:txBody>
      </p:sp>
      <p:sp>
        <p:nvSpPr>
          <p:cNvPr id="7" name="TextBox 6">
            <a:extLst>
              <a:ext uri="{FF2B5EF4-FFF2-40B4-BE49-F238E27FC236}">
                <a16:creationId xmlns:a16="http://schemas.microsoft.com/office/drawing/2014/main" id="{D8E6C962-3722-4617-A6FC-F5FF0179915E}"/>
              </a:ext>
            </a:extLst>
          </p:cNvPr>
          <p:cNvSpPr txBox="1"/>
          <p:nvPr/>
        </p:nvSpPr>
        <p:spPr>
          <a:xfrm>
            <a:off x="1165702" y="5505374"/>
            <a:ext cx="7772400"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Salt is plaintext, we can’t encrypt it (no point). Attackers cannot use the rainbow table with Linux passwords. If they wanted to, they would have to create larger tables with all possible salts, it’s impossible – more </a:t>
            </a:r>
            <a:r>
              <a:rPr lang="en-US" dirty="0" err="1">
                <a:latin typeface="Times" panose="02020603050405020304" pitchFamily="18" charset="0"/>
                <a:cs typeface="Times" panose="02020603050405020304" pitchFamily="18" charset="0"/>
              </a:rPr>
              <a:t>cpu</a:t>
            </a:r>
            <a:r>
              <a:rPr lang="en-US" dirty="0">
                <a:latin typeface="Times" panose="02020603050405020304" pitchFamily="18" charset="0"/>
                <a:cs typeface="Times" panose="02020603050405020304" pitchFamily="18" charset="0"/>
              </a:rPr>
              <a:t> and memory needed</a:t>
            </a:r>
          </a:p>
        </p:txBody>
      </p:sp>
      <p:sp>
        <p:nvSpPr>
          <p:cNvPr id="8" name="TextBox 7">
            <a:extLst>
              <a:ext uri="{FF2B5EF4-FFF2-40B4-BE49-F238E27FC236}">
                <a16:creationId xmlns:a16="http://schemas.microsoft.com/office/drawing/2014/main" id="{CF37F0D6-6797-4819-90AE-5F2E9477F344}"/>
              </a:ext>
            </a:extLst>
          </p:cNvPr>
          <p:cNvSpPr txBox="1"/>
          <p:nvPr/>
        </p:nvSpPr>
        <p:spPr>
          <a:xfrm>
            <a:off x="4572000" y="2350284"/>
            <a:ext cx="2969739"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Two users w/ same password will have different salts != hash values</a:t>
            </a:r>
          </a:p>
        </p:txBody>
      </p:sp>
    </p:spTree>
    <p:extLst>
      <p:ext uri="{BB962C8B-B14F-4D97-AF65-F5344CB8AC3E}">
        <p14:creationId xmlns:p14="http://schemas.microsoft.com/office/powerpoint/2010/main" val="329086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549275" y="304800"/>
            <a:ext cx="8299450" cy="990600"/>
          </a:xfrm>
        </p:spPr>
        <p:txBody>
          <a:bodyPr/>
          <a:lstStyle/>
          <a:p>
            <a:r>
              <a:rPr lang="en-US" sz="3800" dirty="0"/>
              <a:t>Risks, Threats, and Vulnerabilities</a:t>
            </a:r>
          </a:p>
        </p:txBody>
      </p:sp>
      <p:graphicFrame>
        <p:nvGraphicFramePr>
          <p:cNvPr id="2" name="Content Placeholder 1"/>
          <p:cNvGraphicFramePr>
            <a:graphicFrameLocks noGrp="1"/>
          </p:cNvGraphicFramePr>
          <p:nvPr>
            <p:ph idx="1"/>
          </p:nvPr>
        </p:nvGraphicFramePr>
        <p:xfrm>
          <a:off x="539750" y="1494924"/>
          <a:ext cx="8299450" cy="3937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093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Salt Example</a:t>
            </a:r>
          </a:p>
        </p:txBody>
      </p:sp>
      <p:pic>
        <p:nvPicPr>
          <p:cNvPr id="5" name="Content Placeholder 4"/>
          <p:cNvPicPr>
            <a:picLocks noGrp="1" noChangeAspect="1"/>
          </p:cNvPicPr>
          <p:nvPr>
            <p:ph idx="1"/>
          </p:nvPr>
        </p:nvPicPr>
        <p:blipFill>
          <a:blip r:embed="rId2"/>
          <a:stretch>
            <a:fillRect/>
          </a:stretch>
        </p:blipFill>
        <p:spPr>
          <a:xfrm>
            <a:off x="492314" y="4226061"/>
            <a:ext cx="8346886" cy="807989"/>
          </a:xfrm>
          <a:prstGeom prst="rect">
            <a:avLst/>
          </a:prstGeom>
        </p:spPr>
      </p:pic>
      <p:pic>
        <p:nvPicPr>
          <p:cNvPr id="4" name="Picture 3"/>
          <p:cNvPicPr>
            <a:picLocks noChangeAspect="1"/>
          </p:cNvPicPr>
          <p:nvPr/>
        </p:nvPicPr>
        <p:blipFill>
          <a:blip r:embed="rId3"/>
          <a:stretch>
            <a:fillRect/>
          </a:stretch>
        </p:blipFill>
        <p:spPr>
          <a:xfrm>
            <a:off x="3336471" y="2847522"/>
            <a:ext cx="2209800" cy="1104900"/>
          </a:xfrm>
          <a:prstGeom prst="rect">
            <a:avLst/>
          </a:prstGeom>
        </p:spPr>
      </p:pic>
    </p:spTree>
    <p:extLst>
      <p:ext uri="{BB962C8B-B14F-4D97-AF65-F5344CB8AC3E}">
        <p14:creationId xmlns:p14="http://schemas.microsoft.com/office/powerpoint/2010/main" val="1445955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E6A4B-AE4E-40BC-BA81-8B72414B9623}"/>
              </a:ext>
            </a:extLst>
          </p:cNvPr>
          <p:cNvSpPr>
            <a:spLocks noGrp="1"/>
          </p:cNvSpPr>
          <p:nvPr>
            <p:ph type="title"/>
          </p:nvPr>
        </p:nvSpPr>
        <p:spPr>
          <a:xfrm>
            <a:off x="457200" y="274638"/>
            <a:ext cx="8229600" cy="1143000"/>
          </a:xfrm>
        </p:spPr>
        <p:txBody>
          <a:bodyPr/>
          <a:lstStyle/>
          <a:p>
            <a:r>
              <a:rPr lang="en-US" dirty="0"/>
              <a:t>Password files</a:t>
            </a:r>
          </a:p>
        </p:txBody>
      </p:sp>
      <p:sp>
        <p:nvSpPr>
          <p:cNvPr id="5" name="Content Placeholder 2">
            <a:extLst>
              <a:ext uri="{FF2B5EF4-FFF2-40B4-BE49-F238E27FC236}">
                <a16:creationId xmlns:a16="http://schemas.microsoft.com/office/drawing/2014/main" id="{33B1D3C6-A617-4678-A140-0C831256A882}"/>
              </a:ext>
            </a:extLst>
          </p:cNvPr>
          <p:cNvSpPr>
            <a:spLocks noGrp="1"/>
          </p:cNvSpPr>
          <p:nvPr>
            <p:ph idx="1"/>
          </p:nvPr>
        </p:nvSpPr>
        <p:spPr>
          <a:xfrm>
            <a:off x="457200" y="1600200"/>
            <a:ext cx="8229600" cy="4525963"/>
          </a:xfrm>
        </p:spPr>
        <p:txBody>
          <a:bodyPr/>
          <a:lstStyle/>
          <a:p>
            <a:r>
              <a:rPr lang="en-US" dirty="0"/>
              <a:t>Passwords are stored on systems in files.</a:t>
            </a:r>
          </a:p>
          <a:p>
            <a:r>
              <a:rPr lang="en-US" dirty="0"/>
              <a:t>Password files should be protected. They are a favorite target of hackers.</a:t>
            </a:r>
          </a:p>
          <a:p>
            <a:r>
              <a:rPr lang="en-US" dirty="0"/>
              <a:t>General format:</a:t>
            </a:r>
          </a:p>
          <a:p>
            <a:pPr marL="0" indent="0" algn="ctr">
              <a:buNone/>
            </a:pPr>
            <a:r>
              <a:rPr lang="en-US" i="1" dirty="0" err="1"/>
              <a:t>username:h</a:t>
            </a:r>
            <a:r>
              <a:rPr lang="en-US" i="1" dirty="0"/>
              <a:t>(x):</a:t>
            </a:r>
            <a:r>
              <a:rPr lang="en-US" i="1" dirty="0" err="1"/>
              <a:t>salt:uid</a:t>
            </a:r>
            <a:r>
              <a:rPr lang="en-US" i="1" dirty="0"/>
              <a:t>:…</a:t>
            </a:r>
          </a:p>
          <a:p>
            <a:pPr marL="0" indent="0" algn="ctr">
              <a:buNone/>
            </a:pPr>
            <a:endParaRPr lang="en-US" i="1" dirty="0"/>
          </a:p>
          <a:p>
            <a:pPr marL="0" indent="0" algn="ctr">
              <a:buNone/>
            </a:pPr>
            <a:r>
              <a:rPr lang="en-US" i="1" dirty="0"/>
              <a:t>h(x) hashed password</a:t>
            </a:r>
          </a:p>
        </p:txBody>
      </p:sp>
      <p:sp>
        <p:nvSpPr>
          <p:cNvPr id="6" name="TextBox 5">
            <a:extLst>
              <a:ext uri="{FF2B5EF4-FFF2-40B4-BE49-F238E27FC236}">
                <a16:creationId xmlns:a16="http://schemas.microsoft.com/office/drawing/2014/main" id="{33F2984E-B051-4569-BD11-D8A5C0F030BD}"/>
              </a:ext>
            </a:extLst>
          </p:cNvPr>
          <p:cNvSpPr txBox="1"/>
          <p:nvPr/>
        </p:nvSpPr>
        <p:spPr>
          <a:xfrm>
            <a:off x="5782307" y="3593933"/>
            <a:ext cx="857927"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User id</a:t>
            </a:r>
          </a:p>
        </p:txBody>
      </p:sp>
      <p:sp>
        <p:nvSpPr>
          <p:cNvPr id="7" name="TextBox 6">
            <a:extLst>
              <a:ext uri="{FF2B5EF4-FFF2-40B4-BE49-F238E27FC236}">
                <a16:creationId xmlns:a16="http://schemas.microsoft.com/office/drawing/2014/main" id="{BB077D0B-E196-4E46-8837-C919AF409A9A}"/>
              </a:ext>
            </a:extLst>
          </p:cNvPr>
          <p:cNvSpPr txBox="1"/>
          <p:nvPr/>
        </p:nvSpPr>
        <p:spPr>
          <a:xfrm>
            <a:off x="4399556" y="547171"/>
            <a:ext cx="2456763"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Don’t give admin access</a:t>
            </a:r>
          </a:p>
        </p:txBody>
      </p:sp>
    </p:spTree>
    <p:extLst>
      <p:ext uri="{BB962C8B-B14F-4D97-AF65-F5344CB8AC3E}">
        <p14:creationId xmlns:p14="http://schemas.microsoft.com/office/powerpoint/2010/main" val="2149686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5DD4A0-A4E9-423D-A59D-059EAEB84083}"/>
              </a:ext>
            </a:extLst>
          </p:cNvPr>
          <p:cNvSpPr>
            <a:spLocks noGrp="1"/>
          </p:cNvSpPr>
          <p:nvPr>
            <p:ph type="title"/>
          </p:nvPr>
        </p:nvSpPr>
        <p:spPr>
          <a:xfrm>
            <a:off x="457200" y="274638"/>
            <a:ext cx="8229600" cy="1143000"/>
          </a:xfrm>
        </p:spPr>
        <p:txBody>
          <a:bodyPr/>
          <a:lstStyle/>
          <a:p>
            <a:r>
              <a:rPr lang="en-US" dirty="0"/>
              <a:t>Dictionary Attack</a:t>
            </a:r>
          </a:p>
        </p:txBody>
      </p:sp>
      <p:sp>
        <p:nvSpPr>
          <p:cNvPr id="5" name="Content Placeholder 2">
            <a:extLst>
              <a:ext uri="{FF2B5EF4-FFF2-40B4-BE49-F238E27FC236}">
                <a16:creationId xmlns:a16="http://schemas.microsoft.com/office/drawing/2014/main" id="{0F43B6EB-EC8A-4A8C-BD3D-A1398612CFF2}"/>
              </a:ext>
            </a:extLst>
          </p:cNvPr>
          <p:cNvSpPr>
            <a:spLocks noGrp="1"/>
          </p:cNvSpPr>
          <p:nvPr>
            <p:ph idx="1"/>
          </p:nvPr>
        </p:nvSpPr>
        <p:spPr>
          <a:xfrm>
            <a:off x="685800" y="1678258"/>
            <a:ext cx="7772400" cy="4114800"/>
          </a:xfrm>
        </p:spPr>
        <p:txBody>
          <a:bodyPr>
            <a:normAutofit fontScale="92500" lnSpcReduction="20000"/>
          </a:bodyPr>
          <a:lstStyle/>
          <a:p>
            <a:r>
              <a:rPr lang="en-US" dirty="0"/>
              <a:t>Brute force attack in which passwords are guessed from a list of dictionary words</a:t>
            </a:r>
          </a:p>
          <a:p>
            <a:pPr lvl="1"/>
            <a:r>
              <a:rPr lang="en-US" dirty="0"/>
              <a:t>Most systems lock an account after n (3-5) incorrect password attempts.</a:t>
            </a:r>
          </a:p>
          <a:p>
            <a:pPr lvl="1"/>
            <a:r>
              <a:rPr lang="en-US" dirty="0"/>
              <a:t>Hackers steal password files for offsite attacks.</a:t>
            </a:r>
          </a:p>
          <a:p>
            <a:r>
              <a:rPr lang="en-US" dirty="0"/>
              <a:t>Lots of variations of dictionaries and lots of tools use automated mangling algorithms to defeat simple variations.</a:t>
            </a:r>
          </a:p>
          <a:p>
            <a:r>
              <a:rPr lang="en-US" dirty="0"/>
              <a:t>Does salt defeat a dictionary attack?</a:t>
            </a:r>
          </a:p>
          <a:p>
            <a:endParaRPr lang="en-US" dirty="0"/>
          </a:p>
        </p:txBody>
      </p:sp>
    </p:spTree>
    <p:extLst>
      <p:ext uri="{BB962C8B-B14F-4D97-AF65-F5344CB8AC3E}">
        <p14:creationId xmlns:p14="http://schemas.microsoft.com/office/powerpoint/2010/main" val="71585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D4A8DF-A15C-4C0D-86E2-6880AAF0EA36}"/>
              </a:ext>
            </a:extLst>
          </p:cNvPr>
          <p:cNvSpPr>
            <a:spLocks noGrp="1"/>
          </p:cNvSpPr>
          <p:nvPr>
            <p:ph type="title"/>
          </p:nvPr>
        </p:nvSpPr>
        <p:spPr>
          <a:xfrm>
            <a:off x="457200" y="274638"/>
            <a:ext cx="8229600" cy="1143000"/>
          </a:xfrm>
        </p:spPr>
        <p:txBody>
          <a:bodyPr/>
          <a:lstStyle/>
          <a:p>
            <a:r>
              <a:rPr lang="en-US" dirty="0"/>
              <a:t>Dictionary Attacks</a:t>
            </a:r>
          </a:p>
        </p:txBody>
      </p:sp>
      <p:sp>
        <p:nvSpPr>
          <p:cNvPr id="5" name="Content Placeholder 2">
            <a:extLst>
              <a:ext uri="{FF2B5EF4-FFF2-40B4-BE49-F238E27FC236}">
                <a16:creationId xmlns:a16="http://schemas.microsoft.com/office/drawing/2014/main" id="{276840A9-F0A6-4979-9F57-50480EF5F7F1}"/>
              </a:ext>
            </a:extLst>
          </p:cNvPr>
          <p:cNvSpPr>
            <a:spLocks noGrp="1"/>
          </p:cNvSpPr>
          <p:nvPr>
            <p:ph idx="1"/>
          </p:nvPr>
        </p:nvSpPr>
        <p:spPr>
          <a:xfrm>
            <a:off x="457200" y="1600200"/>
            <a:ext cx="8229600" cy="4525963"/>
          </a:xfrm>
        </p:spPr>
        <p:txBody>
          <a:bodyPr/>
          <a:lstStyle/>
          <a:p>
            <a:r>
              <a:rPr lang="en-US" dirty="0"/>
              <a:t>Does salt defeat a dictionary attack?</a:t>
            </a:r>
          </a:p>
          <a:p>
            <a:r>
              <a:rPr lang="en-US" dirty="0"/>
              <a:t>No. Salt is stored as plaintext in the password file.</a:t>
            </a:r>
          </a:p>
          <a:p>
            <a:endParaRPr lang="en-US" dirty="0"/>
          </a:p>
        </p:txBody>
      </p:sp>
      <p:sp>
        <p:nvSpPr>
          <p:cNvPr id="6" name="TextBox 5">
            <a:extLst>
              <a:ext uri="{FF2B5EF4-FFF2-40B4-BE49-F238E27FC236}">
                <a16:creationId xmlns:a16="http://schemas.microsoft.com/office/drawing/2014/main" id="{F162D4EC-679B-4DD7-9607-1EEBF26C3300}"/>
              </a:ext>
            </a:extLst>
          </p:cNvPr>
          <p:cNvSpPr txBox="1"/>
          <p:nvPr/>
        </p:nvSpPr>
        <p:spPr>
          <a:xfrm>
            <a:off x="1165702" y="3465694"/>
            <a:ext cx="3852347"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Salt will just be added to each password and then generate random things, the attacker has access</a:t>
            </a:r>
          </a:p>
        </p:txBody>
      </p:sp>
    </p:spTree>
    <p:extLst>
      <p:ext uri="{BB962C8B-B14F-4D97-AF65-F5344CB8AC3E}">
        <p14:creationId xmlns:p14="http://schemas.microsoft.com/office/powerpoint/2010/main" val="396245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CA7181A-564E-42CE-A96A-6D9E306FECC7}"/>
              </a:ext>
            </a:extLst>
          </p:cNvPr>
          <p:cNvSpPr>
            <a:spLocks noGrp="1" noChangeArrowheads="1"/>
          </p:cNvSpPr>
          <p:nvPr>
            <p:ph type="title"/>
          </p:nvPr>
        </p:nvSpPr>
        <p:spPr>
          <a:xfrm>
            <a:off x="457200" y="274638"/>
            <a:ext cx="8077200" cy="1143000"/>
          </a:xfrm>
        </p:spPr>
        <p:txBody>
          <a:bodyPr/>
          <a:lstStyle/>
          <a:p>
            <a:pPr>
              <a:defRPr/>
            </a:pPr>
            <a:r>
              <a:rPr lang="en-US">
                <a:cs typeface="+mj-cs"/>
              </a:rPr>
              <a:t>Microsoft Windows Passwords</a:t>
            </a:r>
          </a:p>
        </p:txBody>
      </p:sp>
      <p:sp>
        <p:nvSpPr>
          <p:cNvPr id="5" name="Rectangle 3">
            <a:extLst>
              <a:ext uri="{FF2B5EF4-FFF2-40B4-BE49-F238E27FC236}">
                <a16:creationId xmlns:a16="http://schemas.microsoft.com/office/drawing/2014/main" id="{39D099A9-5B33-4422-872B-ABB2402FBC3D}"/>
              </a:ext>
            </a:extLst>
          </p:cNvPr>
          <p:cNvSpPr txBox="1">
            <a:spLocks noChangeArrowheads="1"/>
          </p:cNvSpPr>
          <p:nvPr/>
        </p:nvSpPr>
        <p:spPr bwMode="auto">
          <a:xfrm>
            <a:off x="457200" y="1523999"/>
            <a:ext cx="8001000" cy="492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200" dirty="0"/>
              <a:t>LANMAN (old hash, also called LM) </a:t>
            </a:r>
          </a:p>
          <a:p>
            <a:pPr lvl="1">
              <a:defRPr/>
            </a:pPr>
            <a:r>
              <a:rPr lang="en-US" sz="1900" dirty="0"/>
              <a:t>Still around for older computers.</a:t>
            </a:r>
          </a:p>
          <a:p>
            <a:pPr lvl="1">
              <a:defRPr/>
            </a:pPr>
            <a:r>
              <a:rPr lang="en-US" sz="1900" dirty="0"/>
              <a:t>Disabled in Windows 7.</a:t>
            </a:r>
          </a:p>
          <a:p>
            <a:pPr lvl="1">
              <a:defRPr/>
            </a:pPr>
            <a:r>
              <a:rPr lang="en-US" sz="1900" dirty="0"/>
              <a:t>14 character max.</a:t>
            </a:r>
          </a:p>
          <a:p>
            <a:pPr lvl="1">
              <a:defRPr/>
            </a:pPr>
            <a:r>
              <a:rPr lang="en-US" sz="1900" dirty="0"/>
              <a:t>Uses DES to encrypt fixed words with the 2 halves of the password.</a:t>
            </a:r>
          </a:p>
          <a:p>
            <a:pPr lvl="1">
              <a:defRPr/>
            </a:pPr>
            <a:r>
              <a:rPr lang="en-US" sz="1900" dirty="0"/>
              <a:t>These are the easiest passwords to crack.</a:t>
            </a:r>
          </a:p>
          <a:p>
            <a:pPr lvl="1">
              <a:defRPr/>
            </a:pPr>
            <a:r>
              <a:rPr lang="en-US" sz="1900" dirty="0"/>
              <a:t>No salt.</a:t>
            </a:r>
          </a:p>
          <a:p>
            <a:pPr lvl="1">
              <a:buFontTx/>
              <a:buNone/>
              <a:defRPr/>
            </a:pPr>
            <a:endParaRPr lang="en-US" sz="1900" dirty="0"/>
          </a:p>
          <a:p>
            <a:pPr>
              <a:defRPr/>
            </a:pPr>
            <a:r>
              <a:rPr lang="en-US" sz="2200" dirty="0"/>
              <a:t>NTLM (LANMAN disabled)</a:t>
            </a:r>
          </a:p>
          <a:p>
            <a:pPr lvl="1">
              <a:defRPr/>
            </a:pPr>
            <a:r>
              <a:rPr lang="en-US" sz="1900" dirty="0"/>
              <a:t>127 character max.</a:t>
            </a:r>
          </a:p>
          <a:p>
            <a:pPr lvl="1">
              <a:defRPr/>
            </a:pPr>
            <a:r>
              <a:rPr lang="en-US" sz="1900" dirty="0"/>
              <a:t>Uses MD4 hash.</a:t>
            </a:r>
          </a:p>
          <a:p>
            <a:pPr lvl="1">
              <a:defRPr/>
            </a:pPr>
            <a:r>
              <a:rPr lang="en-US" sz="1900" dirty="0"/>
              <a:t>No salt.</a:t>
            </a:r>
          </a:p>
          <a:p>
            <a:pPr lvl="1">
              <a:buFontTx/>
              <a:buNone/>
              <a:defRPr/>
            </a:pPr>
            <a:endParaRPr lang="en-US" sz="1900" dirty="0"/>
          </a:p>
          <a:p>
            <a:pPr>
              <a:defRPr/>
            </a:pPr>
            <a:r>
              <a:rPr lang="en-US" sz="2200" dirty="0"/>
              <a:t>L0phtCrack can generate 1,200,000 cracks per second (on a 900MHz computer)</a:t>
            </a:r>
          </a:p>
          <a:p>
            <a:pPr>
              <a:defRPr/>
            </a:pPr>
            <a:endParaRPr lang="en-US" sz="2200" dirty="0"/>
          </a:p>
          <a:p>
            <a:pPr marL="0" indent="0">
              <a:buNone/>
              <a:defRPr/>
            </a:pPr>
            <a:r>
              <a:rPr lang="en-US" sz="1800" dirty="0"/>
              <a:t>Jason:</a:t>
            </a:r>
            <a:r>
              <a:rPr lang="en-US" sz="1800" dirty="0">
                <a:solidFill>
                  <a:srgbClr val="C00000"/>
                </a:solidFill>
              </a:rPr>
              <a:t>502</a:t>
            </a:r>
            <a:r>
              <a:rPr lang="en-US" sz="1800" dirty="0"/>
              <a:t>:</a:t>
            </a:r>
            <a:r>
              <a:rPr lang="en-US" sz="1800" dirty="0">
                <a:solidFill>
                  <a:srgbClr val="FF0000"/>
                </a:solidFill>
              </a:rPr>
              <a:t>aad3c435b514a4eeaad3b935b51304fe</a:t>
            </a:r>
            <a:r>
              <a:rPr lang="en-US" sz="1800" dirty="0"/>
              <a:t>:</a:t>
            </a:r>
            <a:r>
              <a:rPr lang="en-US" sz="1800" dirty="0">
                <a:solidFill>
                  <a:srgbClr val="00B050"/>
                </a:solidFill>
              </a:rPr>
              <a:t>c46b9e588fa0d112de6f59fd6d58eae3</a:t>
            </a:r>
            <a:r>
              <a:rPr lang="en-US" sz="1800" dirty="0"/>
              <a:t>:::</a:t>
            </a:r>
          </a:p>
          <a:p>
            <a:pPr marL="0" indent="0">
              <a:buNone/>
              <a:defRPr/>
            </a:pPr>
            <a:r>
              <a:rPr lang="en-US" sz="1800" dirty="0"/>
              <a:t>Format:	Username: </a:t>
            </a:r>
            <a:r>
              <a:rPr lang="en-US" sz="1800" dirty="0" err="1"/>
              <a:t>UserID</a:t>
            </a:r>
            <a:r>
              <a:rPr lang="en-US" sz="1800" dirty="0"/>
              <a:t>: LM: NTLM:::</a:t>
            </a:r>
            <a:endParaRPr lang="en-US" sz="1600" dirty="0"/>
          </a:p>
        </p:txBody>
      </p:sp>
      <p:sp>
        <p:nvSpPr>
          <p:cNvPr id="6" name="TextBox 5">
            <a:extLst>
              <a:ext uri="{FF2B5EF4-FFF2-40B4-BE49-F238E27FC236}">
                <a16:creationId xmlns:a16="http://schemas.microsoft.com/office/drawing/2014/main" id="{E35C41EE-A02E-46BE-8D2A-5BB85942F995}"/>
              </a:ext>
            </a:extLst>
          </p:cNvPr>
          <p:cNvSpPr txBox="1"/>
          <p:nvPr/>
        </p:nvSpPr>
        <p:spPr>
          <a:xfrm>
            <a:off x="3775087" y="4329914"/>
            <a:ext cx="2313454"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b/c no salt on windows</a:t>
            </a:r>
          </a:p>
        </p:txBody>
      </p:sp>
    </p:spTree>
    <p:extLst>
      <p:ext uri="{BB962C8B-B14F-4D97-AF65-F5344CB8AC3E}">
        <p14:creationId xmlns:p14="http://schemas.microsoft.com/office/powerpoint/2010/main" val="1226697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1794A3-26F3-4A7E-93F6-7EF54249838E}"/>
              </a:ext>
            </a:extLst>
          </p:cNvPr>
          <p:cNvSpPr>
            <a:spLocks noGrp="1"/>
          </p:cNvSpPr>
          <p:nvPr>
            <p:ph type="title"/>
          </p:nvPr>
        </p:nvSpPr>
        <p:spPr>
          <a:xfrm>
            <a:off x="457200" y="274638"/>
            <a:ext cx="8229600" cy="1143000"/>
          </a:xfrm>
        </p:spPr>
        <p:txBody>
          <a:bodyPr/>
          <a:lstStyle/>
          <a:p>
            <a:r>
              <a:rPr lang="en-US" dirty="0"/>
              <a:t>What’s wrong with NTLM?</a:t>
            </a:r>
          </a:p>
        </p:txBody>
      </p:sp>
      <p:sp>
        <p:nvSpPr>
          <p:cNvPr id="5" name="Content Placeholder 2">
            <a:extLst>
              <a:ext uri="{FF2B5EF4-FFF2-40B4-BE49-F238E27FC236}">
                <a16:creationId xmlns:a16="http://schemas.microsoft.com/office/drawing/2014/main" id="{3E9C654D-E039-4B66-B7FB-3EF4AD2319AA}"/>
              </a:ext>
            </a:extLst>
          </p:cNvPr>
          <p:cNvSpPr>
            <a:spLocks noGrp="1"/>
          </p:cNvSpPr>
          <p:nvPr>
            <p:ph idx="1"/>
          </p:nvPr>
        </p:nvSpPr>
        <p:spPr>
          <a:xfrm>
            <a:off x="687421" y="1447800"/>
            <a:ext cx="7772400" cy="4114800"/>
          </a:xfrm>
        </p:spPr>
        <p:txBody>
          <a:bodyPr>
            <a:normAutofit lnSpcReduction="10000"/>
          </a:bodyPr>
          <a:lstStyle/>
          <a:p>
            <a:r>
              <a:rPr lang="en-US" dirty="0"/>
              <a:t>No salt. Two accounts with same password have same hash.</a:t>
            </a:r>
          </a:p>
          <a:p>
            <a:r>
              <a:rPr lang="en-US" dirty="0"/>
              <a:t>Based on MD4 which was compromised in 1995. </a:t>
            </a:r>
          </a:p>
          <a:p>
            <a:pPr lvl="1"/>
            <a:r>
              <a:rPr lang="en-US" dirty="0"/>
              <a:t>Collision attack. Can find two different messages </a:t>
            </a:r>
            <a:r>
              <a:rPr lang="en-US" i="1" dirty="0"/>
              <a:t>m1</a:t>
            </a:r>
            <a:r>
              <a:rPr lang="en-US" dirty="0"/>
              <a:t> and </a:t>
            </a:r>
            <a:r>
              <a:rPr lang="en-US" i="1" dirty="0"/>
              <a:t>m2</a:t>
            </a:r>
            <a:r>
              <a:rPr lang="en-US" dirty="0"/>
              <a:t> such that </a:t>
            </a:r>
            <a:r>
              <a:rPr lang="en-US" i="1" dirty="0"/>
              <a:t>hash(m1)</a:t>
            </a:r>
            <a:r>
              <a:rPr lang="en-US" dirty="0"/>
              <a:t> = </a:t>
            </a:r>
            <a:r>
              <a:rPr lang="en-US" i="1" dirty="0"/>
              <a:t>hash(m2).</a:t>
            </a:r>
          </a:p>
          <a:p>
            <a:r>
              <a:rPr lang="en-US" dirty="0"/>
              <a:t>Kept for backward compatibility.</a:t>
            </a:r>
          </a:p>
          <a:p>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406963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E9641B-FD04-400E-89BD-13F4C8996059}"/>
              </a:ext>
            </a:extLst>
          </p:cNvPr>
          <p:cNvSpPr>
            <a:spLocks noGrp="1" noChangeArrowheads="1"/>
          </p:cNvSpPr>
          <p:nvPr>
            <p:ph type="title"/>
          </p:nvPr>
        </p:nvSpPr>
        <p:spPr>
          <a:xfrm>
            <a:off x="457200" y="274638"/>
            <a:ext cx="8229600" cy="1143000"/>
          </a:xfrm>
        </p:spPr>
        <p:txBody>
          <a:bodyPr/>
          <a:lstStyle/>
          <a:p>
            <a:pPr>
              <a:defRPr/>
            </a:pPr>
            <a:r>
              <a:rPr lang="en-US" dirty="0">
                <a:cs typeface="+mj-cs"/>
              </a:rPr>
              <a:t>Linux Passwords</a:t>
            </a:r>
          </a:p>
        </p:txBody>
      </p:sp>
      <p:sp>
        <p:nvSpPr>
          <p:cNvPr id="5" name="Rectangle 3">
            <a:extLst>
              <a:ext uri="{FF2B5EF4-FFF2-40B4-BE49-F238E27FC236}">
                <a16:creationId xmlns:a16="http://schemas.microsoft.com/office/drawing/2014/main" id="{1F622B64-C89C-40EE-BA38-EB215874E145}"/>
              </a:ext>
            </a:extLst>
          </p:cNvPr>
          <p:cNvSpPr txBox="1">
            <a:spLocks noChangeArrowheads="1"/>
          </p:cNvSpPr>
          <p:nvPr/>
        </p:nvSpPr>
        <p:spPr bwMode="auto">
          <a:xfrm>
            <a:off x="990600" y="1447800"/>
            <a:ext cx="746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000" dirty="0"/>
              <a:t>Linux Passwords</a:t>
            </a:r>
          </a:p>
          <a:p>
            <a:pPr lvl="1"/>
            <a:r>
              <a:rPr lang="en-US" altLang="en-US" sz="1800" dirty="0"/>
              <a:t>Can be longer than 8 characters</a:t>
            </a:r>
          </a:p>
          <a:p>
            <a:pPr lvl="1"/>
            <a:r>
              <a:rPr lang="en-US" altLang="en-US" sz="1800" dirty="0"/>
              <a:t>Uses the MD5/SHA256/SHA512 Checksum algorithm for encryption</a:t>
            </a:r>
          </a:p>
          <a:p>
            <a:pPr lvl="1"/>
            <a:r>
              <a:rPr lang="en-US" altLang="en-US" sz="1800" dirty="0"/>
              <a:t>There is a field in the shadow file to specify the hash algorithm.</a:t>
            </a:r>
          </a:p>
          <a:p>
            <a:pPr lvl="1"/>
            <a:r>
              <a:rPr lang="en-US" altLang="en-US" sz="1800" dirty="0"/>
              <a:t>Uses 8-character </a:t>
            </a:r>
            <a:r>
              <a:rPr lang="ja-JP" altLang="en-US" sz="1800"/>
              <a:t>“</a:t>
            </a:r>
            <a:r>
              <a:rPr lang="en-US" altLang="ja-JP" sz="1800" dirty="0"/>
              <a:t>salts</a:t>
            </a:r>
            <a:r>
              <a:rPr lang="ja-JP" altLang="en-US" sz="1800"/>
              <a:t>”</a:t>
            </a:r>
            <a:endParaRPr lang="en-US" altLang="ja-JP" sz="1800" dirty="0"/>
          </a:p>
          <a:p>
            <a:pPr lvl="1"/>
            <a:r>
              <a:rPr lang="en-US" altLang="en-US" sz="1800" dirty="0"/>
              <a:t>John-the-Ripper can generate 118,000 cracks per second (on a 750 MHz computer)</a:t>
            </a:r>
          </a:p>
        </p:txBody>
      </p:sp>
      <p:sp>
        <p:nvSpPr>
          <p:cNvPr id="6" name="TextBox 5">
            <a:extLst>
              <a:ext uri="{FF2B5EF4-FFF2-40B4-BE49-F238E27FC236}">
                <a16:creationId xmlns:a16="http://schemas.microsoft.com/office/drawing/2014/main" id="{C7780D59-BADE-4C15-A491-7D550816E95F}"/>
              </a:ext>
            </a:extLst>
          </p:cNvPr>
          <p:cNvSpPr txBox="1"/>
          <p:nvPr/>
        </p:nvSpPr>
        <p:spPr>
          <a:xfrm>
            <a:off x="143573" y="2389602"/>
            <a:ext cx="1694053"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You can choose</a:t>
            </a:r>
          </a:p>
        </p:txBody>
      </p:sp>
    </p:spTree>
    <p:extLst>
      <p:ext uri="{BB962C8B-B14F-4D97-AF65-F5344CB8AC3E}">
        <p14:creationId xmlns:p14="http://schemas.microsoft.com/office/powerpoint/2010/main" val="1653805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BCBDBC5-D46D-479E-B759-795C38CD3D49}"/>
              </a:ext>
            </a:extLst>
          </p:cNvPr>
          <p:cNvSpPr>
            <a:spLocks noGrp="1" noChangeArrowheads="1"/>
          </p:cNvSpPr>
          <p:nvPr>
            <p:ph type="title"/>
          </p:nvPr>
        </p:nvSpPr>
        <p:spPr>
          <a:xfrm>
            <a:off x="457200" y="274638"/>
            <a:ext cx="8229600" cy="1143000"/>
          </a:xfrm>
        </p:spPr>
        <p:txBody>
          <a:bodyPr/>
          <a:lstStyle/>
          <a:p>
            <a:pPr>
              <a:defRPr/>
            </a:pPr>
            <a:r>
              <a:rPr lang="en-US">
                <a:cs typeface="+mj-cs"/>
              </a:rPr>
              <a:t>Risks with Passwords</a:t>
            </a:r>
          </a:p>
        </p:txBody>
      </p:sp>
      <p:sp>
        <p:nvSpPr>
          <p:cNvPr id="5" name="Rectangle 3">
            <a:extLst>
              <a:ext uri="{FF2B5EF4-FFF2-40B4-BE49-F238E27FC236}">
                <a16:creationId xmlns:a16="http://schemas.microsoft.com/office/drawing/2014/main" id="{BF718FB2-26B8-420F-A382-2AF6DEE1CB6C}"/>
              </a:ext>
            </a:extLst>
          </p:cNvPr>
          <p:cNvSpPr txBox="1">
            <a:spLocks noChangeArrowheads="1"/>
          </p:cNvSpPr>
          <p:nvPr/>
        </p:nvSpPr>
        <p:spPr bwMode="auto">
          <a:xfrm>
            <a:off x="838200" y="1693126"/>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400" dirty="0"/>
              <a:t>Social Engineering</a:t>
            </a:r>
          </a:p>
          <a:p>
            <a:pPr>
              <a:defRPr/>
            </a:pPr>
            <a:r>
              <a:rPr lang="en-US" sz="2400" dirty="0"/>
              <a:t>Eavesdropping / shoulder surfing</a:t>
            </a:r>
          </a:p>
          <a:p>
            <a:pPr>
              <a:defRPr/>
            </a:pPr>
            <a:r>
              <a:rPr lang="en-US" sz="2400" dirty="0"/>
              <a:t>Fake login prompt</a:t>
            </a:r>
          </a:p>
          <a:p>
            <a:pPr>
              <a:defRPr/>
            </a:pPr>
            <a:r>
              <a:rPr lang="en-US" sz="2400" dirty="0"/>
              <a:t>Attacks on password storage</a:t>
            </a:r>
          </a:p>
          <a:p>
            <a:pPr>
              <a:defRPr/>
            </a:pPr>
            <a:r>
              <a:rPr lang="en-US" sz="2400" dirty="0"/>
              <a:t>Attacks via audit trail</a:t>
            </a:r>
          </a:p>
          <a:p>
            <a:pPr>
              <a:defRPr/>
            </a:pPr>
            <a:r>
              <a:rPr lang="en-US" sz="2400" dirty="0"/>
              <a:t>One-way encryption</a:t>
            </a:r>
          </a:p>
          <a:p>
            <a:pPr>
              <a:defRPr/>
            </a:pPr>
            <a:r>
              <a:rPr lang="en-US" sz="2400" dirty="0"/>
              <a:t>Multi-use passwords</a:t>
            </a:r>
          </a:p>
        </p:txBody>
      </p:sp>
      <p:sp>
        <p:nvSpPr>
          <p:cNvPr id="6" name="TextBox 5">
            <a:extLst>
              <a:ext uri="{FF2B5EF4-FFF2-40B4-BE49-F238E27FC236}">
                <a16:creationId xmlns:a16="http://schemas.microsoft.com/office/drawing/2014/main" id="{A629024E-0DD5-4BF9-B522-F6A4E1374BAC}"/>
              </a:ext>
            </a:extLst>
          </p:cNvPr>
          <p:cNvSpPr txBox="1"/>
          <p:nvPr/>
        </p:nvSpPr>
        <p:spPr>
          <a:xfrm>
            <a:off x="4932955" y="3465694"/>
            <a:ext cx="3963860"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Ex. Username, maybe plaintext of password on the audit logs; it says what user ___ logged in or logged out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67119D8-7817-4A77-A26B-419536D45563}"/>
                  </a:ext>
                </a:extLst>
              </p14:cNvPr>
              <p14:cNvContentPartPr/>
              <p14:nvPr/>
            </p14:nvContentPartPr>
            <p14:xfrm>
              <a:off x="4092120" y="3724314"/>
              <a:ext cx="857520" cy="175320"/>
            </p14:xfrm>
          </p:contentPart>
        </mc:Choice>
        <mc:Fallback xmlns="">
          <p:pic>
            <p:nvPicPr>
              <p:cNvPr id="2" name="Ink 1">
                <a:extLst>
                  <a:ext uri="{FF2B5EF4-FFF2-40B4-BE49-F238E27FC236}">
                    <a16:creationId xmlns:a16="http://schemas.microsoft.com/office/drawing/2014/main" id="{F67119D8-7817-4A77-A26B-419536D45563}"/>
                  </a:ext>
                </a:extLst>
              </p:cNvPr>
              <p:cNvPicPr/>
              <p:nvPr/>
            </p:nvPicPr>
            <p:blipFill>
              <a:blip r:embed="rId3"/>
              <a:stretch>
                <a:fillRect/>
              </a:stretch>
            </p:blipFill>
            <p:spPr>
              <a:xfrm>
                <a:off x="4083120" y="3715314"/>
                <a:ext cx="875160" cy="192960"/>
              </a:xfrm>
              <a:prstGeom prst="rect">
                <a:avLst/>
              </a:prstGeom>
            </p:spPr>
          </p:pic>
        </mc:Fallback>
      </mc:AlternateContent>
    </p:spTree>
    <p:extLst>
      <p:ext uri="{BB962C8B-B14F-4D97-AF65-F5344CB8AC3E}">
        <p14:creationId xmlns:p14="http://schemas.microsoft.com/office/powerpoint/2010/main" val="356282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B26624E-3102-4BBB-8B0C-80AC3FE5D721}"/>
              </a:ext>
            </a:extLst>
          </p:cNvPr>
          <p:cNvSpPr>
            <a:spLocks noGrp="1" noChangeArrowheads="1"/>
          </p:cNvSpPr>
          <p:nvPr>
            <p:ph type="title"/>
          </p:nvPr>
        </p:nvSpPr>
        <p:spPr>
          <a:xfrm>
            <a:off x="457200" y="274638"/>
            <a:ext cx="8229600" cy="1143000"/>
          </a:xfrm>
        </p:spPr>
        <p:txBody>
          <a:bodyPr/>
          <a:lstStyle/>
          <a:p>
            <a:pPr>
              <a:defRPr/>
            </a:pPr>
            <a:r>
              <a:rPr lang="en-US">
                <a:cs typeface="+mj-cs"/>
              </a:rPr>
              <a:t>Mitigation of Password Risks</a:t>
            </a:r>
          </a:p>
        </p:txBody>
      </p:sp>
      <p:sp>
        <p:nvSpPr>
          <p:cNvPr id="5" name="Rectangle 3">
            <a:extLst>
              <a:ext uri="{FF2B5EF4-FFF2-40B4-BE49-F238E27FC236}">
                <a16:creationId xmlns:a16="http://schemas.microsoft.com/office/drawing/2014/main" id="{073E595D-0AD4-410B-842D-5DEC8D6BB089}"/>
              </a:ext>
            </a:extLst>
          </p:cNvPr>
          <p:cNvSpPr txBox="1">
            <a:spLocks noChangeArrowheads="1"/>
          </p:cNvSpPr>
          <p:nvPr/>
        </p:nvSpPr>
        <p:spPr bwMode="auto">
          <a:xfrm>
            <a:off x="838200" y="1771185"/>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Account lockout</a:t>
            </a:r>
          </a:p>
          <a:p>
            <a:r>
              <a:rPr lang="en-US" altLang="en-US" sz="2400" dirty="0"/>
              <a:t>Use </a:t>
            </a:r>
            <a:r>
              <a:rPr lang="ja-JP" altLang="en-US" sz="2400" dirty="0"/>
              <a:t>“</a:t>
            </a:r>
            <a:r>
              <a:rPr lang="en-US" altLang="ja-JP" sz="2400" dirty="0"/>
              <a:t>good</a:t>
            </a:r>
            <a:r>
              <a:rPr lang="ja-JP" altLang="en-US" sz="2400" dirty="0"/>
              <a:t>”</a:t>
            </a:r>
            <a:r>
              <a:rPr lang="en-US" altLang="ja-JP" sz="2400" dirty="0"/>
              <a:t> passwords</a:t>
            </a:r>
          </a:p>
          <a:p>
            <a:r>
              <a:rPr lang="en-US" altLang="en-US" sz="2400" dirty="0"/>
              <a:t>Protect one-way hashes</a:t>
            </a:r>
          </a:p>
          <a:p>
            <a:r>
              <a:rPr lang="en-US" altLang="en-US" sz="2400" dirty="0"/>
              <a:t>Protect </a:t>
            </a:r>
            <a:r>
              <a:rPr lang="en-US" altLang="en-US" sz="2400" dirty="0" err="1"/>
              <a:t>syslogs</a:t>
            </a:r>
            <a:r>
              <a:rPr lang="en-US" altLang="en-US" sz="2400" dirty="0"/>
              <a:t>, event logs</a:t>
            </a:r>
          </a:p>
          <a:p>
            <a:r>
              <a:rPr lang="en-US" altLang="en-US" sz="2400" dirty="0"/>
              <a:t>Good use of error messages</a:t>
            </a:r>
          </a:p>
        </p:txBody>
      </p:sp>
      <p:sp>
        <p:nvSpPr>
          <p:cNvPr id="6" name="TextBox 5">
            <a:extLst>
              <a:ext uri="{FF2B5EF4-FFF2-40B4-BE49-F238E27FC236}">
                <a16:creationId xmlns:a16="http://schemas.microsoft.com/office/drawing/2014/main" id="{3E3821D4-9034-4E00-8560-53E8A0E920A7}"/>
              </a:ext>
            </a:extLst>
          </p:cNvPr>
          <p:cNvSpPr txBox="1"/>
          <p:nvPr/>
        </p:nvSpPr>
        <p:spPr>
          <a:xfrm>
            <a:off x="4939990" y="1771185"/>
            <a:ext cx="4294077"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Brute force is surely going to work no matter how strong your password is</a:t>
            </a:r>
          </a:p>
        </p:txBody>
      </p:sp>
      <p:sp>
        <p:nvSpPr>
          <p:cNvPr id="7" name="TextBox 6">
            <a:extLst>
              <a:ext uri="{FF2B5EF4-FFF2-40B4-BE49-F238E27FC236}">
                <a16:creationId xmlns:a16="http://schemas.microsoft.com/office/drawing/2014/main" id="{9E574AA2-422B-4BC8-95A2-5389C9C7ECE5}"/>
              </a:ext>
            </a:extLst>
          </p:cNvPr>
          <p:cNvSpPr txBox="1"/>
          <p:nvPr/>
        </p:nvSpPr>
        <p:spPr>
          <a:xfrm>
            <a:off x="1812472" y="4014929"/>
            <a:ext cx="6051657"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Error messages could show attackers what was right and wrong</a:t>
            </a:r>
          </a:p>
        </p:txBody>
      </p:sp>
      <p:sp>
        <p:nvSpPr>
          <p:cNvPr id="8" name="TextBox 7">
            <a:extLst>
              <a:ext uri="{FF2B5EF4-FFF2-40B4-BE49-F238E27FC236}">
                <a16:creationId xmlns:a16="http://schemas.microsoft.com/office/drawing/2014/main" id="{5EB19D60-B150-4B3E-8335-625188454B16}"/>
              </a:ext>
            </a:extLst>
          </p:cNvPr>
          <p:cNvSpPr txBox="1"/>
          <p:nvPr/>
        </p:nvSpPr>
        <p:spPr>
          <a:xfrm>
            <a:off x="1165702" y="5110499"/>
            <a:ext cx="4699839"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Dictionary attacks mostly have access to password file or hash, and they could move the hash to their own computer and try whatever</a:t>
            </a:r>
          </a:p>
        </p:txBody>
      </p:sp>
    </p:spTree>
    <p:extLst>
      <p:ext uri="{BB962C8B-B14F-4D97-AF65-F5344CB8AC3E}">
        <p14:creationId xmlns:p14="http://schemas.microsoft.com/office/powerpoint/2010/main" val="22070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95F159-FA5F-48C1-9817-8F03ABC35D7E}"/>
              </a:ext>
            </a:extLst>
          </p:cNvPr>
          <p:cNvSpPr>
            <a:spLocks noGrp="1"/>
          </p:cNvSpPr>
          <p:nvPr>
            <p:ph type="title"/>
          </p:nvPr>
        </p:nvSpPr>
        <p:spPr>
          <a:xfrm>
            <a:off x="457200" y="274638"/>
            <a:ext cx="7772400" cy="1143000"/>
          </a:xfrm>
        </p:spPr>
        <p:txBody>
          <a:bodyPr/>
          <a:lstStyle/>
          <a:p>
            <a:r>
              <a:rPr lang="en-US" dirty="0"/>
              <a:t>Using passwords over a network</a:t>
            </a:r>
          </a:p>
        </p:txBody>
      </p:sp>
      <p:sp>
        <p:nvSpPr>
          <p:cNvPr id="5" name="Content Placeholder 2">
            <a:extLst>
              <a:ext uri="{FF2B5EF4-FFF2-40B4-BE49-F238E27FC236}">
                <a16:creationId xmlns:a16="http://schemas.microsoft.com/office/drawing/2014/main" id="{2FD2191A-3A66-4462-BB57-0CEEF95DA29E}"/>
              </a:ext>
            </a:extLst>
          </p:cNvPr>
          <p:cNvSpPr>
            <a:spLocks noGrp="1"/>
          </p:cNvSpPr>
          <p:nvPr>
            <p:ph idx="1"/>
          </p:nvPr>
        </p:nvSpPr>
        <p:spPr>
          <a:xfrm>
            <a:off x="457200" y="1600200"/>
            <a:ext cx="8229600" cy="4525963"/>
          </a:xfrm>
        </p:spPr>
        <p:txBody>
          <a:bodyPr/>
          <a:lstStyle/>
          <a:p>
            <a:r>
              <a:rPr lang="en-US" dirty="0"/>
              <a:t>Should passwords be sent as plaintext?</a:t>
            </a:r>
          </a:p>
          <a:p>
            <a:endParaRPr lang="en-US" dirty="0"/>
          </a:p>
          <a:p>
            <a:r>
              <a:rPr lang="en-US" dirty="0"/>
              <a:t>Should the password file be stored at the client or server?</a:t>
            </a:r>
          </a:p>
          <a:p>
            <a:endParaRPr lang="en-US" dirty="0"/>
          </a:p>
          <a:p>
            <a:r>
              <a:rPr lang="en-US" dirty="0"/>
              <a:t>Should the password file be transmitted over the network? </a:t>
            </a:r>
          </a:p>
        </p:txBody>
      </p:sp>
      <p:sp>
        <p:nvSpPr>
          <p:cNvPr id="7" name="TextBox 6">
            <a:extLst>
              <a:ext uri="{FF2B5EF4-FFF2-40B4-BE49-F238E27FC236}">
                <a16:creationId xmlns:a16="http://schemas.microsoft.com/office/drawing/2014/main" id="{2C1E7613-8A6F-45FC-AD84-7C2DE37EC468}"/>
              </a:ext>
            </a:extLst>
          </p:cNvPr>
          <p:cNvSpPr txBox="1"/>
          <p:nvPr/>
        </p:nvSpPr>
        <p:spPr>
          <a:xfrm>
            <a:off x="942372" y="3678515"/>
            <a:ext cx="7744428"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Not client b/c someone could just send the hash over to the server and gain access</a:t>
            </a:r>
          </a:p>
        </p:txBody>
      </p:sp>
    </p:spTree>
    <p:extLst>
      <p:ext uri="{BB962C8B-B14F-4D97-AF65-F5344CB8AC3E}">
        <p14:creationId xmlns:p14="http://schemas.microsoft.com/office/powerpoint/2010/main" val="276174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549275" y="304800"/>
            <a:ext cx="8299450" cy="990600"/>
          </a:xfrm>
        </p:spPr>
        <p:txBody>
          <a:bodyPr/>
          <a:lstStyle/>
          <a:p>
            <a:r>
              <a:rPr lang="en-US" dirty="0"/>
              <a:t>What Is Information Systems Security?</a:t>
            </a:r>
          </a:p>
        </p:txBody>
      </p:sp>
      <p:graphicFrame>
        <p:nvGraphicFramePr>
          <p:cNvPr id="2" name="Content Placeholder 1"/>
          <p:cNvGraphicFramePr>
            <a:graphicFrameLocks noGrp="1"/>
          </p:cNvGraphicFramePr>
          <p:nvPr>
            <p:ph idx="1"/>
          </p:nvPr>
        </p:nvGraphicFramePr>
        <p:xfrm>
          <a:off x="539750" y="1780674"/>
          <a:ext cx="8299450" cy="3937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268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EDAA0B-06ED-439C-B59C-7D7865311EF1}"/>
              </a:ext>
            </a:extLst>
          </p:cNvPr>
          <p:cNvSpPr>
            <a:spLocks noGrp="1"/>
          </p:cNvSpPr>
          <p:nvPr>
            <p:ph type="title"/>
          </p:nvPr>
        </p:nvSpPr>
        <p:spPr>
          <a:xfrm>
            <a:off x="457200" y="274638"/>
            <a:ext cx="7620000" cy="1143000"/>
          </a:xfrm>
        </p:spPr>
        <p:txBody>
          <a:bodyPr/>
          <a:lstStyle/>
          <a:p>
            <a:r>
              <a:rPr lang="en-US" dirty="0"/>
              <a:t>Using passwords over a network</a:t>
            </a:r>
          </a:p>
        </p:txBody>
      </p:sp>
      <p:sp>
        <p:nvSpPr>
          <p:cNvPr id="5" name="Content Placeholder 2">
            <a:extLst>
              <a:ext uri="{FF2B5EF4-FFF2-40B4-BE49-F238E27FC236}">
                <a16:creationId xmlns:a16="http://schemas.microsoft.com/office/drawing/2014/main" id="{97C5AB6A-7DC9-4991-8A81-D160E0908B82}"/>
              </a:ext>
            </a:extLst>
          </p:cNvPr>
          <p:cNvSpPr>
            <a:spLocks noGrp="1"/>
          </p:cNvSpPr>
          <p:nvPr>
            <p:ph idx="1"/>
          </p:nvPr>
        </p:nvSpPr>
        <p:spPr>
          <a:xfrm>
            <a:off x="685800" y="1663390"/>
            <a:ext cx="7772400" cy="4114800"/>
          </a:xfrm>
        </p:spPr>
        <p:txBody>
          <a:bodyPr>
            <a:normAutofit fontScale="92500"/>
          </a:bodyPr>
          <a:lstStyle/>
          <a:p>
            <a:r>
              <a:rPr lang="en-US" sz="2800" dirty="0"/>
              <a:t>How is the password transmitted. In a nutshell.</a:t>
            </a:r>
          </a:p>
          <a:p>
            <a:pPr lvl="1"/>
            <a:r>
              <a:rPr lang="en-US" sz="2400" dirty="0"/>
              <a:t>Client</a:t>
            </a:r>
          </a:p>
          <a:p>
            <a:pPr lvl="2"/>
            <a:r>
              <a:rPr lang="en-US" sz="2000" dirty="0"/>
              <a:t>User enters password (x)</a:t>
            </a:r>
          </a:p>
          <a:p>
            <a:pPr lvl="2"/>
            <a:r>
              <a:rPr lang="en-US" sz="2000" dirty="0"/>
              <a:t>Client computer </a:t>
            </a:r>
            <a:r>
              <a:rPr lang="en-US" sz="2000" i="1" dirty="0"/>
              <a:t>h(</a:t>
            </a:r>
            <a:r>
              <a:rPr lang="en-US" sz="2000" i="1" dirty="0" err="1"/>
              <a:t>x|S</a:t>
            </a:r>
            <a:r>
              <a:rPr lang="en-US" sz="2000" i="1" dirty="0"/>
              <a:t>) </a:t>
            </a:r>
          </a:p>
          <a:p>
            <a:pPr lvl="2"/>
            <a:r>
              <a:rPr lang="en-US" sz="2000" i="1" dirty="0"/>
              <a:t>transmit h(</a:t>
            </a:r>
            <a:r>
              <a:rPr lang="en-US" sz="2000" i="1" dirty="0" err="1"/>
              <a:t>x|S</a:t>
            </a:r>
            <a:r>
              <a:rPr lang="en-US" sz="2000" i="1" dirty="0"/>
              <a:t>) to server</a:t>
            </a:r>
          </a:p>
          <a:p>
            <a:pPr lvl="1"/>
            <a:r>
              <a:rPr lang="en-US" sz="2400" i="1" dirty="0"/>
              <a:t>Server </a:t>
            </a:r>
          </a:p>
          <a:p>
            <a:pPr lvl="2"/>
            <a:r>
              <a:rPr lang="en-US" sz="2000" i="1" dirty="0"/>
              <a:t>Compare h(</a:t>
            </a:r>
            <a:r>
              <a:rPr lang="en-US" sz="2000" i="1" dirty="0" err="1"/>
              <a:t>x|S</a:t>
            </a:r>
            <a:r>
              <a:rPr lang="en-US" sz="2000" i="1" dirty="0"/>
              <a:t>) to stored hash for user.</a:t>
            </a:r>
          </a:p>
          <a:p>
            <a:r>
              <a:rPr lang="en-US" sz="2800" i="1" dirty="0"/>
              <a:t>NOTE: if building a password verification system, follow a standard not the template above. Above is for illustration only.</a:t>
            </a:r>
          </a:p>
          <a:p>
            <a:pPr lvl="2"/>
            <a:endParaRPr lang="en-US" dirty="0"/>
          </a:p>
        </p:txBody>
      </p:sp>
    </p:spTree>
    <p:extLst>
      <p:ext uri="{BB962C8B-B14F-4D97-AF65-F5344CB8AC3E}">
        <p14:creationId xmlns:p14="http://schemas.microsoft.com/office/powerpoint/2010/main" val="2061133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731B14-A11C-4CEA-ADC4-1B30CBA6D951}"/>
              </a:ext>
            </a:extLst>
          </p:cNvPr>
          <p:cNvSpPr>
            <a:spLocks noGrp="1"/>
          </p:cNvSpPr>
          <p:nvPr>
            <p:ph type="title"/>
          </p:nvPr>
        </p:nvSpPr>
        <p:spPr>
          <a:xfrm>
            <a:off x="457200" y="274638"/>
            <a:ext cx="8229600" cy="1143000"/>
          </a:xfrm>
        </p:spPr>
        <p:txBody>
          <a:bodyPr/>
          <a:lstStyle/>
          <a:p>
            <a:r>
              <a:rPr lang="en-US" dirty="0"/>
              <a:t>Other Attacks</a:t>
            </a:r>
          </a:p>
        </p:txBody>
      </p:sp>
      <p:sp>
        <p:nvSpPr>
          <p:cNvPr id="7" name="Content Placeholder 2">
            <a:extLst>
              <a:ext uri="{FF2B5EF4-FFF2-40B4-BE49-F238E27FC236}">
                <a16:creationId xmlns:a16="http://schemas.microsoft.com/office/drawing/2014/main" id="{E3EEB9FC-B169-401D-AB86-C5EB49C799C9}"/>
              </a:ext>
            </a:extLst>
          </p:cNvPr>
          <p:cNvSpPr>
            <a:spLocks noGrp="1"/>
          </p:cNvSpPr>
          <p:nvPr>
            <p:ph idx="1"/>
          </p:nvPr>
        </p:nvSpPr>
        <p:spPr>
          <a:xfrm>
            <a:off x="457200" y="1600200"/>
            <a:ext cx="8229600" cy="4525963"/>
          </a:xfrm>
        </p:spPr>
        <p:txBody>
          <a:bodyPr/>
          <a:lstStyle/>
          <a:p>
            <a:r>
              <a:rPr lang="en-US" dirty="0"/>
              <a:t>Pass the hash.</a:t>
            </a:r>
          </a:p>
          <a:p>
            <a:pPr lvl="1"/>
            <a:r>
              <a:rPr lang="en-US" dirty="0"/>
              <a:t>Authenticate with stolen hash rather than a password.</a:t>
            </a:r>
          </a:p>
          <a:p>
            <a:r>
              <a:rPr lang="en-US" dirty="0"/>
              <a:t>Key logging.</a:t>
            </a:r>
          </a:p>
          <a:p>
            <a:r>
              <a:rPr lang="en-US" dirty="0"/>
              <a:t>Phishing.</a:t>
            </a:r>
          </a:p>
        </p:txBody>
      </p:sp>
      <p:sp>
        <p:nvSpPr>
          <p:cNvPr id="4" name="TextBox 3">
            <a:extLst>
              <a:ext uri="{FF2B5EF4-FFF2-40B4-BE49-F238E27FC236}">
                <a16:creationId xmlns:a16="http://schemas.microsoft.com/office/drawing/2014/main" id="{DEC241D5-BD1D-4B2F-95FC-4BCC6ED34DCF}"/>
              </a:ext>
            </a:extLst>
          </p:cNvPr>
          <p:cNvSpPr txBox="1"/>
          <p:nvPr/>
        </p:nvSpPr>
        <p:spPr>
          <a:xfrm>
            <a:off x="2961049" y="3244334"/>
            <a:ext cx="3718532"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For example thumb drive that logs keys and sends back to the server</a:t>
            </a:r>
          </a:p>
        </p:txBody>
      </p:sp>
      <p:sp>
        <p:nvSpPr>
          <p:cNvPr id="5" name="TextBox 4">
            <a:extLst>
              <a:ext uri="{FF2B5EF4-FFF2-40B4-BE49-F238E27FC236}">
                <a16:creationId xmlns:a16="http://schemas.microsoft.com/office/drawing/2014/main" id="{5C960C66-0C9F-4C36-85EB-8928D6EBCB9E}"/>
              </a:ext>
            </a:extLst>
          </p:cNvPr>
          <p:cNvSpPr txBox="1"/>
          <p:nvPr/>
        </p:nvSpPr>
        <p:spPr>
          <a:xfrm>
            <a:off x="1087643" y="4307611"/>
            <a:ext cx="3377848"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Emails where you click something</a:t>
            </a:r>
          </a:p>
        </p:txBody>
      </p:sp>
    </p:spTree>
    <p:extLst>
      <p:ext uri="{BB962C8B-B14F-4D97-AF65-F5344CB8AC3E}">
        <p14:creationId xmlns:p14="http://schemas.microsoft.com/office/powerpoint/2010/main" val="228100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19678" y="1282071"/>
            <a:ext cx="5139593" cy="4759780"/>
          </a:xfrm>
          <a:prstGeom prst="rect">
            <a:avLst/>
          </a:prstGeom>
        </p:spPr>
      </p:pic>
      <p:sp>
        <p:nvSpPr>
          <p:cNvPr id="9218" name="Title 1"/>
          <p:cNvSpPr>
            <a:spLocks noGrp="1"/>
          </p:cNvSpPr>
          <p:nvPr>
            <p:ph type="title"/>
          </p:nvPr>
        </p:nvSpPr>
        <p:spPr/>
        <p:txBody>
          <a:bodyPr/>
          <a:lstStyle/>
          <a:p>
            <a:r>
              <a:rPr lang="en-US" dirty="0"/>
              <a:t>Tenets of Information Systems Security</a:t>
            </a:r>
            <a:endParaRPr lang="en-US" sz="4000" dirty="0"/>
          </a:p>
        </p:txBody>
      </p:sp>
      <p:sp>
        <p:nvSpPr>
          <p:cNvPr id="2" name="TextBox 1">
            <a:extLst>
              <a:ext uri="{FF2B5EF4-FFF2-40B4-BE49-F238E27FC236}">
                <a16:creationId xmlns:a16="http://schemas.microsoft.com/office/drawing/2014/main" id="{8E97BC2B-E43B-45B6-8F3A-E17A6BBA9AC0}"/>
              </a:ext>
            </a:extLst>
          </p:cNvPr>
          <p:cNvSpPr txBox="1"/>
          <p:nvPr/>
        </p:nvSpPr>
        <p:spPr>
          <a:xfrm>
            <a:off x="5448527" y="2212846"/>
            <a:ext cx="3217547"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Authenticity is a part of integrity</a:t>
            </a:r>
          </a:p>
        </p:txBody>
      </p:sp>
      <p:sp>
        <p:nvSpPr>
          <p:cNvPr id="3" name="TextBox 2">
            <a:extLst>
              <a:ext uri="{FF2B5EF4-FFF2-40B4-BE49-F238E27FC236}">
                <a16:creationId xmlns:a16="http://schemas.microsoft.com/office/drawing/2014/main" id="{CE646F55-66B0-4F91-8DAE-D40DD1457D05}"/>
              </a:ext>
            </a:extLst>
          </p:cNvPr>
          <p:cNvSpPr txBox="1"/>
          <p:nvPr/>
        </p:nvSpPr>
        <p:spPr>
          <a:xfrm>
            <a:off x="2100975" y="5857185"/>
            <a:ext cx="6573274"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Attack against availability example: DDOS; very difficult to prevent,</a:t>
            </a:r>
          </a:p>
          <a:p>
            <a:r>
              <a:rPr lang="en-US" dirty="0">
                <a:latin typeface="Times" panose="02020603050405020304" pitchFamily="18" charset="0"/>
                <a:cs typeface="Times" panose="02020603050405020304" pitchFamily="18" charset="0"/>
              </a:rPr>
              <a:t>Some websites even offer services to do this for payment</a:t>
            </a:r>
          </a:p>
        </p:txBody>
      </p:sp>
    </p:spTree>
    <p:extLst>
      <p:ext uri="{BB962C8B-B14F-4D97-AF65-F5344CB8AC3E}">
        <p14:creationId xmlns:p14="http://schemas.microsoft.com/office/powerpoint/2010/main" val="196265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Availability</a:t>
            </a:r>
          </a:p>
        </p:txBody>
      </p:sp>
      <p:sp>
        <p:nvSpPr>
          <p:cNvPr id="17411" name="Content Placeholder 2"/>
          <p:cNvSpPr>
            <a:spLocks noGrp="1"/>
          </p:cNvSpPr>
          <p:nvPr>
            <p:ph idx="1"/>
          </p:nvPr>
        </p:nvSpPr>
        <p:spPr>
          <a:xfrm>
            <a:off x="539750" y="1540932"/>
            <a:ext cx="8299450" cy="4634443"/>
          </a:xfrm>
        </p:spPr>
        <p:txBody>
          <a:bodyPr/>
          <a:lstStyle/>
          <a:p>
            <a:r>
              <a:rPr lang="en-US" dirty="0"/>
              <a:t>In the context of information security</a:t>
            </a:r>
          </a:p>
          <a:p>
            <a:pPr lvl="1"/>
            <a:r>
              <a:rPr lang="en-US" sz="2800" dirty="0"/>
              <a:t>The amount of time users can use a system, application, and data</a:t>
            </a:r>
          </a:p>
          <a:p>
            <a:endParaRPr lang="en-US" sz="2800" dirty="0"/>
          </a:p>
        </p:txBody>
      </p:sp>
    </p:spTree>
    <p:extLst>
      <p:ext uri="{BB962C8B-B14F-4D97-AF65-F5344CB8AC3E}">
        <p14:creationId xmlns:p14="http://schemas.microsoft.com/office/powerpoint/2010/main" val="210614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Time Measurements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6017379"/>
              </p:ext>
            </p:extLst>
          </p:nvPr>
        </p:nvGraphicFramePr>
        <p:xfrm>
          <a:off x="539750" y="1540932"/>
          <a:ext cx="8299450" cy="4402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503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Integrity</a:t>
            </a:r>
          </a:p>
        </p:txBody>
      </p:sp>
      <p:sp>
        <p:nvSpPr>
          <p:cNvPr id="11267" name="Content Placeholder 2"/>
          <p:cNvSpPr>
            <a:spLocks noGrp="1"/>
          </p:cNvSpPr>
          <p:nvPr>
            <p:ph idx="1"/>
          </p:nvPr>
        </p:nvSpPr>
        <p:spPr>
          <a:xfrm>
            <a:off x="554989" y="1540932"/>
            <a:ext cx="8237717" cy="4648200"/>
          </a:xfrm>
        </p:spPr>
        <p:txBody>
          <a:bodyPr/>
          <a:lstStyle/>
          <a:p>
            <a:pPr marL="0" indent="0">
              <a:buFont typeface="Wingdings" pitchFamily="2" charset="2"/>
              <a:buNone/>
            </a:pPr>
            <a:r>
              <a:rPr lang="en-US" sz="3200" dirty="0"/>
              <a:t>Maintain valid, uncorrupted, and accurate information</a:t>
            </a:r>
          </a:p>
          <a:p>
            <a:pPr marL="0" indent="0">
              <a:buNone/>
            </a:pPr>
            <a:endParaRPr lang="en-US" dirty="0"/>
          </a:p>
          <a:p>
            <a:pPr marL="0" indent="0">
              <a:buNone/>
            </a:pPr>
            <a:r>
              <a:rPr lang="en-US" dirty="0"/>
              <a:t>Authenticity is a special case of </a:t>
            </a:r>
            <a:r>
              <a:rPr lang="en-US" b="1" dirty="0"/>
              <a:t>integrity</a:t>
            </a:r>
          </a:p>
          <a:p>
            <a:pPr marL="0" indent="0">
              <a:buNone/>
            </a:pPr>
            <a:endParaRPr lang="en-US" sz="3200" b="1" dirty="0"/>
          </a:p>
          <a:p>
            <a:pPr marL="0" indent="0">
              <a:buNone/>
            </a:pPr>
            <a:r>
              <a:rPr lang="en-US" b="1" dirty="0"/>
              <a:t>Authentication</a:t>
            </a:r>
            <a:r>
              <a:rPr lang="en-US" dirty="0"/>
              <a:t> is about making sure that a given entity (with whom you are interacting) is who you believe it to be.</a:t>
            </a:r>
            <a:endParaRPr lang="en-US" sz="3200" dirty="0"/>
          </a:p>
        </p:txBody>
      </p:sp>
      <p:sp>
        <p:nvSpPr>
          <p:cNvPr id="2" name="TextBox 1">
            <a:extLst>
              <a:ext uri="{FF2B5EF4-FFF2-40B4-BE49-F238E27FC236}">
                <a16:creationId xmlns:a16="http://schemas.microsoft.com/office/drawing/2014/main" id="{C1C8A7E9-95C7-48F1-AF82-64EE3A1E7999}"/>
              </a:ext>
            </a:extLst>
          </p:cNvPr>
          <p:cNvSpPr txBox="1"/>
          <p:nvPr/>
        </p:nvSpPr>
        <p:spPr>
          <a:xfrm>
            <a:off x="3100039" y="304799"/>
            <a:ext cx="4532010" cy="1200329"/>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For ex. Sending a data packet over a computer</a:t>
            </a:r>
          </a:p>
          <a:p>
            <a:r>
              <a:rPr lang="en-US" dirty="0">
                <a:latin typeface="Times" panose="02020603050405020304" pitchFamily="18" charset="0"/>
                <a:cs typeface="Times" panose="02020603050405020304" pitchFamily="18" charset="0"/>
              </a:rPr>
              <a:t>network, make sure no one’s going to change</a:t>
            </a:r>
          </a:p>
          <a:p>
            <a:r>
              <a:rPr lang="en-US" dirty="0">
                <a:latin typeface="Times" panose="02020603050405020304" pitchFamily="18" charset="0"/>
                <a:cs typeface="Times" panose="02020603050405020304" pitchFamily="18" charset="0"/>
              </a:rPr>
              <a:t>that packet; receiver should receive exact same</a:t>
            </a:r>
          </a:p>
          <a:p>
            <a:r>
              <a:rPr lang="en-US" dirty="0">
                <a:latin typeface="Times" panose="02020603050405020304" pitchFamily="18" charset="0"/>
                <a:cs typeface="Times" panose="02020603050405020304" pitchFamily="18" charset="0"/>
              </a:rPr>
              <a:t>packet</a:t>
            </a:r>
          </a:p>
        </p:txBody>
      </p:sp>
      <p:sp>
        <p:nvSpPr>
          <p:cNvPr id="5" name="TextBox 4">
            <a:extLst>
              <a:ext uri="{FF2B5EF4-FFF2-40B4-BE49-F238E27FC236}">
                <a16:creationId xmlns:a16="http://schemas.microsoft.com/office/drawing/2014/main" id="{7838F321-096B-42A7-ABE1-6B061C6D0B79}"/>
              </a:ext>
            </a:extLst>
          </p:cNvPr>
          <p:cNvSpPr txBox="1"/>
          <p:nvPr/>
        </p:nvSpPr>
        <p:spPr>
          <a:xfrm>
            <a:off x="3241103" y="5924579"/>
            <a:ext cx="4487126"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Simplest way to check is password (since only</a:t>
            </a:r>
          </a:p>
          <a:p>
            <a:r>
              <a:rPr lang="en-US" dirty="0">
                <a:latin typeface="Times" panose="02020603050405020304" pitchFamily="18" charset="0"/>
                <a:cs typeface="Times" panose="02020603050405020304" pitchFamily="18" charset="0"/>
              </a:rPr>
              <a:t>Certain people are accessing things</a:t>
            </a:r>
          </a:p>
        </p:txBody>
      </p:sp>
    </p:spTree>
    <p:extLst>
      <p:ext uri="{BB962C8B-B14F-4D97-AF65-F5344CB8AC3E}">
        <p14:creationId xmlns:p14="http://schemas.microsoft.com/office/powerpoint/2010/main" val="52218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1747AB1-B11D-469E-90FE-9F2A5F81D407}"/>
              </a:ext>
            </a:extLst>
          </p:cNvPr>
          <p:cNvSpPr>
            <a:spLocks noGrp="1" noChangeArrowheads="1"/>
          </p:cNvSpPr>
          <p:nvPr>
            <p:ph type="title"/>
          </p:nvPr>
        </p:nvSpPr>
        <p:spPr>
          <a:xfrm>
            <a:off x="457200" y="274638"/>
            <a:ext cx="8229600" cy="1143000"/>
          </a:xfrm>
        </p:spPr>
        <p:txBody>
          <a:bodyPr/>
          <a:lstStyle/>
          <a:p>
            <a:pPr>
              <a:defRPr/>
            </a:pPr>
            <a:r>
              <a:rPr lang="en-US">
                <a:cs typeface="+mj-cs"/>
              </a:rPr>
              <a:t>Authentication</a:t>
            </a:r>
          </a:p>
        </p:txBody>
      </p:sp>
      <p:sp>
        <p:nvSpPr>
          <p:cNvPr id="5" name="Rectangle 3">
            <a:extLst>
              <a:ext uri="{FF2B5EF4-FFF2-40B4-BE49-F238E27FC236}">
                <a16:creationId xmlns:a16="http://schemas.microsoft.com/office/drawing/2014/main" id="{ED643405-5365-4FD1-BFC1-4E79480A8605}"/>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400" dirty="0"/>
              <a:t>Authentication:</a:t>
            </a:r>
          </a:p>
          <a:p>
            <a:pPr lvl="1">
              <a:defRPr/>
            </a:pPr>
            <a:r>
              <a:rPr lang="en-US" sz="2000" dirty="0"/>
              <a:t>Identify who (or what) is attempting to do something</a:t>
            </a:r>
          </a:p>
          <a:p>
            <a:pPr lvl="1">
              <a:defRPr/>
            </a:pPr>
            <a:r>
              <a:rPr lang="en-US" sz="2000" dirty="0"/>
              <a:t>Verify identity</a:t>
            </a:r>
          </a:p>
          <a:p>
            <a:pPr>
              <a:defRPr/>
            </a:pPr>
            <a:r>
              <a:rPr lang="en-US" sz="2400" dirty="0"/>
              <a:t>Use one or more of the following:</a:t>
            </a:r>
          </a:p>
          <a:p>
            <a:pPr lvl="1">
              <a:defRPr/>
            </a:pPr>
            <a:r>
              <a:rPr lang="en-US" sz="2000" dirty="0"/>
              <a:t>Something you know (a secret)</a:t>
            </a:r>
          </a:p>
          <a:p>
            <a:pPr lvl="1">
              <a:defRPr/>
            </a:pPr>
            <a:r>
              <a:rPr lang="en-US" sz="2000" dirty="0"/>
              <a:t>Something you have (ex. your cellphone)</a:t>
            </a:r>
          </a:p>
          <a:p>
            <a:pPr lvl="1">
              <a:defRPr/>
            </a:pPr>
            <a:r>
              <a:rPr lang="en-US" sz="2000" dirty="0"/>
              <a:t>Something you are (ex. your finger print or retinal pattern)</a:t>
            </a:r>
          </a:p>
          <a:p>
            <a:pPr>
              <a:defRPr/>
            </a:pPr>
            <a:r>
              <a:rPr lang="en-US" sz="2400" dirty="0"/>
              <a:t>Two-factor authentication</a:t>
            </a:r>
          </a:p>
          <a:p>
            <a:pPr lvl="1">
              <a:defRPr/>
            </a:pPr>
            <a:r>
              <a:rPr lang="en-US" sz="2000" dirty="0"/>
              <a:t>Use two or more of the above</a:t>
            </a:r>
          </a:p>
        </p:txBody>
      </p:sp>
      <p:sp>
        <p:nvSpPr>
          <p:cNvPr id="6" name="TextBox 5">
            <a:extLst>
              <a:ext uri="{FF2B5EF4-FFF2-40B4-BE49-F238E27FC236}">
                <a16:creationId xmlns:a16="http://schemas.microsoft.com/office/drawing/2014/main" id="{D444E0BD-5841-493C-B501-EB4AA3A7ACCB}"/>
              </a:ext>
            </a:extLst>
          </p:cNvPr>
          <p:cNvSpPr txBox="1"/>
          <p:nvPr/>
        </p:nvSpPr>
        <p:spPr>
          <a:xfrm>
            <a:off x="7567777" y="2021652"/>
            <a:ext cx="633507" cy="369332"/>
          </a:xfrm>
          <a:prstGeom prst="rect">
            <a:avLst/>
          </a:prstGeom>
          <a:noFill/>
        </p:spPr>
        <p:txBody>
          <a:bodyPr wrap="none" rtlCol="0">
            <a:spAutoFit/>
          </a:bodyPr>
          <a:lstStyle/>
          <a:p>
            <a:r>
              <a:rPr lang="en-US" dirty="0"/>
              <a:t>user</a:t>
            </a:r>
          </a:p>
        </p:txBody>
      </p:sp>
      <p:sp>
        <p:nvSpPr>
          <p:cNvPr id="8" name="TextBox 7">
            <a:extLst>
              <a:ext uri="{FF2B5EF4-FFF2-40B4-BE49-F238E27FC236}">
                <a16:creationId xmlns:a16="http://schemas.microsoft.com/office/drawing/2014/main" id="{8ECE6781-31AA-49FA-9507-E67D81F61BAD}"/>
              </a:ext>
            </a:extLst>
          </p:cNvPr>
          <p:cNvSpPr txBox="1"/>
          <p:nvPr/>
        </p:nvSpPr>
        <p:spPr>
          <a:xfrm>
            <a:off x="3241816" y="2394265"/>
            <a:ext cx="1172116" cy="369332"/>
          </a:xfrm>
          <a:prstGeom prst="rect">
            <a:avLst/>
          </a:prstGeom>
          <a:noFill/>
        </p:spPr>
        <p:txBody>
          <a:bodyPr wrap="none" rtlCol="0">
            <a:spAutoFit/>
          </a:bodyPr>
          <a:lstStyle/>
          <a:p>
            <a:r>
              <a:rPr lang="en-US" dirty="0"/>
              <a:t>password</a:t>
            </a:r>
          </a:p>
        </p:txBody>
      </p:sp>
      <p:sp>
        <p:nvSpPr>
          <p:cNvPr id="9" name="TextBox 8">
            <a:extLst>
              <a:ext uri="{FF2B5EF4-FFF2-40B4-BE49-F238E27FC236}">
                <a16:creationId xmlns:a16="http://schemas.microsoft.com/office/drawing/2014/main" id="{0689D7AA-44B7-41F1-B803-228F96A3085F}"/>
              </a:ext>
            </a:extLst>
          </p:cNvPr>
          <p:cNvSpPr txBox="1"/>
          <p:nvPr/>
        </p:nvSpPr>
        <p:spPr>
          <a:xfrm>
            <a:off x="5984303" y="3493849"/>
            <a:ext cx="1351652" cy="369332"/>
          </a:xfrm>
          <a:prstGeom prst="rect">
            <a:avLst/>
          </a:prstGeom>
          <a:noFill/>
        </p:spPr>
        <p:txBody>
          <a:bodyPr wrap="none" rtlCol="0">
            <a:spAutoFit/>
          </a:bodyPr>
          <a:lstStyle/>
          <a:p>
            <a:r>
              <a:rPr lang="en-US" dirty="0"/>
              <a:t>Duo mobile</a:t>
            </a:r>
          </a:p>
        </p:txBody>
      </p:sp>
      <p:sp>
        <p:nvSpPr>
          <p:cNvPr id="10" name="TextBox 9">
            <a:extLst>
              <a:ext uri="{FF2B5EF4-FFF2-40B4-BE49-F238E27FC236}">
                <a16:creationId xmlns:a16="http://schemas.microsoft.com/office/drawing/2014/main" id="{8C80F3A9-A09A-4CB0-941C-7DBEE35D0515}"/>
              </a:ext>
            </a:extLst>
          </p:cNvPr>
          <p:cNvSpPr txBox="1"/>
          <p:nvPr/>
        </p:nvSpPr>
        <p:spPr>
          <a:xfrm>
            <a:off x="4096922" y="845824"/>
            <a:ext cx="4384534"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Pattern is something you do (fingerprint???), </a:t>
            </a:r>
          </a:p>
          <a:p>
            <a:r>
              <a:rPr lang="en-US" dirty="0">
                <a:latin typeface="Times" panose="02020603050405020304" pitchFamily="18" charset="0"/>
                <a:cs typeface="Times" panose="02020603050405020304" pitchFamily="18" charset="0"/>
              </a:rPr>
              <a:t>perhaps to unlock the phone or </a:t>
            </a:r>
            <a:r>
              <a:rPr lang="en-US" dirty="0" err="1">
                <a:latin typeface="Times" panose="02020603050405020304" pitchFamily="18" charset="0"/>
                <a:cs typeface="Times" panose="02020603050405020304" pitchFamily="18" charset="0"/>
              </a:rPr>
              <a:t>smthg</a:t>
            </a:r>
            <a:endParaRPr lang="en-US" dirty="0">
              <a:latin typeface="Times" panose="02020603050405020304" pitchFamily="18" charset="0"/>
              <a:cs typeface="Times" panose="02020603050405020304" pitchFamily="18" charset="0"/>
            </a:endParaRPr>
          </a:p>
        </p:txBody>
      </p:sp>
      <p:sp>
        <p:nvSpPr>
          <p:cNvPr id="11" name="TextBox 10">
            <a:extLst>
              <a:ext uri="{FF2B5EF4-FFF2-40B4-BE49-F238E27FC236}">
                <a16:creationId xmlns:a16="http://schemas.microsoft.com/office/drawing/2014/main" id="{2623B7E1-9F5F-468A-AEDC-B00652778DE1}"/>
              </a:ext>
            </a:extLst>
          </p:cNvPr>
          <p:cNvSpPr txBox="1"/>
          <p:nvPr/>
        </p:nvSpPr>
        <p:spPr>
          <a:xfrm>
            <a:off x="245764" y="6126163"/>
            <a:ext cx="4929555"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Another way is geolocation checking (checking the</a:t>
            </a:r>
          </a:p>
          <a:p>
            <a:r>
              <a:rPr lang="en-US" dirty="0">
                <a:latin typeface="Times" panose="02020603050405020304" pitchFamily="18" charset="0"/>
                <a:cs typeface="Times" panose="02020603050405020304" pitchFamily="18" charset="0"/>
              </a:rPr>
              <a:t>location using IP address)</a:t>
            </a:r>
          </a:p>
        </p:txBody>
      </p:sp>
      <p:sp>
        <p:nvSpPr>
          <p:cNvPr id="12" name="TextBox 11">
            <a:extLst>
              <a:ext uri="{FF2B5EF4-FFF2-40B4-BE49-F238E27FC236}">
                <a16:creationId xmlns:a16="http://schemas.microsoft.com/office/drawing/2014/main" id="{53D56B5F-5A43-4DF3-BF3E-1EF7DDC13530}"/>
              </a:ext>
            </a:extLst>
          </p:cNvPr>
          <p:cNvSpPr txBox="1"/>
          <p:nvPr/>
        </p:nvSpPr>
        <p:spPr>
          <a:xfrm>
            <a:off x="1165702" y="5121650"/>
            <a:ext cx="4636847"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Two or more above as in not of the same</a:t>
            </a:r>
          </a:p>
          <a:p>
            <a:r>
              <a:rPr lang="en-US" dirty="0">
                <a:latin typeface="Times" panose="02020603050405020304" pitchFamily="18" charset="0"/>
                <a:cs typeface="Times" panose="02020603050405020304" pitchFamily="18" charset="0"/>
              </a:rPr>
              <a:t>“category” (like you shouldn’t use pass and pin)</a:t>
            </a:r>
          </a:p>
        </p:txBody>
      </p:sp>
    </p:spTree>
    <p:extLst>
      <p:ext uri="{BB962C8B-B14F-4D97-AF65-F5344CB8AC3E}">
        <p14:creationId xmlns:p14="http://schemas.microsoft.com/office/powerpoint/2010/main" val="60786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DE11565-07C7-43B2-BD09-167BE43BADF3}"/>
              </a:ext>
            </a:extLst>
          </p:cNvPr>
          <p:cNvSpPr>
            <a:spLocks noGrp="1" noChangeArrowheads="1"/>
          </p:cNvSpPr>
          <p:nvPr>
            <p:ph type="title"/>
          </p:nvPr>
        </p:nvSpPr>
        <p:spPr>
          <a:xfrm>
            <a:off x="457200" y="274638"/>
            <a:ext cx="8229600" cy="1143000"/>
          </a:xfrm>
        </p:spPr>
        <p:txBody>
          <a:bodyPr/>
          <a:lstStyle/>
          <a:p>
            <a:pPr>
              <a:defRPr/>
            </a:pPr>
            <a:r>
              <a:rPr lang="en-US">
                <a:cs typeface="+mj-cs"/>
              </a:rPr>
              <a:t>Biometrics</a:t>
            </a:r>
          </a:p>
        </p:txBody>
      </p:sp>
      <p:sp>
        <p:nvSpPr>
          <p:cNvPr id="5" name="Rectangle 3">
            <a:extLst>
              <a:ext uri="{FF2B5EF4-FFF2-40B4-BE49-F238E27FC236}">
                <a16:creationId xmlns:a16="http://schemas.microsoft.com/office/drawing/2014/main" id="{F0B2B1C8-6F52-425B-B63D-932F497EAE64}"/>
              </a:ext>
            </a:extLst>
          </p:cNvPr>
          <p:cNvSpPr txBox="1">
            <a:spLocks noChangeArrowheads="1"/>
          </p:cNvSpPr>
          <p:nvPr/>
        </p:nvSpPr>
        <p:spPr bwMode="auto">
          <a:xfrm>
            <a:off x="1752600" y="1524000"/>
            <a:ext cx="6096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400"/>
              <a:t>Retina Scan</a:t>
            </a:r>
          </a:p>
          <a:p>
            <a:pPr>
              <a:defRPr/>
            </a:pPr>
            <a:endParaRPr lang="en-US" sz="900"/>
          </a:p>
          <a:p>
            <a:pPr>
              <a:defRPr/>
            </a:pPr>
            <a:r>
              <a:rPr lang="en-US" sz="2400"/>
              <a:t>Thumbprint/fingerprint</a:t>
            </a:r>
          </a:p>
          <a:p>
            <a:pPr>
              <a:defRPr/>
            </a:pPr>
            <a:endParaRPr lang="en-US" sz="900"/>
          </a:p>
          <a:p>
            <a:pPr>
              <a:defRPr/>
            </a:pPr>
            <a:r>
              <a:rPr lang="en-US" sz="2400"/>
              <a:t>Hand print</a:t>
            </a:r>
          </a:p>
          <a:p>
            <a:pPr>
              <a:defRPr/>
            </a:pPr>
            <a:endParaRPr lang="en-US" sz="900"/>
          </a:p>
          <a:p>
            <a:pPr>
              <a:defRPr/>
            </a:pPr>
            <a:r>
              <a:rPr lang="en-US" sz="2400"/>
              <a:t>Voice print</a:t>
            </a:r>
          </a:p>
          <a:p>
            <a:pPr>
              <a:defRPr/>
            </a:pPr>
            <a:endParaRPr lang="en-US" sz="900"/>
          </a:p>
          <a:p>
            <a:pPr>
              <a:defRPr/>
            </a:pPr>
            <a:r>
              <a:rPr lang="en-US" sz="2400"/>
              <a:t>Hand Vascular Pattern Recognition</a:t>
            </a:r>
          </a:p>
          <a:p>
            <a:pPr>
              <a:defRPr/>
            </a:pPr>
            <a:endParaRPr lang="en-US" sz="900"/>
          </a:p>
          <a:p>
            <a:pPr>
              <a:defRPr/>
            </a:pPr>
            <a:r>
              <a:rPr lang="en-US" sz="2400"/>
              <a:t>Handwritten signatures</a:t>
            </a:r>
          </a:p>
          <a:p>
            <a:pPr>
              <a:defRPr/>
            </a:pPr>
            <a:endParaRPr lang="en-US" sz="900"/>
          </a:p>
          <a:p>
            <a:pPr>
              <a:defRPr/>
            </a:pPr>
            <a:r>
              <a:rPr lang="en-US" sz="2400"/>
              <a:t>Face Recognition</a:t>
            </a:r>
            <a:endParaRPr lang="en-US" sz="2400" dirty="0"/>
          </a:p>
        </p:txBody>
      </p:sp>
    </p:spTree>
    <p:extLst>
      <p:ext uri="{BB962C8B-B14F-4D97-AF65-F5344CB8AC3E}">
        <p14:creationId xmlns:p14="http://schemas.microsoft.com/office/powerpoint/2010/main" val="394444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6F5AE49-E49F-4A32-B513-6FC5A2AF32A4}">
  <ds:schemaRefs>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FC179457-D557-43E5-8F5D-F70BD37A986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24638</TotalTime>
  <Words>2499</Words>
  <Application>Microsoft Office PowerPoint</Application>
  <PresentationFormat>On-screen Show (4:3)</PresentationFormat>
  <Paragraphs>344</Paragraphs>
  <Slides>31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Cambria Math</vt:lpstr>
      <vt:lpstr>Times</vt:lpstr>
      <vt:lpstr>Times New Roman</vt:lpstr>
      <vt:lpstr>Wingdings</vt:lpstr>
      <vt:lpstr>Blank Presentation</vt:lpstr>
      <vt:lpstr>Lecture 2  CS 07351: Cyber Security: Fundamentals, Principles and Applications  Dr. Vahid Heydari</vt:lpstr>
      <vt:lpstr>Risks, Threats, and Vulnerabilities</vt:lpstr>
      <vt:lpstr>What Is Information Systems Security?</vt:lpstr>
      <vt:lpstr>Tenets of Information Systems Security</vt:lpstr>
      <vt:lpstr>Availability</vt:lpstr>
      <vt:lpstr>Availability Time Measurements</vt:lpstr>
      <vt:lpstr>Integrity</vt:lpstr>
      <vt:lpstr>Authentication</vt:lpstr>
      <vt:lpstr>Biometrics</vt:lpstr>
      <vt:lpstr>Password Guidelines (Old)</vt:lpstr>
      <vt:lpstr>NIST Password Security Recommendations </vt:lpstr>
      <vt:lpstr>NIST cont’d</vt:lpstr>
      <vt:lpstr>NIST cont’d</vt:lpstr>
      <vt:lpstr>Password Cracking</vt:lpstr>
      <vt:lpstr>Password Hygiene</vt:lpstr>
      <vt:lpstr>How are passwords stored?</vt:lpstr>
      <vt:lpstr>Hash Function</vt:lpstr>
      <vt:lpstr>Rainbow Tables</vt:lpstr>
      <vt:lpstr>Salting</vt:lpstr>
      <vt:lpstr>Salt Example</vt:lpstr>
      <vt:lpstr>Password files</vt:lpstr>
      <vt:lpstr>Dictionary Attack</vt:lpstr>
      <vt:lpstr>Dictionary Attacks</vt:lpstr>
      <vt:lpstr>Microsoft Windows Passwords</vt:lpstr>
      <vt:lpstr>What’s wrong with NTLM?</vt:lpstr>
      <vt:lpstr>Linux Passwords</vt:lpstr>
      <vt:lpstr>Risks with Passwords</vt:lpstr>
      <vt:lpstr>Mitigation of Password Risks</vt:lpstr>
      <vt:lpstr>Using passwords over a network</vt:lpstr>
      <vt:lpstr>Using passwords over a network</vt:lpstr>
      <vt:lpstr>Other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Josh Bersin</dc:creator>
  <cp:lastModifiedBy>Pham, Sarah</cp:lastModifiedBy>
  <cp:revision>3265</cp:revision>
  <cp:lastPrinted>2008-07-07T18:08:55Z</cp:lastPrinted>
  <dcterms:created xsi:type="dcterms:W3CDTF">2010-11-23T13:58:58Z</dcterms:created>
  <dcterms:modified xsi:type="dcterms:W3CDTF">2022-02-04T14:36:54Z</dcterms:modified>
</cp:coreProperties>
</file>