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4"/>
  </p:notesMasterIdLst>
  <p:handoutMasterIdLst>
    <p:handoutMasterId r:id="rId35"/>
  </p:handoutMasterIdLst>
  <p:sldIdLst>
    <p:sldId id="1599" r:id="rId6"/>
    <p:sldId id="278" r:id="rId7"/>
    <p:sldId id="279" r:id="rId8"/>
    <p:sldId id="280" r:id="rId9"/>
    <p:sldId id="281" r:id="rId10"/>
    <p:sldId id="308" r:id="rId11"/>
    <p:sldId id="309" r:id="rId12"/>
    <p:sldId id="310" r:id="rId13"/>
    <p:sldId id="282" r:id="rId14"/>
    <p:sldId id="283" r:id="rId15"/>
    <p:sldId id="285" r:id="rId16"/>
    <p:sldId id="289" r:id="rId17"/>
    <p:sldId id="290" r:id="rId18"/>
    <p:sldId id="291" r:id="rId19"/>
    <p:sldId id="292" r:id="rId20"/>
    <p:sldId id="293" r:id="rId21"/>
    <p:sldId id="294" r:id="rId22"/>
    <p:sldId id="295" r:id="rId23"/>
    <p:sldId id="296" r:id="rId24"/>
    <p:sldId id="297" r:id="rId25"/>
    <p:sldId id="298" r:id="rId26"/>
    <p:sldId id="299" r:id="rId27"/>
    <p:sldId id="301" r:id="rId28"/>
    <p:sldId id="303" r:id="rId29"/>
    <p:sldId id="307" r:id="rId30"/>
    <p:sldId id="311" r:id="rId31"/>
    <p:sldId id="312" r:id="rId32"/>
    <p:sldId id="316" r:id="rId33"/>
  </p:sldIdLst>
  <p:sldSz cx="9144000" cy="6858000" type="screen4x3"/>
  <p:notesSz cx="7010400" cy="9296400"/>
  <p:custDataLst>
    <p:tags r:id="rId36"/>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
          <p15:clr>
            <a:srgbClr val="A4A3A4"/>
          </p15:clr>
        </p15:guide>
        <p15:guide id="2" orient="horz" pos="2748">
          <p15:clr>
            <a:srgbClr val="A4A3A4"/>
          </p15:clr>
        </p15:guide>
        <p15:guide id="3" pos="4627">
          <p15:clr>
            <a:srgbClr val="A4A3A4"/>
          </p15:clr>
        </p15:guide>
        <p15:guide id="4" pos="1452">
          <p15:clr>
            <a:srgbClr val="A4A3A4"/>
          </p15:clr>
        </p15:guide>
        <p15:guide id="5" pos="234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 Lindro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E2E"/>
    <a:srgbClr val="E3BBC9"/>
    <a:srgbClr val="D2E4B2"/>
    <a:srgbClr val="DDDDDD"/>
    <a:srgbClr val="FFCCFF"/>
    <a:srgbClr val="FFCCCC"/>
    <a:srgbClr val="423498"/>
    <a:srgbClr val="FFFF00"/>
    <a:srgbClr val="B4E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80559" autoAdjust="0"/>
  </p:normalViewPr>
  <p:slideViewPr>
    <p:cSldViewPr snapToGrid="0" snapToObjects="1">
      <p:cViewPr varScale="1">
        <p:scale>
          <a:sx n="69" d="100"/>
          <a:sy n="69" d="100"/>
        </p:scale>
        <p:origin x="1771" y="62"/>
      </p:cViewPr>
      <p:guideLst>
        <p:guide orient="horz" pos="192"/>
        <p:guide orient="horz" pos="2748"/>
        <p:guide pos="4627"/>
        <p:guide pos="1452"/>
        <p:guide pos="234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75" d="100"/>
          <a:sy n="75" d="100"/>
        </p:scale>
        <p:origin x="-210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B18F73F1-9C1D-44C7-B8D4-45E670A7BEE1}"/>
    <pc:docChg chg="delSld modSld">
      <pc:chgData name="Vahid Heydari" userId="065589f3340e704f" providerId="LiveId" clId="{B18F73F1-9C1D-44C7-B8D4-45E670A7BEE1}" dt="2022-01-14T15:35:30.599" v="3" actId="20577"/>
      <pc:docMkLst>
        <pc:docMk/>
      </pc:docMkLst>
      <pc:sldChg chg="del">
        <pc:chgData name="Vahid Heydari" userId="065589f3340e704f" providerId="LiveId" clId="{B18F73F1-9C1D-44C7-B8D4-45E670A7BEE1}" dt="2022-01-14T15:19:58.125" v="0" actId="47"/>
        <pc:sldMkLst>
          <pc:docMk/>
          <pc:sldMk cId="1258094321" sldId="313"/>
        </pc:sldMkLst>
      </pc:sldChg>
      <pc:sldChg chg="del">
        <pc:chgData name="Vahid Heydari" userId="065589f3340e704f" providerId="LiveId" clId="{B18F73F1-9C1D-44C7-B8D4-45E670A7BEE1}" dt="2022-01-14T15:20:00.167" v="2" actId="47"/>
        <pc:sldMkLst>
          <pc:docMk/>
          <pc:sldMk cId="2852492296" sldId="314"/>
        </pc:sldMkLst>
      </pc:sldChg>
      <pc:sldChg chg="del">
        <pc:chgData name="Vahid Heydari" userId="065589f3340e704f" providerId="LiveId" clId="{B18F73F1-9C1D-44C7-B8D4-45E670A7BEE1}" dt="2022-01-14T15:19:59.183" v="1" actId="47"/>
        <pc:sldMkLst>
          <pc:docMk/>
          <pc:sldMk cId="4139563254" sldId="315"/>
        </pc:sldMkLst>
      </pc:sldChg>
      <pc:sldChg chg="modSp mod">
        <pc:chgData name="Vahid Heydari" userId="065589f3340e704f" providerId="LiveId" clId="{B18F73F1-9C1D-44C7-B8D4-45E670A7BEE1}" dt="2022-01-14T15:35:30.599" v="3" actId="20577"/>
        <pc:sldMkLst>
          <pc:docMk/>
          <pc:sldMk cId="946646036" sldId="1599"/>
        </pc:sldMkLst>
        <pc:spChg chg="mod">
          <ac:chgData name="Vahid Heydari" userId="065589f3340e704f" providerId="LiveId" clId="{B18F73F1-9C1D-44C7-B8D4-45E670A7BEE1}" dt="2022-01-14T15:35:30.599" v="3" actId="20577"/>
          <ac:spMkLst>
            <pc:docMk/>
            <pc:sldMk cId="946646036" sldId="1599"/>
            <ac:spMk id="512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5017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64570DD3-3ABB-4CE7-93CC-7A20288B4E83}" type="datetime1">
              <a:rPr lang="en-US"/>
              <a:pPr>
                <a:defRPr/>
              </a:pPr>
              <a:t>2/4/2022</a:t>
            </a:fld>
            <a:endParaRPr lang="en-US" dirty="0"/>
          </a:p>
        </p:txBody>
      </p:sp>
      <p:sp>
        <p:nvSpPr>
          <p:cNvPr id="5018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r>
              <a:rPr lang="en-US" dirty="0"/>
              <a:t>(c) ITT Educational Services, Inc.</a:t>
            </a:r>
          </a:p>
        </p:txBody>
      </p:sp>
      <p:sp>
        <p:nvSpPr>
          <p:cNvPr id="5018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37C31938-6748-440E-8C92-E19017121C8F}" type="slidenum">
              <a:rPr lang="en-US"/>
              <a:pPr>
                <a:defRPr/>
              </a:pPr>
              <a:t>‹#›</a:t>
            </a:fld>
            <a:endParaRPr lang="en-US" dirty="0"/>
          </a:p>
        </p:txBody>
      </p:sp>
    </p:spTree>
    <p:extLst>
      <p:ext uri="{BB962C8B-B14F-4D97-AF65-F5344CB8AC3E}">
        <p14:creationId xmlns:p14="http://schemas.microsoft.com/office/powerpoint/2010/main" val="151452231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4T14:39:14.733"/>
    </inkml:context>
    <inkml:brush xml:id="br0">
      <inkml:brushProperty name="width" value="0.05" units="cm"/>
      <inkml:brushProperty name="height" value="0.05" units="cm"/>
      <inkml:brushProperty name="color" value="#5B2D90"/>
    </inkml:brush>
  </inkml:definitions>
  <inkml:trace contextRef="#ctx0" brushRef="#br0">437 3445 24575,'1'-3'0,"0"-1"0,0 0 0,0 1 0,0-1 0,1 1 0,-1-1 0,3-3 0,5-10 0,77-236 0,-51 128 0,23-102 0,-48 168 0,2-107 0,-14-63 0,-1 64 0,3-341 0,-2 465 0,-3 1 0,0 1 0,-14-47 0,8 39 0,-8-78 0,18 41 0,2 52 0,-6-53 0,1 65 0,-2 1 0,0 0 0,-1 0 0,-12-23 0,9 18 0,0 1 0,-6-26 0,-15-45 0,21 70 0,2-1 0,1 1 0,-8-49 0,9 37 0,-1 1 0,-2 0 0,-19-50 0,-7-22 0,31 90 0,2-1 0,-2-32 0,4 37 0,-1 0 0,0 0 0,-1 0 0,-1 0 0,1 0 0,-9-19 0,7 20 0,0 3 0,0 0 0,0 0 0,-1 1 0,-7-11 0,11 18 0,1 0 0,-1 0 0,0 0 0,0 0 0,0 0 0,1 0 0,-1 0 0,0 0 0,0 0 0,0 1 0,-1-1 0,1 0 0,0 1 0,0-1 0,0 1 0,0-1 0,-1 1 0,1 0 0,0-1 0,0 1 0,-1 0 0,1 0 0,0 0 0,-1 0 0,1 0 0,0 0 0,0 0 0,-1 0 0,1 1 0,0-1 0,0 0 0,-1 1 0,1-1 0,0 1 0,0-1 0,0 1 0,0 0 0,0-1 0,-2 2 0,-2 3 0,0 0 0,1 0 0,-1 0 0,1 1 0,0-1 0,0 1 0,1 0 0,0 0 0,-3 8 0,-20 62 0,20-56 0,-27 80 0,16-53 0,2 0 0,2 1 0,3 0 0,-7 67 0,11-66 0,-1 0 0,-25 86 0,21-90 0,8-37 0,1-8 0,-1-18 0,3-30 0,0 48 0,20-318 0,-14 266 0,-5 36 0,0-1 0,2 1 0,-1 0 0,2-1 0,0 1 0,1 1 0,1-1 0,14-26 0,6 2 0,-18 30 0,0 0 0,-1-1 0,-1 0 0,0 0 0,0 0 0,-1-1 0,6-23 0,-8 19 0,0 3 0,-1 0 0,1 0 0,1 1 0,9-21 0,-11 30 0,0-1 0,0 1 0,0-1 0,1 1 0,-1 0 0,1 0 0,0 0 0,0 0 0,0 1 0,1-1 0,-1 1 0,1 0 0,-1 0 0,1 0 0,0 0 0,-1 0 0,1 1 0,0 0 0,5-1 0,0 0 0,1 0 0,-1 1 0,1 0 0,-1 1 0,1 0 0,-1 0 0,1 1 0,-1 1 0,1-1 0,13 5 0,-5 1 0,0 1 0,-1 1 0,0 0 0,19 13 0,259 186 0,-286-202 0,1 0 0,0 0 0,17 6 0,-17-8 0,-1 1 0,0-1 0,0 1 0,14 11 0,-5-2 0,1 0 0,24 12 0,5 4 0,-38-22-33,-1 0 0,0 1-1,-1 1 1,0 0 0,-1 0-1,11 17 1,-5-6-1099,-2-5-5694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4T14:51:20.248"/>
    </inkml:context>
    <inkml:brush xml:id="br0">
      <inkml:brushProperty name="width" value="0.05" units="cm"/>
      <inkml:brushProperty name="height" value="0.05" units="cm"/>
      <inkml:brushProperty name="color" value="#5B2D90"/>
    </inkml:brush>
  </inkml:definitions>
  <inkml:trace contextRef="#ctx0" brushRef="#br0">1 0 24575,'0'2356'0,"1"-2343"0,1 0 0,0-1 0,1 1 0,0-1 0,1 1 0,0-1 0,1 0 0,1-1 0,9 16 0,-5-7 0,0 0 0,7 24 0,6 24 0,16 58 0,-33-92-53,-1 1 0,-2-1-1,-2 1 1,-3 42-1,1-27-1044,0-23-5728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4T15:04:32.637"/>
    </inkml:context>
    <inkml:brush xml:id="br0">
      <inkml:brushProperty name="width" value="0.05" units="cm"/>
      <inkml:brushProperty name="height" value="0.05" units="cm"/>
      <inkml:brushProperty name="color" value="#5B2D90"/>
    </inkml:brush>
  </inkml:definitions>
  <inkml:trace contextRef="#ctx0" brushRef="#br0">352 1 24575,'-1'41'0,"-2"0"0,-12 66 0,9-68 0,3 1 0,0 49 0,3-51 0,-1 0 0,-11 58 0,2-20 0,2 0 0,4 0 0,6 93 0,0-40 0,-2-126 0,-1 28 0,1-30 0,0 0 0,0 0 0,0 0 0,0 0 0,0 0 0,0-1 0,0 1 0,0 0 0,-1 0 0,1 0 0,0 0 0,0-1 0,-1 1 0,1 0 0,-1 0 0,1-1 0,-1 1 0,1 0 0,-1 0 0,1-1 0,-1 1 0,0-1 0,1 1 0,-1-1 0,0 1 0,1-1 0,-3 2 0,1-5 0,0 1 0,1 0 0,-1-1 0,0 1 0,1-1 0,-1 1 0,1-1 0,0 0 0,0 1 0,0-1 0,0 0 0,0 0 0,0-4 0,-1-1 0,-3-5 0,1 1 0,-2-1 0,1 1 0,-12-17 0,13 23 0,-1 0 0,0 0 0,0 1 0,-1 0 0,1 0 0,-1 0 0,0 0 0,-1 1 0,-9-5 0,3 2 0,1 1 0,0 0 0,0-1 0,1 0 0,0-1 0,0 0 0,0-1 0,-11-12 0,-5-10 0,16 18 0,26 29 0,7 6 0,45 32 0,3 4 0,-67-55 0,1 0 0,-1-1 0,0 1 0,1-1 0,0 0 0,-1 0 0,1 0 0,0 0 0,0-1 0,0 0 0,0 1 0,1-1 0,-1-1 0,0 1 0,0-1 0,0 0 0,1 0 0,-1 0 0,0 0 0,9-2 0,2-2 0,0-1 0,-1-1 0,1 0 0,18-11 0,-17 9 0,48-27 0,-2-3 0,-1-2 0,78-69 0,-82 64-682,70-43-1,-107 74-6143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4T15:11:55.435"/>
    </inkml:context>
    <inkml:brush xml:id="br0">
      <inkml:brushProperty name="width" value="0.05" units="cm"/>
      <inkml:brushProperty name="height" value="0.05" units="cm"/>
      <inkml:brushProperty name="color" value="#5B2D90"/>
    </inkml:brush>
  </inkml:definitions>
  <inkml:trace contextRef="#ctx0" brushRef="#br0">65 4991 24575,'-13'-447'0,"-9"-694"0,25 752 0,-3-736 0,-16 916 0,0 23 0,15-428 0,3 292 0,-2 307 0,1 1 0,0 0 0,2 0 0,-1 1 0,1-1 0,1 0 0,1 1 0,0 0 0,0 0 0,2 0 0,-1 1 0,2 0 0,-1 0 0,2 0 0,-1 1 0,2 1 0,11-12 0,-5 7 0,-6 4 0,1 1 0,0 0 0,0 1 0,1 0 0,0 1 0,0 0 0,24-10 0,-6 5 0,1 2 0,0 1 0,0 2 0,1 1 0,63-6 0,-90 13 0,5-1 0,0 1 0,1-1 0,18-5 0,-28 6 0,0 0 0,0 0 0,0 0 0,0-1 0,0 1 0,0 0 0,0-1 0,0 1 0,0 0 0,0-1 0,0 1 0,-1-1 0,1 0 0,0 1 0,0-1 0,0 0 0,-1 1 0,1-1 0,0 0 0,-1 0 0,1 0 0,-1 1 0,1-1 0,-1 0 0,1 0 0,-1 0 0,0 0 0,1 0 0,-1 0 0,0 0 0,0 0 0,0 0 0,0 0 0,1 0 0,-2 0 0,1 0 0,0 0 0,0 0 0,0 0 0,0 0 0,-1 0 0,1 0 0,0 0 0,-1 0 0,1 0 0,-1 0 0,1 0 0,-1 1 0,1-1 0,-1 0 0,-1-1 0,-3-4 0,0 1 0,0-1 0,0 1 0,-1 0 0,0 1 0,0-1 0,-1 1 0,-8-4 0,-61-26 0,62 29 0,-2-1 0,0 2 0,-1 0 0,0 1 0,0 1 0,0 0 0,-27 2 0,54 0 0,36-1 0,51 6 0,-93-4 4,0 0-1,0 0 1,-1 0-1,1 0 1,-1 1-1,1 0 1,-1 0-1,0-1 1,1 2-1,-1-1 1,0 0-1,0 1 1,-1-1-1,1 1 1,0 0-1,-1 0 1,0 0-1,1 0 1,-1 1-1,-1-1 1,1 0-1,0 1 1,-1 0-1,0-1 1,0 1-1,0 0 1,1 5-1,1 10-186,-1 1 1,-1-1-1,-1 0 0,-2 24 0,1-27-366,-1 12-6277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4T15:13:33.713"/>
    </inkml:context>
    <inkml:brush xml:id="br0">
      <inkml:brushProperty name="width" value="0.05" units="cm"/>
      <inkml:brushProperty name="height" value="0.05" units="cm"/>
      <inkml:brushProperty name="color" value="#5B2D90"/>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4T15:21:30.897"/>
    </inkml:context>
    <inkml:brush xml:id="br0">
      <inkml:brushProperty name="width" value="0.05" units="cm"/>
      <inkml:brushProperty name="height" value="0.05" units="cm"/>
      <inkml:brushProperty name="color" value="#5B2D90"/>
    </inkml:brush>
  </inkml:definitions>
  <inkml:trace contextRef="#ctx0" brushRef="#br0">0 1525 24575,'31'-2'0,"-1"-1"0,1-2 0,43-12 0,20-3 0,68-1 0,67-13 0,115-22 0,-187 28 0,-147 26 0,-1-2 0,0 1 0,0-1 0,0 0 0,0-1 0,-1 0 0,16-13 0,0-3 0,24-27 0,-12 12 0,-13 10 0,-1-1 0,-2-1 0,0-1 0,-2 0 0,21-48 0,-18 31 0,-3 0 0,22-85 0,-33 88 0,-1 0 0,-3 0 0,-2-1 0,-4-56 0,0 0 0,3 64 0,-1 1 0,-2 0 0,-12-57 0,9 34 0,5 47 0,0 0 0,0 1 0,-1-1 0,0 0 0,-4-12 0,4 20 0,0 0 0,0 0 0,0 0 0,0 1 0,0-1 0,-1 0 0,1 1 0,-1 0 0,0 0 0,1-1 0,-1 2 0,0-1 0,0 0 0,0 0 0,-1 1 0,1 0 0,0 0 0,-1 0 0,1 0 0,0 0 0,-1 1 0,1-1 0,-1 1 0,1 0 0,-6 0 0,-5 1 0,0 0 0,0 0 0,0 1 0,1 1 0,-15 5 0,14-3 0,1 0 0,-1 1 0,1 1 0,0 0 0,1 1 0,-18 14 0,-64 65 0,59-52 0,-55 60 0,83-89 0,1 2 0,-1-1 0,1 1 0,1 0 0,-1 0 0,1 0 0,-5 14 0,21-28 0,9-9 0,20-16 0,2 1 0,1 3 0,1 1 0,70-29 0,-97 48 0,-3 0 0,0 0 0,1 1 0,0 0 0,0 2 0,0 0 0,1 0 0,24-1 0,-20 4 0,1-1 0,-1 0 0,0-1 0,1-2 0,-1 0 0,31-12 0,-37 12 0,0 0 0,0 1 0,0 0 0,1 1 0,0 1 0,-1 0 0,1 1 0,20 1 0,-27 1 0,1 0 0,0 0 0,-1 1 0,1 0 0,-1 0 0,0 1 0,0 0 0,0 1 0,0-1 0,0 2 0,-1-1 0,0 1 0,1 0 0,-2 1 0,10 8 0,2 8 0,-2 0 0,0 2 0,-1-1 0,16 37 0,22 35 0,-38-71 0,-12-17 0,0-1 0,1-1 0,0 1 0,0 0 0,0-1 0,1 0 0,-1 0 0,1 0 0,7 5 0,11 4-1365,-3-1-5461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eaLnBrk="1" hangingPunct="1">
              <a:defRPr sz="1300">
                <a:latin typeface="Times New Roman" pitchFamily="18" charset="0"/>
              </a:defRPr>
            </a:lvl1pPr>
          </a:lstStyle>
          <a:p>
            <a:pPr>
              <a:defRPr/>
            </a:pPr>
            <a:endParaRPr lang="en-US" dirty="0"/>
          </a:p>
        </p:txBody>
      </p:sp>
      <p:sp>
        <p:nvSpPr>
          <p:cNvPr id="6147" name="Rectangle 3"/>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eaLnBrk="1" hangingPunct="1">
              <a:defRPr sz="1300">
                <a:latin typeface="Times New Roman" pitchFamily="18" charset="0"/>
              </a:defRPr>
            </a:lvl1pPr>
          </a:lstStyle>
          <a:p>
            <a:pPr>
              <a:defRPr/>
            </a:pPr>
            <a:fld id="{D8584603-D653-41CD-8BD6-0A0F87B6390C}" type="datetime1">
              <a:rPr lang="en-US"/>
              <a:pPr>
                <a:defRPr/>
              </a:pPr>
              <a:t>2/4/2022</a:t>
            </a:fld>
            <a:endParaRPr lang="en-US" dirty="0"/>
          </a:p>
        </p:txBody>
      </p:sp>
      <p:sp>
        <p:nvSpPr>
          <p:cNvPr id="1843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eaLnBrk="1" hangingPunct="1">
              <a:defRPr sz="1300">
                <a:latin typeface="Times New Roman" pitchFamily="18" charset="0"/>
              </a:defRPr>
            </a:lvl1pPr>
          </a:lstStyle>
          <a:p>
            <a:pPr>
              <a:defRPr/>
            </a:pPr>
            <a:r>
              <a:rPr lang="en-US" dirty="0"/>
              <a:t>(c) ITT Educational Services, Inc.</a:t>
            </a:r>
          </a:p>
        </p:txBody>
      </p:sp>
      <p:sp>
        <p:nvSpPr>
          <p:cNvPr id="6151" name="Rectangle 7"/>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87" eaLnBrk="1" hangingPunct="1">
              <a:defRPr sz="1300">
                <a:latin typeface="Times New Roman" pitchFamily="18" charset="0"/>
              </a:defRPr>
            </a:lvl1pPr>
          </a:lstStyle>
          <a:p>
            <a:pPr>
              <a:defRPr/>
            </a:pPr>
            <a:fld id="{378F38F6-B43D-4FE1-9561-BFBE12FE25E0}" type="slidenum">
              <a:rPr lang="en-US"/>
              <a:pPr>
                <a:defRPr/>
              </a:pPr>
              <a:t>‹#›</a:t>
            </a:fld>
            <a:endParaRPr lang="en-US" dirty="0"/>
          </a:p>
        </p:txBody>
      </p:sp>
    </p:spTree>
    <p:extLst>
      <p:ext uri="{BB962C8B-B14F-4D97-AF65-F5344CB8AC3E}">
        <p14:creationId xmlns:p14="http://schemas.microsoft.com/office/powerpoint/2010/main" val="2706093186"/>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204CD6-8BD3-4692-A4F1-DF486C9096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082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This is a way to numerically represent the permissions in Unix/Linux. This is accomplished with a 4 digit octal number</a:t>
            </a:r>
          </a:p>
          <a:p>
            <a:pPr>
              <a:defRPr/>
            </a:pPr>
            <a:endParaRPr lang="en-US" dirty="0"/>
          </a:p>
          <a:p>
            <a:pPr>
              <a:defRPr/>
            </a:pPr>
            <a:r>
              <a:rPr lang="en-US" dirty="0"/>
              <a:t>Special includes: Set UID, Set GID, Sticky Bit</a:t>
            </a:r>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17</a:t>
            </a:fld>
            <a:endParaRPr lang="en-US" altLang="en-US"/>
          </a:p>
        </p:txBody>
      </p:sp>
    </p:spTree>
    <p:extLst>
      <p:ext uri="{BB962C8B-B14F-4D97-AF65-F5344CB8AC3E}">
        <p14:creationId xmlns:p14="http://schemas.microsoft.com/office/powerpoint/2010/main" val="1120828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A combination of the letters '</a:t>
            </a:r>
            <a:r>
              <a:rPr lang="en-US" sz="1200" b="0" i="0" kern="1200" dirty="0" err="1">
                <a:solidFill>
                  <a:schemeClr val="tx1"/>
                </a:solidFill>
                <a:effectLst/>
                <a:latin typeface="Arial" charset="0"/>
                <a:ea typeface="+mn-ea"/>
                <a:cs typeface="+mn-cs"/>
              </a:rPr>
              <a:t>ugoa</a:t>
            </a:r>
            <a:r>
              <a:rPr lang="en-US" sz="1200" b="0" i="0" kern="1200" dirty="0">
                <a:solidFill>
                  <a:schemeClr val="tx1"/>
                </a:solidFill>
                <a:effectLst/>
                <a:latin typeface="Arial" charset="0"/>
                <a:ea typeface="+mn-ea"/>
                <a:cs typeface="+mn-cs"/>
              </a:rPr>
              <a:t>' controls which users' access to the file will be changed: the user who owns it (u), other users in the file's group (g), other users not in the file's group (o), or all users (a). If none of these are given, the effect is as if 'a' were given, but bits that are set in the </a:t>
            </a:r>
            <a:r>
              <a:rPr lang="en-US" sz="1200" b="0" i="0" kern="1200" dirty="0" err="1">
                <a:solidFill>
                  <a:schemeClr val="tx1"/>
                </a:solidFill>
                <a:effectLst/>
                <a:latin typeface="Arial" charset="0"/>
                <a:ea typeface="+mn-ea"/>
                <a:cs typeface="+mn-cs"/>
              </a:rPr>
              <a:t>umask</a:t>
            </a:r>
            <a:r>
              <a:rPr lang="en-US" sz="1200" b="0" i="0" kern="1200" dirty="0">
                <a:solidFill>
                  <a:schemeClr val="tx1"/>
                </a:solidFill>
                <a:effectLst/>
                <a:latin typeface="Arial" charset="0"/>
                <a:ea typeface="+mn-ea"/>
                <a:cs typeface="+mn-cs"/>
              </a:rPr>
              <a:t> are not affected.</a:t>
            </a:r>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18</a:t>
            </a:fld>
            <a:endParaRPr lang="en-US" altLang="en-US"/>
          </a:p>
        </p:txBody>
      </p:sp>
    </p:spTree>
    <p:extLst>
      <p:ext uri="{BB962C8B-B14F-4D97-AF65-F5344CB8AC3E}">
        <p14:creationId xmlns:p14="http://schemas.microsoft.com/office/powerpoint/2010/main" val="1290642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r>
              <a:rPr lang="en-US" altLang="en-US" dirty="0">
                <a:latin typeface="Arial" pitchFamily="34" charset="0"/>
                <a:ea typeface="ＭＳ Ｐゴシック" pitchFamily="34" charset="-128"/>
              </a:rPr>
              <a:t>Note that when creating a non-executable file, even though the </a:t>
            </a:r>
            <a:r>
              <a:rPr lang="en-US" altLang="en-US" dirty="0" err="1">
                <a:latin typeface="Arial" pitchFamily="34" charset="0"/>
                <a:ea typeface="ＭＳ Ｐゴシック" pitchFamily="34" charset="-128"/>
              </a:rPr>
              <a:t>umask</a:t>
            </a:r>
            <a:r>
              <a:rPr lang="en-US" altLang="en-US" dirty="0">
                <a:latin typeface="Arial" pitchFamily="34" charset="0"/>
                <a:ea typeface="ＭＳ Ｐゴシック" pitchFamily="34" charset="-128"/>
              </a:rPr>
              <a:t> is set to 0022, the permissions on the file will be read for group and other, execute will not be enabled by default. Only if </a:t>
            </a:r>
            <a:r>
              <a:rPr lang="en-US" altLang="en-US" dirty="0" err="1">
                <a:latin typeface="Arial" pitchFamily="34" charset="0"/>
                <a:ea typeface="ＭＳ Ｐゴシック" pitchFamily="34" charset="-128"/>
              </a:rPr>
              <a:t>chmod</a:t>
            </a:r>
            <a:r>
              <a:rPr lang="en-US" altLang="en-US" dirty="0">
                <a:latin typeface="Arial" pitchFamily="34" charset="0"/>
                <a:ea typeface="ＭＳ Ｐゴシック" pitchFamily="34" charset="-128"/>
              </a:rPr>
              <a:t> is set or if the application that created the file enables execute.</a:t>
            </a:r>
          </a:p>
          <a:p>
            <a:pPr marL="228600" indent="-228600"/>
            <a:endParaRPr lang="en-US" altLang="en-US" dirty="0">
              <a:latin typeface="Arial" pitchFamily="34" charset="0"/>
              <a:ea typeface="ＭＳ Ｐゴシック" pitchFamily="34" charset="-128"/>
            </a:endParaRPr>
          </a:p>
          <a:p>
            <a:pPr marL="228600" indent="-228600"/>
            <a:r>
              <a:rPr lang="en-US" altLang="en-US" dirty="0">
                <a:latin typeface="Arial" pitchFamily="34" charset="0"/>
                <a:ea typeface="ＭＳ Ｐゴシック" pitchFamily="34" charset="-128"/>
              </a:rPr>
              <a:t>Note: effects of </a:t>
            </a:r>
            <a:r>
              <a:rPr lang="en-US" altLang="en-US" dirty="0" err="1">
                <a:latin typeface="Arial" pitchFamily="34" charset="0"/>
                <a:ea typeface="ＭＳ Ｐゴシック" pitchFamily="34" charset="-128"/>
              </a:rPr>
              <a:t>umask</a:t>
            </a:r>
            <a:r>
              <a:rPr lang="en-US" altLang="en-US" dirty="0">
                <a:latin typeface="Arial" pitchFamily="34" charset="0"/>
                <a:ea typeface="ＭＳ Ｐゴシック" pitchFamily="34" charset="-128"/>
              </a:rPr>
              <a:t> can always be overridden by the file</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owner or root user.</a:t>
            </a:r>
            <a:endParaRPr lang="en-US" altLang="en-US"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19</a:t>
            </a:fld>
            <a:endParaRPr lang="en-US" altLang="en-US"/>
          </a:p>
        </p:txBody>
      </p:sp>
    </p:spTree>
    <p:extLst>
      <p:ext uri="{BB962C8B-B14F-4D97-AF65-F5344CB8AC3E}">
        <p14:creationId xmlns:p14="http://schemas.microsoft.com/office/powerpoint/2010/main" val="147895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itchFamily="34" charset="0"/>
                <a:ea typeface="ＭＳ Ｐゴシック" pitchFamily="34" charset="-128"/>
              </a:rPr>
              <a:t>There are two steps to file/mount access in NFS. The first step is mount access. Mount access is achieved by the client machine attempting to attach to the server. The security for this is provided by the /</a:t>
            </a:r>
            <a:r>
              <a:rPr lang="en-US" altLang="en-US" dirty="0" err="1">
                <a:latin typeface="Arial" pitchFamily="34" charset="0"/>
                <a:ea typeface="ＭＳ Ｐゴシック" pitchFamily="34" charset="-128"/>
              </a:rPr>
              <a:t>etc</a:t>
            </a:r>
            <a:r>
              <a:rPr lang="en-US" altLang="en-US" dirty="0">
                <a:latin typeface="Arial" pitchFamily="34" charset="0"/>
                <a:ea typeface="ＭＳ Ｐゴシック" pitchFamily="34" charset="-128"/>
              </a:rPr>
              <a:t>/exports file. This file lists the names or </a:t>
            </a:r>
            <a:r>
              <a:rPr lang="en-US" altLang="en-US" dirty="0" err="1">
                <a:latin typeface="Arial" pitchFamily="34" charset="0"/>
                <a:ea typeface="ＭＳ Ｐゴシック" pitchFamily="34" charset="-128"/>
              </a:rPr>
              <a:t>ip</a:t>
            </a:r>
            <a:r>
              <a:rPr lang="en-US" altLang="en-US" dirty="0">
                <a:latin typeface="Arial" pitchFamily="34" charset="0"/>
                <a:ea typeface="ＭＳ Ｐゴシック" pitchFamily="34" charset="-128"/>
              </a:rPr>
              <a:t> addresses for machines that are allowed to access a share point. If the client's </a:t>
            </a:r>
            <a:r>
              <a:rPr lang="en-US" altLang="en-US" dirty="0" err="1">
                <a:latin typeface="Arial" pitchFamily="34" charset="0"/>
                <a:ea typeface="ＭＳ Ｐゴシック" pitchFamily="34" charset="-128"/>
              </a:rPr>
              <a:t>ip</a:t>
            </a:r>
            <a:r>
              <a:rPr lang="en-US" altLang="en-US" dirty="0">
                <a:latin typeface="Arial" pitchFamily="34" charset="0"/>
                <a:ea typeface="ＭＳ Ｐゴシック" pitchFamily="34" charset="-128"/>
              </a:rPr>
              <a:t> address matches one of the entries in the access list then it will be allowed to mount. This is not terribly secure. If someone is capable of spoofing or taking over a trusted address then they can access your mount points. </a:t>
            </a:r>
          </a:p>
          <a:p>
            <a:endParaRPr lang="en-US" altLang="en-US" sz="600" dirty="0">
              <a:latin typeface="Arial" pitchFamily="34" charset="0"/>
              <a:ea typeface="ＭＳ Ｐゴシック" pitchFamily="34" charset="-128"/>
            </a:endParaRPr>
          </a:p>
          <a:p>
            <a:r>
              <a:rPr lang="en-US" altLang="en-US" dirty="0">
                <a:latin typeface="Arial" pitchFamily="34" charset="0"/>
                <a:ea typeface="ＭＳ Ｐゴシック" pitchFamily="34" charset="-128"/>
              </a:rPr>
              <a:t>This is equivalent to someone introducing themselves to you and you believe they are who they claim to be because they are wearing a sticker that says "Hello, My Name is ...."</a:t>
            </a:r>
          </a:p>
          <a:p>
            <a:endParaRPr lang="en-US" altLang="en-US" sz="600" dirty="0">
              <a:latin typeface="Arial" pitchFamily="34" charset="0"/>
              <a:ea typeface="ＭＳ Ｐゴシック" pitchFamily="34" charset="-128"/>
            </a:endParaRPr>
          </a:p>
          <a:p>
            <a:r>
              <a:rPr lang="en-US" altLang="en-US" dirty="0">
                <a:latin typeface="Arial" pitchFamily="34" charset="0"/>
                <a:ea typeface="ＭＳ Ｐゴシック" pitchFamily="34" charset="-128"/>
              </a:rPr>
              <a:t>The second step is file access. This is a function of normal file system access controls and not a specialized function of NFS. Once the drive is mounted the user and group permissions on the files take over access control.</a:t>
            </a:r>
          </a:p>
          <a:p>
            <a:endParaRPr lang="en-US" altLang="en-US" sz="600" dirty="0">
              <a:latin typeface="Arial" pitchFamily="34" charset="0"/>
              <a:ea typeface="ＭＳ Ｐゴシック" pitchFamily="34" charset="-128"/>
            </a:endParaRPr>
          </a:p>
          <a:p>
            <a:r>
              <a:rPr lang="en-US" altLang="en-US" dirty="0">
                <a:latin typeface="Arial" pitchFamily="34" charset="0"/>
                <a:ea typeface="ＭＳ Ｐゴシック" pitchFamily="34" charset="-128"/>
              </a:rPr>
              <a:t>An example: bob on the server maps to the </a:t>
            </a:r>
            <a:r>
              <a:rPr lang="en-US" altLang="en-US" dirty="0" err="1">
                <a:latin typeface="Arial" pitchFamily="34" charset="0"/>
                <a:ea typeface="ＭＳ Ｐゴシック" pitchFamily="34" charset="-128"/>
              </a:rPr>
              <a:t>UserID</a:t>
            </a:r>
            <a:r>
              <a:rPr lang="en-US" altLang="en-US" dirty="0">
                <a:latin typeface="Arial" pitchFamily="34" charset="0"/>
                <a:ea typeface="ＭＳ Ｐゴシック" pitchFamily="34" charset="-128"/>
              </a:rPr>
              <a:t> 9999. Bob makes a file on the server that is only accessible the user (0600 in octal). A client is allowed to mount the drive where the file is stored. On the client </a:t>
            </a:r>
            <a:r>
              <a:rPr lang="en-US" altLang="en-US" dirty="0" err="1">
                <a:latin typeface="Arial" pitchFamily="34" charset="0"/>
                <a:ea typeface="ＭＳ Ｐゴシック" pitchFamily="34" charset="-128"/>
              </a:rPr>
              <a:t>mary</a:t>
            </a:r>
            <a:r>
              <a:rPr lang="en-US" altLang="en-US" dirty="0">
                <a:latin typeface="Arial" pitchFamily="34" charset="0"/>
                <a:ea typeface="ＭＳ Ｐゴシック" pitchFamily="34" charset="-128"/>
              </a:rPr>
              <a:t> maps to </a:t>
            </a:r>
            <a:r>
              <a:rPr lang="en-US" altLang="en-US" dirty="0" err="1">
                <a:latin typeface="Arial" pitchFamily="34" charset="0"/>
                <a:ea typeface="ＭＳ Ｐゴシック" pitchFamily="34" charset="-128"/>
              </a:rPr>
              <a:t>UserID</a:t>
            </a:r>
            <a:r>
              <a:rPr lang="en-US" altLang="en-US" dirty="0">
                <a:latin typeface="Arial" pitchFamily="34" charset="0"/>
                <a:ea typeface="ＭＳ Ｐゴシック" pitchFamily="34" charset="-128"/>
              </a:rPr>
              <a:t> 9999. This means that the client user </a:t>
            </a:r>
            <a:r>
              <a:rPr lang="en-US" altLang="en-US" dirty="0" err="1">
                <a:latin typeface="Arial" pitchFamily="34" charset="0"/>
                <a:ea typeface="ＭＳ Ｐゴシック" pitchFamily="34" charset="-128"/>
              </a:rPr>
              <a:t>mary</a:t>
            </a:r>
            <a:r>
              <a:rPr lang="en-US" altLang="en-US" dirty="0">
                <a:latin typeface="Arial" pitchFamily="34" charset="0"/>
                <a:ea typeface="ＭＳ Ｐゴシック" pitchFamily="34" charset="-128"/>
              </a:rPr>
              <a:t> can access bob's file that is marked as only accessible by him. </a:t>
            </a:r>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20</a:t>
            </a:fld>
            <a:endParaRPr lang="en-US" altLang="en-US"/>
          </a:p>
        </p:txBody>
      </p:sp>
    </p:spTree>
    <p:extLst>
      <p:ext uri="{BB962C8B-B14F-4D97-AF65-F5344CB8AC3E}">
        <p14:creationId xmlns:p14="http://schemas.microsoft.com/office/powerpoint/2010/main" val="142183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24</a:t>
            </a:fld>
            <a:endParaRPr lang="en-US" altLang="en-US"/>
          </a:p>
        </p:txBody>
      </p:sp>
    </p:spTree>
    <p:extLst>
      <p:ext uri="{BB962C8B-B14F-4D97-AF65-F5344CB8AC3E}">
        <p14:creationId xmlns:p14="http://schemas.microsoft.com/office/powerpoint/2010/main" val="1207430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mn-cs"/>
              </a:rPr>
              <a:t>Something you know: passwords and pins</a:t>
            </a:r>
          </a:p>
          <a:p>
            <a:pPr>
              <a:defRPr/>
            </a:pPr>
            <a:r>
              <a:rPr lang="en-US" dirty="0">
                <a:cs typeface="+mn-cs"/>
              </a:rPr>
              <a:t>Something you have: access card, key, smart card</a:t>
            </a:r>
          </a:p>
          <a:p>
            <a:pPr>
              <a:defRPr/>
            </a:pPr>
            <a:r>
              <a:rPr lang="en-US" dirty="0">
                <a:cs typeface="+mn-cs"/>
              </a:rPr>
              <a:t>Something you are: biometrics, handwriting</a:t>
            </a:r>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2</a:t>
            </a:fld>
            <a:endParaRPr lang="en-US" altLang="en-US"/>
          </a:p>
        </p:txBody>
      </p:sp>
    </p:spTree>
    <p:extLst>
      <p:ext uri="{BB962C8B-B14F-4D97-AF65-F5344CB8AC3E}">
        <p14:creationId xmlns:p14="http://schemas.microsoft.com/office/powerpoint/2010/main" val="2863326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Virtual private network (VPN)</a:t>
            </a:r>
            <a:r>
              <a:rPr lang="en-US" dirty="0"/>
              <a:t> extends a private network across a public network, and enables users to send and receive data across shared or public networks as if their computing devices were directly connected to the private network. Applications running across the VPN may therefore benefit from the functionality, security, and management of the private network.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Middleware</a:t>
            </a:r>
            <a:r>
              <a:rPr lang="en-US" dirty="0"/>
              <a:t> includes web servers, application servers, content management systems, and similar tools that support application development and delivery.</a:t>
            </a:r>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5</a:t>
            </a:fld>
            <a:endParaRPr lang="en-US" altLang="en-US"/>
          </a:p>
        </p:txBody>
      </p:sp>
    </p:spTree>
    <p:extLst>
      <p:ext uri="{BB962C8B-B14F-4D97-AF65-F5344CB8AC3E}">
        <p14:creationId xmlns:p14="http://schemas.microsoft.com/office/powerpoint/2010/main" val="282430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500"/>
              </a:spcBef>
              <a:spcAft>
                <a:spcPts val="500"/>
              </a:spcAft>
              <a:defRPr/>
            </a:pPr>
            <a:r>
              <a:rPr lang="en-US" dirty="0"/>
              <a:t>If you own a file, you can decide who has the right to read it, write in it (make changes to it), or, if it is a program, to execute it. </a:t>
            </a:r>
          </a:p>
          <a:p>
            <a:pPr marL="228600" indent="-228600">
              <a:spcBef>
                <a:spcPts val="500"/>
              </a:spcBef>
              <a:spcAft>
                <a:spcPts val="500"/>
              </a:spcAft>
              <a:defRPr/>
            </a:pPr>
            <a:r>
              <a:rPr lang="en-US" dirty="0"/>
              <a:t>You can also restrict permissions for files and directories. </a:t>
            </a:r>
          </a:p>
          <a:p>
            <a:pPr marL="228600" indent="-228600">
              <a:spcBef>
                <a:spcPts val="500"/>
              </a:spcBef>
              <a:spcAft>
                <a:spcPts val="500"/>
              </a:spcAft>
              <a:defRPr/>
            </a:pPr>
            <a:r>
              <a:rPr lang="en-US" dirty="0"/>
              <a:t>When you grant execute permission for a directory, you allow the specified users to change directory to it and list its contents with the </a:t>
            </a:r>
            <a:r>
              <a:rPr lang="en-US" b="1" dirty="0" err="1"/>
              <a:t>ls</a:t>
            </a:r>
            <a:r>
              <a:rPr lang="en-US" dirty="0"/>
              <a:t> command : </a:t>
            </a:r>
          </a:p>
          <a:p>
            <a:pPr marL="685800" lvl="1" indent="-228600">
              <a:spcBef>
                <a:spcPts val="500"/>
              </a:spcBef>
              <a:spcAft>
                <a:spcPts val="500"/>
              </a:spcAft>
              <a:buFont typeface="Symbol" charset="0"/>
              <a:buChar char="·"/>
              <a:defRPr/>
            </a:pPr>
            <a:r>
              <a:rPr lang="en-US" dirty="0"/>
              <a:t>which users have permission to access data</a:t>
            </a:r>
          </a:p>
          <a:p>
            <a:pPr marL="685800" lvl="1" indent="-228600">
              <a:spcBef>
                <a:spcPts val="500"/>
              </a:spcBef>
              <a:spcAft>
                <a:spcPts val="500"/>
              </a:spcAft>
              <a:buFont typeface="Symbol" charset="0"/>
              <a:buChar char="·"/>
              <a:defRPr/>
            </a:pPr>
            <a:r>
              <a:rPr lang="en-US" dirty="0"/>
              <a:t>which types of permission they have (that is, how they are allowed to use the data) </a:t>
            </a:r>
          </a:p>
          <a:p>
            <a:pPr marL="228600" indent="-228600">
              <a:defRPr/>
            </a:pPr>
            <a:endParaRPr lang="en-US" dirty="0"/>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7</a:t>
            </a:fld>
            <a:endParaRPr lang="en-US" altLang="en-US"/>
          </a:p>
        </p:txBody>
      </p:sp>
    </p:spTree>
    <p:extLst>
      <p:ext uri="{BB962C8B-B14F-4D97-AF65-F5344CB8AC3E}">
        <p14:creationId xmlns:p14="http://schemas.microsoft.com/office/powerpoint/2010/main" val="274747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8</a:t>
            </a:fld>
            <a:endParaRPr lang="en-US" altLang="en-US"/>
          </a:p>
        </p:txBody>
      </p:sp>
    </p:spTree>
    <p:extLst>
      <p:ext uri="{BB962C8B-B14F-4D97-AF65-F5344CB8AC3E}">
        <p14:creationId xmlns:p14="http://schemas.microsoft.com/office/powerpoint/2010/main" val="3239946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indent="-114300"/>
            <a:r>
              <a:rPr lang="en-US" altLang="en-US" dirty="0">
                <a:latin typeface="Arial" pitchFamily="34" charset="0"/>
                <a:ea typeface="ＭＳ Ｐゴシック" pitchFamily="34" charset="-128"/>
              </a:rPr>
              <a:t>These three type of access control lists are supported by Cisco and </a:t>
            </a:r>
            <a:r>
              <a:rPr lang="en-US" altLang="en-US" dirty="0" err="1">
                <a:latin typeface="Arial" pitchFamily="34" charset="0"/>
                <a:ea typeface="ＭＳ Ｐゴシック" pitchFamily="34" charset="-128"/>
              </a:rPr>
              <a:t>Adtran</a:t>
            </a:r>
            <a:r>
              <a:rPr lang="en-US" altLang="en-US" dirty="0">
                <a:latin typeface="Arial" pitchFamily="34" charset="0"/>
                <a:ea typeface="ＭＳ Ｐゴシック" pitchFamily="34" charset="-128"/>
              </a:rPr>
              <a:t>.</a:t>
            </a:r>
          </a:p>
          <a:p>
            <a:pPr marL="114300" indent="-114300"/>
            <a:endParaRPr lang="en-US" altLang="en-US" dirty="0">
              <a:latin typeface="Arial" pitchFamily="34" charset="0"/>
              <a:ea typeface="ＭＳ Ｐゴシック" pitchFamily="34" charset="-128"/>
            </a:endParaRPr>
          </a:p>
          <a:p>
            <a:pPr marL="114300" indent="-114300"/>
            <a:r>
              <a:rPr lang="en-US" altLang="en-US" dirty="0">
                <a:latin typeface="Arial" pitchFamily="34" charset="0"/>
                <a:ea typeface="ＭＳ Ｐゴシック" pitchFamily="34" charset="-128"/>
              </a:rPr>
              <a:t>Note:  these types of ACLs work on a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top-down</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strategy:</a:t>
            </a:r>
          </a:p>
          <a:p>
            <a:pPr marL="114300" indent="-114300">
              <a:buFontTx/>
              <a:buChar char="•"/>
            </a:pPr>
            <a:r>
              <a:rPr lang="en-US" altLang="en-US" dirty="0">
                <a:latin typeface="Arial" pitchFamily="34" charset="0"/>
                <a:ea typeface="ＭＳ Ｐゴシック" pitchFamily="34" charset="-128"/>
              </a:rPr>
              <a:t>The first match is executed and the process ends</a:t>
            </a:r>
          </a:p>
          <a:p>
            <a:pPr marL="114300" indent="-114300">
              <a:buFontTx/>
              <a:buChar char="•"/>
            </a:pPr>
            <a:r>
              <a:rPr lang="en-US" altLang="en-US" dirty="0">
                <a:latin typeface="Arial" pitchFamily="34" charset="0"/>
                <a:ea typeface="ＭＳ Ｐゴシック" pitchFamily="34" charset="-128"/>
              </a:rPr>
              <a:t>New rules are added at the end (using the on-board editor), unless the entire access list is re-written</a:t>
            </a:r>
          </a:p>
          <a:p>
            <a:pPr marL="342900" lvl="1" indent="-114300">
              <a:buFontTx/>
              <a:buChar char="•"/>
            </a:pPr>
            <a:r>
              <a:rPr lang="en-US" altLang="en-US" dirty="0">
                <a:latin typeface="Arial" pitchFamily="34" charset="0"/>
                <a:ea typeface="ＭＳ Ｐゴシック" pitchFamily="34" charset="-128"/>
              </a:rPr>
              <a:t>Another way to enter new rules is to use a text editor to enter the new rules and then load the new </a:t>
            </a:r>
            <a:r>
              <a:rPr lang="en-US" altLang="en-US" dirty="0" err="1">
                <a:latin typeface="Arial" pitchFamily="34" charset="0"/>
                <a:ea typeface="ＭＳ Ｐゴシック" pitchFamily="34" charset="-128"/>
              </a:rPr>
              <a:t>config</a:t>
            </a:r>
            <a:r>
              <a:rPr lang="en-US" altLang="en-US" dirty="0">
                <a:latin typeface="Arial" pitchFamily="34" charset="0"/>
                <a:ea typeface="ＭＳ Ｐゴシック" pitchFamily="34" charset="-128"/>
              </a:rPr>
              <a:t> onto the device &amp; restart its operations</a:t>
            </a:r>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11</a:t>
            </a:fld>
            <a:endParaRPr lang="en-US" altLang="en-US"/>
          </a:p>
        </p:txBody>
      </p:sp>
    </p:spTree>
    <p:extLst>
      <p:ext uri="{BB962C8B-B14F-4D97-AF65-F5344CB8AC3E}">
        <p14:creationId xmlns:p14="http://schemas.microsoft.com/office/powerpoint/2010/main" val="133662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Char char="•"/>
            </a:pPr>
            <a:r>
              <a:rPr lang="en-US" altLang="en-US" dirty="0">
                <a:latin typeface="Arial" pitchFamily="34" charset="0"/>
                <a:ea typeface="ＭＳ Ｐゴシック" pitchFamily="34" charset="-128"/>
              </a:rPr>
              <a:t>Traditionally, Unix UIDs below 100 were considered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privileged users</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 – that is that the system granted extra or elevated rights to those users having a UID &lt; 100.  Some Unix</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still use this – but it is less prevalent. Linux starts the normal user accounts at 500 Most UNIX systems started out with 16-bit UIDs, now many support 32-bit UIDs. Need to be concerned with interoperability issues.</a:t>
            </a:r>
          </a:p>
          <a:p>
            <a:pPr marL="228600" indent="-228600">
              <a:buFontTx/>
              <a:buChar char="•"/>
            </a:pPr>
            <a:r>
              <a:rPr lang="en-US" altLang="en-US" dirty="0">
                <a:latin typeface="Arial" pitchFamily="34" charset="0"/>
                <a:ea typeface="ＭＳ Ｐゴシック" pitchFamily="34" charset="-128"/>
              </a:rPr>
              <a:t>The GID number has no significance other than for the group identification.</a:t>
            </a:r>
          </a:p>
          <a:p>
            <a:pPr marL="228600" indent="-228600">
              <a:buFontTx/>
              <a:buChar char="•"/>
            </a:pPr>
            <a:endParaRPr lang="en-US" altLang="en-US" dirty="0">
              <a:latin typeface="Arial" pitchFamily="34" charset="0"/>
              <a:ea typeface="ＭＳ Ｐゴシック" pitchFamily="34" charset="-128"/>
            </a:endParaRPr>
          </a:p>
          <a:p>
            <a:pPr marL="228600" indent="-228600">
              <a:buFontTx/>
              <a:buChar char="•"/>
            </a:pPr>
            <a:r>
              <a:rPr lang="en-US" altLang="en-US" dirty="0">
                <a:latin typeface="Arial" pitchFamily="34" charset="0"/>
                <a:ea typeface="ＭＳ Ｐゴシック" pitchFamily="34" charset="-128"/>
              </a:rPr>
              <a:t>Certain Unix groups have special rights: wheel, root, bin</a:t>
            </a:r>
          </a:p>
          <a:p>
            <a:pPr marL="228600" indent="-228600">
              <a:buFontTx/>
              <a:buChar char="•"/>
            </a:pPr>
            <a:r>
              <a:rPr lang="en-US" altLang="en-US" dirty="0">
                <a:latin typeface="Arial" pitchFamily="34" charset="0"/>
                <a:ea typeface="ＭＳ Ｐゴシック" pitchFamily="34" charset="-128"/>
              </a:rPr>
              <a:t>Certain MS groups have special rights: administrators, power users</a:t>
            </a:r>
          </a:p>
          <a:p>
            <a:pPr marL="228600" indent="-228600"/>
            <a:endParaRPr lang="en-US" altLang="en-US" dirty="0">
              <a:latin typeface="Arial" pitchFamily="34" charset="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13</a:t>
            </a:fld>
            <a:endParaRPr lang="en-US" altLang="en-US"/>
          </a:p>
        </p:txBody>
      </p:sp>
    </p:spTree>
    <p:extLst>
      <p:ext uri="{BB962C8B-B14F-4D97-AF65-F5344CB8AC3E}">
        <p14:creationId xmlns:p14="http://schemas.microsoft.com/office/powerpoint/2010/main" val="84422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775" indent="-231775">
              <a:defRPr/>
            </a:pPr>
            <a:r>
              <a:rPr lang="en-US" dirty="0"/>
              <a:t>File Types are: described on the next slide</a:t>
            </a:r>
          </a:p>
          <a:p>
            <a:pPr marL="231775" indent="-231775">
              <a:defRPr/>
            </a:pPr>
            <a:endParaRPr lang="en-US" dirty="0"/>
          </a:p>
          <a:p>
            <a:pPr marL="231775" indent="-231775">
              <a:defRPr/>
            </a:pPr>
            <a:r>
              <a:rPr lang="en-US" dirty="0"/>
              <a:t>Link Count: For a file, this equals the number of links to that file.</a:t>
            </a:r>
          </a:p>
          <a:p>
            <a:pPr marL="231775" indent="-231775">
              <a:defRPr/>
            </a:pPr>
            <a:r>
              <a:rPr lang="en-US" dirty="0"/>
              <a:t>For a directory, this number shows the number of directories immediately under it plus two (for the directory itself and its parent directory)</a:t>
            </a:r>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14</a:t>
            </a:fld>
            <a:endParaRPr lang="en-US" altLang="en-US"/>
          </a:p>
        </p:txBody>
      </p:sp>
    </p:spTree>
    <p:extLst>
      <p:ext uri="{BB962C8B-B14F-4D97-AF65-F5344CB8AC3E}">
        <p14:creationId xmlns:p14="http://schemas.microsoft.com/office/powerpoint/2010/main" val="2800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Owner – Members of the group owing the file – Other users</a:t>
            </a:r>
          </a:p>
        </p:txBody>
      </p:sp>
      <p:sp>
        <p:nvSpPr>
          <p:cNvPr id="4" name="Slide Number Placeholder 3"/>
          <p:cNvSpPr>
            <a:spLocks noGrp="1"/>
          </p:cNvSpPr>
          <p:nvPr>
            <p:ph type="sldNum" sz="quarter" idx="10"/>
          </p:nvPr>
        </p:nvSpPr>
        <p:spPr/>
        <p:txBody>
          <a:bodyPr/>
          <a:lstStyle/>
          <a:p>
            <a:fld id="{F3BFB270-0373-9A4D-A278-35C302F791E2}" type="slidenum">
              <a:rPr lang="en-US" altLang="en-US" smtClean="0"/>
              <a:pPr/>
              <a:t>15</a:t>
            </a:fld>
            <a:endParaRPr lang="en-US" altLang="en-US"/>
          </a:p>
        </p:txBody>
      </p:sp>
    </p:spTree>
    <p:extLst>
      <p:ext uri="{BB962C8B-B14F-4D97-AF65-F5344CB8AC3E}">
        <p14:creationId xmlns:p14="http://schemas.microsoft.com/office/powerpoint/2010/main" val="1421585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584775"/>
          </a:xfrm>
        </p:spPr>
        <p:txBody>
          <a:bodyPr>
            <a:spAutoFit/>
          </a:bodyPr>
          <a:lstStyle>
            <a:lvl1pPr marL="0" indent="0">
              <a:buFont typeface="Wingdings" pitchFamily="2" charset="2"/>
              <a:buNone/>
              <a:defRPr sz="3200" b="0">
                <a:solidFill>
                  <a:schemeClr val="bg1"/>
                </a:solidFill>
              </a:defRPr>
            </a:lvl1pPr>
          </a:lstStyle>
          <a:p>
            <a:r>
              <a:rPr lang="en-US" dirty="0"/>
              <a:t>Click to edit Master subtitle style</a:t>
            </a:r>
          </a:p>
        </p:txBody>
      </p:sp>
      <p:sp>
        <p:nvSpPr>
          <p:cNvPr id="6" name="Text Box 6"/>
          <p:cNvSpPr txBox="1">
            <a:spLocks noChangeArrowheads="1"/>
          </p:cNvSpPr>
          <p:nvPr userDrawn="1"/>
        </p:nvSpPr>
        <p:spPr bwMode="auto">
          <a:xfrm>
            <a:off x="8382000" y="6496050"/>
            <a:ext cx="581025" cy="215900"/>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vl2pPr>
              <a:defRPr sz="3000"/>
            </a:lvl2pPr>
            <a:lvl3pPr>
              <a:defRPr sz="2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6"/>
          <p:cNvSpPr txBox="1">
            <a:spLocks noChangeArrowheads="1"/>
          </p:cNvSpPr>
          <p:nvPr userDrawn="1"/>
        </p:nvSpPr>
        <p:spPr bwMode="auto">
          <a:xfrm>
            <a:off x="8382000" y="6496050"/>
            <a:ext cx="581025" cy="215900"/>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421676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6496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539750" y="304799"/>
            <a:ext cx="8299450" cy="123613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539750" y="1540932"/>
            <a:ext cx="8299450" cy="44026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Text Box 6"/>
          <p:cNvSpPr txBox="1">
            <a:spLocks noChangeArrowheads="1"/>
          </p:cNvSpPr>
          <p:nvPr/>
        </p:nvSpPr>
        <p:spPr bwMode="auto">
          <a:xfrm>
            <a:off x="8382000" y="6496050"/>
            <a:ext cx="581025" cy="215900"/>
          </a:xfrm>
          <a:prstGeom prst="rect">
            <a:avLst/>
          </a:prstGeom>
          <a:noFill/>
          <a:ln>
            <a:noFill/>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sz="800" dirty="0">
                <a:solidFill>
                  <a:schemeClr val="bg1"/>
                </a:solidFill>
              </a:rPr>
              <a:t>Page </a:t>
            </a:r>
            <a:fld id="{544B18B6-891A-431D-8E3D-FB3BB926AE4A}" type="slidenum">
              <a:rPr lang="en-US" sz="800" smtClean="0">
                <a:solidFill>
                  <a:schemeClr val="bg1"/>
                </a:solidFill>
              </a:rPr>
              <a:pPr>
                <a:defRPr/>
              </a:pPr>
              <a:t>‹#›</a:t>
            </a:fld>
            <a:endParaRPr lang="en-US" sz="800" dirty="0">
              <a:solidFill>
                <a:schemeClr val="bg1"/>
              </a:solidFill>
            </a:endParaRPr>
          </a:p>
        </p:txBody>
      </p:sp>
      <p:sp>
        <p:nvSpPr>
          <p:cNvPr id="1031" name="Text Box 5"/>
          <p:cNvSpPr txBox="1">
            <a:spLocks noChangeArrowheads="1"/>
          </p:cNvSpPr>
          <p:nvPr userDrawn="1"/>
        </p:nvSpPr>
        <p:spPr bwMode="auto">
          <a:xfrm>
            <a:off x="95250" y="6478588"/>
            <a:ext cx="3302000" cy="24447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spcBef>
                <a:spcPct val="50000"/>
              </a:spcBef>
              <a:defRPr/>
            </a:pPr>
            <a:r>
              <a:rPr lang="en-US" sz="1000" dirty="0">
                <a:solidFill>
                  <a:schemeClr val="bg1"/>
                </a:solidFill>
              </a:rPr>
              <a:t>Fundamentals of Information Systems Security</a:t>
            </a:r>
          </a:p>
        </p:txBody>
      </p:sp>
    </p:spTree>
  </p:cSld>
  <p:clrMap bg1="lt1" tx1="dk1" bg2="lt2" tx2="dk2" accent1="accent1" accent2="accent2" accent3="accent3" accent4="accent4" accent5="accent5" accent6="accent6" hlink="hlink" folHlink="folHlink"/>
  <p:sldLayoutIdLst>
    <p:sldLayoutId id="2147484080" r:id="rId1"/>
    <p:sldLayoutId id="2147484079" r:id="rId2"/>
    <p:sldLayoutId id="2147484082" r:id="rId3"/>
    <p:sldLayoutId id="2147484083" r:id="rId4"/>
  </p:sldLayoutIdLst>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charset="0"/>
        </a:defRPr>
      </a:lvl2pPr>
      <a:lvl3pPr algn="l" rtl="0" eaLnBrk="0" fontAlgn="base" hangingPunct="0">
        <a:spcBef>
          <a:spcPct val="0"/>
        </a:spcBef>
        <a:spcAft>
          <a:spcPct val="0"/>
        </a:spcAft>
        <a:defRPr sz="2400" b="1">
          <a:solidFill>
            <a:srgbClr val="00407A"/>
          </a:solidFill>
          <a:latin typeface="Arial" charset="0"/>
        </a:defRPr>
      </a:lvl3pPr>
      <a:lvl4pPr algn="l" rtl="0" eaLnBrk="0" fontAlgn="base" hangingPunct="0">
        <a:spcBef>
          <a:spcPct val="0"/>
        </a:spcBef>
        <a:spcAft>
          <a:spcPct val="0"/>
        </a:spcAft>
        <a:defRPr sz="2400" b="1">
          <a:solidFill>
            <a:srgbClr val="00407A"/>
          </a:solidFill>
          <a:latin typeface="Arial" charset="0"/>
        </a:defRPr>
      </a:lvl4pPr>
      <a:lvl5pPr algn="l" rtl="0" eaLnBrk="0" fontAlgn="base" hangingPunct="0">
        <a:spcBef>
          <a:spcPct val="0"/>
        </a:spcBef>
        <a:spcAft>
          <a:spcPct val="0"/>
        </a:spcAft>
        <a:defRPr sz="2400" b="1">
          <a:solidFill>
            <a:srgbClr val="00407A"/>
          </a:solidFill>
          <a:latin typeface="Arial" charset="0"/>
        </a:defRPr>
      </a:lvl5pPr>
      <a:lvl6pPr marL="457200" algn="l" rtl="0" eaLnBrk="0" fontAlgn="base" hangingPunct="0">
        <a:spcBef>
          <a:spcPct val="0"/>
        </a:spcBef>
        <a:spcAft>
          <a:spcPct val="0"/>
        </a:spcAft>
        <a:defRPr sz="3800" b="1">
          <a:solidFill>
            <a:srgbClr val="00407A"/>
          </a:solidFill>
          <a:latin typeface="Arial" charset="0"/>
        </a:defRPr>
      </a:lvl6pPr>
      <a:lvl7pPr marL="914400" algn="l" rtl="0" eaLnBrk="0" fontAlgn="base" hangingPunct="0">
        <a:spcBef>
          <a:spcPct val="0"/>
        </a:spcBef>
        <a:spcAft>
          <a:spcPct val="0"/>
        </a:spcAft>
        <a:defRPr sz="3800" b="1">
          <a:solidFill>
            <a:srgbClr val="00407A"/>
          </a:solidFill>
          <a:latin typeface="Arial" charset="0"/>
        </a:defRPr>
      </a:lvl7pPr>
      <a:lvl8pPr marL="1371600" algn="l" rtl="0" eaLnBrk="0" fontAlgn="base" hangingPunct="0">
        <a:spcBef>
          <a:spcPct val="0"/>
        </a:spcBef>
        <a:spcAft>
          <a:spcPct val="0"/>
        </a:spcAft>
        <a:defRPr sz="3800" b="1">
          <a:solidFill>
            <a:srgbClr val="00407A"/>
          </a:solidFill>
          <a:latin typeface="Arial" charset="0"/>
        </a:defRPr>
      </a:lvl8pPr>
      <a:lvl9pPr marL="1828800" algn="l" rtl="0" eaLnBrk="0" fontAlgn="base" hangingPunct="0">
        <a:spcBef>
          <a:spcPct val="0"/>
        </a:spcBef>
        <a:spcAft>
          <a:spcPct val="0"/>
        </a:spcAft>
        <a:defRPr sz="3800" b="1">
          <a:solidFill>
            <a:srgbClr val="00407A"/>
          </a:solidFill>
          <a:latin typeface="Arial"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32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30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6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6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6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3366706"/>
          </a:xfrm>
          <a:noFill/>
        </p:spPr>
        <p:txBody>
          <a:bodyPr/>
          <a:lstStyle/>
          <a:p>
            <a:pPr algn="ctr" eaLnBrk="1" hangingPunct="1"/>
            <a:r>
              <a:rPr lang="en-US" altLang="en-US" sz="3200" dirty="0"/>
              <a:t>Lecture 3: Access Control </a:t>
            </a:r>
            <a:br>
              <a:rPr lang="en-US" altLang="en-US" sz="3200" dirty="0"/>
            </a:br>
            <a:br>
              <a:rPr lang="en-US" altLang="en-US" sz="3200" dirty="0"/>
            </a:br>
            <a:r>
              <a:rPr lang="en-US" altLang="en-US" sz="3200" dirty="0"/>
              <a:t>CS 07351: Cyber Security: Fundamentals, Principles and Applications</a:t>
            </a:r>
            <a:br>
              <a:rPr lang="en-US" altLang="en-US" sz="3200" dirty="0"/>
            </a:br>
            <a:br>
              <a:rPr lang="en-US" altLang="en-US" sz="3200" dirty="0"/>
            </a:br>
            <a:r>
              <a:rPr lang="en-US" altLang="en-US" sz="3200" dirty="0"/>
              <a:t>Dr. Vahid Heydari</a:t>
            </a:r>
          </a:p>
        </p:txBody>
      </p:sp>
    </p:spTree>
    <p:extLst>
      <p:ext uri="{BB962C8B-B14F-4D97-AF65-F5344CB8AC3E}">
        <p14:creationId xmlns:p14="http://schemas.microsoft.com/office/powerpoint/2010/main" val="94664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7162800" cy="1143000"/>
          </a:xfrm>
        </p:spPr>
        <p:txBody>
          <a:bodyPr>
            <a:normAutofit fontScale="90000"/>
          </a:bodyPr>
          <a:lstStyle/>
          <a:p>
            <a:r>
              <a:rPr lang="en-US" dirty="0"/>
              <a:t>White lists vs. Black lists (continued)</a:t>
            </a:r>
          </a:p>
        </p:txBody>
      </p:sp>
      <p:sp>
        <p:nvSpPr>
          <p:cNvPr id="8" name="Content Placeholder 2"/>
          <p:cNvSpPr>
            <a:spLocks noGrp="1"/>
          </p:cNvSpPr>
          <p:nvPr>
            <p:ph idx="1"/>
          </p:nvPr>
        </p:nvSpPr>
        <p:spPr>
          <a:xfrm>
            <a:off x="457200" y="1600200"/>
            <a:ext cx="8229600" cy="4525963"/>
          </a:xfrm>
        </p:spPr>
        <p:txBody>
          <a:bodyPr/>
          <a:lstStyle/>
          <a:p>
            <a:r>
              <a:rPr lang="en-US" dirty="0"/>
              <a:t>Principle of least privilege</a:t>
            </a:r>
          </a:p>
          <a:p>
            <a:pPr lvl="1"/>
            <a:r>
              <a:rPr lang="en-US" dirty="0"/>
              <a:t>White lists are better for access control</a:t>
            </a:r>
          </a:p>
          <a:p>
            <a:pPr lvl="1"/>
            <a:r>
              <a:rPr lang="en-US" dirty="0"/>
              <a:t>deny all first</a:t>
            </a:r>
          </a:p>
          <a:p>
            <a:pPr lvl="1"/>
            <a:r>
              <a:rPr lang="en-US" dirty="0"/>
              <a:t>explicitly give access where needed</a:t>
            </a:r>
          </a:p>
          <a:p>
            <a:endParaRPr lang="en-US" dirty="0"/>
          </a:p>
          <a:p>
            <a:r>
              <a:rPr lang="en-US" dirty="0"/>
              <a:t>“Deny all” is a common access control list rule.</a:t>
            </a:r>
          </a:p>
        </p:txBody>
      </p:sp>
      <p:sp>
        <p:nvSpPr>
          <p:cNvPr id="4" name="TextBox 3">
            <a:extLst>
              <a:ext uri="{FF2B5EF4-FFF2-40B4-BE49-F238E27FC236}">
                <a16:creationId xmlns:a16="http://schemas.microsoft.com/office/drawing/2014/main" id="{B5FBB3D7-34C6-4773-8C92-2BD384153849}"/>
              </a:ext>
            </a:extLst>
          </p:cNvPr>
          <p:cNvSpPr txBox="1"/>
          <p:nvPr/>
        </p:nvSpPr>
        <p:spPr>
          <a:xfrm>
            <a:off x="755694" y="5632761"/>
            <a:ext cx="7632611"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Most servers (google) use black lists; if they used white list, all the </a:t>
            </a:r>
            <a:r>
              <a:rPr lang="en-US" dirty="0" err="1">
                <a:latin typeface="Times" panose="02020603050405020304" pitchFamily="18" charset="0"/>
                <a:cs typeface="Times" panose="02020603050405020304" pitchFamily="18" charset="0"/>
              </a:rPr>
              <a:t>ip</a:t>
            </a:r>
            <a:r>
              <a:rPr lang="en-US" dirty="0">
                <a:latin typeface="Times" panose="02020603050405020304" pitchFamily="18" charset="0"/>
                <a:cs typeface="Times" panose="02020603050405020304" pitchFamily="18" charset="0"/>
              </a:rPr>
              <a:t> addresses should be on it because google wants everyone to access it everywhere; as soon as they detect attacks though, they’ll blacklist your </a:t>
            </a:r>
            <a:r>
              <a:rPr lang="en-US" dirty="0" err="1">
                <a:latin typeface="Times" panose="02020603050405020304" pitchFamily="18" charset="0"/>
                <a:cs typeface="Times" panose="02020603050405020304" pitchFamily="18" charset="0"/>
              </a:rPr>
              <a:t>ip</a:t>
            </a:r>
            <a:r>
              <a:rPr lang="en-US" dirty="0">
                <a:latin typeface="Times" panose="02020603050405020304" pitchFamily="18" charset="0"/>
                <a:cs typeface="Times" panose="02020603050405020304" pitchFamily="18" charset="0"/>
              </a:rPr>
              <a:t> address</a:t>
            </a:r>
          </a:p>
        </p:txBody>
      </p:sp>
      <p:sp>
        <p:nvSpPr>
          <p:cNvPr id="5" name="TextBox 4">
            <a:extLst>
              <a:ext uri="{FF2B5EF4-FFF2-40B4-BE49-F238E27FC236}">
                <a16:creationId xmlns:a16="http://schemas.microsoft.com/office/drawing/2014/main" id="{4769EF2D-14CA-4B96-8DE4-CE75A6ED63B7}"/>
              </a:ext>
            </a:extLst>
          </p:cNvPr>
          <p:cNvSpPr txBox="1"/>
          <p:nvPr/>
        </p:nvSpPr>
        <p:spPr>
          <a:xfrm>
            <a:off x="3097450" y="3836000"/>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Predefined list of users who use their own </a:t>
            </a:r>
            <a:r>
              <a:rPr lang="en-US" dirty="0" err="1">
                <a:latin typeface="Times" panose="02020603050405020304" pitchFamily="18" charset="0"/>
                <a:cs typeface="Times" panose="02020603050405020304" pitchFamily="18" charset="0"/>
              </a:rPr>
              <a:t>ip</a:t>
            </a:r>
            <a:r>
              <a:rPr lang="en-US" dirty="0">
                <a:latin typeface="Times" panose="02020603050405020304" pitchFamily="18" charset="0"/>
                <a:cs typeface="Times" panose="02020603050405020304" pitchFamily="18" charset="0"/>
              </a:rPr>
              <a:t> addresses, nothing else</a:t>
            </a:r>
          </a:p>
        </p:txBody>
      </p:sp>
    </p:spTree>
    <p:extLst>
      <p:ext uri="{BB962C8B-B14F-4D97-AF65-F5344CB8AC3E}">
        <p14:creationId xmlns:p14="http://schemas.microsoft.com/office/powerpoint/2010/main" val="192309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8229600" cy="1143000"/>
          </a:xfrm>
        </p:spPr>
        <p:txBody>
          <a:bodyPr/>
          <a:lstStyle/>
          <a:p>
            <a:r>
              <a:rPr lang="en-US" altLang="en-US" dirty="0"/>
              <a:t>Router ACLs</a:t>
            </a:r>
            <a:endParaRPr lang="en-US" altLang="en-US" sz="2000" i="1" dirty="0"/>
          </a:p>
        </p:txBody>
      </p:sp>
      <p:sp>
        <p:nvSpPr>
          <p:cNvPr id="8" name="Text Box 3"/>
          <p:cNvSpPr txBox="1">
            <a:spLocks noChangeArrowheads="1"/>
          </p:cNvSpPr>
          <p:nvPr/>
        </p:nvSpPr>
        <p:spPr bwMode="auto">
          <a:xfrm>
            <a:off x="533400" y="1447800"/>
            <a:ext cx="82296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pitchFamily="34" charset="0"/>
                <a:ea typeface="ＭＳ Ｐゴシック" pitchFamily="34" charset="-128"/>
              </a:defRPr>
            </a:lvl1pPr>
            <a:lvl2pPr marL="800100" indent="-342900">
              <a:defRPr sz="2400">
                <a:solidFill>
                  <a:schemeClr val="tx1"/>
                </a:solidFill>
                <a:latin typeface="Arial" pitchFamily="34" charset="0"/>
                <a:ea typeface="ＭＳ Ｐゴシック" pitchFamily="34" charset="-128"/>
              </a:defRPr>
            </a:lvl2pPr>
            <a:lvl3pPr marL="1257300" indent="-3429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Char char="o"/>
            </a:pPr>
            <a:r>
              <a:rPr lang="en-US" altLang="en-US" sz="2000" dirty="0"/>
              <a:t>Standard Access Lists</a:t>
            </a:r>
            <a:endParaRPr lang="en-US" altLang="en-US" sz="2000" i="1" dirty="0">
              <a:solidFill>
                <a:srgbClr val="0000CC"/>
              </a:solidFill>
            </a:endParaRPr>
          </a:p>
          <a:p>
            <a:pPr lvl="1" eaLnBrk="1" hangingPunct="1">
              <a:buFont typeface="Wingdings" pitchFamily="2" charset="2"/>
              <a:buChar char="Ø"/>
            </a:pPr>
            <a:r>
              <a:rPr lang="en-US" altLang="en-US" sz="1800" dirty="0"/>
              <a:t>Test on </a:t>
            </a:r>
            <a:r>
              <a:rPr lang="en-US" altLang="en-US" sz="1800" i="1" dirty="0"/>
              <a:t>source </a:t>
            </a:r>
            <a:r>
              <a:rPr lang="en-US" altLang="en-US" sz="1800" dirty="0"/>
              <a:t> IP Address only – (faster processing)</a:t>
            </a:r>
          </a:p>
          <a:p>
            <a:pPr lvl="1" eaLnBrk="1" hangingPunct="1">
              <a:buFont typeface="Wingdings" pitchFamily="2" charset="2"/>
              <a:buNone/>
            </a:pPr>
            <a:endParaRPr lang="en-US" altLang="en-US" sz="1800" dirty="0"/>
          </a:p>
          <a:p>
            <a:pPr eaLnBrk="1" hangingPunct="1">
              <a:buFont typeface="Wingdings" pitchFamily="2" charset="2"/>
              <a:buChar char="o"/>
            </a:pPr>
            <a:r>
              <a:rPr lang="en-US" altLang="en-US" sz="1800" dirty="0"/>
              <a:t>Extended Access Lists</a:t>
            </a:r>
          </a:p>
          <a:p>
            <a:pPr lvl="1" eaLnBrk="1" hangingPunct="1">
              <a:buFont typeface="Wingdings" pitchFamily="2" charset="2"/>
              <a:buChar char="Ø"/>
            </a:pPr>
            <a:r>
              <a:rPr lang="en-US" altLang="en-US" sz="1800" dirty="0"/>
              <a:t>Test on </a:t>
            </a:r>
            <a:endParaRPr lang="en-US" altLang="en-US" sz="1800" b="1" i="1" dirty="0">
              <a:solidFill>
                <a:srgbClr val="000099"/>
              </a:solidFill>
            </a:endParaRPr>
          </a:p>
          <a:p>
            <a:pPr lvl="2" eaLnBrk="1" hangingPunct="1">
              <a:buFont typeface="Wingdings" pitchFamily="2" charset="2"/>
              <a:buChar char="Ä"/>
            </a:pPr>
            <a:r>
              <a:rPr lang="en-US" altLang="en-US" sz="1800" dirty="0"/>
              <a:t>Source &amp; Destination IP Address</a:t>
            </a:r>
          </a:p>
          <a:p>
            <a:pPr lvl="2" eaLnBrk="1" hangingPunct="1">
              <a:buFont typeface="Wingdings" pitchFamily="2" charset="2"/>
              <a:buChar char="Ä"/>
            </a:pPr>
            <a:r>
              <a:rPr lang="en-US" altLang="en-US" sz="1800" dirty="0"/>
              <a:t>Source &amp; Destination Port Number (TCP &amp; UDP)</a:t>
            </a:r>
          </a:p>
          <a:p>
            <a:pPr lvl="2" eaLnBrk="1" hangingPunct="1">
              <a:buFont typeface="Wingdings" pitchFamily="2" charset="2"/>
              <a:buChar char="Ä"/>
            </a:pPr>
            <a:r>
              <a:rPr lang="en-US" altLang="en-US" sz="1800" dirty="0"/>
              <a:t>ICMP Message Type</a:t>
            </a:r>
          </a:p>
          <a:p>
            <a:pPr lvl="2" eaLnBrk="1" hangingPunct="1">
              <a:buFont typeface="Wingdings" pitchFamily="2" charset="2"/>
              <a:buNone/>
            </a:pPr>
            <a:endParaRPr lang="en-US" altLang="en-US" sz="1800" dirty="0"/>
          </a:p>
          <a:p>
            <a:pPr eaLnBrk="1" hangingPunct="1">
              <a:buFont typeface="Wingdings" pitchFamily="2" charset="2"/>
              <a:buChar char="o"/>
            </a:pPr>
            <a:r>
              <a:rPr lang="en-US" altLang="en-US" sz="2000" dirty="0"/>
              <a:t>Context-Based Access Lists</a:t>
            </a:r>
          </a:p>
          <a:p>
            <a:pPr lvl="1" eaLnBrk="1" hangingPunct="1">
              <a:buFont typeface="Wingdings" pitchFamily="2" charset="2"/>
              <a:buChar char="Ø"/>
            </a:pPr>
            <a:r>
              <a:rPr lang="en-US" altLang="en-US" sz="1800" dirty="0"/>
              <a:t>Allow </a:t>
            </a:r>
            <a:r>
              <a:rPr lang="ja-JP" altLang="en-US" sz="1800" dirty="0"/>
              <a:t>“</a:t>
            </a:r>
            <a:r>
              <a:rPr lang="en-US" altLang="ja-JP" sz="1800" dirty="0"/>
              <a:t>special</a:t>
            </a:r>
            <a:r>
              <a:rPr lang="ja-JP" altLang="en-US" sz="1800" dirty="0"/>
              <a:t>”</a:t>
            </a:r>
            <a:r>
              <a:rPr lang="en-US" altLang="ja-JP" sz="1800" dirty="0"/>
              <a:t> applications to function (</a:t>
            </a:r>
            <a:r>
              <a:rPr lang="en-US" altLang="ja-JP" sz="1800" dirty="0" err="1"/>
              <a:t>eg.</a:t>
            </a:r>
            <a:r>
              <a:rPr lang="en-US" altLang="ja-JP" sz="1800" dirty="0"/>
              <a:t> FTP, etc.) </a:t>
            </a:r>
            <a:endParaRPr lang="en-US" altLang="ja-JP" sz="1800" b="1" i="1" dirty="0">
              <a:solidFill>
                <a:srgbClr val="000099"/>
              </a:solidFill>
            </a:endParaRPr>
          </a:p>
          <a:p>
            <a:pPr lvl="1" eaLnBrk="1" hangingPunct="1">
              <a:buFont typeface="Wingdings" pitchFamily="2" charset="2"/>
              <a:buChar char="Ø"/>
            </a:pPr>
            <a:endParaRPr lang="en-US" altLang="en-US" sz="1800" dirty="0"/>
          </a:p>
          <a:p>
            <a:pPr lvl="2" eaLnBrk="1" hangingPunct="1">
              <a:buFont typeface="Wingdings" pitchFamily="2" charset="2"/>
              <a:buChar char="Ä"/>
            </a:pPr>
            <a:endParaRPr lang="en-US" altLang="en-US" sz="1800" dirty="0"/>
          </a:p>
        </p:txBody>
      </p:sp>
      <p:sp>
        <p:nvSpPr>
          <p:cNvPr id="4" name="TextBox 3">
            <a:extLst>
              <a:ext uri="{FF2B5EF4-FFF2-40B4-BE49-F238E27FC236}">
                <a16:creationId xmlns:a16="http://schemas.microsoft.com/office/drawing/2014/main" id="{F10D5B2E-92BC-48D0-9328-F4B2741EB594}"/>
              </a:ext>
            </a:extLst>
          </p:cNvPr>
          <p:cNvSpPr txBox="1"/>
          <p:nvPr/>
        </p:nvSpPr>
        <p:spPr>
          <a:xfrm>
            <a:off x="3535334" y="974267"/>
            <a:ext cx="4699840"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Source and destination on the envelope as addresses for ex.</a:t>
            </a:r>
          </a:p>
        </p:txBody>
      </p:sp>
      <p:sp>
        <p:nvSpPr>
          <p:cNvPr id="5" name="TextBox 4">
            <a:extLst>
              <a:ext uri="{FF2B5EF4-FFF2-40B4-BE49-F238E27FC236}">
                <a16:creationId xmlns:a16="http://schemas.microsoft.com/office/drawing/2014/main" id="{36BDB253-3046-4A7E-82EF-9D9CAF1A1B57}"/>
              </a:ext>
            </a:extLst>
          </p:cNvPr>
          <p:cNvSpPr txBox="1"/>
          <p:nvPr/>
        </p:nvSpPr>
        <p:spPr>
          <a:xfrm>
            <a:off x="5739559" y="2038840"/>
            <a:ext cx="3404441"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Port numbers can help us find out what applications want to talk to each other (ex. Connection from web browser to google web server)</a:t>
            </a:r>
          </a:p>
        </p:txBody>
      </p:sp>
      <p:sp>
        <p:nvSpPr>
          <p:cNvPr id="6" name="TextBox 5">
            <a:extLst>
              <a:ext uri="{FF2B5EF4-FFF2-40B4-BE49-F238E27FC236}">
                <a16:creationId xmlns:a16="http://schemas.microsoft.com/office/drawing/2014/main" id="{C0FF7C94-9546-4DB1-B0E9-F4BD1AAC5495}"/>
              </a:ext>
            </a:extLst>
          </p:cNvPr>
          <p:cNvSpPr txBox="1"/>
          <p:nvPr/>
        </p:nvSpPr>
        <p:spPr>
          <a:xfrm>
            <a:off x="697350" y="4763869"/>
            <a:ext cx="4086523"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Checks data to ensure safety; hardest to implement because it uses resources;</a:t>
            </a:r>
          </a:p>
          <a:p>
            <a:r>
              <a:rPr lang="en-US" dirty="0">
                <a:latin typeface="Times" panose="02020603050405020304" pitchFamily="18" charset="0"/>
                <a:cs typeface="Times" panose="02020603050405020304" pitchFamily="18" charset="0"/>
              </a:rPr>
              <a:t>Ex. Open the envelope and read the contents and the data packets</a:t>
            </a:r>
          </a:p>
        </p:txBody>
      </p:sp>
      <p:sp>
        <p:nvSpPr>
          <p:cNvPr id="9" name="TextBox 8">
            <a:extLst>
              <a:ext uri="{FF2B5EF4-FFF2-40B4-BE49-F238E27FC236}">
                <a16:creationId xmlns:a16="http://schemas.microsoft.com/office/drawing/2014/main" id="{759F3230-3DAA-42C4-86A4-EA342E511A6B}"/>
              </a:ext>
            </a:extLst>
          </p:cNvPr>
          <p:cNvSpPr txBox="1"/>
          <p:nvPr/>
        </p:nvSpPr>
        <p:spPr>
          <a:xfrm>
            <a:off x="5885254" y="3670066"/>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Ex. See names on the envelope</a:t>
            </a:r>
          </a:p>
        </p:txBody>
      </p:sp>
      <p:sp>
        <p:nvSpPr>
          <p:cNvPr id="10" name="TextBox 9">
            <a:extLst>
              <a:ext uri="{FF2B5EF4-FFF2-40B4-BE49-F238E27FC236}">
                <a16:creationId xmlns:a16="http://schemas.microsoft.com/office/drawing/2014/main" id="{0099289D-2CFA-4FCD-AA61-25CE8D273183}"/>
              </a:ext>
            </a:extLst>
          </p:cNvPr>
          <p:cNvSpPr txBox="1"/>
          <p:nvPr/>
        </p:nvSpPr>
        <p:spPr>
          <a:xfrm>
            <a:off x="4221136" y="6006971"/>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New attacks are using popular ports??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149DD51-D597-4820-8C9F-58C40AEE95E5}"/>
                  </a:ext>
                </a:extLst>
              </p14:cNvPr>
              <p14:cNvContentPartPr/>
              <p14:nvPr/>
            </p14:nvContentPartPr>
            <p14:xfrm>
              <a:off x="7155000" y="3266754"/>
              <a:ext cx="325800" cy="400320"/>
            </p14:xfrm>
          </p:contentPart>
        </mc:Choice>
        <mc:Fallback>
          <p:pic>
            <p:nvPicPr>
              <p:cNvPr id="2" name="Ink 1">
                <a:extLst>
                  <a:ext uri="{FF2B5EF4-FFF2-40B4-BE49-F238E27FC236}">
                    <a16:creationId xmlns:a16="http://schemas.microsoft.com/office/drawing/2014/main" id="{D149DD51-D597-4820-8C9F-58C40AEE95E5}"/>
                  </a:ext>
                </a:extLst>
              </p:cNvPr>
              <p:cNvPicPr/>
              <p:nvPr/>
            </p:nvPicPr>
            <p:blipFill>
              <a:blip r:embed="rId4"/>
              <a:stretch>
                <a:fillRect/>
              </a:stretch>
            </p:blipFill>
            <p:spPr>
              <a:xfrm>
                <a:off x="7146360" y="3258114"/>
                <a:ext cx="343440" cy="417960"/>
              </a:xfrm>
              <a:prstGeom prst="rect">
                <a:avLst/>
              </a:prstGeom>
            </p:spPr>
          </p:pic>
        </mc:Fallback>
      </mc:AlternateContent>
    </p:spTree>
    <p:extLst>
      <p:ext uri="{BB962C8B-B14F-4D97-AF65-F5344CB8AC3E}">
        <p14:creationId xmlns:p14="http://schemas.microsoft.com/office/powerpoint/2010/main" val="248309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r>
              <a:rPr lang="en-US" dirty="0"/>
              <a:t>Access Matrix</a:t>
            </a: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2736929705"/>
              </p:ext>
            </p:extLst>
          </p:nvPr>
        </p:nvGraphicFramePr>
        <p:xfrm>
          <a:off x="2019300" y="2971800"/>
          <a:ext cx="4838700" cy="3108960"/>
        </p:xfrm>
        <a:graphic>
          <a:graphicData uri="http://schemas.openxmlformats.org/drawingml/2006/table">
            <a:tbl>
              <a:tblPr firstRow="1" bandRow="1">
                <a:tableStyleId>{5C22544A-7EE6-4342-B048-85BDC9FD1C3A}</a:tableStyleId>
              </a:tblPr>
              <a:tblGrid>
                <a:gridCol w="896471">
                  <a:extLst>
                    <a:ext uri="{9D8B030D-6E8A-4147-A177-3AD203B41FA5}">
                      <a16:colId xmlns:a16="http://schemas.microsoft.com/office/drawing/2014/main" val="20000"/>
                    </a:ext>
                  </a:extLst>
                </a:gridCol>
                <a:gridCol w="1255059">
                  <a:extLst>
                    <a:ext uri="{9D8B030D-6E8A-4147-A177-3AD203B41FA5}">
                      <a16:colId xmlns:a16="http://schemas.microsoft.com/office/drawing/2014/main" val="20001"/>
                    </a:ext>
                  </a:extLst>
                </a:gridCol>
                <a:gridCol w="1314824">
                  <a:extLst>
                    <a:ext uri="{9D8B030D-6E8A-4147-A177-3AD203B41FA5}">
                      <a16:colId xmlns:a16="http://schemas.microsoft.com/office/drawing/2014/main" val="20002"/>
                    </a:ext>
                  </a:extLst>
                </a:gridCol>
                <a:gridCol w="1372346">
                  <a:extLst>
                    <a:ext uri="{9D8B030D-6E8A-4147-A177-3AD203B41FA5}">
                      <a16:colId xmlns:a16="http://schemas.microsoft.com/office/drawing/2014/main" val="20003"/>
                    </a:ext>
                  </a:extLst>
                </a:gridCol>
              </a:tblGrid>
              <a:tr h="294640">
                <a:tc>
                  <a:txBody>
                    <a:bodyPr/>
                    <a:lstStyle/>
                    <a:p>
                      <a:endParaRPr lang="en-US" dirty="0"/>
                    </a:p>
                  </a:txBody>
                  <a:tcPr/>
                </a:tc>
                <a:tc>
                  <a:txBody>
                    <a:bodyPr/>
                    <a:lstStyle/>
                    <a:p>
                      <a:r>
                        <a:rPr lang="en-US" dirty="0"/>
                        <a:t>Alice</a:t>
                      </a:r>
                    </a:p>
                  </a:txBody>
                  <a:tcPr/>
                </a:tc>
                <a:tc>
                  <a:txBody>
                    <a:bodyPr/>
                    <a:lstStyle/>
                    <a:p>
                      <a:r>
                        <a:rPr lang="en-US" dirty="0"/>
                        <a:t>Bob</a:t>
                      </a:r>
                    </a:p>
                  </a:txBody>
                  <a:tcPr/>
                </a:tc>
                <a:tc>
                  <a:txBody>
                    <a:bodyPr/>
                    <a:lstStyle/>
                    <a:p>
                      <a:r>
                        <a:rPr lang="en-US" dirty="0"/>
                        <a:t>Carmen</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Read, write, execute</a:t>
                      </a:r>
                    </a:p>
                  </a:txBody>
                  <a:tcPr/>
                </a:tc>
                <a:tc>
                  <a:txBody>
                    <a:bodyPr/>
                    <a:lstStyle/>
                    <a:p>
                      <a:r>
                        <a:rPr lang="en-US" dirty="0"/>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Read</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Read, write, execute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Read, write,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Read, write, </a:t>
                      </a:r>
                    </a:p>
                    <a:p>
                      <a:endParaRPr lang="en-US" dirty="0"/>
                    </a:p>
                  </a:txBody>
                  <a:tcPr/>
                </a:tc>
                <a:extLst>
                  <a:ext uri="{0D108BD9-81ED-4DB2-BD59-A6C34878D82A}">
                    <a16:rowId xmlns:a16="http://schemas.microsoft.com/office/drawing/2014/main" val="10002"/>
                  </a:ext>
                </a:extLst>
              </a:tr>
              <a:tr h="370840">
                <a:tc>
                  <a:txBody>
                    <a:bodyPr/>
                    <a:lstStyle/>
                    <a:p>
                      <a:r>
                        <a:rPr lang="en-US" dirty="0"/>
                        <a:t>C</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Read, write, execute</a:t>
                      </a:r>
                    </a:p>
                  </a:txBody>
                  <a:tcPr/>
                </a:tc>
                <a:tc>
                  <a:txBody>
                    <a:bodyPr/>
                    <a:lstStyle/>
                    <a:p>
                      <a:r>
                        <a:rPr lang="en-US" dirty="0"/>
                        <a:t>Read,</a:t>
                      </a:r>
                    </a:p>
                    <a:p>
                      <a:r>
                        <a:rPr lang="en-US" dirty="0"/>
                        <a:t>Execute</a:t>
                      </a:r>
                    </a:p>
                  </a:txBody>
                  <a:tcPr/>
                </a:tc>
                <a:tc>
                  <a:txBody>
                    <a:bodyPr/>
                    <a:lstStyle/>
                    <a:p>
                      <a:r>
                        <a:rPr lang="en-US" dirty="0"/>
                        <a:t>-</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1371600" y="1590495"/>
            <a:ext cx="1752600" cy="1200329"/>
          </a:xfrm>
          <a:prstGeom prst="rect">
            <a:avLst/>
          </a:prstGeom>
          <a:noFill/>
        </p:spPr>
        <p:txBody>
          <a:bodyPr wrap="square" rtlCol="0">
            <a:spAutoFit/>
          </a:bodyPr>
          <a:lstStyle/>
          <a:p>
            <a:r>
              <a:rPr lang="en-US" dirty="0"/>
              <a:t>Access Controlled</a:t>
            </a:r>
          </a:p>
          <a:p>
            <a:r>
              <a:rPr lang="en-US" dirty="0"/>
              <a:t>Object ↓</a:t>
            </a:r>
          </a:p>
        </p:txBody>
      </p:sp>
      <p:sp>
        <p:nvSpPr>
          <p:cNvPr id="10" name="TextBox 9"/>
          <p:cNvSpPr txBox="1"/>
          <p:nvPr/>
        </p:nvSpPr>
        <p:spPr>
          <a:xfrm>
            <a:off x="3457575" y="1600200"/>
            <a:ext cx="2819400" cy="1200329"/>
          </a:xfrm>
          <a:prstGeom prst="rect">
            <a:avLst/>
          </a:prstGeom>
          <a:noFill/>
        </p:spPr>
        <p:txBody>
          <a:bodyPr wrap="square" rtlCol="0">
            <a:spAutoFit/>
          </a:bodyPr>
          <a:lstStyle/>
          <a:p>
            <a:pPr algn="ctr"/>
            <a:r>
              <a:rPr lang="en-US" dirty="0"/>
              <a:t>Requestor = usually</a:t>
            </a:r>
          </a:p>
          <a:p>
            <a:pPr algn="ctr"/>
            <a:r>
              <a:rPr lang="en-US" dirty="0"/>
              <a:t>users or groups</a:t>
            </a:r>
          </a:p>
        </p:txBody>
      </p:sp>
      <p:cxnSp>
        <p:nvCxnSpPr>
          <p:cNvPr id="11" name="Straight Connector 10"/>
          <p:cNvCxnSpPr/>
          <p:nvPr/>
        </p:nvCxnSpPr>
        <p:spPr bwMode="auto">
          <a:xfrm flipH="1">
            <a:off x="2971800" y="2418069"/>
            <a:ext cx="762000" cy="4453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Connector 11"/>
          <p:cNvCxnSpPr/>
          <p:nvPr/>
        </p:nvCxnSpPr>
        <p:spPr bwMode="auto">
          <a:xfrm>
            <a:off x="6019800" y="2418069"/>
            <a:ext cx="762000" cy="44535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p:cNvSpPr txBox="1"/>
          <p:nvPr/>
        </p:nvSpPr>
        <p:spPr>
          <a:xfrm>
            <a:off x="7239000" y="4415135"/>
            <a:ext cx="1905000" cy="461665"/>
          </a:xfrm>
          <a:prstGeom prst="rect">
            <a:avLst/>
          </a:prstGeom>
          <a:noFill/>
        </p:spPr>
        <p:txBody>
          <a:bodyPr wrap="square" rtlCol="0">
            <a:spAutoFit/>
          </a:bodyPr>
          <a:lstStyle/>
          <a:p>
            <a:r>
              <a:rPr lang="en-US" dirty="0"/>
              <a:t>Permissions</a:t>
            </a:r>
          </a:p>
        </p:txBody>
      </p:sp>
      <p:cxnSp>
        <p:nvCxnSpPr>
          <p:cNvPr id="14" name="Straight Connector 13"/>
          <p:cNvCxnSpPr/>
          <p:nvPr/>
        </p:nvCxnSpPr>
        <p:spPr bwMode="auto">
          <a:xfrm>
            <a:off x="7010400" y="3357264"/>
            <a:ext cx="1066800" cy="10668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H="1">
            <a:off x="6934200" y="4876800"/>
            <a:ext cx="1143000" cy="11430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0250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sz="quarter"/>
          </p:nvPr>
        </p:nvSpPr>
        <p:spPr>
          <a:xfrm>
            <a:off x="609600" y="489260"/>
            <a:ext cx="7772400" cy="457200"/>
          </a:xfrm>
        </p:spPr>
        <p:txBody>
          <a:bodyPr>
            <a:normAutofit fontScale="90000"/>
          </a:bodyPr>
          <a:lstStyle/>
          <a:p>
            <a:pPr algn="l">
              <a:defRPr/>
            </a:pPr>
            <a:r>
              <a:rPr lang="en-US" dirty="0"/>
              <a:t>USERS  &amp;  GROUPS</a:t>
            </a:r>
            <a:endParaRPr lang="en-US" sz="2000" i="1" dirty="0"/>
          </a:p>
        </p:txBody>
      </p:sp>
      <p:pic>
        <p:nvPicPr>
          <p:cNvPr id="7" name="Picture 3" descr="asok"/>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1460810" y="4746702"/>
            <a:ext cx="441325" cy="129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8" name="Picture 4" descr="dilbe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98810" y="4746702"/>
            <a:ext cx="438150" cy="137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9" name="Text Box 5"/>
          <p:cNvSpPr txBox="1">
            <a:spLocks noChangeArrowheads="1"/>
          </p:cNvSpPr>
          <p:nvPr/>
        </p:nvSpPr>
        <p:spPr bwMode="auto">
          <a:xfrm>
            <a:off x="609600" y="1219200"/>
            <a:ext cx="822960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marL="1257300" indent="-342900">
              <a:defRPr sz="2400">
                <a:solidFill>
                  <a:schemeClr val="tx1"/>
                </a:solidFill>
                <a:latin typeface="Arial" charset="0"/>
                <a:ea typeface="ＭＳ Ｐゴシック" charset="0"/>
              </a:defRPr>
            </a:lvl3pPr>
            <a:lvl4pPr marL="1714500" indent="-342900">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Char char="o"/>
              <a:defRPr/>
            </a:pPr>
            <a:r>
              <a:rPr lang="en-US" dirty="0"/>
              <a:t>Users &amp; Groups</a:t>
            </a:r>
          </a:p>
          <a:p>
            <a:pPr eaLnBrk="1" hangingPunct="1">
              <a:buFont typeface="Wingdings" charset="0"/>
              <a:buNone/>
              <a:defRPr/>
            </a:pPr>
            <a:endParaRPr lang="en-US" sz="800" dirty="0"/>
          </a:p>
          <a:p>
            <a:pPr lvl="1" eaLnBrk="1" hangingPunct="1">
              <a:buFont typeface="Wingdings" charset="0"/>
              <a:buChar char="Ø"/>
              <a:defRPr/>
            </a:pPr>
            <a:r>
              <a:rPr lang="en-US" sz="2000" dirty="0"/>
              <a:t>Unix/Linux views users via UID &amp; GID</a:t>
            </a:r>
            <a:endParaRPr lang="en-US" sz="1200" dirty="0"/>
          </a:p>
          <a:p>
            <a:pPr lvl="2" eaLnBrk="1" hangingPunct="1">
              <a:buFont typeface="Wingdings" charset="0"/>
              <a:buChar char="Ä"/>
              <a:defRPr/>
            </a:pPr>
            <a:r>
              <a:rPr lang="en-US" sz="1800" dirty="0"/>
              <a:t>The </a:t>
            </a:r>
            <a:r>
              <a:rPr lang="en-US" sz="1800" dirty="0" err="1"/>
              <a:t>UserID</a:t>
            </a:r>
            <a:r>
              <a:rPr lang="en-US" sz="1800" dirty="0"/>
              <a:t> assigned in the 3rd field of the /</a:t>
            </a:r>
            <a:r>
              <a:rPr lang="en-US" sz="1800" dirty="0" err="1"/>
              <a:t>etc</a:t>
            </a:r>
            <a:r>
              <a:rPr lang="en-US" sz="1800" dirty="0"/>
              <a:t>/</a:t>
            </a:r>
            <a:r>
              <a:rPr lang="en-US" sz="1800" dirty="0" err="1"/>
              <a:t>passwd</a:t>
            </a:r>
            <a:r>
              <a:rPr lang="en-US" sz="1800" dirty="0"/>
              <a:t> file</a:t>
            </a:r>
          </a:p>
          <a:p>
            <a:pPr lvl="3" eaLnBrk="1" hangingPunct="1">
              <a:buFont typeface="Wingdings" charset="0"/>
              <a:buChar char="ð"/>
              <a:defRPr/>
            </a:pPr>
            <a:r>
              <a:rPr lang="en-US" sz="1600" dirty="0">
                <a:solidFill>
                  <a:srgbClr val="333399"/>
                </a:solidFill>
                <a:latin typeface="Courier New" charset="0"/>
              </a:rPr>
              <a:t>Luser:x:</a:t>
            </a:r>
            <a:r>
              <a:rPr lang="en-US" sz="1600" b="1" dirty="0">
                <a:solidFill>
                  <a:srgbClr val="0000FF"/>
                </a:solidFill>
                <a:latin typeface="Courier New" charset="0"/>
              </a:rPr>
              <a:t>731</a:t>
            </a:r>
            <a:r>
              <a:rPr lang="en-US" sz="1600" dirty="0">
                <a:solidFill>
                  <a:srgbClr val="333399"/>
                </a:solidFill>
                <a:latin typeface="Courier New" charset="0"/>
              </a:rPr>
              <a:t>:500::/home/</a:t>
            </a:r>
            <a:r>
              <a:rPr lang="en-US" sz="1600" dirty="0" err="1">
                <a:solidFill>
                  <a:srgbClr val="333399"/>
                </a:solidFill>
                <a:latin typeface="Courier New" charset="0"/>
              </a:rPr>
              <a:t>Luser</a:t>
            </a:r>
            <a:r>
              <a:rPr lang="en-US" sz="1600" dirty="0">
                <a:solidFill>
                  <a:srgbClr val="333399"/>
                </a:solidFill>
                <a:latin typeface="Courier New" charset="0"/>
              </a:rPr>
              <a:t>:/bin/bash</a:t>
            </a:r>
          </a:p>
          <a:p>
            <a:pPr lvl="2" eaLnBrk="1" hangingPunct="1">
              <a:buFont typeface="Wingdings" charset="0"/>
              <a:buChar char="Ä"/>
              <a:defRPr/>
            </a:pPr>
            <a:r>
              <a:rPr lang="en-US" sz="1800" dirty="0"/>
              <a:t>The </a:t>
            </a:r>
            <a:r>
              <a:rPr lang="en-US" sz="1800" dirty="0" err="1"/>
              <a:t>GroupID</a:t>
            </a:r>
            <a:r>
              <a:rPr lang="en-US" sz="1800" dirty="0"/>
              <a:t> assigned in the 3rd field of the /</a:t>
            </a:r>
            <a:r>
              <a:rPr lang="en-US" sz="1800" dirty="0" err="1"/>
              <a:t>etc</a:t>
            </a:r>
            <a:r>
              <a:rPr lang="en-US" sz="1800" dirty="0"/>
              <a:t>/group file</a:t>
            </a:r>
          </a:p>
          <a:p>
            <a:pPr lvl="3" eaLnBrk="1" hangingPunct="1">
              <a:buFont typeface="Wingdings" charset="0"/>
              <a:buChar char="ð"/>
              <a:defRPr/>
            </a:pPr>
            <a:r>
              <a:rPr lang="en-US" sz="1600" dirty="0">
                <a:solidFill>
                  <a:srgbClr val="333399"/>
                </a:solidFill>
                <a:latin typeface="Courier New" charset="0"/>
              </a:rPr>
              <a:t>ABusers:x:</a:t>
            </a:r>
            <a:r>
              <a:rPr lang="en-US" sz="1600" b="1" dirty="0">
                <a:solidFill>
                  <a:srgbClr val="0000FF"/>
                </a:solidFill>
                <a:latin typeface="Courier New" charset="0"/>
              </a:rPr>
              <a:t>500</a:t>
            </a:r>
            <a:r>
              <a:rPr lang="en-US" sz="1600" dirty="0">
                <a:solidFill>
                  <a:srgbClr val="333399"/>
                </a:solidFill>
                <a:latin typeface="Courier New" charset="0"/>
              </a:rPr>
              <a:t>:Luser,Wally,Asok,Dilbert</a:t>
            </a:r>
          </a:p>
          <a:p>
            <a:pPr lvl="3" eaLnBrk="1" hangingPunct="1">
              <a:buFont typeface="Wingdings" charset="0"/>
              <a:buNone/>
              <a:defRPr/>
            </a:pPr>
            <a:endParaRPr lang="en-US" sz="1600" dirty="0">
              <a:solidFill>
                <a:srgbClr val="333399"/>
              </a:solidFill>
              <a:latin typeface="Courier New" charset="0"/>
            </a:endParaRPr>
          </a:p>
          <a:p>
            <a:pPr lvl="1" eaLnBrk="1" hangingPunct="1">
              <a:buFont typeface="Wingdings" charset="0"/>
              <a:buChar char="Ø"/>
              <a:defRPr/>
            </a:pPr>
            <a:r>
              <a:rPr lang="en-US" sz="2000" dirty="0"/>
              <a:t>Microsoft views users via SIDs</a:t>
            </a:r>
          </a:p>
          <a:p>
            <a:pPr lvl="2" eaLnBrk="1" hangingPunct="1">
              <a:buFont typeface="Wingdings" charset="0"/>
              <a:buChar char="Ä"/>
              <a:defRPr/>
            </a:pPr>
            <a:r>
              <a:rPr lang="en-US" sz="1800" dirty="0"/>
              <a:t>The </a:t>
            </a:r>
            <a:r>
              <a:rPr lang="en-US" sz="1800" dirty="0" err="1"/>
              <a:t>UserID</a:t>
            </a:r>
            <a:r>
              <a:rPr lang="en-US" sz="1800" dirty="0"/>
              <a:t> assigned in the 1st field of the SAM._  file</a:t>
            </a:r>
          </a:p>
          <a:p>
            <a:pPr lvl="2" eaLnBrk="1" hangingPunct="1">
              <a:buFont typeface="Wingdings" charset="0"/>
              <a:buChar char="Ä"/>
              <a:defRPr/>
            </a:pPr>
            <a:r>
              <a:rPr lang="en-US" sz="1800" dirty="0"/>
              <a:t>MS assigns a SID to the user that contains that users group affiliations</a:t>
            </a:r>
          </a:p>
        </p:txBody>
      </p:sp>
      <p:pic>
        <p:nvPicPr>
          <p:cNvPr id="10" name="Picture 6" descr="wall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146610" y="4899102"/>
            <a:ext cx="549275" cy="1219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11" name="Picture 7" descr="elbonia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4171" y="4787590"/>
            <a:ext cx="10826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A3ED9468-31C5-45BB-A329-47D0E41BB8F8}"/>
              </a:ext>
            </a:extLst>
          </p:cNvPr>
          <p:cNvSpPr txBox="1"/>
          <p:nvPr/>
        </p:nvSpPr>
        <p:spPr>
          <a:xfrm>
            <a:off x="2695885" y="4862371"/>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Windows has </a:t>
            </a:r>
            <a:r>
              <a:rPr lang="en-US" dirty="0" err="1">
                <a:latin typeface="Times" panose="02020603050405020304" pitchFamily="18" charset="0"/>
                <a:cs typeface="Times" panose="02020603050405020304" pitchFamily="18" charset="0"/>
              </a:rPr>
              <a:t>uid</a:t>
            </a:r>
            <a:r>
              <a:rPr lang="en-US" dirty="0">
                <a:latin typeface="Times" panose="02020603050405020304" pitchFamily="18" charset="0"/>
                <a:cs typeface="Times" panose="02020603050405020304" pitchFamily="18" charset="0"/>
              </a:rPr>
              <a:t> but names it </a:t>
            </a:r>
            <a:r>
              <a:rPr lang="en-US" dirty="0" err="1">
                <a:latin typeface="Times" panose="02020603050405020304" pitchFamily="18" charset="0"/>
                <a:cs typeface="Times" panose="02020603050405020304" pitchFamily="18" charset="0"/>
              </a:rPr>
              <a:t>sid</a:t>
            </a:r>
            <a:r>
              <a:rPr lang="en-US" dirty="0">
                <a:latin typeface="Times" panose="02020603050405020304" pitchFamily="18" charset="0"/>
                <a:cs typeface="Times" panose="02020603050405020304" pitchFamily="18" charset="0"/>
              </a:rPr>
              <a:t> or something else?</a:t>
            </a:r>
          </a:p>
        </p:txBody>
      </p:sp>
    </p:spTree>
    <p:extLst>
      <p:ext uri="{BB962C8B-B14F-4D97-AF65-F5344CB8AC3E}">
        <p14:creationId xmlns:p14="http://schemas.microsoft.com/office/powerpoint/2010/main" val="26470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a:defRPr/>
            </a:pPr>
            <a:r>
              <a:rPr lang="en-US"/>
              <a:t>Linux / UNIX File Information</a:t>
            </a:r>
            <a:endParaRPr lang="en-US" sz="2000" i="1"/>
          </a:p>
        </p:txBody>
      </p:sp>
      <p:sp>
        <p:nvSpPr>
          <p:cNvPr id="7" name="Rectangle 3"/>
          <p:cNvSpPr>
            <a:spLocks noChangeArrowheads="1"/>
          </p:cNvSpPr>
          <p:nvPr/>
        </p:nvSpPr>
        <p:spPr bwMode="auto">
          <a:xfrm>
            <a:off x="533400" y="2514600"/>
            <a:ext cx="8001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defRPr/>
            </a:pPr>
            <a:r>
              <a:rPr lang="en-US" sz="2000">
                <a:latin typeface="Courier New" charset="0"/>
                <a:ea typeface="ＭＳ Ｐゴシック" charset="0"/>
              </a:rPr>
              <a:t>% </a:t>
            </a:r>
            <a:r>
              <a:rPr lang="en-US" sz="2000" b="1">
                <a:latin typeface="Courier New" charset="0"/>
                <a:ea typeface="ＭＳ Ｐゴシック" charset="0"/>
              </a:rPr>
              <a:t>ls -ld /etc /boot</a:t>
            </a:r>
          </a:p>
          <a:p>
            <a:pPr marL="342900" indent="-342900">
              <a:spcBef>
                <a:spcPct val="20000"/>
              </a:spcBef>
              <a:defRPr/>
            </a:pPr>
            <a:r>
              <a:rPr lang="en-US" sz="2000">
                <a:latin typeface="Courier New" charset="0"/>
                <a:ea typeface="ＭＳ Ｐゴシック" charset="0"/>
              </a:rPr>
              <a:t>-r-xr-xr-x  1 root  wheel  45056 Nov  3  2001 /boot</a:t>
            </a:r>
          </a:p>
          <a:p>
            <a:pPr marL="342900" indent="-342900">
              <a:spcBef>
                <a:spcPct val="20000"/>
              </a:spcBef>
              <a:defRPr/>
            </a:pPr>
            <a:r>
              <a:rPr lang="en-US" sz="2000">
                <a:latin typeface="Courier New" charset="0"/>
                <a:ea typeface="ＭＳ Ｐゴシック" charset="0"/>
              </a:rPr>
              <a:t>drwxr-xr-x  12 root  wheel  2048 Jun 10 11:35 /etc</a:t>
            </a:r>
          </a:p>
          <a:p>
            <a:pPr marL="342900" indent="-342900">
              <a:spcBef>
                <a:spcPct val="20000"/>
              </a:spcBef>
              <a:defRPr/>
            </a:pPr>
            <a:endParaRPr lang="en-US" sz="2000">
              <a:latin typeface="Courier New" charset="0"/>
              <a:ea typeface="ＭＳ Ｐゴシック" charset="0"/>
            </a:endParaRPr>
          </a:p>
        </p:txBody>
      </p:sp>
      <p:sp>
        <p:nvSpPr>
          <p:cNvPr id="8" name="Text Box 4"/>
          <p:cNvSpPr txBox="1">
            <a:spLocks noChangeArrowheads="1"/>
          </p:cNvSpPr>
          <p:nvPr/>
        </p:nvSpPr>
        <p:spPr bwMode="auto">
          <a:xfrm>
            <a:off x="382588" y="4343400"/>
            <a:ext cx="776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a:latin typeface="Arial" charset="0"/>
                <a:ea typeface="ＭＳ Ｐゴシック" charset="0"/>
              </a:rPr>
              <a:t>File</a:t>
            </a:r>
          </a:p>
          <a:p>
            <a:pPr algn="ctr">
              <a:defRPr/>
            </a:pPr>
            <a:r>
              <a:rPr lang="en-US" sz="2000" b="1">
                <a:latin typeface="Arial" charset="0"/>
                <a:ea typeface="ＭＳ Ｐゴシック" charset="0"/>
              </a:rPr>
              <a:t>Type</a:t>
            </a:r>
          </a:p>
        </p:txBody>
      </p:sp>
      <p:sp>
        <p:nvSpPr>
          <p:cNvPr id="9" name="Text Box 5"/>
          <p:cNvSpPr txBox="1">
            <a:spLocks noChangeArrowheads="1"/>
          </p:cNvSpPr>
          <p:nvPr/>
        </p:nvSpPr>
        <p:spPr bwMode="auto">
          <a:xfrm>
            <a:off x="457200" y="5165725"/>
            <a:ext cx="510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2000" b="1" dirty="0">
                <a:latin typeface="Arial" charset="0"/>
                <a:ea typeface="ＭＳ Ｐゴシック" charset="0"/>
              </a:rPr>
              <a:t>Permissions</a:t>
            </a:r>
          </a:p>
          <a:p>
            <a:pPr algn="ctr">
              <a:defRPr/>
            </a:pPr>
            <a:r>
              <a:rPr lang="en-US" sz="1600" dirty="0"/>
              <a:t>Owner – Members of the owner’s group – Other users</a:t>
            </a:r>
          </a:p>
        </p:txBody>
      </p:sp>
      <p:sp>
        <p:nvSpPr>
          <p:cNvPr id="10" name="Text Box 6"/>
          <p:cNvSpPr txBox="1">
            <a:spLocks noChangeArrowheads="1"/>
          </p:cNvSpPr>
          <p:nvPr/>
        </p:nvSpPr>
        <p:spPr bwMode="auto">
          <a:xfrm>
            <a:off x="3049588" y="3962400"/>
            <a:ext cx="917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a:latin typeface="Arial" charset="0"/>
                <a:ea typeface="ＭＳ Ｐゴシック" charset="0"/>
              </a:rPr>
              <a:t>Link</a:t>
            </a:r>
          </a:p>
          <a:p>
            <a:pPr algn="ctr">
              <a:defRPr/>
            </a:pPr>
            <a:r>
              <a:rPr lang="en-US" sz="2000" b="1">
                <a:latin typeface="Arial" charset="0"/>
                <a:ea typeface="ＭＳ Ｐゴシック" charset="0"/>
              </a:rPr>
              <a:t>Count</a:t>
            </a:r>
          </a:p>
        </p:txBody>
      </p:sp>
      <p:sp>
        <p:nvSpPr>
          <p:cNvPr id="11" name="Text Box 7"/>
          <p:cNvSpPr txBox="1">
            <a:spLocks noChangeArrowheads="1"/>
          </p:cNvSpPr>
          <p:nvPr/>
        </p:nvSpPr>
        <p:spPr bwMode="auto">
          <a:xfrm>
            <a:off x="5029200" y="4403725"/>
            <a:ext cx="1017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a:latin typeface="Arial" charset="0"/>
                <a:ea typeface="ＭＳ Ｐゴシック" charset="0"/>
              </a:rPr>
              <a:t>Size</a:t>
            </a:r>
          </a:p>
          <a:p>
            <a:pPr algn="ctr">
              <a:defRPr/>
            </a:pPr>
            <a:r>
              <a:rPr lang="en-US" sz="2000" b="1">
                <a:latin typeface="Arial" charset="0"/>
                <a:ea typeface="ＭＳ Ｐゴシック" charset="0"/>
              </a:rPr>
              <a:t>(bytes)</a:t>
            </a:r>
          </a:p>
        </p:txBody>
      </p:sp>
      <p:sp>
        <p:nvSpPr>
          <p:cNvPr id="12" name="Text Box 8"/>
          <p:cNvSpPr txBox="1">
            <a:spLocks noChangeArrowheads="1"/>
          </p:cNvSpPr>
          <p:nvPr/>
        </p:nvSpPr>
        <p:spPr bwMode="auto">
          <a:xfrm>
            <a:off x="6926263" y="4403725"/>
            <a:ext cx="1228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a:latin typeface="Arial" charset="0"/>
                <a:ea typeface="ＭＳ Ｐゴシック" charset="0"/>
              </a:rPr>
              <a:t>Last</a:t>
            </a:r>
          </a:p>
          <a:p>
            <a:pPr algn="ctr">
              <a:defRPr/>
            </a:pPr>
            <a:r>
              <a:rPr lang="en-US" sz="2000" b="1">
                <a:latin typeface="Arial" charset="0"/>
                <a:ea typeface="ＭＳ Ｐゴシック" charset="0"/>
              </a:rPr>
              <a:t>Modified</a:t>
            </a:r>
          </a:p>
        </p:txBody>
      </p:sp>
      <p:sp>
        <p:nvSpPr>
          <p:cNvPr id="13" name="Text Box 9"/>
          <p:cNvSpPr txBox="1">
            <a:spLocks noChangeArrowheads="1"/>
          </p:cNvSpPr>
          <p:nvPr/>
        </p:nvSpPr>
        <p:spPr bwMode="auto">
          <a:xfrm>
            <a:off x="7620000" y="1660525"/>
            <a:ext cx="87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a:latin typeface="Arial" charset="0"/>
                <a:ea typeface="ＭＳ Ｐゴシック" charset="0"/>
              </a:rPr>
              <a:t>File</a:t>
            </a:r>
          </a:p>
          <a:p>
            <a:pPr algn="ctr">
              <a:defRPr/>
            </a:pPr>
            <a:r>
              <a:rPr lang="en-US" sz="2000" b="1">
                <a:latin typeface="Arial" charset="0"/>
                <a:ea typeface="ＭＳ Ｐゴシック" charset="0"/>
              </a:rPr>
              <a:t>Name</a:t>
            </a:r>
          </a:p>
        </p:txBody>
      </p:sp>
      <p:sp>
        <p:nvSpPr>
          <p:cNvPr id="14" name="Text Box 10"/>
          <p:cNvSpPr txBox="1">
            <a:spLocks noChangeArrowheads="1"/>
          </p:cNvSpPr>
          <p:nvPr/>
        </p:nvSpPr>
        <p:spPr bwMode="auto">
          <a:xfrm>
            <a:off x="5199063" y="1736725"/>
            <a:ext cx="974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b="1">
                <a:latin typeface="Arial" charset="0"/>
                <a:ea typeface="ＭＳ Ｐゴシック" charset="0"/>
              </a:rPr>
              <a:t>Group</a:t>
            </a:r>
          </a:p>
          <a:p>
            <a:pPr algn="ctr">
              <a:defRPr/>
            </a:pPr>
            <a:r>
              <a:rPr lang="en-US" sz="2000" b="1">
                <a:latin typeface="Arial" charset="0"/>
                <a:ea typeface="ＭＳ Ｐゴシック" charset="0"/>
              </a:rPr>
              <a:t>Owner</a:t>
            </a:r>
          </a:p>
        </p:txBody>
      </p:sp>
      <p:sp>
        <p:nvSpPr>
          <p:cNvPr id="15" name="Text Box 11"/>
          <p:cNvSpPr txBox="1">
            <a:spLocks noChangeArrowheads="1"/>
          </p:cNvSpPr>
          <p:nvPr/>
        </p:nvSpPr>
        <p:spPr bwMode="auto">
          <a:xfrm>
            <a:off x="3717925" y="1889125"/>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b="1">
                <a:latin typeface="Arial" charset="0"/>
                <a:ea typeface="ＭＳ Ｐゴシック" charset="0"/>
              </a:rPr>
              <a:t>Owner</a:t>
            </a:r>
          </a:p>
        </p:txBody>
      </p:sp>
      <p:sp>
        <p:nvSpPr>
          <p:cNvPr id="16" name="Line 12"/>
          <p:cNvSpPr>
            <a:spLocks noChangeShapeType="1"/>
          </p:cNvSpPr>
          <p:nvPr/>
        </p:nvSpPr>
        <p:spPr bwMode="auto">
          <a:xfrm flipH="1">
            <a:off x="3429000" y="2209800"/>
            <a:ext cx="685800" cy="76200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7" name="Line 13"/>
          <p:cNvSpPr>
            <a:spLocks noChangeShapeType="1"/>
          </p:cNvSpPr>
          <p:nvPr/>
        </p:nvSpPr>
        <p:spPr bwMode="auto">
          <a:xfrm flipH="1">
            <a:off x="4419600" y="2438400"/>
            <a:ext cx="1143000" cy="53340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8" name="Line 14"/>
          <p:cNvSpPr>
            <a:spLocks noChangeShapeType="1"/>
          </p:cNvSpPr>
          <p:nvPr/>
        </p:nvSpPr>
        <p:spPr bwMode="auto">
          <a:xfrm flipH="1">
            <a:off x="7924800" y="2362200"/>
            <a:ext cx="152400" cy="53340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19" name="Line 15"/>
          <p:cNvSpPr>
            <a:spLocks noChangeShapeType="1"/>
          </p:cNvSpPr>
          <p:nvPr/>
        </p:nvSpPr>
        <p:spPr bwMode="auto">
          <a:xfrm flipH="1" flipV="1">
            <a:off x="685800" y="3581400"/>
            <a:ext cx="76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0" name="Line 16"/>
          <p:cNvSpPr>
            <a:spLocks noChangeShapeType="1"/>
          </p:cNvSpPr>
          <p:nvPr/>
        </p:nvSpPr>
        <p:spPr bwMode="auto">
          <a:xfrm flipH="1" flipV="1">
            <a:off x="1447800" y="3810000"/>
            <a:ext cx="533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 name="Line 17"/>
          <p:cNvSpPr>
            <a:spLocks noChangeShapeType="1"/>
          </p:cNvSpPr>
          <p:nvPr/>
        </p:nvSpPr>
        <p:spPr bwMode="auto">
          <a:xfrm flipH="1" flipV="1">
            <a:off x="2590800" y="3581400"/>
            <a:ext cx="533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 name="Line 18"/>
          <p:cNvSpPr>
            <a:spLocks noChangeShapeType="1"/>
          </p:cNvSpPr>
          <p:nvPr/>
        </p:nvSpPr>
        <p:spPr bwMode="auto">
          <a:xfrm flipH="1" flipV="1">
            <a:off x="5181600" y="3581400"/>
            <a:ext cx="152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 name="Line 19"/>
          <p:cNvSpPr>
            <a:spLocks noChangeShapeType="1"/>
          </p:cNvSpPr>
          <p:nvPr/>
        </p:nvSpPr>
        <p:spPr bwMode="auto">
          <a:xfrm flipH="1" flipV="1">
            <a:off x="6629400" y="3810000"/>
            <a:ext cx="533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 name="Line 20"/>
          <p:cNvSpPr>
            <a:spLocks noChangeShapeType="1"/>
          </p:cNvSpPr>
          <p:nvPr/>
        </p:nvSpPr>
        <p:spPr bwMode="auto">
          <a:xfrm>
            <a:off x="762000" y="358140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 name="Line 21"/>
          <p:cNvSpPr>
            <a:spLocks noChangeShapeType="1"/>
          </p:cNvSpPr>
          <p:nvPr/>
        </p:nvSpPr>
        <p:spPr bwMode="auto">
          <a:xfrm>
            <a:off x="762000" y="3733800"/>
            <a:ext cx="144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 name="Line 22"/>
          <p:cNvSpPr>
            <a:spLocks noChangeShapeType="1"/>
          </p:cNvSpPr>
          <p:nvPr/>
        </p:nvSpPr>
        <p:spPr bwMode="auto">
          <a:xfrm flipV="1">
            <a:off x="2209800" y="358140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 name="Line 23"/>
          <p:cNvSpPr>
            <a:spLocks noChangeShapeType="1"/>
          </p:cNvSpPr>
          <p:nvPr/>
        </p:nvSpPr>
        <p:spPr bwMode="auto">
          <a:xfrm>
            <a:off x="5638800" y="358140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 name="Line 24"/>
          <p:cNvSpPr>
            <a:spLocks noChangeShapeType="1"/>
          </p:cNvSpPr>
          <p:nvPr/>
        </p:nvSpPr>
        <p:spPr bwMode="auto">
          <a:xfrm>
            <a:off x="5638800" y="3733800"/>
            <a:ext cx="1828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9" name="Line 25"/>
          <p:cNvSpPr>
            <a:spLocks noChangeShapeType="1"/>
          </p:cNvSpPr>
          <p:nvPr/>
        </p:nvSpPr>
        <p:spPr bwMode="auto">
          <a:xfrm flipV="1">
            <a:off x="7467600" y="3581400"/>
            <a:ext cx="0" cy="15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Tree>
    <p:extLst>
      <p:ext uri="{BB962C8B-B14F-4D97-AF65-F5344CB8AC3E}">
        <p14:creationId xmlns:p14="http://schemas.microsoft.com/office/powerpoint/2010/main" val="244740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6858000" cy="1143000"/>
          </a:xfrm>
        </p:spPr>
        <p:txBody>
          <a:bodyPr/>
          <a:lstStyle/>
          <a:p>
            <a:r>
              <a:rPr lang="en-US" altLang="en-US"/>
              <a:t>Linux / UNIX   Permissions … </a:t>
            </a:r>
            <a:r>
              <a:rPr lang="en-US" altLang="en-US" sz="2000" i="1"/>
              <a:t>continued</a:t>
            </a:r>
          </a:p>
        </p:txBody>
      </p:sp>
      <p:sp>
        <p:nvSpPr>
          <p:cNvPr id="7" name="Text Box 3"/>
          <p:cNvSpPr txBox="1">
            <a:spLocks noChangeArrowheads="1"/>
          </p:cNvSpPr>
          <p:nvPr/>
        </p:nvSpPr>
        <p:spPr bwMode="auto">
          <a:xfrm>
            <a:off x="457200" y="1559855"/>
            <a:ext cx="7483475" cy="27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marL="1254125" indent="-339725">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defRPr/>
            </a:pPr>
            <a:r>
              <a:rPr lang="en-US" sz="1600" dirty="0" err="1">
                <a:solidFill>
                  <a:schemeClr val="accent2"/>
                </a:solidFill>
                <a:latin typeface="Courier New" charset="0"/>
              </a:rPr>
              <a:t>drwxr</a:t>
            </a:r>
            <a:r>
              <a:rPr lang="en-US" sz="1600" dirty="0">
                <a:solidFill>
                  <a:schemeClr val="accent2"/>
                </a:solidFill>
                <a:latin typeface="Courier New" charset="0"/>
              </a:rPr>
              <a:t>-</a:t>
            </a:r>
            <a:r>
              <a:rPr lang="en-US" sz="1600" dirty="0" err="1">
                <a:solidFill>
                  <a:schemeClr val="accent2"/>
                </a:solidFill>
                <a:latin typeface="Courier New" charset="0"/>
              </a:rPr>
              <a:t>xr</a:t>
            </a:r>
            <a:r>
              <a:rPr lang="en-US" sz="1600" dirty="0">
                <a:solidFill>
                  <a:schemeClr val="accent2"/>
                </a:solidFill>
                <a:latin typeface="Courier New" charset="0"/>
              </a:rPr>
              <a:t>-x    2 root     </a:t>
            </a:r>
            <a:r>
              <a:rPr lang="en-US" sz="1600" dirty="0" err="1">
                <a:solidFill>
                  <a:schemeClr val="accent2"/>
                </a:solidFill>
                <a:latin typeface="Courier New" charset="0"/>
              </a:rPr>
              <a:t>root</a:t>
            </a:r>
            <a:r>
              <a:rPr lang="en-US" sz="1600" dirty="0">
                <a:solidFill>
                  <a:schemeClr val="accent2"/>
                </a:solidFill>
                <a:latin typeface="Courier New" charset="0"/>
              </a:rPr>
              <a:t>         4096 Mar  5 08:16 bin</a:t>
            </a:r>
          </a:p>
          <a:p>
            <a:pPr eaLnBrk="1" hangingPunct="1">
              <a:buFont typeface="Wingdings" charset="0"/>
              <a:buNone/>
              <a:defRPr/>
            </a:pPr>
            <a:endParaRPr lang="en-US" sz="1600" dirty="0">
              <a:solidFill>
                <a:schemeClr val="accent2"/>
              </a:solidFill>
            </a:endParaRPr>
          </a:p>
          <a:p>
            <a:pPr lvl="1" eaLnBrk="1" hangingPunct="1">
              <a:buFont typeface="Wingdings" charset="0"/>
              <a:buChar char="Ø"/>
              <a:defRPr/>
            </a:pPr>
            <a:r>
              <a:rPr lang="en-US" sz="2000" dirty="0"/>
              <a:t>When the ls -l command displays the contents of a directory, the first column of output describes the “mode” of the file. </a:t>
            </a:r>
          </a:p>
          <a:p>
            <a:pPr lvl="1" eaLnBrk="1" hangingPunct="1">
              <a:buFont typeface="Wingdings" charset="0"/>
              <a:buNone/>
              <a:defRPr/>
            </a:pPr>
            <a:endParaRPr lang="en-US" sz="800" dirty="0"/>
          </a:p>
          <a:p>
            <a:pPr lvl="1" eaLnBrk="1" hangingPunct="1">
              <a:buFont typeface="Wingdings" charset="0"/>
              <a:buChar char="Ø"/>
              <a:defRPr/>
            </a:pPr>
            <a:r>
              <a:rPr lang="en-US" sz="2000" dirty="0"/>
              <a:t>This first field is 10/11 characters long. </a:t>
            </a:r>
          </a:p>
          <a:p>
            <a:pPr lvl="2" eaLnBrk="1" hangingPunct="1">
              <a:buFont typeface="Wingdings" charset="0"/>
              <a:buChar char="Ä"/>
              <a:defRPr/>
            </a:pPr>
            <a:r>
              <a:rPr lang="en-US" sz="1800" dirty="0"/>
              <a:t>The first character defines the file type and can be one of the following types:</a:t>
            </a:r>
          </a:p>
          <a:p>
            <a:pPr lvl="2" eaLnBrk="1" hangingPunct="1">
              <a:buFont typeface="Wingdings" charset="0"/>
              <a:buNone/>
              <a:defRPr/>
            </a:pPr>
            <a:endParaRPr lang="en-US" sz="1800" dirty="0"/>
          </a:p>
        </p:txBody>
      </p:sp>
      <p:graphicFrame>
        <p:nvGraphicFramePr>
          <p:cNvPr id="8" name="Group 4"/>
          <p:cNvGraphicFramePr>
            <a:graphicFrameLocks noGrp="1"/>
          </p:cNvGraphicFramePr>
          <p:nvPr/>
        </p:nvGraphicFramePr>
        <p:xfrm>
          <a:off x="4114800" y="3936381"/>
          <a:ext cx="2971800" cy="2303527"/>
        </p:xfrm>
        <a:graphic>
          <a:graphicData uri="http://schemas.openxmlformats.org/drawingml/2006/table">
            <a:tbl>
              <a:tblPr/>
              <a:tblGrid>
                <a:gridCol w="19431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3523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Type </a:t>
                      </a:r>
                      <a:endParaRPr kumimoji="0" lang="en-US" sz="1600" b="0" i="0" u="none" strike="noStrike" cap="none" normalizeH="0" baseline="0">
                        <a:ln>
                          <a:noFill/>
                        </a:ln>
                        <a:solidFill>
                          <a:schemeClr val="tx1"/>
                        </a:solidFill>
                        <a:effectLst/>
                        <a:latin typeface="Arial" charset="0"/>
                        <a:ea typeface="ＭＳ Ｐゴシック"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ＭＳ Ｐゴシック" charset="0"/>
                        </a:rPr>
                        <a:t>Symbol</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33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Text, programs, etc.</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Directories</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Character Special</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c</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5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Block special</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33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FIFO (named pipe)</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p</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4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rPr>
                        <a:t>Symbolic links</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rPr>
                        <a:t>l</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38079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85800" y="609600"/>
            <a:ext cx="7010400" cy="457200"/>
          </a:xfrm>
        </p:spPr>
        <p:txBody>
          <a:bodyPr>
            <a:normAutofit fontScale="90000"/>
          </a:bodyPr>
          <a:lstStyle/>
          <a:p>
            <a:r>
              <a:rPr lang="en-US" altLang="en-US"/>
              <a:t>Linux / UNIX   Permissions … </a:t>
            </a:r>
            <a:r>
              <a:rPr lang="en-US" altLang="en-US" sz="2000" i="1"/>
              <a:t>continued</a:t>
            </a:r>
          </a:p>
        </p:txBody>
      </p:sp>
      <p:graphicFrame>
        <p:nvGraphicFramePr>
          <p:cNvPr id="8" name="Group 3"/>
          <p:cNvGraphicFramePr>
            <a:graphicFrameLocks noGrp="1"/>
          </p:cNvGraphicFramePr>
          <p:nvPr>
            <p:ph idx="1"/>
          </p:nvPr>
        </p:nvGraphicFramePr>
        <p:xfrm>
          <a:off x="609600" y="1600200"/>
          <a:ext cx="7772400" cy="4412010"/>
        </p:xfrm>
        <a:graphic>
          <a:graphicData uri="http://schemas.openxmlformats.org/drawingml/2006/table">
            <a:tbl>
              <a:tblPr/>
              <a:tblGrid>
                <a:gridCol w="1525588">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3122612">
                  <a:extLst>
                    <a:ext uri="{9D8B030D-6E8A-4147-A177-3AD203B41FA5}">
                      <a16:colId xmlns:a16="http://schemas.microsoft.com/office/drawing/2014/main" val="20002"/>
                    </a:ext>
                  </a:extLst>
                </a:gridCol>
              </a:tblGrid>
              <a:tr h="6364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charset="0"/>
                        <a:ea typeface="ＭＳ Ｐゴシック" charset="0"/>
                      </a:endParaRPr>
                    </a:p>
                  </a:txBody>
                  <a:tcPr marT="45713" marB="45713" anchor="b"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File</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Directory</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8570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Read</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can read file contents</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can get directory listing</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05">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Write</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can modify file contents</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can create/delete files</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39">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Execute</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may execute program</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may search files in directory w/ meta-chars</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939">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ea typeface="ＭＳ Ｐゴシック" charset="0"/>
                          <a:cs typeface="Arial" charset="0"/>
                        </a:rPr>
                        <a:t>Set-UID</a:t>
                      </a:r>
                      <a:endParaRPr kumimoji="0" lang="en-US" sz="2000" b="0" i="0" u="none" strike="noStrike" cap="none" normalizeH="0" baseline="0" dirty="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Files execute with privileges of file's owner</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N / A</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0939">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Set-GID</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files execute with privileges of file's group</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group ownership of new files is inherited</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0939">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charset="0"/>
                          <a:ea typeface="ＭＳ Ｐゴシック" charset="0"/>
                          <a:cs typeface="Arial" charset="0"/>
                        </a:rPr>
                        <a:t>"Sticky"</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charset="0"/>
                          <a:ea typeface="ＭＳ Ｐゴシック" charset="0"/>
                          <a:cs typeface="Arial" charset="0"/>
                        </a:rPr>
                        <a:t>N / A</a:t>
                      </a:r>
                      <a:endParaRPr kumimoji="0" lang="en-US" sz="2000" b="0" i="0" u="none" strike="noStrike" cap="none" normalizeH="0" baseline="0">
                        <a:ln>
                          <a:noFill/>
                        </a:ln>
                        <a:solidFill>
                          <a:schemeClr val="tx1"/>
                        </a:solidFill>
                        <a:effectLst/>
                        <a:latin typeface="Times New Roman" charset="0"/>
                        <a:ea typeface="ＭＳ Ｐゴシック" charset="0"/>
                      </a:endParaRPr>
                    </a:p>
                  </a:txBody>
                  <a:tcPr marT="45713" marB="45713"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0"/>
                          <a:cs typeface="Arial" charset="0"/>
                        </a:rPr>
                        <a:t>only owner may delete files</a:t>
                      </a:r>
                      <a:endParaRPr kumimoji="0" lang="en-US" sz="2000" b="0" i="0" u="none" strike="noStrike" cap="none" normalizeH="0" baseline="0" dirty="0">
                        <a:ln>
                          <a:noFill/>
                        </a:ln>
                        <a:solidFill>
                          <a:schemeClr val="tx1"/>
                        </a:solidFill>
                        <a:effectLst/>
                        <a:latin typeface="Times New Roman" charset="0"/>
                        <a:ea typeface="ＭＳ Ｐゴシック" charset="0"/>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TextBox 3">
            <a:extLst>
              <a:ext uri="{FF2B5EF4-FFF2-40B4-BE49-F238E27FC236}">
                <a16:creationId xmlns:a16="http://schemas.microsoft.com/office/drawing/2014/main" id="{9AF7DE13-FC53-4EB1-88D1-82B8037A1051}"/>
              </a:ext>
            </a:extLst>
          </p:cNvPr>
          <p:cNvSpPr txBox="1"/>
          <p:nvPr/>
        </p:nvSpPr>
        <p:spPr>
          <a:xfrm>
            <a:off x="1656355" y="6176278"/>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Normal user can run it (I think)</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92D1B9B-6D27-4BED-9D54-2ABD3F5C5F4A}"/>
                  </a:ext>
                </a:extLst>
              </p14:cNvPr>
              <p14:cNvContentPartPr/>
              <p14:nvPr/>
            </p14:nvContentPartPr>
            <p14:xfrm>
              <a:off x="1883520" y="4459074"/>
              <a:ext cx="207360" cy="1797120"/>
            </p14:xfrm>
          </p:contentPart>
        </mc:Choice>
        <mc:Fallback>
          <p:pic>
            <p:nvPicPr>
              <p:cNvPr id="3" name="Ink 2">
                <a:extLst>
                  <a:ext uri="{FF2B5EF4-FFF2-40B4-BE49-F238E27FC236}">
                    <a16:creationId xmlns:a16="http://schemas.microsoft.com/office/drawing/2014/main" id="{A92D1B9B-6D27-4BED-9D54-2ABD3F5C5F4A}"/>
                  </a:ext>
                </a:extLst>
              </p:cNvPr>
              <p:cNvPicPr/>
              <p:nvPr/>
            </p:nvPicPr>
            <p:blipFill>
              <a:blip r:embed="rId3"/>
              <a:stretch>
                <a:fillRect/>
              </a:stretch>
            </p:blipFill>
            <p:spPr>
              <a:xfrm>
                <a:off x="1874520" y="4450074"/>
                <a:ext cx="225000" cy="1814760"/>
              </a:xfrm>
              <a:prstGeom prst="rect">
                <a:avLst/>
              </a:prstGeom>
            </p:spPr>
          </p:pic>
        </mc:Fallback>
      </mc:AlternateContent>
    </p:spTree>
    <p:extLst>
      <p:ext uri="{BB962C8B-B14F-4D97-AF65-F5344CB8AC3E}">
        <p14:creationId xmlns:p14="http://schemas.microsoft.com/office/powerpoint/2010/main" val="3247390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7086600" cy="1143000"/>
          </a:xfrm>
        </p:spPr>
        <p:txBody>
          <a:bodyPr/>
          <a:lstStyle/>
          <a:p>
            <a:r>
              <a:rPr lang="en-US" altLang="en-US"/>
              <a:t>Linux / UNIX   Permissions … </a:t>
            </a:r>
            <a:r>
              <a:rPr lang="en-US" altLang="en-US" sz="2000" i="1"/>
              <a:t>continued</a:t>
            </a:r>
          </a:p>
        </p:txBody>
      </p:sp>
      <p:sp>
        <p:nvSpPr>
          <p:cNvPr id="7" name="Rectangle 3"/>
          <p:cNvSpPr>
            <a:spLocks noChangeArrowheads="1"/>
          </p:cNvSpPr>
          <p:nvPr/>
        </p:nvSpPr>
        <p:spPr bwMode="auto">
          <a:xfrm>
            <a:off x="2667000" y="1646238"/>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defRPr/>
            </a:pPr>
            <a:r>
              <a:rPr lang="en-US" b="1" dirty="0">
                <a:latin typeface="Arial" charset="0"/>
                <a:ea typeface="ＭＳ Ｐゴシック" charset="0"/>
              </a:rPr>
              <a:t>Absolute File Modes</a:t>
            </a:r>
          </a:p>
        </p:txBody>
      </p:sp>
      <p:graphicFrame>
        <p:nvGraphicFramePr>
          <p:cNvPr id="8" name="Group 4"/>
          <p:cNvGraphicFramePr>
            <a:graphicFrameLocks noGrp="1"/>
          </p:cNvGraphicFramePr>
          <p:nvPr/>
        </p:nvGraphicFramePr>
        <p:xfrm>
          <a:off x="838200" y="26670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14"/>
          <p:cNvGraphicFramePr>
            <a:graphicFrameLocks noGrp="1"/>
          </p:cNvGraphicFramePr>
          <p:nvPr/>
        </p:nvGraphicFramePr>
        <p:xfrm>
          <a:off x="2819400" y="26670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24"/>
          <p:cNvGraphicFramePr>
            <a:graphicFrameLocks noGrp="1"/>
          </p:cNvGraphicFramePr>
          <p:nvPr/>
        </p:nvGraphicFramePr>
        <p:xfrm>
          <a:off x="4800600" y="26670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34"/>
          <p:cNvGraphicFramePr>
            <a:graphicFrameLocks noGrp="1"/>
          </p:cNvGraphicFramePr>
          <p:nvPr/>
        </p:nvGraphicFramePr>
        <p:xfrm>
          <a:off x="6781800" y="26670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Text Box 44"/>
          <p:cNvSpPr txBox="1">
            <a:spLocks noChangeArrowheads="1"/>
          </p:cNvSpPr>
          <p:nvPr/>
        </p:nvSpPr>
        <p:spPr bwMode="auto">
          <a:xfrm>
            <a:off x="1068388" y="2286000"/>
            <a:ext cx="1017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Arial" charset="0"/>
                <a:ea typeface="ＭＳ Ｐゴシック" charset="0"/>
              </a:rPr>
              <a:t>Special</a:t>
            </a:r>
          </a:p>
        </p:txBody>
      </p:sp>
      <p:sp>
        <p:nvSpPr>
          <p:cNvPr id="13" name="Text Box 45"/>
          <p:cNvSpPr txBox="1">
            <a:spLocks noChangeArrowheads="1"/>
          </p:cNvSpPr>
          <p:nvPr/>
        </p:nvSpPr>
        <p:spPr bwMode="auto">
          <a:xfrm>
            <a:off x="3228975" y="2193925"/>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Arial" charset="0"/>
                <a:ea typeface="ＭＳ Ｐゴシック" charset="0"/>
              </a:rPr>
              <a:t>User</a:t>
            </a:r>
          </a:p>
        </p:txBody>
      </p:sp>
      <p:sp>
        <p:nvSpPr>
          <p:cNvPr id="14" name="Text Box 46"/>
          <p:cNvSpPr txBox="1">
            <a:spLocks noChangeArrowheads="1"/>
          </p:cNvSpPr>
          <p:nvPr/>
        </p:nvSpPr>
        <p:spPr bwMode="auto">
          <a:xfrm>
            <a:off x="5126038" y="2193925"/>
            <a:ext cx="890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Arial" charset="0"/>
                <a:ea typeface="ＭＳ Ｐゴシック" charset="0"/>
              </a:rPr>
              <a:t>Group</a:t>
            </a:r>
          </a:p>
        </p:txBody>
      </p:sp>
      <p:sp>
        <p:nvSpPr>
          <p:cNvPr id="15" name="Text Box 47"/>
          <p:cNvSpPr txBox="1">
            <a:spLocks noChangeArrowheads="1"/>
          </p:cNvSpPr>
          <p:nvPr/>
        </p:nvSpPr>
        <p:spPr bwMode="auto">
          <a:xfrm>
            <a:off x="7092950" y="219392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2000">
                <a:latin typeface="Arial" charset="0"/>
                <a:ea typeface="ＭＳ Ｐゴシック" charset="0"/>
              </a:rPr>
              <a:t>Others</a:t>
            </a:r>
          </a:p>
        </p:txBody>
      </p:sp>
      <p:graphicFrame>
        <p:nvGraphicFramePr>
          <p:cNvPr id="16" name="Group 48"/>
          <p:cNvGraphicFramePr>
            <a:graphicFrameLocks noGrp="1"/>
          </p:cNvGraphicFramePr>
          <p:nvPr/>
        </p:nvGraphicFramePr>
        <p:xfrm>
          <a:off x="838200" y="37338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58"/>
          <p:cNvGraphicFramePr>
            <a:graphicFrameLocks noGrp="1"/>
          </p:cNvGraphicFramePr>
          <p:nvPr/>
        </p:nvGraphicFramePr>
        <p:xfrm>
          <a:off x="2819400" y="37338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68"/>
          <p:cNvGraphicFramePr>
            <a:graphicFrameLocks noGrp="1"/>
          </p:cNvGraphicFramePr>
          <p:nvPr/>
        </p:nvGraphicFramePr>
        <p:xfrm>
          <a:off x="4800600" y="37338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 name="Group 78"/>
          <p:cNvGraphicFramePr>
            <a:graphicFrameLocks noGrp="1"/>
          </p:cNvGraphicFramePr>
          <p:nvPr/>
        </p:nvGraphicFramePr>
        <p:xfrm>
          <a:off x="6781800" y="3733800"/>
          <a:ext cx="1524000" cy="53340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 name="Line 88"/>
          <p:cNvSpPr>
            <a:spLocks noChangeShapeType="1"/>
          </p:cNvSpPr>
          <p:nvPr/>
        </p:nvSpPr>
        <p:spPr bwMode="auto">
          <a:xfrm>
            <a:off x="1600200" y="32766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1" name="Line 89"/>
          <p:cNvSpPr>
            <a:spLocks noChangeShapeType="1"/>
          </p:cNvSpPr>
          <p:nvPr/>
        </p:nvSpPr>
        <p:spPr bwMode="auto">
          <a:xfrm>
            <a:off x="3581400" y="32766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2" name="Line 90"/>
          <p:cNvSpPr>
            <a:spLocks noChangeShapeType="1"/>
          </p:cNvSpPr>
          <p:nvPr/>
        </p:nvSpPr>
        <p:spPr bwMode="auto">
          <a:xfrm>
            <a:off x="5562600" y="32766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3" name="Line 91"/>
          <p:cNvSpPr>
            <a:spLocks noChangeShapeType="1"/>
          </p:cNvSpPr>
          <p:nvPr/>
        </p:nvSpPr>
        <p:spPr bwMode="auto">
          <a:xfrm>
            <a:off x="7543800" y="32766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4" name="Line 92"/>
          <p:cNvSpPr>
            <a:spLocks noChangeShapeType="1"/>
          </p:cNvSpPr>
          <p:nvPr/>
        </p:nvSpPr>
        <p:spPr bwMode="auto">
          <a:xfrm>
            <a:off x="3581400" y="43434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5" name="Line 93"/>
          <p:cNvSpPr>
            <a:spLocks noChangeShapeType="1"/>
          </p:cNvSpPr>
          <p:nvPr/>
        </p:nvSpPr>
        <p:spPr bwMode="auto">
          <a:xfrm>
            <a:off x="5562600" y="43434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6" name="Line 94"/>
          <p:cNvSpPr>
            <a:spLocks noChangeShapeType="1"/>
          </p:cNvSpPr>
          <p:nvPr/>
        </p:nvSpPr>
        <p:spPr bwMode="auto">
          <a:xfrm>
            <a:off x="7543800" y="43434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7" name="Line 95"/>
          <p:cNvSpPr>
            <a:spLocks noChangeShapeType="1"/>
          </p:cNvSpPr>
          <p:nvPr/>
        </p:nvSpPr>
        <p:spPr bwMode="auto">
          <a:xfrm>
            <a:off x="1600200" y="4343400"/>
            <a:ext cx="0" cy="3810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28" name="Text Box 96"/>
          <p:cNvSpPr txBox="1">
            <a:spLocks noChangeArrowheads="1"/>
          </p:cNvSpPr>
          <p:nvPr/>
        </p:nvSpPr>
        <p:spPr bwMode="auto">
          <a:xfrm>
            <a:off x="1398588" y="4724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2</a:t>
            </a:r>
          </a:p>
        </p:txBody>
      </p:sp>
      <p:sp>
        <p:nvSpPr>
          <p:cNvPr id="29" name="Text Box 97"/>
          <p:cNvSpPr txBox="1">
            <a:spLocks noChangeArrowheads="1"/>
          </p:cNvSpPr>
          <p:nvPr/>
        </p:nvSpPr>
        <p:spPr bwMode="auto">
          <a:xfrm>
            <a:off x="3379788" y="4724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7</a:t>
            </a:r>
          </a:p>
        </p:txBody>
      </p:sp>
      <p:sp>
        <p:nvSpPr>
          <p:cNvPr id="30" name="Text Box 98"/>
          <p:cNvSpPr txBox="1">
            <a:spLocks noChangeArrowheads="1"/>
          </p:cNvSpPr>
          <p:nvPr/>
        </p:nvSpPr>
        <p:spPr bwMode="auto">
          <a:xfrm>
            <a:off x="5360988" y="4724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5</a:t>
            </a:r>
          </a:p>
        </p:txBody>
      </p:sp>
      <p:sp>
        <p:nvSpPr>
          <p:cNvPr id="31" name="Text Box 99"/>
          <p:cNvSpPr txBox="1">
            <a:spLocks noChangeArrowheads="1"/>
          </p:cNvSpPr>
          <p:nvPr/>
        </p:nvSpPr>
        <p:spPr bwMode="auto">
          <a:xfrm>
            <a:off x="7342188" y="4724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Arial" charset="0"/>
                <a:ea typeface="ＭＳ Ｐゴシック" charset="0"/>
              </a:rPr>
              <a:t>6</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4A3ACF8-4482-4BC2-B95B-964FCADE2117}"/>
                  </a:ext>
                </a:extLst>
              </p14:cNvPr>
              <p14:cNvContentPartPr/>
              <p14:nvPr/>
            </p14:nvContentPartPr>
            <p14:xfrm>
              <a:off x="4906080" y="6110754"/>
              <a:ext cx="360" cy="360"/>
            </p14:xfrm>
          </p:contentPart>
        </mc:Choice>
        <mc:Fallback>
          <p:pic>
            <p:nvPicPr>
              <p:cNvPr id="2" name="Ink 1">
                <a:extLst>
                  <a:ext uri="{FF2B5EF4-FFF2-40B4-BE49-F238E27FC236}">
                    <a16:creationId xmlns:a16="http://schemas.microsoft.com/office/drawing/2014/main" id="{D4A3ACF8-4482-4BC2-B95B-964FCADE2117}"/>
                  </a:ext>
                </a:extLst>
              </p:cNvPr>
              <p:cNvPicPr/>
              <p:nvPr/>
            </p:nvPicPr>
            <p:blipFill>
              <a:blip r:embed="rId4"/>
              <a:stretch>
                <a:fillRect/>
              </a:stretch>
            </p:blipFill>
            <p:spPr>
              <a:xfrm>
                <a:off x="4897080" y="6101754"/>
                <a:ext cx="18000" cy="18000"/>
              </a:xfrm>
              <a:prstGeom prst="rect">
                <a:avLst/>
              </a:prstGeom>
            </p:spPr>
          </p:pic>
        </mc:Fallback>
      </mc:AlternateContent>
      <p:sp>
        <p:nvSpPr>
          <p:cNvPr id="32" name="TextBox 31">
            <a:extLst>
              <a:ext uri="{FF2B5EF4-FFF2-40B4-BE49-F238E27FC236}">
                <a16:creationId xmlns:a16="http://schemas.microsoft.com/office/drawing/2014/main" id="{ADF568CF-393E-4A1E-8F68-F715FBC2A03C}"/>
              </a:ext>
            </a:extLst>
          </p:cNvPr>
          <p:cNvSpPr txBox="1"/>
          <p:nvPr/>
        </p:nvSpPr>
        <p:spPr>
          <a:xfrm>
            <a:off x="485477" y="3274496"/>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Binary</a:t>
            </a:r>
          </a:p>
        </p:txBody>
      </p:sp>
      <p:sp>
        <p:nvSpPr>
          <p:cNvPr id="33" name="TextBox 32">
            <a:extLst>
              <a:ext uri="{FF2B5EF4-FFF2-40B4-BE49-F238E27FC236}">
                <a16:creationId xmlns:a16="http://schemas.microsoft.com/office/drawing/2014/main" id="{B7DCED7F-0EC3-4E77-9349-E24DC7AD4E6F}"/>
              </a:ext>
            </a:extLst>
          </p:cNvPr>
          <p:cNvSpPr txBox="1"/>
          <p:nvPr/>
        </p:nvSpPr>
        <p:spPr>
          <a:xfrm>
            <a:off x="485477" y="5181600"/>
            <a:ext cx="4306799"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You should be able to answer that given the numbers, are you able to execute that file?</a:t>
            </a:r>
          </a:p>
        </p:txBody>
      </p:sp>
      <p:sp>
        <p:nvSpPr>
          <p:cNvPr id="34" name="TextBox 33">
            <a:extLst>
              <a:ext uri="{FF2B5EF4-FFF2-40B4-BE49-F238E27FC236}">
                <a16:creationId xmlns:a16="http://schemas.microsoft.com/office/drawing/2014/main" id="{47262844-231B-4921-A134-8B1F8B3D04FE}"/>
              </a:ext>
            </a:extLst>
          </p:cNvPr>
          <p:cNvSpPr txBox="1"/>
          <p:nvPr/>
        </p:nvSpPr>
        <p:spPr>
          <a:xfrm>
            <a:off x="5049688" y="5254600"/>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Ex. 764: can others write it? No since 4 = 100, which only gives read perms</a:t>
            </a:r>
          </a:p>
        </p:txBody>
      </p:sp>
    </p:spTree>
    <p:extLst>
      <p:ext uri="{BB962C8B-B14F-4D97-AF65-F5344CB8AC3E}">
        <p14:creationId xmlns:p14="http://schemas.microsoft.com/office/powerpoint/2010/main" val="233227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7086600" cy="1143000"/>
          </a:xfrm>
        </p:spPr>
        <p:txBody>
          <a:bodyPr/>
          <a:lstStyle/>
          <a:p>
            <a:r>
              <a:rPr lang="en-US" altLang="en-US"/>
              <a:t>Linux / UNIX   Permissions … </a:t>
            </a:r>
            <a:r>
              <a:rPr lang="en-US" altLang="en-US" sz="2000" i="1"/>
              <a:t>continued</a:t>
            </a:r>
          </a:p>
        </p:txBody>
      </p:sp>
      <p:graphicFrame>
        <p:nvGraphicFramePr>
          <p:cNvPr id="7" name="Group 3"/>
          <p:cNvGraphicFramePr>
            <a:graphicFrameLocks noGrp="1"/>
          </p:cNvGraphicFramePr>
          <p:nvPr>
            <p:ph sz="half" idx="1"/>
          </p:nvPr>
        </p:nvGraphicFramePr>
        <p:xfrm>
          <a:off x="762000" y="1524000"/>
          <a:ext cx="2057400" cy="2865438"/>
        </p:xfrm>
        <a:graphic>
          <a:graphicData uri="http://schemas.openxmlformats.org/drawingml/2006/table">
            <a:tbl>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04834">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ＭＳ Ｐゴシック" charset="0"/>
                          <a:cs typeface="Arial" charset="0"/>
                        </a:rPr>
                        <a:t>Octal</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ＭＳ Ｐゴシック" charset="0"/>
                          <a:cs typeface="Arial" charset="0"/>
                        </a:rPr>
                        <a:t>Binary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ＭＳ Ｐゴシック" charset="0"/>
                          <a:cs typeface="Arial" charset="0"/>
                        </a:rPr>
                        <a:t>Permission</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396284">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000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763"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no permissions</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6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001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execute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6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010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write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4">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3</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011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write + execute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6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100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read</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4">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5</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101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read + execute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6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6</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110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read + write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84">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7</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111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read + write + execute</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25" marB="4572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 name="Group 45"/>
          <p:cNvGraphicFramePr>
            <a:graphicFrameLocks/>
          </p:cNvGraphicFramePr>
          <p:nvPr/>
        </p:nvGraphicFramePr>
        <p:xfrm>
          <a:off x="762000" y="4343400"/>
          <a:ext cx="2057400" cy="1068478"/>
        </p:xfrm>
        <a:graphic>
          <a:graphicData uri="http://schemas.openxmlformats.org/drawingml/2006/table">
            <a:tbl>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43767">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ＭＳ Ｐゴシック" charset="0"/>
                          <a:cs typeface="Arial" charset="0"/>
                        </a:rPr>
                        <a:t>Octal</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ＭＳ Ｐゴシック" charset="0"/>
                          <a:cs typeface="Arial" charset="0"/>
                        </a:rPr>
                        <a:t>Binary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ea typeface="ＭＳ Ｐゴシック" charset="0"/>
                          <a:cs typeface="Arial" charset="0"/>
                        </a:rPr>
                        <a:t>Permission</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29042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001</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Sticky</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76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2</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010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Set-GID</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42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4</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100</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charset="0"/>
                          <a:ea typeface="ＭＳ Ｐゴシック" charset="0"/>
                          <a:cs typeface="Arial" charset="0"/>
                        </a:rPr>
                        <a:t>Set-UID</a:t>
                      </a:r>
                      <a:endParaRPr kumimoji="0" lang="en-US" sz="2400" b="0" i="0" u="none" strike="noStrike" cap="none" normalizeH="0" baseline="0">
                        <a:ln>
                          <a:noFill/>
                        </a:ln>
                        <a:solidFill>
                          <a:schemeClr val="tx1"/>
                        </a:solidFill>
                        <a:effectLst/>
                        <a:latin typeface="Times New Roman" charset="0"/>
                        <a:ea typeface="ＭＳ Ｐゴシック"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 Box 67"/>
          <p:cNvSpPr txBox="1">
            <a:spLocks noChangeArrowheads="1"/>
          </p:cNvSpPr>
          <p:nvPr/>
        </p:nvSpPr>
        <p:spPr bwMode="auto">
          <a:xfrm>
            <a:off x="2971800" y="1447800"/>
            <a:ext cx="5867400"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pitchFamily="34" charset="0"/>
                <a:ea typeface="ＭＳ Ｐゴシック" pitchFamily="34" charset="-128"/>
              </a:defRPr>
            </a:lvl1pPr>
            <a:lvl2pPr marL="800100" indent="-342900">
              <a:defRPr sz="2400">
                <a:solidFill>
                  <a:schemeClr val="tx1"/>
                </a:solidFill>
                <a:latin typeface="Arial" pitchFamily="34" charset="0"/>
                <a:ea typeface="ＭＳ Ｐゴシック" pitchFamily="34" charset="-128"/>
              </a:defRPr>
            </a:lvl2pPr>
            <a:lvl3pPr marL="1146175" indent="-231775">
              <a:defRPr sz="2400">
                <a:solidFill>
                  <a:schemeClr val="tx1"/>
                </a:solidFill>
                <a:latin typeface="Arial" pitchFamily="34" charset="0"/>
                <a:ea typeface="ＭＳ Ｐゴシック" pitchFamily="34" charset="-128"/>
              </a:defRPr>
            </a:lvl3pPr>
            <a:lvl4pPr marL="1597025" indent="-225425">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Char char="o"/>
            </a:pPr>
            <a:r>
              <a:rPr lang="en-US" altLang="en-US" sz="2000" dirty="0"/>
              <a:t>Setting Permissions</a:t>
            </a:r>
          </a:p>
          <a:p>
            <a:pPr lvl="1" eaLnBrk="1" hangingPunct="1">
              <a:buClr>
                <a:schemeClr val="tx1"/>
              </a:buClr>
              <a:buFont typeface="Wingdings" pitchFamily="2" charset="2"/>
              <a:buChar char="Ø"/>
            </a:pPr>
            <a:r>
              <a:rPr lang="en-US" altLang="en-US" sz="1800" i="1" dirty="0" err="1">
                <a:solidFill>
                  <a:schemeClr val="accent2"/>
                </a:solidFill>
              </a:rPr>
              <a:t>chmod</a:t>
            </a:r>
            <a:r>
              <a:rPr lang="en-US" altLang="en-US" sz="1800" dirty="0"/>
              <a:t> is the command used to set permissions</a:t>
            </a:r>
            <a:br>
              <a:rPr lang="en-US" altLang="en-US" sz="1800" dirty="0"/>
            </a:br>
            <a:r>
              <a:rPr lang="en-US" altLang="en-US" sz="1400" dirty="0" err="1">
                <a:latin typeface="Courier New" pitchFamily="49" charset="0"/>
              </a:rPr>
              <a:t>chmod</a:t>
            </a:r>
            <a:r>
              <a:rPr lang="en-US" altLang="en-US" sz="1400" dirty="0">
                <a:latin typeface="Courier New" pitchFamily="49" charset="0"/>
              </a:rPr>
              <a:t> [-R] [</a:t>
            </a:r>
            <a:r>
              <a:rPr lang="en-US" altLang="en-US" sz="1400" dirty="0" err="1">
                <a:latin typeface="Courier New" pitchFamily="49" charset="0"/>
              </a:rPr>
              <a:t>ugoa</a:t>
            </a:r>
            <a:r>
              <a:rPr lang="en-US" altLang="en-US" sz="1400" dirty="0">
                <a:latin typeface="Courier New" pitchFamily="49" charset="0"/>
              </a:rPr>
              <a:t>]{+|-|=}[</a:t>
            </a:r>
            <a:r>
              <a:rPr lang="en-US" altLang="en-US" sz="1400" dirty="0" err="1">
                <a:latin typeface="Courier New" pitchFamily="49" charset="0"/>
              </a:rPr>
              <a:t>rwxXstl</a:t>
            </a:r>
            <a:r>
              <a:rPr lang="en-US" altLang="en-US" sz="1400" dirty="0">
                <a:latin typeface="Courier New" pitchFamily="49" charset="0"/>
              </a:rPr>
              <a:t>] file ...</a:t>
            </a:r>
          </a:p>
          <a:p>
            <a:pPr lvl="2" eaLnBrk="1" hangingPunct="1">
              <a:buClr>
                <a:schemeClr val="tx1"/>
              </a:buClr>
              <a:buFont typeface="Wingdings" pitchFamily="2" charset="2"/>
              <a:buNone/>
            </a:pPr>
            <a:r>
              <a:rPr lang="en-US" altLang="en-US" sz="1600" b="1" dirty="0">
                <a:solidFill>
                  <a:schemeClr val="accent2"/>
                </a:solidFill>
                <a:latin typeface="Courier New" pitchFamily="49" charset="0"/>
              </a:rPr>
              <a:t>-R </a:t>
            </a:r>
            <a:r>
              <a:rPr lang="en-US" altLang="en-US" sz="1400" dirty="0"/>
              <a:t>command is recursive</a:t>
            </a:r>
            <a:endParaRPr lang="en-US" altLang="en-US" sz="1600" dirty="0">
              <a:solidFill>
                <a:schemeClr val="accent2"/>
              </a:solidFill>
            </a:endParaRPr>
          </a:p>
          <a:p>
            <a:pPr lvl="2" eaLnBrk="1" hangingPunct="1">
              <a:buClr>
                <a:schemeClr val="tx1"/>
              </a:buClr>
              <a:buFont typeface="Wingdings" pitchFamily="2" charset="2"/>
              <a:buNone/>
            </a:pPr>
            <a:r>
              <a:rPr lang="en-US" altLang="en-US" sz="1600" b="1" dirty="0">
                <a:solidFill>
                  <a:schemeClr val="accent2"/>
                </a:solidFill>
                <a:latin typeface="Courier New" pitchFamily="49" charset="0"/>
              </a:rPr>
              <a:t> +</a:t>
            </a:r>
            <a:r>
              <a:rPr lang="en-US" altLang="en-US" sz="1600" dirty="0">
                <a:latin typeface="Courier New" pitchFamily="49" charset="0"/>
              </a:rPr>
              <a:t> </a:t>
            </a:r>
            <a:r>
              <a:rPr lang="en-US" altLang="en-US" sz="1400" dirty="0"/>
              <a:t>adds permissions</a:t>
            </a:r>
          </a:p>
          <a:p>
            <a:pPr lvl="2" eaLnBrk="1" hangingPunct="1">
              <a:buClr>
                <a:schemeClr val="tx1"/>
              </a:buClr>
              <a:buFont typeface="Wingdings" pitchFamily="2" charset="2"/>
              <a:buNone/>
            </a:pPr>
            <a:r>
              <a:rPr lang="en-US" altLang="en-US" sz="1600" b="1" dirty="0">
                <a:solidFill>
                  <a:schemeClr val="accent2"/>
                </a:solidFill>
                <a:latin typeface="Courier New" pitchFamily="49" charset="0"/>
              </a:rPr>
              <a:t> -</a:t>
            </a:r>
            <a:r>
              <a:rPr lang="en-US" altLang="en-US" sz="1600" dirty="0">
                <a:latin typeface="Courier New" pitchFamily="49" charset="0"/>
              </a:rPr>
              <a:t> </a:t>
            </a:r>
            <a:r>
              <a:rPr lang="en-US" altLang="en-US" sz="1400" dirty="0"/>
              <a:t>removes permissions</a:t>
            </a:r>
          </a:p>
          <a:p>
            <a:pPr lvl="2" eaLnBrk="1" hangingPunct="1">
              <a:buClr>
                <a:schemeClr val="tx1"/>
              </a:buClr>
              <a:buFont typeface="Wingdings" pitchFamily="2" charset="2"/>
              <a:buNone/>
            </a:pPr>
            <a:r>
              <a:rPr lang="en-US" altLang="en-US" sz="1600" b="1" dirty="0">
                <a:solidFill>
                  <a:schemeClr val="accent2"/>
                </a:solidFill>
                <a:latin typeface="Courier New" pitchFamily="49" charset="0"/>
              </a:rPr>
              <a:t> =</a:t>
            </a:r>
            <a:r>
              <a:rPr lang="en-US" altLang="en-US" sz="1600" dirty="0">
                <a:latin typeface="Courier New" pitchFamily="49" charset="0"/>
              </a:rPr>
              <a:t> </a:t>
            </a:r>
            <a:r>
              <a:rPr lang="en-US" altLang="en-US" sz="1400" dirty="0"/>
              <a:t>sets explicit permissions</a:t>
            </a:r>
          </a:p>
          <a:p>
            <a:pPr lvl="2" eaLnBrk="1" hangingPunct="1">
              <a:buClr>
                <a:schemeClr val="tx1"/>
              </a:buClr>
              <a:buFont typeface="Wingdings" pitchFamily="2" charset="2"/>
              <a:buNone/>
            </a:pPr>
            <a:endParaRPr lang="en-US" altLang="en-US" sz="800" dirty="0">
              <a:latin typeface="Courier New" pitchFamily="49" charset="0"/>
            </a:endParaRPr>
          </a:p>
          <a:p>
            <a:pPr lvl="1" eaLnBrk="1" hangingPunct="1">
              <a:buFont typeface="Wingdings" pitchFamily="2" charset="2"/>
              <a:buChar char="Ø"/>
            </a:pPr>
            <a:r>
              <a:rPr lang="en-US" altLang="en-US" sz="1800" dirty="0"/>
              <a:t>Use numerical or textual values</a:t>
            </a:r>
          </a:p>
          <a:p>
            <a:pPr lvl="2" eaLnBrk="1" hangingPunct="1">
              <a:buFont typeface="Wingdings" pitchFamily="2" charset="2"/>
              <a:buChar char="Ä"/>
            </a:pPr>
            <a:r>
              <a:rPr lang="en-US" altLang="en-US" sz="1600" dirty="0"/>
              <a:t>Numerical:</a:t>
            </a:r>
          </a:p>
          <a:p>
            <a:pPr lvl="3" eaLnBrk="1" hangingPunct="1">
              <a:buClr>
                <a:schemeClr val="tx1"/>
              </a:buClr>
              <a:buFont typeface="Wingdings" pitchFamily="2" charset="2"/>
              <a:buChar char="ð"/>
            </a:pPr>
            <a:r>
              <a:rPr lang="en-US" altLang="en-US" sz="1400" dirty="0" err="1">
                <a:solidFill>
                  <a:srgbClr val="0000FF"/>
                </a:solidFill>
                <a:latin typeface="Courier New" pitchFamily="49" charset="0"/>
              </a:rPr>
              <a:t>chmod</a:t>
            </a:r>
            <a:r>
              <a:rPr lang="en-US" altLang="en-US" sz="1400" dirty="0">
                <a:latin typeface="Courier New" pitchFamily="49" charset="0"/>
              </a:rPr>
              <a:t> </a:t>
            </a:r>
            <a:r>
              <a:rPr lang="en-US" altLang="en-US" sz="1400" dirty="0">
                <a:solidFill>
                  <a:srgbClr val="0000FF"/>
                </a:solidFill>
                <a:latin typeface="Courier New" pitchFamily="49" charset="0"/>
              </a:rPr>
              <a:t>1777</a:t>
            </a:r>
            <a:r>
              <a:rPr lang="en-US" altLang="en-US" sz="1400" dirty="0">
                <a:latin typeface="Courier New" pitchFamily="49" charset="0"/>
              </a:rPr>
              <a:t> </a:t>
            </a:r>
            <a:r>
              <a:rPr lang="en-US" altLang="en-US" sz="1400" dirty="0">
                <a:solidFill>
                  <a:srgbClr val="0000FF"/>
                </a:solidFill>
                <a:latin typeface="Courier New" pitchFamily="49" charset="0"/>
              </a:rPr>
              <a:t>/</a:t>
            </a:r>
            <a:r>
              <a:rPr lang="en-US" altLang="en-US" sz="1400" dirty="0" err="1">
                <a:solidFill>
                  <a:srgbClr val="0000FF"/>
                </a:solidFill>
                <a:latin typeface="Courier New" pitchFamily="49" charset="0"/>
              </a:rPr>
              <a:t>tmp</a:t>
            </a:r>
            <a:endParaRPr lang="en-US" altLang="en-US" sz="1400" dirty="0">
              <a:solidFill>
                <a:srgbClr val="0000FF"/>
              </a:solidFill>
              <a:latin typeface="Courier New" pitchFamily="49" charset="0"/>
            </a:endParaRPr>
          </a:p>
          <a:p>
            <a:pPr lvl="3" eaLnBrk="1" hangingPunct="1">
              <a:buClr>
                <a:schemeClr val="tx1"/>
              </a:buClr>
              <a:buFont typeface="Wingdings" pitchFamily="2" charset="2"/>
              <a:buChar char="ð"/>
            </a:pPr>
            <a:r>
              <a:rPr lang="en-US" altLang="en-US" sz="1400" dirty="0" err="1">
                <a:solidFill>
                  <a:srgbClr val="0000FF"/>
                </a:solidFill>
                <a:latin typeface="Courier New" pitchFamily="49" charset="0"/>
              </a:rPr>
              <a:t>Chmod</a:t>
            </a:r>
            <a:r>
              <a:rPr lang="en-US" altLang="en-US" sz="1400" dirty="0">
                <a:solidFill>
                  <a:srgbClr val="0000FF"/>
                </a:solidFill>
                <a:latin typeface="Courier New" pitchFamily="49" charset="0"/>
              </a:rPr>
              <a:t> 0644 /home/</a:t>
            </a:r>
            <a:r>
              <a:rPr lang="en-US" altLang="en-US" sz="1400" dirty="0" err="1">
                <a:solidFill>
                  <a:srgbClr val="0000FF"/>
                </a:solidFill>
                <a:latin typeface="Courier New" pitchFamily="49" charset="0"/>
              </a:rPr>
              <a:t>text_file</a:t>
            </a:r>
            <a:endParaRPr lang="en-US" altLang="en-US" sz="1400" dirty="0">
              <a:solidFill>
                <a:srgbClr val="0000FF"/>
              </a:solidFill>
              <a:latin typeface="Courier New" pitchFamily="49" charset="0"/>
            </a:endParaRPr>
          </a:p>
          <a:p>
            <a:pPr lvl="2" eaLnBrk="1" hangingPunct="1">
              <a:buFont typeface="Wingdings" pitchFamily="2" charset="2"/>
              <a:buChar char="Ä"/>
            </a:pPr>
            <a:r>
              <a:rPr lang="en-US" altLang="en-US" sz="1600" dirty="0"/>
              <a:t>1</a:t>
            </a:r>
            <a:r>
              <a:rPr lang="en-US" altLang="en-US" sz="1600" baseline="30000" dirty="0"/>
              <a:t>st</a:t>
            </a:r>
            <a:r>
              <a:rPr lang="en-US" altLang="en-US" sz="1600" dirty="0"/>
              <a:t> digit</a:t>
            </a:r>
          </a:p>
          <a:p>
            <a:pPr lvl="3" eaLnBrk="1" hangingPunct="1">
              <a:buFont typeface="Wingdings" pitchFamily="2" charset="2"/>
              <a:buChar char="ð"/>
            </a:pPr>
            <a:r>
              <a:rPr lang="en-US" altLang="en-US" sz="1400" dirty="0"/>
              <a:t>Used to permit SUID, SGID, or </a:t>
            </a:r>
            <a:r>
              <a:rPr lang="ja-JP" altLang="en-US" sz="1400" dirty="0"/>
              <a:t>“</a:t>
            </a:r>
            <a:r>
              <a:rPr lang="en-US" altLang="ja-JP" sz="1400" dirty="0"/>
              <a:t>Sticky</a:t>
            </a:r>
            <a:r>
              <a:rPr lang="ja-JP" altLang="en-US" sz="1400" dirty="0"/>
              <a:t>”</a:t>
            </a:r>
            <a:r>
              <a:rPr lang="en-US" altLang="ja-JP" sz="1400" dirty="0"/>
              <a:t> bit</a:t>
            </a:r>
          </a:p>
          <a:p>
            <a:pPr lvl="3" eaLnBrk="1" hangingPunct="1">
              <a:buFont typeface="Wingdings" pitchFamily="2" charset="2"/>
              <a:buNone/>
            </a:pPr>
            <a:endParaRPr lang="en-US" altLang="en-US" sz="800" dirty="0"/>
          </a:p>
          <a:p>
            <a:pPr lvl="2" eaLnBrk="1" hangingPunct="1">
              <a:buFont typeface="Wingdings" pitchFamily="2" charset="2"/>
              <a:buChar char="Ä"/>
            </a:pPr>
            <a:r>
              <a:rPr lang="en-US" altLang="en-US" sz="1600" dirty="0"/>
              <a:t>Textual:</a:t>
            </a:r>
          </a:p>
          <a:p>
            <a:pPr lvl="3" eaLnBrk="1" hangingPunct="1">
              <a:buClr>
                <a:schemeClr val="tx1"/>
              </a:buClr>
              <a:buFont typeface="Wingdings" pitchFamily="2" charset="2"/>
              <a:buChar char="ð"/>
            </a:pPr>
            <a:r>
              <a:rPr lang="en-US" altLang="en-US" sz="1400" dirty="0" err="1">
                <a:solidFill>
                  <a:srgbClr val="0000FF"/>
                </a:solidFill>
                <a:latin typeface="Courier New" pitchFamily="49" charset="0"/>
              </a:rPr>
              <a:t>chmod</a:t>
            </a:r>
            <a:r>
              <a:rPr lang="en-US" altLang="en-US" sz="1400" dirty="0">
                <a:solidFill>
                  <a:srgbClr val="0000FF"/>
                </a:solidFill>
                <a:latin typeface="Courier New" pitchFamily="49" charset="0"/>
              </a:rPr>
              <a:t> </a:t>
            </a:r>
            <a:r>
              <a:rPr lang="en-US" altLang="en-US" sz="1400" dirty="0" err="1">
                <a:solidFill>
                  <a:srgbClr val="0000FF"/>
                </a:solidFill>
                <a:latin typeface="Courier New" pitchFamily="49" charset="0"/>
              </a:rPr>
              <a:t>g+wr</a:t>
            </a:r>
            <a:r>
              <a:rPr lang="en-US" altLang="en-US" sz="1400" dirty="0">
                <a:solidFill>
                  <a:srgbClr val="0000FF"/>
                </a:solidFill>
                <a:latin typeface="Courier New" pitchFamily="49" charset="0"/>
              </a:rPr>
              <a:t> /home/</a:t>
            </a:r>
            <a:r>
              <a:rPr lang="en-US" altLang="en-US" sz="1400" dirty="0" err="1">
                <a:solidFill>
                  <a:srgbClr val="0000FF"/>
                </a:solidFill>
                <a:latin typeface="Courier New" pitchFamily="49" charset="0"/>
              </a:rPr>
              <a:t>text_file</a:t>
            </a:r>
            <a:endParaRPr lang="en-US" altLang="en-US" sz="1400" dirty="0">
              <a:solidFill>
                <a:srgbClr val="0000FF"/>
              </a:solidFill>
              <a:latin typeface="Courier New" pitchFamily="49" charset="0"/>
            </a:endParaRPr>
          </a:p>
          <a:p>
            <a:pPr lvl="3" eaLnBrk="1" hangingPunct="1">
              <a:buClr>
                <a:schemeClr val="tx1"/>
              </a:buClr>
              <a:buFont typeface="Wingdings" pitchFamily="2" charset="2"/>
              <a:buChar char="ð"/>
            </a:pPr>
            <a:r>
              <a:rPr lang="en-US" altLang="en-US" sz="1400" dirty="0" err="1">
                <a:solidFill>
                  <a:srgbClr val="0000FF"/>
                </a:solidFill>
                <a:latin typeface="Courier New" pitchFamily="49" charset="0"/>
              </a:rPr>
              <a:t>chmod</a:t>
            </a:r>
            <a:r>
              <a:rPr lang="en-US" altLang="en-US" sz="1400" dirty="0">
                <a:solidFill>
                  <a:srgbClr val="0000FF"/>
                </a:solidFill>
                <a:latin typeface="Courier New" pitchFamily="49" charset="0"/>
              </a:rPr>
              <a:t> o-</a:t>
            </a:r>
            <a:r>
              <a:rPr lang="en-US" altLang="en-US" sz="1400" dirty="0" err="1">
                <a:solidFill>
                  <a:srgbClr val="0000FF"/>
                </a:solidFill>
                <a:latin typeface="Courier New" pitchFamily="49" charset="0"/>
              </a:rPr>
              <a:t>rwx</a:t>
            </a:r>
            <a:r>
              <a:rPr lang="en-US" altLang="en-US" sz="1400" dirty="0">
                <a:solidFill>
                  <a:srgbClr val="0000FF"/>
                </a:solidFill>
                <a:latin typeface="Courier New" pitchFamily="49" charset="0"/>
              </a:rPr>
              <a:t> /</a:t>
            </a:r>
            <a:r>
              <a:rPr lang="en-US" altLang="en-US" sz="1400" dirty="0" err="1">
                <a:solidFill>
                  <a:srgbClr val="0000FF"/>
                </a:solidFill>
                <a:latin typeface="Courier New" pitchFamily="49" charset="0"/>
              </a:rPr>
              <a:t>dir</a:t>
            </a:r>
            <a:r>
              <a:rPr lang="en-US" altLang="en-US" sz="1400" dirty="0">
                <a:solidFill>
                  <a:srgbClr val="0000FF"/>
                </a:solidFill>
                <a:latin typeface="Courier New" pitchFamily="49" charset="0"/>
              </a:rPr>
              <a:t>/file</a:t>
            </a:r>
          </a:p>
          <a:p>
            <a:pPr lvl="3" eaLnBrk="1" hangingPunct="1">
              <a:buClr>
                <a:schemeClr val="tx1"/>
              </a:buClr>
              <a:buFont typeface="Wingdings" pitchFamily="2" charset="2"/>
              <a:buChar char="ð"/>
            </a:pPr>
            <a:r>
              <a:rPr lang="en-US" altLang="en-US" sz="1400" dirty="0" err="1">
                <a:solidFill>
                  <a:srgbClr val="0000FF"/>
                </a:solidFill>
                <a:latin typeface="Courier New" pitchFamily="49" charset="0"/>
              </a:rPr>
              <a:t>chmod</a:t>
            </a:r>
            <a:r>
              <a:rPr lang="en-US" altLang="en-US" sz="1400" dirty="0">
                <a:solidFill>
                  <a:srgbClr val="0000FF"/>
                </a:solidFill>
                <a:latin typeface="Courier New" pitchFamily="49" charset="0"/>
              </a:rPr>
              <a:t> +t /</a:t>
            </a:r>
            <a:r>
              <a:rPr lang="en-US" altLang="en-US" sz="1400" dirty="0" err="1">
                <a:solidFill>
                  <a:srgbClr val="0000FF"/>
                </a:solidFill>
                <a:latin typeface="Courier New" pitchFamily="49" charset="0"/>
              </a:rPr>
              <a:t>dir</a:t>
            </a:r>
            <a:endParaRPr lang="en-US" altLang="en-US" sz="1400" dirty="0">
              <a:solidFill>
                <a:srgbClr val="0000FF"/>
              </a:solidFill>
              <a:latin typeface="Courier New" pitchFamily="49" charset="0"/>
            </a:endParaRPr>
          </a:p>
          <a:p>
            <a:pPr lvl="3" eaLnBrk="1" hangingPunct="1">
              <a:buClr>
                <a:schemeClr val="tx1"/>
              </a:buClr>
              <a:buFont typeface="Wingdings" pitchFamily="2" charset="2"/>
              <a:buChar char="ð"/>
            </a:pPr>
            <a:r>
              <a:rPr lang="en-US" altLang="en-US" sz="1400" dirty="0" err="1">
                <a:solidFill>
                  <a:srgbClr val="0000FF"/>
                </a:solidFill>
                <a:latin typeface="Courier New" pitchFamily="49" charset="0"/>
              </a:rPr>
              <a:t>chmod</a:t>
            </a:r>
            <a:r>
              <a:rPr lang="en-US" altLang="en-US" sz="1400" dirty="0">
                <a:solidFill>
                  <a:srgbClr val="0000FF"/>
                </a:solidFill>
                <a:latin typeface="Courier New" pitchFamily="49" charset="0"/>
              </a:rPr>
              <a:t> </a:t>
            </a:r>
            <a:r>
              <a:rPr lang="en-US" altLang="en-US" sz="1400" dirty="0" err="1">
                <a:solidFill>
                  <a:srgbClr val="0000FF"/>
                </a:solidFill>
                <a:latin typeface="Courier New" pitchFamily="49" charset="0"/>
              </a:rPr>
              <a:t>ugo+x</a:t>
            </a:r>
            <a:r>
              <a:rPr lang="en-US" altLang="en-US" sz="1400" dirty="0">
                <a:solidFill>
                  <a:srgbClr val="0000FF"/>
                </a:solidFill>
                <a:latin typeface="Courier New" pitchFamily="49" charset="0"/>
              </a:rPr>
              <a:t> /</a:t>
            </a:r>
            <a:r>
              <a:rPr lang="en-US" altLang="en-US" sz="1400" dirty="0" err="1">
                <a:solidFill>
                  <a:srgbClr val="0000FF"/>
                </a:solidFill>
                <a:latin typeface="Courier New" pitchFamily="49" charset="0"/>
              </a:rPr>
              <a:t>dir</a:t>
            </a:r>
            <a:r>
              <a:rPr lang="en-US" altLang="en-US" sz="1400" dirty="0">
                <a:solidFill>
                  <a:srgbClr val="0000FF"/>
                </a:solidFill>
                <a:latin typeface="Courier New" pitchFamily="49" charset="0"/>
              </a:rPr>
              <a:t>/</a:t>
            </a:r>
            <a:r>
              <a:rPr lang="en-US" altLang="en-US" sz="1400" dirty="0" err="1">
                <a:solidFill>
                  <a:srgbClr val="0000FF"/>
                </a:solidFill>
                <a:latin typeface="Courier New" pitchFamily="49" charset="0"/>
              </a:rPr>
              <a:t>prog_file</a:t>
            </a:r>
            <a:endParaRPr lang="en-US" altLang="en-US" sz="1400" dirty="0">
              <a:solidFill>
                <a:srgbClr val="0000FF"/>
              </a:solidFill>
              <a:latin typeface="Courier New" pitchFamily="49" charset="0"/>
            </a:endParaRPr>
          </a:p>
        </p:txBody>
      </p:sp>
      <p:sp>
        <p:nvSpPr>
          <p:cNvPr id="10" name="TextBox 9">
            <a:extLst>
              <a:ext uri="{FF2B5EF4-FFF2-40B4-BE49-F238E27FC236}">
                <a16:creationId xmlns:a16="http://schemas.microsoft.com/office/drawing/2014/main" id="{C2A1A675-2EE1-45A8-B687-C99D15A58F4D}"/>
              </a:ext>
            </a:extLst>
          </p:cNvPr>
          <p:cNvSpPr txBox="1"/>
          <p:nvPr/>
        </p:nvSpPr>
        <p:spPr>
          <a:xfrm>
            <a:off x="619291" y="5633000"/>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Ex. A has perms in the order </a:t>
            </a:r>
            <a:r>
              <a:rPr lang="en-US" dirty="0" err="1">
                <a:latin typeface="Times" panose="02020603050405020304" pitchFamily="18" charset="0"/>
                <a:cs typeface="Times" panose="02020603050405020304" pitchFamily="18" charset="0"/>
              </a:rPr>
              <a:t>rw</a:t>
            </a:r>
            <a:r>
              <a:rPr lang="en-US" dirty="0">
                <a:latin typeface="Times" panose="02020603050405020304" pitchFamily="18" charset="0"/>
                <a:cs typeface="Times" panose="02020603050405020304" pitchFamily="18" charset="0"/>
              </a:rPr>
              <a:t>, r, x</a:t>
            </a:r>
          </a:p>
          <a:p>
            <a:r>
              <a:rPr lang="en-US" dirty="0">
                <a:latin typeface="Times" panose="02020603050405020304" pitchFamily="18" charset="0"/>
                <a:cs typeface="Times" panose="02020603050405020304" pitchFamily="18" charset="0"/>
              </a:rPr>
              <a:t>The number would be 641 (110 100 001)</a:t>
            </a:r>
          </a:p>
        </p:txBody>
      </p:sp>
      <p:sp>
        <p:nvSpPr>
          <p:cNvPr id="11" name="TextBox 10">
            <a:extLst>
              <a:ext uri="{FF2B5EF4-FFF2-40B4-BE49-F238E27FC236}">
                <a16:creationId xmlns:a16="http://schemas.microsoft.com/office/drawing/2014/main" id="{0F36B339-2C6F-4DB7-8B85-85D342C21443}"/>
              </a:ext>
            </a:extLst>
          </p:cNvPr>
          <p:cNvSpPr txBox="1"/>
          <p:nvPr/>
        </p:nvSpPr>
        <p:spPr>
          <a:xfrm>
            <a:off x="4737608" y="6094665"/>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Don’t think about if it’s working, security is most important</a:t>
            </a:r>
          </a:p>
        </p:txBody>
      </p:sp>
      <p:sp>
        <p:nvSpPr>
          <p:cNvPr id="12" name="TextBox 11">
            <a:extLst>
              <a:ext uri="{FF2B5EF4-FFF2-40B4-BE49-F238E27FC236}">
                <a16:creationId xmlns:a16="http://schemas.microsoft.com/office/drawing/2014/main" id="{8ED7CB28-B927-4709-A4B4-DA146B6BA541}"/>
              </a:ext>
            </a:extLst>
          </p:cNvPr>
          <p:cNvSpPr txBox="1"/>
          <p:nvPr/>
        </p:nvSpPr>
        <p:spPr>
          <a:xfrm>
            <a:off x="3862238" y="967907"/>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Midterm question is how to add write permission for group access? </a:t>
            </a:r>
            <a:r>
              <a:rPr lang="en-US" dirty="0" err="1">
                <a:latin typeface="Times" panose="02020603050405020304" pitchFamily="18" charset="0"/>
                <a:cs typeface="Times" panose="02020603050405020304" pitchFamily="18" charset="0"/>
              </a:rPr>
              <a:t>Chmod</a:t>
            </a:r>
            <a:r>
              <a:rPr lang="en-US" dirty="0">
                <a:latin typeface="Times" panose="02020603050405020304" pitchFamily="18" charset="0"/>
                <a:cs typeface="Times" panose="02020603050405020304" pitchFamily="18" charset="0"/>
              </a:rPr>
              <a:t> </a:t>
            </a:r>
            <a:r>
              <a:rPr lang="en-US" dirty="0" err="1">
                <a:latin typeface="Times" panose="02020603050405020304" pitchFamily="18" charset="0"/>
                <a:cs typeface="Times" panose="02020603050405020304" pitchFamily="18" charset="0"/>
              </a:rPr>
              <a:t>g+w</a:t>
            </a:r>
            <a:endParaRPr lang="en-US" dirty="0">
              <a:latin typeface="Times" panose="02020603050405020304" pitchFamily="18" charset="0"/>
              <a:cs typeface="Times" panose="02020603050405020304" pitchFamily="18" charset="0"/>
            </a:endParaRPr>
          </a:p>
        </p:txBody>
      </p:sp>
      <p:sp>
        <p:nvSpPr>
          <p:cNvPr id="13" name="TextBox 12">
            <a:extLst>
              <a:ext uri="{FF2B5EF4-FFF2-40B4-BE49-F238E27FC236}">
                <a16:creationId xmlns:a16="http://schemas.microsoft.com/office/drawing/2014/main" id="{CD59BA48-BD5C-4283-9424-CE2817308FCF}"/>
              </a:ext>
            </a:extLst>
          </p:cNvPr>
          <p:cNvSpPr txBox="1"/>
          <p:nvPr/>
        </p:nvSpPr>
        <p:spPr>
          <a:xfrm>
            <a:off x="7253138" y="2307507"/>
            <a:ext cx="1890862" cy="1477328"/>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Can’t use this all the time b/c you don’t know the other people’s permissions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DD6E158-A7EF-4F16-BCEC-F6B3A8FCD952}"/>
                  </a:ext>
                </a:extLst>
              </p14:cNvPr>
              <p14:cNvContentPartPr/>
              <p14:nvPr/>
            </p14:nvContentPartPr>
            <p14:xfrm>
              <a:off x="7549200" y="3699474"/>
              <a:ext cx="782280" cy="549000"/>
            </p14:xfrm>
          </p:contentPart>
        </mc:Choice>
        <mc:Fallback>
          <p:pic>
            <p:nvPicPr>
              <p:cNvPr id="2" name="Ink 1">
                <a:extLst>
                  <a:ext uri="{FF2B5EF4-FFF2-40B4-BE49-F238E27FC236}">
                    <a16:creationId xmlns:a16="http://schemas.microsoft.com/office/drawing/2014/main" id="{9DD6E158-A7EF-4F16-BCEC-F6B3A8FCD952}"/>
                  </a:ext>
                </a:extLst>
              </p:cNvPr>
              <p:cNvPicPr/>
              <p:nvPr/>
            </p:nvPicPr>
            <p:blipFill>
              <a:blip r:embed="rId4"/>
              <a:stretch>
                <a:fillRect/>
              </a:stretch>
            </p:blipFill>
            <p:spPr>
              <a:xfrm>
                <a:off x="7540200" y="3690834"/>
                <a:ext cx="799920" cy="566640"/>
              </a:xfrm>
              <a:prstGeom prst="rect">
                <a:avLst/>
              </a:prstGeom>
            </p:spPr>
          </p:pic>
        </mc:Fallback>
      </mc:AlternateContent>
    </p:spTree>
    <p:extLst>
      <p:ext uri="{BB962C8B-B14F-4D97-AF65-F5344CB8AC3E}">
        <p14:creationId xmlns:p14="http://schemas.microsoft.com/office/powerpoint/2010/main" val="3794912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609600" y="1509713"/>
            <a:ext cx="82296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pitchFamily="34" charset="0"/>
                <a:ea typeface="ＭＳ Ｐゴシック" pitchFamily="34" charset="-128"/>
              </a:defRPr>
            </a:lvl1pPr>
            <a:lvl2pPr marL="800100" indent="-342900">
              <a:defRPr sz="2400">
                <a:solidFill>
                  <a:schemeClr val="tx1"/>
                </a:solidFill>
                <a:latin typeface="Arial" pitchFamily="34" charset="0"/>
                <a:ea typeface="ＭＳ Ｐゴシック" pitchFamily="34" charset="-128"/>
              </a:defRPr>
            </a:lvl2pPr>
            <a:lvl3pPr marL="1257300" indent="-342900">
              <a:defRPr sz="2400">
                <a:solidFill>
                  <a:schemeClr val="tx1"/>
                </a:solidFill>
                <a:latin typeface="Arial" pitchFamily="34" charset="0"/>
                <a:ea typeface="ＭＳ Ｐゴシック" pitchFamily="34" charset="-128"/>
              </a:defRPr>
            </a:lvl3pPr>
            <a:lvl4pPr marL="1714500" indent="-3429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None/>
            </a:pPr>
            <a:endParaRPr lang="en-US" altLang="en-US" sz="800" dirty="0"/>
          </a:p>
          <a:p>
            <a:pPr eaLnBrk="1" hangingPunct="1">
              <a:buFont typeface="Wingdings" pitchFamily="2" charset="2"/>
              <a:buChar char="o"/>
            </a:pPr>
            <a:r>
              <a:rPr lang="en-US" altLang="en-US" dirty="0" err="1"/>
              <a:t>umask</a:t>
            </a:r>
            <a:endParaRPr lang="en-US" altLang="en-US" dirty="0"/>
          </a:p>
          <a:p>
            <a:pPr lvl="1" eaLnBrk="1" hangingPunct="1">
              <a:buFont typeface="Wingdings" pitchFamily="2" charset="2"/>
              <a:buChar char="Ø"/>
            </a:pPr>
            <a:r>
              <a:rPr lang="en-US" altLang="en-US" sz="2000" dirty="0"/>
              <a:t>Specifies default permissions to be assigned to created files</a:t>
            </a:r>
          </a:p>
          <a:p>
            <a:pPr lvl="2" eaLnBrk="1" hangingPunct="1">
              <a:buFont typeface="Wingdings" pitchFamily="2" charset="2"/>
              <a:buNone/>
            </a:pPr>
            <a:endParaRPr lang="en-US" altLang="en-US" sz="900" dirty="0"/>
          </a:p>
          <a:p>
            <a:pPr lvl="2" eaLnBrk="1" hangingPunct="1">
              <a:buFont typeface="Wingdings" pitchFamily="2" charset="2"/>
              <a:buChar char="Ä"/>
            </a:pPr>
            <a:r>
              <a:rPr lang="en-US" altLang="en-US" sz="1800" dirty="0" err="1"/>
              <a:t>umask</a:t>
            </a:r>
            <a:r>
              <a:rPr lang="en-US" altLang="en-US" sz="1800" dirty="0"/>
              <a:t> with no arguments returns the current settings</a:t>
            </a:r>
          </a:p>
          <a:p>
            <a:pPr lvl="3" eaLnBrk="1" hangingPunct="1">
              <a:buFont typeface="Wingdings" pitchFamily="2" charset="2"/>
              <a:buChar char="ð"/>
            </a:pPr>
            <a:r>
              <a:rPr lang="en-US" altLang="en-US" sz="1600" dirty="0">
                <a:latin typeface="Courier New" pitchFamily="49" charset="0"/>
              </a:rPr>
              <a:t>twisted# </a:t>
            </a:r>
            <a:r>
              <a:rPr lang="en-US" altLang="en-US" sz="1600" dirty="0" err="1">
                <a:latin typeface="Courier New" pitchFamily="49" charset="0"/>
              </a:rPr>
              <a:t>umask</a:t>
            </a:r>
            <a:br>
              <a:rPr lang="en-US" altLang="en-US" sz="1600" dirty="0">
                <a:latin typeface="Courier New" pitchFamily="49" charset="0"/>
              </a:rPr>
            </a:br>
            <a:r>
              <a:rPr lang="en-US" altLang="en-US" sz="1600" dirty="0">
                <a:latin typeface="Courier New" pitchFamily="49" charset="0"/>
              </a:rPr>
              <a:t>		022</a:t>
            </a:r>
          </a:p>
          <a:p>
            <a:pPr lvl="2" eaLnBrk="1" hangingPunct="1">
              <a:buFont typeface="Wingdings" pitchFamily="2" charset="2"/>
              <a:buNone/>
            </a:pPr>
            <a:endParaRPr lang="en-US" altLang="en-US" sz="800" dirty="0">
              <a:latin typeface="Courier New" pitchFamily="49" charset="0"/>
            </a:endParaRPr>
          </a:p>
          <a:p>
            <a:pPr lvl="2" eaLnBrk="1" hangingPunct="1">
              <a:buFont typeface="Wingdings" pitchFamily="2" charset="2"/>
              <a:buNone/>
            </a:pPr>
            <a:endParaRPr lang="en-US" altLang="en-US" sz="800" dirty="0">
              <a:latin typeface="Courier New" pitchFamily="49" charset="0"/>
            </a:endParaRPr>
          </a:p>
          <a:p>
            <a:pPr lvl="2" eaLnBrk="1" hangingPunct="1">
              <a:buFont typeface="Wingdings" pitchFamily="2" charset="2"/>
              <a:buChar char="Ä"/>
            </a:pPr>
            <a:r>
              <a:rPr lang="en-US" altLang="en-US" sz="1800" dirty="0"/>
              <a:t>binary of 022 = 000010010 (</a:t>
            </a:r>
            <a:r>
              <a:rPr lang="en-US" altLang="en-US" sz="1800" dirty="0" err="1"/>
              <a:t>rwxr</a:t>
            </a:r>
            <a:r>
              <a:rPr lang="en-US" altLang="en-US" sz="1800" dirty="0"/>
              <a:t>-</a:t>
            </a:r>
            <a:r>
              <a:rPr lang="en-US" altLang="en-US" sz="1800" dirty="0" err="1"/>
              <a:t>xr</a:t>
            </a:r>
            <a:r>
              <a:rPr lang="en-US" altLang="en-US" sz="1800" dirty="0"/>
              <a:t>-x )</a:t>
            </a:r>
          </a:p>
          <a:p>
            <a:pPr lvl="3" eaLnBrk="1" hangingPunct="1">
              <a:buFont typeface="Wingdings" pitchFamily="2" charset="2"/>
              <a:buChar char="ð"/>
            </a:pPr>
            <a:r>
              <a:rPr lang="en-US" altLang="en-US" sz="1400" dirty="0"/>
              <a:t>1 = deny permission as opposed to grant</a:t>
            </a:r>
          </a:p>
          <a:p>
            <a:pPr lvl="3" eaLnBrk="1" hangingPunct="1">
              <a:buFont typeface="Wingdings" pitchFamily="2" charset="2"/>
              <a:buNone/>
            </a:pPr>
            <a:endParaRPr lang="en-US" altLang="en-US" sz="900" dirty="0"/>
          </a:p>
          <a:p>
            <a:pPr lvl="3" eaLnBrk="1" hangingPunct="1">
              <a:buFont typeface="Wingdings" pitchFamily="2" charset="2"/>
              <a:buNone/>
            </a:pPr>
            <a:endParaRPr lang="en-US" altLang="en-US" sz="900" dirty="0"/>
          </a:p>
          <a:p>
            <a:pPr lvl="2" eaLnBrk="1" hangingPunct="1">
              <a:buFont typeface="Wingdings" pitchFamily="2" charset="2"/>
              <a:buChar char="Ä"/>
            </a:pPr>
            <a:r>
              <a:rPr lang="en-US" altLang="en-US" sz="1800" dirty="0"/>
              <a:t>binary of 027 = 000010111 (</a:t>
            </a:r>
            <a:r>
              <a:rPr lang="en-US" altLang="en-US" sz="1800" dirty="0" err="1"/>
              <a:t>rwxr</a:t>
            </a:r>
            <a:r>
              <a:rPr lang="en-US" altLang="en-US" sz="1800" dirty="0"/>
              <a:t>-x--- )</a:t>
            </a:r>
          </a:p>
          <a:p>
            <a:pPr lvl="3" eaLnBrk="1" hangingPunct="1">
              <a:buFont typeface="Wingdings" pitchFamily="2" charset="2"/>
              <a:buChar char="ð"/>
            </a:pPr>
            <a:r>
              <a:rPr lang="en-US" altLang="en-US" sz="1400" dirty="0"/>
              <a:t>1 = deny permission as opposed to grant</a:t>
            </a:r>
          </a:p>
          <a:p>
            <a:pPr lvl="3" eaLnBrk="1" hangingPunct="1">
              <a:buFont typeface="Wingdings" pitchFamily="2" charset="2"/>
              <a:buChar char="ð"/>
            </a:pPr>
            <a:endParaRPr lang="en-US" altLang="en-US" sz="1400" dirty="0"/>
          </a:p>
          <a:p>
            <a:pPr lvl="3" eaLnBrk="1" hangingPunct="1">
              <a:buFont typeface="Wingdings" pitchFamily="2" charset="2"/>
              <a:buChar char="ð"/>
            </a:pPr>
            <a:endParaRPr lang="en-US" altLang="en-US" sz="1400" dirty="0"/>
          </a:p>
          <a:p>
            <a:pPr lvl="3" eaLnBrk="1" hangingPunct="1">
              <a:buFont typeface="Wingdings" pitchFamily="2" charset="2"/>
              <a:buChar char="ð"/>
            </a:pPr>
            <a:endParaRPr lang="en-US" altLang="en-US" sz="1400" dirty="0"/>
          </a:p>
          <a:p>
            <a:pPr lvl="1" eaLnBrk="1" hangingPunct="1">
              <a:buFont typeface="Wingdings" pitchFamily="2" charset="2"/>
              <a:buNone/>
            </a:pPr>
            <a:endParaRPr lang="en-US" altLang="en-US" sz="2000" dirty="0"/>
          </a:p>
          <a:p>
            <a:pPr lvl="3" eaLnBrk="1" hangingPunct="1">
              <a:buFont typeface="Wingdings" pitchFamily="2" charset="2"/>
              <a:buChar char="ð"/>
            </a:pPr>
            <a:endParaRPr lang="en-US" altLang="en-US" sz="1800" dirty="0"/>
          </a:p>
          <a:p>
            <a:pPr lvl="2" eaLnBrk="1" hangingPunct="1">
              <a:buFont typeface="Wingdings" pitchFamily="2" charset="2"/>
              <a:buChar char="n"/>
            </a:pPr>
            <a:endParaRPr lang="en-US" altLang="en-US" sz="800" dirty="0"/>
          </a:p>
        </p:txBody>
      </p:sp>
      <p:sp>
        <p:nvSpPr>
          <p:cNvPr id="7" name="Rectangle 2"/>
          <p:cNvSpPr>
            <a:spLocks noGrp="1" noChangeArrowheads="1"/>
          </p:cNvSpPr>
          <p:nvPr>
            <p:ph type="title"/>
          </p:nvPr>
        </p:nvSpPr>
        <p:spPr>
          <a:xfrm>
            <a:off x="457200" y="274638"/>
            <a:ext cx="8229600" cy="1143000"/>
          </a:xfrm>
        </p:spPr>
        <p:txBody>
          <a:bodyPr/>
          <a:lstStyle/>
          <a:p>
            <a:r>
              <a:rPr lang="en-US" altLang="en-US"/>
              <a:t>Linux / UNIX   Permissions … </a:t>
            </a:r>
            <a:r>
              <a:rPr lang="en-US" altLang="en-US" sz="2000" i="1"/>
              <a:t>continued</a:t>
            </a:r>
          </a:p>
        </p:txBody>
      </p:sp>
      <p:sp>
        <p:nvSpPr>
          <p:cNvPr id="4" name="TextBox 3">
            <a:extLst>
              <a:ext uri="{FF2B5EF4-FFF2-40B4-BE49-F238E27FC236}">
                <a16:creationId xmlns:a16="http://schemas.microsoft.com/office/drawing/2014/main" id="{54701476-4DD6-47A8-BC30-AF3BC813C200}"/>
              </a:ext>
            </a:extLst>
          </p:cNvPr>
          <p:cNvSpPr txBox="1"/>
          <p:nvPr/>
        </p:nvSpPr>
        <p:spPr>
          <a:xfrm>
            <a:off x="2515000" y="1140510"/>
            <a:ext cx="2447294"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Question from midterm and final on this slide</a:t>
            </a:r>
          </a:p>
        </p:txBody>
      </p:sp>
      <p:sp>
        <p:nvSpPr>
          <p:cNvPr id="5" name="TextBox 4">
            <a:extLst>
              <a:ext uri="{FF2B5EF4-FFF2-40B4-BE49-F238E27FC236}">
                <a16:creationId xmlns:a16="http://schemas.microsoft.com/office/drawing/2014/main" id="{B15123CB-1B52-4DC0-9078-945C6E33B8EE}"/>
              </a:ext>
            </a:extLst>
          </p:cNvPr>
          <p:cNvSpPr txBox="1"/>
          <p:nvPr/>
        </p:nvSpPr>
        <p:spPr>
          <a:xfrm>
            <a:off x="4334108" y="2782669"/>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This is a mask, you need to reverse it to find the default permission.</a:t>
            </a:r>
          </a:p>
        </p:txBody>
      </p:sp>
      <p:sp>
        <p:nvSpPr>
          <p:cNvPr id="8" name="TextBox 7">
            <a:extLst>
              <a:ext uri="{FF2B5EF4-FFF2-40B4-BE49-F238E27FC236}">
                <a16:creationId xmlns:a16="http://schemas.microsoft.com/office/drawing/2014/main" id="{A4651497-FC49-4411-80A8-786A7FC2BA4F}"/>
              </a:ext>
            </a:extLst>
          </p:cNvPr>
          <p:cNvSpPr txBox="1"/>
          <p:nvPr/>
        </p:nvSpPr>
        <p:spPr>
          <a:xfrm>
            <a:off x="847892" y="5037474"/>
            <a:ext cx="5781509" cy="1200329"/>
          </a:xfrm>
          <a:prstGeom prst="rect">
            <a:avLst/>
          </a:prstGeom>
          <a:noFill/>
        </p:spPr>
        <p:txBody>
          <a:bodyPr wrap="square" rtlCol="0">
            <a:spAutoFit/>
          </a:bodyPr>
          <a:lstStyle/>
          <a:p>
            <a:r>
              <a:rPr lang="en-US" b="1" dirty="0">
                <a:latin typeface="Times" panose="02020603050405020304" pitchFamily="18" charset="0"/>
                <a:cs typeface="Times" panose="02020603050405020304" pitchFamily="18" charset="0"/>
              </a:rPr>
              <a:t>Ex. </a:t>
            </a:r>
            <a:r>
              <a:rPr lang="en-US" dirty="0" err="1">
                <a:latin typeface="Times" panose="02020603050405020304" pitchFamily="18" charset="0"/>
                <a:cs typeface="Times" panose="02020603050405020304" pitchFamily="18" charset="0"/>
              </a:rPr>
              <a:t>Umask</a:t>
            </a:r>
            <a:r>
              <a:rPr lang="en-US" dirty="0">
                <a:latin typeface="Times" panose="02020603050405020304" pitchFamily="18" charset="0"/>
                <a:cs typeface="Times" panose="02020603050405020304" pitchFamily="18" charset="0"/>
              </a:rPr>
              <a:t> is 022: what is the permission for group? Step 1, change it to binary (000 010 010). Step 2, convert 0’s to 1’s and 1’s to 0’s; thus, </a:t>
            </a:r>
            <a:r>
              <a:rPr lang="en-US" dirty="0">
                <a:latin typeface="Times" panose="02020603050405020304" pitchFamily="18" charset="0"/>
                <a:cs typeface="Times" panose="02020603050405020304" pitchFamily="18" charset="0"/>
                <a:sym typeface="Wingdings" panose="05000000000000000000" pitchFamily="2" charset="2"/>
              </a:rPr>
              <a:t> 111 101 101. Step 3, read and execute is the answer for the group permissions.</a:t>
            </a:r>
            <a:endParaRPr 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286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a:t>What is access control?</a:t>
            </a:r>
          </a:p>
        </p:txBody>
      </p:sp>
      <p:sp>
        <p:nvSpPr>
          <p:cNvPr id="7" name="Content Placeholder 2"/>
          <p:cNvSpPr>
            <a:spLocks noGrp="1"/>
          </p:cNvSpPr>
          <p:nvPr>
            <p:ph idx="1"/>
          </p:nvPr>
        </p:nvSpPr>
        <p:spPr>
          <a:xfrm>
            <a:off x="457200" y="1600200"/>
            <a:ext cx="8229600" cy="4525963"/>
          </a:xfrm>
        </p:spPr>
        <p:txBody>
          <a:bodyPr/>
          <a:lstStyle/>
          <a:p>
            <a:r>
              <a:rPr lang="en-US" sz="2400" dirty="0"/>
              <a:t>In the fields of physical security and information security, </a:t>
            </a:r>
            <a:r>
              <a:rPr lang="en-US" sz="2400" b="1" dirty="0"/>
              <a:t>access control</a:t>
            </a:r>
            <a:r>
              <a:rPr lang="en-US" sz="2400" dirty="0"/>
              <a:t> is the selective restriction of access to a place or other resource.</a:t>
            </a:r>
            <a:r>
              <a:rPr lang="en-US" sz="2400" baseline="30000" dirty="0"/>
              <a:t> </a:t>
            </a:r>
            <a:r>
              <a:rPr lang="en-US" sz="2400" dirty="0"/>
              <a:t>The act of </a:t>
            </a:r>
            <a:r>
              <a:rPr lang="en-US" sz="2400" i="1" dirty="0"/>
              <a:t>accessing</a:t>
            </a:r>
            <a:r>
              <a:rPr lang="en-US" sz="2400" dirty="0"/>
              <a:t> may mean consuming, entering, or using. Permission to access a resource is called </a:t>
            </a:r>
            <a:r>
              <a:rPr lang="en-US" sz="2400" i="1" dirty="0"/>
              <a:t>authorization</a:t>
            </a:r>
            <a:r>
              <a:rPr lang="en-US" sz="2400" dirty="0"/>
              <a:t>.</a:t>
            </a:r>
          </a:p>
          <a:p>
            <a:endParaRPr lang="en-US" dirty="0"/>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341" y="3510775"/>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098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7162800" cy="1143000"/>
          </a:xfrm>
        </p:spPr>
        <p:txBody>
          <a:bodyPr/>
          <a:lstStyle/>
          <a:p>
            <a:r>
              <a:rPr lang="en-US" altLang="en-US" dirty="0"/>
              <a:t>Linux / UNIX File Sharing …</a:t>
            </a:r>
            <a:endParaRPr lang="en-US" altLang="en-US" sz="2000" i="1" dirty="0"/>
          </a:p>
        </p:txBody>
      </p:sp>
      <p:sp>
        <p:nvSpPr>
          <p:cNvPr id="7" name="Text Box 3"/>
          <p:cNvSpPr txBox="1">
            <a:spLocks noChangeArrowheads="1"/>
          </p:cNvSpPr>
          <p:nvPr/>
        </p:nvSpPr>
        <p:spPr bwMode="auto">
          <a:xfrm>
            <a:off x="457200" y="2030611"/>
            <a:ext cx="82296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pitchFamily="34" charset="0"/>
                <a:ea typeface="ＭＳ Ｐゴシック" pitchFamily="34" charset="-128"/>
              </a:defRPr>
            </a:lvl1pPr>
            <a:lvl2pPr marL="800100" indent="-342900">
              <a:defRPr sz="2400">
                <a:solidFill>
                  <a:schemeClr val="tx1"/>
                </a:solidFill>
                <a:latin typeface="Arial" pitchFamily="34" charset="0"/>
                <a:ea typeface="ＭＳ Ｐゴシック" pitchFamily="34" charset="-128"/>
              </a:defRPr>
            </a:lvl2pPr>
            <a:lvl3pPr marL="1257300" indent="-342900">
              <a:defRPr sz="2400">
                <a:solidFill>
                  <a:schemeClr val="tx1"/>
                </a:solidFill>
                <a:latin typeface="Arial" pitchFamily="34" charset="0"/>
                <a:ea typeface="ＭＳ Ｐゴシック" pitchFamily="34" charset="-128"/>
              </a:defRPr>
            </a:lvl3pPr>
            <a:lvl4pPr marL="1597025" indent="-225425">
              <a:defRPr sz="2400">
                <a:solidFill>
                  <a:schemeClr val="tx1"/>
                </a:solidFill>
                <a:latin typeface="Arial" pitchFamily="34" charset="0"/>
                <a:ea typeface="ＭＳ Ｐゴシック" pitchFamily="34" charset="-128"/>
              </a:defRPr>
            </a:lvl4pPr>
            <a:lvl5pPr marL="1944688" indent="-231775">
              <a:defRPr sz="2400">
                <a:solidFill>
                  <a:schemeClr val="tx1"/>
                </a:solidFill>
                <a:latin typeface="Arial" pitchFamily="34" charset="0"/>
                <a:ea typeface="ＭＳ Ｐゴシック" pitchFamily="34" charset="-128"/>
              </a:defRPr>
            </a:lvl5pPr>
            <a:lvl6pPr marL="2401888" indent="-23177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859088" indent="-23177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316288" indent="-23177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773488" indent="-23177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Char char="o"/>
            </a:pPr>
            <a:r>
              <a:rPr lang="en-US" altLang="en-US" dirty="0"/>
              <a:t>NFS Sharing</a:t>
            </a:r>
          </a:p>
          <a:p>
            <a:pPr lvl="1" eaLnBrk="1" hangingPunct="1">
              <a:buFont typeface="Wingdings" pitchFamily="2" charset="2"/>
              <a:buChar char="Ø"/>
            </a:pPr>
            <a:r>
              <a:rPr lang="en-US" altLang="en-US" sz="2000" dirty="0"/>
              <a:t>Permissions</a:t>
            </a:r>
          </a:p>
          <a:p>
            <a:pPr lvl="2" eaLnBrk="1" hangingPunct="1">
              <a:buFont typeface="Wingdings" pitchFamily="2" charset="2"/>
              <a:buChar char="Ä"/>
            </a:pPr>
            <a:r>
              <a:rPr lang="en-US" altLang="en-US" sz="1800" dirty="0"/>
              <a:t>Decide permissions prior to sharing</a:t>
            </a:r>
          </a:p>
          <a:p>
            <a:pPr lvl="2" eaLnBrk="1" hangingPunct="1">
              <a:buFont typeface="Wingdings" pitchFamily="2" charset="2"/>
              <a:buChar char="Ä"/>
            </a:pPr>
            <a:r>
              <a:rPr lang="en-US" altLang="en-US" sz="1800" dirty="0"/>
              <a:t>Limit access to minimum required</a:t>
            </a:r>
          </a:p>
          <a:p>
            <a:pPr lvl="2" eaLnBrk="1" hangingPunct="1">
              <a:buFont typeface="Wingdings" pitchFamily="2" charset="2"/>
              <a:buNone/>
            </a:pPr>
            <a:endParaRPr lang="en-US" altLang="en-US" sz="800" dirty="0"/>
          </a:p>
          <a:p>
            <a:pPr lvl="2" eaLnBrk="1" hangingPunct="1">
              <a:buFont typeface="Wingdings" pitchFamily="2" charset="2"/>
              <a:buNone/>
            </a:pPr>
            <a:endParaRPr lang="en-US" altLang="en-US" sz="800" dirty="0"/>
          </a:p>
          <a:p>
            <a:pPr eaLnBrk="1" hangingPunct="1">
              <a:buFont typeface="Wingdings" pitchFamily="2" charset="2"/>
              <a:buChar char="o"/>
            </a:pPr>
            <a:r>
              <a:rPr lang="en-US" altLang="en-US" dirty="0"/>
              <a:t>Protecting NFS services</a:t>
            </a:r>
          </a:p>
          <a:p>
            <a:pPr lvl="1" eaLnBrk="1" hangingPunct="1">
              <a:buFont typeface="Wingdings" pitchFamily="2" charset="2"/>
              <a:buChar char="Ø"/>
            </a:pPr>
            <a:r>
              <a:rPr lang="en-US" altLang="en-US" sz="2000" dirty="0"/>
              <a:t>/</a:t>
            </a:r>
            <a:r>
              <a:rPr lang="en-US" altLang="en-US" sz="2000" dirty="0" err="1"/>
              <a:t>etc</a:t>
            </a:r>
            <a:r>
              <a:rPr lang="en-US" altLang="en-US" sz="2000" dirty="0"/>
              <a:t>/exports (Solaris: /</a:t>
            </a:r>
            <a:r>
              <a:rPr lang="en-US" altLang="en-US" sz="2000" dirty="0" err="1"/>
              <a:t>etc</a:t>
            </a:r>
            <a:r>
              <a:rPr lang="en-US" altLang="en-US" sz="2000" dirty="0"/>
              <a:t>/</a:t>
            </a:r>
            <a:r>
              <a:rPr lang="en-US" altLang="en-US" sz="2000" dirty="0" err="1"/>
              <a:t>dfs</a:t>
            </a:r>
            <a:r>
              <a:rPr lang="en-US" altLang="en-US" sz="2000" dirty="0"/>
              <a:t>/</a:t>
            </a:r>
            <a:r>
              <a:rPr lang="en-US" altLang="en-US" sz="2000" dirty="0" err="1"/>
              <a:t>dfstab</a:t>
            </a:r>
            <a:r>
              <a:rPr lang="en-US" altLang="en-US" sz="2000" dirty="0"/>
              <a:t>)</a:t>
            </a:r>
          </a:p>
          <a:p>
            <a:pPr lvl="2" eaLnBrk="1" hangingPunct="1">
              <a:buFont typeface="Wingdings" pitchFamily="2" charset="2"/>
              <a:buChar char="Ä"/>
            </a:pPr>
            <a:r>
              <a:rPr lang="en-US" altLang="en-US" sz="1800" dirty="0"/>
              <a:t>File contains list of shares &amp; who can access them</a:t>
            </a:r>
          </a:p>
          <a:p>
            <a:pPr eaLnBrk="1" hangingPunct="1">
              <a:buFont typeface="Wingdings" pitchFamily="2" charset="2"/>
              <a:buNone/>
            </a:pPr>
            <a:endParaRPr lang="en-US" altLang="en-US" dirty="0"/>
          </a:p>
        </p:txBody>
      </p:sp>
      <p:sp>
        <p:nvSpPr>
          <p:cNvPr id="4" name="TextBox 3">
            <a:extLst>
              <a:ext uri="{FF2B5EF4-FFF2-40B4-BE49-F238E27FC236}">
                <a16:creationId xmlns:a16="http://schemas.microsoft.com/office/drawing/2014/main" id="{8B275814-5C0C-4EDF-AFE4-51BA94A1855C}"/>
              </a:ext>
            </a:extLst>
          </p:cNvPr>
          <p:cNvSpPr txBox="1"/>
          <p:nvPr/>
        </p:nvSpPr>
        <p:spPr>
          <a:xfrm>
            <a:off x="3395945" y="1568946"/>
            <a:ext cx="4086523"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As soon as you share something on the internet, everyone has it. First, change the permission and put it on the shared folder</a:t>
            </a:r>
          </a:p>
        </p:txBody>
      </p:sp>
    </p:spTree>
    <p:extLst>
      <p:ext uri="{BB962C8B-B14F-4D97-AF65-F5344CB8AC3E}">
        <p14:creationId xmlns:p14="http://schemas.microsoft.com/office/powerpoint/2010/main" val="3476138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8229600" cy="1143000"/>
          </a:xfrm>
        </p:spPr>
        <p:txBody>
          <a:bodyPr/>
          <a:lstStyle/>
          <a:p>
            <a:pPr>
              <a:defRPr/>
            </a:pPr>
            <a:r>
              <a:rPr lang="en-US"/>
              <a:t>Windows   Permissions</a:t>
            </a:r>
            <a:endParaRPr lang="en-US" sz="2000" i="1"/>
          </a:p>
        </p:txBody>
      </p:sp>
      <p:sp>
        <p:nvSpPr>
          <p:cNvPr id="8" name="Text Box 3"/>
          <p:cNvSpPr txBox="1">
            <a:spLocks noChangeArrowheads="1"/>
          </p:cNvSpPr>
          <p:nvPr/>
        </p:nvSpPr>
        <p:spPr bwMode="auto">
          <a:xfrm>
            <a:off x="436563" y="1537281"/>
            <a:ext cx="8229600"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marL="1257300" indent="-342900">
              <a:defRPr sz="2400">
                <a:solidFill>
                  <a:schemeClr val="tx1"/>
                </a:solidFill>
                <a:latin typeface="Arial" charset="0"/>
                <a:ea typeface="ＭＳ Ｐゴシック" charset="0"/>
              </a:defRPr>
            </a:lvl3pPr>
            <a:lvl4pPr marL="1714500" indent="-342900">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Char char="o"/>
              <a:defRPr/>
            </a:pPr>
            <a:r>
              <a:rPr lang="en-US" dirty="0"/>
              <a:t>Windows Permissions</a:t>
            </a:r>
            <a:endParaRPr lang="en-US" i="1" dirty="0">
              <a:solidFill>
                <a:srgbClr val="0000CC"/>
              </a:solidFill>
            </a:endParaRPr>
          </a:p>
          <a:p>
            <a:pPr lvl="1" eaLnBrk="1" hangingPunct="1">
              <a:buFont typeface="Wingdings" charset="0"/>
              <a:buChar char="Ø"/>
              <a:defRPr/>
            </a:pPr>
            <a:r>
              <a:rPr lang="en-US" sz="2000" dirty="0"/>
              <a:t>Applied to files/folders based upon username and/or group membership</a:t>
            </a:r>
          </a:p>
          <a:p>
            <a:pPr lvl="1" eaLnBrk="1" hangingPunct="1">
              <a:buFont typeface="Wingdings" charset="0"/>
              <a:buNone/>
              <a:defRPr/>
            </a:pPr>
            <a:endParaRPr lang="en-US" sz="1000" dirty="0"/>
          </a:p>
          <a:p>
            <a:pPr lvl="1" eaLnBrk="1" hangingPunct="1">
              <a:buFont typeface="Wingdings" charset="0"/>
              <a:buChar char="Ø"/>
              <a:defRPr/>
            </a:pPr>
            <a:r>
              <a:rPr lang="en-US" sz="2000" dirty="0"/>
              <a:t>Inheritable by default</a:t>
            </a:r>
          </a:p>
          <a:p>
            <a:pPr lvl="2" eaLnBrk="1" hangingPunct="1">
              <a:buFont typeface="Wingdings" charset="0"/>
              <a:buChar char="Ä"/>
              <a:defRPr/>
            </a:pPr>
            <a:r>
              <a:rPr lang="en-US" sz="1800" dirty="0"/>
              <a:t>Must configure if inheritance is </a:t>
            </a:r>
            <a:br>
              <a:rPr lang="en-US" sz="1800" dirty="0"/>
            </a:br>
            <a:r>
              <a:rPr lang="en-US" sz="1800" dirty="0"/>
              <a:t>not desired</a:t>
            </a:r>
          </a:p>
          <a:p>
            <a:pPr lvl="2" eaLnBrk="1" hangingPunct="1">
              <a:buFont typeface="Wingdings" charset="0"/>
              <a:buNone/>
              <a:defRPr/>
            </a:pPr>
            <a:endParaRPr lang="en-US" sz="1000" dirty="0"/>
          </a:p>
          <a:p>
            <a:pPr lvl="1" eaLnBrk="1" hangingPunct="1">
              <a:buFont typeface="Wingdings" charset="0"/>
              <a:buChar char="Ø"/>
              <a:defRPr/>
            </a:pPr>
            <a:r>
              <a:rPr lang="en-US" sz="2000" dirty="0"/>
              <a:t>Set initially by </a:t>
            </a:r>
            <a:r>
              <a:rPr lang="en-US" sz="2000" i="1" dirty="0"/>
              <a:t>administrator </a:t>
            </a:r>
            <a:endParaRPr lang="en-US" sz="2000" dirty="0"/>
          </a:p>
          <a:p>
            <a:pPr lvl="2" eaLnBrk="1" hangingPunct="1">
              <a:buFont typeface="Wingdings" charset="0"/>
              <a:buChar char="Ä"/>
              <a:defRPr/>
            </a:pPr>
            <a:r>
              <a:rPr lang="en-US" sz="1800" dirty="0"/>
              <a:t>Default is group </a:t>
            </a:r>
            <a:r>
              <a:rPr lang="en-US" sz="1800" i="1" dirty="0">
                <a:solidFill>
                  <a:srgbClr val="0000FF"/>
                </a:solidFill>
              </a:rPr>
              <a:t>everyone</a:t>
            </a:r>
            <a:r>
              <a:rPr lang="en-US" sz="1800" dirty="0"/>
              <a:t> </a:t>
            </a:r>
            <a:br>
              <a:rPr lang="en-US" sz="1800" dirty="0"/>
            </a:br>
            <a:r>
              <a:rPr lang="en-US" sz="1800" dirty="0"/>
              <a:t>has </a:t>
            </a:r>
            <a:r>
              <a:rPr lang="en-US" sz="1800" dirty="0">
                <a:solidFill>
                  <a:srgbClr val="FF0000"/>
                </a:solidFill>
              </a:rPr>
              <a:t>full control</a:t>
            </a:r>
          </a:p>
          <a:p>
            <a:pPr lvl="2" eaLnBrk="1" hangingPunct="1">
              <a:buFont typeface="Wingdings" charset="0"/>
              <a:buNone/>
              <a:defRPr/>
            </a:pPr>
            <a:endParaRPr lang="en-US" sz="1800" dirty="0"/>
          </a:p>
          <a:p>
            <a:pPr lvl="2" eaLnBrk="1" hangingPunct="1">
              <a:buFont typeface="Wingdings" charset="0"/>
              <a:buChar char="Ä"/>
              <a:defRPr/>
            </a:pPr>
            <a:endParaRPr lang="en-US" sz="1800" dirty="0"/>
          </a:p>
        </p:txBody>
      </p:sp>
      <p:pic>
        <p:nvPicPr>
          <p:cNvPr id="9" name="Picture 4" descr="wp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78437" y="2362200"/>
            <a:ext cx="340836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5" name="TextBox 4">
            <a:extLst>
              <a:ext uri="{FF2B5EF4-FFF2-40B4-BE49-F238E27FC236}">
                <a16:creationId xmlns:a16="http://schemas.microsoft.com/office/drawing/2014/main" id="{5525AD6A-6026-4640-BAD1-1DE351D71464}"/>
              </a:ext>
            </a:extLst>
          </p:cNvPr>
          <p:cNvSpPr txBox="1"/>
          <p:nvPr/>
        </p:nvSpPr>
        <p:spPr>
          <a:xfrm>
            <a:off x="5804609" y="472413"/>
            <a:ext cx="3138670" cy="1477328"/>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So complicated (another reason why </a:t>
            </a:r>
            <a:r>
              <a:rPr lang="en-US" dirty="0" err="1">
                <a:latin typeface="Times" panose="02020603050405020304" pitchFamily="18" charset="0"/>
                <a:cs typeface="Times" panose="02020603050405020304" pitchFamily="18" charset="0"/>
              </a:rPr>
              <a:t>linux</a:t>
            </a:r>
            <a:r>
              <a:rPr lang="en-US" dirty="0">
                <a:latin typeface="Times" panose="02020603050405020304" pitchFamily="18" charset="0"/>
                <a:cs typeface="Times" panose="02020603050405020304" pitchFamily="18" charset="0"/>
              </a:rPr>
              <a:t> is so secure, which has default permissions that allow owners to have access only)</a:t>
            </a:r>
          </a:p>
        </p:txBody>
      </p:sp>
      <p:sp>
        <p:nvSpPr>
          <p:cNvPr id="6" name="TextBox 5">
            <a:extLst>
              <a:ext uri="{FF2B5EF4-FFF2-40B4-BE49-F238E27FC236}">
                <a16:creationId xmlns:a16="http://schemas.microsoft.com/office/drawing/2014/main" id="{9A2C28DA-BE74-4C13-838C-A1C92CD08C28}"/>
              </a:ext>
            </a:extLst>
          </p:cNvPr>
          <p:cNvSpPr txBox="1"/>
          <p:nvPr/>
        </p:nvSpPr>
        <p:spPr>
          <a:xfrm>
            <a:off x="608140" y="5008732"/>
            <a:ext cx="4224248"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As soon as you create the file on windows, literally everyone has full access</a:t>
            </a:r>
          </a:p>
        </p:txBody>
      </p:sp>
    </p:spTree>
    <p:extLst>
      <p:ext uri="{BB962C8B-B14F-4D97-AF65-F5344CB8AC3E}">
        <p14:creationId xmlns:p14="http://schemas.microsoft.com/office/powerpoint/2010/main" val="3389492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7543800" cy="1143000"/>
          </a:xfrm>
        </p:spPr>
        <p:txBody>
          <a:bodyPr/>
          <a:lstStyle/>
          <a:p>
            <a:r>
              <a:rPr lang="en-US" altLang="en-US"/>
              <a:t>Windows   Permissions … </a:t>
            </a:r>
            <a:r>
              <a:rPr lang="en-US" altLang="en-US" sz="2000" i="1"/>
              <a:t>continued </a:t>
            </a:r>
          </a:p>
        </p:txBody>
      </p:sp>
      <p:sp>
        <p:nvSpPr>
          <p:cNvPr id="7" name="Text Box 3"/>
          <p:cNvSpPr txBox="1">
            <a:spLocks noChangeArrowheads="1"/>
          </p:cNvSpPr>
          <p:nvPr/>
        </p:nvSpPr>
        <p:spPr bwMode="auto">
          <a:xfrm>
            <a:off x="609600" y="1400175"/>
            <a:ext cx="38100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marL="1257300" indent="-342900">
              <a:defRPr sz="2400">
                <a:solidFill>
                  <a:schemeClr val="tx1"/>
                </a:solidFill>
                <a:latin typeface="Arial" charset="0"/>
                <a:ea typeface="ＭＳ Ｐゴシック" charset="0"/>
              </a:defRPr>
            </a:lvl3pPr>
            <a:lvl4pPr marL="1714500" indent="-342900">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Char char="o"/>
              <a:defRPr/>
            </a:pPr>
            <a:r>
              <a:rPr lang="en-US"/>
              <a:t>Windows Permissions</a:t>
            </a:r>
            <a:endParaRPr lang="en-US" i="1">
              <a:solidFill>
                <a:srgbClr val="0000CC"/>
              </a:solidFill>
            </a:endParaRPr>
          </a:p>
          <a:p>
            <a:pPr lvl="1" eaLnBrk="1" hangingPunct="1">
              <a:buFont typeface="Wingdings" charset="0"/>
              <a:buChar char="Ø"/>
              <a:defRPr/>
            </a:pPr>
            <a:r>
              <a:rPr lang="en-US" sz="2000"/>
              <a:t>General</a:t>
            </a:r>
            <a:endParaRPr lang="en-US" sz="1800">
              <a:solidFill>
                <a:srgbClr val="FF0000"/>
              </a:solidFill>
            </a:endParaRPr>
          </a:p>
          <a:p>
            <a:pPr lvl="2" eaLnBrk="1" hangingPunct="1">
              <a:buFont typeface="Wingdings" charset="0"/>
              <a:buChar char="Ä"/>
              <a:defRPr/>
            </a:pPr>
            <a:r>
              <a:rPr lang="en-US" sz="1800"/>
              <a:t>Full Control</a:t>
            </a:r>
          </a:p>
          <a:p>
            <a:pPr lvl="2" eaLnBrk="1" hangingPunct="1">
              <a:buFont typeface="Wingdings" charset="0"/>
              <a:buChar char="Ä"/>
              <a:defRPr/>
            </a:pPr>
            <a:r>
              <a:rPr lang="en-US" sz="1800"/>
              <a:t>Modify</a:t>
            </a:r>
          </a:p>
          <a:p>
            <a:pPr lvl="2" eaLnBrk="1" hangingPunct="1">
              <a:buFont typeface="Wingdings" charset="0"/>
              <a:buChar char="Ä"/>
              <a:defRPr/>
            </a:pPr>
            <a:r>
              <a:rPr lang="en-US" sz="1800"/>
              <a:t>Read &amp; Execute</a:t>
            </a:r>
          </a:p>
          <a:p>
            <a:pPr lvl="2" eaLnBrk="1" hangingPunct="1">
              <a:buFont typeface="Wingdings" charset="0"/>
              <a:buChar char="Ä"/>
              <a:defRPr/>
            </a:pPr>
            <a:r>
              <a:rPr lang="en-US" sz="1800"/>
              <a:t>List folder contents</a:t>
            </a:r>
          </a:p>
          <a:p>
            <a:pPr lvl="2" eaLnBrk="1" hangingPunct="1">
              <a:buFont typeface="Wingdings" charset="0"/>
              <a:buChar char="Ä"/>
              <a:defRPr/>
            </a:pPr>
            <a:r>
              <a:rPr lang="en-US" sz="1800"/>
              <a:t>Read</a:t>
            </a:r>
          </a:p>
          <a:p>
            <a:pPr lvl="2" eaLnBrk="1" hangingPunct="1">
              <a:buFont typeface="Wingdings" charset="0"/>
              <a:buChar char="Ä"/>
              <a:defRPr/>
            </a:pPr>
            <a:r>
              <a:rPr lang="en-US" sz="1800"/>
              <a:t>Write</a:t>
            </a:r>
            <a:endParaRPr lang="en-US" sz="2000"/>
          </a:p>
        </p:txBody>
      </p:sp>
      <p:sp>
        <p:nvSpPr>
          <p:cNvPr id="8" name="Text Box 4"/>
          <p:cNvSpPr txBox="1">
            <a:spLocks noChangeArrowheads="1"/>
          </p:cNvSpPr>
          <p:nvPr/>
        </p:nvSpPr>
        <p:spPr bwMode="auto">
          <a:xfrm>
            <a:off x="4191000" y="1382713"/>
            <a:ext cx="4648200" cy="433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marL="1257300" indent="-342900">
              <a:defRPr sz="2400">
                <a:solidFill>
                  <a:schemeClr val="tx1"/>
                </a:solidFill>
                <a:latin typeface="Arial" charset="0"/>
                <a:ea typeface="ＭＳ Ｐゴシック" charset="0"/>
              </a:defRPr>
            </a:lvl3pPr>
            <a:lvl4pPr marL="1714500" indent="-342900">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defRPr/>
            </a:pPr>
            <a:endParaRPr lang="en-US" i="1">
              <a:solidFill>
                <a:srgbClr val="0000CC"/>
              </a:solidFill>
            </a:endParaRPr>
          </a:p>
          <a:p>
            <a:pPr lvl="1" eaLnBrk="1" hangingPunct="1">
              <a:buFont typeface="Wingdings" charset="0"/>
              <a:buChar char="Ø"/>
              <a:defRPr/>
            </a:pPr>
            <a:r>
              <a:rPr lang="en-US" sz="2000"/>
              <a:t>Advanced</a:t>
            </a:r>
            <a:endParaRPr lang="en-US" sz="1800">
              <a:solidFill>
                <a:srgbClr val="FF0000"/>
              </a:solidFill>
            </a:endParaRPr>
          </a:p>
          <a:p>
            <a:pPr lvl="2" eaLnBrk="1" hangingPunct="1">
              <a:buFont typeface="Wingdings" charset="0"/>
              <a:buChar char="Ä"/>
              <a:defRPr/>
            </a:pPr>
            <a:r>
              <a:rPr lang="en-US" sz="1800"/>
              <a:t>Traverse folder / Execute File</a:t>
            </a:r>
          </a:p>
          <a:p>
            <a:pPr lvl="2" eaLnBrk="1" hangingPunct="1">
              <a:buFont typeface="Wingdings" charset="0"/>
              <a:buChar char="Ä"/>
              <a:defRPr/>
            </a:pPr>
            <a:r>
              <a:rPr lang="en-US" sz="1800"/>
              <a:t>List folder / Read data</a:t>
            </a:r>
          </a:p>
          <a:p>
            <a:pPr lvl="2" eaLnBrk="1" hangingPunct="1">
              <a:buFont typeface="Wingdings" charset="0"/>
              <a:buChar char="Ä"/>
              <a:defRPr/>
            </a:pPr>
            <a:r>
              <a:rPr lang="en-US" sz="1800"/>
              <a:t>Read attributes</a:t>
            </a:r>
          </a:p>
          <a:p>
            <a:pPr lvl="2" eaLnBrk="1" hangingPunct="1">
              <a:buFont typeface="Wingdings" charset="0"/>
              <a:buChar char="Ä"/>
              <a:defRPr/>
            </a:pPr>
            <a:r>
              <a:rPr lang="en-US" sz="1800"/>
              <a:t>Read extended attributes</a:t>
            </a:r>
          </a:p>
          <a:p>
            <a:pPr lvl="2" eaLnBrk="1" hangingPunct="1">
              <a:buFont typeface="Wingdings" charset="0"/>
              <a:buChar char="Ä"/>
              <a:defRPr/>
            </a:pPr>
            <a:r>
              <a:rPr lang="en-US" sz="1800"/>
              <a:t>Create files / Write data</a:t>
            </a:r>
          </a:p>
          <a:p>
            <a:pPr lvl="2" eaLnBrk="1" hangingPunct="1">
              <a:buFont typeface="Wingdings" charset="0"/>
              <a:buChar char="Ä"/>
              <a:defRPr/>
            </a:pPr>
            <a:r>
              <a:rPr lang="en-US" sz="1800"/>
              <a:t>Create folders / Append data</a:t>
            </a:r>
          </a:p>
          <a:p>
            <a:pPr lvl="2" eaLnBrk="1" hangingPunct="1">
              <a:buFont typeface="Wingdings" charset="0"/>
              <a:buChar char="Ä"/>
              <a:defRPr/>
            </a:pPr>
            <a:r>
              <a:rPr lang="en-US" sz="1800"/>
              <a:t>Write attributes</a:t>
            </a:r>
          </a:p>
          <a:p>
            <a:pPr lvl="2" eaLnBrk="1" hangingPunct="1">
              <a:buFont typeface="Wingdings" charset="0"/>
              <a:buChar char="Ä"/>
              <a:defRPr/>
            </a:pPr>
            <a:r>
              <a:rPr lang="en-US" sz="1800"/>
              <a:t>Write extended attributes</a:t>
            </a:r>
          </a:p>
          <a:p>
            <a:pPr lvl="2" eaLnBrk="1" hangingPunct="1">
              <a:buFont typeface="Wingdings" charset="0"/>
              <a:buChar char="Ä"/>
              <a:defRPr/>
            </a:pPr>
            <a:r>
              <a:rPr lang="en-US" sz="1800"/>
              <a:t>Delete subfolders &amp; files</a:t>
            </a:r>
          </a:p>
          <a:p>
            <a:pPr lvl="2" eaLnBrk="1" hangingPunct="1">
              <a:buFont typeface="Wingdings" charset="0"/>
              <a:buChar char="Ä"/>
              <a:defRPr/>
            </a:pPr>
            <a:r>
              <a:rPr lang="en-US" sz="1800"/>
              <a:t>Delete</a:t>
            </a:r>
          </a:p>
          <a:p>
            <a:pPr lvl="2" eaLnBrk="1" hangingPunct="1">
              <a:buFont typeface="Wingdings" charset="0"/>
              <a:buChar char="Ä"/>
              <a:defRPr/>
            </a:pPr>
            <a:r>
              <a:rPr lang="en-US" sz="1800"/>
              <a:t>Read permissions</a:t>
            </a:r>
          </a:p>
          <a:p>
            <a:pPr lvl="2" eaLnBrk="1" hangingPunct="1">
              <a:buFont typeface="Wingdings" charset="0"/>
              <a:buChar char="Ä"/>
              <a:defRPr/>
            </a:pPr>
            <a:r>
              <a:rPr lang="en-US" sz="1800"/>
              <a:t>Change permissions</a:t>
            </a:r>
          </a:p>
          <a:p>
            <a:pPr lvl="2" eaLnBrk="1" hangingPunct="1">
              <a:buFont typeface="Wingdings" charset="0"/>
              <a:buChar char="Ä"/>
              <a:defRPr/>
            </a:pPr>
            <a:r>
              <a:rPr lang="en-US" sz="1800"/>
              <a:t>Take ownership</a:t>
            </a:r>
            <a:endParaRPr lang="en-US" sz="2000"/>
          </a:p>
        </p:txBody>
      </p:sp>
      <p:sp>
        <p:nvSpPr>
          <p:cNvPr id="9" name="Text Box 14"/>
          <p:cNvSpPr txBox="1">
            <a:spLocks noChangeArrowheads="1"/>
          </p:cNvSpPr>
          <p:nvPr/>
        </p:nvSpPr>
        <p:spPr bwMode="auto">
          <a:xfrm>
            <a:off x="1181100" y="5695071"/>
            <a:ext cx="609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marL="1257300" indent="-342900">
              <a:defRPr sz="2400">
                <a:solidFill>
                  <a:schemeClr val="tx1"/>
                </a:solidFill>
                <a:latin typeface="Arial" charset="0"/>
                <a:ea typeface="ＭＳ Ｐゴシック" charset="0"/>
              </a:defRPr>
            </a:lvl3pPr>
            <a:lvl4pPr marL="1714500" indent="-342900">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None/>
              <a:defRPr/>
            </a:pPr>
            <a:r>
              <a:rPr lang="en-US" sz="2000"/>
              <a:t>Any </a:t>
            </a:r>
            <a:r>
              <a:rPr lang="en-US" sz="2000" i="1"/>
              <a:t>deny </a:t>
            </a:r>
            <a:r>
              <a:rPr lang="en-US" sz="2000"/>
              <a:t>takes precedence, even if a user has explicit permission</a:t>
            </a:r>
            <a:endParaRPr lang="en-US" sz="1800"/>
          </a:p>
        </p:txBody>
      </p:sp>
    </p:spTree>
    <p:extLst>
      <p:ext uri="{BB962C8B-B14F-4D97-AF65-F5344CB8AC3E}">
        <p14:creationId xmlns:p14="http://schemas.microsoft.com/office/powerpoint/2010/main" val="409476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685800" y="1447800"/>
            <a:ext cx="50292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pitchFamily="34" charset="0"/>
                <a:ea typeface="ＭＳ Ｐゴシック" pitchFamily="34" charset="-128"/>
              </a:defRPr>
            </a:lvl1pPr>
            <a:lvl2pPr marL="800100" indent="-342900">
              <a:defRPr sz="2400">
                <a:solidFill>
                  <a:schemeClr val="tx1"/>
                </a:solidFill>
                <a:latin typeface="Arial" pitchFamily="34" charset="0"/>
                <a:ea typeface="ＭＳ Ｐゴシック" pitchFamily="34" charset="-128"/>
              </a:defRPr>
            </a:lvl2pPr>
            <a:lvl3pPr marL="1257300" indent="-3429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Char char="o"/>
            </a:pPr>
            <a:r>
              <a:rPr lang="en-US" altLang="en-US" dirty="0"/>
              <a:t>ACL permissions flow </a:t>
            </a:r>
            <a:r>
              <a:rPr lang="ja-JP" altLang="en-US" dirty="0"/>
              <a:t>“</a:t>
            </a:r>
            <a:r>
              <a:rPr lang="en-US" altLang="ja-JP" dirty="0"/>
              <a:t>downhill</a:t>
            </a:r>
            <a:r>
              <a:rPr lang="ja-JP" altLang="en-US" dirty="0"/>
              <a:t>”</a:t>
            </a:r>
            <a:endParaRPr lang="en-US" altLang="ja-JP" i="1" dirty="0">
              <a:solidFill>
                <a:srgbClr val="0000CC"/>
              </a:solidFill>
            </a:endParaRPr>
          </a:p>
          <a:p>
            <a:pPr lvl="1" eaLnBrk="1" hangingPunct="1">
              <a:buFont typeface="Wingdings" pitchFamily="2" charset="2"/>
              <a:buChar char="Ø"/>
            </a:pPr>
            <a:r>
              <a:rPr lang="en-US" altLang="en-US" sz="2000" dirty="0"/>
              <a:t>If total access is denied at the </a:t>
            </a:r>
            <a:r>
              <a:rPr lang="ja-JP" altLang="en-US" sz="2000" dirty="0"/>
              <a:t>“</a:t>
            </a:r>
            <a:r>
              <a:rPr lang="en-US" altLang="ja-JP" sz="2000" dirty="0"/>
              <a:t>root</a:t>
            </a:r>
            <a:r>
              <a:rPr lang="ja-JP" altLang="en-US" sz="2000" dirty="0"/>
              <a:t>”</a:t>
            </a:r>
            <a:r>
              <a:rPr lang="en-US" altLang="ja-JP" sz="2000" dirty="0"/>
              <a:t> folder, then no files/folders below can be accessed</a:t>
            </a:r>
          </a:p>
          <a:p>
            <a:pPr eaLnBrk="1" hangingPunct="1">
              <a:buFont typeface="Wingdings" pitchFamily="2" charset="2"/>
              <a:buNone/>
            </a:pPr>
            <a:endParaRPr lang="en-US" altLang="en-US" sz="800" dirty="0"/>
          </a:p>
          <a:p>
            <a:pPr lvl="1" eaLnBrk="1" hangingPunct="1">
              <a:buFont typeface="Wingdings" pitchFamily="2" charset="2"/>
              <a:buChar char="Ø"/>
            </a:pPr>
            <a:r>
              <a:rPr lang="en-US" altLang="en-US" sz="2000" dirty="0"/>
              <a:t>If Read/Execute or Directory Traversal granted at root, then less restrictive permissions may be granted below</a:t>
            </a:r>
          </a:p>
          <a:p>
            <a:pPr lvl="1" eaLnBrk="1" hangingPunct="1">
              <a:buFont typeface="Wingdings" pitchFamily="2" charset="2"/>
              <a:buChar char="Ø"/>
            </a:pPr>
            <a:endParaRPr lang="en-US" altLang="en-US" sz="1000" dirty="0"/>
          </a:p>
          <a:p>
            <a:pPr lvl="1" eaLnBrk="1" hangingPunct="1">
              <a:buFont typeface="Wingdings" pitchFamily="2" charset="2"/>
              <a:buChar char="Ø"/>
            </a:pPr>
            <a:r>
              <a:rPr lang="en-US" altLang="en-US" sz="2000" dirty="0"/>
              <a:t>If any sub-folder is restricted, then all files/folders below that branch are restricted</a:t>
            </a:r>
          </a:p>
          <a:p>
            <a:pPr lvl="2" eaLnBrk="1" hangingPunct="1">
              <a:buFont typeface="Wingdings" pitchFamily="2" charset="2"/>
              <a:buChar char="Ä"/>
            </a:pPr>
            <a:r>
              <a:rPr lang="en-US" altLang="en-US" sz="1800" dirty="0"/>
              <a:t>Less restrictive settings can be set, but will be ignored because the </a:t>
            </a:r>
            <a:r>
              <a:rPr lang="ja-JP" altLang="en-US" sz="1800" dirty="0"/>
              <a:t>“</a:t>
            </a:r>
            <a:r>
              <a:rPr lang="en-US" altLang="ja-JP" sz="1800" dirty="0"/>
              <a:t>higher</a:t>
            </a:r>
            <a:r>
              <a:rPr lang="ja-JP" altLang="en-US" sz="1800" dirty="0"/>
              <a:t>”</a:t>
            </a:r>
            <a:r>
              <a:rPr lang="en-US" altLang="ja-JP" sz="1800" dirty="0"/>
              <a:t> level deny has precedence</a:t>
            </a:r>
          </a:p>
          <a:p>
            <a:pPr lvl="2" eaLnBrk="1" hangingPunct="1">
              <a:buFont typeface="Wingdings" pitchFamily="2" charset="2"/>
              <a:buChar char="Ø"/>
            </a:pPr>
            <a:endParaRPr lang="en-US" altLang="en-US" sz="1800" dirty="0"/>
          </a:p>
          <a:p>
            <a:endParaRPr lang="en-US" altLang="en-US" sz="1600" dirty="0"/>
          </a:p>
        </p:txBody>
      </p:sp>
      <p:sp>
        <p:nvSpPr>
          <p:cNvPr id="7" name="Rectangle 3"/>
          <p:cNvSpPr>
            <a:spLocks noGrp="1" noChangeArrowheads="1"/>
          </p:cNvSpPr>
          <p:nvPr>
            <p:ph type="title"/>
          </p:nvPr>
        </p:nvSpPr>
        <p:spPr>
          <a:xfrm>
            <a:off x="457200" y="274638"/>
            <a:ext cx="7391400" cy="1143000"/>
          </a:xfrm>
        </p:spPr>
        <p:txBody>
          <a:bodyPr/>
          <a:lstStyle/>
          <a:p>
            <a:r>
              <a:rPr lang="en-US" altLang="en-US"/>
              <a:t>Windows   Permissions … </a:t>
            </a:r>
            <a:r>
              <a:rPr lang="en-US" altLang="en-US" sz="2000" i="1"/>
              <a:t>continued</a:t>
            </a:r>
          </a:p>
        </p:txBody>
      </p:sp>
      <p:graphicFrame>
        <p:nvGraphicFramePr>
          <p:cNvPr id="8" name="Object 10"/>
          <p:cNvGraphicFramePr>
            <a:graphicFrameLocks noGrp="1" noChangeAspect="1"/>
          </p:cNvGraphicFramePr>
          <p:nvPr>
            <p:ph idx="1"/>
          </p:nvPr>
        </p:nvGraphicFramePr>
        <p:xfrm>
          <a:off x="5715000" y="1219200"/>
          <a:ext cx="3116263" cy="5181600"/>
        </p:xfrm>
        <a:graphic>
          <a:graphicData uri="http://schemas.openxmlformats.org/presentationml/2006/ole">
            <mc:AlternateContent xmlns:mc="http://schemas.openxmlformats.org/markup-compatibility/2006">
              <mc:Choice xmlns:v="urn:schemas-microsoft-com:vml" Requires="v">
                <p:oleObj spid="_x0000_s1036" name="VISIO" r:id="rId3" imgW="3314700" imgH="5524500" progId="Visio.Drawing.6">
                  <p:embed/>
                </p:oleObj>
              </mc:Choice>
              <mc:Fallback>
                <p:oleObj name="VISIO" r:id="rId3" imgW="3314700" imgH="5524500" progId="Visio.Drawing.6">
                  <p:embed/>
                  <p:pic>
                    <p:nvPicPr>
                      <p:cNvPr id="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219200"/>
                        <a:ext cx="3116263" cy="5181600"/>
                      </a:xfrm>
                      <a:prstGeom prst="rect">
                        <a:avLst/>
                      </a:prstGeom>
                      <a:noFill/>
                      <a:ln w="9525">
                        <a:solidFill>
                          <a:srgbClr val="FFD5D5"/>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 name="TextBox 4">
            <a:extLst>
              <a:ext uri="{FF2B5EF4-FFF2-40B4-BE49-F238E27FC236}">
                <a16:creationId xmlns:a16="http://schemas.microsoft.com/office/drawing/2014/main" id="{FF58C577-730B-4707-982C-054D0DAEE45E}"/>
              </a:ext>
            </a:extLst>
          </p:cNvPr>
          <p:cNvSpPr txBox="1"/>
          <p:nvPr/>
        </p:nvSpPr>
        <p:spPr>
          <a:xfrm>
            <a:off x="1594625" y="65038"/>
            <a:ext cx="7549376"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If you say only read access to the folder, it doesn’t matter if you have write access to the files in the folder, best case scenario for them you have read access</a:t>
            </a:r>
          </a:p>
        </p:txBody>
      </p:sp>
    </p:spTree>
    <p:extLst>
      <p:ext uri="{BB962C8B-B14F-4D97-AF65-F5344CB8AC3E}">
        <p14:creationId xmlns:p14="http://schemas.microsoft.com/office/powerpoint/2010/main" val="3929568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a:defRPr/>
            </a:pPr>
            <a:r>
              <a:rPr lang="en-US"/>
              <a:t>ACL  Applications</a:t>
            </a:r>
            <a:endParaRPr lang="en-US" sz="2000" i="1"/>
          </a:p>
        </p:txBody>
      </p:sp>
      <p:sp>
        <p:nvSpPr>
          <p:cNvPr id="7" name="Text Box 3"/>
          <p:cNvSpPr txBox="1">
            <a:spLocks noChangeArrowheads="1"/>
          </p:cNvSpPr>
          <p:nvPr/>
        </p:nvSpPr>
        <p:spPr bwMode="auto">
          <a:xfrm>
            <a:off x="838200" y="1676400"/>
            <a:ext cx="77724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marL="1257300" indent="-342900">
              <a:defRPr sz="2400">
                <a:solidFill>
                  <a:schemeClr val="tx1"/>
                </a:solidFill>
                <a:latin typeface="Arial" charset="0"/>
                <a:ea typeface="ＭＳ Ｐゴシック" charset="0"/>
              </a:defRPr>
            </a:lvl3pPr>
            <a:lvl4pPr marL="1714500" indent="-342900">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Char char="o"/>
              <a:defRPr/>
            </a:pPr>
            <a:r>
              <a:rPr lang="en-US" dirty="0"/>
              <a:t>ACLs can be applied to:</a:t>
            </a:r>
            <a:endParaRPr lang="en-US" i="1" dirty="0">
              <a:solidFill>
                <a:srgbClr val="0000CC"/>
              </a:solidFill>
            </a:endParaRPr>
          </a:p>
          <a:p>
            <a:pPr lvl="1" eaLnBrk="1" hangingPunct="1">
              <a:buFont typeface="Wingdings" charset="0"/>
              <a:buChar char="Ø"/>
              <a:defRPr/>
            </a:pPr>
            <a:r>
              <a:rPr lang="en-US" sz="1800" dirty="0"/>
              <a:t>File systems, directories (folders) and files</a:t>
            </a:r>
          </a:p>
          <a:p>
            <a:pPr lvl="1" eaLnBrk="1" hangingPunct="1">
              <a:buFont typeface="Wingdings" charset="0"/>
              <a:buChar char="Ø"/>
              <a:defRPr/>
            </a:pPr>
            <a:r>
              <a:rPr lang="en-US" sz="1800" dirty="0"/>
              <a:t>Some applications can apply ACLs within a file</a:t>
            </a:r>
          </a:p>
          <a:p>
            <a:pPr lvl="2" eaLnBrk="1" hangingPunct="1">
              <a:buFont typeface="Wingdings" charset="0"/>
              <a:buChar char="Ä"/>
              <a:defRPr/>
            </a:pPr>
            <a:r>
              <a:rPr lang="en-US" sz="1800" dirty="0"/>
              <a:t>Data-Bases, spreadsheets, </a:t>
            </a:r>
          </a:p>
          <a:p>
            <a:pPr lvl="2" eaLnBrk="1" hangingPunct="1">
              <a:buFont typeface="Wingdings" charset="0"/>
              <a:buNone/>
              <a:defRPr/>
            </a:pPr>
            <a:endParaRPr lang="en-US" sz="1800" dirty="0"/>
          </a:p>
          <a:p>
            <a:pPr lvl="2" eaLnBrk="1" hangingPunct="1">
              <a:buFont typeface="Wingdings" charset="0"/>
              <a:buNone/>
              <a:defRPr/>
            </a:pPr>
            <a:endParaRPr lang="en-US" sz="800" dirty="0"/>
          </a:p>
          <a:p>
            <a:pPr eaLnBrk="1" hangingPunct="1">
              <a:buFont typeface="Wingdings" charset="0"/>
              <a:buChar char="o"/>
              <a:defRPr/>
            </a:pPr>
            <a:r>
              <a:rPr lang="en-US" dirty="0"/>
              <a:t>Are ACLs trustworthy ?</a:t>
            </a:r>
            <a:endParaRPr lang="en-US" sz="1800" dirty="0"/>
          </a:p>
          <a:p>
            <a:pPr lvl="1" eaLnBrk="1" hangingPunct="1">
              <a:buFont typeface="Wingdings" charset="0"/>
              <a:buChar char="Ø"/>
              <a:defRPr/>
            </a:pPr>
            <a:r>
              <a:rPr lang="en-US" sz="1800" dirty="0"/>
              <a:t>ACLs rely on the authentication mechanism</a:t>
            </a:r>
          </a:p>
          <a:p>
            <a:pPr lvl="1" eaLnBrk="1" hangingPunct="1">
              <a:buFont typeface="Wingdings" charset="0"/>
              <a:buChar char="Ø"/>
              <a:defRPr/>
            </a:pPr>
            <a:r>
              <a:rPr lang="en-US" sz="1800" dirty="0"/>
              <a:t>File ACLs are set by System Administrators and users</a:t>
            </a:r>
          </a:p>
        </p:txBody>
      </p:sp>
      <p:sp>
        <p:nvSpPr>
          <p:cNvPr id="4" name="TextBox 3">
            <a:extLst>
              <a:ext uri="{FF2B5EF4-FFF2-40B4-BE49-F238E27FC236}">
                <a16:creationId xmlns:a16="http://schemas.microsoft.com/office/drawing/2014/main" id="{4A4A1568-8ABC-46EA-BC1E-65CE4481BAF0}"/>
              </a:ext>
            </a:extLst>
          </p:cNvPr>
          <p:cNvSpPr txBox="1"/>
          <p:nvPr/>
        </p:nvSpPr>
        <p:spPr>
          <a:xfrm>
            <a:off x="1054189" y="4898975"/>
            <a:ext cx="4231489"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The problem is the authentication. If you can log in and say you’re a admin role, it doesn’t matter what access control you use, you have the password of the admin role</a:t>
            </a:r>
          </a:p>
        </p:txBody>
      </p:sp>
    </p:spTree>
    <p:extLst>
      <p:ext uri="{BB962C8B-B14F-4D97-AF65-F5344CB8AC3E}">
        <p14:creationId xmlns:p14="http://schemas.microsoft.com/office/powerpoint/2010/main" val="3766456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74638"/>
            <a:ext cx="7315200" cy="1143000"/>
          </a:xfrm>
        </p:spPr>
        <p:txBody>
          <a:bodyPr/>
          <a:lstStyle/>
          <a:p>
            <a:r>
              <a:rPr lang="en-US" dirty="0"/>
              <a:t>Role Based Access Control (RBAC)</a:t>
            </a:r>
          </a:p>
        </p:txBody>
      </p:sp>
      <p:sp>
        <p:nvSpPr>
          <p:cNvPr id="9" name="Content Placeholder 2"/>
          <p:cNvSpPr>
            <a:spLocks noGrp="1"/>
          </p:cNvSpPr>
          <p:nvPr>
            <p:ph idx="1"/>
          </p:nvPr>
        </p:nvSpPr>
        <p:spPr>
          <a:xfrm>
            <a:off x="457200" y="1600200"/>
            <a:ext cx="8229600" cy="4525963"/>
          </a:xfrm>
        </p:spPr>
        <p:txBody>
          <a:bodyPr/>
          <a:lstStyle/>
          <a:p>
            <a:pPr marL="0" lvl="0" indent="0" eaLnBrk="1" hangingPunct="1">
              <a:buFont typeface="Wingdings" charset="0"/>
              <a:buChar char="o"/>
              <a:defRPr/>
            </a:pPr>
            <a:r>
              <a:rPr lang="en-US" dirty="0">
                <a:solidFill>
                  <a:srgbClr val="000000"/>
                </a:solidFill>
                <a:latin typeface="Arial" pitchFamily="34" charset="0"/>
                <a:ea typeface="ＭＳ Ｐゴシック" pitchFamily="34" charset="-128"/>
              </a:rPr>
              <a:t>Role Based:</a:t>
            </a:r>
          </a:p>
          <a:p>
            <a:pPr marL="457200" lvl="1" indent="0" eaLnBrk="1" hangingPunct="1">
              <a:buFont typeface="Wingdings" charset="0"/>
              <a:buChar char="n"/>
              <a:defRPr/>
            </a:pPr>
            <a:r>
              <a:rPr lang="en-US" sz="1800" dirty="0">
                <a:solidFill>
                  <a:srgbClr val="000000"/>
                </a:solidFill>
                <a:latin typeface="Arial" pitchFamily="34" charset="0"/>
                <a:ea typeface="ＭＳ Ｐゴシック" pitchFamily="34" charset="-128"/>
              </a:rPr>
              <a:t>Users are assigned a role. Developer, User, Manager, etc.</a:t>
            </a:r>
          </a:p>
          <a:p>
            <a:pPr marL="457200" lvl="1" indent="0" eaLnBrk="1" hangingPunct="1">
              <a:buFont typeface="Wingdings" charset="0"/>
              <a:buChar char="n"/>
              <a:defRPr/>
            </a:pPr>
            <a:r>
              <a:rPr lang="en-US" sz="1800" dirty="0">
                <a:solidFill>
                  <a:srgbClr val="000000"/>
                </a:solidFill>
                <a:latin typeface="Arial" pitchFamily="34" charset="0"/>
                <a:ea typeface="ＭＳ Ｐゴシック" pitchFamily="34" charset="-128"/>
              </a:rPr>
              <a:t>Access is granted based on user role.</a:t>
            </a:r>
          </a:p>
          <a:p>
            <a:pPr marL="457200" lvl="1" indent="0" eaLnBrk="1" hangingPunct="1">
              <a:buFont typeface="Wingdings" charset="0"/>
              <a:buChar char="n"/>
              <a:defRPr/>
            </a:pPr>
            <a:endParaRPr lang="en-US" sz="1800" dirty="0">
              <a:solidFill>
                <a:srgbClr val="000000"/>
              </a:solidFill>
              <a:latin typeface="Arial" pitchFamily="34" charset="0"/>
              <a:ea typeface="ＭＳ Ｐゴシック" pitchFamily="34" charset="-128"/>
            </a:endParaRPr>
          </a:p>
          <a:p>
            <a:pPr marL="457200" lvl="1" indent="0" eaLnBrk="1" hangingPunct="1">
              <a:buFont typeface="Wingdings" charset="0"/>
              <a:buChar char="n"/>
              <a:defRPr/>
            </a:pPr>
            <a:r>
              <a:rPr lang="en-US" sz="1800" dirty="0"/>
              <a:t>Role assignment: A subject can exercise a permission only if the subject has selected or been assigned a role.</a:t>
            </a:r>
          </a:p>
          <a:p>
            <a:pPr marL="457200" lvl="1" indent="0" eaLnBrk="1" hangingPunct="1">
              <a:buFont typeface="Wingdings" charset="0"/>
              <a:buChar char="n"/>
              <a:defRPr/>
            </a:pPr>
            <a:r>
              <a:rPr lang="en-US" sz="1800" dirty="0"/>
              <a:t>Role authorization: A subject's active role must be authorized for the subject. With rule 1 above, this rule ensures that users can take on only roles for which they are authorized.</a:t>
            </a:r>
          </a:p>
          <a:p>
            <a:pPr marL="457200" lvl="1" indent="0" eaLnBrk="1" hangingPunct="1">
              <a:buFont typeface="Wingdings" charset="0"/>
              <a:buChar char="n"/>
              <a:defRPr/>
            </a:pPr>
            <a:r>
              <a:rPr lang="en-US" sz="1800" dirty="0"/>
              <a:t>Permission authorization: A subject can exercise a permission only if the permission is authorized for the subject's active role. With rules 1 and 2, this rule ensures that users can exercise only permissions for which they are authorized.</a:t>
            </a:r>
            <a:endParaRPr lang="en-US" sz="1800" dirty="0">
              <a:solidFill>
                <a:srgbClr val="000000"/>
              </a:solidFill>
              <a:latin typeface="Arial" pitchFamily="34" charset="0"/>
              <a:ea typeface="ＭＳ Ｐゴシック" pitchFamily="34" charset="-128"/>
            </a:endParaRPr>
          </a:p>
          <a:p>
            <a:endParaRPr lang="en-US" dirty="0"/>
          </a:p>
        </p:txBody>
      </p:sp>
      <p:sp>
        <p:nvSpPr>
          <p:cNvPr id="4" name="TextBox 3">
            <a:extLst>
              <a:ext uri="{FF2B5EF4-FFF2-40B4-BE49-F238E27FC236}">
                <a16:creationId xmlns:a16="http://schemas.microsoft.com/office/drawing/2014/main" id="{FA760B70-B52D-4096-AF06-ED5E42C45CF7}"/>
              </a:ext>
            </a:extLst>
          </p:cNvPr>
          <p:cNvSpPr txBox="1"/>
          <p:nvPr/>
        </p:nvSpPr>
        <p:spPr>
          <a:xfrm>
            <a:off x="3418247" y="5666215"/>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Similar to group-based permissions</a:t>
            </a:r>
          </a:p>
        </p:txBody>
      </p:sp>
    </p:spTree>
    <p:extLst>
      <p:ext uri="{BB962C8B-B14F-4D97-AF65-F5344CB8AC3E}">
        <p14:creationId xmlns:p14="http://schemas.microsoft.com/office/powerpoint/2010/main" val="1310683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RBAC Continued</a:t>
            </a:r>
          </a:p>
        </p:txBody>
      </p:sp>
      <p:sp>
        <p:nvSpPr>
          <p:cNvPr id="5" name="Content Placeholder 3"/>
          <p:cNvSpPr>
            <a:spLocks noGrp="1"/>
          </p:cNvSpPr>
          <p:nvPr>
            <p:ph idx="1"/>
          </p:nvPr>
        </p:nvSpPr>
        <p:spPr>
          <a:xfrm>
            <a:off x="457200" y="1600200"/>
            <a:ext cx="8229600" cy="4525963"/>
          </a:xfrm>
        </p:spPr>
        <p:txBody>
          <a:bodyPr/>
          <a:lstStyle/>
          <a:p>
            <a:r>
              <a:rPr lang="en-US" dirty="0"/>
              <a:t>Role assignment</a:t>
            </a:r>
          </a:p>
          <a:p>
            <a:pPr lvl="1"/>
            <a:r>
              <a:rPr lang="en-US" dirty="0"/>
              <a:t>Each account has a role</a:t>
            </a:r>
          </a:p>
          <a:p>
            <a:r>
              <a:rPr lang="en-US" dirty="0"/>
              <a:t>During an access event</a:t>
            </a:r>
          </a:p>
          <a:p>
            <a:pPr lvl="1"/>
            <a:r>
              <a:rPr lang="en-US" dirty="0"/>
              <a:t>Role authorization – confirm the account belongs to role</a:t>
            </a:r>
          </a:p>
          <a:p>
            <a:pPr lvl="1"/>
            <a:r>
              <a:rPr lang="en-US" dirty="0"/>
              <a:t>Permission authorization – confirm the role has access</a:t>
            </a:r>
          </a:p>
          <a:p>
            <a:endParaRPr lang="en-US" dirty="0"/>
          </a:p>
        </p:txBody>
      </p:sp>
      <p:sp>
        <p:nvSpPr>
          <p:cNvPr id="6" name="TextBox 5">
            <a:extLst>
              <a:ext uri="{FF2B5EF4-FFF2-40B4-BE49-F238E27FC236}">
                <a16:creationId xmlns:a16="http://schemas.microsoft.com/office/drawing/2014/main" id="{604933E6-7EDE-4033-8FA3-9FF08A35BB0F}"/>
              </a:ext>
            </a:extLst>
          </p:cNvPr>
          <p:cNvSpPr txBox="1"/>
          <p:nvPr/>
        </p:nvSpPr>
        <p:spPr>
          <a:xfrm>
            <a:off x="1054189" y="5637639"/>
            <a:ext cx="4298396"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Are you a student? So you are a student. Does the student role have access to the file?</a:t>
            </a:r>
          </a:p>
        </p:txBody>
      </p:sp>
    </p:spTree>
    <p:extLst>
      <p:ext uri="{BB962C8B-B14F-4D97-AF65-F5344CB8AC3E}">
        <p14:creationId xmlns:p14="http://schemas.microsoft.com/office/powerpoint/2010/main" val="3820192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RBAC Criticism</a:t>
            </a:r>
          </a:p>
        </p:txBody>
      </p:sp>
      <p:sp>
        <p:nvSpPr>
          <p:cNvPr id="5" name="Content Placeholder 2"/>
          <p:cNvSpPr>
            <a:spLocks noGrp="1"/>
          </p:cNvSpPr>
          <p:nvPr>
            <p:ph idx="1"/>
          </p:nvPr>
        </p:nvSpPr>
        <p:spPr>
          <a:xfrm>
            <a:off x="457200" y="1600200"/>
            <a:ext cx="8229600" cy="4525963"/>
          </a:xfrm>
        </p:spPr>
        <p:txBody>
          <a:bodyPr/>
          <a:lstStyle/>
          <a:p>
            <a:r>
              <a:rPr lang="en-US" dirty="0"/>
              <a:t>Too many roles</a:t>
            </a:r>
          </a:p>
          <a:p>
            <a:pPr lvl="1"/>
            <a:r>
              <a:rPr lang="en-US" dirty="0"/>
              <a:t>Leads to complex policies and complex configurations</a:t>
            </a:r>
          </a:p>
        </p:txBody>
      </p:sp>
    </p:spTree>
    <p:extLst>
      <p:ext uri="{BB962C8B-B14F-4D97-AF65-F5344CB8AC3E}">
        <p14:creationId xmlns:p14="http://schemas.microsoft.com/office/powerpoint/2010/main" val="1838948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a:t>Other terms</a:t>
            </a:r>
          </a:p>
        </p:txBody>
      </p:sp>
      <p:sp>
        <p:nvSpPr>
          <p:cNvPr id="5" name="Content Placeholder 2"/>
          <p:cNvSpPr>
            <a:spLocks noGrp="1"/>
          </p:cNvSpPr>
          <p:nvPr>
            <p:ph idx="1"/>
          </p:nvPr>
        </p:nvSpPr>
        <p:spPr>
          <a:xfrm>
            <a:off x="685800" y="1524000"/>
            <a:ext cx="7772400" cy="4114800"/>
          </a:xfrm>
        </p:spPr>
        <p:txBody>
          <a:bodyPr/>
          <a:lstStyle/>
          <a:p>
            <a:r>
              <a:rPr lang="en-US" sz="2800" dirty="0"/>
              <a:t>Privilege bracketing – intentional temporary escalation of privilege</a:t>
            </a:r>
          </a:p>
          <a:p>
            <a:pPr lvl="1"/>
            <a:r>
              <a:rPr lang="en-US" sz="2400" dirty="0" err="1"/>
              <a:t>Sudo</a:t>
            </a:r>
            <a:r>
              <a:rPr lang="en-US" sz="2400" dirty="0"/>
              <a:t>, UAC</a:t>
            </a:r>
          </a:p>
          <a:p>
            <a:r>
              <a:rPr lang="en-US" sz="2800" dirty="0"/>
              <a:t>Privilege Escalation – gaining increased privilege, usually in a negative context</a:t>
            </a:r>
          </a:p>
          <a:p>
            <a:r>
              <a:rPr lang="en-US" sz="2800" dirty="0"/>
              <a:t>Privilege revocation – removing privilege</a:t>
            </a:r>
          </a:p>
          <a:p>
            <a:r>
              <a:rPr lang="en-US" sz="2800" dirty="0"/>
              <a:t>Privilege separation – partitioning a program into parts which need privilege and those that don’t</a:t>
            </a:r>
          </a:p>
          <a:p>
            <a:endParaRPr lang="en-US" dirty="0"/>
          </a:p>
        </p:txBody>
      </p:sp>
      <p:sp>
        <p:nvSpPr>
          <p:cNvPr id="6" name="TextBox 5">
            <a:extLst>
              <a:ext uri="{FF2B5EF4-FFF2-40B4-BE49-F238E27FC236}">
                <a16:creationId xmlns:a16="http://schemas.microsoft.com/office/drawing/2014/main" id="{1701E09C-69BB-4678-9333-29C31AC02AE6}"/>
              </a:ext>
            </a:extLst>
          </p:cNvPr>
          <p:cNvSpPr txBox="1"/>
          <p:nvPr/>
        </p:nvSpPr>
        <p:spPr>
          <a:xfrm>
            <a:off x="3429398" y="547489"/>
            <a:ext cx="4086523" cy="923330"/>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Login as normal user, run </a:t>
            </a:r>
            <a:r>
              <a:rPr lang="en-US" dirty="0" err="1">
                <a:latin typeface="Times" panose="02020603050405020304" pitchFamily="18" charset="0"/>
                <a:cs typeface="Times" panose="02020603050405020304" pitchFamily="18" charset="0"/>
              </a:rPr>
              <a:t>sudo</a:t>
            </a:r>
            <a:r>
              <a:rPr lang="en-US" dirty="0">
                <a:latin typeface="Times" panose="02020603050405020304" pitchFamily="18" charset="0"/>
                <a:cs typeface="Times" panose="02020603050405020304" pitchFamily="18" charset="0"/>
              </a:rPr>
              <a:t>; with that, you can have root access, but still you’re a normal user</a:t>
            </a:r>
          </a:p>
        </p:txBody>
      </p:sp>
      <p:sp>
        <p:nvSpPr>
          <p:cNvPr id="7" name="TextBox 6">
            <a:extLst>
              <a:ext uri="{FF2B5EF4-FFF2-40B4-BE49-F238E27FC236}">
                <a16:creationId xmlns:a16="http://schemas.microsoft.com/office/drawing/2014/main" id="{3E4C9628-90A1-447F-950A-817623C2CCEB}"/>
              </a:ext>
            </a:extLst>
          </p:cNvPr>
          <p:cNvSpPr txBox="1"/>
          <p:nvPr/>
        </p:nvSpPr>
        <p:spPr>
          <a:xfrm>
            <a:off x="7100738" y="3396734"/>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(attackers)</a:t>
            </a:r>
          </a:p>
        </p:txBody>
      </p:sp>
    </p:spTree>
    <p:extLst>
      <p:ext uri="{BB962C8B-B14F-4D97-AF65-F5344CB8AC3E}">
        <p14:creationId xmlns:p14="http://schemas.microsoft.com/office/powerpoint/2010/main" val="165671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a:t>Geographical Access Control</a:t>
            </a:r>
          </a:p>
        </p:txBody>
      </p:sp>
      <p:pic>
        <p:nvPicPr>
          <p:cNvPr id="7" name="Picture 6" descr="http://i2.cdn.turner.com/money/galleries/2011/technology/1112/gallery.weird-amazon/images/lego-checkpoi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3657600" cy="275395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Image result for security checkpoint military base"/>
          <p:cNvSpPr>
            <a:spLocks noChangeAspect="1" noChangeArrowheads="1"/>
          </p:cNvSpPr>
          <p:nvPr/>
        </p:nvSpPr>
        <p:spPr bwMode="auto">
          <a:xfrm>
            <a:off x="176213"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522" y="2667000"/>
            <a:ext cx="37147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93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7315200" cy="1143000"/>
          </a:xfrm>
        </p:spPr>
        <p:txBody>
          <a:bodyPr/>
          <a:lstStyle/>
          <a:p>
            <a:r>
              <a:rPr lang="en-US" dirty="0"/>
              <a:t>Computer Account Access Control</a:t>
            </a:r>
          </a:p>
        </p:txBody>
      </p:sp>
      <p:sp>
        <p:nvSpPr>
          <p:cNvPr id="7" name="Content Placeholder 2"/>
          <p:cNvSpPr>
            <a:spLocks noGrp="1"/>
          </p:cNvSpPr>
          <p:nvPr>
            <p:ph idx="1"/>
          </p:nvPr>
        </p:nvSpPr>
        <p:spPr>
          <a:xfrm>
            <a:off x="434898" y="1600201"/>
            <a:ext cx="7437863" cy="3941956"/>
          </a:xfrm>
        </p:spPr>
        <p:txBody>
          <a:bodyPr>
            <a:normAutofit fontScale="92500" lnSpcReduction="10000"/>
          </a:bodyPr>
          <a:lstStyle/>
          <a:p>
            <a:r>
              <a:rPr lang="en-US" dirty="0"/>
              <a:t>Computer accounts use login credentials for access control</a:t>
            </a:r>
          </a:p>
          <a:p>
            <a:pPr lvl="1"/>
            <a:r>
              <a:rPr lang="en-US" dirty="0"/>
              <a:t>Username</a:t>
            </a:r>
          </a:p>
          <a:p>
            <a:pPr lvl="1"/>
            <a:r>
              <a:rPr lang="en-US" dirty="0"/>
              <a:t>Password</a:t>
            </a:r>
          </a:p>
          <a:p>
            <a:r>
              <a:rPr lang="en-US" dirty="0"/>
              <a:t>Can get more complex</a:t>
            </a:r>
          </a:p>
          <a:p>
            <a:pPr lvl="1"/>
            <a:r>
              <a:rPr lang="en-US" dirty="0"/>
              <a:t>One time passwords</a:t>
            </a:r>
          </a:p>
          <a:p>
            <a:pPr lvl="1"/>
            <a:r>
              <a:rPr lang="en-US" dirty="0"/>
              <a:t>Two-factor</a:t>
            </a:r>
          </a:p>
          <a:p>
            <a:pPr lvl="1"/>
            <a:r>
              <a:rPr lang="en-US" dirty="0" err="1"/>
              <a:t>Etc</a:t>
            </a:r>
            <a:endParaRPr lang="en-US" dirty="0"/>
          </a:p>
        </p:txBody>
      </p:sp>
      <p:pic>
        <p:nvPicPr>
          <p:cNvPr id="8" name="Picture 7"/>
          <p:cNvPicPr>
            <a:picLocks noChangeAspect="1"/>
          </p:cNvPicPr>
          <p:nvPr/>
        </p:nvPicPr>
        <p:blipFill>
          <a:blip r:embed="rId2"/>
          <a:stretch>
            <a:fillRect/>
          </a:stretch>
        </p:blipFill>
        <p:spPr>
          <a:xfrm>
            <a:off x="5335858" y="3038708"/>
            <a:ext cx="2893742" cy="2314994"/>
          </a:xfrm>
          <a:prstGeom prst="rect">
            <a:avLst/>
          </a:prstGeom>
        </p:spPr>
      </p:pic>
      <p:sp>
        <p:nvSpPr>
          <p:cNvPr id="5" name="TextBox 4">
            <a:extLst>
              <a:ext uri="{FF2B5EF4-FFF2-40B4-BE49-F238E27FC236}">
                <a16:creationId xmlns:a16="http://schemas.microsoft.com/office/drawing/2014/main" id="{9B934486-AC7D-4C1E-97D4-672D1CB54D44}"/>
              </a:ext>
            </a:extLst>
          </p:cNvPr>
          <p:cNvSpPr txBox="1"/>
          <p:nvPr/>
        </p:nvSpPr>
        <p:spPr>
          <a:xfrm>
            <a:off x="5542156" y="5640375"/>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First step is authentication</a:t>
            </a:r>
          </a:p>
        </p:txBody>
      </p:sp>
      <p:sp>
        <p:nvSpPr>
          <p:cNvPr id="9" name="TextBox 8">
            <a:extLst>
              <a:ext uri="{FF2B5EF4-FFF2-40B4-BE49-F238E27FC236}">
                <a16:creationId xmlns:a16="http://schemas.microsoft.com/office/drawing/2014/main" id="{9F51A648-905C-429C-ABA8-C0423A319629}"/>
              </a:ext>
            </a:extLst>
          </p:cNvPr>
          <p:cNvSpPr txBox="1"/>
          <p:nvPr/>
        </p:nvSpPr>
        <p:spPr>
          <a:xfrm>
            <a:off x="1054189" y="5637639"/>
            <a:ext cx="4487967"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Strongest/hardest to implement;</a:t>
            </a:r>
          </a:p>
          <a:p>
            <a:r>
              <a:rPr lang="en-US" dirty="0">
                <a:latin typeface="Times" panose="02020603050405020304" pitchFamily="18" charset="0"/>
                <a:cs typeface="Times" panose="02020603050405020304" pitchFamily="18" charset="0"/>
              </a:rPr>
              <a:t>Also has one-time key for encryption</a:t>
            </a:r>
          </a:p>
          <a:p>
            <a:r>
              <a:rPr lang="en-US" dirty="0">
                <a:latin typeface="Times" panose="02020603050405020304" pitchFamily="18" charset="0"/>
                <a:cs typeface="Times" panose="02020603050405020304" pitchFamily="18" charset="0"/>
              </a:rPr>
              <a:t>(big book of keys to share with others, certain people have encrypted call using them)</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FDEB1DE-2645-43A3-8893-7C9B0E58B063}"/>
                  </a:ext>
                </a:extLst>
              </p14:cNvPr>
              <p14:cNvContentPartPr/>
              <p14:nvPr/>
            </p14:nvContentPartPr>
            <p14:xfrm>
              <a:off x="3355200" y="4335234"/>
              <a:ext cx="398520" cy="1240560"/>
            </p14:xfrm>
          </p:contentPart>
        </mc:Choice>
        <mc:Fallback>
          <p:pic>
            <p:nvPicPr>
              <p:cNvPr id="2" name="Ink 1">
                <a:extLst>
                  <a:ext uri="{FF2B5EF4-FFF2-40B4-BE49-F238E27FC236}">
                    <a16:creationId xmlns:a16="http://schemas.microsoft.com/office/drawing/2014/main" id="{AFDEB1DE-2645-43A3-8893-7C9B0E58B063}"/>
                  </a:ext>
                </a:extLst>
              </p:cNvPr>
              <p:cNvPicPr/>
              <p:nvPr/>
            </p:nvPicPr>
            <p:blipFill>
              <a:blip r:embed="rId4"/>
              <a:stretch>
                <a:fillRect/>
              </a:stretch>
            </p:blipFill>
            <p:spPr>
              <a:xfrm>
                <a:off x="3346560" y="4326594"/>
                <a:ext cx="416160" cy="1258200"/>
              </a:xfrm>
              <a:prstGeom prst="rect">
                <a:avLst/>
              </a:prstGeom>
            </p:spPr>
          </p:pic>
        </mc:Fallback>
      </mc:AlternateContent>
    </p:spTree>
    <p:extLst>
      <p:ext uri="{BB962C8B-B14F-4D97-AF65-F5344CB8AC3E}">
        <p14:creationId xmlns:p14="http://schemas.microsoft.com/office/powerpoint/2010/main" val="285046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8229600" cy="1143000"/>
          </a:xfrm>
        </p:spPr>
        <p:txBody>
          <a:bodyPr/>
          <a:lstStyle/>
          <a:p>
            <a:pPr>
              <a:defRPr/>
            </a:pPr>
            <a:r>
              <a:rPr lang="en-US"/>
              <a:t>Access Control Usage</a:t>
            </a:r>
          </a:p>
        </p:txBody>
      </p:sp>
      <p:sp>
        <p:nvSpPr>
          <p:cNvPr id="8" name="Text Box 3"/>
          <p:cNvSpPr txBox="1">
            <a:spLocks noChangeArrowheads="1"/>
          </p:cNvSpPr>
          <p:nvPr/>
        </p:nvSpPr>
        <p:spPr bwMode="auto">
          <a:xfrm>
            <a:off x="457200" y="1777767"/>
            <a:ext cx="73914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Char char="o"/>
              <a:defRPr/>
            </a:pPr>
            <a:r>
              <a:rPr lang="en-US" dirty="0"/>
              <a:t>Network</a:t>
            </a:r>
          </a:p>
          <a:p>
            <a:pPr lvl="1" eaLnBrk="1" hangingPunct="1">
              <a:buFont typeface="Wingdings" charset="0"/>
              <a:buChar char="Ø"/>
              <a:defRPr/>
            </a:pPr>
            <a:r>
              <a:rPr lang="en-US" sz="2000" dirty="0"/>
              <a:t>Router (Standard, extended, &amp; context-based)</a:t>
            </a:r>
          </a:p>
          <a:p>
            <a:pPr lvl="1" eaLnBrk="1" hangingPunct="1">
              <a:buFont typeface="Wingdings" charset="0"/>
              <a:buChar char="Ø"/>
              <a:defRPr/>
            </a:pPr>
            <a:r>
              <a:rPr lang="en-US" sz="2000" dirty="0"/>
              <a:t>Firewall (filtering, </a:t>
            </a:r>
            <a:r>
              <a:rPr lang="en-US" sz="2000" dirty="0" err="1"/>
              <a:t>stateful</a:t>
            </a:r>
            <a:r>
              <a:rPr lang="en-US" sz="2000" dirty="0"/>
              <a:t>)</a:t>
            </a:r>
          </a:p>
          <a:p>
            <a:pPr lvl="1" eaLnBrk="1" hangingPunct="1">
              <a:buFont typeface="Wingdings" charset="0"/>
              <a:buChar char="Ø"/>
              <a:defRPr/>
            </a:pPr>
            <a:r>
              <a:rPr lang="en-US" sz="2000" dirty="0"/>
              <a:t>VPN  (restrict access to network services/hosts)</a:t>
            </a:r>
            <a:endParaRPr lang="en-US" dirty="0"/>
          </a:p>
          <a:p>
            <a:pPr lvl="1" eaLnBrk="1" hangingPunct="1">
              <a:buFont typeface="Wingdings" charset="0"/>
              <a:buChar char="o"/>
              <a:defRPr/>
            </a:pPr>
            <a:endParaRPr lang="en-US" dirty="0"/>
          </a:p>
          <a:p>
            <a:pPr eaLnBrk="1" hangingPunct="1">
              <a:buFont typeface="Wingdings" charset="0"/>
              <a:buChar char="o"/>
              <a:defRPr/>
            </a:pPr>
            <a:r>
              <a:rPr lang="en-US" dirty="0"/>
              <a:t>Host</a:t>
            </a:r>
          </a:p>
          <a:p>
            <a:pPr lvl="1" eaLnBrk="1" hangingPunct="1">
              <a:buFont typeface="Wingdings" charset="0"/>
              <a:buChar char="Ø"/>
              <a:defRPr/>
            </a:pPr>
            <a:r>
              <a:rPr lang="en-US" sz="2000" dirty="0"/>
              <a:t>Hardware</a:t>
            </a:r>
          </a:p>
          <a:p>
            <a:pPr lvl="1" eaLnBrk="1" hangingPunct="1">
              <a:buFont typeface="Wingdings" charset="0"/>
              <a:buChar char="Ø"/>
              <a:defRPr/>
            </a:pPr>
            <a:r>
              <a:rPr lang="en-US" sz="2000" dirty="0"/>
              <a:t>Operating System</a:t>
            </a:r>
          </a:p>
          <a:p>
            <a:pPr lvl="1" eaLnBrk="1" hangingPunct="1">
              <a:buFont typeface="Wingdings" charset="0"/>
              <a:buChar char="Ø"/>
              <a:defRPr/>
            </a:pPr>
            <a:r>
              <a:rPr lang="en-US" sz="2000" dirty="0"/>
              <a:t>Middleware</a:t>
            </a:r>
          </a:p>
          <a:p>
            <a:pPr lvl="1" eaLnBrk="1" hangingPunct="1">
              <a:buFont typeface="Wingdings" charset="0"/>
              <a:buChar char="Ø"/>
              <a:defRPr/>
            </a:pPr>
            <a:r>
              <a:rPr lang="en-US" sz="2000" dirty="0"/>
              <a:t>Application</a:t>
            </a:r>
          </a:p>
        </p:txBody>
      </p:sp>
      <p:sp>
        <p:nvSpPr>
          <p:cNvPr id="4" name="TextBox 3">
            <a:extLst>
              <a:ext uri="{FF2B5EF4-FFF2-40B4-BE49-F238E27FC236}">
                <a16:creationId xmlns:a16="http://schemas.microsoft.com/office/drawing/2014/main" id="{C92B25E1-3771-4849-9B56-69E40647D6AA}"/>
              </a:ext>
            </a:extLst>
          </p:cNvPr>
          <p:cNvSpPr txBox="1"/>
          <p:nvPr/>
        </p:nvSpPr>
        <p:spPr>
          <a:xfrm>
            <a:off x="6643538" y="2481844"/>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Filter data packets</a:t>
            </a:r>
          </a:p>
        </p:txBody>
      </p:sp>
    </p:spTree>
    <p:extLst>
      <p:ext uri="{BB962C8B-B14F-4D97-AF65-F5344CB8AC3E}">
        <p14:creationId xmlns:p14="http://schemas.microsoft.com/office/powerpoint/2010/main" val="11673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b="1" dirty="0"/>
              <a:t>Principle of Least Privilege</a:t>
            </a:r>
            <a:endParaRPr lang="en-US" dirty="0"/>
          </a:p>
        </p:txBody>
      </p:sp>
      <p:sp>
        <p:nvSpPr>
          <p:cNvPr id="7" name="Content Placeholder 2"/>
          <p:cNvSpPr>
            <a:spLocks noGrp="1"/>
          </p:cNvSpPr>
          <p:nvPr>
            <p:ph idx="1"/>
          </p:nvPr>
        </p:nvSpPr>
        <p:spPr>
          <a:xfrm>
            <a:off x="457200" y="1585332"/>
            <a:ext cx="7772400" cy="4114800"/>
          </a:xfrm>
        </p:spPr>
        <p:txBody>
          <a:bodyPr>
            <a:normAutofit fontScale="92500" lnSpcReduction="10000"/>
          </a:bodyPr>
          <a:lstStyle/>
          <a:p>
            <a:r>
              <a:rPr lang="en-US" dirty="0"/>
              <a:t>in a particular abstraction layer of a computing environment, every module (such as a process, a user, or a program, depending on the subject) must be able to access </a:t>
            </a:r>
            <a:r>
              <a:rPr lang="en-US" b="1" dirty="0"/>
              <a:t>only</a:t>
            </a:r>
            <a:r>
              <a:rPr lang="en-US" dirty="0"/>
              <a:t> the information and resources that are necessary for its legitimate purpose.</a:t>
            </a:r>
          </a:p>
          <a:p>
            <a:r>
              <a:rPr lang="en-US" dirty="0"/>
              <a:t>Violation of this principle is a common root cause for loss of sensitive information.</a:t>
            </a:r>
          </a:p>
        </p:txBody>
      </p:sp>
      <p:sp>
        <p:nvSpPr>
          <p:cNvPr id="4" name="TextBox 3">
            <a:extLst>
              <a:ext uri="{FF2B5EF4-FFF2-40B4-BE49-F238E27FC236}">
                <a16:creationId xmlns:a16="http://schemas.microsoft.com/office/drawing/2014/main" id="{F1E174DA-59A8-43C5-AC17-BF38F9C96E96}"/>
              </a:ext>
            </a:extLst>
          </p:cNvPr>
          <p:cNvSpPr txBox="1"/>
          <p:nvPr/>
        </p:nvSpPr>
        <p:spPr>
          <a:xfrm>
            <a:off x="4939989" y="5440362"/>
            <a:ext cx="4125951"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Every module should only have access to what is needed, nothing else; for example, rowan should let you only access buildings you require to access to keep things safe</a:t>
            </a:r>
          </a:p>
        </p:txBody>
      </p:sp>
      <p:sp>
        <p:nvSpPr>
          <p:cNvPr id="5" name="TextBox 4">
            <a:extLst>
              <a:ext uri="{FF2B5EF4-FFF2-40B4-BE49-F238E27FC236}">
                <a16:creationId xmlns:a16="http://schemas.microsoft.com/office/drawing/2014/main" id="{BA2C2E56-15A5-45DA-813C-6281AB41639A}"/>
              </a:ext>
            </a:extLst>
          </p:cNvPr>
          <p:cNvSpPr txBox="1"/>
          <p:nvPr/>
        </p:nvSpPr>
        <p:spPr>
          <a:xfrm>
            <a:off x="457200" y="5440362"/>
            <a:ext cx="4304371" cy="1477328"/>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“zero trust” policy – hard to implement, you can implement but too lazy to do it; for ex. A printer might be broken so they need to use another printer for the day, and it’ll be too busy if they don’t do it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3B33952-2859-4FBD-9762-15FACE24AA7E}"/>
                  </a:ext>
                </a:extLst>
              </p14:cNvPr>
              <p14:cNvContentPartPr/>
              <p14:nvPr/>
            </p14:nvContentPartPr>
            <p14:xfrm>
              <a:off x="4816800" y="5586550"/>
              <a:ext cx="57600" cy="1103400"/>
            </p14:xfrm>
          </p:contentPart>
        </mc:Choice>
        <mc:Fallback>
          <p:pic>
            <p:nvPicPr>
              <p:cNvPr id="2" name="Ink 1">
                <a:extLst>
                  <a:ext uri="{FF2B5EF4-FFF2-40B4-BE49-F238E27FC236}">
                    <a16:creationId xmlns:a16="http://schemas.microsoft.com/office/drawing/2014/main" id="{A3B33952-2859-4FBD-9762-15FACE24AA7E}"/>
                  </a:ext>
                </a:extLst>
              </p:cNvPr>
              <p:cNvPicPr/>
              <p:nvPr/>
            </p:nvPicPr>
            <p:blipFill>
              <a:blip r:embed="rId3"/>
              <a:stretch>
                <a:fillRect/>
              </a:stretch>
            </p:blipFill>
            <p:spPr>
              <a:xfrm>
                <a:off x="4808160" y="5577550"/>
                <a:ext cx="75240" cy="1121040"/>
              </a:xfrm>
              <a:prstGeom prst="rect">
                <a:avLst/>
              </a:prstGeom>
            </p:spPr>
          </p:pic>
        </mc:Fallback>
      </mc:AlternateContent>
    </p:spTree>
    <p:extLst>
      <p:ext uri="{BB962C8B-B14F-4D97-AF65-F5344CB8AC3E}">
        <p14:creationId xmlns:p14="http://schemas.microsoft.com/office/powerpoint/2010/main" val="1042218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a:defRPr/>
            </a:pPr>
            <a:r>
              <a:rPr lang="en-US" dirty="0"/>
              <a:t>Types of Access Controls</a:t>
            </a:r>
          </a:p>
        </p:txBody>
      </p:sp>
      <p:sp>
        <p:nvSpPr>
          <p:cNvPr id="7" name="Text Box 3"/>
          <p:cNvSpPr txBox="1">
            <a:spLocks noChangeArrowheads="1"/>
          </p:cNvSpPr>
          <p:nvPr/>
        </p:nvSpPr>
        <p:spPr bwMode="auto">
          <a:xfrm>
            <a:off x="457200" y="1565895"/>
            <a:ext cx="75533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charset="0"/>
                <a:ea typeface="ＭＳ Ｐゴシック" charset="0"/>
              </a:defRPr>
            </a:lvl1pPr>
            <a:lvl2pPr marL="800100" indent="-342900">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eaLnBrk="0" fontAlgn="base" hangingPunct="0">
              <a:spcBef>
                <a:spcPct val="0"/>
              </a:spcBef>
              <a:spcAft>
                <a:spcPct val="0"/>
              </a:spcAft>
              <a:defRPr sz="2400">
                <a:solidFill>
                  <a:schemeClr val="tx1"/>
                </a:solidFill>
                <a:latin typeface="Arial" charset="0"/>
                <a:ea typeface="ＭＳ Ｐゴシック" charset="0"/>
              </a:defRPr>
            </a:lvl6pPr>
            <a:lvl7pPr eaLnBrk="0" fontAlgn="base" hangingPunct="0">
              <a:spcBef>
                <a:spcPct val="0"/>
              </a:spcBef>
              <a:spcAft>
                <a:spcPct val="0"/>
              </a:spcAft>
              <a:defRPr sz="2400">
                <a:solidFill>
                  <a:schemeClr val="tx1"/>
                </a:solidFill>
                <a:latin typeface="Arial" charset="0"/>
                <a:ea typeface="ＭＳ Ｐゴシック" charset="0"/>
              </a:defRPr>
            </a:lvl7pPr>
            <a:lvl8pPr eaLnBrk="0" fontAlgn="base" hangingPunct="0">
              <a:spcBef>
                <a:spcPct val="0"/>
              </a:spcBef>
              <a:spcAft>
                <a:spcPct val="0"/>
              </a:spcAft>
              <a:defRPr sz="2400">
                <a:solidFill>
                  <a:schemeClr val="tx1"/>
                </a:solidFill>
                <a:latin typeface="Arial" charset="0"/>
                <a:ea typeface="ＭＳ Ｐゴシック" charset="0"/>
              </a:defRPr>
            </a:lvl8pPr>
            <a:lvl9pP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buFont typeface="Wingdings" charset="0"/>
              <a:buChar char="o"/>
              <a:defRPr/>
            </a:pPr>
            <a:r>
              <a:rPr lang="en-US" dirty="0"/>
              <a:t>Discretionary:</a:t>
            </a:r>
          </a:p>
          <a:p>
            <a:pPr lvl="1" eaLnBrk="1" hangingPunct="1">
              <a:buFont typeface="Wingdings" charset="0"/>
              <a:buChar char="n"/>
              <a:defRPr/>
            </a:pPr>
            <a:r>
              <a:rPr lang="en-US" sz="2000" dirty="0"/>
              <a:t>The owner/creator has the ability to set/change permissions on files/objects</a:t>
            </a:r>
          </a:p>
          <a:p>
            <a:pPr lvl="1" eaLnBrk="1" hangingPunct="1">
              <a:buFont typeface="Wingdings" charset="0"/>
              <a:buChar char="n"/>
              <a:defRPr/>
            </a:pPr>
            <a:r>
              <a:rPr lang="en-US" sz="2000" dirty="0"/>
              <a:t>This ability may be limited to files/objects created within a specified directory structure</a:t>
            </a:r>
          </a:p>
          <a:p>
            <a:pPr lvl="1" eaLnBrk="1" hangingPunct="1">
              <a:buFont typeface="Wingdings" charset="0"/>
              <a:buChar char="n"/>
              <a:defRPr/>
            </a:pPr>
            <a:r>
              <a:rPr lang="en-US" sz="2000" dirty="0"/>
              <a:t>The owner/creator may have a limited set of users/groups that can be granted or denied permission</a:t>
            </a:r>
          </a:p>
          <a:p>
            <a:pPr lvl="1" eaLnBrk="1" hangingPunct="1">
              <a:buFont typeface="Wingdings" charset="0"/>
              <a:buNone/>
              <a:defRPr/>
            </a:pPr>
            <a:endParaRPr lang="en-US" sz="800" dirty="0"/>
          </a:p>
          <a:p>
            <a:pPr eaLnBrk="1" hangingPunct="1">
              <a:buFont typeface="Wingdings" charset="0"/>
              <a:buChar char="o"/>
              <a:defRPr/>
            </a:pPr>
            <a:r>
              <a:rPr lang="en-US" dirty="0"/>
              <a:t>Mandatory:</a:t>
            </a:r>
          </a:p>
          <a:p>
            <a:pPr lvl="1" eaLnBrk="1" hangingPunct="1">
              <a:buFont typeface="Wingdings" charset="0"/>
              <a:buChar char="n"/>
              <a:defRPr/>
            </a:pPr>
            <a:r>
              <a:rPr lang="en-US" sz="1800" dirty="0"/>
              <a:t>The owner/creator has no ability to set/change permissions on any files or objects anywhere within the system</a:t>
            </a:r>
            <a:r>
              <a:rPr lang="en-US" b="1" dirty="0"/>
              <a:t> </a:t>
            </a:r>
            <a:endParaRPr lang="en-US" sz="1800" dirty="0"/>
          </a:p>
          <a:p>
            <a:pPr lvl="1" eaLnBrk="1" hangingPunct="1">
              <a:buFont typeface="Wingdings" charset="0"/>
              <a:buChar char="n"/>
              <a:defRPr/>
            </a:pPr>
            <a:r>
              <a:rPr lang="en-US" sz="1800" dirty="0"/>
              <a:t>Only the </a:t>
            </a:r>
            <a:r>
              <a:rPr lang="en-US" sz="1800" dirty="0" err="1"/>
              <a:t>SysAdmin</a:t>
            </a:r>
            <a:r>
              <a:rPr lang="en-US" sz="1800" dirty="0"/>
              <a:t> has the ability to set/change permissions</a:t>
            </a:r>
          </a:p>
          <a:p>
            <a:pPr lvl="1" eaLnBrk="1" hangingPunct="1">
              <a:buFont typeface="Wingdings" charset="0"/>
              <a:buChar char="n"/>
              <a:defRPr/>
            </a:pPr>
            <a:r>
              <a:rPr lang="en-US" sz="1800" dirty="0"/>
              <a:t>There exists a permission mask that all files/objects inherit</a:t>
            </a:r>
          </a:p>
          <a:p>
            <a:pPr lvl="1" eaLnBrk="1" hangingPunct="1">
              <a:buFont typeface="Wingdings" charset="0"/>
              <a:buChar char="n"/>
              <a:defRPr/>
            </a:pPr>
            <a:r>
              <a:rPr lang="en-US" sz="1800" dirty="0"/>
              <a:t>Common for classified information.</a:t>
            </a:r>
          </a:p>
          <a:p>
            <a:pPr marL="457200" lvl="1" indent="0" eaLnBrk="1" hangingPunct="1">
              <a:defRPr/>
            </a:pPr>
            <a:endParaRPr lang="en-US" dirty="0">
              <a:solidFill>
                <a:srgbClr val="000000"/>
              </a:solidFill>
              <a:latin typeface="Arial" pitchFamily="34" charset="0"/>
              <a:ea typeface="ＭＳ Ｐゴシック" pitchFamily="34" charset="-128"/>
            </a:endParaRPr>
          </a:p>
          <a:p>
            <a:pPr marL="457200" lvl="1" indent="0" eaLnBrk="1" hangingPunct="1">
              <a:defRPr/>
            </a:pPr>
            <a:endParaRPr lang="en-US" sz="1800" dirty="0"/>
          </a:p>
        </p:txBody>
      </p:sp>
      <p:sp>
        <p:nvSpPr>
          <p:cNvPr id="4" name="TextBox 3">
            <a:extLst>
              <a:ext uri="{FF2B5EF4-FFF2-40B4-BE49-F238E27FC236}">
                <a16:creationId xmlns:a16="http://schemas.microsoft.com/office/drawing/2014/main" id="{D7CD5290-44DA-430B-9577-A1D23C2CF7ED}"/>
              </a:ext>
            </a:extLst>
          </p:cNvPr>
          <p:cNvSpPr txBox="1"/>
          <p:nvPr/>
        </p:nvSpPr>
        <p:spPr>
          <a:xfrm>
            <a:off x="4912511" y="5643912"/>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More secure but more calls to admin</a:t>
            </a:r>
          </a:p>
        </p:txBody>
      </p:sp>
      <p:sp>
        <p:nvSpPr>
          <p:cNvPr id="5" name="TextBox 4">
            <a:extLst>
              <a:ext uri="{FF2B5EF4-FFF2-40B4-BE49-F238E27FC236}">
                <a16:creationId xmlns:a16="http://schemas.microsoft.com/office/drawing/2014/main" id="{27DAD3F2-5EE4-4116-B739-589D6581C73C}"/>
              </a:ext>
            </a:extLst>
          </p:cNvPr>
          <p:cNvSpPr txBox="1"/>
          <p:nvPr/>
        </p:nvSpPr>
        <p:spPr>
          <a:xfrm>
            <a:off x="3097450" y="1307101"/>
            <a:ext cx="4086523" cy="369332"/>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Normal operating systems</a:t>
            </a:r>
          </a:p>
        </p:txBody>
      </p:sp>
    </p:spTree>
    <p:extLst>
      <p:ext uri="{BB962C8B-B14F-4D97-AF65-F5344CB8AC3E}">
        <p14:creationId xmlns:p14="http://schemas.microsoft.com/office/powerpoint/2010/main" val="2559845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74638"/>
            <a:ext cx="8229600" cy="1143000"/>
          </a:xfrm>
        </p:spPr>
        <p:txBody>
          <a:bodyPr/>
          <a:lstStyle/>
          <a:p>
            <a:pPr>
              <a:defRPr/>
            </a:pPr>
            <a:r>
              <a:rPr lang="en-US" dirty="0"/>
              <a:t>Infra-Structure ACLs</a:t>
            </a:r>
            <a:endParaRPr lang="en-US" sz="2000" i="1" dirty="0"/>
          </a:p>
        </p:txBody>
      </p:sp>
      <p:sp>
        <p:nvSpPr>
          <p:cNvPr id="7" name="Text Box 3"/>
          <p:cNvSpPr txBox="1">
            <a:spLocks noChangeArrowheads="1"/>
          </p:cNvSpPr>
          <p:nvPr/>
        </p:nvSpPr>
        <p:spPr bwMode="auto">
          <a:xfrm>
            <a:off x="457200" y="1505415"/>
            <a:ext cx="81534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a:solidFill>
                  <a:schemeClr val="tx1"/>
                </a:solidFill>
                <a:latin typeface="Arial" pitchFamily="34" charset="0"/>
                <a:ea typeface="ＭＳ Ｐゴシック" pitchFamily="34" charset="-128"/>
              </a:defRPr>
            </a:lvl1pPr>
            <a:lvl2pPr marL="800100" indent="-342900">
              <a:defRPr sz="2400">
                <a:solidFill>
                  <a:schemeClr val="tx1"/>
                </a:solidFill>
                <a:latin typeface="Arial" pitchFamily="34" charset="0"/>
                <a:ea typeface="ＭＳ Ｐゴシック" pitchFamily="34" charset="-128"/>
              </a:defRPr>
            </a:lvl2pPr>
            <a:lvl3pPr marL="1257300" indent="-3429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buFont typeface="Wingdings" pitchFamily="2" charset="2"/>
              <a:buChar char="Ø"/>
            </a:pPr>
            <a:r>
              <a:rPr lang="en-US" altLang="en-US" sz="2000" dirty="0"/>
              <a:t>Limit access to/from and protect networks based upon TCP/IP header information </a:t>
            </a:r>
          </a:p>
          <a:p>
            <a:pPr eaLnBrk="1" hangingPunct="1">
              <a:buFont typeface="Wingdings" pitchFamily="2" charset="2"/>
              <a:buNone/>
            </a:pPr>
            <a:endParaRPr lang="en-US" altLang="en-US" sz="2000" dirty="0"/>
          </a:p>
          <a:p>
            <a:pPr eaLnBrk="1" hangingPunct="1">
              <a:buFont typeface="Wingdings" pitchFamily="2" charset="2"/>
              <a:buChar char="o"/>
            </a:pPr>
            <a:r>
              <a:rPr lang="en-US" altLang="en-US" dirty="0"/>
              <a:t>Ingress Filters</a:t>
            </a:r>
            <a:endParaRPr lang="en-US" altLang="en-US" i="1" dirty="0">
              <a:solidFill>
                <a:srgbClr val="0000CC"/>
              </a:solidFill>
            </a:endParaRPr>
          </a:p>
          <a:p>
            <a:pPr lvl="1" eaLnBrk="1" hangingPunct="1">
              <a:buFont typeface="Wingdings" pitchFamily="2" charset="2"/>
              <a:buChar char="Ø"/>
            </a:pPr>
            <a:r>
              <a:rPr lang="en-US" altLang="en-US" sz="1800" dirty="0"/>
              <a:t>Limit types of traffic entering the network based upon </a:t>
            </a:r>
            <a:br>
              <a:rPr lang="en-US" altLang="en-US" sz="1800" dirty="0"/>
            </a:br>
            <a:r>
              <a:rPr lang="en-US" altLang="en-US" sz="1800" dirty="0"/>
              <a:t>TCP/IP header information</a:t>
            </a:r>
          </a:p>
          <a:p>
            <a:pPr lvl="2" eaLnBrk="1" hangingPunct="1">
              <a:buFont typeface="Wingdings" pitchFamily="2" charset="2"/>
              <a:buChar char="Ä"/>
            </a:pPr>
            <a:r>
              <a:rPr lang="en-US" altLang="en-US" sz="1800" dirty="0"/>
              <a:t>Filtering is limited to source/destination address/port</a:t>
            </a:r>
          </a:p>
          <a:p>
            <a:pPr lvl="2" eaLnBrk="1" hangingPunct="1">
              <a:buFont typeface="Wingdings" pitchFamily="2" charset="2"/>
              <a:buChar char="Ä"/>
            </a:pPr>
            <a:r>
              <a:rPr lang="en-US" altLang="en-US" sz="1800" dirty="0"/>
              <a:t>Cannot be based upon </a:t>
            </a:r>
            <a:r>
              <a:rPr lang="ja-JP" altLang="en-US" sz="1800" dirty="0"/>
              <a:t>“</a:t>
            </a:r>
            <a:r>
              <a:rPr lang="en-US" altLang="ja-JP" sz="1800" dirty="0"/>
              <a:t>state</a:t>
            </a:r>
            <a:r>
              <a:rPr lang="ja-JP" altLang="en-US" sz="1800" dirty="0"/>
              <a:t>”</a:t>
            </a:r>
            <a:endParaRPr lang="en-US" altLang="ja-JP" sz="1800" dirty="0"/>
          </a:p>
          <a:p>
            <a:pPr lvl="2" eaLnBrk="1" hangingPunct="1">
              <a:buFont typeface="Wingdings" pitchFamily="2" charset="2"/>
              <a:buChar char="Ä"/>
            </a:pPr>
            <a:endParaRPr lang="en-US" altLang="en-US" sz="1800" dirty="0"/>
          </a:p>
          <a:p>
            <a:pPr eaLnBrk="1" hangingPunct="1">
              <a:buFont typeface="Wingdings" pitchFamily="2" charset="2"/>
              <a:buChar char="o"/>
            </a:pPr>
            <a:r>
              <a:rPr lang="en-US" altLang="en-US" dirty="0"/>
              <a:t>Egress Filters</a:t>
            </a:r>
            <a:endParaRPr lang="en-US" altLang="en-US" sz="1800" dirty="0"/>
          </a:p>
          <a:p>
            <a:pPr lvl="1" eaLnBrk="1" hangingPunct="1">
              <a:buFont typeface="Wingdings" pitchFamily="2" charset="2"/>
              <a:buChar char="Ø"/>
            </a:pPr>
            <a:r>
              <a:rPr lang="en-US" altLang="en-US" sz="1800" dirty="0"/>
              <a:t>Limit types of traffic exiting the network based upon </a:t>
            </a:r>
            <a:br>
              <a:rPr lang="en-US" altLang="en-US" sz="1800" dirty="0"/>
            </a:br>
            <a:r>
              <a:rPr lang="en-US" altLang="en-US" sz="1800" dirty="0"/>
              <a:t>TCP/IP header information</a:t>
            </a:r>
            <a:endParaRPr lang="en-US" altLang="en-US" sz="1800" b="1" i="1" dirty="0">
              <a:solidFill>
                <a:srgbClr val="000099"/>
              </a:solidFill>
            </a:endParaRPr>
          </a:p>
          <a:p>
            <a:pPr lvl="2" eaLnBrk="1" hangingPunct="1">
              <a:buFont typeface="Wingdings" pitchFamily="2" charset="2"/>
              <a:buChar char="Ä"/>
            </a:pPr>
            <a:r>
              <a:rPr lang="en-US" altLang="en-US" sz="1800" dirty="0"/>
              <a:t>Filtering is limited to source/destination address/port</a:t>
            </a:r>
          </a:p>
          <a:p>
            <a:pPr lvl="2" eaLnBrk="1" hangingPunct="1">
              <a:buFont typeface="Wingdings" pitchFamily="2" charset="2"/>
              <a:buChar char="Ä"/>
            </a:pPr>
            <a:r>
              <a:rPr lang="en-US" altLang="en-US" sz="1800" dirty="0"/>
              <a:t>Cannot be based upon </a:t>
            </a:r>
            <a:r>
              <a:rPr lang="ja-JP" altLang="en-US" sz="1800" dirty="0"/>
              <a:t>“</a:t>
            </a:r>
            <a:r>
              <a:rPr lang="en-US" altLang="ja-JP" sz="1800" dirty="0"/>
              <a:t>state</a:t>
            </a:r>
            <a:r>
              <a:rPr lang="ja-JP" altLang="en-US" sz="1800" dirty="0"/>
              <a:t>”</a:t>
            </a:r>
            <a:endParaRPr lang="en-US" altLang="ja-JP" sz="1800" dirty="0"/>
          </a:p>
          <a:p>
            <a:pPr lvl="2" eaLnBrk="1" hangingPunct="1">
              <a:buFont typeface="Wingdings" pitchFamily="2" charset="2"/>
              <a:buChar char="Ä"/>
            </a:pPr>
            <a:endParaRPr lang="en-US" altLang="en-US" sz="1800" dirty="0"/>
          </a:p>
        </p:txBody>
      </p:sp>
      <p:sp>
        <p:nvSpPr>
          <p:cNvPr id="4" name="TextBox 3">
            <a:extLst>
              <a:ext uri="{FF2B5EF4-FFF2-40B4-BE49-F238E27FC236}">
                <a16:creationId xmlns:a16="http://schemas.microsoft.com/office/drawing/2014/main" id="{3017C1E0-5B2B-4FF9-9544-94495A500518}"/>
              </a:ext>
            </a:extLst>
          </p:cNvPr>
          <p:cNvSpPr txBox="1"/>
          <p:nvPr/>
        </p:nvSpPr>
        <p:spPr>
          <a:xfrm>
            <a:off x="2961047" y="2214215"/>
            <a:ext cx="572575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Antivirus, firewalls, what we have right now for most (we’ve taken care of this, allows us to access internet)</a:t>
            </a:r>
          </a:p>
        </p:txBody>
      </p:sp>
      <p:sp>
        <p:nvSpPr>
          <p:cNvPr id="5" name="TextBox 4">
            <a:extLst>
              <a:ext uri="{FF2B5EF4-FFF2-40B4-BE49-F238E27FC236}">
                <a16:creationId xmlns:a16="http://schemas.microsoft.com/office/drawing/2014/main" id="{C2CADA70-D582-4F02-A96E-FC63BEB70027}"/>
              </a:ext>
            </a:extLst>
          </p:cNvPr>
          <p:cNvSpPr txBox="1"/>
          <p:nvPr/>
        </p:nvSpPr>
        <p:spPr>
          <a:xfrm>
            <a:off x="381000" y="5655207"/>
            <a:ext cx="4331850" cy="1200329"/>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Now, attackers are sending phishing gimmicks that downloads malware on your computer which allows a connection from inside to outside, so ingress can do nothing</a:t>
            </a:r>
          </a:p>
        </p:txBody>
      </p:sp>
      <p:sp>
        <p:nvSpPr>
          <p:cNvPr id="8" name="TextBox 7">
            <a:extLst>
              <a:ext uri="{FF2B5EF4-FFF2-40B4-BE49-F238E27FC236}">
                <a16:creationId xmlns:a16="http://schemas.microsoft.com/office/drawing/2014/main" id="{16EDB7BE-6D66-4B2F-91A9-E9ACF4FC2BE1}"/>
              </a:ext>
            </a:extLst>
          </p:cNvPr>
          <p:cNvSpPr txBox="1"/>
          <p:nvPr/>
        </p:nvSpPr>
        <p:spPr>
          <a:xfrm>
            <a:off x="5057477" y="5637639"/>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Harder to implement; skype, etc. talks to their own server to get optics</a:t>
            </a:r>
          </a:p>
        </p:txBody>
      </p:sp>
    </p:spTree>
    <p:extLst>
      <p:ext uri="{BB962C8B-B14F-4D97-AF65-F5344CB8AC3E}">
        <p14:creationId xmlns:p14="http://schemas.microsoft.com/office/powerpoint/2010/main" val="98114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1143000"/>
          </a:xfrm>
        </p:spPr>
        <p:txBody>
          <a:bodyPr/>
          <a:lstStyle/>
          <a:p>
            <a:r>
              <a:rPr lang="en-US" dirty="0"/>
              <a:t>White lists vs. Black lists</a:t>
            </a:r>
          </a:p>
        </p:txBody>
      </p:sp>
      <p:sp>
        <p:nvSpPr>
          <p:cNvPr id="7" name="Content Placeholder 2"/>
          <p:cNvSpPr>
            <a:spLocks noGrp="1"/>
          </p:cNvSpPr>
          <p:nvPr>
            <p:ph idx="1"/>
          </p:nvPr>
        </p:nvSpPr>
        <p:spPr>
          <a:xfrm>
            <a:off x="457200" y="1600200"/>
            <a:ext cx="8229600" cy="4525963"/>
          </a:xfrm>
        </p:spPr>
        <p:txBody>
          <a:bodyPr/>
          <a:lstStyle/>
          <a:p>
            <a:r>
              <a:rPr lang="en-US" dirty="0"/>
              <a:t>White lists</a:t>
            </a:r>
          </a:p>
          <a:p>
            <a:pPr lvl="1"/>
            <a:r>
              <a:rPr lang="en-US" dirty="0"/>
              <a:t>Implicitly deny access</a:t>
            </a:r>
          </a:p>
          <a:p>
            <a:pPr lvl="1"/>
            <a:r>
              <a:rPr lang="en-US" dirty="0"/>
              <a:t>Grant access to those on white list</a:t>
            </a:r>
          </a:p>
          <a:p>
            <a:r>
              <a:rPr lang="en-US" dirty="0"/>
              <a:t>Black lists</a:t>
            </a:r>
          </a:p>
          <a:p>
            <a:pPr lvl="1"/>
            <a:r>
              <a:rPr lang="en-US" dirty="0"/>
              <a:t>Implicitly allow access</a:t>
            </a:r>
          </a:p>
          <a:p>
            <a:pPr lvl="1"/>
            <a:r>
              <a:rPr lang="en-US" dirty="0"/>
              <a:t>Deny access to those on black list</a:t>
            </a:r>
          </a:p>
          <a:p>
            <a:r>
              <a:rPr lang="en-US" dirty="0"/>
              <a:t>Which is better for access control?</a:t>
            </a:r>
          </a:p>
        </p:txBody>
      </p:sp>
      <p:sp>
        <p:nvSpPr>
          <p:cNvPr id="4" name="TextBox 3">
            <a:extLst>
              <a:ext uri="{FF2B5EF4-FFF2-40B4-BE49-F238E27FC236}">
                <a16:creationId xmlns:a16="http://schemas.microsoft.com/office/drawing/2014/main" id="{A76EF936-3DF9-42D9-92D0-655758DB2C70}"/>
              </a:ext>
            </a:extLst>
          </p:cNvPr>
          <p:cNvSpPr txBox="1"/>
          <p:nvPr/>
        </p:nvSpPr>
        <p:spPr>
          <a:xfrm>
            <a:off x="3685877" y="1417638"/>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By default, no one can access things unless the people are in the whitelist</a:t>
            </a:r>
          </a:p>
        </p:txBody>
      </p:sp>
      <p:sp>
        <p:nvSpPr>
          <p:cNvPr id="5" name="TextBox 4">
            <a:extLst>
              <a:ext uri="{FF2B5EF4-FFF2-40B4-BE49-F238E27FC236}">
                <a16:creationId xmlns:a16="http://schemas.microsoft.com/office/drawing/2014/main" id="{F0DEEB96-88DD-4115-B422-563C859E43DC}"/>
              </a:ext>
            </a:extLst>
          </p:cNvPr>
          <p:cNvSpPr txBox="1"/>
          <p:nvPr/>
        </p:nvSpPr>
        <p:spPr>
          <a:xfrm>
            <a:off x="3418249" y="3234274"/>
            <a:ext cx="3673928"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Everyone can have access except for the bad guys on the blacklist</a:t>
            </a:r>
          </a:p>
        </p:txBody>
      </p:sp>
      <p:sp>
        <p:nvSpPr>
          <p:cNvPr id="8" name="TextBox 7">
            <a:extLst>
              <a:ext uri="{FF2B5EF4-FFF2-40B4-BE49-F238E27FC236}">
                <a16:creationId xmlns:a16="http://schemas.microsoft.com/office/drawing/2014/main" id="{BE3E6B2E-684D-446B-9F62-3CF101C4E571}"/>
              </a:ext>
            </a:extLst>
          </p:cNvPr>
          <p:cNvSpPr txBox="1"/>
          <p:nvPr/>
        </p:nvSpPr>
        <p:spPr>
          <a:xfrm>
            <a:off x="1054189" y="5637639"/>
            <a:ext cx="4086523" cy="646331"/>
          </a:xfrm>
          <a:prstGeom prst="rect">
            <a:avLst/>
          </a:prstGeom>
          <a:noFill/>
        </p:spPr>
        <p:txBody>
          <a:bodyPr wrap="square" rtlCol="0">
            <a:spAutoFit/>
          </a:bodyPr>
          <a:lstStyle/>
          <a:p>
            <a:r>
              <a:rPr lang="en-US" dirty="0">
                <a:latin typeface="Times" panose="02020603050405020304" pitchFamily="18" charset="0"/>
                <a:cs typeface="Times" panose="02020603050405020304" pitchFamily="18" charset="0"/>
              </a:rPr>
              <a:t>White list is safer; based on principle of least privilege</a:t>
            </a:r>
          </a:p>
        </p:txBody>
      </p:sp>
    </p:spTree>
    <p:extLst>
      <p:ext uri="{BB962C8B-B14F-4D97-AF65-F5344CB8AC3E}">
        <p14:creationId xmlns:p14="http://schemas.microsoft.com/office/powerpoint/2010/main" val="7075828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SPROPS" val="doc-id:164124"/>
  <p:tag name="PRESENTATION_PLAYLIST_COUNT" val="0"/>
  <p:tag name="PRESENTATION_PRESENTER_SLIDE_LEVEL" val="0"/>
  <p:tag name="ART_ENCODE_TYPE" val="0"/>
  <p:tag name="ART_ENCODE_INDEX" val="1"/>
  <p:tag name="PUBLISH_TITLE" val="PM 2006"/>
  <p:tag name="ARTICULATE_PUBLISH_PATH" val="C:\Documents and Settings\Josh Bersin\My Documents\_Bersin Files\_PRESENTATIONS\2006_05_PMLAUNCH\PM 2006"/>
  <p:tag name="ARTICULATE_LOGO" val="Bersin-Logo2.gif"/>
  <p:tag name="ARTICULATE_PRESENTER" val="Josh Bersin"/>
  <p:tag name="ARTICULATE_PRESENTER_GUID" val="AF8D0DB1-D4D4-4749-BE26-AB8CCB5FD1C7"/>
  <p:tag name="ARTICULATE_LMS" val="0"/>
  <p:tag name="LMS_PUBLISH" val="No"/>
  <p:tag name="PLAYERLOGOHEIGHT" val="94"/>
  <p:tag name="PLAYERLOGOWIDTH" val="244"/>
  <p:tag name="LAUNCHINNEWWINDOW" val="1"/>
  <p:tag name="LASTPUBLISHED" val="C:\Documents and Settings\Josh Bersin\My Documents\_Bersin Files\_PRESENTATIONS\2006_05_PMLAUNCH\PM 2006\PM 2006\launcher.html"/>
  <p:tag name="MMPROD_NEXTUNIQUEID" val="10009"/>
  <p:tag name="MMPROD_UIDATA" val="&lt;database version=&quot;7.0&quot;&gt;&lt;object type=&quot;1&quot; unique_id=&quot;10001&quot;&gt;&lt;property id=&quot;20141&quot; value=&quot;PM 2006&quot;/&gt;&lt;object type=&quot;8&quot; unique_id=&quot;10002&quot;&gt;&lt;/object&gt;&lt;object type=&quot;2&quot; unique_id=&quot;10003&quot;&gt;&lt;object type=&quot;3&quot; unique_id=&quot;10004&quot;&gt;&lt;property id=&quot;20148&quot; value=&quot;5&quot;/&gt;&lt;property id=&quot;20300&quot; value=&quot;Slide 1 - &amp;quot;Cummins Presentation&amp;#x0D;&amp;#x0A;High-Impact Learning Organizations &amp;#x0D;&amp;#x0A;&amp;#x0D;&amp;#x0A;WhatWorks® In the Management, Governance, and Operations &quot;/&gt;&lt;property id=&quot;20302&quot; value=&quot;0&quot;/&gt;&lt;property id=&quot;20307&quot; value=&quot;1507&quot;/&gt;&lt;/object&gt;&lt;object type=&quot;3&quot; unique_id=&quot;10006&quot;&gt;&lt;property id=&quot;20148&quot; value=&quot;5&quot;/&gt;&lt;property id=&quot;20300&quot; value=&quot;Slide 2 - &amp;quot;Bersin WhatWorks® Methodology&amp;quot;&quot;/&gt;&lt;property id=&quot;20302&quot; value=&quot;0&quot;/&gt;&lt;property id=&quot;20307&quot; value=&quot;1509&quot;/&gt;&lt;/object&gt;&lt;object type=&quot;3&quot; unique_id=&quot;10008&quot;&gt;&lt;property id=&quot;20148&quot; value=&quot;5&quot;/&gt;&lt;property id=&quot;20300&quot; value=&quot;Slide 6 - &amp;quot;The Corporate L&amp;amp;D Marketplace&amp;quot;&quot;/&gt;&lt;property id=&quot;20302&quot; value=&quot;0&quot;/&gt;&lt;property id=&quot;20307&quot; value=&quot;1486&quot;/&gt;&lt;/object&gt;&lt;object type=&quot;3&quot; unique_id=&quot;10011&quot;&gt;&lt;property id=&quot;20148&quot; value=&quot;5&quot;/&gt;&lt;property id=&quot;20300&quot; value=&quot;Slide 7 - &amp;quot;Current Workforce Demographics&amp;quot;&quot;/&gt;&lt;property id=&quot;20302&quot; value=&quot;0&quot;/&gt;&lt;property id=&quot;20307&quot; value=&quot;1513&quot;/&gt;&lt;/object&gt;&lt;object type=&quot;3&quot; unique_id=&quot;10013&quot;&gt;&lt;property id=&quot;20148&quot; value=&quot;5&quot;/&gt;&lt;property id=&quot;20300&quot; value=&quot;Slide 8 - &amp;quot;Today’s Worker&amp;quot;&quot;/&gt;&lt;property id=&quot;20302&quot; value=&quot;0&quot;/&gt;&lt;property id=&quot;20307&quot; value=&quot;1520&quot;/&gt;&lt;/object&gt;&lt;object type=&quot;3&quot; unique_id=&quot;10015&quot;&gt;&lt;property id=&quot;20148&quot; value=&quot;5&quot;/&gt;&lt;property id=&quot;20300&quot; value=&quot;Slide 9 - &amp;quot;Forces for Change in Corporate L&amp;amp;D&amp;quot;&quot;/&gt;&lt;property id=&quot;20302&quot; value=&quot;0&quot;/&gt;&lt;property id=&quot;20307&quot; value=&quot;1479&quot;/&gt;&lt;/object&gt;&lt;object type=&quot;3&quot; unique_id=&quot;10018&quot;&gt;&lt;property id=&quot;20148&quot; value=&quot;5&quot;/&gt;&lt;property id=&quot;20300&quot; value=&quot;Slide 10 - &amp;quot;High Impact Learning Organization&amp;#x0D;&amp;#x0A;How we create business impact&amp;quot;&quot;/&gt;&lt;property id=&quot;20302&quot; value=&quot;0&quot;/&gt;&lt;property id=&quot;20307&quot; value=&quot;1485&quot;/&gt;&lt;/object&gt;&lt;object type=&quot;3&quot; unique_id=&quot;10030&quot;&gt;&lt;property id=&quot;20148&quot; value=&quot;5&quot;/&gt;&lt;property id=&quot;20300&quot; value=&quot;Slide 11 - &amp;quot;High Impact Governance&amp;quot;&quot;/&gt;&lt;property id=&quot;20302&quot; value=&quot;0&quot;/&gt;&lt;property id=&quot;20307&quot; value=&quot;1523&quot;/&gt;&lt;/object&gt;&lt;object type=&quot;3&quot; unique_id=&quot;10031&quot;&gt;&lt;property id=&quot;20148&quot; value=&quot;5&quot;/&gt;&lt;property id=&quot;20300&quot; value=&quot;Slide 12 - &amp;quot;High Impact Governance Process&amp;quot;&quot;/&gt;&lt;property id=&quot;20302&quot; value=&quot;0&quot;/&gt;&lt;property id=&quot;20307&quot; value=&quot;1527&quot;/&gt;&lt;/object&gt;&lt;object type=&quot;3&quot; unique_id=&quot;10033&quot;&gt;&lt;property id=&quot;20148&quot; value=&quot;5&quot;/&gt;&lt;property id=&quot;20300&quot; value=&quot;Slide 13 - &amp;quot;Strategy Alignment Process&amp;quot;&quot;/&gt;&lt;property id=&quot;20302&quot; value=&quot;0&quot;/&gt;&lt;property id=&quot;20307&quot; value=&quot;1572&quot;/&gt;&lt;/object&gt;&lt;object type=&quot;3&quot; unique_id=&quot;10036&quot;&gt;&lt;property id=&quot;20148&quot; value=&quot;5&quot;/&gt;&lt;property id=&quot;20300&quot; value=&quot;Slide 14 - &amp;quot;A Working Federated Model&amp;quot;&quot;/&gt;&lt;property id=&quot;20302&quot; value=&quot;0&quot;/&gt;&lt;property id=&quot;20307&quot; value=&quot;1528&quot;/&gt;&lt;/object&gt;&lt;object type=&quot;3&quot; unique_id=&quot;10970&quot;&gt;&lt;property id=&quot;20148&quot; value=&quot;5&quot;/&gt;&lt;property id=&quot;20300&quot; value=&quot;Slide 3&quot;/&gt;&lt;property id=&quot;20307&quot; value=&quot;1573&quot;/&gt;&lt;/object&gt;&lt;object type=&quot;3&quot; unique_id=&quot;10971&quot;&gt;&lt;property id=&quot;20148&quot; value=&quot;5&quot;/&gt;&lt;property id=&quot;20300&quot; value=&quot;Slide 4 - &amp;quot;Business Needs Leading to Training Requirements&amp;quot;&quot;/&gt;&lt;property id=&quot;20307&quot; value=&quot;1574&quot;/&gt;&lt;/object&gt;&lt;object type=&quot;3&quot; unique_id=&quot;10972&quot;&gt;&lt;property id=&quot;20148&quot; value=&quot;5&quot;/&gt;&lt;property id=&quot;20300&quot; value=&quot;Slide 5 - &amp;quot;Context - Training &amp;amp; Development: &amp;#x0D;&amp;#x0A;Sample Interventions&amp;quot;&quot;/&gt;&lt;property id=&quot;20307&quot; value=&quot;1575&quot;/&gt;&lt;/object&gt;&lt;/object&gt;&lt;object type=&quot;4&quot; unique_id=&quot;10310&quot;&gt;&lt;property id=&quot;28&quot; value=&quot;1000&quot;/&gt;&lt;object type=&quot;5&quot; unique_id=&quot;1001&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69862757D4DE44893AB3F20D4900D1" ma:contentTypeVersion="0" ma:contentTypeDescription="Create a new document." ma:contentTypeScope="" ma:versionID="de924425f64a35fd3e6bdf165bb16c0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EB8639A-8193-41A3-B88D-30381B1E5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C179457-D557-43E5-8F5D-F70BD37A9867}">
  <ds:schemaRefs>
    <ds:schemaRef ds:uri="http://schemas.microsoft.com/office/2006/metadata/longProperties"/>
  </ds:schemaRefs>
</ds:datastoreItem>
</file>

<file path=customXml/itemProps3.xml><?xml version="1.0" encoding="utf-8"?>
<ds:datastoreItem xmlns:ds="http://schemas.openxmlformats.org/officeDocument/2006/customXml" ds:itemID="{4CA79F13-E1AA-4D61-B102-462BE4659563}">
  <ds:schemaRefs>
    <ds:schemaRef ds:uri="http://schemas.microsoft.com/sharepoint/v3/contenttype/forms"/>
  </ds:schemaRefs>
</ds:datastoreItem>
</file>

<file path=customXml/itemProps4.xml><?xml version="1.0" encoding="utf-8"?>
<ds:datastoreItem xmlns:ds="http://schemas.openxmlformats.org/officeDocument/2006/customXml" ds:itemID="{F6F5AE49-E49F-4A32-B513-6FC5A2AF32A4}">
  <ds:schemaRefs>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24708</TotalTime>
  <Words>3385</Words>
  <Application>Microsoft Office PowerPoint</Application>
  <PresentationFormat>On-screen Show (4:3)</PresentationFormat>
  <Paragraphs>468</Paragraphs>
  <Slides>28</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Courier New</vt:lpstr>
      <vt:lpstr>Symbol</vt:lpstr>
      <vt:lpstr>Times</vt:lpstr>
      <vt:lpstr>Times New Roman</vt:lpstr>
      <vt:lpstr>Wingdings</vt:lpstr>
      <vt:lpstr>Blank Presentation</vt:lpstr>
      <vt:lpstr>VISIO</vt:lpstr>
      <vt:lpstr>Lecture 3: Access Control   CS 07351: Cyber Security: Fundamentals, Principles and Applications  Dr. Vahid Heydari</vt:lpstr>
      <vt:lpstr>What is access control?</vt:lpstr>
      <vt:lpstr>Geographical Access Control</vt:lpstr>
      <vt:lpstr>Computer Account Access Control</vt:lpstr>
      <vt:lpstr>Access Control Usage</vt:lpstr>
      <vt:lpstr>Principle of Least Privilege</vt:lpstr>
      <vt:lpstr>Types of Access Controls</vt:lpstr>
      <vt:lpstr>Infra-Structure ACLs</vt:lpstr>
      <vt:lpstr>White lists vs. Black lists</vt:lpstr>
      <vt:lpstr>White lists vs. Black lists (continued)</vt:lpstr>
      <vt:lpstr>Router ACLs</vt:lpstr>
      <vt:lpstr>Access Matrix</vt:lpstr>
      <vt:lpstr>USERS  &amp;  GROUPS</vt:lpstr>
      <vt:lpstr>Linux / UNIX File Information</vt:lpstr>
      <vt:lpstr>Linux / UNIX   Permissions … continued</vt:lpstr>
      <vt:lpstr>Linux / UNIX   Permissions … continued</vt:lpstr>
      <vt:lpstr>Linux / UNIX   Permissions … continued</vt:lpstr>
      <vt:lpstr>Linux / UNIX   Permissions … continued</vt:lpstr>
      <vt:lpstr>Linux / UNIX   Permissions … continued</vt:lpstr>
      <vt:lpstr>Linux / UNIX File Sharing …</vt:lpstr>
      <vt:lpstr>Windows   Permissions</vt:lpstr>
      <vt:lpstr>Windows   Permissions … continued </vt:lpstr>
      <vt:lpstr>Windows   Permissions … continued</vt:lpstr>
      <vt:lpstr>ACL  Applications</vt:lpstr>
      <vt:lpstr>Role Based Access Control (RBAC)</vt:lpstr>
      <vt:lpstr>RBAC Continued</vt:lpstr>
      <vt:lpstr>RBAC Criticism</vt:lpstr>
      <vt:lpstr>Other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Josh Bersin</dc:creator>
  <cp:lastModifiedBy>Pham, Sarah</cp:lastModifiedBy>
  <cp:revision>3273</cp:revision>
  <cp:lastPrinted>2008-07-07T18:08:55Z</cp:lastPrinted>
  <dcterms:created xsi:type="dcterms:W3CDTF">2010-11-23T13:58:58Z</dcterms:created>
  <dcterms:modified xsi:type="dcterms:W3CDTF">2022-02-04T15:34:32Z</dcterms:modified>
</cp:coreProperties>
</file>