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handoutMasterIdLst>
    <p:handoutMasterId r:id="rId34"/>
  </p:handoutMasterIdLst>
  <p:sldIdLst>
    <p:sldId id="309" r:id="rId2"/>
    <p:sldId id="279" r:id="rId3"/>
    <p:sldId id="280" r:id="rId4"/>
    <p:sldId id="281" r:id="rId5"/>
    <p:sldId id="282" r:id="rId6"/>
    <p:sldId id="311" r:id="rId7"/>
    <p:sldId id="283" r:id="rId8"/>
    <p:sldId id="284" r:id="rId9"/>
    <p:sldId id="286" r:id="rId10"/>
    <p:sldId id="285" r:id="rId11"/>
    <p:sldId id="288" r:id="rId12"/>
    <p:sldId id="289" r:id="rId13"/>
    <p:sldId id="290" r:id="rId14"/>
    <p:sldId id="292" r:id="rId15"/>
    <p:sldId id="293" r:id="rId16"/>
    <p:sldId id="296" r:id="rId17"/>
    <p:sldId id="294" r:id="rId18"/>
    <p:sldId id="295" r:id="rId19"/>
    <p:sldId id="297" r:id="rId20"/>
    <p:sldId id="298" r:id="rId21"/>
    <p:sldId id="299" r:id="rId22"/>
    <p:sldId id="300" r:id="rId23"/>
    <p:sldId id="301" r:id="rId24"/>
    <p:sldId id="302" r:id="rId25"/>
    <p:sldId id="303" r:id="rId26"/>
    <p:sldId id="310" r:id="rId27"/>
    <p:sldId id="304" r:id="rId28"/>
    <p:sldId id="305" r:id="rId29"/>
    <p:sldId id="306" r:id="rId30"/>
    <p:sldId id="307" r:id="rId31"/>
    <p:sldId id="308"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6600"/>
    <a:srgbClr val="0000CC"/>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0" autoAdjust="0"/>
    <p:restoredTop sz="81607"/>
  </p:normalViewPr>
  <p:slideViewPr>
    <p:cSldViewPr>
      <p:cViewPr varScale="1">
        <p:scale>
          <a:sx n="70" d="100"/>
          <a:sy n="70" d="100"/>
        </p:scale>
        <p:origin x="173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093"/>
    </p:cViewPr>
  </p:notesTextViewPr>
  <p:sorterViewPr>
    <p:cViewPr>
      <p:scale>
        <a:sx n="75" d="100"/>
        <a:sy n="75" d="100"/>
      </p:scale>
      <p:origin x="0" y="66"/>
    </p:cViewPr>
  </p:sorterViewPr>
  <p:notesViewPr>
    <p:cSldViewPr>
      <p:cViewPr>
        <p:scale>
          <a:sx n="100" d="100"/>
          <a:sy n="100" d="100"/>
        </p:scale>
        <p:origin x="-1548" y="47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id Heydari" userId="065589f3340e704f" providerId="LiveId" clId="{739F4729-064F-F243-857D-4AB3E557ECB1}"/>
    <pc:docChg chg="modSld">
      <pc:chgData name="Vahid Heydari" userId="065589f3340e704f" providerId="LiveId" clId="{739F4729-064F-F243-857D-4AB3E557ECB1}" dt="2020-09-15T14:26:43.012" v="1" actId="20577"/>
      <pc:docMkLst>
        <pc:docMk/>
      </pc:docMkLst>
      <pc:sldChg chg="modSp">
        <pc:chgData name="Vahid Heydari" userId="065589f3340e704f" providerId="LiveId" clId="{739F4729-064F-F243-857D-4AB3E557ECB1}" dt="2020-09-15T14:26:43.012" v="1" actId="20577"/>
        <pc:sldMkLst>
          <pc:docMk/>
          <pc:sldMk cId="1661794514" sldId="309"/>
        </pc:sldMkLst>
        <pc:spChg chg="mod">
          <ac:chgData name="Vahid Heydari" userId="065589f3340e704f" providerId="LiveId" clId="{739F4729-064F-F243-857D-4AB3E557ECB1}" dt="2020-09-15T14:26:43.012" v="1" actId="20577"/>
          <ac:spMkLst>
            <pc:docMk/>
            <pc:sldMk cId="1661794514" sldId="309"/>
            <ac:spMk id="5122" creationId="{00000000-0000-0000-0000-000000000000}"/>
          </ac:spMkLst>
        </pc:spChg>
      </pc:sldChg>
    </pc:docChg>
  </pc:docChgLst>
  <pc:docChgLst>
    <pc:chgData name="Vahid Heydari" userId="065589f3340e704f" providerId="LiveId" clId="{BCC64267-0932-4850-A0CC-CEC35C738D3C}"/>
    <pc:docChg chg="modSld sldOrd">
      <pc:chgData name="Vahid Heydari" userId="065589f3340e704f" providerId="LiveId" clId="{BCC64267-0932-4850-A0CC-CEC35C738D3C}" dt="2020-02-19T01:36:22.727" v="2"/>
      <pc:docMkLst>
        <pc:docMk/>
      </pc:docMkLst>
      <pc:sldChg chg="ord">
        <pc:chgData name="Vahid Heydari" userId="065589f3340e704f" providerId="LiveId" clId="{BCC64267-0932-4850-A0CC-CEC35C738D3C}" dt="2020-02-19T01:36:22.727" v="2"/>
        <pc:sldMkLst>
          <pc:docMk/>
          <pc:sldMk cId="1046201755" sldId="286"/>
        </pc:sldMkLst>
      </pc:sldChg>
      <pc:sldChg chg="modSp">
        <pc:chgData name="Vahid Heydari" userId="065589f3340e704f" providerId="LiveId" clId="{BCC64267-0932-4850-A0CC-CEC35C738D3C}" dt="2020-02-19T01:33:54.880" v="1" actId="20577"/>
        <pc:sldMkLst>
          <pc:docMk/>
          <pc:sldMk cId="1661794514" sldId="309"/>
        </pc:sldMkLst>
        <pc:spChg chg="mod">
          <ac:chgData name="Vahid Heydari" userId="065589f3340e704f" providerId="LiveId" clId="{BCC64267-0932-4850-A0CC-CEC35C738D3C}" dt="2020-02-19T01:33:54.880" v="1" actId="20577"/>
          <ac:spMkLst>
            <pc:docMk/>
            <pc:sldMk cId="1661794514" sldId="309"/>
            <ac:spMk id="5122" creationId="{00000000-0000-0000-0000-000000000000}"/>
          </ac:spMkLst>
        </pc:spChg>
      </pc:sldChg>
    </pc:docChg>
  </pc:docChgLst>
  <pc:docChgLst>
    <pc:chgData name="Vahid Heydari" userId="065589f3340e704f" providerId="LiveId" clId="{20D5490D-0C48-4AD1-95E9-4CA81B60D2B8}"/>
    <pc:docChg chg="modSld">
      <pc:chgData name="Vahid Heydari" userId="065589f3340e704f" providerId="LiveId" clId="{20D5490D-0C48-4AD1-95E9-4CA81B60D2B8}" dt="2022-01-14T15:35:55.718" v="0" actId="20577"/>
      <pc:docMkLst>
        <pc:docMk/>
      </pc:docMkLst>
      <pc:sldChg chg="modSp mod">
        <pc:chgData name="Vahid Heydari" userId="065589f3340e704f" providerId="LiveId" clId="{20D5490D-0C48-4AD1-95E9-4CA81B60D2B8}" dt="2022-01-14T15:35:55.718" v="0" actId="20577"/>
        <pc:sldMkLst>
          <pc:docMk/>
          <pc:sldMk cId="1661794514" sldId="309"/>
        </pc:sldMkLst>
        <pc:spChg chg="mod">
          <ac:chgData name="Vahid Heydari" userId="065589f3340e704f" providerId="LiveId" clId="{20D5490D-0C48-4AD1-95E9-4CA81B60D2B8}" dt="2022-01-14T15:35:55.718" v="0" actId="20577"/>
          <ac:spMkLst>
            <pc:docMk/>
            <pc:sldMk cId="1661794514" sldId="309"/>
            <ac:spMk id="5122" creationId="{00000000-0000-0000-0000-000000000000}"/>
          </ac:spMkLst>
        </pc:spChg>
      </pc:sldChg>
    </pc:docChg>
  </pc:docChgLst>
  <pc:docChgLst>
    <pc:chgData name="Vahid Heydari" userId="065589f3340e704f" providerId="LiveId" clId="{DD7E1526-BD82-C54F-A28E-BE2E1C48EA08}"/>
    <pc:docChg chg="modSld">
      <pc:chgData name="Vahid Heydari" userId="065589f3340e704f" providerId="LiveId" clId="{DD7E1526-BD82-C54F-A28E-BE2E1C48EA08}" dt="2020-10-22T13:43:40.300" v="35" actId="207"/>
      <pc:docMkLst>
        <pc:docMk/>
      </pc:docMkLst>
      <pc:sldChg chg="addSp modSp mod">
        <pc:chgData name="Vahid Heydari" userId="065589f3340e704f" providerId="LiveId" clId="{DD7E1526-BD82-C54F-A28E-BE2E1C48EA08}" dt="2020-10-22T13:43:40.300" v="35" actId="207"/>
        <pc:sldMkLst>
          <pc:docMk/>
          <pc:sldMk cId="256251139" sldId="294"/>
        </pc:sldMkLst>
        <pc:spChg chg="add mod">
          <ac:chgData name="Vahid Heydari" userId="065589f3340e704f" providerId="LiveId" clId="{DD7E1526-BD82-C54F-A28E-BE2E1C48EA08}" dt="2020-10-22T13:43:40.300" v="35" actId="207"/>
          <ac:spMkLst>
            <pc:docMk/>
            <pc:sldMk cId="256251139" sldId="294"/>
            <ac:spMk id="2" creationId="{023C48EF-EA5C-7C4D-AB41-B73798DD48CD}"/>
          </ac:spMkLst>
        </pc:spChg>
        <pc:graphicFrameChg chg="mod">
          <ac:chgData name="Vahid Heydari" userId="065589f3340e704f" providerId="LiveId" clId="{DD7E1526-BD82-C54F-A28E-BE2E1C48EA08}" dt="2020-10-22T13:42:14.242" v="0" actId="1076"/>
          <ac:graphicFrameMkLst>
            <pc:docMk/>
            <pc:sldMk cId="256251139" sldId="294"/>
            <ac:graphicFrameMk id="43" creationId="{00000000-0000-0000-0000-000000000000}"/>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image" Target="../media/image5.emf"/><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82947" name="Rectangle 1027"/>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2948" name="Rectangle 1028"/>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82949" name="Rectangle 1029"/>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D1A35E30-0D53-FB4C-940F-0C0B0AA2B642}" type="slidenum">
              <a:rPr lang="en-US" altLang="en-US"/>
              <a:pPr/>
              <a:t>‹#›</a:t>
            </a:fld>
            <a:endParaRPr lang="en-US" altLang="en-US"/>
          </a:p>
        </p:txBody>
      </p:sp>
    </p:spTree>
    <p:extLst>
      <p:ext uri="{BB962C8B-B14F-4D97-AF65-F5344CB8AC3E}">
        <p14:creationId xmlns:p14="http://schemas.microsoft.com/office/powerpoint/2010/main" val="166892425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8T14:49:08.397"/>
    </inkml:context>
    <inkml:brush xml:id="br0">
      <inkml:brushProperty name="width" value="0.05" units="cm"/>
      <inkml:brushProperty name="height" value="0.05" units="cm"/>
      <inkml:brushProperty name="color" value="#5B2D90"/>
    </inkml:brush>
  </inkml:definitions>
  <inkml:trace contextRef="#ctx0" brushRef="#br0">417 6265 24575,'13'-79'0,"3"-110"0,-7 62 0,28-281-353,42-747-1330,-78-14 3104,-4 499-806,3 149-615,-2 501 0,1 1 0,-2 0 0,-1-1 0,0 1 0,-2 1 0,-13-35 0,5 13 0,-11-59 0,16 57 0,-19-52 0,12 48 0,2-1 0,2-1 0,3 0 0,-7-85 0,14-200 0,4 169 0,-3 136 0,-2 1 0,-8-38 0,5 36 0,-4-56 0,10 3 0,1 42 0,-1-1 0,-3 0 0,-13-70 0,15 106 0,-1 0 0,1 1 0,-1-1 0,-1 1 0,1-1 0,-1 1 0,1 0 0,-1 0 0,0 0 0,-1 0 0,-5-5 0,8 8 0,-1-1 0,1 1 0,0 0 0,-1 1 0,1-1 0,-1 0 0,1 0 0,-1 1 0,0-1 0,1 0 0,-1 1 0,1 0 0,-1-1 0,0 1 0,0 0 0,1 0 0,-1 0 0,0 0 0,1 0 0,-1 0 0,0 1 0,1-1 0,-1 0 0,0 1 0,1 0 0,-1-1 0,1 1 0,-1 0 0,1 0 0,-1 0 0,1 0 0,-1 0 0,1 0 0,0 0 0,0 0 0,-2 3 0,-11 14 0,1 2 0,2-1 0,0 1 0,1 1 0,0 0 0,-7 28 0,12-34 0,-43 133 0,-8 22 0,16-45 0,33-115 0,4-16 0,3-22 0,11-45 0,37-126 0,-28 126 0,-6 26 0,-8 31 0,-1-1 0,-1 1 0,3-26 0,-6 32 0,-1 1 0,2 0 0,-1-1 0,1 1 0,4-10 0,-5 17 0,0-1 0,1 0 0,-1 1 0,1-1 0,0 1 0,0-1 0,-1 1 0,1 0 0,1 0 0,-1 0 0,0 0 0,0 0 0,1 0 0,-1 1 0,1-1 0,0 1 0,-1 0 0,1-1 0,0 1 0,4-1 0,12-2 0,-9 2 0,1 0 0,-1-1 0,1-1 0,-1 1 0,0-2 0,-1 1 0,1-1 0,-1-1 0,12-8 0,-14 9 0,-1 0 0,1 1 0,0 0 0,0 0 0,1 1 0,-1 0 0,1 0 0,0 1 0,-1 0 0,16-2 0,-3 2 0,0 1 0,0 1 0,23 2 0,-33-1 0,0 1 0,-1 0 0,0 0 0,0 1 0,1 0 0,-1 1 0,-1 0 0,1 0 0,-1 1 0,0 0 0,0 0 0,0 1 0,0 0 0,6 8 0,9 11 0,0 1 0,31 49 0,-35-46 0,46 51 0,-54-67 0,0 1 0,-1 0 0,13 23 0,-14-21 0,2 0 0,17 21 0,26 17-1365,-33-33-5461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8T14:49:12.925"/>
    </inkml:context>
    <inkml:brush xml:id="br0">
      <inkml:brushProperty name="width" value="0.05" units="cm"/>
      <inkml:brushProperty name="height" value="0.05" units="cm"/>
      <inkml:brushProperty name="color" value="#5B2D90"/>
    </inkml:brush>
  </inkml:definitions>
  <inkml:trace contextRef="#ctx0" brushRef="#br0">386 3357 24575,'-19'-533'0,"9"13"0,-3-30 0,8 493 0,-28-256 0,24 257 0,-4-15 0,3 0 0,-1-90 0,12-763 0,-1 916 0,0 1 0,-1 0 0,0 0 0,0 0 0,0 0 0,-1 0 0,0 0 0,-1 0 0,-3-8 0,5 14 0,0-1 0,0 1 0,0-1 0,0 1 0,-1-1 0,1 1 0,0 0 0,0 0 0,-1-1 0,1 1 0,-1 0 0,1 0 0,-1 1 0,0-1 0,1 0 0,-1 0 0,-2 0 0,2 1 0,-1 0 0,1 0 0,-1 0 0,1 0 0,-1 0 0,1 1 0,-1-1 0,1 1 0,-1 0 0,1 0 0,0 0 0,-1 0 0,1 0 0,0 0 0,0 0 0,-2 3 0,-6 3 0,0 1 0,1 1 0,0 0 0,0 0 0,1 1 0,1 0 0,-8 12 0,-1 5 0,-22 49 0,29-55 0,1 1 0,1 0 0,1 0 0,0 1 0,2-1 0,-2 30 0,6-50 0,0 0 0,0 0 0,0 0 0,0 0 0,0 0 0,1 0 0,-1 0 0,0 0 0,1 0 0,0 0 0,-1 0 0,1-1 0,0 1 0,0 0 0,0 0 0,0 0 0,0-1 0,0 1 0,1-1 0,-1 1 0,2 1 0,-1-3 0,-1 1 0,1-1 0,-1 0 0,1 0 0,-1 1 0,1-1 0,-1 0 0,1 0 0,-1 0 0,1-1 0,-1 1 0,1 0 0,-1 0 0,1-1 0,-1 1 0,0-1 0,1 0 0,-1 1 0,1-1 0,-1 0 0,0 0 0,0 0 0,0 1 0,1-1 0,-1-1 0,0 1 0,0 0 0,1-1 0,14-16 0,-1 0 0,-1 0 0,13-23 0,-17 25 0,0 1 0,0 0 0,2 1 0,0 0 0,0 1 0,21-17 0,-27 26 0,1 1 0,-1 0 0,1 0 0,-1 0 0,1 1 0,0 0 0,0 0 0,0 0 0,0 1 0,10 0 0,13 0 0,35 3 0,-21 0 0,-15-1 0,-13-2 0,0 2 0,0 0 0,0 0 0,17 5 0,-27-4 0,-1 0 0,1 0 0,0 0 0,-1 1 0,0 0 0,1 0 0,-1 1 0,0-1 0,-1 1 0,1 0 0,-1 1 0,1-1 0,-1 1 0,5 7 0,3 10-1365,-2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8T15:30:37.759"/>
    </inkml:context>
    <inkml:brush xml:id="br0">
      <inkml:brushProperty name="width" value="0.05" units="cm"/>
      <inkml:brushProperty name="height" value="0.05" units="cm"/>
      <inkml:brushProperty name="color" value="#5B2D90"/>
    </inkml:brush>
  </inkml:definitions>
  <inkml:trace contextRef="#ctx0" brushRef="#br0">912 2602 24575,'-1'-5'0,"0"1"0,-1-1 0,1 1 0,-1 0 0,0 0 0,0 0 0,0 0 0,-1 0 0,1 0 0,-1 1 0,0-1 0,0 1 0,0-1 0,-7-3 0,-16-23 0,-70-130 0,36 58 0,43 70 0,-34-48 0,-76-105 0,101 146 0,8 14 0,-1 1 0,-2 1 0,-42-37 0,37 36 0,12 10 0,1 0 0,0-1 0,1-1 0,-17-28 0,-30-75 0,12 23 0,-61-119 0,103 204 0,0-1 0,1 1 0,1-1 0,0 0 0,0 0 0,1-1 0,0-13 0,4-90 0,0 58 0,-1 49 0,0-1 0,1 1 0,0 0 0,0 1 0,1-1 0,0 0 0,1 1 0,0-1 0,0 1 0,0 0 0,1 1 0,1-1 0,-1 1 0,1 0 0,1 0 0,-1 1 0,1-1 0,0 1 0,8-5 0,18-11 0,1 1 0,0 2 0,40-17 0,-56 28 0,59-32 0,-46 22 0,65-25 0,-83 37 0,0 0 0,-1-1 0,0 0 0,-1-1 0,1 0 0,-1-1 0,18-19 0,-13 12 0,35-25 0,-24 22 0,0 1 0,29-16 0,-46 29 0,1 0 0,-1 1 0,1 0 0,-1 1 0,1 0 0,20-2 0,58 2 0,-62 4 0,1-2 0,45-8 0,-17-1 0,-39 8 0,1 0 0,-1-2 0,0 0 0,0-1 0,-1-1 0,0 0 0,0-1 0,23-14 0,-16 5 0,-14 9 0,1 0 0,-1 1 0,1 0 0,0 0 0,0 1 0,1 0 0,-1 1 0,1 0 0,12-2 0,-6 4 0,40-9 0,-53 11 0,-1-1 0,1-1 0,-1 1 0,1 0 0,-1-1 0,0 0 0,0 1 0,0-1 0,0-1 0,0 1 0,5-5 0,-7 6 0,-1 0 0,1 1 0,-1-1 0,0 0 0,0 1 0,1-1 0,-1 0 0,0 0 0,0 0 0,0 1 0,0-1 0,0 0 0,0 0 0,0 1 0,0-1 0,0 0 0,0 0 0,0 0 0,0 1 0,-1-1 0,1 0 0,0 0 0,0 1 0,-1-1 0,1 0 0,-1 1 0,1-1 0,-1 0 0,1 1 0,-1-1 0,1 1 0,-1-1 0,1 1 0,-1-1 0,0 1 0,1-1 0,-2 1 0,-26-16 0,15 13 0,-1 0 0,0 0 0,0 1 0,-1 1 0,-17 0 0,20 2 0,1-1 0,0-1 0,-1 0 0,1 0 0,0-1 0,0-1 0,0 0 0,0 0 0,-13-7 0,-7-3 0,-1 0 0,0 3 0,-1 0 0,0 3 0,-60-8 0,398 17 0,-295-2 0,-1 1 0,0 1 0,1-1 0,-1 2 0,0-1 0,0 1 0,13 7 0,-2 0 0,0 0 0,18 15 0,-34-21 0,1-1 0,-1 1 0,0 1 0,-1-1 0,1 0 0,-1 1 0,1 0 0,-2 0 0,1 0 0,0 0 0,-1 0 0,0 0 0,0 1 0,-1-1 0,1 1 0,-1 0 0,1 8 0,-1 12 0,0-1 0,-4 45 0,0-24 0,1 197-1365,2-215-5461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3BFB270-0373-9A4D-A278-35C302F791E2}" type="slidenum">
              <a:rPr lang="en-US" altLang="en-US"/>
              <a:pPr/>
              <a:t>‹#›</a:t>
            </a:fld>
            <a:endParaRPr lang="en-US" altLang="en-US"/>
          </a:p>
        </p:txBody>
      </p:sp>
    </p:spTree>
    <p:extLst>
      <p:ext uri="{BB962C8B-B14F-4D97-AF65-F5344CB8AC3E}">
        <p14:creationId xmlns:p14="http://schemas.microsoft.com/office/powerpoint/2010/main" val="17558304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204CD6-8BD3-4692-A4F1-DF486C90962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94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192C5A-3944-4909-9AEF-BA825E1B9DE4}" type="slidenum">
              <a:rPr lang="en-US" altLang="en-US"/>
              <a:pPr/>
              <a:t>11</a:t>
            </a:fld>
            <a:endParaRPr lang="en-US" alt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pPr marL="114471" indent="-114471">
              <a:buFontTx/>
              <a:buChar char="•"/>
            </a:pPr>
            <a:r>
              <a:rPr lang="en-US" altLang="en-US" sz="1000" dirty="0"/>
              <a:t>Packet #1</a:t>
            </a:r>
          </a:p>
          <a:p>
            <a:pPr marL="343414" lvl="1" indent="-111292">
              <a:buFontTx/>
              <a:buChar char="•"/>
            </a:pPr>
            <a:r>
              <a:rPr lang="en-US" altLang="en-US" sz="1000" dirty="0"/>
              <a:t>What is the IP version ? </a:t>
            </a:r>
            <a:r>
              <a:rPr lang="en-US" altLang="en-US" sz="1000" b="1" dirty="0"/>
              <a:t>4</a:t>
            </a:r>
          </a:p>
          <a:p>
            <a:pPr marL="343414" lvl="1" indent="-111292">
              <a:buFontTx/>
              <a:buChar char="•"/>
            </a:pPr>
            <a:r>
              <a:rPr lang="en-US" altLang="en-US" sz="1000" dirty="0"/>
              <a:t>How long is the packet header in bytes ? 5*4=</a:t>
            </a:r>
            <a:r>
              <a:rPr lang="en-US" altLang="en-US" sz="1000" b="1" dirty="0"/>
              <a:t>20B</a:t>
            </a:r>
          </a:p>
          <a:p>
            <a:pPr marL="343414" lvl="1" indent="-111292">
              <a:buFontTx/>
              <a:buChar char="•"/>
            </a:pPr>
            <a:r>
              <a:rPr lang="en-US" altLang="en-US" sz="1000" dirty="0"/>
              <a:t>What is the total packet length ?5C</a:t>
            </a:r>
            <a:r>
              <a:rPr lang="en-US" altLang="en-US" sz="1000" baseline="0" dirty="0"/>
              <a:t> = </a:t>
            </a:r>
            <a:r>
              <a:rPr lang="en-US" altLang="en-US" sz="1000" b="1" baseline="0" dirty="0"/>
              <a:t>92B</a:t>
            </a:r>
            <a:endParaRPr lang="en-US" altLang="en-US" sz="1000" b="1" dirty="0"/>
          </a:p>
          <a:p>
            <a:pPr marL="343414" lvl="1" indent="-111292">
              <a:buFontTx/>
              <a:buChar char="•"/>
            </a:pPr>
            <a:r>
              <a:rPr lang="en-US" altLang="en-US" sz="1000" dirty="0"/>
              <a:t>What is the destination IP Address (in hex) ? In decimal ? </a:t>
            </a:r>
            <a:r>
              <a:rPr lang="en-US" altLang="en-US" sz="1000" b="1" dirty="0"/>
              <a:t>5804 003d , 88.4.0.61</a:t>
            </a:r>
          </a:p>
          <a:p>
            <a:pPr marL="343414" lvl="1" indent="-111292">
              <a:buFontTx/>
              <a:buChar char="•"/>
            </a:pPr>
            <a:endParaRPr lang="en-US" altLang="en-US" sz="1000" dirty="0"/>
          </a:p>
          <a:p>
            <a:pPr marL="114471" indent="-114471">
              <a:buFontTx/>
              <a:buChar char="•"/>
            </a:pPr>
            <a:r>
              <a:rPr lang="en-US" altLang="en-US" sz="1000" dirty="0"/>
              <a:t>Packet #2</a:t>
            </a:r>
          </a:p>
          <a:p>
            <a:pPr marL="343414" lvl="1" indent="-111292">
              <a:buFontTx/>
              <a:buChar char="•"/>
            </a:pPr>
            <a:r>
              <a:rPr lang="en-US" altLang="en-US" sz="1000" dirty="0"/>
              <a:t>What is the IP ID# (in hex) ? </a:t>
            </a:r>
            <a:r>
              <a:rPr lang="en-US" altLang="en-US" sz="1000" b="1" dirty="0"/>
              <a:t>e858</a:t>
            </a:r>
            <a:endParaRPr lang="en-US" altLang="en-US" sz="1000" dirty="0"/>
          </a:p>
          <a:p>
            <a:pPr marL="343414" lvl="1" indent="-111292">
              <a:buFontTx/>
              <a:buChar char="•"/>
            </a:pPr>
            <a:r>
              <a:rPr lang="en-US" altLang="en-US" sz="1000" dirty="0"/>
              <a:t>Is fragmentation allowed in this packet ? </a:t>
            </a:r>
            <a:r>
              <a:rPr lang="en-US" altLang="en-US" sz="1000" b="1" dirty="0"/>
              <a:t>No</a:t>
            </a:r>
            <a:endParaRPr lang="en-US" altLang="en-US" sz="1000" dirty="0"/>
          </a:p>
          <a:p>
            <a:pPr marL="572357" lvl="2" indent="-114471">
              <a:buFontTx/>
              <a:buChar char="•"/>
            </a:pPr>
            <a:r>
              <a:rPr lang="en-US" altLang="en-US" sz="1000" dirty="0"/>
              <a:t>How do you know ? </a:t>
            </a:r>
            <a:r>
              <a:rPr lang="en-US" altLang="en-US" sz="1000" b="1" dirty="0"/>
              <a:t>Because the IP ID #s don’t match for any of the packets.</a:t>
            </a:r>
            <a:endParaRPr lang="en-US" altLang="en-US" sz="1000" dirty="0"/>
          </a:p>
          <a:p>
            <a:pPr marL="343414" lvl="1" indent="-111292">
              <a:buFontTx/>
              <a:buChar char="•"/>
            </a:pPr>
            <a:r>
              <a:rPr lang="en-US" altLang="en-US" sz="1000" dirty="0"/>
              <a:t>What is the source IP Address (in hex) ? In decimal ? </a:t>
            </a:r>
            <a:r>
              <a:rPr lang="en-US" altLang="en-US" sz="1000" b="1" dirty="0"/>
              <a:t>ab31 1248, 171.49.18.72</a:t>
            </a:r>
            <a:endParaRPr lang="en-US" altLang="en-US" sz="1000" dirty="0"/>
          </a:p>
          <a:p>
            <a:pPr marL="343414" lvl="1" indent="-111292">
              <a:buFontTx/>
              <a:buChar char="•"/>
            </a:pPr>
            <a:r>
              <a:rPr lang="en-US" altLang="en-US" sz="1000" dirty="0"/>
              <a:t>What protocol is this packet ? </a:t>
            </a:r>
            <a:r>
              <a:rPr lang="en-US" altLang="en-US" sz="1000" b="1" dirty="0"/>
              <a:t>UDP</a:t>
            </a:r>
            <a:endParaRPr lang="en-US" altLang="en-US" sz="1000" dirty="0"/>
          </a:p>
          <a:p>
            <a:pPr marL="572357" lvl="2" indent="-114471">
              <a:buFontTx/>
              <a:buChar char="•"/>
            </a:pPr>
            <a:r>
              <a:rPr lang="en-US" altLang="en-US" sz="1000" dirty="0"/>
              <a:t>How do you know ? </a:t>
            </a:r>
            <a:r>
              <a:rPr lang="en-US" altLang="en-US" sz="1000" b="1" dirty="0"/>
              <a:t>The protocol is 11.</a:t>
            </a:r>
            <a:endParaRPr lang="en-US" altLang="en-US" sz="1000" dirty="0"/>
          </a:p>
          <a:p>
            <a:pPr marL="114471" indent="-114471">
              <a:buFontTx/>
              <a:buChar char="•"/>
            </a:pPr>
            <a:endParaRPr lang="en-US" altLang="en-US" sz="600" dirty="0"/>
          </a:p>
          <a:p>
            <a:pPr marL="114471" indent="-114471">
              <a:buFontTx/>
              <a:buChar char="•"/>
            </a:pPr>
            <a:r>
              <a:rPr lang="en-US" altLang="en-US" dirty="0"/>
              <a:t>Packet #3</a:t>
            </a:r>
          </a:p>
          <a:p>
            <a:pPr marL="343414" lvl="1" indent="-111292">
              <a:buFontTx/>
              <a:buChar char="•"/>
            </a:pPr>
            <a:r>
              <a:rPr lang="en-US" altLang="en-US" sz="1000" dirty="0"/>
              <a:t>Is the packet length for this packet correct ? </a:t>
            </a:r>
            <a:r>
              <a:rPr lang="en-US" altLang="en-US" sz="1000" b="1" dirty="0"/>
              <a:t>The total length comes out to 05dc = 1500 bytes. Each set of 4 digits is 2 bytes. 1500/2 = 750 groups of 4; thus the packet length is incorrect.</a:t>
            </a:r>
            <a:endParaRPr lang="en-US" altLang="en-US" sz="1000" dirty="0"/>
          </a:p>
          <a:p>
            <a:pPr marL="114471" indent="-114471">
              <a:buFontTx/>
              <a:buChar char="•"/>
            </a:pPr>
            <a:endParaRPr lang="en-US" altLang="en-US" sz="1000" dirty="0"/>
          </a:p>
          <a:p>
            <a:pPr marL="114471" indent="-114471">
              <a:buFontTx/>
              <a:buChar char="•"/>
            </a:pPr>
            <a:endParaRPr lang="en-US" altLang="en-US" sz="1000" dirty="0"/>
          </a:p>
          <a:p>
            <a:pPr marL="114471" indent="-114471">
              <a:buFontTx/>
              <a:buChar char="•"/>
            </a:pPr>
            <a:endParaRPr lang="en-US" altLang="en-US" sz="1000" dirty="0"/>
          </a:p>
        </p:txBody>
      </p:sp>
    </p:spTree>
    <p:extLst>
      <p:ext uri="{BB962C8B-B14F-4D97-AF65-F5344CB8AC3E}">
        <p14:creationId xmlns:p14="http://schemas.microsoft.com/office/powerpoint/2010/main" val="360313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83CFF6-E1BA-4EF9-9F09-9722D7FE6C0E}" type="slidenum">
              <a:rPr lang="en-US" altLang="en-US" smtClean="0"/>
              <a:pPr/>
              <a:t>12</a:t>
            </a:fld>
            <a:endParaRPr lang="en-US" altLang="en-US"/>
          </a:p>
        </p:txBody>
      </p:sp>
    </p:spTree>
    <p:extLst>
      <p:ext uri="{BB962C8B-B14F-4D97-AF65-F5344CB8AC3E}">
        <p14:creationId xmlns:p14="http://schemas.microsoft.com/office/powerpoint/2010/main" val="1690312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Arial" charset="0"/>
                <a:ea typeface="+mn-ea"/>
                <a:cs typeface="+mn-cs"/>
              </a:rPr>
              <a:t>Sockets</a:t>
            </a:r>
            <a:r>
              <a:rPr lang="en-US" sz="1200" b="0" i="0" kern="1200" dirty="0">
                <a:solidFill>
                  <a:schemeClr val="tx1"/>
                </a:solidFill>
                <a:effectLst/>
                <a:latin typeface="Arial" charset="0"/>
                <a:ea typeface="+mn-ea"/>
                <a:cs typeface="+mn-cs"/>
              </a:rPr>
              <a:t> are determined by an IP address and </a:t>
            </a:r>
            <a:r>
              <a:rPr lang="en-US" sz="1200" b="1" i="0" kern="1200" dirty="0">
                <a:solidFill>
                  <a:schemeClr val="tx1"/>
                </a:solidFill>
                <a:effectLst/>
                <a:latin typeface="Arial" charset="0"/>
                <a:ea typeface="+mn-ea"/>
                <a:cs typeface="+mn-cs"/>
              </a:rPr>
              <a:t>port</a:t>
            </a:r>
            <a:r>
              <a:rPr lang="en-US" sz="1200" b="0" i="0" kern="1200" dirty="0">
                <a:solidFill>
                  <a:schemeClr val="tx1"/>
                </a:solidFill>
                <a:effectLst/>
                <a:latin typeface="Arial" charset="0"/>
                <a:ea typeface="+mn-ea"/>
                <a:cs typeface="+mn-cs"/>
              </a:rPr>
              <a:t> number.</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13</a:t>
            </a:fld>
            <a:endParaRPr lang="en-US" altLang="en-US"/>
          </a:p>
        </p:txBody>
      </p:sp>
    </p:spTree>
    <p:extLst>
      <p:ext uri="{BB962C8B-B14F-4D97-AF65-F5344CB8AC3E}">
        <p14:creationId xmlns:p14="http://schemas.microsoft.com/office/powerpoint/2010/main" val="87972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14</a:t>
            </a:fld>
            <a:endParaRPr lang="en-US" altLang="en-US"/>
          </a:p>
        </p:txBody>
      </p:sp>
    </p:spTree>
    <p:extLst>
      <p:ext uri="{BB962C8B-B14F-4D97-AF65-F5344CB8AC3E}">
        <p14:creationId xmlns:p14="http://schemas.microsoft.com/office/powerpoint/2010/main" val="423165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30000" dirty="0"/>
              <a:t>st</a:t>
            </a:r>
            <a:r>
              <a:rPr lang="en-US" dirty="0"/>
              <a:t> packet w/ no previous connection: Syn packet (the flag is set), send it to server</a:t>
            </a:r>
          </a:p>
          <a:p>
            <a:r>
              <a:rPr lang="en-US" dirty="0"/>
              <a:t>Server sends a Syn, but for each packet, there is an Ack as well</a:t>
            </a:r>
          </a:p>
          <a:p>
            <a:r>
              <a:rPr lang="en-US" dirty="0"/>
              <a:t>Need to confirm that you received the Syn packet so you send Ack</a:t>
            </a:r>
          </a:p>
          <a:p>
            <a:r>
              <a:rPr lang="en-US" dirty="0"/>
              <a:t>(“</a:t>
            </a:r>
            <a:r>
              <a:rPr lang="en-US" b="1" dirty="0"/>
              <a:t>TCP handshake</a:t>
            </a:r>
            <a:r>
              <a:rPr lang="en-US" b="0" dirty="0"/>
              <a:t>”)</a:t>
            </a:r>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16</a:t>
            </a:fld>
            <a:endParaRPr lang="en-US" altLang="en-US"/>
          </a:p>
        </p:txBody>
      </p:sp>
    </p:spTree>
    <p:extLst>
      <p:ext uri="{BB962C8B-B14F-4D97-AF65-F5344CB8AC3E}">
        <p14:creationId xmlns:p14="http://schemas.microsoft.com/office/powerpoint/2010/main" val="3548522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14E68B-3134-41B9-BCB6-C7736A176AE8}" type="slidenum">
              <a:rPr lang="en-US" altLang="en-US"/>
              <a:pPr/>
              <a:t>17</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pPr marL="232123" indent="-232123">
              <a:lnSpc>
                <a:spcPct val="80000"/>
              </a:lnSpc>
              <a:buFontTx/>
              <a:buChar char="•"/>
            </a:pPr>
            <a:r>
              <a:rPr lang="en-US" altLang="en-US" sz="1000" b="1" dirty="0"/>
              <a:t>Source port #</a:t>
            </a:r>
            <a:r>
              <a:rPr lang="en-US" altLang="en-US" sz="1000" dirty="0"/>
              <a:t> is usually greater than 1024 for a client</a:t>
            </a:r>
          </a:p>
          <a:p>
            <a:pPr marL="232123" indent="-232123">
              <a:lnSpc>
                <a:spcPct val="80000"/>
              </a:lnSpc>
              <a:buFontTx/>
              <a:buChar char="•"/>
            </a:pPr>
            <a:r>
              <a:rPr lang="en-US" altLang="en-US" sz="1000" b="1" dirty="0" err="1"/>
              <a:t>Dest</a:t>
            </a:r>
            <a:r>
              <a:rPr lang="en-US" altLang="en-US" sz="1000" b="1" dirty="0"/>
              <a:t> port #</a:t>
            </a:r>
            <a:r>
              <a:rPr lang="en-US" altLang="en-US" sz="1000" dirty="0"/>
              <a:t>  is the </a:t>
            </a:r>
            <a:r>
              <a:rPr lang="en-US" altLang="en-US" sz="1000" dirty="0" err="1"/>
              <a:t>src_port</a:t>
            </a:r>
            <a:r>
              <a:rPr lang="en-US" altLang="en-US" sz="1000" dirty="0"/>
              <a:t>_# of the recipient</a:t>
            </a:r>
          </a:p>
          <a:p>
            <a:pPr marL="232123" indent="-232123">
              <a:lnSpc>
                <a:spcPct val="80000"/>
              </a:lnSpc>
              <a:buFontTx/>
              <a:buChar char="•"/>
            </a:pPr>
            <a:r>
              <a:rPr lang="en-US" altLang="en-US" sz="1000" b="1" dirty="0" err="1"/>
              <a:t>Seq</a:t>
            </a:r>
            <a:r>
              <a:rPr lang="en-US" altLang="en-US" sz="1000" b="1" dirty="0"/>
              <a:t>_#:</a:t>
            </a:r>
            <a:r>
              <a:rPr lang="en-US" altLang="en-US" sz="1000" dirty="0"/>
              <a:t> should be randomly generated to start a session, thereafter is the original number incremented by the number of bytes sent</a:t>
            </a:r>
          </a:p>
          <a:p>
            <a:pPr marL="232123" indent="-232123">
              <a:lnSpc>
                <a:spcPct val="80000"/>
              </a:lnSpc>
              <a:buFontTx/>
              <a:buChar char="•"/>
            </a:pPr>
            <a:r>
              <a:rPr lang="en-US" altLang="en-US" sz="1000" b="1" dirty="0"/>
              <a:t>ACK_#: </a:t>
            </a:r>
            <a:r>
              <a:rPr lang="en-US" altLang="en-US" sz="1000" dirty="0"/>
              <a:t>If the ACK bit is set, this field contains the value of the next sequence number the sender of the segment is expecting to receive. Once a connection is established this is always sent.</a:t>
            </a:r>
          </a:p>
          <a:p>
            <a:pPr marL="232123" indent="-232123">
              <a:lnSpc>
                <a:spcPct val="80000"/>
              </a:lnSpc>
              <a:buFontTx/>
              <a:buChar char="•"/>
            </a:pPr>
            <a:r>
              <a:rPr lang="en-US" altLang="en-US" sz="1000" b="1" dirty="0" err="1"/>
              <a:t>H_Length</a:t>
            </a:r>
            <a:r>
              <a:rPr lang="en-US" altLang="en-US" sz="1000" b="1" dirty="0"/>
              <a:t>:</a:t>
            </a:r>
            <a:r>
              <a:rPr lang="en-US" altLang="en-US" sz="1000" dirty="0"/>
              <a:t> The number of 32 bit multiples (4 octets, 8 hex characters) in the TCP header including any 'options' fields.</a:t>
            </a:r>
          </a:p>
          <a:p>
            <a:pPr marL="689323" lvl="1" indent="-232123">
              <a:lnSpc>
                <a:spcPct val="80000"/>
              </a:lnSpc>
              <a:buFontTx/>
              <a:buChar char="•"/>
            </a:pPr>
            <a:r>
              <a:rPr lang="en-US" altLang="en-US" sz="1000" dirty="0"/>
              <a:t>Here, the “5” from “5012” shows that there are 5 pairs of four numbers (0050 f428 is a pair for example)</a:t>
            </a:r>
          </a:p>
          <a:p>
            <a:pPr marL="232123" indent="-232123">
              <a:lnSpc>
                <a:spcPct val="80000"/>
              </a:lnSpc>
              <a:buFontTx/>
              <a:buChar char="•"/>
            </a:pPr>
            <a:r>
              <a:rPr lang="en-US" altLang="en-US" sz="1000" b="1" dirty="0"/>
              <a:t>Reserved bits:</a:t>
            </a:r>
            <a:r>
              <a:rPr lang="en-US" altLang="en-US" sz="1000" dirty="0"/>
              <a:t> great place for </a:t>
            </a:r>
            <a:r>
              <a:rPr lang="en-US" altLang="en-US" sz="1000" dirty="0" err="1"/>
              <a:t>Stegonagraphy</a:t>
            </a:r>
            <a:r>
              <a:rPr lang="en-US" altLang="en-US" sz="1000" dirty="0"/>
              <a:t> info</a:t>
            </a:r>
          </a:p>
          <a:p>
            <a:pPr marL="232123" indent="-232123">
              <a:lnSpc>
                <a:spcPct val="80000"/>
              </a:lnSpc>
              <a:buFontTx/>
              <a:buChar char="•"/>
            </a:pPr>
            <a:r>
              <a:rPr lang="en-US" altLang="en-US" sz="1000" b="1" dirty="0"/>
              <a:t>Urgent: </a:t>
            </a:r>
            <a:r>
              <a:rPr lang="en-US" altLang="en-US" sz="1000" dirty="0"/>
              <a:t>allows the sending application to indicate the presence of high-priority data that should be processed ASAP (e.g., drop what you are doing and read all the input). </a:t>
            </a:r>
          </a:p>
          <a:p>
            <a:pPr marL="232123" indent="-232123">
              <a:lnSpc>
                <a:spcPct val="80000"/>
              </a:lnSpc>
              <a:buFontTx/>
              <a:buChar char="•"/>
            </a:pPr>
            <a:r>
              <a:rPr lang="en-US" altLang="en-US" sz="1000" b="1" dirty="0" err="1"/>
              <a:t>ACK</a:t>
            </a:r>
            <a:r>
              <a:rPr lang="en-US" altLang="en-US" sz="1000" dirty="0" err="1"/>
              <a:t>nowledgement</a:t>
            </a:r>
            <a:r>
              <a:rPr lang="en-US" altLang="en-US" sz="1000" dirty="0"/>
              <a:t>: </a:t>
            </a:r>
          </a:p>
          <a:p>
            <a:pPr marL="232123" indent="-232123">
              <a:lnSpc>
                <a:spcPct val="80000"/>
              </a:lnSpc>
              <a:buFontTx/>
              <a:buChar char="•"/>
            </a:pPr>
            <a:r>
              <a:rPr lang="en-US" altLang="en-US" sz="1000" b="1" dirty="0"/>
              <a:t>Push:</a:t>
            </a:r>
            <a:r>
              <a:rPr lang="en-US" altLang="en-US" sz="1000" dirty="0"/>
              <a:t> Flush any data buffered in the sender or receiver's queues and hand it to the remote application.</a:t>
            </a:r>
          </a:p>
          <a:p>
            <a:pPr marL="232123" indent="-232123">
              <a:lnSpc>
                <a:spcPct val="80000"/>
              </a:lnSpc>
              <a:buFontTx/>
              <a:buChar char="•"/>
            </a:pPr>
            <a:r>
              <a:rPr lang="en-US" altLang="en-US" sz="1000" b="1" dirty="0"/>
              <a:t>RESET:</a:t>
            </a:r>
            <a:r>
              <a:rPr lang="en-US" altLang="en-US" sz="1000" dirty="0"/>
              <a:t> kill session, usually sent when state is lost</a:t>
            </a:r>
          </a:p>
          <a:p>
            <a:pPr marL="232123" indent="-232123">
              <a:lnSpc>
                <a:spcPct val="80000"/>
              </a:lnSpc>
              <a:buFontTx/>
              <a:buChar char="•"/>
            </a:pPr>
            <a:r>
              <a:rPr lang="en-US" altLang="en-US" sz="1000" b="1" dirty="0"/>
              <a:t>Synchronize:</a:t>
            </a:r>
            <a:r>
              <a:rPr lang="en-US" altLang="en-US" sz="1000" dirty="0"/>
              <a:t> set when a new session is being requested</a:t>
            </a:r>
          </a:p>
          <a:p>
            <a:pPr marL="232123" indent="-232123">
              <a:lnSpc>
                <a:spcPct val="80000"/>
              </a:lnSpc>
              <a:buFontTx/>
              <a:buChar char="•"/>
            </a:pPr>
            <a:r>
              <a:rPr lang="en-US" altLang="en-US" sz="1000" b="1" dirty="0"/>
              <a:t>Finish:</a:t>
            </a:r>
            <a:r>
              <a:rPr lang="en-US" altLang="en-US" sz="1000" dirty="0"/>
              <a:t> set when performing “clean” end of session</a:t>
            </a:r>
          </a:p>
          <a:p>
            <a:pPr marL="232123" indent="-232123">
              <a:lnSpc>
                <a:spcPct val="80000"/>
              </a:lnSpc>
              <a:buFontTx/>
              <a:buChar char="•"/>
            </a:pPr>
            <a:r>
              <a:rPr lang="en-US" altLang="en-US" sz="1000" b="1" dirty="0"/>
              <a:t>Window: </a:t>
            </a:r>
            <a:r>
              <a:rPr lang="en-US" altLang="en-US" sz="1000" dirty="0"/>
              <a:t> used for flow control; negotiate how much data each host can accept in a single packet, </a:t>
            </a:r>
            <a:endParaRPr lang="en-US" altLang="en-US" sz="1000" b="1" dirty="0"/>
          </a:p>
          <a:p>
            <a:pPr marL="232123" indent="-232123">
              <a:lnSpc>
                <a:spcPct val="80000"/>
              </a:lnSpc>
              <a:buFontTx/>
              <a:buChar char="•"/>
            </a:pPr>
            <a:r>
              <a:rPr lang="en-US" altLang="en-US" sz="1000" b="1" dirty="0"/>
              <a:t>Checksum:</a:t>
            </a:r>
            <a:r>
              <a:rPr lang="en-US" altLang="en-US" sz="1000" dirty="0"/>
              <a:t> This is computed as the 16-bit one's complement of the one's complement sum of a pseudo header of information from the IP header, the TCP header, and the data, padded as needed with zero bytes at the end to make a multiple of two bytes.</a:t>
            </a:r>
          </a:p>
          <a:p>
            <a:pPr marL="232123" indent="-232123">
              <a:lnSpc>
                <a:spcPct val="80000"/>
              </a:lnSpc>
              <a:buFontTx/>
              <a:buChar char="•"/>
            </a:pPr>
            <a:r>
              <a:rPr lang="en-US" altLang="en-US" sz="1000" b="1" dirty="0"/>
              <a:t>Options:</a:t>
            </a:r>
            <a:r>
              <a:rPr lang="en-US" altLang="en-US" sz="1000" dirty="0"/>
              <a:t> 0 – 44 bytes</a:t>
            </a:r>
          </a:p>
          <a:p>
            <a:pPr lvl="1" indent="-111292">
              <a:lnSpc>
                <a:spcPct val="80000"/>
              </a:lnSpc>
              <a:buFontTx/>
              <a:buChar char="•"/>
            </a:pPr>
            <a:r>
              <a:rPr lang="en-US" altLang="en-US" sz="1000" dirty="0"/>
              <a:t>include the TCP echo request &amp; TCP echo reply</a:t>
            </a:r>
          </a:p>
        </p:txBody>
      </p:sp>
    </p:spTree>
    <p:extLst>
      <p:ext uri="{BB962C8B-B14F-4D97-AF65-F5344CB8AC3E}">
        <p14:creationId xmlns:p14="http://schemas.microsoft.com/office/powerpoint/2010/main" val="110818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2123C9-728B-4787-85AA-D09EE885284D}" type="slidenum">
              <a:rPr lang="en-US" altLang="en-US"/>
              <a:pPr/>
              <a:t>18</a:t>
            </a:fld>
            <a:endParaRPr lang="en-US" altLang="en-US"/>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pPr marL="114471" indent="-114471">
              <a:lnSpc>
                <a:spcPct val="90000"/>
              </a:lnSpc>
              <a:buFontTx/>
              <a:buChar char="•"/>
            </a:pPr>
            <a:r>
              <a:rPr lang="en-US" altLang="en-US" sz="1000" dirty="0"/>
              <a:t>Packet #1</a:t>
            </a:r>
          </a:p>
          <a:p>
            <a:pPr marL="343414" lvl="1" indent="-111292">
              <a:lnSpc>
                <a:spcPct val="90000"/>
              </a:lnSpc>
              <a:buFontTx/>
              <a:buChar char="•"/>
            </a:pPr>
            <a:r>
              <a:rPr lang="en-US" altLang="en-US" sz="1000" dirty="0"/>
              <a:t>How long is the TCP header ? </a:t>
            </a:r>
            <a:r>
              <a:rPr lang="en-US" altLang="en-US" sz="1000" b="1" dirty="0"/>
              <a:t>28B (7 * 4 bytes), 7 pairs of 4 numbers</a:t>
            </a:r>
            <a:endParaRPr lang="en-US" altLang="en-US" sz="1000" dirty="0"/>
          </a:p>
          <a:p>
            <a:pPr marL="343414" lvl="1" indent="-111292">
              <a:lnSpc>
                <a:spcPct val="90000"/>
              </a:lnSpc>
              <a:buFontTx/>
              <a:buChar char="•"/>
            </a:pPr>
            <a:r>
              <a:rPr lang="en-US" altLang="en-US" sz="1000" dirty="0"/>
              <a:t>Is there any data in this packet ? </a:t>
            </a:r>
            <a:r>
              <a:rPr lang="en-US" altLang="en-US" sz="1000" b="1" dirty="0"/>
              <a:t>No</a:t>
            </a:r>
            <a:endParaRPr lang="en-US" altLang="en-US" sz="1000" dirty="0"/>
          </a:p>
          <a:p>
            <a:pPr marL="572357" lvl="2" indent="-114471">
              <a:lnSpc>
                <a:spcPct val="90000"/>
              </a:lnSpc>
              <a:buFontTx/>
              <a:buChar char="•"/>
            </a:pPr>
            <a:r>
              <a:rPr lang="en-US" altLang="en-US" sz="1000" dirty="0"/>
              <a:t>How do you know ? </a:t>
            </a:r>
            <a:r>
              <a:rPr lang="en-US" altLang="en-US" sz="1000" b="1" dirty="0"/>
              <a:t>There are no additional bytes after TCP header if we count length.</a:t>
            </a:r>
            <a:endParaRPr lang="en-US" altLang="en-US" sz="1000" dirty="0"/>
          </a:p>
          <a:p>
            <a:pPr marL="343414" lvl="1" indent="-111292">
              <a:lnSpc>
                <a:spcPct val="90000"/>
              </a:lnSpc>
              <a:buFontTx/>
              <a:buChar char="•"/>
            </a:pPr>
            <a:r>
              <a:rPr lang="en-US" altLang="en-US" sz="1000" dirty="0"/>
              <a:t>What flags are set ? </a:t>
            </a:r>
            <a:r>
              <a:rPr lang="en-US" altLang="en-US" sz="1000" b="1" dirty="0"/>
              <a:t>002 = 0000 0010, so SYN is on.</a:t>
            </a:r>
            <a:endParaRPr lang="en-US" altLang="en-US" sz="1000" dirty="0"/>
          </a:p>
          <a:p>
            <a:pPr marL="572357" lvl="2" indent="-114471">
              <a:lnSpc>
                <a:spcPct val="90000"/>
              </a:lnSpc>
              <a:buFontTx/>
              <a:buChar char="•"/>
            </a:pPr>
            <a:r>
              <a:rPr lang="en-US" altLang="en-US" sz="1000" dirty="0"/>
              <a:t>What does this tell you about the “state” of the conversation ? </a:t>
            </a:r>
            <a:r>
              <a:rPr lang="en-US" altLang="en-US" sz="1000" b="1" dirty="0"/>
              <a:t>It’s at the 1</a:t>
            </a:r>
            <a:r>
              <a:rPr lang="en-US" altLang="en-US" sz="1000" b="1" baseline="30000" dirty="0"/>
              <a:t>st</a:t>
            </a:r>
            <a:r>
              <a:rPr lang="en-US" altLang="en-US" sz="1000" b="1" dirty="0"/>
              <a:t> stage.</a:t>
            </a:r>
            <a:endParaRPr lang="en-US" altLang="en-US" sz="1000" dirty="0"/>
          </a:p>
          <a:p>
            <a:pPr marL="572357" lvl="2" indent="-114471">
              <a:lnSpc>
                <a:spcPct val="90000"/>
              </a:lnSpc>
              <a:buFontTx/>
              <a:buChar char="•"/>
            </a:pPr>
            <a:r>
              <a:rPr lang="en-US" altLang="en-US" sz="1000" dirty="0"/>
              <a:t>Is the ACK # correct ? </a:t>
            </a:r>
            <a:r>
              <a:rPr lang="en-US" altLang="en-US" sz="1000" b="1" dirty="0"/>
              <a:t>The ACK # is 0000 0000, and this is correct because ACK isn’t sent yet.</a:t>
            </a:r>
          </a:p>
          <a:p>
            <a:pPr marL="572357" lvl="2" indent="-114471">
              <a:lnSpc>
                <a:spcPct val="90000"/>
              </a:lnSpc>
              <a:buFontTx/>
              <a:buChar char="•"/>
            </a:pPr>
            <a:endParaRPr lang="en-US" altLang="en-US" sz="1000" b="1" dirty="0"/>
          </a:p>
          <a:p>
            <a:pPr marL="457886" lvl="2" indent="0">
              <a:lnSpc>
                <a:spcPct val="90000"/>
              </a:lnSpc>
              <a:buFontTx/>
              <a:buNone/>
            </a:pPr>
            <a:r>
              <a:rPr lang="en-US" altLang="en-US" sz="1000" dirty="0"/>
              <a:t>Packet #2</a:t>
            </a:r>
          </a:p>
          <a:p>
            <a:pPr marL="343414" lvl="1" indent="-111292">
              <a:lnSpc>
                <a:spcPct val="90000"/>
              </a:lnSpc>
              <a:buFontTx/>
              <a:buChar char="•"/>
            </a:pPr>
            <a:r>
              <a:rPr lang="en-US" altLang="en-US" sz="1000" dirty="0"/>
              <a:t>Total length = 0028, convert to decimal, count total number of bytes = </a:t>
            </a:r>
            <a:r>
              <a:rPr lang="en-US" altLang="en-US" sz="1000" b="1" dirty="0"/>
              <a:t>40</a:t>
            </a:r>
          </a:p>
          <a:p>
            <a:pPr marL="343414" lvl="1" indent="-111292">
              <a:lnSpc>
                <a:spcPct val="90000"/>
              </a:lnSpc>
              <a:buFontTx/>
              <a:buChar char="•"/>
            </a:pPr>
            <a:r>
              <a:rPr lang="en-US" altLang="en-US" sz="1000" b="0" dirty="0"/>
              <a:t>What # is the packet? </a:t>
            </a:r>
            <a:r>
              <a:rPr lang="en-US" altLang="en-US" sz="1000" b="1" dirty="0"/>
              <a:t>3rd since ACK is set</a:t>
            </a:r>
            <a:endParaRPr lang="en-US" altLang="en-US" sz="1000" b="0" dirty="0"/>
          </a:p>
          <a:p>
            <a:pPr marL="343414" lvl="1" indent="-111292">
              <a:lnSpc>
                <a:spcPct val="90000"/>
              </a:lnSpc>
              <a:buFontTx/>
              <a:buChar char="•"/>
            </a:pPr>
            <a:r>
              <a:rPr lang="en-US" altLang="en-US" sz="1000" dirty="0"/>
              <a:t>What flag is set? </a:t>
            </a:r>
            <a:r>
              <a:rPr lang="en-US" altLang="en-US" sz="1000" b="1" dirty="0"/>
              <a:t>ACK (due to 010)</a:t>
            </a:r>
            <a:endParaRPr lang="en-US" altLang="en-US" sz="1000" dirty="0"/>
          </a:p>
          <a:p>
            <a:pPr marL="343414" lvl="1" indent="-111292">
              <a:lnSpc>
                <a:spcPct val="90000"/>
              </a:lnSpc>
              <a:buFontTx/>
              <a:buChar char="•"/>
            </a:pPr>
            <a:r>
              <a:rPr lang="en-US" altLang="en-US" sz="1000" dirty="0"/>
              <a:t>What is the source port (in hex) ? In decimal ? </a:t>
            </a:r>
            <a:r>
              <a:rPr lang="en-US" altLang="en-US" sz="1000" b="1" dirty="0">
                <a:solidFill>
                  <a:srgbClr val="FF0000"/>
                </a:solidFill>
              </a:rPr>
              <a:t>9005 - 36869</a:t>
            </a:r>
          </a:p>
          <a:p>
            <a:pPr marL="343414" lvl="1" indent="-111292">
              <a:lnSpc>
                <a:spcPct val="90000"/>
              </a:lnSpc>
              <a:buFontTx/>
              <a:buChar char="•"/>
            </a:pPr>
            <a:r>
              <a:rPr lang="en-US" altLang="en-US" sz="1000" dirty="0"/>
              <a:t>What is the destination port (in hex) ? In Decimal ? </a:t>
            </a:r>
            <a:r>
              <a:rPr lang="en-US" altLang="en-US" sz="1000" b="1" dirty="0"/>
              <a:t>0017 - 23</a:t>
            </a:r>
          </a:p>
          <a:p>
            <a:pPr marL="343414" lvl="1" indent="-111292">
              <a:lnSpc>
                <a:spcPct val="90000"/>
              </a:lnSpc>
              <a:buFontTx/>
              <a:buChar char="•"/>
            </a:pPr>
            <a:r>
              <a:rPr lang="en-US" altLang="en-US" sz="1000" dirty="0"/>
              <a:t>What kind of traffic is this ? </a:t>
            </a:r>
            <a:r>
              <a:rPr lang="en-US" altLang="en-US" sz="1000" b="1" dirty="0"/>
              <a:t>06 (TCP) on port 23 (telnet, port 23 normally assigned to this)</a:t>
            </a:r>
          </a:p>
          <a:p>
            <a:pPr marL="343414" lvl="1" indent="-111292">
              <a:lnSpc>
                <a:spcPct val="90000"/>
              </a:lnSpc>
              <a:buFontTx/>
              <a:buChar char="•"/>
            </a:pPr>
            <a:r>
              <a:rPr lang="en-US" altLang="en-US" sz="1000" dirty="0"/>
              <a:t>Is the client or server sending this packet ? </a:t>
            </a:r>
            <a:r>
              <a:rPr lang="en-US" altLang="en-US" sz="1000" b="1" dirty="0"/>
              <a:t>Client</a:t>
            </a:r>
          </a:p>
          <a:p>
            <a:pPr marL="572357" lvl="2" indent="-114471">
              <a:lnSpc>
                <a:spcPct val="90000"/>
              </a:lnSpc>
              <a:buFontTx/>
              <a:buChar char="•"/>
            </a:pPr>
            <a:r>
              <a:rPr lang="en-US" altLang="en-US" sz="1000" dirty="0"/>
              <a:t>How do you know ? </a:t>
            </a:r>
            <a:r>
              <a:rPr lang="en-US" altLang="en-US" sz="1000" b="1" dirty="0">
                <a:solidFill>
                  <a:srgbClr val="FF0000"/>
                </a:solidFill>
              </a:rPr>
              <a:t>Because of port numbers (source &gt; destination, source is a big # so it’s client since it assigns port #s)</a:t>
            </a:r>
          </a:p>
          <a:p>
            <a:pPr marL="114471" indent="-114471">
              <a:lnSpc>
                <a:spcPct val="90000"/>
              </a:lnSpc>
              <a:buFontTx/>
              <a:buChar char="•"/>
            </a:pPr>
            <a:endParaRPr lang="en-US" altLang="en-US" sz="600" dirty="0"/>
          </a:p>
          <a:p>
            <a:pPr marL="114471" indent="-114471">
              <a:lnSpc>
                <a:spcPct val="90000"/>
              </a:lnSpc>
              <a:buFontTx/>
              <a:buChar char="•"/>
            </a:pPr>
            <a:r>
              <a:rPr lang="en-US" altLang="en-US" dirty="0"/>
              <a:t>Packet #3</a:t>
            </a:r>
          </a:p>
          <a:p>
            <a:pPr marL="343414" lvl="1" indent="-111292">
              <a:lnSpc>
                <a:spcPct val="90000"/>
              </a:lnSpc>
              <a:buFontTx/>
              <a:buChar char="•"/>
            </a:pPr>
            <a:r>
              <a:rPr lang="en-US" altLang="en-US" sz="1000" dirty="0"/>
              <a:t>Is a client or server sending this packet ? </a:t>
            </a:r>
            <a:r>
              <a:rPr lang="en-US" altLang="en-US" sz="1000" b="1" dirty="0"/>
              <a:t>server</a:t>
            </a:r>
          </a:p>
          <a:p>
            <a:pPr marL="572357" lvl="2" indent="-114471">
              <a:lnSpc>
                <a:spcPct val="90000"/>
              </a:lnSpc>
              <a:buFontTx/>
              <a:buChar char="•"/>
            </a:pPr>
            <a:r>
              <a:rPr lang="en-US" altLang="en-US" sz="1000" dirty="0"/>
              <a:t>How do you know ? </a:t>
            </a:r>
            <a:r>
              <a:rPr lang="en-US" altLang="en-US" sz="1000" b="1" dirty="0" err="1"/>
              <a:t>Src</a:t>
            </a:r>
            <a:r>
              <a:rPr lang="en-US" altLang="en-US" sz="1000" b="1" dirty="0"/>
              <a:t> port = 80</a:t>
            </a:r>
          </a:p>
          <a:p>
            <a:pPr marL="343414" lvl="1" indent="-111292">
              <a:lnSpc>
                <a:spcPct val="90000"/>
              </a:lnSpc>
              <a:buFontTx/>
              <a:buChar char="•"/>
            </a:pPr>
            <a:r>
              <a:rPr lang="en-US" altLang="en-US" sz="1000" dirty="0"/>
              <a:t>What flags are set ? </a:t>
            </a:r>
            <a:r>
              <a:rPr lang="en-US" altLang="en-US" sz="1000" b="1" dirty="0" err="1"/>
              <a:t>Ack</a:t>
            </a:r>
            <a:r>
              <a:rPr lang="en-US" altLang="en-US" sz="1000" b="1" dirty="0"/>
              <a:t> &amp;</a:t>
            </a:r>
            <a:r>
              <a:rPr lang="en-US" altLang="en-US" sz="1000" b="1" baseline="0" dirty="0"/>
              <a:t> </a:t>
            </a:r>
            <a:r>
              <a:rPr lang="en-US" altLang="en-US" sz="1000" b="1" baseline="0" dirty="0" err="1"/>
              <a:t>syn</a:t>
            </a:r>
            <a:endParaRPr lang="en-US" altLang="en-US" sz="1000" b="1" dirty="0"/>
          </a:p>
          <a:p>
            <a:pPr marL="572357" lvl="2" indent="-114471">
              <a:lnSpc>
                <a:spcPct val="90000"/>
              </a:lnSpc>
              <a:buFontTx/>
              <a:buChar char="•"/>
            </a:pPr>
            <a:r>
              <a:rPr lang="en-US" altLang="en-US" sz="1000" dirty="0"/>
              <a:t>What does this tell you ? </a:t>
            </a:r>
            <a:r>
              <a:rPr lang="en-US" altLang="en-US" sz="1000" b="1" dirty="0"/>
              <a:t>This is an answer to a</a:t>
            </a:r>
            <a:r>
              <a:rPr lang="en-US" altLang="en-US" sz="1000" b="1" baseline="0" dirty="0"/>
              <a:t> SYN packet from client</a:t>
            </a:r>
            <a:endParaRPr lang="en-US" altLang="en-US" sz="1000" b="1" dirty="0"/>
          </a:p>
          <a:p>
            <a:pPr marL="343414" lvl="1" indent="-111292">
              <a:lnSpc>
                <a:spcPct val="90000"/>
              </a:lnSpc>
              <a:buFontTx/>
              <a:buChar char="•"/>
            </a:pPr>
            <a:r>
              <a:rPr lang="en-US" altLang="en-US" sz="1000" dirty="0"/>
              <a:t>Is anything wrong with this packet ? </a:t>
            </a:r>
            <a:r>
              <a:rPr lang="en-US" altLang="en-US" sz="1000" b="1" dirty="0"/>
              <a:t>05dc in IP </a:t>
            </a:r>
            <a:r>
              <a:rPr lang="en-US" altLang="en-US" sz="1000" b="1" dirty="0" err="1"/>
              <a:t>hdr</a:t>
            </a:r>
            <a:r>
              <a:rPr lang="en-US" altLang="en-US" sz="1000" b="1" dirty="0"/>
              <a:t> </a:t>
            </a:r>
            <a:r>
              <a:rPr lang="en-US" altLang="en-US" sz="1000" b="1"/>
              <a:t>means 92B</a:t>
            </a:r>
            <a:r>
              <a:rPr lang="en-US" altLang="en-US" sz="1000" b="1" baseline="0"/>
              <a:t> </a:t>
            </a:r>
            <a:r>
              <a:rPr lang="en-US" altLang="en-US" sz="1000" b="1" baseline="0" dirty="0"/>
              <a:t>packet length but </a:t>
            </a:r>
            <a:r>
              <a:rPr lang="en-US" altLang="en-US" sz="1000" b="1" baseline="0"/>
              <a:t>it is </a:t>
            </a:r>
            <a:r>
              <a:rPr lang="en-US" altLang="en-US" sz="1000" b="1" baseline="0" dirty="0"/>
              <a:t>94B</a:t>
            </a:r>
            <a:endParaRPr lang="en-US" altLang="en-US" sz="1000" b="1" dirty="0"/>
          </a:p>
          <a:p>
            <a:pPr marL="114471" indent="-114471">
              <a:lnSpc>
                <a:spcPct val="90000"/>
              </a:lnSpc>
              <a:buFontTx/>
              <a:buChar char="•"/>
            </a:pPr>
            <a:endParaRPr lang="en-US" altLang="en-US" sz="1000" b="1" dirty="0"/>
          </a:p>
          <a:p>
            <a:pPr marL="114471" indent="-114471">
              <a:lnSpc>
                <a:spcPct val="90000"/>
              </a:lnSpc>
              <a:buFontTx/>
              <a:buChar char="•"/>
            </a:pPr>
            <a:endParaRPr lang="en-US" altLang="en-US" sz="1000" dirty="0"/>
          </a:p>
        </p:txBody>
      </p:sp>
    </p:spTree>
    <p:extLst>
      <p:ext uri="{BB962C8B-B14F-4D97-AF65-F5344CB8AC3E}">
        <p14:creationId xmlns:p14="http://schemas.microsoft.com/office/powerpoint/2010/main" val="959794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get syn/ack, that port is open</a:t>
            </a:r>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19</a:t>
            </a:fld>
            <a:endParaRPr lang="en-US" altLang="en-US"/>
          </a:p>
        </p:txBody>
      </p:sp>
    </p:spTree>
    <p:extLst>
      <p:ext uri="{BB962C8B-B14F-4D97-AF65-F5344CB8AC3E}">
        <p14:creationId xmlns:p14="http://schemas.microsoft.com/office/powerpoint/2010/main" val="3519025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21</a:t>
            </a:fld>
            <a:endParaRPr lang="en-US" altLang="en-US"/>
          </a:p>
        </p:txBody>
      </p:sp>
    </p:spTree>
    <p:extLst>
      <p:ext uri="{BB962C8B-B14F-4D97-AF65-F5344CB8AC3E}">
        <p14:creationId xmlns:p14="http://schemas.microsoft.com/office/powerpoint/2010/main" val="3341407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BBDDE-C479-4E4B-9EEA-EC4FA3F16743}" type="slidenum">
              <a:rPr lang="en-US" altLang="en-US"/>
              <a:pPr/>
              <a:t>22</a:t>
            </a:fld>
            <a:endParaRPr lang="en-US" alt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pPr marL="232123" indent="-232123">
              <a:buFontTx/>
              <a:buChar char="•"/>
              <a:tabLst>
                <a:tab pos="2289429" algn="l"/>
              </a:tabLst>
            </a:pPr>
            <a:r>
              <a:rPr lang="en-US" altLang="en-US" dirty="0"/>
              <a:t>Source port number</a:t>
            </a:r>
          </a:p>
          <a:p>
            <a:pPr marL="232123" indent="-232123">
              <a:buFontTx/>
              <a:buChar char="•"/>
              <a:tabLst>
                <a:tab pos="2289429" algn="l"/>
              </a:tabLst>
            </a:pPr>
            <a:r>
              <a:rPr lang="en-US" altLang="en-US" dirty="0"/>
              <a:t>Destination port number</a:t>
            </a:r>
          </a:p>
          <a:p>
            <a:pPr marL="232123" indent="-232123">
              <a:buFontTx/>
              <a:buChar char="•"/>
              <a:tabLst>
                <a:tab pos="2289429" algn="l"/>
              </a:tabLst>
            </a:pPr>
            <a:r>
              <a:rPr lang="en-US" altLang="en-US" dirty="0"/>
              <a:t>Length: Number of bytes in entire datagram including header, min value=8</a:t>
            </a:r>
          </a:p>
          <a:p>
            <a:pPr marL="232123" indent="-232123">
              <a:tabLst>
                <a:tab pos="2289429" algn="l"/>
              </a:tabLst>
            </a:pPr>
            <a:endParaRPr lang="en-US" altLang="en-US" b="1" dirty="0"/>
          </a:p>
          <a:p>
            <a:pPr marL="232123" indent="-232123">
              <a:tabLst>
                <a:tab pos="2289429" algn="l"/>
              </a:tabLst>
            </a:pPr>
            <a:r>
              <a:rPr lang="en-US" altLang="en-US" b="1" dirty="0"/>
              <a:t>Common UDP Well-Known Server Ports</a:t>
            </a:r>
          </a:p>
          <a:p>
            <a:pPr marL="232123" indent="-232123">
              <a:tabLst>
                <a:tab pos="2289429" algn="l"/>
              </a:tabLst>
            </a:pPr>
            <a:r>
              <a:rPr lang="en-US" altLang="en-US" dirty="0"/>
              <a:t>7 echo 	138 </a:t>
            </a:r>
            <a:r>
              <a:rPr lang="en-US" altLang="en-US" dirty="0" err="1"/>
              <a:t>netbios-dgm</a:t>
            </a:r>
            <a:endParaRPr lang="en-US" altLang="en-US" dirty="0"/>
          </a:p>
          <a:p>
            <a:pPr marL="232123" indent="-232123">
              <a:tabLst>
                <a:tab pos="2289429" algn="l"/>
              </a:tabLst>
            </a:pPr>
            <a:r>
              <a:rPr lang="en-US" altLang="en-US" dirty="0"/>
              <a:t>19 </a:t>
            </a:r>
            <a:r>
              <a:rPr lang="en-US" altLang="en-US" dirty="0" err="1"/>
              <a:t>chargen</a:t>
            </a:r>
            <a:r>
              <a:rPr lang="en-US" altLang="en-US" dirty="0"/>
              <a:t> 	161 </a:t>
            </a:r>
            <a:r>
              <a:rPr lang="en-US" altLang="en-US" dirty="0" err="1"/>
              <a:t>snmp</a:t>
            </a:r>
            <a:endParaRPr lang="en-US" altLang="en-US" dirty="0"/>
          </a:p>
          <a:p>
            <a:pPr marL="232123" indent="-232123">
              <a:tabLst>
                <a:tab pos="2289429" algn="l"/>
              </a:tabLst>
            </a:pPr>
            <a:r>
              <a:rPr lang="en-US" altLang="en-US" dirty="0"/>
              <a:t>37 time 	162 </a:t>
            </a:r>
            <a:r>
              <a:rPr lang="en-US" altLang="en-US" dirty="0" err="1"/>
              <a:t>snmp</a:t>
            </a:r>
            <a:r>
              <a:rPr lang="en-US" altLang="en-US" dirty="0"/>
              <a:t>-trap</a:t>
            </a:r>
          </a:p>
          <a:p>
            <a:pPr marL="232123" indent="-232123">
              <a:tabLst>
                <a:tab pos="2289429" algn="l"/>
              </a:tabLst>
            </a:pPr>
            <a:r>
              <a:rPr lang="en-US" altLang="en-US" dirty="0"/>
              <a:t>53 domain 	500 </a:t>
            </a:r>
            <a:r>
              <a:rPr lang="en-US" altLang="en-US" dirty="0" err="1"/>
              <a:t>isakmp</a:t>
            </a:r>
            <a:endParaRPr lang="en-US" altLang="en-US" dirty="0"/>
          </a:p>
          <a:p>
            <a:pPr marL="232123" indent="-232123">
              <a:tabLst>
                <a:tab pos="2289429" algn="l"/>
              </a:tabLst>
            </a:pPr>
            <a:r>
              <a:rPr lang="en-US" altLang="en-US" dirty="0"/>
              <a:t>67 </a:t>
            </a:r>
            <a:r>
              <a:rPr lang="en-US" altLang="en-US" dirty="0" err="1"/>
              <a:t>bootps</a:t>
            </a:r>
            <a:r>
              <a:rPr lang="en-US" altLang="en-US" dirty="0"/>
              <a:t> (DHCP) 	514 syslog</a:t>
            </a:r>
          </a:p>
          <a:p>
            <a:pPr marL="232123" indent="-232123">
              <a:tabLst>
                <a:tab pos="2289429" algn="l"/>
              </a:tabLst>
            </a:pPr>
            <a:r>
              <a:rPr lang="en-US" altLang="en-US" dirty="0"/>
              <a:t>68 </a:t>
            </a:r>
            <a:r>
              <a:rPr lang="en-US" altLang="en-US" dirty="0" err="1"/>
              <a:t>bootpc</a:t>
            </a:r>
            <a:r>
              <a:rPr lang="en-US" altLang="en-US" dirty="0"/>
              <a:t> (DHCP) 	520 rip</a:t>
            </a:r>
          </a:p>
          <a:p>
            <a:pPr marL="232123" indent="-232123">
              <a:tabLst>
                <a:tab pos="2289429" algn="l"/>
              </a:tabLst>
            </a:pPr>
            <a:r>
              <a:rPr lang="en-US" altLang="en-US" dirty="0"/>
              <a:t>69 </a:t>
            </a:r>
            <a:r>
              <a:rPr lang="en-US" altLang="en-US" dirty="0" err="1"/>
              <a:t>tftp</a:t>
            </a:r>
            <a:r>
              <a:rPr lang="en-US" altLang="en-US" dirty="0"/>
              <a:t> 	33434 traceroute</a:t>
            </a:r>
          </a:p>
          <a:p>
            <a:pPr marL="232123" indent="-232123">
              <a:tabLst>
                <a:tab pos="2289429" algn="l"/>
              </a:tabLst>
            </a:pPr>
            <a:r>
              <a:rPr lang="en-US" altLang="en-US" dirty="0"/>
              <a:t>137 </a:t>
            </a:r>
            <a:r>
              <a:rPr lang="en-US" altLang="en-US" dirty="0" err="1"/>
              <a:t>netbios</a:t>
            </a:r>
            <a:r>
              <a:rPr lang="en-US" altLang="en-US" dirty="0"/>
              <a:t>-ns</a:t>
            </a:r>
          </a:p>
          <a:p>
            <a:pPr marL="232123" indent="-232123">
              <a:tabLst>
                <a:tab pos="2289429" algn="l"/>
              </a:tabLst>
            </a:pPr>
            <a:endParaRPr lang="en-US" altLang="en-US" dirty="0"/>
          </a:p>
          <a:p>
            <a:pPr marL="232123" indent="-232123">
              <a:buFontTx/>
              <a:buChar char="•"/>
              <a:tabLst>
                <a:tab pos="2289429" algn="l"/>
              </a:tabLst>
            </a:pPr>
            <a:endParaRPr lang="en-US" altLang="en-US" dirty="0"/>
          </a:p>
          <a:p>
            <a:pPr marL="232123" indent="-232123">
              <a:buFontTx/>
              <a:buChar char="•"/>
              <a:tabLst>
                <a:tab pos="2289429" algn="l"/>
              </a:tabLst>
            </a:pPr>
            <a:endParaRPr lang="en-US" altLang="en-US" dirty="0"/>
          </a:p>
        </p:txBody>
      </p:sp>
    </p:spTree>
    <p:extLst>
      <p:ext uri="{BB962C8B-B14F-4D97-AF65-F5344CB8AC3E}">
        <p14:creationId xmlns:p14="http://schemas.microsoft.com/office/powerpoint/2010/main" val="153381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C760D-B641-4914-AE3E-B606EF9D3DB3}" type="slidenum">
              <a:rPr lang="en-US" altLang="en-US"/>
              <a:pPr/>
              <a:t>2</a:t>
            </a:fld>
            <a:endParaRPr lang="en-US" altLang="en-US"/>
          </a:p>
        </p:txBody>
      </p:sp>
      <p:sp>
        <p:nvSpPr>
          <p:cNvPr id="231426" name="Rectangle 2"/>
          <p:cNvSpPr>
            <a:spLocks noGrp="1" noRot="1" noChangeAspect="1" noChangeArrowheads="1" noTextEdit="1"/>
          </p:cNvSpPr>
          <p:nvPr>
            <p:ph type="sldImg"/>
          </p:nvPr>
        </p:nvSpPr>
        <p:spPr>
          <a:ln/>
        </p:spPr>
      </p:sp>
      <p:sp>
        <p:nvSpPr>
          <p:cNvPr id="231428" name="Rectangle 4"/>
          <p:cNvSpPr>
            <a:spLocks noChangeArrowheads="1"/>
          </p:cNvSpPr>
          <p:nvPr/>
        </p:nvSpPr>
        <p:spPr bwMode="auto">
          <a:xfrm>
            <a:off x="823817" y="4427236"/>
            <a:ext cx="5140112" cy="4184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171" tIns="46586" rIns="93171" bIns="46586"/>
          <a:lstStyle>
            <a:lvl1pPr marL="231775" indent="-231775">
              <a:spcBef>
                <a:spcPct val="30000"/>
              </a:spcBef>
              <a:defRPr sz="1200">
                <a:solidFill>
                  <a:schemeClr val="tx1"/>
                </a:solidFill>
                <a:latin typeface="Arial" charset="0"/>
              </a:defRPr>
            </a:lvl1pPr>
            <a:lvl2pPr indent="-111125">
              <a:spcBef>
                <a:spcPct val="30000"/>
              </a:spcBef>
              <a:defRPr sz="1200">
                <a:solidFill>
                  <a:schemeClr val="tx1"/>
                </a:solidFill>
                <a:latin typeface="Arial" charset="0"/>
              </a:defRPr>
            </a:lvl2pPr>
            <a:lvl3pPr>
              <a:spcBef>
                <a:spcPct val="30000"/>
              </a:spcBef>
              <a:defRPr sz="1200">
                <a:solidFill>
                  <a:schemeClr val="tx1"/>
                </a:solidFill>
                <a:latin typeface="Arial" charset="0"/>
              </a:defRPr>
            </a:lvl3pPr>
            <a:lvl4pPr>
              <a:spcBef>
                <a:spcPct val="30000"/>
              </a:spcBef>
              <a:defRPr sz="1200">
                <a:solidFill>
                  <a:schemeClr val="tx1"/>
                </a:solidFill>
                <a:latin typeface="Arial" charset="0"/>
              </a:defRPr>
            </a:lvl4pPr>
            <a:lvl5pPr>
              <a:spcBef>
                <a:spcPct val="30000"/>
              </a:spcBef>
              <a:defRPr sz="1200">
                <a:solidFill>
                  <a:schemeClr val="tx1"/>
                </a:solidFill>
                <a:latin typeface="Arial" charset="0"/>
              </a:defRPr>
            </a:lvl5pPr>
            <a:lvl6pPr eaLnBrk="0" fontAlgn="base" hangingPunct="0">
              <a:spcBef>
                <a:spcPct val="30000"/>
              </a:spcBef>
              <a:spcAft>
                <a:spcPct val="0"/>
              </a:spcAft>
              <a:defRPr sz="1200">
                <a:solidFill>
                  <a:schemeClr val="tx1"/>
                </a:solidFill>
                <a:latin typeface="Arial" charset="0"/>
              </a:defRPr>
            </a:lvl6pPr>
            <a:lvl7pPr eaLnBrk="0" fontAlgn="base" hangingPunct="0">
              <a:spcBef>
                <a:spcPct val="30000"/>
              </a:spcBef>
              <a:spcAft>
                <a:spcPct val="0"/>
              </a:spcAft>
              <a:defRPr sz="1200">
                <a:solidFill>
                  <a:schemeClr val="tx1"/>
                </a:solidFill>
                <a:latin typeface="Arial" charset="0"/>
              </a:defRPr>
            </a:lvl7pPr>
            <a:lvl8pPr eaLnBrk="0" fontAlgn="base" hangingPunct="0">
              <a:spcBef>
                <a:spcPct val="30000"/>
              </a:spcBef>
              <a:spcAft>
                <a:spcPct val="0"/>
              </a:spcAft>
              <a:defRPr sz="1200">
                <a:solidFill>
                  <a:schemeClr val="tx1"/>
                </a:solidFill>
                <a:latin typeface="Arial" charset="0"/>
              </a:defRPr>
            </a:lvl8pPr>
            <a:lvl9pPr eaLnBrk="0" fontAlgn="base" hangingPunct="0">
              <a:spcBef>
                <a:spcPct val="30000"/>
              </a:spcBef>
              <a:spcAft>
                <a:spcPct val="0"/>
              </a:spcAft>
              <a:defRPr sz="1200">
                <a:solidFill>
                  <a:schemeClr val="tx1"/>
                </a:solidFill>
                <a:latin typeface="Arial" charset="0"/>
              </a:defRPr>
            </a:lvl9pPr>
          </a:lstStyle>
          <a:p>
            <a:pPr>
              <a:buFontTx/>
              <a:buChar char="•"/>
            </a:pPr>
            <a:r>
              <a:rPr lang="en-US" altLang="en-US"/>
              <a:t>A formal description of message formats and the rules two computers must follow to exchange those messages.</a:t>
            </a:r>
          </a:p>
          <a:p>
            <a:pPr lvl="1">
              <a:buFontTx/>
              <a:buChar char="•"/>
            </a:pPr>
            <a:r>
              <a:rPr lang="en-US" altLang="en-US"/>
              <a:t>Protocols can describe low-level details of machine-to-machine interfaces (e.g., the order in which hits and bytes are sent across wire) or high-level exchanges between application programs (e.g., the way in which two programs transfer a file across the Internet).</a:t>
            </a:r>
          </a:p>
          <a:p>
            <a:pPr>
              <a:buFontTx/>
              <a:buChar char="•"/>
            </a:pPr>
            <a:r>
              <a:rPr lang="en-US" altLang="en-US"/>
              <a:t>www.comptechdoc.org/independent/networking/protocol/protnet.html</a:t>
            </a:r>
          </a:p>
          <a:p>
            <a:pPr>
              <a:buFontTx/>
              <a:buChar char="•"/>
            </a:pPr>
            <a:r>
              <a:rPr lang="en-US" altLang="en-US"/>
              <a:t>One of the weaknesses of the original Internet Protocol is that it lacks any sort of general purpose mechanism for ensuring the authenticity and privacy of data as it is passed over the internetwork. Since IP datagrams must usually be routed between two devices over unknown networks, any information in them is subject to being intercepted and even possibly changed. </a:t>
            </a:r>
          </a:p>
          <a:p>
            <a:pPr>
              <a:buFontTx/>
              <a:buChar char="•"/>
            </a:pPr>
            <a:endParaRPr lang="en-US" altLang="en-US"/>
          </a:p>
        </p:txBody>
      </p:sp>
    </p:spTree>
    <p:extLst>
      <p:ext uri="{BB962C8B-B14F-4D97-AF65-F5344CB8AC3E}">
        <p14:creationId xmlns:p14="http://schemas.microsoft.com/office/powerpoint/2010/main" val="126847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D9AA14-2F7E-4E56-BF49-346ACD91F300}" type="slidenum">
              <a:rPr lang="en-US" altLang="en-US"/>
              <a:pPr/>
              <a:t>23</a:t>
            </a:fld>
            <a:endParaRPr lang="en-US" altLang="en-US"/>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pPr marL="114471" indent="-114471">
              <a:buFontTx/>
              <a:buChar char="•"/>
            </a:pPr>
            <a:r>
              <a:rPr lang="en-US" altLang="en-US" sz="1000" dirty="0"/>
              <a:t>Packet #1</a:t>
            </a:r>
          </a:p>
          <a:p>
            <a:pPr marL="343414" lvl="1" indent="-111292">
              <a:buFontTx/>
              <a:buChar char="•"/>
            </a:pPr>
            <a:r>
              <a:rPr lang="en-US" altLang="en-US" sz="1000" dirty="0"/>
              <a:t>How do you know this is a UDP packet ? </a:t>
            </a:r>
            <a:r>
              <a:rPr lang="en-US" altLang="en-US" sz="1000" b="1" dirty="0"/>
              <a:t>The protocol in the IP header is 11 (UDP).</a:t>
            </a:r>
            <a:endParaRPr lang="en-US" altLang="en-US" sz="1000" dirty="0"/>
          </a:p>
          <a:p>
            <a:pPr marL="343414" lvl="1" indent="-111292">
              <a:buFontTx/>
              <a:buChar char="•"/>
            </a:pPr>
            <a:r>
              <a:rPr lang="en-US" altLang="en-US" sz="1000" dirty="0"/>
              <a:t>How long is the UDP header in bytes ? </a:t>
            </a:r>
            <a:r>
              <a:rPr lang="en-US" altLang="en-US" sz="1000" b="1" dirty="0"/>
              <a:t>0089 </a:t>
            </a:r>
            <a:r>
              <a:rPr lang="en-US" altLang="en-US" sz="1000" b="1" dirty="0">
                <a:sym typeface="Wingdings" panose="05000000000000000000" pitchFamily="2" charset="2"/>
              </a:rPr>
              <a:t> 137 bytes? (CHECK)</a:t>
            </a:r>
            <a:endParaRPr lang="en-US" altLang="en-US" sz="1000" dirty="0"/>
          </a:p>
          <a:p>
            <a:pPr marL="343414" lvl="1" indent="-111292">
              <a:buFontTx/>
              <a:buChar char="•"/>
            </a:pPr>
            <a:r>
              <a:rPr lang="en-US" altLang="en-US" sz="1000" dirty="0"/>
              <a:t>What is the total packet length ? </a:t>
            </a:r>
            <a:r>
              <a:rPr lang="en-US" altLang="en-US" sz="1000" b="1" dirty="0"/>
              <a:t>78 bytes</a:t>
            </a:r>
            <a:endParaRPr lang="en-US" altLang="en-US" sz="1000" dirty="0"/>
          </a:p>
          <a:p>
            <a:pPr marL="343414" lvl="1" indent="-111292">
              <a:buFontTx/>
              <a:buChar char="•"/>
            </a:pPr>
            <a:r>
              <a:rPr lang="en-US" altLang="en-US" sz="1000" dirty="0"/>
              <a:t>What is the destination Port Address (in hex) ? In decimal ?</a:t>
            </a:r>
            <a:r>
              <a:rPr lang="en-US" altLang="en-US" sz="1000" b="1" dirty="0"/>
              <a:t> 0000, 0</a:t>
            </a:r>
            <a:endParaRPr lang="en-US" altLang="en-US" sz="1000" dirty="0"/>
          </a:p>
          <a:p>
            <a:pPr marL="343414" lvl="1" indent="-111292">
              <a:buFontTx/>
              <a:buChar char="•"/>
            </a:pPr>
            <a:endParaRPr lang="en-US" altLang="en-US" sz="1000" dirty="0"/>
          </a:p>
          <a:p>
            <a:pPr marL="114471" indent="-114471">
              <a:buFontTx/>
              <a:buChar char="•"/>
            </a:pPr>
            <a:r>
              <a:rPr lang="en-US" altLang="en-US" sz="1000" dirty="0"/>
              <a:t>Packet #2</a:t>
            </a:r>
          </a:p>
          <a:p>
            <a:pPr marL="343414" lvl="1" indent="-111292">
              <a:buFontTx/>
              <a:buChar char="•"/>
            </a:pPr>
            <a:r>
              <a:rPr lang="en-US" altLang="en-US" sz="1000" dirty="0"/>
              <a:t>Is the total packet length for this packet correct ? </a:t>
            </a:r>
            <a:r>
              <a:rPr lang="en-US" altLang="en-US" sz="1000" b="1" dirty="0"/>
              <a:t>Total: 70 bytes; yes (2 </a:t>
            </a:r>
            <a:r>
              <a:rPr lang="en-US" altLang="en-US" sz="1000" b="1" dirty="0" err="1"/>
              <a:t>hexa</a:t>
            </a:r>
            <a:r>
              <a:rPr lang="en-US" altLang="en-US" sz="1000" b="1" dirty="0"/>
              <a:t> = 1 byte)</a:t>
            </a:r>
            <a:endParaRPr lang="en-US" altLang="en-US" sz="1000" dirty="0"/>
          </a:p>
          <a:p>
            <a:pPr marL="343414" lvl="1" indent="-111292">
              <a:buFontTx/>
              <a:buChar char="•"/>
            </a:pPr>
            <a:r>
              <a:rPr lang="en-US" altLang="en-US" sz="1000" dirty="0"/>
              <a:t>Is fragmentation allowed in this packet ? </a:t>
            </a:r>
            <a:r>
              <a:rPr lang="en-US" altLang="en-US" sz="1000" b="1" dirty="0"/>
              <a:t>No?</a:t>
            </a:r>
            <a:endParaRPr lang="en-US" altLang="en-US" sz="1000" dirty="0"/>
          </a:p>
          <a:p>
            <a:pPr marL="572357" lvl="2" indent="-114471">
              <a:buFontTx/>
              <a:buChar char="•"/>
            </a:pPr>
            <a:r>
              <a:rPr lang="en-US" altLang="en-US" sz="1000" dirty="0"/>
              <a:t>How do you know ? </a:t>
            </a:r>
            <a:r>
              <a:rPr lang="en-US" altLang="en-US" sz="1000" b="1" dirty="0"/>
              <a:t>There is no fragmentation offset?</a:t>
            </a:r>
            <a:endParaRPr lang="en-US" altLang="en-US" sz="1000" dirty="0"/>
          </a:p>
          <a:p>
            <a:pPr marL="343414" lvl="1" indent="-111292">
              <a:buFontTx/>
              <a:buChar char="•"/>
            </a:pPr>
            <a:r>
              <a:rPr lang="en-US" altLang="en-US" sz="1000" dirty="0"/>
              <a:t>What is the source Port Address (in hex) ? In decimal ? </a:t>
            </a:r>
            <a:r>
              <a:rPr lang="en-US" altLang="en-US" sz="1000" b="1" dirty="0"/>
              <a:t>05ab, 1451</a:t>
            </a:r>
            <a:endParaRPr lang="en-US" altLang="en-US" sz="1000" dirty="0"/>
          </a:p>
          <a:p>
            <a:pPr marL="114471" indent="-114471">
              <a:buFontTx/>
              <a:buChar char="•"/>
            </a:pPr>
            <a:endParaRPr lang="en-US" altLang="en-US" sz="600" dirty="0"/>
          </a:p>
          <a:p>
            <a:pPr marL="114471" indent="-114471">
              <a:buFontTx/>
              <a:buChar char="•"/>
            </a:pPr>
            <a:r>
              <a:rPr lang="en-US" altLang="en-US" dirty="0"/>
              <a:t>Packet #3</a:t>
            </a:r>
          </a:p>
          <a:p>
            <a:pPr marL="343414" lvl="1" indent="-111292">
              <a:buFontTx/>
              <a:buChar char="•"/>
            </a:pPr>
            <a:r>
              <a:rPr lang="en-US" altLang="en-US" sz="1000" dirty="0"/>
              <a:t>What can you deduce from the Source &amp; destination Port numbers ? </a:t>
            </a:r>
            <a:r>
              <a:rPr lang="en-US" altLang="en-US" sz="1000" b="1" dirty="0"/>
              <a:t>It is sending the packet to itself (same source and destination port numbers).</a:t>
            </a:r>
            <a:endParaRPr lang="en-US" altLang="en-US" sz="1000" dirty="0"/>
          </a:p>
          <a:p>
            <a:pPr marL="114471" indent="-114471">
              <a:buFontTx/>
              <a:buChar char="•"/>
            </a:pPr>
            <a:endParaRPr lang="en-US" altLang="en-US" sz="1000" dirty="0"/>
          </a:p>
          <a:p>
            <a:pPr marL="114471" indent="-114471">
              <a:buFontTx/>
              <a:buChar char="•"/>
            </a:pPr>
            <a:endParaRPr lang="en-US" altLang="en-US" sz="1000" dirty="0"/>
          </a:p>
          <a:p>
            <a:pPr marL="114471" indent="-114471">
              <a:buFontTx/>
              <a:buChar char="•"/>
            </a:pPr>
            <a:endParaRPr lang="en-US" altLang="en-US" sz="1000" dirty="0"/>
          </a:p>
        </p:txBody>
      </p:sp>
    </p:spTree>
    <p:extLst>
      <p:ext uri="{BB962C8B-B14F-4D97-AF65-F5344CB8AC3E}">
        <p14:creationId xmlns:p14="http://schemas.microsoft.com/office/powerpoint/2010/main" val="355715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48C7F-EC9F-4DA0-94BD-0CF0B6176FDA}" type="slidenum">
              <a:rPr lang="en-US" altLang="en-US"/>
              <a:pPr/>
              <a:t>25</a:t>
            </a:fld>
            <a:endParaRPr lang="en-US" alt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pPr marL="232123" indent="-232123">
              <a:buFontTx/>
              <a:buChar char="•"/>
            </a:pPr>
            <a:endParaRPr lang="en-US" altLang="en-US" dirty="0"/>
          </a:p>
        </p:txBody>
      </p:sp>
    </p:spTree>
    <p:extLst>
      <p:ext uri="{BB962C8B-B14F-4D97-AF65-F5344CB8AC3E}">
        <p14:creationId xmlns:p14="http://schemas.microsoft.com/office/powerpoint/2010/main" val="1503873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48C7F-EC9F-4DA0-94BD-0CF0B6176FDA}" type="slidenum">
              <a:rPr lang="en-US" altLang="en-US"/>
              <a:pPr/>
              <a:t>26</a:t>
            </a:fld>
            <a:endParaRPr lang="en-US" altLang="en-US"/>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pPr marL="232123" indent="-232123">
              <a:buFontTx/>
              <a:buChar char="•"/>
            </a:pPr>
            <a:endParaRPr lang="en-US" altLang="en-US" dirty="0"/>
          </a:p>
        </p:txBody>
      </p:sp>
    </p:spTree>
    <p:extLst>
      <p:ext uri="{BB962C8B-B14F-4D97-AF65-F5344CB8AC3E}">
        <p14:creationId xmlns:p14="http://schemas.microsoft.com/office/powerpoint/2010/main" val="753216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4B7A25-4B71-49DC-BD17-951D8912014B}" type="slidenum">
              <a:rPr lang="en-US" altLang="en-US"/>
              <a:pPr/>
              <a:t>28</a:t>
            </a:fld>
            <a:endParaRPr lang="en-US" altLang="en-US"/>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pPr marL="114471" indent="-114471">
              <a:buFontTx/>
              <a:buChar char="•"/>
            </a:pPr>
            <a:r>
              <a:rPr lang="en-US" altLang="en-US" sz="1000" dirty="0"/>
              <a:t>Packet #1</a:t>
            </a:r>
          </a:p>
          <a:p>
            <a:pPr marL="343414" marR="0" lvl="1" indent="-111292" algn="l" defTabSz="914400" rtl="0" eaLnBrk="1" fontAlgn="auto" latinLnBrk="0" hangingPunct="1">
              <a:lnSpc>
                <a:spcPct val="100000"/>
              </a:lnSpc>
              <a:spcBef>
                <a:spcPts val="0"/>
              </a:spcBef>
              <a:spcAft>
                <a:spcPts val="0"/>
              </a:spcAft>
              <a:buClrTx/>
              <a:buSzTx/>
              <a:buFontTx/>
              <a:buChar char="•"/>
              <a:tabLst/>
              <a:defRPr/>
            </a:pPr>
            <a:r>
              <a:rPr lang="en-US" altLang="en-US" sz="1000" dirty="0"/>
              <a:t>Why is this message being sent ? </a:t>
            </a:r>
            <a:r>
              <a:rPr lang="en-US" altLang="en-US" sz="1000" b="1" dirty="0"/>
              <a:t>Type 3 — Destination Unreachable</a:t>
            </a:r>
            <a:r>
              <a:rPr lang="en-US" altLang="en-US" sz="1000" b="1" baseline="0" dirty="0"/>
              <a:t> Code 3 </a:t>
            </a:r>
            <a:r>
              <a:rPr lang="mr-IN" altLang="en-US" sz="1000" b="1" baseline="0" dirty="0"/>
              <a:t>–</a:t>
            </a:r>
            <a:r>
              <a:rPr lang="en-US" altLang="en-US" sz="1000" b="1" baseline="0" dirty="0"/>
              <a:t> Port Unreachable</a:t>
            </a:r>
            <a:endParaRPr lang="en-US" altLang="en-US" sz="1000" b="1" dirty="0"/>
          </a:p>
          <a:p>
            <a:pPr marL="343414" lvl="1" indent="-111292">
              <a:buFontTx/>
              <a:buChar char="•"/>
            </a:pPr>
            <a:r>
              <a:rPr lang="en-US" altLang="en-US" sz="1000" dirty="0"/>
              <a:t>Is this packet being sent by a host or client ? </a:t>
            </a:r>
            <a:r>
              <a:rPr lang="en-US" altLang="en-US" sz="1000" b="1" dirty="0"/>
              <a:t>HELP</a:t>
            </a:r>
            <a:endParaRPr lang="en-US" altLang="en-US" sz="1000" dirty="0"/>
          </a:p>
          <a:p>
            <a:pPr marL="343414" lvl="1" indent="-111292">
              <a:buFontTx/>
              <a:buChar char="•"/>
            </a:pPr>
            <a:endParaRPr lang="en-US" altLang="en-US" sz="1000" dirty="0"/>
          </a:p>
          <a:p>
            <a:pPr marL="114471" indent="-114471">
              <a:buFontTx/>
              <a:buChar char="•"/>
            </a:pPr>
            <a:r>
              <a:rPr lang="en-US" altLang="en-US" sz="1000" dirty="0"/>
              <a:t>Packet #2</a:t>
            </a:r>
          </a:p>
          <a:p>
            <a:pPr marL="343414" lvl="1" indent="-111292">
              <a:buFontTx/>
              <a:buChar char="•"/>
            </a:pPr>
            <a:r>
              <a:rPr lang="en-US" altLang="en-US" sz="1000" dirty="0"/>
              <a:t>What is the purpose of this packet ? </a:t>
            </a:r>
            <a:r>
              <a:rPr lang="en-US" altLang="en-US" sz="1000" b="1" dirty="0"/>
              <a:t>Echo reply</a:t>
            </a:r>
            <a:endParaRPr lang="en-US" altLang="en-US" sz="1000" dirty="0"/>
          </a:p>
          <a:p>
            <a:pPr marL="343414" lvl="1" indent="-111292">
              <a:buFontTx/>
              <a:buChar char="•"/>
            </a:pPr>
            <a:r>
              <a:rPr lang="en-US" altLang="en-US" sz="1000" dirty="0"/>
              <a:t>What protocol is this packet ? </a:t>
            </a:r>
            <a:r>
              <a:rPr lang="en-US" altLang="en-US" sz="1000" b="1" dirty="0"/>
              <a:t>ICMP</a:t>
            </a:r>
            <a:endParaRPr lang="en-US" altLang="en-US" sz="1000" dirty="0"/>
          </a:p>
          <a:p>
            <a:pPr marL="572357" lvl="2" indent="-114471">
              <a:buFontTx/>
              <a:buChar char="•"/>
            </a:pPr>
            <a:r>
              <a:rPr lang="en-US" altLang="en-US" sz="1000" dirty="0"/>
              <a:t>How do you know ? </a:t>
            </a:r>
            <a:r>
              <a:rPr lang="en-US" altLang="en-US" sz="1000" b="1" dirty="0"/>
              <a:t>01 is the code</a:t>
            </a:r>
            <a:endParaRPr lang="en-US" altLang="en-US" sz="1000" dirty="0"/>
          </a:p>
          <a:p>
            <a:pPr marL="114471" indent="-114471">
              <a:buFontTx/>
              <a:buChar char="•"/>
            </a:pPr>
            <a:endParaRPr lang="en-US" altLang="en-US" sz="600" dirty="0"/>
          </a:p>
          <a:p>
            <a:pPr marL="114471" indent="-114471">
              <a:buFontTx/>
              <a:buChar char="•"/>
            </a:pPr>
            <a:r>
              <a:rPr lang="en-US" altLang="en-US" dirty="0"/>
              <a:t>Packet #3</a:t>
            </a:r>
          </a:p>
          <a:p>
            <a:pPr marL="343414" lvl="1" indent="-111292">
              <a:buFontTx/>
              <a:buChar char="•"/>
            </a:pPr>
            <a:r>
              <a:rPr lang="en-US" altLang="en-US" sz="1000" dirty="0"/>
              <a:t>What is the purpose of this packet ? </a:t>
            </a:r>
            <a:r>
              <a:rPr lang="en-US" altLang="en-US" sz="1000" b="1" dirty="0"/>
              <a:t>Type 1 and 2 (reserved) (CHECK)</a:t>
            </a:r>
            <a:endParaRPr lang="en-US" altLang="en-US" sz="1000" dirty="0"/>
          </a:p>
          <a:p>
            <a:pPr marL="343414" lvl="1" indent="-111292">
              <a:buFontTx/>
              <a:buChar char="•"/>
            </a:pPr>
            <a:r>
              <a:rPr lang="en-US" altLang="en-US" sz="1000" dirty="0"/>
              <a:t>Is it a stimulus or response ? </a:t>
            </a:r>
            <a:r>
              <a:rPr lang="en-US" altLang="en-US" sz="1000" b="1"/>
              <a:t>HELP</a:t>
            </a:r>
            <a:endParaRPr lang="en-US" altLang="en-US" sz="1000" dirty="0"/>
          </a:p>
          <a:p>
            <a:pPr marL="572357" lvl="2" indent="-114471">
              <a:buFontTx/>
              <a:buChar char="•"/>
            </a:pPr>
            <a:r>
              <a:rPr lang="en-US" altLang="en-US" sz="1000" dirty="0"/>
              <a:t>How do you know ?</a:t>
            </a:r>
          </a:p>
          <a:p>
            <a:pPr marL="114471" indent="-114471">
              <a:buFontTx/>
              <a:buChar char="•"/>
            </a:pPr>
            <a:endParaRPr lang="en-US" altLang="en-US" sz="1000" dirty="0"/>
          </a:p>
          <a:p>
            <a:pPr marL="114471" indent="-114471">
              <a:buFontTx/>
              <a:buChar char="•"/>
            </a:pPr>
            <a:endParaRPr lang="en-US" altLang="en-US" sz="1000" dirty="0"/>
          </a:p>
          <a:p>
            <a:pPr marL="114471" indent="-114471">
              <a:buFontTx/>
              <a:buChar char="•"/>
            </a:pPr>
            <a:endParaRPr lang="en-US" altLang="en-US" sz="1000" dirty="0"/>
          </a:p>
        </p:txBody>
      </p:sp>
    </p:spTree>
    <p:extLst>
      <p:ext uri="{BB962C8B-B14F-4D97-AF65-F5344CB8AC3E}">
        <p14:creationId xmlns:p14="http://schemas.microsoft.com/office/powerpoint/2010/main" val="2339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E82F75-30A4-44CF-8A62-01B35C7277DB}" type="slidenum">
              <a:rPr lang="en-US" altLang="en-US"/>
              <a:pPr/>
              <a:t>3</a:t>
            </a:fld>
            <a:endParaRPr lang="en-US" alt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pPr marL="232123" indent="-232123">
              <a:buFontTx/>
              <a:buChar char="•"/>
            </a:pPr>
            <a:r>
              <a:rPr lang="en-US" altLang="en-US"/>
              <a:t>OSI model was published after many other protocols, including TCP/IP, were already in production.  Its purpose was to create a standard for new protocols to be developed to so that applications and OS’s could utilize new protocols without the need for modifications to the OS to support new protocols.</a:t>
            </a:r>
          </a:p>
          <a:p>
            <a:pPr marL="232123" indent="-232123">
              <a:buFontTx/>
              <a:buChar char="•"/>
            </a:pPr>
            <a:endParaRPr lang="en-US" altLang="en-US"/>
          </a:p>
          <a:p>
            <a:pPr marL="232123" indent="-232123">
              <a:buFontTx/>
              <a:buChar char="•"/>
            </a:pPr>
            <a:r>
              <a:rPr lang="en-US" altLang="en-US"/>
              <a:t>Layering means that the application doesn’t care what physical medium is being used – that’s handled by the NIC &amp; it’s drivers.  The application can make use of lower level protocols, such as the state of TCP, sequence #s &amp; ACKs in TCP, etc.</a:t>
            </a:r>
          </a:p>
          <a:p>
            <a:pPr marL="232123" indent="-232123">
              <a:buFontTx/>
              <a:buChar char="•"/>
            </a:pPr>
            <a:endParaRPr lang="en-US" altLang="en-US"/>
          </a:p>
          <a:p>
            <a:pPr marL="232123" indent="-232123">
              <a:buFontTx/>
              <a:buChar char="•"/>
            </a:pPr>
            <a:r>
              <a:rPr lang="en-US" altLang="en-US"/>
              <a:t>Layer 2 is tricky because it is really 2 layers in one …</a:t>
            </a:r>
          </a:p>
          <a:p>
            <a:pPr lvl="1" indent="-111292">
              <a:buFontTx/>
              <a:buChar char="•"/>
            </a:pPr>
            <a:r>
              <a:rPr lang="en-US" altLang="en-US"/>
              <a:t>The Media Access (MAC) portion adds it’s own encapsulation based upon the network protocol being used.</a:t>
            </a:r>
          </a:p>
          <a:p>
            <a:pPr lvl="1" indent="-111292">
              <a:buFontTx/>
              <a:buChar char="•"/>
            </a:pPr>
            <a:r>
              <a:rPr lang="en-US" altLang="en-US"/>
              <a:t>The Link portion, is the physical NIC and encompasses the propagation algorithms specific to the transport media.</a:t>
            </a:r>
          </a:p>
          <a:p>
            <a:pPr lvl="1" indent="-111292">
              <a:buFontTx/>
              <a:buChar char="•"/>
            </a:pPr>
            <a:endParaRPr lang="en-US" altLang="en-US"/>
          </a:p>
          <a:p>
            <a:pPr marL="232123" indent="-232123">
              <a:buFontTx/>
              <a:buChar char="•"/>
            </a:pPr>
            <a:endParaRPr lang="en-US" altLang="en-US"/>
          </a:p>
        </p:txBody>
      </p:sp>
    </p:spTree>
    <p:extLst>
      <p:ext uri="{BB962C8B-B14F-4D97-AF65-F5344CB8AC3E}">
        <p14:creationId xmlns:p14="http://schemas.microsoft.com/office/powerpoint/2010/main" val="180923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AA6E1E-3EB5-4A0B-B958-63BE95150391}" type="slidenum">
              <a:rPr lang="en-US" altLang="en-US"/>
              <a:pPr/>
              <a:t>4</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pPr marL="232123" indent="-232123">
              <a:buFontTx/>
              <a:buChar char="•"/>
            </a:pPr>
            <a:r>
              <a:rPr lang="en-US" altLang="en-US" sz="1000" dirty="0"/>
              <a:t>TCP/IP is composed of many different protocols that work at different levels within the stack.</a:t>
            </a:r>
          </a:p>
          <a:p>
            <a:pPr marL="232123" indent="-232123">
              <a:buFontTx/>
              <a:buChar char="•"/>
            </a:pPr>
            <a:r>
              <a:rPr lang="en-US" altLang="en-US" sz="1000" dirty="0"/>
              <a:t>Data in an IP internetwork is sent in blocks referred to as packets or datagrams (the terms are basically </a:t>
            </a:r>
            <a:r>
              <a:rPr lang="en-US" altLang="en-US" sz="1000" dirty="0" err="1"/>
              <a:t>synonomous</a:t>
            </a:r>
            <a:r>
              <a:rPr lang="en-US" altLang="en-US" sz="1000" dirty="0"/>
              <a:t> in IP). </a:t>
            </a:r>
          </a:p>
          <a:p>
            <a:pPr lvl="1" indent="-111292">
              <a:buFontTx/>
              <a:buChar char="•"/>
            </a:pPr>
            <a:r>
              <a:rPr lang="en-US" altLang="en-US" sz="1000" dirty="0"/>
              <a:t>The Internet Protocol provides an unreliable datagram service (also called best effort); i.e. it makes almost no guarantees about the packet. The packet may arrived damaged, it may be out of order (compared to other packets sent between the same hosts), it may be duplicated, or it may be dropped entirely. If the application needs reliability, this is added by the Transport layer.</a:t>
            </a:r>
          </a:p>
          <a:p>
            <a:pPr lvl="1" indent="-111292">
              <a:buFontTx/>
              <a:buChar char="•"/>
            </a:pPr>
            <a:endParaRPr lang="en-US" altLang="en-US" sz="1000" dirty="0"/>
          </a:p>
          <a:p>
            <a:pPr marL="232123" indent="-232123">
              <a:buFontTx/>
              <a:buChar char="•"/>
            </a:pPr>
            <a:r>
              <a:rPr lang="en-US" altLang="en-US" sz="1000" dirty="0"/>
              <a:t>There are 2 camps: (1) says it’s 4 layers, and (2) say its 5 layers</a:t>
            </a:r>
          </a:p>
          <a:p>
            <a:pPr lvl="1" indent="-111292">
              <a:buFontTx/>
              <a:buChar char="•"/>
            </a:pPr>
            <a:r>
              <a:rPr lang="en-US" altLang="en-US" sz="1000" dirty="0"/>
              <a:t>Some camps combine layers 1&amp;2 and exclude the application layer to arrive at a 4-layer stack</a:t>
            </a:r>
          </a:p>
          <a:p>
            <a:pPr lvl="1" indent="-111292">
              <a:buFontTx/>
              <a:buChar char="•"/>
            </a:pPr>
            <a:r>
              <a:rPr lang="en-US" altLang="en-US" sz="1000" dirty="0"/>
              <a:t>Its 4 layers if you don’t count the application layer which should be considered protocol independent…</a:t>
            </a:r>
          </a:p>
          <a:p>
            <a:pPr lvl="1" indent="-111292">
              <a:buFontTx/>
              <a:buChar char="•"/>
            </a:pPr>
            <a:r>
              <a:rPr lang="en-US" altLang="en-US" sz="1000" dirty="0"/>
              <a:t>Its 5 layers because so many applications are written to take advantage of the lower level protocols that the apps become protocol dependent.</a:t>
            </a:r>
          </a:p>
          <a:p>
            <a:pPr lvl="1" indent="-111292">
              <a:buFontTx/>
              <a:buChar char="•"/>
            </a:pPr>
            <a:endParaRPr lang="en-US" altLang="en-US" sz="1000" dirty="0"/>
          </a:p>
          <a:p>
            <a:pPr marL="232123" indent="-232123">
              <a:buFontTx/>
              <a:buChar char="•"/>
            </a:pPr>
            <a:r>
              <a:rPr lang="en-US" altLang="en-US" sz="1000" dirty="0"/>
              <a:t>TCP/IP is not dependent upon the transport media, therefore that layer is not included in the STACK.</a:t>
            </a:r>
          </a:p>
          <a:p>
            <a:pPr marL="232123" indent="-232123">
              <a:buFontTx/>
              <a:buChar char="•"/>
            </a:pPr>
            <a:endParaRPr lang="en-US" altLang="en-US" sz="1000" dirty="0"/>
          </a:p>
          <a:p>
            <a:pPr marL="232123" indent="-232123">
              <a:buFontTx/>
              <a:buChar char="•"/>
            </a:pPr>
            <a:r>
              <a:rPr lang="en-US" altLang="en-US" sz="1000" dirty="0"/>
              <a:t>See www.lex-con.com/osimodel.htm to see a comparison of different network stacks to the OSI model</a:t>
            </a:r>
          </a:p>
          <a:p>
            <a:pPr marL="232123" indent="-232123">
              <a:buFontTx/>
              <a:buChar char="•"/>
            </a:pPr>
            <a:endParaRPr lang="en-US" altLang="en-US" sz="1000" dirty="0"/>
          </a:p>
          <a:p>
            <a:pPr marL="232123" indent="-232123">
              <a:buFontTx/>
              <a:buChar char="•"/>
            </a:pPr>
            <a:endParaRPr lang="en-US" altLang="en-US" sz="1000" dirty="0"/>
          </a:p>
          <a:p>
            <a:pPr marL="232123" indent="-232123">
              <a:buFontTx/>
              <a:buChar char="•"/>
            </a:pPr>
            <a:endParaRPr lang="en-US" altLang="en-US" sz="1000" dirty="0"/>
          </a:p>
          <a:p>
            <a:pPr marL="232123" indent="-232123">
              <a:buFontTx/>
              <a:buChar char="•"/>
            </a:pPr>
            <a:endParaRPr lang="en-US" altLang="en-US" sz="1000" dirty="0"/>
          </a:p>
        </p:txBody>
      </p:sp>
    </p:spTree>
    <p:extLst>
      <p:ext uri="{BB962C8B-B14F-4D97-AF65-F5344CB8AC3E}">
        <p14:creationId xmlns:p14="http://schemas.microsoft.com/office/powerpoint/2010/main" val="210161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C708B4-953F-4872-A577-9B3DFF5834B7}" type="slidenum">
              <a:rPr lang="en-US" altLang="en-US"/>
              <a:pPr/>
              <a:t>5</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pPr marL="232123" indent="-232123">
              <a:buFontTx/>
              <a:buChar char="•"/>
            </a:pPr>
            <a:r>
              <a:rPr lang="en-US" altLang="en-US" dirty="0"/>
              <a:t>Flow:</a:t>
            </a:r>
          </a:p>
          <a:p>
            <a:pPr lvl="1" indent="-111292">
              <a:buFontTx/>
              <a:buChar char="•"/>
            </a:pPr>
            <a:r>
              <a:rPr lang="en-US" altLang="en-US" dirty="0"/>
              <a:t>Client requests file from server, server sends requested file</a:t>
            </a:r>
          </a:p>
          <a:p>
            <a:pPr lvl="1" indent="-111292">
              <a:buFontTx/>
              <a:buChar char="•"/>
            </a:pPr>
            <a:r>
              <a:rPr lang="en-US" altLang="en-US" dirty="0"/>
              <a:t>The Session layer adds a session envelope onto the data</a:t>
            </a:r>
          </a:p>
          <a:p>
            <a:pPr lvl="1" indent="-111292">
              <a:buFontTx/>
              <a:buChar char="•"/>
            </a:pPr>
            <a:r>
              <a:rPr lang="en-US" altLang="en-US" dirty="0"/>
              <a:t>The Transport layer adds an envelope with </a:t>
            </a:r>
            <a:r>
              <a:rPr lang="en-US" altLang="en-US" dirty="0" err="1"/>
              <a:t>src</a:t>
            </a:r>
            <a:r>
              <a:rPr lang="en-US" altLang="en-US" dirty="0"/>
              <a:t> &amp; </a:t>
            </a:r>
            <a:r>
              <a:rPr lang="en-US" altLang="en-US" dirty="0" err="1"/>
              <a:t>dest</a:t>
            </a:r>
            <a:r>
              <a:rPr lang="en-US" altLang="en-US" dirty="0"/>
              <a:t> port numbers &amp; state information</a:t>
            </a:r>
          </a:p>
          <a:p>
            <a:pPr lvl="1" indent="-111292">
              <a:buFontTx/>
              <a:buChar char="•"/>
            </a:pPr>
            <a:r>
              <a:rPr lang="en-US" altLang="en-US" dirty="0"/>
              <a:t>The Network layer adds an envelope with the </a:t>
            </a:r>
            <a:r>
              <a:rPr lang="en-US" altLang="en-US" dirty="0" err="1"/>
              <a:t>src</a:t>
            </a:r>
            <a:r>
              <a:rPr lang="en-US" altLang="en-US" dirty="0"/>
              <a:t> &amp; </a:t>
            </a:r>
            <a:r>
              <a:rPr lang="en-US" altLang="en-US" dirty="0" err="1"/>
              <a:t>dest</a:t>
            </a:r>
            <a:r>
              <a:rPr lang="en-US" altLang="en-US" dirty="0"/>
              <a:t> IP addresses, fragmentation requirements, etc.</a:t>
            </a:r>
          </a:p>
          <a:p>
            <a:pPr lvl="1" indent="-111292">
              <a:buFontTx/>
              <a:buChar char="•"/>
            </a:pPr>
            <a:r>
              <a:rPr lang="en-US" altLang="en-US" dirty="0"/>
              <a:t>The MAC layer adds an envelope with the Ethernet </a:t>
            </a:r>
            <a:r>
              <a:rPr lang="en-US" altLang="en-US" dirty="0" err="1"/>
              <a:t>src</a:t>
            </a:r>
            <a:r>
              <a:rPr lang="en-US" altLang="en-US" dirty="0"/>
              <a:t> &amp; </a:t>
            </a:r>
            <a:r>
              <a:rPr lang="en-US" altLang="en-US" dirty="0" err="1"/>
              <a:t>dest</a:t>
            </a:r>
            <a:r>
              <a:rPr lang="en-US" altLang="en-US" dirty="0"/>
              <a:t>  address, and then adds padding if necessary to meet the propagation requirements of the transport media</a:t>
            </a:r>
          </a:p>
          <a:p>
            <a:pPr lvl="1" indent="-111292">
              <a:buFontTx/>
              <a:buChar char="•"/>
            </a:pPr>
            <a:r>
              <a:rPr lang="en-US" altLang="en-US" dirty="0"/>
              <a:t>The NIC card then transmits the datagram onto the media</a:t>
            </a:r>
          </a:p>
          <a:p>
            <a:pPr lvl="1" indent="-111292">
              <a:buFontTx/>
              <a:buChar char="•"/>
            </a:pPr>
            <a:endParaRPr lang="en-US" altLang="en-US" dirty="0"/>
          </a:p>
          <a:p>
            <a:pPr lvl="1" indent="-111292">
              <a:buFontTx/>
              <a:buChar char="•"/>
            </a:pPr>
            <a:r>
              <a:rPr lang="en-US" altLang="en-US" dirty="0"/>
              <a:t>Each layer on the receiving end reads the appropriate envelope, and if all criteria are satisfied (</a:t>
            </a:r>
            <a:r>
              <a:rPr lang="en-US" altLang="en-US" dirty="0" err="1"/>
              <a:t>eg</a:t>
            </a:r>
            <a:r>
              <a:rPr lang="en-US" altLang="en-US" dirty="0"/>
              <a:t>. Checksums, </a:t>
            </a:r>
            <a:r>
              <a:rPr lang="en-US" altLang="en-US" dirty="0" err="1"/>
              <a:t>Seq</a:t>
            </a:r>
            <a:r>
              <a:rPr lang="en-US" altLang="en-US" dirty="0"/>
              <a:t>.#s, </a:t>
            </a:r>
            <a:r>
              <a:rPr lang="en-US" altLang="en-US" dirty="0" err="1"/>
              <a:t>etc</a:t>
            </a:r>
            <a:r>
              <a:rPr lang="en-US" altLang="en-US" dirty="0"/>
              <a:t>,) strips off the envelope &amp; passes the remaining data to the next higher level.</a:t>
            </a:r>
          </a:p>
          <a:p>
            <a:pPr lvl="1" indent="-111292">
              <a:buFontTx/>
              <a:buChar char="•"/>
            </a:pPr>
            <a:r>
              <a:rPr lang="en-US" altLang="en-US" dirty="0"/>
              <a:t>Finally, the application receives the data and presents it to the user as per the rules of the particular app.</a:t>
            </a:r>
          </a:p>
          <a:p>
            <a:pPr marL="232123" indent="-232123">
              <a:buFontTx/>
              <a:buChar char="•"/>
            </a:pPr>
            <a:endParaRPr lang="en-US" altLang="en-US" dirty="0"/>
          </a:p>
        </p:txBody>
      </p:sp>
    </p:spTree>
    <p:extLst>
      <p:ext uri="{BB962C8B-B14F-4D97-AF65-F5344CB8AC3E}">
        <p14:creationId xmlns:p14="http://schemas.microsoft.com/office/powerpoint/2010/main" val="174806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A0DCF2-554F-4A35-AABF-4D70947E3060}" type="slidenum">
              <a:rPr lang="en-US" altLang="en-US"/>
              <a:pPr/>
              <a:t>7</a:t>
            </a:fld>
            <a:endParaRPr lang="en-US" alt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pPr marL="114471" indent="-114471">
              <a:buFontTx/>
              <a:buChar char="•"/>
            </a:pPr>
            <a:r>
              <a:rPr lang="en-US" altLang="en-US" dirty="0"/>
              <a:t>The IP address is usually expressed as four decimal numbers, each representing eight bits, separated by periods. This is sometimes known as the dotted quad notation.</a:t>
            </a:r>
          </a:p>
          <a:p>
            <a:pPr marL="114471" indent="-114471">
              <a:buFontTx/>
              <a:buChar char="•"/>
            </a:pPr>
            <a:endParaRPr lang="en-US" altLang="en-US" dirty="0"/>
          </a:p>
          <a:p>
            <a:pPr marL="114471" indent="-114471">
              <a:buFontTx/>
              <a:buChar char="•"/>
            </a:pPr>
            <a:r>
              <a:rPr lang="en-US" altLang="en-US" dirty="0"/>
              <a:t>Class-A begins with Binary 0, supports 16 million hosts	- useful for big company (accommodate lots of hosts), NET ID is 256</a:t>
            </a:r>
          </a:p>
          <a:p>
            <a:pPr marL="114471" indent="-114471">
              <a:buFontTx/>
              <a:buChar char="•"/>
            </a:pPr>
            <a:r>
              <a:rPr lang="en-US" altLang="en-US" dirty="0"/>
              <a:t>Class-B begins with Binary 10, supports 65,000 hosts</a:t>
            </a:r>
          </a:p>
          <a:p>
            <a:pPr marL="114471" indent="-114471">
              <a:buFontTx/>
              <a:buChar char="•"/>
            </a:pPr>
            <a:r>
              <a:rPr lang="en-US" altLang="en-US" dirty="0"/>
              <a:t>Class-C begins with Binary 110, supports 254 hosts</a:t>
            </a:r>
          </a:p>
          <a:p>
            <a:pPr marL="114471" indent="-114471">
              <a:buFontTx/>
              <a:buChar char="•"/>
            </a:pPr>
            <a:r>
              <a:rPr lang="en-US" altLang="en-US" dirty="0"/>
              <a:t>Class-D begins with Binary 1110</a:t>
            </a:r>
          </a:p>
          <a:p>
            <a:pPr marL="114471" indent="-114471">
              <a:buFontTx/>
              <a:buChar char="•"/>
            </a:pPr>
            <a:endParaRPr lang="en-US" altLang="en-US" dirty="0"/>
          </a:p>
          <a:p>
            <a:pPr marL="114471" indent="-114471">
              <a:buFontTx/>
              <a:buChar char="•"/>
            </a:pPr>
            <a:r>
              <a:rPr lang="en-US" altLang="en-US" dirty="0"/>
              <a:t>Note: </a:t>
            </a:r>
          </a:p>
          <a:p>
            <a:pPr marL="454706" lvl="1" indent="-225763">
              <a:buFontTx/>
              <a:buChar char="•"/>
            </a:pPr>
            <a:r>
              <a:rPr lang="en-US" altLang="en-US" dirty="0"/>
              <a:t>the 1</a:t>
            </a:r>
            <a:r>
              <a:rPr lang="en-US" altLang="en-US" baseline="30000" dirty="0"/>
              <a:t>st</a:t>
            </a:r>
            <a:r>
              <a:rPr lang="en-US" altLang="en-US" dirty="0"/>
              <a:t> possible address within a network range (typically the “zero” address (</a:t>
            </a:r>
            <a:r>
              <a:rPr lang="en-US" altLang="en-US" dirty="0" err="1"/>
              <a:t>eg</a:t>
            </a:r>
            <a:r>
              <a:rPr lang="en-US" altLang="en-US" dirty="0"/>
              <a:t>. 1.</a:t>
            </a:r>
            <a:r>
              <a:rPr lang="en-US" altLang="en-US" dirty="0">
                <a:solidFill>
                  <a:srgbClr val="0000FF"/>
                </a:solidFill>
              </a:rPr>
              <a:t>0.0.0</a:t>
            </a:r>
            <a:r>
              <a:rPr lang="en-US" altLang="en-US" dirty="0"/>
              <a:t>) is the network number, and is used by routers to determine where a particular packet needs to be sent</a:t>
            </a:r>
          </a:p>
          <a:p>
            <a:pPr marL="454706" lvl="1" indent="-225763">
              <a:buFontTx/>
              <a:buChar char="•"/>
            </a:pPr>
            <a:r>
              <a:rPr lang="en-US" altLang="en-US" dirty="0"/>
              <a:t>The last possible address within a network range (</a:t>
            </a:r>
            <a:r>
              <a:rPr lang="en-US" altLang="en-US" dirty="0" err="1"/>
              <a:t>eg</a:t>
            </a:r>
            <a:r>
              <a:rPr lang="en-US" altLang="en-US" dirty="0"/>
              <a:t>. 1.</a:t>
            </a:r>
            <a:r>
              <a:rPr lang="en-US" altLang="en-US" dirty="0">
                <a:solidFill>
                  <a:srgbClr val="0000FF"/>
                </a:solidFill>
              </a:rPr>
              <a:t>255.255.255</a:t>
            </a:r>
            <a:r>
              <a:rPr lang="en-US" altLang="en-US" dirty="0"/>
              <a:t>) is the broadcast address and is used to send a message to all hosts within the network range.</a:t>
            </a:r>
          </a:p>
          <a:p>
            <a:pPr marL="454706" lvl="1" indent="-225763">
              <a:buFontTx/>
              <a:buChar char="•"/>
            </a:pPr>
            <a:r>
              <a:rPr lang="en-US" altLang="en-US" dirty="0"/>
              <a:t>These two address can never be assigned to a host</a:t>
            </a:r>
          </a:p>
          <a:p>
            <a:pPr marL="114471" indent="-114471">
              <a:buFontTx/>
              <a:buChar char="•"/>
            </a:pPr>
            <a:endParaRPr lang="en-US" altLang="en-US" dirty="0"/>
          </a:p>
        </p:txBody>
      </p:sp>
    </p:spTree>
    <p:extLst>
      <p:ext uri="{BB962C8B-B14F-4D97-AF65-F5344CB8AC3E}">
        <p14:creationId xmlns:p14="http://schemas.microsoft.com/office/powerpoint/2010/main" val="84838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797A9-1376-4460-A0E2-AAFD65EDB5F5}" type="slidenum">
              <a:rPr lang="en-US" altLang="en-US"/>
              <a:pPr/>
              <a:t>8</a:t>
            </a:fld>
            <a:endParaRPr lang="en-US" alt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pPr marL="228943" indent="-228943"/>
            <a:r>
              <a:rPr lang="en-US" altLang="en-US" sz="1000" dirty="0"/>
              <a:t>192.168.1.1 /22 = 1022 hosts</a:t>
            </a:r>
            <a:endParaRPr lang="en-US" altLang="en-US" sz="1000" dirty="0">
              <a:latin typeface="Courier New" pitchFamily="1" charset="0"/>
            </a:endParaRPr>
          </a:p>
        </p:txBody>
      </p:sp>
    </p:spTree>
    <p:extLst>
      <p:ext uri="{BB962C8B-B14F-4D97-AF65-F5344CB8AC3E}">
        <p14:creationId xmlns:p14="http://schemas.microsoft.com/office/powerpoint/2010/main" val="93386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FB270-0373-9A4D-A278-35C302F791E2}" type="slidenum">
              <a:rPr lang="en-US" altLang="en-US" smtClean="0"/>
              <a:pPr/>
              <a:t>9</a:t>
            </a:fld>
            <a:endParaRPr lang="en-US" altLang="en-US"/>
          </a:p>
        </p:txBody>
      </p:sp>
    </p:spTree>
    <p:extLst>
      <p:ext uri="{BB962C8B-B14F-4D97-AF65-F5344CB8AC3E}">
        <p14:creationId xmlns:p14="http://schemas.microsoft.com/office/powerpoint/2010/main" val="202090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F4FBA2-3E4E-41B6-A015-FEAC6F6E4B83}" type="slidenum">
              <a:rPr lang="en-US" altLang="en-US"/>
              <a:pPr/>
              <a:t>10</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pPr marL="232123" indent="-232123">
              <a:buFontTx/>
              <a:buChar char="•"/>
            </a:pPr>
            <a:r>
              <a:rPr lang="en-US" altLang="en-US" dirty="0"/>
              <a:t>Version: 0x4 = IPv4, 0x6=IPv6</a:t>
            </a:r>
          </a:p>
          <a:p>
            <a:pPr marL="232123" indent="-232123">
              <a:buFontTx/>
              <a:buChar char="•"/>
            </a:pPr>
            <a:r>
              <a:rPr lang="en-US" altLang="en-US" dirty="0" err="1"/>
              <a:t>H_Length</a:t>
            </a:r>
            <a:r>
              <a:rPr lang="en-US" altLang="en-US" dirty="0"/>
              <a:t> is</a:t>
            </a:r>
            <a:r>
              <a:rPr lang="en-US" altLang="en-US" baseline="0" dirty="0"/>
              <a:t> the number of 32-bit words in the header</a:t>
            </a:r>
            <a:endParaRPr lang="en-US" altLang="en-US" dirty="0"/>
          </a:p>
          <a:p>
            <a:pPr marL="690008" lvl="1" indent="-232123">
              <a:buFontTx/>
              <a:buChar char="•"/>
            </a:pPr>
            <a:r>
              <a:rPr lang="en-US" altLang="en-US" dirty="0"/>
              <a:t># bytes in Header = </a:t>
            </a:r>
            <a:r>
              <a:rPr lang="en-US" altLang="en-US" dirty="0" err="1"/>
              <a:t>H_length</a:t>
            </a:r>
            <a:r>
              <a:rPr lang="en-US" altLang="en-US" dirty="0"/>
              <a:t>* 4 (bytes) </a:t>
            </a:r>
            <a:r>
              <a:rPr lang="en-US" altLang="en-US" dirty="0" err="1"/>
              <a:t>eg</a:t>
            </a:r>
            <a:r>
              <a:rPr lang="en-US" altLang="en-US" dirty="0"/>
              <a:t>. 5 *4 = 20 Bytes</a:t>
            </a:r>
          </a:p>
          <a:p>
            <a:pPr lvl="1" indent="-111292">
              <a:buFontTx/>
              <a:buChar char="•"/>
            </a:pPr>
            <a:r>
              <a:rPr lang="en-US" altLang="en-US" dirty="0"/>
              <a:t>Minimum length is 0x5, max length is 0xF (60 bytes)</a:t>
            </a:r>
          </a:p>
          <a:p>
            <a:pPr marL="232123" indent="-232123">
              <a:buFontTx/>
              <a:buChar char="•"/>
            </a:pPr>
            <a:r>
              <a:rPr lang="en-US" altLang="en-US" dirty="0"/>
              <a:t>TOS has different meanings for different vendors</a:t>
            </a:r>
          </a:p>
          <a:p>
            <a:pPr marL="232123" indent="-232123">
              <a:buFontTx/>
              <a:buChar char="•"/>
            </a:pPr>
            <a:r>
              <a:rPr lang="en-US" altLang="en-US" dirty="0" err="1"/>
              <a:t>T_Length</a:t>
            </a:r>
            <a:r>
              <a:rPr lang="en-US" altLang="en-US" dirty="0"/>
              <a:t> is the # of bytes for the entire datagram</a:t>
            </a:r>
          </a:p>
          <a:p>
            <a:pPr marL="232123" indent="-232123">
              <a:buFontTx/>
              <a:buChar char="•"/>
            </a:pPr>
            <a:r>
              <a:rPr lang="en-US" altLang="en-US" dirty="0"/>
              <a:t>IP Ident #: The IP Identification field will increase by ‘1’ for every packet from the sender. If the packets get fragmented they will have the same IP ID number.</a:t>
            </a:r>
          </a:p>
          <a:p>
            <a:pPr marL="232123" indent="-232123">
              <a:buFontTx/>
              <a:buChar char="•"/>
            </a:pPr>
            <a:r>
              <a:rPr lang="en-US" altLang="en-US" dirty="0"/>
              <a:t>RES: this flag is reserved, not used in IPv4 currently</a:t>
            </a:r>
          </a:p>
          <a:p>
            <a:pPr marL="232123" indent="-232123">
              <a:buFontTx/>
              <a:buChar char="•"/>
            </a:pPr>
            <a:r>
              <a:rPr lang="en-US" altLang="en-US" dirty="0"/>
              <a:t>DF: </a:t>
            </a:r>
            <a:r>
              <a:rPr lang="en-US" altLang="en-US" b="1" dirty="0"/>
              <a:t>D</a:t>
            </a:r>
            <a:r>
              <a:rPr lang="en-US" altLang="en-US" dirty="0"/>
              <a:t>on’t </a:t>
            </a:r>
            <a:r>
              <a:rPr lang="en-US" altLang="en-US" b="1" dirty="0"/>
              <a:t>F</a:t>
            </a:r>
            <a:r>
              <a:rPr lang="en-US" altLang="en-US" dirty="0"/>
              <a:t>ragment = if set, this datagram cannot be fragmented</a:t>
            </a:r>
          </a:p>
          <a:p>
            <a:pPr marL="232123" indent="-232123">
              <a:buFontTx/>
              <a:buChar char="•"/>
            </a:pPr>
            <a:r>
              <a:rPr lang="en-US" altLang="en-US" dirty="0"/>
              <a:t>MF: </a:t>
            </a:r>
            <a:r>
              <a:rPr lang="en-US" altLang="en-US" b="1" dirty="0"/>
              <a:t>M</a:t>
            </a:r>
            <a:r>
              <a:rPr lang="en-US" altLang="en-US" dirty="0"/>
              <a:t>ore </a:t>
            </a:r>
            <a:r>
              <a:rPr lang="en-US" altLang="en-US" b="1" dirty="0"/>
              <a:t>F</a:t>
            </a:r>
            <a:r>
              <a:rPr lang="en-US" altLang="en-US" dirty="0"/>
              <a:t>ragments = set if this packet is part of a fragmented datagram, and more fragments follow, is not set when it is the last packet in a fragment train.</a:t>
            </a:r>
          </a:p>
          <a:p>
            <a:pPr marL="232123" indent="-232123">
              <a:buFontTx/>
              <a:buChar char="•"/>
            </a:pPr>
            <a:r>
              <a:rPr lang="en-US" altLang="en-US" dirty="0" err="1"/>
              <a:t>Frag_Offset</a:t>
            </a:r>
            <a:r>
              <a:rPr lang="en-US" altLang="en-US" dirty="0"/>
              <a:t>: What byte number the data in this packet begins at, this number tells the receiver where the data should be placed when reconstructing the original packet</a:t>
            </a:r>
          </a:p>
          <a:p>
            <a:pPr marL="689323" lvl="1" indent="-232123">
              <a:buFontTx/>
              <a:buChar char="•"/>
            </a:pPr>
            <a:r>
              <a:rPr lang="en-US" altLang="en-US" dirty="0"/>
              <a:t>Firewall must attach the fragments to see if it’s good or bad</a:t>
            </a:r>
          </a:p>
          <a:p>
            <a:pPr marL="689323" lvl="1" indent="-232123">
              <a:buFontTx/>
              <a:buChar char="•"/>
            </a:pPr>
            <a:r>
              <a:rPr lang="en-US" altLang="en-US" dirty="0"/>
              <a:t>Hackers use fragmentation and keep the last packet, but it can’t be sent and the packets sent must be kept on the buffer</a:t>
            </a:r>
          </a:p>
          <a:p>
            <a:pPr marL="689323" lvl="1" indent="-232123">
              <a:buFontTx/>
              <a:buChar char="•"/>
            </a:pPr>
            <a:r>
              <a:rPr lang="en-US" altLang="en-US" dirty="0"/>
              <a:t>Buffer, router, etc. can be overwhelmed and stop the firewall?</a:t>
            </a:r>
          </a:p>
          <a:p>
            <a:pPr marL="232123" indent="-232123">
              <a:buFontTx/>
              <a:buChar char="•"/>
            </a:pPr>
            <a:r>
              <a:rPr lang="en-US" altLang="en-US" dirty="0"/>
              <a:t>TTL: The maximum TTL value is 255, the maximum value of a single octet. A recommended initial value is 64.</a:t>
            </a:r>
          </a:p>
          <a:p>
            <a:pPr marL="689323" lvl="1" indent="-232123">
              <a:buFontTx/>
              <a:buChar char="•"/>
            </a:pPr>
            <a:r>
              <a:rPr lang="en-US" altLang="en-US" dirty="0"/>
              <a:t>A packet may exist being inside a loop</a:t>
            </a:r>
          </a:p>
          <a:p>
            <a:pPr marL="689323" lvl="1" indent="-232123">
              <a:buFontTx/>
              <a:buChar char="•"/>
            </a:pPr>
            <a:r>
              <a:rPr lang="en-US" altLang="en-US" dirty="0"/>
              <a:t>Time to leave, when router receives packet, if TTL &gt; 0, decrease by 1 and send to the next one</a:t>
            </a:r>
          </a:p>
          <a:p>
            <a:pPr marL="689323" lvl="1" indent="-232123">
              <a:buFontTx/>
              <a:buChar char="•"/>
            </a:pPr>
            <a:r>
              <a:rPr lang="en-US" altLang="en-US" dirty="0"/>
              <a:t>No packet will not be on the internet forever (useful, it’s</a:t>
            </a:r>
            <a:r>
              <a:rPr lang="en-US" altLang="en-US" b="1" dirty="0"/>
              <a:t> 3f</a:t>
            </a:r>
            <a:r>
              <a:rPr lang="en-US" altLang="en-US" b="0" dirty="0"/>
              <a:t>)</a:t>
            </a:r>
            <a:endParaRPr lang="en-US" altLang="en-US" dirty="0"/>
          </a:p>
          <a:p>
            <a:pPr marL="232123" indent="-232123">
              <a:buFontTx/>
              <a:buChar char="•"/>
            </a:pPr>
            <a:r>
              <a:rPr lang="en-US" altLang="en-US" dirty="0">
                <a:highlight>
                  <a:srgbClr val="FFFF00"/>
                </a:highlight>
              </a:rPr>
              <a:t>Protocol: </a:t>
            </a:r>
            <a:r>
              <a:rPr lang="en-US" altLang="en-US" b="1" dirty="0">
                <a:highlight>
                  <a:srgbClr val="FFFF00"/>
                </a:highlight>
              </a:rPr>
              <a:t>01</a:t>
            </a:r>
            <a:r>
              <a:rPr lang="en-US" altLang="en-US" dirty="0">
                <a:highlight>
                  <a:srgbClr val="FFFF00"/>
                </a:highlight>
              </a:rPr>
              <a:t>=ICMP, </a:t>
            </a:r>
            <a:r>
              <a:rPr lang="en-US" altLang="en-US" b="1" dirty="0">
                <a:highlight>
                  <a:srgbClr val="FFFF00"/>
                </a:highlight>
              </a:rPr>
              <a:t>06</a:t>
            </a:r>
            <a:r>
              <a:rPr lang="en-US" altLang="en-US" dirty="0">
                <a:highlight>
                  <a:srgbClr val="FFFF00"/>
                </a:highlight>
              </a:rPr>
              <a:t>=TCP, </a:t>
            </a:r>
            <a:r>
              <a:rPr lang="en-US" altLang="en-US" b="1" dirty="0">
                <a:highlight>
                  <a:srgbClr val="FFFF00"/>
                </a:highlight>
              </a:rPr>
              <a:t>11</a:t>
            </a:r>
            <a:r>
              <a:rPr lang="en-US" altLang="en-US" dirty="0">
                <a:highlight>
                  <a:srgbClr val="FFFF00"/>
                </a:highlight>
              </a:rPr>
              <a:t>=UDP, </a:t>
            </a:r>
            <a:r>
              <a:rPr lang="en-US" altLang="en-US" b="1" dirty="0">
                <a:highlight>
                  <a:srgbClr val="FFFF00"/>
                </a:highlight>
              </a:rPr>
              <a:t>32</a:t>
            </a:r>
            <a:r>
              <a:rPr lang="en-US" altLang="en-US" dirty="0">
                <a:highlight>
                  <a:srgbClr val="FFFF00"/>
                </a:highlight>
              </a:rPr>
              <a:t>=ESP, </a:t>
            </a:r>
            <a:r>
              <a:rPr lang="en-US" altLang="en-US" b="1" dirty="0">
                <a:highlight>
                  <a:srgbClr val="FFFF00"/>
                </a:highlight>
              </a:rPr>
              <a:t>33</a:t>
            </a:r>
            <a:r>
              <a:rPr lang="en-US" altLang="en-US" dirty="0">
                <a:highlight>
                  <a:srgbClr val="FFFF00"/>
                </a:highlight>
              </a:rPr>
              <a:t>=AH, </a:t>
            </a:r>
            <a:r>
              <a:rPr lang="en-US" altLang="en-US" b="1" dirty="0">
                <a:highlight>
                  <a:srgbClr val="FFFF00"/>
                </a:highlight>
              </a:rPr>
              <a:t>73</a:t>
            </a:r>
            <a:r>
              <a:rPr lang="en-US" altLang="en-US" dirty="0">
                <a:highlight>
                  <a:srgbClr val="FFFF00"/>
                </a:highlight>
              </a:rPr>
              <a:t>=L2TP</a:t>
            </a:r>
            <a:r>
              <a:rPr lang="en-US" altLang="en-US" dirty="0"/>
              <a:t>	</a:t>
            </a:r>
            <a:r>
              <a:rPr lang="en-US" altLang="en-US" dirty="0">
                <a:sym typeface="Wingdings" panose="05000000000000000000" pitchFamily="2" charset="2"/>
              </a:rPr>
              <a:t> the 01 in this slide after 3f shows is an ICMP (open template of ICMP and continue with that)</a:t>
            </a:r>
            <a:endParaRPr lang="en-US" altLang="en-US" dirty="0"/>
          </a:p>
          <a:p>
            <a:pPr marL="232123" indent="-232123">
              <a:buFontTx/>
              <a:buChar char="•"/>
            </a:pPr>
            <a:r>
              <a:rPr lang="en-US" altLang="en-US" dirty="0"/>
              <a:t>Checksum is only for the IP header – not the entire packet</a:t>
            </a:r>
          </a:p>
          <a:p>
            <a:pPr marL="232123" indent="-232123">
              <a:buFontTx/>
              <a:buChar char="•"/>
            </a:pPr>
            <a:endParaRPr lang="en-US" altLang="en-US" dirty="0"/>
          </a:p>
          <a:p>
            <a:pPr marL="232123" indent="-232123">
              <a:buFontTx/>
              <a:buChar char="•"/>
            </a:pPr>
            <a:endParaRPr lang="en-US" altLang="en-US" dirty="0"/>
          </a:p>
        </p:txBody>
      </p:sp>
    </p:spTree>
    <p:extLst>
      <p:ext uri="{BB962C8B-B14F-4D97-AF65-F5344CB8AC3E}">
        <p14:creationId xmlns:p14="http://schemas.microsoft.com/office/powerpoint/2010/main" val="54603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093F3C3-6165-9C4D-B9A6-BC2D67D28D12}" type="slidenum">
              <a:rPr lang="en-US" altLang="en-US"/>
              <a:pPr/>
              <a:t>‹#›</a:t>
            </a:fld>
            <a:endParaRPr lang="en-US" altLang="en-US"/>
          </a:p>
        </p:txBody>
      </p:sp>
    </p:spTree>
    <p:extLst>
      <p:ext uri="{BB962C8B-B14F-4D97-AF65-F5344CB8AC3E}">
        <p14:creationId xmlns:p14="http://schemas.microsoft.com/office/powerpoint/2010/main" val="1904262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A07B331-2998-3D40-AD31-5DC517D03855}" type="slidenum">
              <a:rPr lang="en-US" altLang="en-US"/>
              <a:pPr/>
              <a:t>‹#›</a:t>
            </a:fld>
            <a:endParaRPr lang="en-US" altLang="en-US"/>
          </a:p>
        </p:txBody>
      </p:sp>
    </p:spTree>
    <p:extLst>
      <p:ext uri="{BB962C8B-B14F-4D97-AF65-F5344CB8AC3E}">
        <p14:creationId xmlns:p14="http://schemas.microsoft.com/office/powerpoint/2010/main" val="25093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22AEB12-BA3C-2E46-9ED1-ECAE1F55188A}" type="slidenum">
              <a:rPr lang="en-US" altLang="en-US"/>
              <a:pPr/>
              <a:t>‹#›</a:t>
            </a:fld>
            <a:endParaRPr lang="en-US" altLang="en-US"/>
          </a:p>
        </p:txBody>
      </p:sp>
    </p:spTree>
    <p:extLst>
      <p:ext uri="{BB962C8B-B14F-4D97-AF65-F5344CB8AC3E}">
        <p14:creationId xmlns:p14="http://schemas.microsoft.com/office/powerpoint/2010/main" val="201093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4572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a:defRPr/>
            </a:lvl1pPr>
          </a:lstStyle>
          <a:p>
            <a:endParaRPr lang="en-US" alt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vl1pPr>
          </a:lstStyle>
          <a:p>
            <a:r>
              <a:rPr lang="en-US" altLang="en-US"/>
              <a:t>These slides are the intellectual property of SFI and may not be used or duplicated by other parties without express written consent.</a:t>
            </a:r>
          </a:p>
        </p:txBody>
      </p:sp>
      <p:sp>
        <p:nvSpPr>
          <p:cNvPr id="9" name="Slide Number Placeholder 8"/>
          <p:cNvSpPr>
            <a:spLocks noGrp="1"/>
          </p:cNvSpPr>
          <p:nvPr>
            <p:ph type="sldNum" sz="quarter" idx="12"/>
          </p:nvPr>
        </p:nvSpPr>
        <p:spPr>
          <a:xfrm>
            <a:off x="6553200" y="6248400"/>
            <a:ext cx="1905000" cy="457200"/>
          </a:xfrm>
          <a:prstGeom prst="rect">
            <a:avLst/>
          </a:prstGeom>
        </p:spPr>
        <p:txBody>
          <a:bodyPr/>
          <a:lstStyle>
            <a:lvl1pPr>
              <a:defRPr/>
            </a:lvl1pPr>
          </a:lstStyle>
          <a:p>
            <a:fld id="{93724052-8D68-4ADA-BA10-9ABFEB0DC404}" type="slidenum">
              <a:rPr lang="en-US" altLang="en-US"/>
              <a:pPr/>
              <a:t>‹#›</a:t>
            </a:fld>
            <a:endParaRPr lang="en-US" altLang="en-US"/>
          </a:p>
        </p:txBody>
      </p:sp>
    </p:spTree>
    <p:extLst>
      <p:ext uri="{BB962C8B-B14F-4D97-AF65-F5344CB8AC3E}">
        <p14:creationId xmlns:p14="http://schemas.microsoft.com/office/powerpoint/2010/main" val="8812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3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6328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C6F2A1E-A94D-0E48-BBCD-B06E4D77FDDE}" type="slidenum">
              <a:rPr lang="en-US" altLang="en-US"/>
              <a:pPr/>
              <a:t>‹#›</a:t>
            </a:fld>
            <a:endParaRPr lang="en-US" altLang="en-US"/>
          </a:p>
        </p:txBody>
      </p:sp>
    </p:spTree>
    <p:extLst>
      <p:ext uri="{BB962C8B-B14F-4D97-AF65-F5344CB8AC3E}">
        <p14:creationId xmlns:p14="http://schemas.microsoft.com/office/powerpoint/2010/main" val="98585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24462FA-6198-DD44-A384-AC0C2CD3CE15}" type="slidenum">
              <a:rPr lang="en-US" altLang="en-US"/>
              <a:pPr/>
              <a:t>‹#›</a:t>
            </a:fld>
            <a:endParaRPr lang="en-US" altLang="en-US"/>
          </a:p>
        </p:txBody>
      </p:sp>
    </p:spTree>
    <p:extLst>
      <p:ext uri="{BB962C8B-B14F-4D97-AF65-F5344CB8AC3E}">
        <p14:creationId xmlns:p14="http://schemas.microsoft.com/office/powerpoint/2010/main" val="13932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5AB33C0-AEBA-814F-AF43-AA188C3FFE2B}" type="slidenum">
              <a:rPr lang="en-US" altLang="en-US"/>
              <a:pPr/>
              <a:t>‹#›</a:t>
            </a:fld>
            <a:endParaRPr lang="en-US" altLang="en-US"/>
          </a:p>
        </p:txBody>
      </p:sp>
    </p:spTree>
    <p:extLst>
      <p:ext uri="{BB962C8B-B14F-4D97-AF65-F5344CB8AC3E}">
        <p14:creationId xmlns:p14="http://schemas.microsoft.com/office/powerpoint/2010/main" val="80396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0630B84D-6D78-9B4B-9AA6-CC1D03057C06}" type="slidenum">
              <a:rPr lang="en-US" altLang="en-US"/>
              <a:pPr/>
              <a:t>‹#›</a:t>
            </a:fld>
            <a:endParaRPr lang="en-US" altLang="en-US"/>
          </a:p>
        </p:txBody>
      </p:sp>
    </p:spTree>
    <p:extLst>
      <p:ext uri="{BB962C8B-B14F-4D97-AF65-F5344CB8AC3E}">
        <p14:creationId xmlns:p14="http://schemas.microsoft.com/office/powerpoint/2010/main" val="2555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00C2CCE-7E8B-DC4E-9A42-6095B227DACE}" type="slidenum">
              <a:rPr lang="en-US" altLang="en-US"/>
              <a:pPr/>
              <a:t>‹#›</a:t>
            </a:fld>
            <a:endParaRPr lang="en-US" altLang="en-US"/>
          </a:p>
        </p:txBody>
      </p:sp>
      <p:sp>
        <p:nvSpPr>
          <p:cNvPr id="6"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12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954BA909-3EDF-1543-8F7A-347540D92EE0}" type="slidenum">
              <a:rPr lang="en-US" altLang="en-US"/>
              <a:pPr/>
              <a:t>‹#›</a:t>
            </a:fld>
            <a:endParaRPr lang="en-US" altLang="en-US"/>
          </a:p>
        </p:txBody>
      </p:sp>
      <p:sp>
        <p:nvSpPr>
          <p:cNvPr id="5" name="Content Placeholder 2"/>
          <p:cNvSpPr>
            <a:spLocks noGrp="1"/>
          </p:cNvSpPr>
          <p:nvPr>
            <p:ph idx="1"/>
          </p:nvPr>
        </p:nvSpPr>
        <p:spPr>
          <a:xfrm>
            <a:off x="685800" y="15240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85800" y="609600"/>
            <a:ext cx="7772400" cy="457200"/>
          </a:xfrm>
        </p:spPr>
        <p:txBody>
          <a:bodyPr/>
          <a:lstStyle/>
          <a:p>
            <a:r>
              <a:rPr lang="en-US"/>
              <a:t>Click to edit Master title style</a:t>
            </a:r>
          </a:p>
        </p:txBody>
      </p:sp>
    </p:spTree>
    <p:extLst>
      <p:ext uri="{BB962C8B-B14F-4D97-AF65-F5344CB8AC3E}">
        <p14:creationId xmlns:p14="http://schemas.microsoft.com/office/powerpoint/2010/main" val="1925662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3D0FF58-3F58-2540-A302-A3B28C622698}" type="slidenum">
              <a:rPr lang="en-US" altLang="en-US"/>
              <a:pPr/>
              <a:t>‹#›</a:t>
            </a:fld>
            <a:endParaRPr lang="en-US" altLang="en-US"/>
          </a:p>
        </p:txBody>
      </p:sp>
    </p:spTree>
    <p:extLst>
      <p:ext uri="{BB962C8B-B14F-4D97-AF65-F5344CB8AC3E}">
        <p14:creationId xmlns:p14="http://schemas.microsoft.com/office/powerpoint/2010/main" val="20344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F612D6F3-A7DF-CE4D-B6FB-0598B1A4AFF5}" type="slidenum">
              <a:rPr lang="en-US" altLang="en-US"/>
              <a:pPr/>
              <a:t>‹#›</a:t>
            </a:fld>
            <a:endParaRPr lang="en-US" altLang="en-US"/>
          </a:p>
        </p:txBody>
      </p:sp>
    </p:spTree>
    <p:extLst>
      <p:ext uri="{BB962C8B-B14F-4D97-AF65-F5344CB8AC3E}">
        <p14:creationId xmlns:p14="http://schemas.microsoft.com/office/powerpoint/2010/main" val="29261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39E0A7DF-D6DB-A64C-9848-481A93039F43}" type="slidenum">
              <a:rPr lang="en-US" altLang="en-US"/>
              <a:pPr/>
              <a:t>‹#›</a:t>
            </a:fld>
            <a:endParaRPr lang="en-US" altLang="en-US"/>
          </a:p>
        </p:txBody>
      </p:sp>
      <p:sp>
        <p:nvSpPr>
          <p:cNvPr id="1031" name="Line 7"/>
          <p:cNvSpPr>
            <a:spLocks noChangeShapeType="1"/>
          </p:cNvSpPr>
          <p:nvPr/>
        </p:nvSpPr>
        <p:spPr bwMode="auto">
          <a:xfrm>
            <a:off x="685800" y="1143000"/>
            <a:ext cx="7772400"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pic>
        <p:nvPicPr>
          <p:cNvPr id="2" name="Picture 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315200" y="549564"/>
            <a:ext cx="1143000" cy="5299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eaLnBrk="0" fontAlgn="base" hangingPunct="0">
        <a:spcBef>
          <a:spcPct val="0"/>
        </a:spcBef>
        <a:spcAft>
          <a:spcPct val="0"/>
        </a:spcAft>
        <a:defRPr sz="2400">
          <a:solidFill>
            <a:schemeClr val="tx2"/>
          </a:solidFill>
          <a:latin typeface="Arial" charset="0"/>
        </a:defRPr>
      </a:lvl6pPr>
      <a:lvl7pPr marL="914400" algn="ctr" rtl="0" eaLnBrk="0" fontAlgn="base" hangingPunct="0">
        <a:spcBef>
          <a:spcPct val="0"/>
        </a:spcBef>
        <a:spcAft>
          <a:spcPct val="0"/>
        </a:spcAft>
        <a:defRPr sz="2400">
          <a:solidFill>
            <a:schemeClr val="tx2"/>
          </a:solidFill>
          <a:latin typeface="Arial" charset="0"/>
        </a:defRPr>
      </a:lvl7pPr>
      <a:lvl8pPr marL="1371600" algn="ctr" rtl="0" eaLnBrk="0" fontAlgn="base" hangingPunct="0">
        <a:spcBef>
          <a:spcPct val="0"/>
        </a:spcBef>
        <a:spcAft>
          <a:spcPct val="0"/>
        </a:spcAft>
        <a:defRPr sz="2400">
          <a:solidFill>
            <a:schemeClr val="tx2"/>
          </a:solidFill>
          <a:latin typeface="Arial" charset="0"/>
        </a:defRPr>
      </a:lvl8pPr>
      <a:lvl9pPr marL="1828800" algn="ctr" rtl="0" eaLnBrk="0" fontAlgn="base" hangingPunct="0">
        <a:spcBef>
          <a:spcPct val="0"/>
        </a:spcBef>
        <a:spcAft>
          <a:spcPct val="0"/>
        </a:spcAft>
        <a:defRPr sz="2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emf"/><Relationship Id="rId18" Type="http://schemas.openxmlformats.org/officeDocument/2006/relationships/image" Target="../media/image11.emf"/><Relationship Id="rId3" Type="http://schemas.openxmlformats.org/officeDocument/2006/relationships/notesSlide" Target="../notesSlides/notesSlide5.xml"/><Relationship Id="rId21" Type="http://schemas.openxmlformats.org/officeDocument/2006/relationships/image" Target="../media/image12.emf"/><Relationship Id="rId7" Type="http://schemas.openxmlformats.org/officeDocument/2006/relationships/image" Target="../media/image6.emf"/><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12.xml"/><Relationship Id="rId16" Type="http://schemas.openxmlformats.org/officeDocument/2006/relationships/oleObject" Target="../embeddings/oleObject8.bin"/><Relationship Id="rId20" Type="http://schemas.openxmlformats.org/officeDocument/2006/relationships/oleObject" Target="../embeddings/oleObject11.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emf"/><Relationship Id="rId5" Type="http://schemas.openxmlformats.org/officeDocument/2006/relationships/image" Target="../media/image5.emf"/><Relationship Id="rId15" Type="http://schemas.openxmlformats.org/officeDocument/2006/relationships/image" Target="../media/image10.emf"/><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oleObject" Target="../embeddings/oleObject2.bin"/><Relationship Id="rId9" Type="http://schemas.openxmlformats.org/officeDocument/2006/relationships/image" Target="../media/image7.emf"/><Relationship Id="rId14" Type="http://schemas.openxmlformats.org/officeDocument/2006/relationships/oleObject" Target="../embeddings/oleObject7.bin"/><Relationship Id="rId22"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371475" y="1900238"/>
            <a:ext cx="8458200" cy="3366706"/>
          </a:xfrm>
          <a:noFill/>
        </p:spPr>
        <p:txBody>
          <a:bodyPr/>
          <a:lstStyle/>
          <a:p>
            <a:pPr eaLnBrk="1" hangingPunct="1"/>
            <a:r>
              <a:rPr lang="en-US" altLang="en-US" sz="3200" b="1" kern="0" dirty="0">
                <a:solidFill>
                  <a:srgbClr val="00407A"/>
                </a:solidFill>
              </a:rPr>
              <a:t>Lecture 5: Communication Protocols </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CS 07351: Cyber Security: Fundamentals, Principles and Applications</a:t>
            </a:r>
            <a:br>
              <a:rPr lang="en-US" altLang="en-US" sz="3200" b="1" kern="0" dirty="0">
                <a:solidFill>
                  <a:srgbClr val="00407A"/>
                </a:solidFill>
              </a:rPr>
            </a:br>
            <a:br>
              <a:rPr lang="en-US" altLang="en-US" sz="3200" b="1" kern="0" dirty="0">
                <a:solidFill>
                  <a:srgbClr val="00407A"/>
                </a:solidFill>
              </a:rPr>
            </a:br>
            <a:r>
              <a:rPr lang="en-US" altLang="en-US" sz="3200" b="1" kern="0" dirty="0">
                <a:solidFill>
                  <a:srgbClr val="00407A"/>
                </a:solidFill>
              </a:rPr>
              <a:t>Dr. Vahid Heydari</a:t>
            </a:r>
            <a:endParaRPr lang="en-US" altLang="en-US" sz="3200" dirty="0"/>
          </a:p>
        </p:txBody>
      </p:sp>
    </p:spTree>
    <p:extLst>
      <p:ext uri="{BB962C8B-B14F-4D97-AF65-F5344CB8AC3E}">
        <p14:creationId xmlns:p14="http://schemas.microsoft.com/office/powerpoint/2010/main" val="1661794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Internet Protocol</a:t>
            </a:r>
            <a:endParaRPr lang="en-US" altLang="en-US" sz="2000" i="1"/>
          </a:p>
        </p:txBody>
      </p:sp>
      <p:sp>
        <p:nvSpPr>
          <p:cNvPr id="222212" name="Text Box 4"/>
          <p:cNvSpPr txBox="1">
            <a:spLocks noChangeArrowheads="1"/>
          </p:cNvSpPr>
          <p:nvPr/>
        </p:nvSpPr>
        <p:spPr bwMode="auto">
          <a:xfrm>
            <a:off x="4477200" y="1371600"/>
            <a:ext cx="4343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en-US" sz="1400" b="1" dirty="0">
                <a:solidFill>
                  <a:srgbClr val="0000FF"/>
                </a:solidFill>
                <a:latin typeface="Courier New" pitchFamily="1" charset="0"/>
              </a:rPr>
              <a:t>45c0 005c e857 0000 3f01 5a93 aa81 3534</a:t>
            </a:r>
          </a:p>
          <a:p>
            <a:endParaRPr lang="pt-BR" altLang="en-US" sz="1400" b="1" dirty="0">
              <a:solidFill>
                <a:srgbClr val="0000FF"/>
              </a:solidFill>
              <a:latin typeface="Courier New" pitchFamily="1" charset="0"/>
            </a:endParaRPr>
          </a:p>
          <a:p>
            <a:r>
              <a:rPr lang="pt-BR" altLang="en-US" sz="1400" b="1" dirty="0">
                <a:solidFill>
                  <a:srgbClr val="0000FF"/>
                </a:solidFill>
                <a:latin typeface="Courier New" pitchFamily="1" charset="0"/>
              </a:rPr>
              <a:t>5804 003d</a:t>
            </a:r>
            <a:r>
              <a:rPr lang="pt-BR" altLang="en-US" sz="1400" b="1" dirty="0">
                <a:latin typeface="Courier New" pitchFamily="1" charset="0"/>
              </a:rPr>
              <a:t> 0303 4a7d 0000 0000 4500 002c</a:t>
            </a:r>
          </a:p>
          <a:p>
            <a:endParaRPr lang="pt-BR" altLang="en-US" sz="1400" b="1" dirty="0">
              <a:latin typeface="Courier New" pitchFamily="1" charset="0"/>
            </a:endParaRPr>
          </a:p>
          <a:p>
            <a:r>
              <a:rPr lang="pt-BR" altLang="en-US" sz="1400" b="1" dirty="0">
                <a:latin typeface="Courier New" pitchFamily="1" charset="0"/>
              </a:rPr>
              <a:t>79a4 0000 1c06 329d 5804 003d c08a d9bf</a:t>
            </a:r>
          </a:p>
          <a:p>
            <a:endParaRPr lang="pt-BR" altLang="en-US" sz="1400" b="1" dirty="0">
              <a:latin typeface="Courier New" pitchFamily="1" charset="0"/>
            </a:endParaRPr>
          </a:p>
          <a:p>
            <a:r>
              <a:rPr lang="pt-BR" altLang="en-US" sz="1400" b="1" dirty="0">
                <a:latin typeface="Courier New" pitchFamily="1" charset="0"/>
              </a:rPr>
              <a:t>4374 0017 7025 c3d1 0000 0000 6002 00a4</a:t>
            </a:r>
          </a:p>
          <a:p>
            <a:endParaRPr lang="pt-BR" altLang="en-US" sz="1400" b="1" dirty="0">
              <a:latin typeface="Courier New" pitchFamily="1" charset="0"/>
            </a:endParaRPr>
          </a:p>
          <a:p>
            <a:r>
              <a:rPr lang="pt-BR" altLang="en-US" sz="1400" b="1" dirty="0">
                <a:latin typeface="Courier New" pitchFamily="1" charset="0"/>
              </a:rPr>
              <a:t>32d7 0000 0204 0052 3220 7309 0000 0000</a:t>
            </a:r>
          </a:p>
          <a:p>
            <a:endParaRPr lang="pt-BR" altLang="en-US" sz="1400" b="1" dirty="0">
              <a:latin typeface="Courier New" pitchFamily="1" charset="0"/>
            </a:endParaRPr>
          </a:p>
          <a:p>
            <a:r>
              <a:rPr lang="pt-BR" altLang="en-US" sz="1400" b="1" dirty="0">
                <a:latin typeface="Courier New" pitchFamily="1" charset="0"/>
              </a:rPr>
              <a:t>0000 0000 0000 0000 0000 0000</a:t>
            </a:r>
            <a:endParaRPr lang="en-US" altLang="en-US" sz="1400" b="1" dirty="0">
              <a:latin typeface="Courier New" pitchFamily="1" charset="0"/>
            </a:endParaRPr>
          </a:p>
          <a:p>
            <a:endParaRPr lang="en-US" altLang="en-US" sz="1400" b="1" dirty="0">
              <a:latin typeface="Courier New" pitchFamily="1" charset="0"/>
            </a:endParaRPr>
          </a:p>
        </p:txBody>
      </p:sp>
      <p:graphicFrame>
        <p:nvGraphicFramePr>
          <p:cNvPr id="222217" name="Object 9"/>
          <p:cNvGraphicFramePr>
            <a:graphicFrameLocks noGrp="1" noChangeAspect="1"/>
          </p:cNvGraphicFramePr>
          <p:nvPr>
            <p:ph idx="1"/>
            <p:extLst>
              <p:ext uri="{D42A27DB-BD31-4B8C-83A1-F6EECF244321}">
                <p14:modId xmlns:p14="http://schemas.microsoft.com/office/powerpoint/2010/main" val="291049458"/>
              </p:ext>
            </p:extLst>
          </p:nvPr>
        </p:nvGraphicFramePr>
        <p:xfrm>
          <a:off x="667200" y="1752600"/>
          <a:ext cx="3810000" cy="4025465"/>
        </p:xfrm>
        <a:graphic>
          <a:graphicData uri="http://schemas.openxmlformats.org/presentationml/2006/ole">
            <mc:AlternateContent xmlns:mc="http://schemas.openxmlformats.org/markup-compatibility/2006">
              <mc:Choice xmlns:v="urn:schemas-microsoft-com:vml" Requires="v">
                <p:oleObj spid="_x0000_s3095" name="VISIO" r:id="rId4" imgW="4616280" imgH="4876560" progId="Visio.Drawing.6">
                  <p:embed/>
                </p:oleObj>
              </mc:Choice>
              <mc:Fallback>
                <p:oleObj name="VISIO" r:id="rId4" imgW="4616280" imgH="4876560" progId="Visio.Drawing.6">
                  <p:embed/>
                  <p:pic>
                    <p:nvPicPr>
                      <p:cNvPr id="22221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00" y="1752600"/>
                        <a:ext cx="3810000" cy="4025465"/>
                      </a:xfrm>
                      <a:prstGeom prst="rect">
                        <a:avLst/>
                      </a:prstGeom>
                      <a:noFill/>
                      <a:ln>
                        <a:noFill/>
                      </a:ln>
                      <a:effectLst/>
                    </p:spPr>
                  </p:pic>
                </p:oleObj>
              </mc:Fallback>
            </mc:AlternateContent>
          </a:graphicData>
        </a:graphic>
      </p:graphicFrame>
      <p:sp>
        <p:nvSpPr>
          <p:cNvPr id="5" name="TextBox 4">
            <a:extLst>
              <a:ext uri="{FF2B5EF4-FFF2-40B4-BE49-F238E27FC236}">
                <a16:creationId xmlns:a16="http://schemas.microsoft.com/office/drawing/2014/main" id="{D850071C-E6DC-4239-9BEC-2D1D6BC2F911}"/>
              </a:ext>
            </a:extLst>
          </p:cNvPr>
          <p:cNvSpPr txBox="1"/>
          <p:nvPr/>
        </p:nvSpPr>
        <p:spPr>
          <a:xfrm>
            <a:off x="226329" y="328136"/>
            <a:ext cx="3733800" cy="147732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Packet in hex, each digit is 4 bits, each 4 is 2 bytes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Start from IP header, somewhere is the end of IP header, and then TCP header, etc. and then actual data</a:t>
            </a:r>
          </a:p>
        </p:txBody>
      </p:sp>
      <p:sp>
        <p:nvSpPr>
          <p:cNvPr id="6" name="TextBox 5">
            <a:extLst>
              <a:ext uri="{FF2B5EF4-FFF2-40B4-BE49-F238E27FC236}">
                <a16:creationId xmlns:a16="http://schemas.microsoft.com/office/drawing/2014/main" id="{1FC36612-B96E-4E7B-844B-334E31350E5E}"/>
              </a:ext>
            </a:extLst>
          </p:cNvPr>
          <p:cNvSpPr txBox="1"/>
          <p:nvPr/>
        </p:nvSpPr>
        <p:spPr>
          <a:xfrm>
            <a:off x="3949243" y="3765332"/>
            <a:ext cx="5334000"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Rest of numbers + their descriptions in speaker notes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Version: 4 </a:t>
            </a:r>
            <a:r>
              <a:rPr lang="en-US" sz="1600" dirty="0">
                <a:latin typeface="Times New Roman" panose="02020603050405020304" pitchFamily="18" charset="0"/>
                <a:cs typeface="Times New Roman" panose="02020603050405020304" pitchFamily="18" charset="0"/>
                <a:sym typeface="Wingdings" panose="05000000000000000000" pitchFamily="2" charset="2"/>
              </a:rPr>
              <a:t> IPv4</a:t>
            </a:r>
          </a:p>
          <a:p>
            <a:r>
              <a:rPr lang="en-US" sz="1600" dirty="0">
                <a:latin typeface="Times New Roman" panose="02020603050405020304" pitchFamily="18" charset="0"/>
                <a:cs typeface="Times New Roman" panose="02020603050405020304" pitchFamily="18" charset="0"/>
                <a:sym typeface="Wingdings" panose="05000000000000000000" pitchFamily="2" charset="2"/>
              </a:rPr>
              <a:t>Length of IP header  5 </a:t>
            </a:r>
            <a:r>
              <a:rPr lang="en-US" sz="1600"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 32 bits </a:t>
            </a:r>
            <a:r>
              <a:rPr lang="en-US" sz="1600" dirty="0">
                <a:latin typeface="Times New Roman" panose="02020603050405020304" pitchFamily="18" charset="0"/>
                <a:cs typeface="Times New Roman" panose="02020603050405020304" pitchFamily="18" charset="0"/>
                <a:sym typeface="Wingdings" panose="05000000000000000000" pitchFamily="2" charset="2"/>
              </a:rPr>
              <a:t>(4 bytes) = 20 bytes</a:t>
            </a:r>
          </a:p>
          <a:p>
            <a:r>
              <a:rPr lang="en-US" sz="1600" dirty="0">
                <a:latin typeface="Times New Roman" panose="02020603050405020304" pitchFamily="18" charset="0"/>
                <a:cs typeface="Times New Roman" panose="02020603050405020304" pitchFamily="18" charset="0"/>
                <a:sym typeface="Wingdings" panose="05000000000000000000" pitchFamily="2" charset="2"/>
              </a:rPr>
              <a:t>Blue indicates IP header (notice it is 20 bytes, 10 groups)</a:t>
            </a:r>
          </a:p>
          <a:p>
            <a:r>
              <a:rPr lang="en-US" sz="1600" dirty="0">
                <a:latin typeface="Times New Roman" panose="02020603050405020304" pitchFamily="18" charset="0"/>
                <a:cs typeface="Times New Roman" panose="02020603050405020304" pitchFamily="18" charset="0"/>
                <a:sym typeface="Wingdings" panose="05000000000000000000" pitchFamily="2" charset="2"/>
              </a:rPr>
              <a:t>Total length  005c (</a:t>
            </a:r>
            <a:r>
              <a:rPr lang="en-US" sz="1600" dirty="0">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convert to decimal</a:t>
            </a:r>
            <a:r>
              <a:rPr lang="en-US" sz="1600" dirty="0">
                <a:latin typeface="Times New Roman" panose="02020603050405020304" pitchFamily="18" charset="0"/>
                <a:cs typeface="Times New Roman" panose="02020603050405020304" pitchFamily="18" charset="0"/>
                <a:sym typeface="Wingdings" panose="05000000000000000000" pitchFamily="2" charset="2"/>
              </a:rPr>
              <a:t>) is 92 bytes (check using “programmer calculator” option in calculator pc app</a:t>
            </a:r>
          </a:p>
          <a:p>
            <a:r>
              <a:rPr lang="en-US" sz="1600" dirty="0">
                <a:latin typeface="Times New Roman" panose="02020603050405020304" pitchFamily="18" charset="0"/>
                <a:cs typeface="Times New Roman" panose="02020603050405020304" pitchFamily="18" charset="0"/>
                <a:sym typeface="Wingdings" panose="05000000000000000000" pitchFamily="2" charset="2"/>
              </a:rPr>
              <a:t>RES, DF, MF  0 (no more fragments for this packet, just 1)</a:t>
            </a:r>
          </a:p>
          <a:p>
            <a:r>
              <a:rPr lang="en-US" sz="1600" b="1" dirty="0">
                <a:latin typeface="Times New Roman" panose="02020603050405020304" pitchFamily="18" charset="0"/>
                <a:cs typeface="Times New Roman" panose="02020603050405020304" pitchFamily="18" charset="0"/>
                <a:sym typeface="Wingdings" panose="05000000000000000000" pitchFamily="2" charset="2"/>
              </a:rPr>
              <a:t>Ex. </a:t>
            </a:r>
            <a:r>
              <a:rPr lang="en-US" sz="1600" dirty="0">
                <a:latin typeface="Times New Roman" panose="02020603050405020304" pitchFamily="18" charset="0"/>
                <a:cs typeface="Times New Roman" panose="02020603050405020304" pitchFamily="18" charset="0"/>
                <a:sym typeface="Wingdings" panose="05000000000000000000" pitchFamily="2" charset="2"/>
              </a:rPr>
              <a:t>For MF, if something is split into 3 fragments (0 to 99, 100 to 199, 200 to 250), the first 2 have MF = 1 and the last is 0. Also absolutely no guarantee of the order receiving the fragments (purpose of fragment offset from beginning, each is 0, 100, 200).</a:t>
            </a:r>
          </a:p>
        </p:txBody>
      </p:sp>
      <p:sp>
        <p:nvSpPr>
          <p:cNvPr id="7" name="TextBox 6">
            <a:extLst>
              <a:ext uri="{FF2B5EF4-FFF2-40B4-BE49-F238E27FC236}">
                <a16:creationId xmlns:a16="http://schemas.microsoft.com/office/drawing/2014/main" id="{BB29D83A-1D3F-4CCE-A171-16389C64128C}"/>
              </a:ext>
            </a:extLst>
          </p:cNvPr>
          <p:cNvSpPr txBox="1"/>
          <p:nvPr/>
        </p:nvSpPr>
        <p:spPr>
          <a:xfrm>
            <a:off x="0" y="5308348"/>
            <a:ext cx="403860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Source IP of this packet</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aa813534 (in decimal, split that into bytes (aa, 81, 35, 34) and get the IP: 170.129.53.52</a:t>
            </a:r>
          </a:p>
          <a:p>
            <a:r>
              <a:rPr lang="en-US" sz="1600" dirty="0">
                <a:latin typeface="Times New Roman" panose="02020603050405020304" pitchFamily="18" charset="0"/>
                <a:cs typeface="Times New Roman" panose="02020603050405020304" pitchFamily="18" charset="0"/>
              </a:rPr>
              <a:t>Destination IP </a:t>
            </a:r>
            <a:r>
              <a:rPr lang="en-US" sz="1600" dirty="0">
                <a:latin typeface="Times New Roman" panose="02020603050405020304" pitchFamily="18" charset="0"/>
                <a:cs typeface="Times New Roman" panose="02020603050405020304" pitchFamily="18" charset="0"/>
                <a:sym typeface="Wingdings" panose="05000000000000000000" pitchFamily="2" charset="2"/>
              </a:rPr>
              <a:t> works the same way</a:t>
            </a:r>
          </a:p>
        </p:txBody>
      </p:sp>
    </p:spTree>
    <p:extLst>
      <p:ext uri="{BB962C8B-B14F-4D97-AF65-F5344CB8AC3E}">
        <p14:creationId xmlns:p14="http://schemas.microsoft.com/office/powerpoint/2010/main" val="173659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en-US" dirty="0">
                <a:highlight>
                  <a:srgbClr val="FFFF00"/>
                </a:highlight>
              </a:rPr>
              <a:t>Internet Protocol </a:t>
            </a:r>
            <a:r>
              <a:rPr lang="en-US" altLang="en-US" sz="2800" i="1" dirty="0">
                <a:highlight>
                  <a:srgbClr val="FFFF00"/>
                </a:highlight>
              </a:rPr>
              <a:t>… continued</a:t>
            </a:r>
            <a:r>
              <a:rPr lang="en-US" altLang="en-US" dirty="0">
                <a:highlight>
                  <a:srgbClr val="FFFF00"/>
                </a:highlight>
              </a:rPr>
              <a:t> </a:t>
            </a:r>
          </a:p>
        </p:txBody>
      </p:sp>
      <p:sp>
        <p:nvSpPr>
          <p:cNvPr id="234503" name="Text Box 7"/>
          <p:cNvSpPr txBox="1">
            <a:spLocks noChangeArrowheads="1"/>
          </p:cNvSpPr>
          <p:nvPr/>
        </p:nvSpPr>
        <p:spPr bwMode="auto">
          <a:xfrm>
            <a:off x="1752600" y="1565031"/>
            <a:ext cx="6629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2" eaLnBrk="1" hangingPunct="1">
              <a:buFont typeface="Wingdings" pitchFamily="1" charset="2"/>
              <a:buNone/>
            </a:pPr>
            <a:r>
              <a:rPr lang="en-US" altLang="en-US" sz="1800" b="1" dirty="0">
                <a:latin typeface="Courier New" pitchFamily="1" charset="0"/>
              </a:rPr>
              <a:t>45c0 005c e857 0000 3f01 5a93 aa81 3534</a:t>
            </a:r>
          </a:p>
          <a:p>
            <a:pPr lvl="2" eaLnBrk="1" hangingPunct="1">
              <a:buFont typeface="Wingdings" pitchFamily="1" charset="2"/>
              <a:buNone/>
            </a:pPr>
            <a:r>
              <a:rPr lang="pt-BR" altLang="en-US" sz="1800" b="1" dirty="0">
                <a:latin typeface="Courier New" pitchFamily="1" charset="0"/>
              </a:rPr>
              <a:t>5804 003d 0303 4a7d 0000 0000 4500 002c</a:t>
            </a:r>
          </a:p>
          <a:p>
            <a:pPr lvl="2" eaLnBrk="1" hangingPunct="1">
              <a:buFont typeface="Wingdings" pitchFamily="1" charset="2"/>
              <a:buNone/>
            </a:pPr>
            <a:r>
              <a:rPr lang="pt-BR" altLang="en-US" sz="1800" b="1" dirty="0">
                <a:latin typeface="Courier New" pitchFamily="1" charset="0"/>
              </a:rPr>
              <a:t>79a4 0000 1c06 329d 5804 003d c08a d9bf</a:t>
            </a:r>
          </a:p>
          <a:p>
            <a:pPr lvl="2" eaLnBrk="1" hangingPunct="1">
              <a:buFont typeface="Wingdings" pitchFamily="1" charset="2"/>
              <a:buNone/>
            </a:pPr>
            <a:r>
              <a:rPr lang="pt-BR" altLang="en-US" sz="1800" b="1" dirty="0">
                <a:latin typeface="Courier New" pitchFamily="1" charset="0"/>
              </a:rPr>
              <a:t>4374 0017 7025 c3d1 0000 0000 6002 00a4</a:t>
            </a:r>
          </a:p>
          <a:p>
            <a:pPr lvl="2" eaLnBrk="1" hangingPunct="1">
              <a:buFont typeface="Wingdings" pitchFamily="1" charset="2"/>
              <a:buNone/>
            </a:pPr>
            <a:r>
              <a:rPr lang="en-US" altLang="en-US" sz="1800" b="1" dirty="0">
                <a:latin typeface="Courier New" pitchFamily="1" charset="0"/>
              </a:rPr>
              <a:t>32d7 0000 0204 0052 3220 7309 0000 0000</a:t>
            </a:r>
          </a:p>
          <a:p>
            <a:pPr lvl="2" eaLnBrk="1" hangingPunct="1">
              <a:buFont typeface="Wingdings" pitchFamily="1" charset="2"/>
              <a:buNone/>
            </a:pPr>
            <a:r>
              <a:rPr lang="en-US" altLang="en-US" sz="1800" b="1" dirty="0">
                <a:latin typeface="Courier New" pitchFamily="1" charset="0"/>
              </a:rPr>
              <a:t>0000 0000 0000 0000 0000 0000</a:t>
            </a:r>
          </a:p>
          <a:p>
            <a:pPr lvl="3" eaLnBrk="1" hangingPunct="1">
              <a:buClr>
                <a:schemeClr val="tx1"/>
              </a:buClr>
              <a:buFont typeface="Wingdings" pitchFamily="1" charset="2"/>
              <a:buNone/>
            </a:pPr>
            <a:endParaRPr lang="en-US" altLang="en-US" sz="900" b="1" dirty="0"/>
          </a:p>
          <a:p>
            <a:pPr lvl="2" eaLnBrk="1" hangingPunct="1">
              <a:buFont typeface="Wingdings" pitchFamily="1" charset="2"/>
              <a:buNone/>
            </a:pPr>
            <a:r>
              <a:rPr lang="en-US" altLang="en-US" sz="1800" b="1" dirty="0">
                <a:solidFill>
                  <a:schemeClr val="accent2"/>
                </a:solidFill>
                <a:latin typeface="Courier New" pitchFamily="1" charset="0"/>
              </a:rPr>
              <a:t>4500 0046 e858 0000 3f11 a2f1 ab31 1248</a:t>
            </a:r>
          </a:p>
          <a:p>
            <a:pPr lvl="2" eaLnBrk="1" hangingPunct="1">
              <a:buFont typeface="Wingdings" pitchFamily="1" charset="2"/>
              <a:buNone/>
            </a:pPr>
            <a:r>
              <a:rPr lang="de-DE" altLang="en-US" sz="1800" b="1" dirty="0">
                <a:solidFill>
                  <a:schemeClr val="accent2"/>
                </a:solidFill>
                <a:latin typeface="Courier New" pitchFamily="1" charset="0"/>
              </a:rPr>
              <a:t>3f58 d40b 05ab 0035 0032 2dc1 ba39 0000</a:t>
            </a:r>
            <a:endParaRPr lang="pt-BR" altLang="en-US" sz="1800" b="1" dirty="0">
              <a:solidFill>
                <a:schemeClr val="accent2"/>
              </a:solidFill>
              <a:latin typeface="Courier New" pitchFamily="1" charset="0"/>
            </a:endParaRPr>
          </a:p>
          <a:p>
            <a:pPr lvl="2" eaLnBrk="1" hangingPunct="1">
              <a:buFont typeface="Wingdings" pitchFamily="1" charset="2"/>
              <a:buNone/>
            </a:pPr>
            <a:r>
              <a:rPr lang="pt-BR" altLang="en-US" sz="1800" b="1" dirty="0">
                <a:solidFill>
                  <a:schemeClr val="accent2"/>
                </a:solidFill>
                <a:latin typeface="Courier New" pitchFamily="1" charset="0"/>
              </a:rPr>
              <a:t>0001 0000 0000 0000 0673 7461 7473 650d</a:t>
            </a:r>
          </a:p>
          <a:p>
            <a:pPr lvl="2" eaLnBrk="1" hangingPunct="1">
              <a:buFont typeface="Wingdings" pitchFamily="1" charset="2"/>
              <a:buNone/>
            </a:pPr>
            <a:r>
              <a:rPr lang="pt-BR" altLang="en-US" sz="1800" b="1" dirty="0">
                <a:solidFill>
                  <a:schemeClr val="accent2"/>
                </a:solidFill>
                <a:latin typeface="Courier New" pitchFamily="1" charset="0"/>
              </a:rPr>
              <a:t>7765 6274 7265 6e64 736c 6976 6503 636f</a:t>
            </a:r>
          </a:p>
          <a:p>
            <a:pPr lvl="2" eaLnBrk="1" hangingPunct="1">
              <a:buFont typeface="Wingdings" pitchFamily="1" charset="2"/>
              <a:buNone/>
            </a:pPr>
            <a:r>
              <a:rPr lang="en-US" altLang="en-US" sz="1800" b="1" dirty="0">
                <a:solidFill>
                  <a:schemeClr val="accent2"/>
                </a:solidFill>
                <a:latin typeface="Courier New" pitchFamily="1" charset="0"/>
              </a:rPr>
              <a:t>6d00 0001 0001</a:t>
            </a:r>
          </a:p>
          <a:p>
            <a:pPr lvl="3" eaLnBrk="1" hangingPunct="1">
              <a:buClr>
                <a:schemeClr val="tx1"/>
              </a:buClr>
              <a:buFont typeface="Wingdings" pitchFamily="1" charset="2"/>
              <a:buNone/>
            </a:pPr>
            <a:endParaRPr lang="en-US" altLang="en-US" sz="900" b="1" dirty="0"/>
          </a:p>
          <a:p>
            <a:pPr lvl="2" eaLnBrk="1" hangingPunct="1">
              <a:buFont typeface="Wingdings" pitchFamily="1" charset="2"/>
              <a:buNone/>
            </a:pPr>
            <a:r>
              <a:rPr lang="en-US" altLang="en-US" sz="1800" b="1" dirty="0">
                <a:latin typeface="Courier New" pitchFamily="1" charset="0"/>
              </a:rPr>
              <a:t>4500 05dc 0cc7 0000 f606 a7e1 cca2 60d7</a:t>
            </a:r>
          </a:p>
          <a:p>
            <a:pPr lvl="2" eaLnBrk="1" hangingPunct="1">
              <a:buFont typeface="Wingdings" pitchFamily="1" charset="2"/>
              <a:buNone/>
            </a:pPr>
            <a:r>
              <a:rPr lang="pt-BR" altLang="en-US" sz="1800" b="1" dirty="0">
                <a:latin typeface="Courier New" pitchFamily="1" charset="0"/>
              </a:rPr>
              <a:t>da21 4218 0050 f428 bfd6 f97d 011d 15cf</a:t>
            </a:r>
          </a:p>
          <a:p>
            <a:pPr lvl="2" eaLnBrk="1" hangingPunct="1">
              <a:buFont typeface="Wingdings" pitchFamily="1" charset="2"/>
              <a:buNone/>
            </a:pPr>
            <a:r>
              <a:rPr lang="pt-BR" altLang="en-US" sz="1800" b="1" dirty="0">
                <a:latin typeface="Courier New" pitchFamily="1" charset="0"/>
              </a:rPr>
              <a:t>2032 3030 204f 4b0d 0a4d 494d 452d 5665</a:t>
            </a:r>
          </a:p>
          <a:p>
            <a:pPr lvl="2" eaLnBrk="1" hangingPunct="1">
              <a:buFont typeface="Wingdings" pitchFamily="1" charset="2"/>
              <a:buNone/>
            </a:pPr>
            <a:r>
              <a:rPr lang="pt-BR" altLang="en-US" sz="1800" b="1" dirty="0">
                <a:latin typeface="Courier New" pitchFamily="1" charset="0"/>
              </a:rPr>
              <a:t>7273 696f 6e3a 2031 2e30 0d0a 4461 7465</a:t>
            </a:r>
          </a:p>
          <a:p>
            <a:pPr lvl="2" eaLnBrk="1" hangingPunct="1">
              <a:buFont typeface="Wingdings" pitchFamily="1" charset="2"/>
              <a:buNone/>
            </a:pPr>
            <a:r>
              <a:rPr lang="en-US" altLang="en-US" sz="1800" b="1" dirty="0">
                <a:latin typeface="Courier New" pitchFamily="1" charset="0"/>
              </a:rPr>
              <a:t>3a20 4d6f 6e2c 2030 3420 4465 6320 3230</a:t>
            </a:r>
          </a:p>
          <a:p>
            <a:pPr lvl="2" eaLnBrk="1" hangingPunct="1">
              <a:buFont typeface="Wingdings" pitchFamily="1" charset="2"/>
              <a:buNone/>
            </a:pPr>
            <a:r>
              <a:rPr lang="pt-BR" altLang="en-US" sz="1800" b="1" dirty="0">
                <a:latin typeface="Courier New" pitchFamily="1" charset="0"/>
              </a:rPr>
              <a:t>3030 2030 373a 3531 3a31 3120 474d</a:t>
            </a:r>
            <a:endParaRPr lang="en-US" altLang="en-US" sz="1800" b="1" dirty="0">
              <a:latin typeface="Courier New" pitchFamily="1" charset="0"/>
            </a:endParaRPr>
          </a:p>
        </p:txBody>
      </p:sp>
      <p:sp>
        <p:nvSpPr>
          <p:cNvPr id="234504" name="Text Box 8"/>
          <p:cNvSpPr txBox="1">
            <a:spLocks noChangeArrowheads="1"/>
          </p:cNvSpPr>
          <p:nvPr/>
        </p:nvSpPr>
        <p:spPr bwMode="auto">
          <a:xfrm>
            <a:off x="685800" y="1752600"/>
            <a:ext cx="19970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Arial" charset="0"/>
              </a:defRPr>
            </a:lvl1pPr>
            <a:lvl2pPr marL="571500">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Ø"/>
            </a:pPr>
            <a:r>
              <a:rPr lang="en-US" altLang="en-US"/>
              <a:t>Packet #1</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#2</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#3</a:t>
            </a:r>
          </a:p>
        </p:txBody>
      </p:sp>
      <p:sp>
        <p:nvSpPr>
          <p:cNvPr id="5" name="TextBox 4">
            <a:extLst>
              <a:ext uri="{FF2B5EF4-FFF2-40B4-BE49-F238E27FC236}">
                <a16:creationId xmlns:a16="http://schemas.microsoft.com/office/drawing/2014/main" id="{3F615797-089F-43C5-892C-110080732F8A}"/>
              </a:ext>
            </a:extLst>
          </p:cNvPr>
          <p:cNvSpPr txBox="1"/>
          <p:nvPr/>
        </p:nvSpPr>
        <p:spPr>
          <a:xfrm>
            <a:off x="465137" y="5563906"/>
            <a:ext cx="243840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Do speaker notes questions later?</a:t>
            </a:r>
          </a:p>
        </p:txBody>
      </p:sp>
    </p:spTree>
    <p:extLst>
      <p:ext uri="{BB962C8B-B14F-4D97-AF65-F5344CB8AC3E}">
        <p14:creationId xmlns:p14="http://schemas.microsoft.com/office/powerpoint/2010/main" val="1727003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a:t>
            </a:r>
          </a:p>
        </p:txBody>
      </p:sp>
      <p:sp>
        <p:nvSpPr>
          <p:cNvPr id="3" name="Content Placeholder 2"/>
          <p:cNvSpPr>
            <a:spLocks noGrp="1"/>
          </p:cNvSpPr>
          <p:nvPr>
            <p:ph idx="1"/>
          </p:nvPr>
        </p:nvSpPr>
        <p:spPr/>
        <p:txBody>
          <a:bodyPr/>
          <a:lstStyle/>
          <a:p>
            <a:r>
              <a:rPr lang="en-US" dirty="0"/>
              <a:t>IPV4 has address exhaustion problems</a:t>
            </a:r>
          </a:p>
          <a:p>
            <a:r>
              <a:rPr lang="en-US" dirty="0"/>
              <a:t>IPV6 has IP address with 128-bits vs. 32 for IPV4</a:t>
            </a:r>
          </a:p>
          <a:p>
            <a:pPr lvl="1"/>
            <a:r>
              <a:rPr lang="en-US" dirty="0"/>
              <a:t>2</a:t>
            </a:r>
            <a:r>
              <a:rPr lang="en-US" baseline="30000" dirty="0"/>
              <a:t>128</a:t>
            </a:r>
            <a:r>
              <a:rPr lang="en-US" dirty="0"/>
              <a:t> vs 2</a:t>
            </a:r>
            <a:r>
              <a:rPr lang="en-US" baseline="30000" dirty="0"/>
              <a:t>32</a:t>
            </a:r>
            <a:r>
              <a:rPr lang="en-US" dirty="0"/>
              <a:t> possible addresses</a:t>
            </a:r>
          </a:p>
          <a:p>
            <a:r>
              <a:rPr lang="en-US" dirty="0"/>
              <a:t>IPSEC built in! (extra security)</a:t>
            </a:r>
          </a:p>
          <a:p>
            <a:r>
              <a:rPr lang="en-US" dirty="0"/>
              <a:t>Globally unique addresses. Bad for privacy. </a:t>
            </a:r>
            <a:r>
              <a:rPr lang="en-US" dirty="0">
                <a:sym typeface="Wingdings" panose="05000000000000000000" pitchFamily="2" charset="2"/>
              </a:rPr>
              <a:t></a:t>
            </a:r>
          </a:p>
          <a:p>
            <a:pPr marL="0" indent="0">
              <a:buNone/>
            </a:pPr>
            <a:r>
              <a:rPr lang="en-US" dirty="0">
                <a:latin typeface="Times New Roman" panose="02020603050405020304" pitchFamily="18" charset="0"/>
                <a:cs typeface="Times New Roman" panose="02020603050405020304" pitchFamily="18" charset="0"/>
              </a:rPr>
              <a:t>IPv4 has private IP, but with IPv6, everyone can have a public IP</a:t>
            </a:r>
          </a:p>
          <a:p>
            <a:pPr marL="0" indent="0">
              <a:buNone/>
            </a:pPr>
            <a:endParaRPr lang="en-US" dirty="0"/>
          </a:p>
          <a:p>
            <a:endParaRPr lang="en-US" dirty="0"/>
          </a:p>
        </p:txBody>
      </p:sp>
    </p:spTree>
    <p:extLst>
      <p:ext uri="{BB962C8B-B14F-4D97-AF65-F5344CB8AC3E}">
        <p14:creationId xmlns:p14="http://schemas.microsoft.com/office/powerpoint/2010/main" val="203859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network socket?</a:t>
            </a:r>
          </a:p>
        </p:txBody>
      </p:sp>
      <p:sp>
        <p:nvSpPr>
          <p:cNvPr id="3" name="Content Placeholder 2"/>
          <p:cNvSpPr>
            <a:spLocks noGrp="1"/>
          </p:cNvSpPr>
          <p:nvPr>
            <p:ph idx="1"/>
          </p:nvPr>
        </p:nvSpPr>
        <p:spPr/>
        <p:txBody>
          <a:bodyPr/>
          <a:lstStyle/>
          <a:p>
            <a:r>
              <a:rPr lang="en-US" sz="2400" dirty="0"/>
              <a:t>A network socket is an endpoint of an inter-process communication across a computer network. Today, most communication between computers is based on the Internet Protocol; therefore most network sockets are Internet sockets.</a:t>
            </a:r>
          </a:p>
          <a:p>
            <a:r>
              <a:rPr lang="en-US" sz="2400" dirty="0"/>
              <a:t>Typically servers advertise a service, listen for connections, and respond to requests.</a:t>
            </a:r>
          </a:p>
          <a:p>
            <a:r>
              <a:rPr lang="en-US" sz="2400" dirty="0"/>
              <a:t>TCP and UDP provide support internet sockets.</a:t>
            </a:r>
          </a:p>
          <a:p>
            <a:pPr lvl="1"/>
            <a:r>
              <a:rPr lang="en-US" sz="2000" dirty="0"/>
              <a:t>Bind to a port – IANA well known port (TCP/UDP use these)</a:t>
            </a:r>
          </a:p>
          <a:p>
            <a:pPr lvl="1"/>
            <a:r>
              <a:rPr lang="en-US" sz="2000" dirty="0"/>
              <a:t>Listen on a port – wait for connection</a:t>
            </a:r>
          </a:p>
          <a:p>
            <a:pPr lvl="1"/>
            <a:r>
              <a:rPr lang="en-US" sz="2000" dirty="0"/>
              <a:t>Accept, Connect – establish a connection (socket)</a:t>
            </a:r>
          </a:p>
        </p:txBody>
      </p:sp>
      <p:sp>
        <p:nvSpPr>
          <p:cNvPr id="4" name="TextBox 3">
            <a:extLst>
              <a:ext uri="{FF2B5EF4-FFF2-40B4-BE49-F238E27FC236}">
                <a16:creationId xmlns:a16="http://schemas.microsoft.com/office/drawing/2014/main" id="{BD7FCCD5-6EAB-4D3C-9528-B9C45F67043B}"/>
              </a:ext>
            </a:extLst>
          </p:cNvPr>
          <p:cNvSpPr txBox="1"/>
          <p:nvPr/>
        </p:nvSpPr>
        <p:spPr>
          <a:xfrm>
            <a:off x="304801" y="5786735"/>
            <a:ext cx="510540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When you run an app, it will open a port and bind it, sending packets; whatever is received by pc, if port # matches, the </a:t>
            </a:r>
            <a:r>
              <a:rPr lang="en-US" sz="1800" dirty="0" err="1">
                <a:latin typeface="Times New Roman" panose="02020603050405020304" pitchFamily="18" charset="0"/>
                <a:cs typeface="Times New Roman" panose="02020603050405020304" pitchFamily="18" charset="0"/>
              </a:rPr>
              <a:t>os</a:t>
            </a:r>
            <a:r>
              <a:rPr lang="en-US" sz="1800" dirty="0">
                <a:latin typeface="Times New Roman" panose="02020603050405020304" pitchFamily="18" charset="0"/>
                <a:cs typeface="Times New Roman" panose="02020603050405020304" pitchFamily="18" charset="0"/>
              </a:rPr>
              <a:t> will send that packet to that app</a:t>
            </a:r>
          </a:p>
        </p:txBody>
      </p:sp>
      <p:sp>
        <p:nvSpPr>
          <p:cNvPr id="5" name="TextBox 4">
            <a:extLst>
              <a:ext uri="{FF2B5EF4-FFF2-40B4-BE49-F238E27FC236}">
                <a16:creationId xmlns:a16="http://schemas.microsoft.com/office/drawing/2014/main" id="{8B50FE9A-D35A-40D6-9390-B04FED3A2B5C}"/>
              </a:ext>
            </a:extLst>
          </p:cNvPr>
          <p:cNvSpPr txBox="1"/>
          <p:nvPr/>
        </p:nvSpPr>
        <p:spPr>
          <a:xfrm>
            <a:off x="7162800" y="5186570"/>
            <a:ext cx="2438400"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Ex.</a:t>
            </a:r>
            <a:r>
              <a:rPr lang="en-US" sz="1800" dirty="0">
                <a:latin typeface="Times New Roman" panose="02020603050405020304" pitchFamily="18" charset="0"/>
                <a:cs typeface="Times New Roman" panose="02020603050405020304" pitchFamily="18" charset="0"/>
              </a:rPr>
              <a:t> 192.168.1.2:80</a:t>
            </a:r>
          </a:p>
          <a:p>
            <a:r>
              <a:rPr lang="en-US" sz="1800" dirty="0">
                <a:latin typeface="Times New Roman" panose="02020603050405020304" pitchFamily="18" charset="0"/>
                <a:cs typeface="Times New Roman" panose="02020603050405020304" pitchFamily="18" charset="0"/>
              </a:rPr>
              <a:t>Before colon: IP</a:t>
            </a:r>
          </a:p>
          <a:p>
            <a:r>
              <a:rPr lang="en-US" sz="1800" dirty="0">
                <a:latin typeface="Times New Roman" panose="02020603050405020304" pitchFamily="18" charset="0"/>
                <a:cs typeface="Times New Roman" panose="02020603050405020304" pitchFamily="18" charset="0"/>
              </a:rPr>
              <a:t>After colon: port #</a:t>
            </a:r>
          </a:p>
          <a:p>
            <a:r>
              <a:rPr lang="en-US" sz="1800" dirty="0">
                <a:latin typeface="Times New Roman" panose="02020603050405020304" pitchFamily="18" charset="0"/>
                <a:cs typeface="Times New Roman" panose="02020603050405020304" pitchFamily="18" charset="0"/>
              </a:rPr>
              <a:t>Whole thing: socket</a:t>
            </a:r>
          </a:p>
        </p:txBody>
      </p:sp>
    </p:spTree>
    <p:extLst>
      <p:ext uri="{BB962C8B-B14F-4D97-AF65-F5344CB8AC3E}">
        <p14:creationId xmlns:p14="http://schemas.microsoft.com/office/powerpoint/2010/main" val="2108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Numbers</a:t>
            </a:r>
          </a:p>
        </p:txBody>
      </p:sp>
      <p:sp>
        <p:nvSpPr>
          <p:cNvPr id="3" name="Content Placeholder 2"/>
          <p:cNvSpPr>
            <a:spLocks noGrp="1"/>
          </p:cNvSpPr>
          <p:nvPr>
            <p:ph idx="1"/>
          </p:nvPr>
        </p:nvSpPr>
        <p:spPr>
          <a:xfrm>
            <a:off x="457200" y="1704243"/>
            <a:ext cx="7772400" cy="4114800"/>
          </a:xfrm>
        </p:spPr>
        <p:txBody>
          <a:bodyPr>
            <a:normAutofit fontScale="92500" lnSpcReduction="10000"/>
          </a:bodyPr>
          <a:lstStyle/>
          <a:p>
            <a:r>
              <a:rPr lang="en-US" dirty="0"/>
              <a:t>Internet Assigned Numbers Authority (IANA) operates the </a:t>
            </a:r>
            <a:r>
              <a:rPr lang="en-US" dirty="0">
                <a:solidFill>
                  <a:schemeClr val="tx1"/>
                </a:solidFill>
                <a:latin typeface="+mn-lt"/>
                <a:ea typeface="+mn-ea"/>
                <a:cs typeface="+mn-cs"/>
              </a:rPr>
              <a:t>Service Name and Transport Protocol Port Number Registry</a:t>
            </a:r>
          </a:p>
          <a:p>
            <a:r>
              <a:rPr lang="en-US" dirty="0"/>
              <a:t>Registry for common services</a:t>
            </a:r>
            <a:endParaRPr lang="en-US" dirty="0">
              <a:solidFill>
                <a:schemeClr val="tx1"/>
              </a:solidFill>
              <a:latin typeface="+mn-lt"/>
              <a:ea typeface="+mn-ea"/>
              <a:cs typeface="+mn-cs"/>
            </a:endParaRPr>
          </a:p>
          <a:p>
            <a:pPr lvl="1"/>
            <a:r>
              <a:rPr lang="en-US" dirty="0"/>
              <a:t>Well known ports: 0-1023 (related to </a:t>
            </a:r>
            <a:r>
              <a:rPr lang="en-US" i="1" dirty="0"/>
              <a:t>servers applications</a:t>
            </a:r>
            <a:r>
              <a:rPr lang="en-US" dirty="0"/>
              <a:t>)</a:t>
            </a:r>
          </a:p>
          <a:p>
            <a:pPr lvl="1"/>
            <a:r>
              <a:rPr lang="en-US" dirty="0"/>
              <a:t>Registered ports (User Ports): </a:t>
            </a:r>
            <a:r>
              <a:rPr lang="en-US" dirty="0">
                <a:solidFill>
                  <a:schemeClr val="tx1"/>
                </a:solidFill>
                <a:latin typeface="+mn-lt"/>
              </a:rPr>
              <a:t>1024 to 49151</a:t>
            </a:r>
          </a:p>
          <a:p>
            <a:pPr lvl="1"/>
            <a:r>
              <a:rPr lang="en-US" dirty="0">
                <a:solidFill>
                  <a:schemeClr val="tx1"/>
                </a:solidFill>
                <a:latin typeface="+mn-lt"/>
              </a:rPr>
              <a:t>Dynamic, private or ephemeral ports: </a:t>
            </a:r>
            <a:r>
              <a:rPr lang="en-US" dirty="0"/>
              <a:t>49152–65535 (never assigned)</a:t>
            </a:r>
            <a:endParaRPr lang="en-US" dirty="0">
              <a:solidFill>
                <a:schemeClr val="tx1"/>
              </a:solidFill>
              <a:latin typeface="+mn-lt"/>
            </a:endParaRPr>
          </a:p>
          <a:p>
            <a:pPr lvl="1"/>
            <a:endParaRPr lang="en-US" dirty="0"/>
          </a:p>
        </p:txBody>
      </p:sp>
      <p:sp>
        <p:nvSpPr>
          <p:cNvPr id="4" name="TextBox 3">
            <a:extLst>
              <a:ext uri="{FF2B5EF4-FFF2-40B4-BE49-F238E27FC236}">
                <a16:creationId xmlns:a16="http://schemas.microsoft.com/office/drawing/2014/main" id="{8EBF49D6-96A1-406F-98E2-8CC835D5D629}"/>
              </a:ext>
            </a:extLst>
          </p:cNvPr>
          <p:cNvSpPr txBox="1"/>
          <p:nvPr/>
        </p:nvSpPr>
        <p:spPr>
          <a:xfrm>
            <a:off x="3124200" y="3886200"/>
            <a:ext cx="4487863"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Small #’s normal by default related to server application (SSH, web, etc.)</a:t>
            </a:r>
          </a:p>
        </p:txBody>
      </p:sp>
      <p:sp>
        <p:nvSpPr>
          <p:cNvPr id="5" name="TextBox 4">
            <a:extLst>
              <a:ext uri="{FF2B5EF4-FFF2-40B4-BE49-F238E27FC236}">
                <a16:creationId xmlns:a16="http://schemas.microsoft.com/office/drawing/2014/main" id="{410557C2-8E97-443A-8B37-0F1534C12619}"/>
              </a:ext>
            </a:extLst>
          </p:cNvPr>
          <p:cNvSpPr txBox="1"/>
          <p:nvPr/>
        </p:nvSpPr>
        <p:spPr>
          <a:xfrm>
            <a:off x="465136" y="5563906"/>
            <a:ext cx="3192463"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To use google, you need a port, it will use a big number and assign that port to you and send that packet to that port</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9813FB84-50C9-4495-9CA6-6807F8864736}"/>
                  </a:ext>
                </a:extLst>
              </p14:cNvPr>
              <p14:cNvContentPartPr/>
              <p14:nvPr/>
            </p14:nvContentPartPr>
            <p14:xfrm>
              <a:off x="357051" y="4527583"/>
              <a:ext cx="571320" cy="937080"/>
            </p14:xfrm>
          </p:contentPart>
        </mc:Choice>
        <mc:Fallback xmlns="">
          <p:pic>
            <p:nvPicPr>
              <p:cNvPr id="6" name="Ink 5">
                <a:extLst>
                  <a:ext uri="{FF2B5EF4-FFF2-40B4-BE49-F238E27FC236}">
                    <a16:creationId xmlns:a16="http://schemas.microsoft.com/office/drawing/2014/main" id="{9813FB84-50C9-4495-9CA6-6807F8864736}"/>
                  </a:ext>
                </a:extLst>
              </p:cNvPr>
              <p:cNvPicPr/>
              <p:nvPr/>
            </p:nvPicPr>
            <p:blipFill>
              <a:blip r:embed="rId4"/>
              <a:stretch>
                <a:fillRect/>
              </a:stretch>
            </p:blipFill>
            <p:spPr>
              <a:xfrm>
                <a:off x="348051" y="4518583"/>
                <a:ext cx="588960" cy="954720"/>
              </a:xfrm>
              <a:prstGeom prst="rect">
                <a:avLst/>
              </a:prstGeom>
            </p:spPr>
          </p:pic>
        </mc:Fallback>
      </mc:AlternateContent>
    </p:spTree>
    <p:extLst>
      <p:ext uri="{BB962C8B-B14F-4D97-AF65-F5344CB8AC3E}">
        <p14:creationId xmlns:p14="http://schemas.microsoft.com/office/powerpoint/2010/main" val="41921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0238" y="152400"/>
            <a:ext cx="7886700" cy="1325563"/>
          </a:xfrm>
        </p:spPr>
        <p:txBody>
          <a:bodyPr/>
          <a:lstStyle/>
          <a:p>
            <a:r>
              <a:rPr lang="en-US" dirty="0"/>
              <a:t>Establishing a connection</a:t>
            </a:r>
          </a:p>
        </p:txBody>
      </p:sp>
      <p:sp>
        <p:nvSpPr>
          <p:cNvPr id="6" name="Text Placeholder 5"/>
          <p:cNvSpPr>
            <a:spLocks noGrp="1"/>
          </p:cNvSpPr>
          <p:nvPr>
            <p:ph type="body" idx="1"/>
          </p:nvPr>
        </p:nvSpPr>
        <p:spPr/>
        <p:txBody>
          <a:bodyPr/>
          <a:lstStyle/>
          <a:p>
            <a:r>
              <a:rPr lang="en-US" sz="2000" dirty="0"/>
              <a:t>Phone call Alice to Bob</a:t>
            </a:r>
          </a:p>
        </p:txBody>
      </p:sp>
      <p:sp>
        <p:nvSpPr>
          <p:cNvPr id="7" name="Content Placeholder 6"/>
          <p:cNvSpPr>
            <a:spLocks noGrp="1"/>
          </p:cNvSpPr>
          <p:nvPr>
            <p:ph sz="half" idx="2"/>
          </p:nvPr>
        </p:nvSpPr>
        <p:spPr/>
        <p:txBody>
          <a:bodyPr/>
          <a:lstStyle/>
          <a:p>
            <a:r>
              <a:rPr lang="en-US" sz="2000" dirty="0"/>
              <a:t>Bob has phone,  shares #.</a:t>
            </a:r>
          </a:p>
          <a:p>
            <a:r>
              <a:rPr lang="en-US" sz="2000" dirty="0"/>
              <a:t>Alice dials Bob’s number.</a:t>
            </a:r>
          </a:p>
          <a:p>
            <a:r>
              <a:rPr lang="en-US" sz="2000" dirty="0"/>
              <a:t>Bob hears ring, answers.</a:t>
            </a:r>
          </a:p>
          <a:p>
            <a:r>
              <a:rPr lang="en-US" sz="2000" dirty="0"/>
              <a:t>Connection is established.</a:t>
            </a:r>
          </a:p>
          <a:p>
            <a:r>
              <a:rPr lang="en-US" sz="2000" dirty="0"/>
              <a:t>Communication occurs.</a:t>
            </a:r>
          </a:p>
        </p:txBody>
      </p:sp>
      <p:sp>
        <p:nvSpPr>
          <p:cNvPr id="8" name="Text Placeholder 7"/>
          <p:cNvSpPr>
            <a:spLocks noGrp="1"/>
          </p:cNvSpPr>
          <p:nvPr>
            <p:ph type="body" sz="quarter" idx="3"/>
          </p:nvPr>
        </p:nvSpPr>
        <p:spPr/>
        <p:txBody>
          <a:bodyPr/>
          <a:lstStyle/>
          <a:p>
            <a:r>
              <a:rPr lang="en-US" sz="2000" dirty="0"/>
              <a:t>Socket (Alice to Bob via FTP)</a:t>
            </a:r>
          </a:p>
        </p:txBody>
      </p:sp>
      <p:sp>
        <p:nvSpPr>
          <p:cNvPr id="9" name="Content Placeholder 8"/>
          <p:cNvSpPr>
            <a:spLocks noGrp="1"/>
          </p:cNvSpPr>
          <p:nvPr>
            <p:ph sz="quarter" idx="4"/>
          </p:nvPr>
        </p:nvSpPr>
        <p:spPr/>
        <p:txBody>
          <a:bodyPr/>
          <a:lstStyle/>
          <a:p>
            <a:r>
              <a:rPr lang="en-US" sz="2000" dirty="0"/>
              <a:t>Bob runs FTP server.</a:t>
            </a:r>
          </a:p>
          <a:p>
            <a:pPr lvl="1"/>
            <a:r>
              <a:rPr lang="en-US" sz="1800" dirty="0"/>
              <a:t>Bind (</a:t>
            </a:r>
            <a:r>
              <a:rPr lang="en-US" sz="1800" i="1" dirty="0"/>
              <a:t>to a port</a:t>
            </a:r>
            <a:r>
              <a:rPr lang="en-US" sz="1800" dirty="0"/>
              <a:t>) and listen.</a:t>
            </a:r>
          </a:p>
          <a:p>
            <a:r>
              <a:rPr lang="en-US" sz="2000" dirty="0"/>
              <a:t>Bob shares IP or URL.</a:t>
            </a:r>
          </a:p>
          <a:p>
            <a:r>
              <a:rPr lang="en-US" sz="2000" dirty="0"/>
              <a:t>Alice uses FTP client. Starts connection. </a:t>
            </a:r>
          </a:p>
          <a:p>
            <a:r>
              <a:rPr lang="en-US" sz="2000" dirty="0"/>
              <a:t>Bob’s server answers, connection established.</a:t>
            </a:r>
          </a:p>
          <a:p>
            <a:r>
              <a:rPr lang="en-US" sz="2000" dirty="0"/>
              <a:t>Connection is handled by TCP.</a:t>
            </a:r>
          </a:p>
          <a:p>
            <a:endParaRPr lang="en-US" dirty="0"/>
          </a:p>
          <a:p>
            <a:endParaRPr lang="en-US" dirty="0"/>
          </a:p>
        </p:txBody>
      </p:sp>
    </p:spTree>
    <p:extLst>
      <p:ext uri="{BB962C8B-B14F-4D97-AF65-F5344CB8AC3E}">
        <p14:creationId xmlns:p14="http://schemas.microsoft.com/office/powerpoint/2010/main" val="204323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a:t>
            </a:r>
          </a:p>
        </p:txBody>
      </p:sp>
      <p:sp>
        <p:nvSpPr>
          <p:cNvPr id="3" name="Content Placeholder 2"/>
          <p:cNvSpPr>
            <a:spLocks noGrp="1"/>
          </p:cNvSpPr>
          <p:nvPr>
            <p:ph idx="1"/>
          </p:nvPr>
        </p:nvSpPr>
        <p:spPr/>
        <p:txBody>
          <a:bodyPr/>
          <a:lstStyle/>
          <a:p>
            <a:r>
              <a:rPr lang="en-US" dirty="0"/>
              <a:t>Establishing a connection.</a:t>
            </a:r>
          </a:p>
          <a:p>
            <a:pPr lvl="1"/>
            <a:endParaRPr lang="en-US" dirty="0"/>
          </a:p>
        </p:txBody>
      </p:sp>
      <p:sp>
        <p:nvSpPr>
          <p:cNvPr id="5" name="TextBox 4"/>
          <p:cNvSpPr txBox="1"/>
          <p:nvPr/>
        </p:nvSpPr>
        <p:spPr>
          <a:xfrm>
            <a:off x="1428750" y="2676525"/>
            <a:ext cx="2724150" cy="830997"/>
          </a:xfrm>
          <a:prstGeom prst="rect">
            <a:avLst/>
          </a:prstGeom>
          <a:noFill/>
        </p:spPr>
        <p:txBody>
          <a:bodyPr wrap="square" rtlCol="0">
            <a:spAutoFit/>
          </a:bodyPr>
          <a:lstStyle/>
          <a:p>
            <a:r>
              <a:rPr lang="en-US" dirty="0"/>
              <a:t>TCP </a:t>
            </a:r>
            <a:r>
              <a:rPr lang="en-US" dirty="0" err="1"/>
              <a:t>Syn</a:t>
            </a:r>
            <a:r>
              <a:rPr lang="en-US" dirty="0"/>
              <a:t> -&gt;</a:t>
            </a:r>
          </a:p>
          <a:p>
            <a:r>
              <a:rPr lang="en-US" dirty="0"/>
              <a:t>(Ring)</a:t>
            </a:r>
          </a:p>
        </p:txBody>
      </p:sp>
      <p:sp>
        <p:nvSpPr>
          <p:cNvPr id="6" name="TextBox 5"/>
          <p:cNvSpPr txBox="1"/>
          <p:nvPr/>
        </p:nvSpPr>
        <p:spPr>
          <a:xfrm>
            <a:off x="4305300" y="3271540"/>
            <a:ext cx="2724150" cy="830997"/>
          </a:xfrm>
          <a:prstGeom prst="rect">
            <a:avLst/>
          </a:prstGeom>
          <a:noFill/>
        </p:spPr>
        <p:txBody>
          <a:bodyPr wrap="square" rtlCol="0">
            <a:spAutoFit/>
          </a:bodyPr>
          <a:lstStyle/>
          <a:p>
            <a:r>
              <a:rPr lang="en-US" dirty="0"/>
              <a:t>&lt;- TCP </a:t>
            </a:r>
            <a:r>
              <a:rPr lang="en-US" dirty="0" err="1"/>
              <a:t>Syn</a:t>
            </a:r>
            <a:r>
              <a:rPr lang="en-US" dirty="0"/>
              <a:t>/</a:t>
            </a:r>
            <a:r>
              <a:rPr lang="en-US" dirty="0" err="1"/>
              <a:t>Ack</a:t>
            </a:r>
            <a:endParaRPr lang="en-US" dirty="0"/>
          </a:p>
          <a:p>
            <a:r>
              <a:rPr lang="en-US" dirty="0"/>
              <a:t>(Hello?)</a:t>
            </a:r>
          </a:p>
        </p:txBody>
      </p:sp>
      <p:sp>
        <p:nvSpPr>
          <p:cNvPr id="7" name="TextBox 6"/>
          <p:cNvSpPr txBox="1"/>
          <p:nvPr/>
        </p:nvSpPr>
        <p:spPr>
          <a:xfrm>
            <a:off x="1457325" y="4102537"/>
            <a:ext cx="2724150" cy="1569660"/>
          </a:xfrm>
          <a:prstGeom prst="rect">
            <a:avLst/>
          </a:prstGeom>
          <a:noFill/>
        </p:spPr>
        <p:txBody>
          <a:bodyPr wrap="square" rtlCol="0">
            <a:spAutoFit/>
          </a:bodyPr>
          <a:lstStyle/>
          <a:p>
            <a:r>
              <a:rPr lang="en-US" dirty="0"/>
              <a:t>TCP </a:t>
            </a:r>
            <a:r>
              <a:rPr lang="en-US" dirty="0" err="1"/>
              <a:t>Ack</a:t>
            </a:r>
            <a:r>
              <a:rPr lang="en-US" dirty="0"/>
              <a:t> -&gt;</a:t>
            </a:r>
          </a:p>
          <a:p>
            <a:r>
              <a:rPr lang="en-US" dirty="0"/>
              <a:t>(Hi this is …)</a:t>
            </a:r>
          </a:p>
          <a:p>
            <a:r>
              <a:rPr lang="en-US" dirty="0"/>
              <a:t>Connection complete.</a:t>
            </a:r>
          </a:p>
        </p:txBody>
      </p:sp>
    </p:spTree>
    <p:extLst>
      <p:ext uri="{BB962C8B-B14F-4D97-AF65-F5344CB8AC3E}">
        <p14:creationId xmlns:p14="http://schemas.microsoft.com/office/powerpoint/2010/main" val="1520169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17"/>
          <p:cNvSpPr>
            <a:spLocks noChangeArrowheads="1"/>
          </p:cNvSpPr>
          <p:nvPr/>
        </p:nvSpPr>
        <p:spPr bwMode="auto">
          <a:xfrm>
            <a:off x="6762750" y="2424113"/>
            <a:ext cx="347663"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3" name="Rectangle 25"/>
          <p:cNvSpPr>
            <a:spLocks noChangeArrowheads="1"/>
          </p:cNvSpPr>
          <p:nvPr/>
        </p:nvSpPr>
        <p:spPr bwMode="auto">
          <a:xfrm>
            <a:off x="6396038" y="2424113"/>
            <a:ext cx="347662"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4" name="Rectangle 24"/>
          <p:cNvSpPr>
            <a:spLocks noChangeArrowheads="1"/>
          </p:cNvSpPr>
          <p:nvPr/>
        </p:nvSpPr>
        <p:spPr bwMode="auto">
          <a:xfrm>
            <a:off x="6015038" y="2424113"/>
            <a:ext cx="347662"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5" name="Rectangle 23"/>
          <p:cNvSpPr>
            <a:spLocks noChangeArrowheads="1"/>
          </p:cNvSpPr>
          <p:nvPr/>
        </p:nvSpPr>
        <p:spPr bwMode="auto">
          <a:xfrm>
            <a:off x="5815013" y="2424113"/>
            <a:ext cx="166687"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6" name="Rectangle 22"/>
          <p:cNvSpPr>
            <a:spLocks noChangeArrowheads="1"/>
          </p:cNvSpPr>
          <p:nvPr/>
        </p:nvSpPr>
        <p:spPr bwMode="auto">
          <a:xfrm>
            <a:off x="5624513" y="2428875"/>
            <a:ext cx="80962"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7" name="Rectangle 21"/>
          <p:cNvSpPr>
            <a:spLocks noChangeArrowheads="1"/>
          </p:cNvSpPr>
          <p:nvPr/>
        </p:nvSpPr>
        <p:spPr bwMode="auto">
          <a:xfrm>
            <a:off x="7920038" y="2114550"/>
            <a:ext cx="700087"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8" name="Rectangle 19"/>
          <p:cNvSpPr>
            <a:spLocks noChangeArrowheads="1"/>
          </p:cNvSpPr>
          <p:nvPr/>
        </p:nvSpPr>
        <p:spPr bwMode="auto">
          <a:xfrm>
            <a:off x="7158038" y="2109788"/>
            <a:ext cx="700087"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39" name="Rectangle 18"/>
          <p:cNvSpPr>
            <a:spLocks noChangeArrowheads="1"/>
          </p:cNvSpPr>
          <p:nvPr/>
        </p:nvSpPr>
        <p:spPr bwMode="auto">
          <a:xfrm>
            <a:off x="6757988" y="2119313"/>
            <a:ext cx="347662"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40" name="Rectangle 16"/>
          <p:cNvSpPr>
            <a:spLocks noChangeArrowheads="1"/>
          </p:cNvSpPr>
          <p:nvPr/>
        </p:nvSpPr>
        <p:spPr bwMode="auto">
          <a:xfrm>
            <a:off x="6391275" y="2119313"/>
            <a:ext cx="347663"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41" name="Rectangle 26"/>
          <p:cNvSpPr>
            <a:spLocks noChangeArrowheads="1"/>
          </p:cNvSpPr>
          <p:nvPr/>
        </p:nvSpPr>
        <p:spPr bwMode="auto">
          <a:xfrm>
            <a:off x="7339013" y="1828800"/>
            <a:ext cx="166687" cy="152400"/>
          </a:xfrm>
          <a:prstGeom prst="rect">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1" fontAlgn="auto" hangingPunct="1">
              <a:spcBef>
                <a:spcPts val="0"/>
              </a:spcBef>
              <a:spcAft>
                <a:spcPts val="0"/>
              </a:spcAft>
            </a:pPr>
            <a:endParaRPr lang="en-US" sz="1800">
              <a:solidFill>
                <a:prstClr val="black"/>
              </a:solidFill>
              <a:latin typeface="Calibri"/>
            </a:endParaRPr>
          </a:p>
        </p:txBody>
      </p:sp>
      <p:sp>
        <p:nvSpPr>
          <p:cNvPr id="42" name="Rectangle 2"/>
          <p:cNvSpPr txBox="1">
            <a:spLocks noChangeArrowheads="1"/>
          </p:cNvSpPr>
          <p:nvPr/>
        </p:nvSpPr>
        <p:spPr>
          <a:xfrm>
            <a:off x="76200" y="152400"/>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sysClr val="windowText" lastClr="000000"/>
                </a:solidFill>
                <a:effectLst/>
                <a:uLnTx/>
                <a:uFillTx/>
                <a:latin typeface="Calibri"/>
                <a:ea typeface=""/>
                <a:cs typeface=""/>
              </a:rPr>
              <a:t>Transport Control Protocol</a:t>
            </a:r>
            <a:endParaRPr kumimoji="0" lang="en-US" altLang="en-US" sz="2000" b="0" i="1" u="none" strike="noStrike" kern="1200" cap="none" spc="0" normalizeH="0" baseline="0" noProof="0" dirty="0">
              <a:ln>
                <a:noFill/>
              </a:ln>
              <a:solidFill>
                <a:sysClr val="windowText" lastClr="000000"/>
              </a:solidFill>
              <a:effectLst/>
              <a:uLnTx/>
              <a:uFillTx/>
              <a:latin typeface="Calibri"/>
              <a:ea typeface=""/>
              <a:cs typeface=""/>
            </a:endParaRPr>
          </a:p>
        </p:txBody>
      </p:sp>
      <p:graphicFrame>
        <p:nvGraphicFramePr>
          <p:cNvPr id="43" name="Object 9"/>
          <p:cNvGraphicFramePr>
            <a:graphicFrameLocks noChangeAspect="1"/>
          </p:cNvGraphicFramePr>
          <p:nvPr>
            <p:extLst>
              <p:ext uri="{D42A27DB-BD31-4B8C-83A1-F6EECF244321}">
                <p14:modId xmlns:p14="http://schemas.microsoft.com/office/powerpoint/2010/main" val="1237156730"/>
              </p:ext>
            </p:extLst>
          </p:nvPr>
        </p:nvGraphicFramePr>
        <p:xfrm>
          <a:off x="240920" y="1524000"/>
          <a:ext cx="4079599" cy="4285639"/>
        </p:xfrm>
        <a:graphic>
          <a:graphicData uri="http://schemas.openxmlformats.org/presentationml/2006/ole">
            <mc:AlternateContent xmlns:mc="http://schemas.openxmlformats.org/markup-compatibility/2006">
              <mc:Choice xmlns:v="urn:schemas-microsoft-com:vml" Requires="v">
                <p:oleObj spid="_x0000_s4119" name="VISIO" r:id="rId4" imgW="4623840" imgH="4859280" progId="Visio.Drawing.6">
                  <p:embed/>
                </p:oleObj>
              </mc:Choice>
              <mc:Fallback>
                <p:oleObj name="VISIO" r:id="rId4" imgW="4623840" imgH="4859280" progId="Visio.Drawing.6">
                  <p:embed/>
                  <p:pic>
                    <p:nvPicPr>
                      <p:cNvPr id="4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920" y="1524000"/>
                        <a:ext cx="4079599" cy="4285639"/>
                      </a:xfrm>
                      <a:prstGeom prst="rect">
                        <a:avLst/>
                      </a:prstGeom>
                      <a:noFill/>
                      <a:ln>
                        <a:noFill/>
                      </a:ln>
                      <a:effectLst/>
                    </p:spPr>
                  </p:pic>
                </p:oleObj>
              </mc:Fallback>
            </mc:AlternateContent>
          </a:graphicData>
        </a:graphic>
      </p:graphicFrame>
      <p:sp>
        <p:nvSpPr>
          <p:cNvPr id="44" name="Text Box 11"/>
          <p:cNvSpPr txBox="1">
            <a:spLocks noChangeArrowheads="1"/>
          </p:cNvSpPr>
          <p:nvPr/>
        </p:nvSpPr>
        <p:spPr bwMode="auto">
          <a:xfrm>
            <a:off x="4419600" y="1785938"/>
            <a:ext cx="4495800" cy="2893100"/>
          </a:xfrm>
          <a:prstGeom prst="rect">
            <a:avLst/>
          </a:prstGeom>
          <a:solidFill>
            <a:sysClr val="window" lastClr="FFFFFF"/>
          </a:solidFill>
          <a:ln w="25400" cap="flat" cmpd="sng" algn="ctr">
            <a:solidFill>
              <a:srgbClr val="9BBB59"/>
            </a:solidFill>
            <a:prstDash val="solid"/>
          </a:ln>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4500 05dc 0cc7 0000 f606 a7e1 cca2 60d7</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da21 4218 </a:t>
            </a:r>
            <a:r>
              <a:rPr kumimoji="0" lang="pt-BR" altLang="en-US" sz="1400" b="1" i="0" u="none" strike="noStrike" kern="0" cap="none" spc="0" normalizeH="0" baseline="0" noProof="0" dirty="0">
                <a:ln>
                  <a:noFill/>
                </a:ln>
                <a:solidFill>
                  <a:srgbClr val="FF0000"/>
                </a:solidFill>
                <a:effectLst/>
                <a:uLnTx/>
                <a:uFillTx/>
                <a:latin typeface="Courier New" pitchFamily="1" charset="0"/>
                <a:ea typeface=""/>
                <a:cs typeface=""/>
              </a:rPr>
              <a:t>0050 f428 bfd6 f97d 011d 15cf</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altLang="en-US" sz="1400" b="1" i="0" u="none" strike="noStrike" kern="0" cap="none" spc="0" normalizeH="0" baseline="0" noProof="0" dirty="0">
              <a:ln>
                <a:noFill/>
              </a:ln>
              <a:solidFill>
                <a:srgbClr val="FF0000"/>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srgbClr val="FF0000"/>
                </a:solidFill>
                <a:effectLst/>
                <a:uLnTx/>
                <a:uFillTx/>
                <a:latin typeface="Courier New" pitchFamily="1" charset="0"/>
                <a:ea typeface=""/>
                <a:cs typeface=""/>
              </a:rPr>
              <a:t>5012 3030 204f 4b0d </a:t>
            </a: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0a4d 494d 452d 5665</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7273 696f 6e3a 2031 2e30 0d0a 4461 7465</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3a20 4d6f 6e2c 2030 3420 4465 6320 3230</a:t>
            </a:r>
          </a:p>
          <a:p>
            <a:pPr marL="0" marR="0" lvl="0" indent="0" defTabSz="457200" eaLnBrk="1" fontAlgn="auto" latinLnBrk="0" hangingPunct="1">
              <a:lnSpc>
                <a:spcPct val="100000"/>
              </a:lnSpc>
              <a:spcBef>
                <a:spcPts val="0"/>
              </a:spcBef>
              <a:spcAft>
                <a:spcPts val="0"/>
              </a:spcAft>
              <a:buClrTx/>
              <a:buSzTx/>
              <a:buFontTx/>
              <a:buNone/>
              <a:tabLst/>
              <a:defRPr/>
            </a:pPr>
            <a:endPar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pt-BR" altLang="en-US" sz="1400" b="1" i="0" u="none" strike="noStrike" kern="0" cap="none" spc="0" normalizeH="0" baseline="0" noProof="0" dirty="0">
                <a:ln>
                  <a:noFill/>
                </a:ln>
                <a:solidFill>
                  <a:prstClr val="black"/>
                </a:solidFill>
                <a:effectLst/>
                <a:uLnTx/>
                <a:uFillTx/>
                <a:latin typeface="Courier New" pitchFamily="1" charset="0"/>
                <a:ea typeface=""/>
                <a:cs typeface=""/>
              </a:rPr>
              <a:t>3030 2030 373a 3531 3a31 3120 474d </a:t>
            </a:r>
            <a:r>
              <a:rPr kumimoji="0" lang="en-US" altLang="en-US" sz="1400" b="1" i="0" u="none" strike="noStrike" kern="0" cap="none" spc="0" normalizeH="0" baseline="0" noProof="0" dirty="0">
                <a:ln>
                  <a:noFill/>
                </a:ln>
                <a:solidFill>
                  <a:prstClr val="black"/>
                </a:solidFill>
                <a:effectLst/>
                <a:uLnTx/>
                <a:uFillTx/>
                <a:latin typeface="Courier New" pitchFamily="1" charset="0"/>
                <a:ea typeface=""/>
                <a:cs typeface=""/>
              </a:rPr>
              <a:t>540d</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altLang="en-US" sz="1400" b="1" i="0" u="none" strike="noStrike" kern="0" cap="none" spc="0" normalizeH="0" baseline="0" noProof="0" dirty="0">
              <a:ln>
                <a:noFill/>
              </a:ln>
              <a:solidFill>
                <a:prstClr val="black"/>
              </a:solidFill>
              <a:effectLst/>
              <a:uLnTx/>
              <a:uFillTx/>
              <a:latin typeface="Courier New" pitchFamily="1" charset="0"/>
              <a:ea typeface=""/>
              <a:cs typeface=""/>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a:ln>
                  <a:noFill/>
                </a:ln>
                <a:solidFill>
                  <a:prstClr val="black"/>
                </a:solidFill>
                <a:effectLst/>
                <a:uLnTx/>
                <a:uFillTx/>
                <a:latin typeface="Courier New" pitchFamily="1" charset="0"/>
                <a:ea typeface=""/>
                <a:cs typeface=""/>
              </a:rPr>
              <a:t>0a43</a:t>
            </a:r>
            <a:endParaRPr kumimoji="0" lang="en-US" altLang="en-US" sz="1400" b="0" i="0" u="none" strike="noStrike" kern="0" cap="none" spc="0" normalizeH="0" baseline="0" noProof="0" dirty="0">
              <a:ln>
                <a:noFill/>
              </a:ln>
              <a:solidFill>
                <a:prstClr val="black"/>
              </a:solidFill>
              <a:effectLst/>
              <a:uLnTx/>
              <a:uFillTx/>
              <a:latin typeface="Courier New" pitchFamily="1" charset="0"/>
              <a:ea typeface=""/>
              <a:cs typeface=""/>
            </a:endParaRPr>
          </a:p>
        </p:txBody>
      </p:sp>
      <p:sp>
        <p:nvSpPr>
          <p:cNvPr id="45" name="TextBox 44"/>
          <p:cNvSpPr txBox="1"/>
          <p:nvPr/>
        </p:nvSpPr>
        <p:spPr>
          <a:xfrm>
            <a:off x="4510088" y="4953000"/>
            <a:ext cx="4495800" cy="1077218"/>
          </a:xfrm>
          <a:prstGeom prst="rect">
            <a:avLst/>
          </a:prstGeom>
          <a:noFill/>
        </p:spPr>
        <p:txBody>
          <a:bodyPr wrap="square" rtlCol="0">
            <a:spAutoFit/>
          </a:bodyPr>
          <a:lstStyle/>
          <a:p>
            <a:pPr marL="457200" indent="-457200" defTabSz="457200" eaLnBrk="1" fontAlgn="auto" hangingPunct="1">
              <a:spcBef>
                <a:spcPts val="0"/>
              </a:spcBef>
              <a:spcAft>
                <a:spcPts val="0"/>
              </a:spcAft>
              <a:buFont typeface="+mj-lt"/>
              <a:buAutoNum type="arabicPeriod"/>
            </a:pPr>
            <a:r>
              <a:rPr lang="en-US" sz="1600" dirty="0">
                <a:latin typeface="+mn-lt"/>
              </a:rPr>
              <a:t>Where does the TCP packet start in the example above? (</a:t>
            </a:r>
            <a:r>
              <a:rPr lang="en-US" sz="1600" b="1" dirty="0">
                <a:latin typeface="+mn-lt"/>
              </a:rPr>
              <a:t>the red</a:t>
            </a:r>
            <a:r>
              <a:rPr lang="en-US" sz="1600" dirty="0">
                <a:latin typeface="+mn-lt"/>
              </a:rPr>
              <a:t>)</a:t>
            </a:r>
          </a:p>
          <a:p>
            <a:pPr marL="457200" indent="-457200" defTabSz="457200" eaLnBrk="1" fontAlgn="auto" hangingPunct="1">
              <a:spcBef>
                <a:spcPts val="0"/>
              </a:spcBef>
              <a:spcAft>
                <a:spcPts val="0"/>
              </a:spcAft>
              <a:buFont typeface="+mj-lt"/>
              <a:buAutoNum type="arabicPeriod"/>
            </a:pPr>
            <a:r>
              <a:rPr lang="en-US" sz="1600" dirty="0">
                <a:latin typeface="+mn-lt"/>
              </a:rPr>
              <a:t>What is the source port in decimal? </a:t>
            </a:r>
            <a:r>
              <a:rPr lang="en-US" sz="1600" b="1" dirty="0">
                <a:latin typeface="+mn-lt"/>
              </a:rPr>
              <a:t>80</a:t>
            </a:r>
            <a:endParaRPr lang="en-US" sz="1600" dirty="0">
              <a:latin typeface="+mn-lt"/>
            </a:endParaRPr>
          </a:p>
          <a:p>
            <a:pPr marL="457200" indent="-457200" defTabSz="457200" eaLnBrk="1" fontAlgn="auto" hangingPunct="1">
              <a:spcBef>
                <a:spcPts val="0"/>
              </a:spcBef>
              <a:spcAft>
                <a:spcPts val="0"/>
              </a:spcAft>
              <a:buFont typeface="+mj-lt"/>
              <a:buAutoNum type="arabicPeriod"/>
            </a:pPr>
            <a:r>
              <a:rPr lang="en-US" sz="1600" dirty="0">
                <a:latin typeface="+mn-lt"/>
              </a:rPr>
              <a:t>What is the destination port in decimal?</a:t>
            </a:r>
          </a:p>
        </p:txBody>
      </p:sp>
      <p:sp>
        <p:nvSpPr>
          <p:cNvPr id="2" name="TextBox 1">
            <a:extLst>
              <a:ext uri="{FF2B5EF4-FFF2-40B4-BE49-F238E27FC236}">
                <a16:creationId xmlns:a16="http://schemas.microsoft.com/office/drawing/2014/main" id="{023C48EF-EA5C-7C4D-AB41-B73798DD48CD}"/>
              </a:ext>
            </a:extLst>
          </p:cNvPr>
          <p:cNvSpPr txBox="1"/>
          <p:nvPr/>
        </p:nvSpPr>
        <p:spPr>
          <a:xfrm>
            <a:off x="1709219" y="4355068"/>
            <a:ext cx="1143000" cy="369332"/>
          </a:xfrm>
          <a:prstGeom prst="rect">
            <a:avLst/>
          </a:prstGeom>
          <a:solidFill>
            <a:schemeClr val="bg1"/>
          </a:solidFill>
        </p:spPr>
        <p:txBody>
          <a:bodyPr wrap="square" rtlCol="0">
            <a:spAutoFit/>
          </a:bodyPr>
          <a:lstStyle/>
          <a:p>
            <a:pPr algn="ctr"/>
            <a:r>
              <a:rPr lang="en-US" sz="900" dirty="0">
                <a:solidFill>
                  <a:schemeClr val="tx2">
                    <a:lumMod val="50000"/>
                    <a:lumOff val="50000"/>
                  </a:schemeClr>
                </a:solidFill>
              </a:rPr>
              <a:t>TCP Options</a:t>
            </a:r>
          </a:p>
          <a:p>
            <a:pPr algn="ctr"/>
            <a:r>
              <a:rPr lang="en-US" sz="900" dirty="0">
                <a:solidFill>
                  <a:schemeClr val="tx2">
                    <a:lumMod val="50000"/>
                    <a:lumOff val="50000"/>
                  </a:schemeClr>
                </a:solidFill>
              </a:rPr>
              <a:t>(if Any)</a:t>
            </a:r>
          </a:p>
        </p:txBody>
      </p:sp>
      <p:sp>
        <p:nvSpPr>
          <p:cNvPr id="17" name="TextBox 16">
            <a:extLst>
              <a:ext uri="{FF2B5EF4-FFF2-40B4-BE49-F238E27FC236}">
                <a16:creationId xmlns:a16="http://schemas.microsoft.com/office/drawing/2014/main" id="{947FA034-CEF9-4FC3-BF2F-4A04CDB80949}"/>
              </a:ext>
            </a:extLst>
          </p:cNvPr>
          <p:cNvSpPr txBox="1"/>
          <p:nvPr/>
        </p:nvSpPr>
        <p:spPr>
          <a:xfrm>
            <a:off x="273577" y="5334000"/>
            <a:ext cx="3307823"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Always start in IP header to know where the start is (look at </a:t>
            </a:r>
            <a:r>
              <a:rPr lang="en-US" sz="1600" dirty="0" err="1">
                <a:latin typeface="Times New Roman" panose="02020603050405020304" pitchFamily="18" charset="0"/>
                <a:cs typeface="Times New Roman" panose="02020603050405020304" pitchFamily="18" charset="0"/>
              </a:rPr>
              <a:t>prev</a:t>
            </a:r>
            <a:r>
              <a:rPr lang="en-US" sz="1600" dirty="0">
                <a:latin typeface="Times New Roman" panose="02020603050405020304" pitchFamily="18" charset="0"/>
                <a:cs typeface="Times New Roman" panose="02020603050405020304" pitchFamily="18" charset="0"/>
              </a:rPr>
              <a:t> slide)</a:t>
            </a:r>
          </a:p>
          <a:p>
            <a:pPr marL="285750" indent="-285750">
              <a:buFontTx/>
              <a:buChar char="-"/>
            </a:pPr>
            <a:r>
              <a:rPr lang="en-US" sz="1600" dirty="0">
                <a:latin typeface="Times New Roman" panose="02020603050405020304" pitchFamily="18" charset="0"/>
                <a:cs typeface="Times New Roman" panose="02020603050405020304" pitchFamily="18" charset="0"/>
              </a:rPr>
              <a:t>For each TCP address, unique IP?</a:t>
            </a:r>
          </a:p>
          <a:p>
            <a:pPr marL="285750" indent="-285750">
              <a:buFontTx/>
              <a:buChar char="-"/>
            </a:pPr>
            <a:r>
              <a:rPr lang="en-US" sz="1600" dirty="0">
                <a:latin typeface="Times New Roman" panose="02020603050405020304" pitchFamily="18" charset="0"/>
                <a:cs typeface="Times New Roman" panose="02020603050405020304" pitchFamily="18" charset="0"/>
              </a:rPr>
              <a:t>Must say ACK</a:t>
            </a:r>
          </a:p>
        </p:txBody>
      </p:sp>
      <p:sp>
        <p:nvSpPr>
          <p:cNvPr id="18" name="TextBox 17">
            <a:extLst>
              <a:ext uri="{FF2B5EF4-FFF2-40B4-BE49-F238E27FC236}">
                <a16:creationId xmlns:a16="http://schemas.microsoft.com/office/drawing/2014/main" id="{D58BC407-FA8F-4021-931E-1F0951815692}"/>
              </a:ext>
            </a:extLst>
          </p:cNvPr>
          <p:cNvSpPr txBox="1"/>
          <p:nvPr/>
        </p:nvSpPr>
        <p:spPr>
          <a:xfrm>
            <a:off x="3486604" y="6124648"/>
            <a:ext cx="5428796"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How it know URG, ACK, SYN? 012 </a:t>
            </a:r>
            <a:r>
              <a:rPr lang="en-US" sz="1600" dirty="0">
                <a:latin typeface="Times New Roman" panose="02020603050405020304" pitchFamily="18" charset="0"/>
                <a:cs typeface="Times New Roman" panose="02020603050405020304" pitchFamily="18" charset="0"/>
                <a:sym typeface="Wingdings" panose="05000000000000000000" pitchFamily="2" charset="2"/>
              </a:rPr>
              <a:t></a:t>
            </a:r>
            <a:r>
              <a:rPr lang="en-US" sz="1600" dirty="0">
                <a:latin typeface="Times New Roman" panose="02020603050405020304" pitchFamily="18" charset="0"/>
                <a:cs typeface="Times New Roman" panose="02020603050405020304" pitchFamily="18" charset="0"/>
              </a:rPr>
              <a:t> 0000 0001 0010 (first 6 are RES, don’t care), they’re both on</a:t>
            </a:r>
          </a:p>
        </p:txBody>
      </p:sp>
    </p:spTree>
    <p:extLst>
      <p:ext uri="{BB962C8B-B14F-4D97-AF65-F5344CB8AC3E}">
        <p14:creationId xmlns:p14="http://schemas.microsoft.com/office/powerpoint/2010/main" val="256251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en-US"/>
              <a:t>Transport Control Protocol </a:t>
            </a:r>
            <a:r>
              <a:rPr lang="en-US" altLang="en-US" sz="2800" i="1"/>
              <a:t>… continued</a:t>
            </a:r>
            <a:r>
              <a:rPr lang="en-US" altLang="en-US"/>
              <a:t> </a:t>
            </a:r>
          </a:p>
        </p:txBody>
      </p:sp>
      <p:sp>
        <p:nvSpPr>
          <p:cNvPr id="245763" name="Text Box 3"/>
          <p:cNvSpPr txBox="1">
            <a:spLocks noChangeArrowheads="1"/>
          </p:cNvSpPr>
          <p:nvPr/>
        </p:nvSpPr>
        <p:spPr bwMode="auto">
          <a:xfrm>
            <a:off x="2514600" y="1685925"/>
            <a:ext cx="58674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2" eaLnBrk="1" hangingPunct="1">
              <a:buFont typeface="Wingdings" pitchFamily="1" charset="2"/>
              <a:buNone/>
            </a:pPr>
            <a:r>
              <a:rPr lang="de-DE" altLang="en-US" sz="1600" b="1" dirty="0">
                <a:latin typeface="Courier New" pitchFamily="1" charset="0"/>
              </a:rPr>
              <a:t>4500 0030 0ff4 4000 7406 8682 c6aa cd22</a:t>
            </a:r>
            <a:endParaRPr lang="en-US" altLang="en-US" sz="1600" b="1" dirty="0">
              <a:latin typeface="Courier New" pitchFamily="1" charset="0"/>
            </a:endParaRPr>
          </a:p>
          <a:p>
            <a:pPr lvl="2" eaLnBrk="1" hangingPunct="1">
              <a:buFont typeface="Wingdings" pitchFamily="1" charset="2"/>
              <a:buNone/>
            </a:pPr>
            <a:r>
              <a:rPr lang="pt-BR" altLang="en-US" sz="1600" b="1" dirty="0">
                <a:latin typeface="Courier New" pitchFamily="1" charset="0"/>
              </a:rPr>
              <a:t>ca82 1233 fbd9 0050 bd51 a0f4 0000 0000</a:t>
            </a:r>
          </a:p>
          <a:p>
            <a:pPr lvl="2" eaLnBrk="1" hangingPunct="1">
              <a:buFont typeface="Wingdings" pitchFamily="1" charset="2"/>
              <a:buNone/>
            </a:pPr>
            <a:r>
              <a:rPr lang="pt-BR" altLang="en-US" sz="1600" b="1" dirty="0">
                <a:latin typeface="Courier New" pitchFamily="1" charset="0"/>
              </a:rPr>
              <a:t>7002 4000 785d 0000 0204 05b4 0101 0402</a:t>
            </a:r>
            <a:endParaRPr lang="en-US" altLang="en-US" sz="1600" b="1" dirty="0">
              <a:latin typeface="Courier New" pitchFamily="1" charset="0"/>
            </a:endParaRPr>
          </a:p>
          <a:p>
            <a:pPr lvl="3" eaLnBrk="1" hangingPunct="1">
              <a:buClr>
                <a:schemeClr val="tx1"/>
              </a:buClr>
              <a:buFont typeface="Wingdings" pitchFamily="1" charset="2"/>
              <a:buNone/>
            </a:pPr>
            <a:endParaRPr lang="en-US" altLang="en-US" sz="800" dirty="0"/>
          </a:p>
          <a:p>
            <a:pPr lvl="3" eaLnBrk="1" hangingPunct="1">
              <a:buClr>
                <a:schemeClr val="tx1"/>
              </a:buClr>
              <a:buFont typeface="Wingdings" pitchFamily="1" charset="2"/>
              <a:buNone/>
            </a:pPr>
            <a:endParaRPr lang="en-US" altLang="en-US" sz="800" dirty="0"/>
          </a:p>
          <a:p>
            <a:pPr lvl="3" eaLnBrk="1" hangingPunct="1">
              <a:buClr>
                <a:schemeClr val="tx1"/>
              </a:buClr>
              <a:buFont typeface="Wingdings" pitchFamily="1" charset="2"/>
              <a:buNone/>
            </a:pPr>
            <a:endParaRPr lang="en-US" altLang="en-US" sz="800" dirty="0"/>
          </a:p>
          <a:p>
            <a:pPr lvl="2" eaLnBrk="1" hangingPunct="1">
              <a:buFont typeface="Wingdings" pitchFamily="1" charset="2"/>
              <a:buNone/>
            </a:pPr>
            <a:r>
              <a:rPr lang="en-US" altLang="en-US" sz="1600" b="1" dirty="0">
                <a:solidFill>
                  <a:schemeClr val="accent2"/>
                </a:solidFill>
                <a:latin typeface="Courier New" pitchFamily="1" charset="0"/>
              </a:rPr>
              <a:t>4500 </a:t>
            </a:r>
            <a:r>
              <a:rPr lang="pt-BR" altLang="en-US" sz="1600" b="1" dirty="0">
                <a:solidFill>
                  <a:schemeClr val="accent2"/>
                </a:solidFill>
                <a:latin typeface="Courier New" pitchFamily="1" charset="0"/>
              </a:rPr>
              <a:t>0028 08b9 4000 ff06 999a 8b85 d96e</a:t>
            </a:r>
            <a:endParaRPr lang="en-US" altLang="en-US" sz="1600" b="1" dirty="0">
              <a:solidFill>
                <a:schemeClr val="accent2"/>
              </a:solidFill>
              <a:latin typeface="Courier New" pitchFamily="1" charset="0"/>
            </a:endParaRPr>
          </a:p>
          <a:p>
            <a:pPr lvl="2" eaLnBrk="1" hangingPunct="1">
              <a:buFont typeface="Wingdings" pitchFamily="1" charset="2"/>
              <a:buNone/>
            </a:pPr>
            <a:r>
              <a:rPr lang="de-DE" altLang="en-US" sz="1600" b="1" dirty="0">
                <a:solidFill>
                  <a:schemeClr val="accent2"/>
                </a:solidFill>
                <a:latin typeface="Courier New" pitchFamily="1" charset="0"/>
              </a:rPr>
              <a:t>8b85 e902 9005 0017 7214 f115 9431 1028</a:t>
            </a:r>
            <a:endParaRPr lang="pt-BR" altLang="en-US" sz="1600" b="1" dirty="0">
              <a:solidFill>
                <a:schemeClr val="accent2"/>
              </a:solidFill>
              <a:latin typeface="Courier New" pitchFamily="1" charset="0"/>
            </a:endParaRPr>
          </a:p>
          <a:p>
            <a:pPr lvl="2" eaLnBrk="1" hangingPunct="1">
              <a:buFont typeface="Wingdings" pitchFamily="1" charset="2"/>
              <a:buNone/>
            </a:pPr>
            <a:r>
              <a:rPr lang="pt-BR" altLang="en-US" sz="1600" b="1" dirty="0">
                <a:solidFill>
                  <a:schemeClr val="accent2"/>
                </a:solidFill>
                <a:latin typeface="Courier New" pitchFamily="1" charset="0"/>
              </a:rPr>
              <a:t>5010 2238 1c80 0000</a:t>
            </a:r>
          </a:p>
          <a:p>
            <a:pPr lvl="2" eaLnBrk="1" hangingPunct="1">
              <a:buFont typeface="Wingdings" pitchFamily="1" charset="2"/>
              <a:buNone/>
            </a:pPr>
            <a:endParaRPr lang="en-US" altLang="en-US" sz="800" dirty="0"/>
          </a:p>
          <a:p>
            <a:pPr lvl="2" eaLnBrk="1" hangingPunct="1">
              <a:buFont typeface="Wingdings" pitchFamily="1" charset="2"/>
              <a:buNone/>
            </a:pPr>
            <a:endParaRPr lang="en-US" altLang="en-US" sz="800" dirty="0"/>
          </a:p>
          <a:p>
            <a:pPr lvl="2" eaLnBrk="1" hangingPunct="1">
              <a:buFont typeface="Wingdings" pitchFamily="1" charset="2"/>
              <a:buNone/>
            </a:pPr>
            <a:endParaRPr lang="en-US" altLang="en-US" sz="800" dirty="0"/>
          </a:p>
          <a:p>
            <a:pPr lvl="2" eaLnBrk="1" hangingPunct="1">
              <a:buFont typeface="Wingdings" pitchFamily="1" charset="2"/>
              <a:buNone/>
            </a:pPr>
            <a:r>
              <a:rPr lang="en-US" altLang="en-US" sz="1600" b="1" dirty="0">
                <a:latin typeface="Courier New" pitchFamily="1" charset="0"/>
              </a:rPr>
              <a:t>4500 05dc 0cc7 0000 f606 a7e1 cca2 60d7</a:t>
            </a:r>
          </a:p>
          <a:p>
            <a:pPr lvl="2" eaLnBrk="1" hangingPunct="1">
              <a:buFont typeface="Wingdings" pitchFamily="1" charset="2"/>
              <a:buNone/>
            </a:pPr>
            <a:r>
              <a:rPr lang="pt-BR" altLang="en-US" sz="1600" b="1" dirty="0">
                <a:latin typeface="Courier New" pitchFamily="1" charset="0"/>
              </a:rPr>
              <a:t>da21 4218 0050 f428 bfd6 f97d 011d 15cf</a:t>
            </a:r>
          </a:p>
          <a:p>
            <a:pPr lvl="2" eaLnBrk="1" hangingPunct="1">
              <a:buFont typeface="Wingdings" pitchFamily="1" charset="2"/>
              <a:buNone/>
            </a:pPr>
            <a:r>
              <a:rPr lang="pt-BR" altLang="en-US" sz="1600" b="1" dirty="0">
                <a:latin typeface="Courier New" pitchFamily="1" charset="0"/>
              </a:rPr>
              <a:t>2012 3030 204f 4b0d 0a4d 494d 452d 5665</a:t>
            </a:r>
          </a:p>
          <a:p>
            <a:pPr lvl="2" eaLnBrk="1" hangingPunct="1">
              <a:buFont typeface="Wingdings" pitchFamily="1" charset="2"/>
              <a:buNone/>
            </a:pPr>
            <a:r>
              <a:rPr lang="pt-BR" altLang="en-US" sz="1600" b="1" dirty="0">
                <a:latin typeface="Courier New" pitchFamily="1" charset="0"/>
              </a:rPr>
              <a:t>7273 696f 6e3a 2031 2e30 0d0a 4461 7465</a:t>
            </a:r>
          </a:p>
          <a:p>
            <a:pPr lvl="2" eaLnBrk="1" hangingPunct="1">
              <a:buFont typeface="Wingdings" pitchFamily="1" charset="2"/>
              <a:buNone/>
            </a:pPr>
            <a:r>
              <a:rPr lang="en-US" altLang="en-US" sz="1600" b="1" dirty="0">
                <a:latin typeface="Courier New" pitchFamily="1" charset="0"/>
              </a:rPr>
              <a:t>3a20 4d6f 6e2c 2030 3420 4465 6320 3230</a:t>
            </a:r>
          </a:p>
          <a:p>
            <a:pPr lvl="2" eaLnBrk="1" hangingPunct="1">
              <a:buFont typeface="Wingdings" pitchFamily="1" charset="2"/>
              <a:buNone/>
            </a:pPr>
            <a:r>
              <a:rPr lang="pt-BR" altLang="en-US" sz="1600" b="1" dirty="0">
                <a:latin typeface="Courier New" pitchFamily="1" charset="0"/>
              </a:rPr>
              <a:t>3030 2030 373a 3531 3a31 3120 474d</a:t>
            </a:r>
            <a:endParaRPr lang="en-US" altLang="en-US" sz="1600" b="1" dirty="0">
              <a:latin typeface="Courier New" pitchFamily="1" charset="0"/>
            </a:endParaRPr>
          </a:p>
        </p:txBody>
      </p:sp>
      <p:sp>
        <p:nvSpPr>
          <p:cNvPr id="245764" name="Text Box 4"/>
          <p:cNvSpPr txBox="1">
            <a:spLocks noChangeArrowheads="1"/>
          </p:cNvSpPr>
          <p:nvPr/>
        </p:nvSpPr>
        <p:spPr bwMode="auto">
          <a:xfrm>
            <a:off x="685800" y="1752600"/>
            <a:ext cx="19970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Arial" charset="0"/>
              </a:defRPr>
            </a:lvl1pPr>
            <a:lvl2pPr marL="571500">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Ø"/>
            </a:pPr>
            <a:r>
              <a:rPr lang="en-US" altLang="en-US"/>
              <a:t>Packet #1</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#2</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#3</a:t>
            </a:r>
          </a:p>
        </p:txBody>
      </p:sp>
      <p:sp>
        <p:nvSpPr>
          <p:cNvPr id="5" name="TextBox 4">
            <a:extLst>
              <a:ext uri="{FF2B5EF4-FFF2-40B4-BE49-F238E27FC236}">
                <a16:creationId xmlns:a16="http://schemas.microsoft.com/office/drawing/2014/main" id="{66E7976A-F310-4AE4-8DE2-D26399CD8D06}"/>
              </a:ext>
            </a:extLst>
          </p:cNvPr>
          <p:cNvSpPr txBox="1"/>
          <p:nvPr/>
        </p:nvSpPr>
        <p:spPr>
          <a:xfrm>
            <a:off x="465137" y="5563906"/>
            <a:ext cx="2217738"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Review packet 2 and 3 answers</a:t>
            </a:r>
          </a:p>
        </p:txBody>
      </p:sp>
      <p:sp>
        <p:nvSpPr>
          <p:cNvPr id="6" name="TextBox 5">
            <a:extLst>
              <a:ext uri="{FF2B5EF4-FFF2-40B4-BE49-F238E27FC236}">
                <a16:creationId xmlns:a16="http://schemas.microsoft.com/office/drawing/2014/main" id="{97F606AB-2837-4FE3-9611-702D808BEAB4}"/>
              </a:ext>
            </a:extLst>
          </p:cNvPr>
          <p:cNvSpPr txBox="1"/>
          <p:nvPr/>
        </p:nvSpPr>
        <p:spPr>
          <a:xfrm>
            <a:off x="2971800" y="5515860"/>
            <a:ext cx="586740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Start on IP header; 5 * 4 = 20 bytes, so from start to e902 is IP header. To check what type of header it is, check after 32-ish bytes. Thus, the 06 means TCP. </a:t>
            </a:r>
          </a:p>
        </p:txBody>
      </p:sp>
    </p:spTree>
    <p:extLst>
      <p:ext uri="{BB962C8B-B14F-4D97-AF65-F5344CB8AC3E}">
        <p14:creationId xmlns:p14="http://schemas.microsoft.com/office/powerpoint/2010/main" val="71354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 Prank call #1</a:t>
            </a:r>
          </a:p>
        </p:txBody>
      </p:sp>
      <p:sp>
        <p:nvSpPr>
          <p:cNvPr id="3" name="Content Placeholder 2"/>
          <p:cNvSpPr>
            <a:spLocks noGrp="1"/>
          </p:cNvSpPr>
          <p:nvPr>
            <p:ph idx="1"/>
          </p:nvPr>
        </p:nvSpPr>
        <p:spPr/>
        <p:txBody>
          <a:bodyPr/>
          <a:lstStyle/>
          <a:p>
            <a:r>
              <a:rPr lang="en-US" dirty="0"/>
              <a:t>Port scan.</a:t>
            </a:r>
          </a:p>
          <a:p>
            <a:pPr lvl="1"/>
            <a:endParaRPr lang="en-US" dirty="0"/>
          </a:p>
        </p:txBody>
      </p:sp>
      <p:sp>
        <p:nvSpPr>
          <p:cNvPr id="5" name="TextBox 4"/>
          <p:cNvSpPr txBox="1"/>
          <p:nvPr/>
        </p:nvSpPr>
        <p:spPr>
          <a:xfrm>
            <a:off x="1428750" y="2676525"/>
            <a:ext cx="2724150" cy="830997"/>
          </a:xfrm>
          <a:prstGeom prst="rect">
            <a:avLst/>
          </a:prstGeom>
          <a:noFill/>
        </p:spPr>
        <p:txBody>
          <a:bodyPr wrap="square" rtlCol="0">
            <a:spAutoFit/>
          </a:bodyPr>
          <a:lstStyle/>
          <a:p>
            <a:r>
              <a:rPr lang="en-US" dirty="0"/>
              <a:t>TCP </a:t>
            </a:r>
            <a:r>
              <a:rPr lang="en-US" dirty="0" err="1"/>
              <a:t>Syn</a:t>
            </a:r>
            <a:r>
              <a:rPr lang="en-US" dirty="0"/>
              <a:t> -&gt;</a:t>
            </a:r>
          </a:p>
          <a:p>
            <a:r>
              <a:rPr lang="en-US" dirty="0"/>
              <a:t>(Ring)</a:t>
            </a:r>
          </a:p>
        </p:txBody>
      </p:sp>
      <p:sp>
        <p:nvSpPr>
          <p:cNvPr id="6" name="TextBox 5"/>
          <p:cNvSpPr txBox="1"/>
          <p:nvPr/>
        </p:nvSpPr>
        <p:spPr>
          <a:xfrm>
            <a:off x="4305300" y="3271540"/>
            <a:ext cx="2724150" cy="830997"/>
          </a:xfrm>
          <a:prstGeom prst="rect">
            <a:avLst/>
          </a:prstGeom>
          <a:noFill/>
        </p:spPr>
        <p:txBody>
          <a:bodyPr wrap="square" rtlCol="0">
            <a:spAutoFit/>
          </a:bodyPr>
          <a:lstStyle/>
          <a:p>
            <a:r>
              <a:rPr lang="en-US" dirty="0"/>
              <a:t>&lt;- TCP </a:t>
            </a:r>
            <a:r>
              <a:rPr lang="en-US" dirty="0" err="1"/>
              <a:t>Syn</a:t>
            </a:r>
            <a:r>
              <a:rPr lang="en-US" dirty="0"/>
              <a:t>/</a:t>
            </a:r>
            <a:r>
              <a:rPr lang="en-US" dirty="0" err="1"/>
              <a:t>Ack</a:t>
            </a:r>
            <a:endParaRPr lang="en-US" dirty="0"/>
          </a:p>
          <a:p>
            <a:r>
              <a:rPr lang="en-US" dirty="0"/>
              <a:t>(Hello?)</a:t>
            </a:r>
          </a:p>
        </p:txBody>
      </p:sp>
      <p:sp>
        <p:nvSpPr>
          <p:cNvPr id="7" name="TextBox 6"/>
          <p:cNvSpPr txBox="1"/>
          <p:nvPr/>
        </p:nvSpPr>
        <p:spPr>
          <a:xfrm>
            <a:off x="1457325" y="4102537"/>
            <a:ext cx="2724150" cy="461665"/>
          </a:xfrm>
          <a:prstGeom prst="rect">
            <a:avLst/>
          </a:prstGeom>
          <a:noFill/>
        </p:spPr>
        <p:txBody>
          <a:bodyPr wrap="square" rtlCol="0">
            <a:spAutoFit/>
          </a:bodyPr>
          <a:lstStyle/>
          <a:p>
            <a:r>
              <a:rPr lang="en-US" dirty="0"/>
              <a:t>…</a:t>
            </a:r>
          </a:p>
        </p:txBody>
      </p:sp>
      <p:sp>
        <p:nvSpPr>
          <p:cNvPr id="4" name="TextBox 3"/>
          <p:cNvSpPr txBox="1"/>
          <p:nvPr/>
        </p:nvSpPr>
        <p:spPr>
          <a:xfrm>
            <a:off x="857250" y="5334000"/>
            <a:ext cx="7077075" cy="1200329"/>
          </a:xfrm>
          <a:prstGeom prst="rect">
            <a:avLst/>
          </a:prstGeom>
          <a:noFill/>
        </p:spPr>
        <p:txBody>
          <a:bodyPr wrap="square" rtlCol="0">
            <a:spAutoFit/>
          </a:bodyPr>
          <a:lstStyle/>
          <a:p>
            <a:pPr algn="ctr"/>
            <a:r>
              <a:rPr lang="en-US" dirty="0"/>
              <a:t>Check if you are home. Break in later.</a:t>
            </a:r>
          </a:p>
          <a:p>
            <a:pPr algn="ctr"/>
            <a:r>
              <a:rPr lang="en-US" dirty="0"/>
              <a:t>Burglar may try every house on the block. Hacker may try every port on every IP address in a block.</a:t>
            </a:r>
          </a:p>
        </p:txBody>
      </p:sp>
    </p:spTree>
    <p:extLst>
      <p:ext uri="{BB962C8B-B14F-4D97-AF65-F5344CB8AC3E}">
        <p14:creationId xmlns:p14="http://schemas.microsoft.com/office/powerpoint/2010/main" val="877787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ltLang="en-US" dirty="0"/>
              <a:t>Protocols</a:t>
            </a:r>
            <a:endParaRPr lang="en-US" altLang="en-US" sz="2000" i="1" dirty="0"/>
          </a:p>
        </p:txBody>
      </p:sp>
      <p:sp>
        <p:nvSpPr>
          <p:cNvPr id="230403" name="Text Box 3"/>
          <p:cNvSpPr txBox="1">
            <a:spLocks noChangeArrowheads="1"/>
          </p:cNvSpPr>
          <p:nvPr/>
        </p:nvSpPr>
        <p:spPr bwMode="auto">
          <a:xfrm>
            <a:off x="685800" y="1711325"/>
            <a:ext cx="66294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charset="0"/>
              </a:defRPr>
            </a:lvl1pPr>
            <a:lvl2pPr marL="914400" indent="-342900">
              <a:defRPr sz="2400">
                <a:solidFill>
                  <a:schemeClr val="tx1"/>
                </a:solidFill>
                <a:latin typeface="Arial" charset="0"/>
              </a:defRPr>
            </a:lvl2pPr>
            <a:lvl3pPr marL="1371600" indent="-342900">
              <a:defRPr sz="2400">
                <a:solidFill>
                  <a:schemeClr val="tx1"/>
                </a:solidFill>
                <a:latin typeface="Arial" charset="0"/>
              </a:defRPr>
            </a:lvl3pPr>
            <a:lvl4pPr marL="1828800" indent="-342900">
              <a:defRPr sz="2400">
                <a:solidFill>
                  <a:schemeClr val="tx1"/>
                </a:solidFill>
                <a:latin typeface="Arial" charset="0"/>
              </a:defRPr>
            </a:lvl4pPr>
            <a:lvl5pPr marL="1943100">
              <a:defRPr sz="2400">
                <a:solidFill>
                  <a:schemeClr val="tx1"/>
                </a:solidFill>
                <a:latin typeface="Arial" charset="0"/>
              </a:defRPr>
            </a:lvl5pPr>
            <a:lvl6pPr marL="2400300" eaLnBrk="0" fontAlgn="base" hangingPunct="0">
              <a:spcBef>
                <a:spcPct val="0"/>
              </a:spcBef>
              <a:spcAft>
                <a:spcPct val="0"/>
              </a:spcAft>
              <a:defRPr sz="2400">
                <a:solidFill>
                  <a:schemeClr val="tx1"/>
                </a:solidFill>
                <a:latin typeface="Arial" charset="0"/>
              </a:defRPr>
            </a:lvl6pPr>
            <a:lvl7pPr marL="2857500" eaLnBrk="0" fontAlgn="base" hangingPunct="0">
              <a:spcBef>
                <a:spcPct val="0"/>
              </a:spcBef>
              <a:spcAft>
                <a:spcPct val="0"/>
              </a:spcAft>
              <a:defRPr sz="2400">
                <a:solidFill>
                  <a:schemeClr val="tx1"/>
                </a:solidFill>
                <a:latin typeface="Arial" charset="0"/>
              </a:defRPr>
            </a:lvl7pPr>
            <a:lvl8pPr marL="3314700" eaLnBrk="0" fontAlgn="base" hangingPunct="0">
              <a:spcBef>
                <a:spcPct val="0"/>
              </a:spcBef>
              <a:spcAft>
                <a:spcPct val="0"/>
              </a:spcAft>
              <a:defRPr sz="2400">
                <a:solidFill>
                  <a:schemeClr val="tx1"/>
                </a:solidFill>
                <a:latin typeface="Arial" charset="0"/>
              </a:defRPr>
            </a:lvl8pPr>
            <a:lvl9pPr marL="3771900"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None/>
            </a:pPr>
            <a:endParaRPr lang="en-US" altLang="en-US"/>
          </a:p>
          <a:p>
            <a:pPr eaLnBrk="1" hangingPunct="1">
              <a:buFont typeface="Wingdings" pitchFamily="1" charset="2"/>
              <a:buChar char="Ø"/>
            </a:pPr>
            <a:r>
              <a:rPr lang="en-US" altLang="en-US"/>
              <a:t>What is a protocol ?</a:t>
            </a:r>
          </a:p>
          <a:p>
            <a:pPr eaLnBrk="1" hangingPunct="1">
              <a:buFont typeface="Wingdings" pitchFamily="1" charset="2"/>
              <a:buChar char="Ø"/>
            </a:pPr>
            <a:endParaRPr lang="en-US" altLang="en-US"/>
          </a:p>
          <a:p>
            <a:pPr eaLnBrk="1" hangingPunct="1">
              <a:buFont typeface="Wingdings" pitchFamily="1" charset="2"/>
              <a:buChar char="Ø"/>
            </a:pPr>
            <a:r>
              <a:rPr lang="en-US" altLang="en-US"/>
              <a:t>How are they used ?</a:t>
            </a:r>
          </a:p>
          <a:p>
            <a:pPr eaLnBrk="1" hangingPunct="1">
              <a:buFont typeface="Wingdings" pitchFamily="1" charset="2"/>
              <a:buChar char="Ø"/>
            </a:pPr>
            <a:endParaRPr lang="en-US" altLang="en-US"/>
          </a:p>
          <a:p>
            <a:pPr eaLnBrk="1" hangingPunct="1">
              <a:buFont typeface="Wingdings" pitchFamily="1" charset="2"/>
              <a:buChar char="Ø"/>
            </a:pPr>
            <a:r>
              <a:rPr lang="en-US" altLang="en-US"/>
              <a:t>What makes protocols vulnerable ?</a:t>
            </a:r>
          </a:p>
          <a:p>
            <a:pPr eaLnBrk="1" hangingPunct="1">
              <a:buFont typeface="Wingdings" pitchFamily="1" charset="2"/>
              <a:buChar char="Ø"/>
            </a:pPr>
            <a:endParaRPr lang="en-US" altLang="en-US"/>
          </a:p>
          <a:p>
            <a:pPr eaLnBrk="1" hangingPunct="1">
              <a:buFont typeface="Wingdings" pitchFamily="1" charset="2"/>
              <a:buChar char="Ø"/>
            </a:pPr>
            <a:r>
              <a:rPr lang="en-US" altLang="en-US"/>
              <a:t>How do you secure a protocol ?</a:t>
            </a:r>
          </a:p>
        </p:txBody>
      </p:sp>
      <p:pic>
        <p:nvPicPr>
          <p:cNvPr id="230406" name="Picture 6" descr="ASEcard_CryptoLock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629400" y="3733800"/>
            <a:ext cx="1460500" cy="2133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4026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Ports are like doors</a:t>
            </a:r>
          </a:p>
        </p:txBody>
      </p:sp>
      <p:sp>
        <p:nvSpPr>
          <p:cNvPr id="3" name="Content Placeholder 2"/>
          <p:cNvSpPr>
            <a:spLocks noGrp="1"/>
          </p:cNvSpPr>
          <p:nvPr>
            <p:ph idx="1"/>
          </p:nvPr>
        </p:nvSpPr>
        <p:spPr>
          <a:xfrm>
            <a:off x="457200" y="1591407"/>
            <a:ext cx="7772400" cy="4114800"/>
          </a:xfrm>
        </p:spPr>
        <p:txBody>
          <a:bodyPr>
            <a:normAutofit fontScale="92500" lnSpcReduction="10000"/>
          </a:bodyPr>
          <a:lstStyle/>
          <a:p>
            <a:r>
              <a:rPr lang="en-US" sz="2800" dirty="0"/>
              <a:t>Do you close and lock your door?</a:t>
            </a:r>
          </a:p>
          <a:p>
            <a:pPr lvl="1"/>
            <a:r>
              <a:rPr lang="en-US" sz="2400" dirty="0"/>
              <a:t>Its more secure to remove the door completely.</a:t>
            </a:r>
          </a:p>
          <a:p>
            <a:pPr lvl="1"/>
            <a:r>
              <a:rPr lang="en-US" sz="2400" dirty="0"/>
              <a:t>The lock is access control on an open port.</a:t>
            </a:r>
          </a:p>
          <a:p>
            <a:r>
              <a:rPr lang="en-US" sz="2800" dirty="0"/>
              <a:t>An open port is one advertising a service.</a:t>
            </a:r>
          </a:p>
          <a:p>
            <a:r>
              <a:rPr lang="en-US" sz="2800" dirty="0"/>
              <a:t>A closed port has no service listening, rejects all connections, cannot establish a connection.</a:t>
            </a:r>
          </a:p>
          <a:p>
            <a:r>
              <a:rPr lang="en-US" sz="2800" dirty="0"/>
              <a:t>Close your unused ports.</a:t>
            </a:r>
          </a:p>
          <a:p>
            <a:pPr lvl="1"/>
            <a:r>
              <a:rPr lang="en-US" sz="2400" dirty="0"/>
              <a:t>Don’t let your computers advertise services where you don’t want connections.</a:t>
            </a:r>
          </a:p>
          <a:p>
            <a:pPr lvl="1"/>
            <a:r>
              <a:rPr lang="en-US" sz="2400" dirty="0"/>
              <a:t>Shutdown unused services.</a:t>
            </a:r>
          </a:p>
          <a:p>
            <a:endParaRPr lang="en-US" dirty="0"/>
          </a:p>
        </p:txBody>
      </p:sp>
    </p:spTree>
    <p:extLst>
      <p:ext uri="{BB962C8B-B14F-4D97-AF65-F5344CB8AC3E}">
        <p14:creationId xmlns:p14="http://schemas.microsoft.com/office/powerpoint/2010/main" val="1913593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a:t>
            </a:r>
          </a:p>
        </p:txBody>
      </p:sp>
      <p:sp>
        <p:nvSpPr>
          <p:cNvPr id="3" name="Content Placeholder 2"/>
          <p:cNvSpPr>
            <a:spLocks noGrp="1"/>
          </p:cNvSpPr>
          <p:nvPr>
            <p:ph idx="1"/>
          </p:nvPr>
        </p:nvSpPr>
        <p:spPr/>
        <p:txBody>
          <a:bodyPr/>
          <a:lstStyle/>
          <a:p>
            <a:r>
              <a:rPr lang="en-US" dirty="0"/>
              <a:t>UDP – User Datagram Protocol</a:t>
            </a:r>
          </a:p>
          <a:p>
            <a:pPr lvl="1"/>
            <a:r>
              <a:rPr lang="en-US" dirty="0"/>
              <a:t>Connectionless</a:t>
            </a:r>
          </a:p>
          <a:p>
            <a:pPr lvl="1"/>
            <a:r>
              <a:rPr lang="en-US" dirty="0"/>
              <a:t>No </a:t>
            </a:r>
            <a:r>
              <a:rPr lang="en-US" dirty="0" err="1"/>
              <a:t>Acks</a:t>
            </a:r>
            <a:endParaRPr lang="en-US" dirty="0"/>
          </a:p>
          <a:p>
            <a:pPr lvl="1"/>
            <a:r>
              <a:rPr lang="en-US" dirty="0"/>
              <a:t>Less overhead. Faster (less latency).</a:t>
            </a:r>
          </a:p>
          <a:p>
            <a:pPr lvl="1"/>
            <a:r>
              <a:rPr lang="en-US" dirty="0"/>
              <a:t>No specific packet order.</a:t>
            </a:r>
          </a:p>
          <a:p>
            <a:pPr lvl="1"/>
            <a:r>
              <a:rPr lang="en-US" dirty="0"/>
              <a:t>No checksum (error checking)</a:t>
            </a:r>
          </a:p>
          <a:p>
            <a:pPr marL="914400" lvl="2" indent="0">
              <a:buNone/>
            </a:pPr>
            <a:endParaRPr lang="en-US" dirty="0"/>
          </a:p>
        </p:txBody>
      </p:sp>
      <p:sp>
        <p:nvSpPr>
          <p:cNvPr id="4" name="TextBox 3">
            <a:extLst>
              <a:ext uri="{FF2B5EF4-FFF2-40B4-BE49-F238E27FC236}">
                <a16:creationId xmlns:a16="http://schemas.microsoft.com/office/drawing/2014/main" id="{5FD7B0AF-0E5C-4131-9676-92CFF47BC6F6}"/>
              </a:ext>
            </a:extLst>
          </p:cNvPr>
          <p:cNvSpPr txBox="1"/>
          <p:nvPr/>
        </p:nvSpPr>
        <p:spPr>
          <a:xfrm>
            <a:off x="465136" y="5563906"/>
            <a:ext cx="8602664"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Application </a:t>
            </a:r>
            <a:r>
              <a:rPr lang="en-US" sz="1800" dirty="0">
                <a:latin typeface="Times New Roman" panose="02020603050405020304" pitchFamily="18" charset="0"/>
                <a:cs typeface="Times New Roman" panose="02020603050405020304" pitchFamily="18" charset="0"/>
                <a:sym typeface="Wingdings" panose="05000000000000000000" pitchFamily="2" charset="2"/>
              </a:rPr>
              <a:t> sending a file, you need to send it by TCP (so you don’t miss anything)</a:t>
            </a:r>
          </a:p>
          <a:p>
            <a:r>
              <a:rPr lang="en-US" sz="1800" dirty="0">
                <a:latin typeface="Times New Roman" panose="02020603050405020304" pitchFamily="18" charset="0"/>
                <a:cs typeface="Times New Roman" panose="02020603050405020304" pitchFamily="18" charset="0"/>
                <a:sym typeface="Wingdings" panose="05000000000000000000" pitchFamily="2" charset="2"/>
              </a:rPr>
              <a:t>	         sending a video, you’re missing one frame, you’re not missing anything (used for music, videos, </a:t>
            </a:r>
            <a:r>
              <a:rPr lang="en-US" sz="1800" dirty="0" err="1">
                <a:latin typeface="Times New Roman" panose="02020603050405020304" pitchFamily="18" charset="0"/>
                <a:cs typeface="Times New Roman" panose="02020603050405020304" pitchFamily="18" charset="0"/>
                <a:sym typeface="Wingdings" panose="05000000000000000000" pitchFamily="2" charset="2"/>
              </a:rPr>
              <a:t>etc</a:t>
            </a:r>
            <a:r>
              <a:rPr lang="en-US" sz="1800" dirty="0">
                <a:latin typeface="Times New Roman" panose="02020603050405020304" pitchFamily="18" charset="0"/>
                <a:cs typeface="Times New Roman" panose="02020603050405020304" pitchFamily="18" charset="0"/>
                <a:sym typeface="Wingdings" panose="05000000000000000000" pitchFamily="2" charset="2"/>
              </a:rPr>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64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User Datagram Protocol</a:t>
            </a:r>
            <a:endParaRPr lang="en-US" altLang="en-US" sz="2000" i="1"/>
          </a:p>
        </p:txBody>
      </p:sp>
      <p:graphicFrame>
        <p:nvGraphicFramePr>
          <p:cNvPr id="226316" name="Object 12"/>
          <p:cNvGraphicFramePr>
            <a:graphicFrameLocks noGrp="1" noChangeAspect="1"/>
          </p:cNvGraphicFramePr>
          <p:nvPr>
            <p:ph idx="1"/>
            <p:extLst>
              <p:ext uri="{D42A27DB-BD31-4B8C-83A1-F6EECF244321}">
                <p14:modId xmlns:p14="http://schemas.microsoft.com/office/powerpoint/2010/main" val="3402053428"/>
              </p:ext>
            </p:extLst>
          </p:nvPr>
        </p:nvGraphicFramePr>
        <p:xfrm>
          <a:off x="762000" y="1371600"/>
          <a:ext cx="3581400" cy="1995594"/>
        </p:xfrm>
        <a:graphic>
          <a:graphicData uri="http://schemas.openxmlformats.org/presentationml/2006/ole">
            <mc:AlternateContent xmlns:mc="http://schemas.openxmlformats.org/markup-compatibility/2006">
              <mc:Choice xmlns:v="urn:schemas-microsoft-com:vml" Requires="v">
                <p:oleObj spid="_x0000_s5143" name="VISIO" r:id="rId4" imgW="4616280" imgH="2572560" progId="Visio.Drawing.6">
                  <p:embed/>
                </p:oleObj>
              </mc:Choice>
              <mc:Fallback>
                <p:oleObj name="VISIO" r:id="rId4" imgW="4616280" imgH="2572560" progId="Visio.Drawing.6">
                  <p:embed/>
                  <p:pic>
                    <p:nvPicPr>
                      <p:cNvPr id="22631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371600"/>
                        <a:ext cx="3581400" cy="1995594"/>
                      </a:xfrm>
                      <a:prstGeom prst="rect">
                        <a:avLst/>
                      </a:prstGeom>
                      <a:noFill/>
                      <a:ln>
                        <a:noFill/>
                      </a:ln>
                      <a:effectLst/>
                    </p:spPr>
                  </p:pic>
                </p:oleObj>
              </mc:Fallback>
            </mc:AlternateContent>
          </a:graphicData>
        </a:graphic>
      </p:graphicFrame>
      <p:sp>
        <p:nvSpPr>
          <p:cNvPr id="226318" name="Text Box 14"/>
          <p:cNvSpPr txBox="1">
            <a:spLocks noChangeArrowheads="1"/>
          </p:cNvSpPr>
          <p:nvPr/>
        </p:nvSpPr>
        <p:spPr bwMode="auto">
          <a:xfrm>
            <a:off x="1752600" y="3671994"/>
            <a:ext cx="4953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en-US" sz="1600" b="1" dirty="0">
                <a:latin typeface="Courier New" pitchFamily="1" charset="0"/>
              </a:rPr>
              <a:t>4500 0046 e858 0000 3f</a:t>
            </a:r>
            <a:r>
              <a:rPr lang="pt-BR" altLang="en-US" sz="1600" b="1" dirty="0">
                <a:solidFill>
                  <a:srgbClr val="0000FF"/>
                </a:solidFill>
                <a:latin typeface="Courier New" pitchFamily="1" charset="0"/>
              </a:rPr>
              <a:t>11</a:t>
            </a:r>
            <a:r>
              <a:rPr lang="pt-BR" altLang="en-US" sz="1600" b="1" dirty="0">
                <a:latin typeface="Courier New" pitchFamily="1" charset="0"/>
              </a:rPr>
              <a:t> a2f1 ab31 1248</a:t>
            </a:r>
          </a:p>
          <a:p>
            <a:endParaRPr lang="pt-BR" altLang="en-US" sz="1600" b="1" dirty="0">
              <a:latin typeface="Courier New" pitchFamily="1" charset="0"/>
            </a:endParaRPr>
          </a:p>
          <a:p>
            <a:r>
              <a:rPr lang="pt-BR" altLang="en-US" sz="1600" b="1" dirty="0">
                <a:latin typeface="Courier New" pitchFamily="1" charset="0"/>
              </a:rPr>
              <a:t>3f58 d40b </a:t>
            </a:r>
            <a:r>
              <a:rPr lang="pt-BR" altLang="en-US" sz="1600" b="1" dirty="0">
                <a:solidFill>
                  <a:srgbClr val="0000FF"/>
                </a:solidFill>
                <a:latin typeface="Courier New" pitchFamily="1" charset="0"/>
              </a:rPr>
              <a:t>05ab 0035 0032 2dc1</a:t>
            </a:r>
            <a:r>
              <a:rPr lang="pt-BR" altLang="en-US" sz="1600" b="1" dirty="0">
                <a:latin typeface="Courier New" pitchFamily="1" charset="0"/>
              </a:rPr>
              <a:t> ba39 0000</a:t>
            </a:r>
          </a:p>
          <a:p>
            <a:endParaRPr lang="pt-BR" altLang="en-US" sz="1600" b="1" dirty="0">
              <a:latin typeface="Courier New" pitchFamily="1" charset="0"/>
            </a:endParaRPr>
          </a:p>
          <a:p>
            <a:r>
              <a:rPr lang="pt-BR" altLang="en-US" sz="1600" b="1" dirty="0">
                <a:latin typeface="Courier New" pitchFamily="1" charset="0"/>
              </a:rPr>
              <a:t>0001 0000 0000 0000 0673 7461 7473 650d</a:t>
            </a:r>
          </a:p>
          <a:p>
            <a:endParaRPr lang="pt-BR" altLang="en-US" sz="1600" b="1" dirty="0">
              <a:latin typeface="Courier New" pitchFamily="1" charset="0"/>
            </a:endParaRPr>
          </a:p>
          <a:p>
            <a:r>
              <a:rPr lang="pt-BR" altLang="en-US" sz="1600" b="1" dirty="0">
                <a:latin typeface="Courier New" pitchFamily="1" charset="0"/>
              </a:rPr>
              <a:t>7765 6274 7265 6e64 736c 6976 6503 636f</a:t>
            </a:r>
          </a:p>
          <a:p>
            <a:endParaRPr lang="pt-BR" altLang="en-US" sz="1600" b="1" dirty="0">
              <a:latin typeface="Courier New" pitchFamily="1" charset="0"/>
            </a:endParaRPr>
          </a:p>
          <a:p>
            <a:r>
              <a:rPr lang="pt-BR" altLang="en-US" sz="1600" b="1" dirty="0">
                <a:latin typeface="Courier New" pitchFamily="1" charset="0"/>
              </a:rPr>
              <a:t>6d00 0001 0001</a:t>
            </a:r>
            <a:endParaRPr lang="en-US" altLang="en-US" sz="1600" b="1" dirty="0">
              <a:latin typeface="Courier New" pitchFamily="1" charset="0"/>
            </a:endParaRPr>
          </a:p>
        </p:txBody>
      </p:sp>
      <p:sp>
        <p:nvSpPr>
          <p:cNvPr id="5" name="TextBox 4">
            <a:extLst>
              <a:ext uri="{FF2B5EF4-FFF2-40B4-BE49-F238E27FC236}">
                <a16:creationId xmlns:a16="http://schemas.microsoft.com/office/drawing/2014/main" id="{83D18B21-640E-4876-9EAF-BD1D18935045}"/>
              </a:ext>
            </a:extLst>
          </p:cNvPr>
          <p:cNvSpPr txBox="1"/>
          <p:nvPr/>
        </p:nvSpPr>
        <p:spPr>
          <a:xfrm>
            <a:off x="5105400" y="1752600"/>
            <a:ext cx="2438400" cy="147732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Always start in IP header to know where the start is, you see the “11” in the first blue to see the size</a:t>
            </a:r>
          </a:p>
        </p:txBody>
      </p:sp>
      <p:sp>
        <p:nvSpPr>
          <p:cNvPr id="6" name="TextBox 5">
            <a:extLst>
              <a:ext uri="{FF2B5EF4-FFF2-40B4-BE49-F238E27FC236}">
                <a16:creationId xmlns:a16="http://schemas.microsoft.com/office/drawing/2014/main" id="{A1DAE035-E439-4E47-A383-393D496E6444}"/>
              </a:ext>
            </a:extLst>
          </p:cNvPr>
          <p:cNvSpPr txBox="1"/>
          <p:nvPr/>
        </p:nvSpPr>
        <p:spPr>
          <a:xfrm>
            <a:off x="5105400" y="5617016"/>
            <a:ext cx="2963863"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Header is small, no overhead </a:t>
            </a:r>
            <a:r>
              <a:rPr lang="en-US" sz="1800" dirty="0" err="1">
                <a:latin typeface="Times New Roman" panose="02020603050405020304" pitchFamily="18" charset="0"/>
                <a:cs typeface="Times New Roman" panose="02020603050405020304" pitchFamily="18" charset="0"/>
              </a:rPr>
              <a:t>cuz</a:t>
            </a:r>
            <a:r>
              <a:rPr lang="en-US" sz="1800" dirty="0">
                <a:latin typeface="Times New Roman" panose="02020603050405020304" pitchFamily="18" charset="0"/>
                <a:cs typeface="Times New Roman" panose="02020603050405020304" pitchFamily="18" charset="0"/>
              </a:rPr>
              <a:t> UDP is fast</a:t>
            </a:r>
          </a:p>
        </p:txBody>
      </p:sp>
    </p:spTree>
    <p:extLst>
      <p:ext uri="{BB962C8B-B14F-4D97-AF65-F5344CB8AC3E}">
        <p14:creationId xmlns:p14="http://schemas.microsoft.com/office/powerpoint/2010/main" val="198517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en-US"/>
              <a:t>User Datagram Protocol </a:t>
            </a:r>
            <a:r>
              <a:rPr lang="en-US" altLang="en-US" sz="2800" i="1"/>
              <a:t>… continued</a:t>
            </a:r>
            <a:r>
              <a:rPr lang="en-US" altLang="en-US"/>
              <a:t> </a:t>
            </a:r>
          </a:p>
        </p:txBody>
      </p:sp>
      <p:sp>
        <p:nvSpPr>
          <p:cNvPr id="247811" name="Text Box 3"/>
          <p:cNvSpPr txBox="1">
            <a:spLocks noChangeArrowheads="1"/>
          </p:cNvSpPr>
          <p:nvPr/>
        </p:nvSpPr>
        <p:spPr bwMode="auto">
          <a:xfrm>
            <a:off x="2514600" y="1752600"/>
            <a:ext cx="5867400"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2" eaLnBrk="1" hangingPunct="1">
              <a:buFont typeface="Wingdings" pitchFamily="1" charset="2"/>
              <a:buNone/>
            </a:pPr>
            <a:r>
              <a:rPr lang="en-US" altLang="en-US" sz="1600" b="1" dirty="0">
                <a:latin typeface="Courier New" pitchFamily="1" charset="0"/>
              </a:rPr>
              <a:t>4500 004e 64a7 0000 6d11 33e8 d3df 08d6</a:t>
            </a:r>
          </a:p>
          <a:p>
            <a:pPr lvl="2" eaLnBrk="1" hangingPunct="1">
              <a:buFont typeface="Wingdings" pitchFamily="1" charset="2"/>
              <a:buNone/>
            </a:pPr>
            <a:r>
              <a:rPr lang="pt-BR" altLang="en-US" sz="1600" b="1" dirty="0">
                <a:latin typeface="Courier New" pitchFamily="1" charset="0"/>
              </a:rPr>
              <a:t>20f5 a14f 0402 0000 0089 003a 0696 0100</a:t>
            </a:r>
          </a:p>
          <a:p>
            <a:pPr lvl="2" eaLnBrk="1" hangingPunct="1">
              <a:buFont typeface="Wingdings" pitchFamily="1" charset="2"/>
              <a:buNone/>
            </a:pPr>
            <a:r>
              <a:rPr lang="pt-BR" altLang="en-US" sz="1600" b="1" dirty="0">
                <a:latin typeface="Courier New" pitchFamily="1" charset="0"/>
              </a:rPr>
              <a:t>0010 0001 0000 0000 0000 2043 4b41 4141</a:t>
            </a:r>
          </a:p>
          <a:p>
            <a:pPr lvl="2" eaLnBrk="1" hangingPunct="1">
              <a:buFont typeface="Wingdings" pitchFamily="1" charset="2"/>
              <a:buNone/>
            </a:pPr>
            <a:r>
              <a:rPr lang="pt-BR" altLang="en-US" sz="1600" b="1" dirty="0">
                <a:latin typeface="Courier New" pitchFamily="1" charset="0"/>
              </a:rPr>
              <a:t>4141 4141 4141 4141 4141 4141 4141 4141</a:t>
            </a:r>
          </a:p>
          <a:p>
            <a:pPr lvl="2" eaLnBrk="1" hangingPunct="1">
              <a:buFont typeface="Wingdings" pitchFamily="1" charset="2"/>
              <a:buNone/>
            </a:pPr>
            <a:r>
              <a:rPr lang="en-US" altLang="en-US" sz="1600" b="1" dirty="0">
                <a:latin typeface="Courier New" pitchFamily="1" charset="0"/>
              </a:rPr>
              <a:t>4141 4141 4141 4141 4141 4100 0021</a:t>
            </a:r>
          </a:p>
          <a:p>
            <a:pPr lvl="2" eaLnBrk="1" hangingPunct="1">
              <a:buFont typeface="Wingdings" pitchFamily="1" charset="2"/>
              <a:buNone/>
            </a:pPr>
            <a:endParaRPr lang="en-US" altLang="en-US" sz="800" dirty="0"/>
          </a:p>
          <a:p>
            <a:pPr lvl="2" eaLnBrk="1" hangingPunct="1">
              <a:buFont typeface="Wingdings" pitchFamily="1" charset="2"/>
              <a:buNone/>
            </a:pPr>
            <a:r>
              <a:rPr lang="en-US" altLang="en-US" sz="1600" b="1" dirty="0">
                <a:solidFill>
                  <a:schemeClr val="accent2"/>
                </a:solidFill>
                <a:latin typeface="Courier New" pitchFamily="1" charset="0"/>
              </a:rPr>
              <a:t>4500 0046 e858 0000 3f11 a2f1 ab31 1248</a:t>
            </a:r>
          </a:p>
          <a:p>
            <a:pPr lvl="2" eaLnBrk="1" hangingPunct="1">
              <a:buFont typeface="Wingdings" pitchFamily="1" charset="2"/>
              <a:buNone/>
            </a:pPr>
            <a:r>
              <a:rPr lang="de-DE" altLang="en-US" sz="1600" b="1" dirty="0">
                <a:solidFill>
                  <a:schemeClr val="accent2"/>
                </a:solidFill>
                <a:latin typeface="Courier New" pitchFamily="1" charset="0"/>
              </a:rPr>
              <a:t>3f58 d40b 05ab 0035 0032 2dc1 ba39 0000</a:t>
            </a:r>
            <a:endParaRPr lang="pt-BR" altLang="en-US" sz="1600" b="1" dirty="0">
              <a:solidFill>
                <a:schemeClr val="accent2"/>
              </a:solidFill>
              <a:latin typeface="Courier New" pitchFamily="1" charset="0"/>
            </a:endParaRPr>
          </a:p>
          <a:p>
            <a:pPr lvl="2" eaLnBrk="1" hangingPunct="1">
              <a:buFont typeface="Wingdings" pitchFamily="1" charset="2"/>
              <a:buNone/>
            </a:pPr>
            <a:r>
              <a:rPr lang="pt-BR" altLang="en-US" sz="1600" b="1" dirty="0">
                <a:solidFill>
                  <a:schemeClr val="accent2"/>
                </a:solidFill>
                <a:latin typeface="Courier New" pitchFamily="1" charset="0"/>
              </a:rPr>
              <a:t>0001 0000 0000 0000 0673 7461 7473 650d</a:t>
            </a:r>
          </a:p>
          <a:p>
            <a:pPr lvl="2" eaLnBrk="1" hangingPunct="1">
              <a:buFont typeface="Wingdings" pitchFamily="1" charset="2"/>
              <a:buNone/>
            </a:pPr>
            <a:r>
              <a:rPr lang="pt-BR" altLang="en-US" sz="1600" b="1" dirty="0">
                <a:solidFill>
                  <a:schemeClr val="accent2"/>
                </a:solidFill>
                <a:latin typeface="Courier New" pitchFamily="1" charset="0"/>
              </a:rPr>
              <a:t>7765 6274 7265 6e64 736c 6976 6503 636f</a:t>
            </a:r>
          </a:p>
          <a:p>
            <a:pPr lvl="2" eaLnBrk="1" hangingPunct="1">
              <a:buFont typeface="Wingdings" pitchFamily="1" charset="2"/>
              <a:buNone/>
            </a:pPr>
            <a:r>
              <a:rPr lang="en-US" altLang="en-US" sz="1600" b="1" dirty="0">
                <a:solidFill>
                  <a:schemeClr val="accent2"/>
                </a:solidFill>
                <a:latin typeface="Courier New" pitchFamily="1" charset="0"/>
              </a:rPr>
              <a:t>6d00 0001 0001</a:t>
            </a:r>
          </a:p>
          <a:p>
            <a:pPr lvl="3" eaLnBrk="1" hangingPunct="1">
              <a:buClr>
                <a:schemeClr val="tx1"/>
              </a:buClr>
              <a:buFont typeface="Wingdings" pitchFamily="1" charset="2"/>
              <a:buNone/>
            </a:pPr>
            <a:endParaRPr lang="en-US" altLang="en-US" sz="800" dirty="0"/>
          </a:p>
          <a:p>
            <a:pPr lvl="2" eaLnBrk="1" hangingPunct="1">
              <a:buFont typeface="Wingdings" pitchFamily="1" charset="2"/>
              <a:buNone/>
            </a:pPr>
            <a:r>
              <a:rPr lang="pt-BR" altLang="en-US" sz="1600" b="1" dirty="0">
                <a:latin typeface="Courier New" pitchFamily="1" charset="0"/>
              </a:rPr>
              <a:t>4500 004e 0312 0000 8011 4ec6 9420 6007</a:t>
            </a:r>
            <a:endParaRPr lang="en-US" altLang="en-US" sz="1600" b="1" dirty="0">
              <a:latin typeface="Courier New" pitchFamily="1" charset="0"/>
            </a:endParaRPr>
          </a:p>
          <a:p>
            <a:pPr lvl="2" eaLnBrk="1" hangingPunct="1">
              <a:buFont typeface="Wingdings" pitchFamily="1" charset="2"/>
              <a:buNone/>
            </a:pPr>
            <a:r>
              <a:rPr lang="en-US" altLang="en-US" sz="1600" b="1" dirty="0">
                <a:latin typeface="Courier New" pitchFamily="1" charset="0"/>
              </a:rPr>
              <a:t>9420 607f 0089 0089 003a 42be 8272 0110</a:t>
            </a:r>
            <a:endParaRPr lang="pt-BR" altLang="en-US" sz="1600" b="1" dirty="0">
              <a:latin typeface="Courier New" pitchFamily="1" charset="0"/>
            </a:endParaRPr>
          </a:p>
          <a:p>
            <a:pPr lvl="2" eaLnBrk="1" hangingPunct="1">
              <a:buFont typeface="Wingdings" pitchFamily="1" charset="2"/>
              <a:buNone/>
            </a:pPr>
            <a:r>
              <a:rPr lang="pt-BR" altLang="en-US" sz="1600" b="1" dirty="0">
                <a:latin typeface="Courier New" pitchFamily="1" charset="0"/>
              </a:rPr>
              <a:t>0001 0000 0000 0000 2046 4545 4646 4446</a:t>
            </a:r>
          </a:p>
          <a:p>
            <a:pPr lvl="2" eaLnBrk="1" hangingPunct="1">
              <a:buFont typeface="Wingdings" pitchFamily="1" charset="2"/>
              <a:buNone/>
            </a:pPr>
            <a:r>
              <a:rPr lang="pt-BR" altLang="en-US" sz="1600" b="1" dirty="0">
                <a:latin typeface="Courier New" pitchFamily="1" charset="0"/>
              </a:rPr>
              <a:t>4543 4143 4143 4143 4143 4143 4143 4143</a:t>
            </a:r>
          </a:p>
          <a:p>
            <a:pPr lvl="2" eaLnBrk="1" hangingPunct="1">
              <a:buFont typeface="Wingdings" pitchFamily="1" charset="2"/>
              <a:buNone/>
            </a:pPr>
            <a:r>
              <a:rPr lang="en-US" altLang="en-US" sz="1600" b="1" dirty="0">
                <a:latin typeface="Courier New" pitchFamily="1" charset="0"/>
              </a:rPr>
              <a:t>4143 4143 4143 4142 4c00 0020 0001</a:t>
            </a:r>
          </a:p>
        </p:txBody>
      </p:sp>
      <p:sp>
        <p:nvSpPr>
          <p:cNvPr id="247812" name="Text Box 4"/>
          <p:cNvSpPr txBox="1">
            <a:spLocks noChangeArrowheads="1"/>
          </p:cNvSpPr>
          <p:nvPr/>
        </p:nvSpPr>
        <p:spPr bwMode="auto">
          <a:xfrm>
            <a:off x="685800" y="1752600"/>
            <a:ext cx="19970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Arial" charset="0"/>
              </a:defRPr>
            </a:lvl1pPr>
            <a:lvl2pPr marL="571500">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Ø"/>
            </a:pPr>
            <a:r>
              <a:rPr lang="en-US" altLang="en-US" dirty="0"/>
              <a:t>Packet #1</a:t>
            </a:r>
          </a:p>
          <a:p>
            <a:pPr eaLnBrk="1" hangingPunct="1">
              <a:buFont typeface="Wingdings" pitchFamily="1" charset="2"/>
              <a:buChar char="Ø"/>
            </a:pPr>
            <a:endParaRPr lang="en-US" altLang="en-US" dirty="0"/>
          </a:p>
          <a:p>
            <a:pPr eaLnBrk="1" hangingPunct="1">
              <a:buFont typeface="Wingdings" pitchFamily="1" charset="2"/>
              <a:buChar char="Ø"/>
            </a:pPr>
            <a:endParaRPr lang="en-US" altLang="en-US" dirty="0"/>
          </a:p>
          <a:p>
            <a:pPr eaLnBrk="1" hangingPunct="1">
              <a:buFont typeface="Wingdings" pitchFamily="1" charset="2"/>
              <a:buChar char="Ø"/>
            </a:pPr>
            <a:endParaRPr lang="en-US" altLang="en-US" dirty="0"/>
          </a:p>
          <a:p>
            <a:pPr eaLnBrk="1" hangingPunct="1">
              <a:buFont typeface="Wingdings" pitchFamily="1" charset="2"/>
              <a:buChar char="Ø"/>
            </a:pPr>
            <a:r>
              <a:rPr lang="en-US" altLang="en-US" dirty="0"/>
              <a:t>Packet #2</a:t>
            </a:r>
          </a:p>
          <a:p>
            <a:pPr eaLnBrk="1" hangingPunct="1">
              <a:buFont typeface="Wingdings" pitchFamily="1" charset="2"/>
              <a:buChar char="Ø"/>
            </a:pPr>
            <a:endParaRPr lang="en-US" altLang="en-US" dirty="0"/>
          </a:p>
          <a:p>
            <a:pPr eaLnBrk="1" hangingPunct="1">
              <a:buFont typeface="Wingdings" pitchFamily="1" charset="2"/>
              <a:buChar char="Ø"/>
            </a:pPr>
            <a:endParaRPr lang="en-US" altLang="en-US" dirty="0"/>
          </a:p>
          <a:p>
            <a:pPr eaLnBrk="1" hangingPunct="1">
              <a:buFont typeface="Wingdings" pitchFamily="1" charset="2"/>
              <a:buChar char="Ø"/>
            </a:pPr>
            <a:endParaRPr lang="en-US" altLang="en-US" dirty="0"/>
          </a:p>
          <a:p>
            <a:pPr eaLnBrk="1" hangingPunct="1">
              <a:buFont typeface="Wingdings" pitchFamily="1" charset="2"/>
              <a:buChar char="Ø"/>
            </a:pPr>
            <a:r>
              <a:rPr lang="en-US" altLang="en-US" dirty="0"/>
              <a:t>Packet #3</a:t>
            </a:r>
          </a:p>
        </p:txBody>
      </p:sp>
    </p:spTree>
    <p:extLst>
      <p:ext uri="{BB962C8B-B14F-4D97-AF65-F5344CB8AC3E}">
        <p14:creationId xmlns:p14="http://schemas.microsoft.com/office/powerpoint/2010/main" val="429594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a:t>
            </a:r>
          </a:p>
        </p:txBody>
      </p:sp>
      <p:sp>
        <p:nvSpPr>
          <p:cNvPr id="3" name="Content Placeholder 2"/>
          <p:cNvSpPr>
            <a:spLocks noGrp="1"/>
          </p:cNvSpPr>
          <p:nvPr>
            <p:ph idx="1"/>
          </p:nvPr>
        </p:nvSpPr>
        <p:spPr/>
        <p:txBody>
          <a:bodyPr/>
          <a:lstStyle/>
          <a:p>
            <a:r>
              <a:rPr lang="en-US" dirty="0"/>
              <a:t>Internet Control Message Protocol (ICMP) </a:t>
            </a:r>
          </a:p>
          <a:p>
            <a:r>
              <a:rPr lang="en-US" dirty="0"/>
              <a:t>Control and error messages</a:t>
            </a:r>
          </a:p>
          <a:p>
            <a:r>
              <a:rPr lang="en-US" dirty="0"/>
              <a:t>Encapsulated by IP packet</a:t>
            </a:r>
          </a:p>
          <a:p>
            <a:pPr lvl="1"/>
            <a:r>
              <a:rPr lang="en-US" dirty="0"/>
              <a:t>https://en.wikipedia.org/wiki/Internet_Control_Message_Protocol#Control_messages</a:t>
            </a:r>
          </a:p>
          <a:p>
            <a:endParaRPr lang="en-US" dirty="0"/>
          </a:p>
        </p:txBody>
      </p:sp>
    </p:spTree>
    <p:extLst>
      <p:ext uri="{BB962C8B-B14F-4D97-AF65-F5344CB8AC3E}">
        <p14:creationId xmlns:p14="http://schemas.microsoft.com/office/powerpoint/2010/main" val="205656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609600"/>
            <a:ext cx="6800850" cy="457200"/>
          </a:xfrm>
        </p:spPr>
        <p:txBody>
          <a:bodyPr/>
          <a:lstStyle/>
          <a:p>
            <a:r>
              <a:rPr lang="en-US" altLang="en-US"/>
              <a:t>Internet Control Message Protocol</a:t>
            </a:r>
            <a:endParaRPr lang="en-US" altLang="en-US" sz="2000" i="1"/>
          </a:p>
        </p:txBody>
      </p:sp>
      <p:graphicFrame>
        <p:nvGraphicFramePr>
          <p:cNvPr id="228358" name="Object 6"/>
          <p:cNvGraphicFramePr>
            <a:graphicFrameLocks noGrp="1" noChangeAspect="1"/>
          </p:cNvGraphicFramePr>
          <p:nvPr>
            <p:ph idx="1"/>
            <p:extLst>
              <p:ext uri="{D42A27DB-BD31-4B8C-83A1-F6EECF244321}">
                <p14:modId xmlns:p14="http://schemas.microsoft.com/office/powerpoint/2010/main" val="712658812"/>
              </p:ext>
            </p:extLst>
          </p:nvPr>
        </p:nvGraphicFramePr>
        <p:xfrm>
          <a:off x="533401" y="1438276"/>
          <a:ext cx="4572000" cy="1981056"/>
        </p:xfrm>
        <a:graphic>
          <a:graphicData uri="http://schemas.openxmlformats.org/presentationml/2006/ole">
            <mc:AlternateContent xmlns:mc="http://schemas.openxmlformats.org/markup-compatibility/2006">
              <mc:Choice xmlns:v="urn:schemas-microsoft-com:vml" Requires="v">
                <p:oleObj spid="_x0000_s6167" name="VISIO" r:id="rId4" imgW="4616280" imgH="2000880" progId="Visio.Drawing.6">
                  <p:embed/>
                </p:oleObj>
              </mc:Choice>
              <mc:Fallback>
                <p:oleObj name="VISIO" r:id="rId4" imgW="4616280" imgH="2000880" progId="Visio.Drawing.6">
                  <p:embed/>
                  <p:pic>
                    <p:nvPicPr>
                      <p:cNvPr id="22835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1" y="1438276"/>
                        <a:ext cx="4572000" cy="1981056"/>
                      </a:xfrm>
                      <a:prstGeom prst="rect">
                        <a:avLst/>
                      </a:prstGeom>
                      <a:noFill/>
                      <a:ln>
                        <a:noFill/>
                      </a:ln>
                      <a:effectLst/>
                    </p:spPr>
                  </p:pic>
                </p:oleObj>
              </mc:Fallback>
            </mc:AlternateContent>
          </a:graphicData>
        </a:graphic>
      </p:graphicFrame>
      <p:sp>
        <p:nvSpPr>
          <p:cNvPr id="228360" name="Text Box 8"/>
          <p:cNvSpPr txBox="1">
            <a:spLocks noChangeArrowheads="1"/>
          </p:cNvSpPr>
          <p:nvPr/>
        </p:nvSpPr>
        <p:spPr bwMode="auto">
          <a:xfrm>
            <a:off x="3581400" y="3619500"/>
            <a:ext cx="5033962"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pt-BR" altLang="en-US" sz="1600" b="1" dirty="0">
                <a:latin typeface="Courier New" pitchFamily="1" charset="0"/>
              </a:rPr>
              <a:t>45c0 005c e857 0000 3f</a:t>
            </a:r>
            <a:r>
              <a:rPr lang="pt-BR" altLang="en-US" sz="1600" b="1" dirty="0">
                <a:solidFill>
                  <a:srgbClr val="0000FF"/>
                </a:solidFill>
                <a:latin typeface="Courier New" pitchFamily="1" charset="0"/>
              </a:rPr>
              <a:t>01</a:t>
            </a:r>
            <a:r>
              <a:rPr lang="pt-BR" altLang="en-US" sz="1600" b="1" dirty="0">
                <a:latin typeface="Courier New" pitchFamily="1" charset="0"/>
              </a:rPr>
              <a:t> 5a93 aa81 3534</a:t>
            </a:r>
          </a:p>
          <a:p>
            <a:endParaRPr lang="pt-BR" altLang="en-US" sz="1600" b="1" dirty="0">
              <a:latin typeface="Courier New" pitchFamily="1" charset="0"/>
            </a:endParaRPr>
          </a:p>
          <a:p>
            <a:r>
              <a:rPr lang="pt-BR" altLang="en-US" sz="1600" b="1" dirty="0">
                <a:latin typeface="Courier New" pitchFamily="1" charset="0"/>
              </a:rPr>
              <a:t>5804 003d </a:t>
            </a:r>
            <a:r>
              <a:rPr lang="pt-BR" altLang="en-US" sz="1600" b="1" dirty="0">
                <a:solidFill>
                  <a:srgbClr val="0000FF"/>
                </a:solidFill>
                <a:latin typeface="Courier New" pitchFamily="1" charset="0"/>
              </a:rPr>
              <a:t>0303 4a7d</a:t>
            </a:r>
            <a:r>
              <a:rPr lang="pt-BR" altLang="en-US" sz="1600" b="1" dirty="0">
                <a:latin typeface="Courier New" pitchFamily="1" charset="0"/>
              </a:rPr>
              <a:t> 0000 0000 4500 002c</a:t>
            </a:r>
          </a:p>
          <a:p>
            <a:endParaRPr lang="pt-BR" altLang="en-US" sz="1600" b="1" dirty="0">
              <a:latin typeface="Courier New" pitchFamily="1" charset="0"/>
            </a:endParaRPr>
          </a:p>
          <a:p>
            <a:r>
              <a:rPr lang="pt-BR" altLang="en-US" sz="1600" b="1" dirty="0">
                <a:latin typeface="Courier New" pitchFamily="1" charset="0"/>
              </a:rPr>
              <a:t>79a4 0000 1c06 329d 5804 003d c08a d9bf</a:t>
            </a:r>
          </a:p>
          <a:p>
            <a:endParaRPr lang="pt-BR" altLang="en-US" sz="1600" b="1" dirty="0">
              <a:latin typeface="Courier New" pitchFamily="1" charset="0"/>
            </a:endParaRPr>
          </a:p>
          <a:p>
            <a:r>
              <a:rPr lang="pt-BR" altLang="en-US" sz="1600" b="1" dirty="0">
                <a:latin typeface="Courier New" pitchFamily="1" charset="0"/>
              </a:rPr>
              <a:t>4374 0017 7025 c3d1 0000 0000 6002 00a4</a:t>
            </a:r>
          </a:p>
          <a:p>
            <a:endParaRPr lang="pt-BR" altLang="en-US" sz="1600" b="1" dirty="0">
              <a:latin typeface="Courier New" pitchFamily="1" charset="0"/>
            </a:endParaRPr>
          </a:p>
          <a:p>
            <a:r>
              <a:rPr lang="pt-BR" altLang="en-US" sz="1600" b="1" dirty="0">
                <a:latin typeface="Courier New" pitchFamily="1" charset="0"/>
              </a:rPr>
              <a:t>32d7 0000 0204 0052 3220 7309 0000 0000</a:t>
            </a:r>
          </a:p>
          <a:p>
            <a:endParaRPr lang="pt-BR" altLang="en-US" sz="1600" b="1" dirty="0">
              <a:latin typeface="Courier New" pitchFamily="1" charset="0"/>
            </a:endParaRPr>
          </a:p>
          <a:p>
            <a:r>
              <a:rPr lang="pt-BR" altLang="en-US" sz="1600" b="1" dirty="0">
                <a:latin typeface="Courier New" pitchFamily="1" charset="0"/>
              </a:rPr>
              <a:t>0000 0000 0000 0000 0000 0000</a:t>
            </a:r>
            <a:endParaRPr lang="en-US" altLang="en-US" sz="1600" b="1" dirty="0">
              <a:latin typeface="Courier New" pitchFamily="1" charset="0"/>
            </a:endParaRPr>
          </a:p>
        </p:txBody>
      </p:sp>
      <p:sp>
        <p:nvSpPr>
          <p:cNvPr id="5" name="TextBox 4">
            <a:extLst>
              <a:ext uri="{FF2B5EF4-FFF2-40B4-BE49-F238E27FC236}">
                <a16:creationId xmlns:a16="http://schemas.microsoft.com/office/drawing/2014/main" id="{E9EAF5A6-4EF0-49F9-97B4-CCF6020FF8C1}"/>
              </a:ext>
            </a:extLst>
          </p:cNvPr>
          <p:cNvSpPr txBox="1"/>
          <p:nvPr/>
        </p:nvSpPr>
        <p:spPr>
          <a:xfrm>
            <a:off x="304800" y="3823465"/>
            <a:ext cx="3139001" cy="1569660"/>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20 bytes long, the 01 signals ICMP</a:t>
            </a:r>
          </a:p>
          <a:p>
            <a:r>
              <a:rPr lang="en-US" sz="1600" b="1" dirty="0">
                <a:latin typeface="Times New Roman" panose="02020603050405020304" pitchFamily="18" charset="0"/>
                <a:cs typeface="Times New Roman" panose="02020603050405020304" pitchFamily="18" charset="0"/>
              </a:rPr>
              <a:t>Message type: </a:t>
            </a:r>
            <a:r>
              <a:rPr lang="en-US" sz="1600" dirty="0">
                <a:latin typeface="Times New Roman" panose="02020603050405020304" pitchFamily="18" charset="0"/>
                <a:cs typeface="Times New Roman" panose="02020603050405020304" pitchFamily="18" charset="0"/>
              </a:rPr>
              <a:t>03</a:t>
            </a:r>
          </a:p>
          <a:p>
            <a:r>
              <a:rPr lang="en-US" sz="1600" b="1" dirty="0">
                <a:latin typeface="Times New Roman" panose="02020603050405020304" pitchFamily="18" charset="0"/>
                <a:cs typeface="Times New Roman" panose="02020603050405020304" pitchFamily="18" charset="0"/>
              </a:rPr>
              <a:t>Message code:</a:t>
            </a:r>
            <a:r>
              <a:rPr lang="en-US" sz="1600" dirty="0">
                <a:latin typeface="Times New Roman" panose="02020603050405020304" pitchFamily="18" charset="0"/>
                <a:cs typeface="Times New Roman" panose="02020603050405020304" pitchFamily="18" charset="0"/>
              </a:rPr>
              <a:t> 03</a:t>
            </a:r>
          </a:p>
          <a:p>
            <a:r>
              <a:rPr lang="en-US" sz="1600" b="1" dirty="0">
                <a:latin typeface="Times New Roman" panose="02020603050405020304" pitchFamily="18" charset="0"/>
                <a:cs typeface="Times New Roman" panose="02020603050405020304" pitchFamily="18" charset="0"/>
              </a:rPr>
              <a:t>ICMP Checksum:</a:t>
            </a:r>
            <a:r>
              <a:rPr lang="en-US" sz="1600" dirty="0">
                <a:latin typeface="Times New Roman" panose="02020603050405020304" pitchFamily="18" charset="0"/>
                <a:cs typeface="Times New Roman" panose="02020603050405020304" pitchFamily="18" charset="0"/>
              </a:rPr>
              <a:t> 4a7d</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Ex. </a:t>
            </a:r>
            <a:r>
              <a:rPr lang="en-US" sz="1600" dirty="0">
                <a:latin typeface="Times New Roman" panose="02020603050405020304" pitchFamily="18" charset="0"/>
                <a:cs typeface="Times New Roman" panose="02020603050405020304" pitchFamily="18" charset="0"/>
              </a:rPr>
              <a:t>If a port is unreachable (closed)</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23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685800" y="609600"/>
            <a:ext cx="6800850" cy="457200"/>
          </a:xfrm>
        </p:spPr>
        <p:txBody>
          <a:bodyPr/>
          <a:lstStyle/>
          <a:p>
            <a:r>
              <a:rPr lang="en-US" altLang="en-US" dirty="0"/>
              <a:t>ICMP Message Type &amp; Code</a:t>
            </a:r>
            <a:endParaRPr lang="en-US" altLang="en-US" sz="2000" i="1" dirty="0"/>
          </a:p>
        </p:txBody>
      </p:sp>
      <p:pic>
        <p:nvPicPr>
          <p:cNvPr id="3" name="Picture 2"/>
          <p:cNvPicPr>
            <a:picLocks noChangeAspect="1"/>
          </p:cNvPicPr>
          <p:nvPr/>
        </p:nvPicPr>
        <p:blipFill>
          <a:blip r:embed="rId3"/>
          <a:stretch>
            <a:fillRect/>
          </a:stretch>
        </p:blipFill>
        <p:spPr>
          <a:xfrm>
            <a:off x="609600" y="1600200"/>
            <a:ext cx="7953375" cy="4623857"/>
          </a:xfrm>
          <a:prstGeom prst="rect">
            <a:avLst/>
          </a:prstGeom>
        </p:spPr>
      </p:pic>
    </p:spTree>
    <p:extLst>
      <p:ext uri="{BB962C8B-B14F-4D97-AF65-F5344CB8AC3E}">
        <p14:creationId xmlns:p14="http://schemas.microsoft.com/office/powerpoint/2010/main" val="6163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ICMP </a:t>
            </a:r>
          </a:p>
        </p:txBody>
      </p:sp>
      <p:sp>
        <p:nvSpPr>
          <p:cNvPr id="3" name="Content Placeholder 2"/>
          <p:cNvSpPr>
            <a:spLocks noGrp="1"/>
          </p:cNvSpPr>
          <p:nvPr>
            <p:ph idx="1"/>
          </p:nvPr>
        </p:nvSpPr>
        <p:spPr/>
        <p:txBody>
          <a:bodyPr/>
          <a:lstStyle/>
          <a:p>
            <a:r>
              <a:rPr lang="en-US" dirty="0"/>
              <a:t>Echo Request</a:t>
            </a:r>
          </a:p>
          <a:p>
            <a:pPr lvl="1"/>
            <a:r>
              <a:rPr lang="en-US" dirty="0"/>
              <a:t>For Ping</a:t>
            </a:r>
          </a:p>
          <a:p>
            <a:pPr lvl="1"/>
            <a:r>
              <a:rPr lang="en-US" dirty="0"/>
              <a:t>Often disabled due to Ping Flood</a:t>
            </a:r>
          </a:p>
          <a:p>
            <a:pPr lvl="2"/>
            <a:r>
              <a:rPr lang="en-US" dirty="0"/>
              <a:t>Ping flood = Send lots ICMP Echo requests to a machine without waiting for a reply.</a:t>
            </a:r>
          </a:p>
        </p:txBody>
      </p:sp>
      <p:sp>
        <p:nvSpPr>
          <p:cNvPr id="4" name="TextBox 3">
            <a:extLst>
              <a:ext uri="{FF2B5EF4-FFF2-40B4-BE49-F238E27FC236}">
                <a16:creationId xmlns:a16="http://schemas.microsoft.com/office/drawing/2014/main" id="{EBB76734-D612-4D93-843E-9185DEA1E604}"/>
              </a:ext>
            </a:extLst>
          </p:cNvPr>
          <p:cNvSpPr txBox="1"/>
          <p:nvPr/>
        </p:nvSpPr>
        <p:spPr>
          <a:xfrm>
            <a:off x="2057401" y="4495800"/>
            <a:ext cx="457200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Principle of least privilege: No reason to answer ping (most people cannot stop the attacks so no use)</a:t>
            </a:r>
          </a:p>
        </p:txBody>
      </p:sp>
    </p:spTree>
    <p:extLst>
      <p:ext uri="{BB962C8B-B14F-4D97-AF65-F5344CB8AC3E}">
        <p14:creationId xmlns:p14="http://schemas.microsoft.com/office/powerpoint/2010/main" val="1874671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en-US"/>
              <a:t>ICMP </a:t>
            </a:r>
            <a:r>
              <a:rPr lang="en-US" altLang="en-US" sz="2800" i="1"/>
              <a:t>… continued</a:t>
            </a:r>
            <a:r>
              <a:rPr lang="en-US" altLang="en-US"/>
              <a:t> </a:t>
            </a:r>
          </a:p>
        </p:txBody>
      </p:sp>
      <p:sp>
        <p:nvSpPr>
          <p:cNvPr id="249859" name="Text Box 3"/>
          <p:cNvSpPr txBox="1">
            <a:spLocks noChangeArrowheads="1"/>
          </p:cNvSpPr>
          <p:nvPr/>
        </p:nvSpPr>
        <p:spPr bwMode="auto">
          <a:xfrm>
            <a:off x="2514600" y="1600200"/>
            <a:ext cx="58674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lvl="2" eaLnBrk="1" hangingPunct="1">
              <a:buFont typeface="Wingdings" pitchFamily="1" charset="2"/>
              <a:buNone/>
            </a:pPr>
            <a:r>
              <a:rPr lang="en-US" altLang="en-US" sz="1600" b="1" dirty="0">
                <a:latin typeface="Courier New" pitchFamily="1" charset="0"/>
              </a:rPr>
              <a:t>45c0 005c e857 0000 3f01 5a93 aa81 3534</a:t>
            </a:r>
          </a:p>
          <a:p>
            <a:pPr lvl="2" eaLnBrk="1" hangingPunct="1">
              <a:buFont typeface="Wingdings" pitchFamily="1" charset="2"/>
              <a:buNone/>
            </a:pPr>
            <a:r>
              <a:rPr lang="pt-BR" altLang="en-US" sz="1600" b="1" dirty="0">
                <a:latin typeface="Courier New" pitchFamily="1" charset="0"/>
              </a:rPr>
              <a:t>5804 003d 0303 4a7d 0000 0000 4500 002c</a:t>
            </a:r>
          </a:p>
          <a:p>
            <a:pPr lvl="2" eaLnBrk="1" hangingPunct="1">
              <a:buFont typeface="Wingdings" pitchFamily="1" charset="2"/>
              <a:buNone/>
            </a:pPr>
            <a:r>
              <a:rPr lang="pt-BR" altLang="en-US" sz="1600" b="1" dirty="0">
                <a:latin typeface="Courier New" pitchFamily="1" charset="0"/>
              </a:rPr>
              <a:t>79a4 0000 1c06 329d 5804 003d c08a d9bf</a:t>
            </a:r>
          </a:p>
          <a:p>
            <a:pPr lvl="2" eaLnBrk="1" hangingPunct="1">
              <a:buFont typeface="Wingdings" pitchFamily="1" charset="2"/>
              <a:buNone/>
            </a:pPr>
            <a:r>
              <a:rPr lang="pt-BR" altLang="en-US" sz="1600" b="1" dirty="0">
                <a:latin typeface="Courier New" pitchFamily="1" charset="0"/>
              </a:rPr>
              <a:t>4374 0017 7025 c3d1 0000 0000 6002 00a4</a:t>
            </a:r>
          </a:p>
          <a:p>
            <a:pPr lvl="2" eaLnBrk="1" hangingPunct="1">
              <a:buFont typeface="Wingdings" pitchFamily="1" charset="2"/>
              <a:buNone/>
            </a:pPr>
            <a:r>
              <a:rPr lang="en-US" altLang="en-US" sz="1600" b="1" dirty="0">
                <a:latin typeface="Courier New" pitchFamily="1" charset="0"/>
              </a:rPr>
              <a:t>32d7 0000 0204 0052 3220 7309 0000 0000</a:t>
            </a:r>
          </a:p>
          <a:p>
            <a:pPr lvl="2" eaLnBrk="1" hangingPunct="1">
              <a:buFont typeface="Wingdings" pitchFamily="1" charset="2"/>
              <a:buNone/>
            </a:pPr>
            <a:r>
              <a:rPr lang="en-US" altLang="en-US" sz="1600" b="1" dirty="0">
                <a:latin typeface="Courier New" pitchFamily="1" charset="0"/>
              </a:rPr>
              <a:t>0000 0000 0000 0000</a:t>
            </a:r>
          </a:p>
          <a:p>
            <a:pPr lvl="3" eaLnBrk="1" hangingPunct="1">
              <a:buClr>
                <a:schemeClr val="tx1"/>
              </a:buClr>
              <a:buFont typeface="Wingdings" pitchFamily="1" charset="2"/>
              <a:buNone/>
            </a:pPr>
            <a:endParaRPr lang="en-US" altLang="en-US" sz="800" dirty="0"/>
          </a:p>
          <a:p>
            <a:pPr lvl="2" eaLnBrk="1" hangingPunct="1">
              <a:buFont typeface="Wingdings" pitchFamily="1" charset="2"/>
              <a:buNone/>
            </a:pPr>
            <a:r>
              <a:rPr lang="en-US" altLang="en-US" sz="1600" b="1" dirty="0">
                <a:solidFill>
                  <a:schemeClr val="accent2"/>
                </a:solidFill>
                <a:latin typeface="Courier New" pitchFamily="1" charset="0"/>
              </a:rPr>
              <a:t>4500 0046 e858 0000 3f01 a2f1 ab31 1248</a:t>
            </a:r>
          </a:p>
          <a:p>
            <a:pPr lvl="2" eaLnBrk="1" hangingPunct="1">
              <a:buFont typeface="Wingdings" pitchFamily="1" charset="2"/>
              <a:buNone/>
            </a:pPr>
            <a:r>
              <a:rPr lang="de-DE" altLang="en-US" sz="1600" b="1" dirty="0">
                <a:solidFill>
                  <a:schemeClr val="accent2"/>
                </a:solidFill>
                <a:latin typeface="Courier New" pitchFamily="1" charset="0"/>
              </a:rPr>
              <a:t>3f58 d40b 0000 0035 0032 2dc1 ba39 0000</a:t>
            </a:r>
            <a:endParaRPr lang="pt-BR" altLang="en-US" sz="1600" b="1" dirty="0">
              <a:solidFill>
                <a:schemeClr val="accent2"/>
              </a:solidFill>
              <a:latin typeface="Courier New" pitchFamily="1" charset="0"/>
            </a:endParaRPr>
          </a:p>
          <a:p>
            <a:pPr lvl="2" eaLnBrk="1" hangingPunct="1">
              <a:buFont typeface="Wingdings" pitchFamily="1" charset="2"/>
              <a:buNone/>
            </a:pPr>
            <a:r>
              <a:rPr lang="pt-BR" altLang="en-US" sz="1600" b="1" dirty="0">
                <a:solidFill>
                  <a:schemeClr val="accent2"/>
                </a:solidFill>
                <a:latin typeface="Courier New" pitchFamily="1" charset="0"/>
              </a:rPr>
              <a:t>0001 0000 0000 0000 0673 7461 7473 650d</a:t>
            </a:r>
          </a:p>
          <a:p>
            <a:pPr lvl="2" eaLnBrk="1" hangingPunct="1">
              <a:buFont typeface="Wingdings" pitchFamily="1" charset="2"/>
              <a:buNone/>
            </a:pPr>
            <a:r>
              <a:rPr lang="pt-BR" altLang="en-US" sz="1600" b="1" dirty="0">
                <a:solidFill>
                  <a:schemeClr val="accent2"/>
                </a:solidFill>
                <a:latin typeface="Courier New" pitchFamily="1" charset="0"/>
              </a:rPr>
              <a:t>7765 6274 7265 6e64 736c 6976 6503 636f</a:t>
            </a:r>
          </a:p>
          <a:p>
            <a:pPr lvl="2" eaLnBrk="1" hangingPunct="1">
              <a:buFont typeface="Wingdings" pitchFamily="1" charset="2"/>
              <a:buNone/>
            </a:pPr>
            <a:r>
              <a:rPr lang="en-US" altLang="en-US" sz="1600" b="1" dirty="0">
                <a:solidFill>
                  <a:schemeClr val="accent2"/>
                </a:solidFill>
                <a:latin typeface="Courier New" pitchFamily="1" charset="0"/>
              </a:rPr>
              <a:t>6d00 0001 0001</a:t>
            </a:r>
          </a:p>
          <a:p>
            <a:pPr lvl="3" eaLnBrk="1" hangingPunct="1">
              <a:buClr>
                <a:schemeClr val="tx1"/>
              </a:buClr>
              <a:buFont typeface="Wingdings" pitchFamily="1" charset="2"/>
              <a:buNone/>
            </a:pPr>
            <a:endParaRPr lang="en-US" altLang="en-US" sz="800" dirty="0"/>
          </a:p>
          <a:p>
            <a:pPr lvl="2" eaLnBrk="1" hangingPunct="1">
              <a:buFont typeface="Wingdings" pitchFamily="1" charset="2"/>
              <a:buNone/>
            </a:pPr>
            <a:r>
              <a:rPr lang="en-US" altLang="en-US" sz="1600" b="1" dirty="0">
                <a:latin typeface="Courier New" pitchFamily="1" charset="0"/>
              </a:rPr>
              <a:t>4500 055e 0cc7 0000 f601 a7e1 cca2 60d7</a:t>
            </a:r>
          </a:p>
          <a:p>
            <a:pPr lvl="2" eaLnBrk="1" hangingPunct="1">
              <a:buFont typeface="Wingdings" pitchFamily="1" charset="2"/>
              <a:buNone/>
            </a:pPr>
            <a:r>
              <a:rPr lang="pt-BR" altLang="en-US" sz="1600" b="1" dirty="0">
                <a:latin typeface="Courier New" pitchFamily="1" charset="0"/>
              </a:rPr>
              <a:t>da21 4218 1200 f428 bfd6 f97d 011d 15cf</a:t>
            </a:r>
          </a:p>
          <a:p>
            <a:pPr lvl="2" eaLnBrk="1" hangingPunct="1">
              <a:buFont typeface="Wingdings" pitchFamily="1" charset="2"/>
              <a:buNone/>
            </a:pPr>
            <a:r>
              <a:rPr lang="pt-BR" altLang="en-US" sz="1600" b="1" dirty="0">
                <a:latin typeface="Courier New" pitchFamily="1" charset="0"/>
              </a:rPr>
              <a:t>2032 3030 204f 4b0d 0a4d 494d 452d 5665</a:t>
            </a:r>
          </a:p>
          <a:p>
            <a:pPr lvl="2" eaLnBrk="1" hangingPunct="1">
              <a:buFont typeface="Wingdings" pitchFamily="1" charset="2"/>
              <a:buNone/>
            </a:pPr>
            <a:r>
              <a:rPr lang="pt-BR" altLang="en-US" sz="1600" b="1" dirty="0">
                <a:latin typeface="Courier New" pitchFamily="1" charset="0"/>
              </a:rPr>
              <a:t>7273 696f 6e3a 2031 2e30 0d0a 4461 7465</a:t>
            </a:r>
          </a:p>
          <a:p>
            <a:pPr lvl="2" eaLnBrk="1" hangingPunct="1">
              <a:buFont typeface="Wingdings" pitchFamily="1" charset="2"/>
              <a:buNone/>
            </a:pPr>
            <a:r>
              <a:rPr lang="en-US" altLang="en-US" sz="1600" b="1" dirty="0">
                <a:latin typeface="Courier New" pitchFamily="1" charset="0"/>
              </a:rPr>
              <a:t>3a20 4d6f 6e2c 2030 3420 4465 6320 3230</a:t>
            </a:r>
          </a:p>
          <a:p>
            <a:pPr lvl="2" eaLnBrk="1" hangingPunct="1">
              <a:buFont typeface="Wingdings" pitchFamily="1" charset="2"/>
              <a:buNone/>
            </a:pPr>
            <a:r>
              <a:rPr lang="pt-BR" altLang="en-US" sz="1600" b="1" dirty="0">
                <a:latin typeface="Courier New" pitchFamily="1" charset="0"/>
              </a:rPr>
              <a:t>3030 2030 373a 3531 3a31 3120 474d</a:t>
            </a:r>
            <a:endParaRPr lang="en-US" altLang="en-US" sz="1600" b="1" dirty="0">
              <a:latin typeface="Courier New" pitchFamily="1" charset="0"/>
            </a:endParaRPr>
          </a:p>
        </p:txBody>
      </p:sp>
      <p:sp>
        <p:nvSpPr>
          <p:cNvPr id="249860" name="Text Box 4"/>
          <p:cNvSpPr txBox="1">
            <a:spLocks noChangeArrowheads="1"/>
          </p:cNvSpPr>
          <p:nvPr/>
        </p:nvSpPr>
        <p:spPr bwMode="auto">
          <a:xfrm>
            <a:off x="685800" y="1752600"/>
            <a:ext cx="1997075"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Arial" charset="0"/>
              </a:defRPr>
            </a:lvl1pPr>
            <a:lvl2pPr marL="571500">
              <a:defRPr sz="2400">
                <a:solidFill>
                  <a:schemeClr val="tx1"/>
                </a:solidFill>
                <a:latin typeface="Arial" charset="0"/>
              </a:defRPr>
            </a:lvl2pPr>
            <a:lvl3pPr>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Ø"/>
            </a:pPr>
            <a:r>
              <a:rPr lang="en-US" altLang="en-US"/>
              <a:t>Packet #1</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#2</a:t>
            </a:r>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endParaRPr lang="en-US" altLang="en-US"/>
          </a:p>
          <a:p>
            <a:pPr eaLnBrk="1" hangingPunct="1">
              <a:buFont typeface="Wingdings" pitchFamily="1" charset="2"/>
              <a:buChar char="Ø"/>
            </a:pPr>
            <a:r>
              <a:rPr lang="en-US" altLang="en-US"/>
              <a:t>Packet #3</a:t>
            </a:r>
          </a:p>
        </p:txBody>
      </p:sp>
    </p:spTree>
    <p:extLst>
      <p:ext uri="{BB962C8B-B14F-4D97-AF65-F5344CB8AC3E}">
        <p14:creationId xmlns:p14="http://schemas.microsoft.com/office/powerpoint/2010/main" val="1869718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a:t>
            </a:r>
          </a:p>
        </p:txBody>
      </p:sp>
      <p:sp>
        <p:nvSpPr>
          <p:cNvPr id="3" name="Content Placeholder 2"/>
          <p:cNvSpPr>
            <a:spLocks noGrp="1"/>
          </p:cNvSpPr>
          <p:nvPr>
            <p:ph idx="1"/>
          </p:nvPr>
        </p:nvSpPr>
        <p:spPr/>
        <p:txBody>
          <a:bodyPr/>
          <a:lstStyle/>
          <a:p>
            <a:r>
              <a:rPr lang="en-US" dirty="0"/>
              <a:t>Address Resolution Protocol</a:t>
            </a:r>
          </a:p>
          <a:p>
            <a:endParaRPr lang="en-US" dirty="0"/>
          </a:p>
          <a:p>
            <a:r>
              <a:rPr lang="en-US" dirty="0"/>
              <a:t>Map network layer address (IP address) to Physical layer address (MAC address)</a:t>
            </a:r>
          </a:p>
          <a:p>
            <a:endParaRPr lang="en-US" dirty="0"/>
          </a:p>
          <a:p>
            <a:r>
              <a:rPr lang="en-US" dirty="0"/>
              <a:t>Broadcast message on network layer</a:t>
            </a:r>
            <a:br>
              <a:rPr lang="en-US" dirty="0"/>
            </a:br>
            <a:r>
              <a:rPr lang="en-US" dirty="0"/>
              <a:t>Who has address 192.168.1.1?</a:t>
            </a:r>
          </a:p>
        </p:txBody>
      </p:sp>
      <p:sp>
        <p:nvSpPr>
          <p:cNvPr id="4" name="TextBox 3">
            <a:extLst>
              <a:ext uri="{FF2B5EF4-FFF2-40B4-BE49-F238E27FC236}">
                <a16:creationId xmlns:a16="http://schemas.microsoft.com/office/drawing/2014/main" id="{0CED5005-4F08-4093-89CC-4F2972908DAD}"/>
              </a:ext>
            </a:extLst>
          </p:cNvPr>
          <p:cNvSpPr txBox="1"/>
          <p:nvPr/>
        </p:nvSpPr>
        <p:spPr>
          <a:xfrm>
            <a:off x="1642608" y="5926723"/>
            <a:ext cx="585878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Computer will say, this is my address and this is the physical address</a:t>
            </a:r>
          </a:p>
        </p:txBody>
      </p:sp>
      <p:sp>
        <p:nvSpPr>
          <p:cNvPr id="5" name="TextBox 4">
            <a:extLst>
              <a:ext uri="{FF2B5EF4-FFF2-40B4-BE49-F238E27FC236}">
                <a16:creationId xmlns:a16="http://schemas.microsoft.com/office/drawing/2014/main" id="{B1E945DE-651C-4B7E-B25D-BE3EDAF9256D}"/>
              </a:ext>
            </a:extLst>
          </p:cNvPr>
          <p:cNvSpPr txBox="1"/>
          <p:nvPr/>
        </p:nvSpPr>
        <p:spPr>
          <a:xfrm>
            <a:off x="3200400" y="3810000"/>
            <a:ext cx="556260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 security/protocol, and all packets will go to the computers that claim “I am this”, be careful what you’re doing when you connect to public networks b/c it’s easy for someone to be there in the connection</a:t>
            </a:r>
          </a:p>
        </p:txBody>
      </p:sp>
    </p:spTree>
    <p:extLst>
      <p:ext uri="{BB962C8B-B14F-4D97-AF65-F5344CB8AC3E}">
        <p14:creationId xmlns:p14="http://schemas.microsoft.com/office/powerpoint/2010/main" val="21149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ltLang="en-US"/>
              <a:t>Network Protocols</a:t>
            </a:r>
            <a:endParaRPr lang="en-US" altLang="en-US" sz="2000" i="1"/>
          </a:p>
        </p:txBody>
      </p:sp>
      <p:sp>
        <p:nvSpPr>
          <p:cNvPr id="232451" name="Text Box 3"/>
          <p:cNvSpPr txBox="1">
            <a:spLocks noChangeArrowheads="1"/>
          </p:cNvSpPr>
          <p:nvPr/>
        </p:nvSpPr>
        <p:spPr bwMode="auto">
          <a:xfrm>
            <a:off x="457200" y="1567840"/>
            <a:ext cx="8458200" cy="482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o"/>
            </a:pPr>
            <a:r>
              <a:rPr lang="en-US" altLang="en-US" dirty="0"/>
              <a:t>OSI Model</a:t>
            </a:r>
          </a:p>
          <a:p>
            <a:pPr lvl="1" eaLnBrk="1" hangingPunct="1">
              <a:buFont typeface="Wingdings" pitchFamily="1" charset="2"/>
              <a:buChar char="Ø"/>
            </a:pPr>
            <a:r>
              <a:rPr lang="en-US" altLang="en-US" sz="2000" dirty="0"/>
              <a:t>A conceptual model composed of seven layers, each specifying particular network functions</a:t>
            </a:r>
          </a:p>
          <a:p>
            <a:pPr lvl="1" eaLnBrk="1" hangingPunct="1">
              <a:buFont typeface="Wingdings" pitchFamily="1" charset="2"/>
              <a:buChar char="Ø"/>
            </a:pPr>
            <a:endParaRPr lang="en-US" altLang="en-US" sz="800" dirty="0"/>
          </a:p>
          <a:p>
            <a:pPr lvl="1" eaLnBrk="1" hangingPunct="1">
              <a:buFont typeface="Wingdings" pitchFamily="1" charset="2"/>
              <a:buChar char="Ø"/>
            </a:pPr>
            <a:r>
              <a:rPr lang="en-US" altLang="en-US" sz="2000" dirty="0"/>
              <a:t>Layering</a:t>
            </a:r>
          </a:p>
          <a:p>
            <a:pPr lvl="2" eaLnBrk="1" hangingPunct="1">
              <a:buFont typeface="Wingdings" pitchFamily="1" charset="2"/>
              <a:buChar char="Ä"/>
            </a:pPr>
            <a:r>
              <a:rPr lang="en-US" altLang="en-US" sz="1800" dirty="0"/>
              <a:t>Each layer hides its implementation details from the layers below and the layers above</a:t>
            </a:r>
          </a:p>
          <a:p>
            <a:pPr lvl="2" eaLnBrk="1" hangingPunct="1">
              <a:buFont typeface="Wingdings" pitchFamily="1" charset="2"/>
              <a:buChar char="Ä"/>
            </a:pPr>
            <a:endParaRPr lang="en-US" altLang="en-US" sz="600" dirty="0"/>
          </a:p>
          <a:p>
            <a:pPr lvl="2" eaLnBrk="1" hangingPunct="1">
              <a:buFont typeface="Wingdings" pitchFamily="1" charset="2"/>
              <a:buChar char="Ä"/>
            </a:pPr>
            <a:r>
              <a:rPr lang="en-US" altLang="en-US" sz="1800" dirty="0"/>
              <a:t>Each layer on the transmitting </a:t>
            </a:r>
            <a:br>
              <a:rPr lang="en-US" altLang="en-US" sz="1800" dirty="0"/>
            </a:br>
            <a:r>
              <a:rPr lang="en-US" altLang="en-US" sz="1800" dirty="0"/>
              <a:t>machine has a logical peer-to-peer </a:t>
            </a:r>
            <a:br>
              <a:rPr lang="en-US" altLang="en-US" sz="1800" dirty="0"/>
            </a:br>
            <a:r>
              <a:rPr lang="en-US" altLang="en-US" sz="1800" dirty="0"/>
              <a:t>connection with the corresponding </a:t>
            </a:r>
            <a:br>
              <a:rPr lang="en-US" altLang="en-US" sz="1800" dirty="0"/>
            </a:br>
            <a:r>
              <a:rPr lang="en-US" altLang="en-US" sz="1800" dirty="0"/>
              <a:t>layer in the receiving machine</a:t>
            </a:r>
          </a:p>
          <a:p>
            <a:pPr lvl="2" eaLnBrk="1" hangingPunct="1">
              <a:buFont typeface="Wingdings" pitchFamily="1" charset="2"/>
              <a:buChar char="Ä"/>
            </a:pPr>
            <a:endParaRPr lang="en-US" altLang="en-US" sz="600" dirty="0"/>
          </a:p>
          <a:p>
            <a:pPr lvl="2" eaLnBrk="1" hangingPunct="1">
              <a:buFont typeface="Wingdings" pitchFamily="1" charset="2"/>
              <a:buChar char="Ä"/>
            </a:pPr>
            <a:r>
              <a:rPr lang="en-US" altLang="en-US" sz="1800" dirty="0"/>
              <a:t>Application data is encapsulated by</a:t>
            </a:r>
            <a:br>
              <a:rPr lang="en-US" altLang="en-US" sz="1800" dirty="0"/>
            </a:br>
            <a:r>
              <a:rPr lang="en-US" altLang="en-US" sz="1800" dirty="0"/>
              <a:t>each successive layer until it is</a:t>
            </a:r>
            <a:br>
              <a:rPr lang="en-US" altLang="en-US" sz="1800" dirty="0"/>
            </a:br>
            <a:r>
              <a:rPr lang="en-US" altLang="en-US" sz="1800" dirty="0"/>
              <a:t>transmitted onto the physical</a:t>
            </a:r>
            <a:br>
              <a:rPr lang="en-US" altLang="en-US" sz="1800" dirty="0"/>
            </a:br>
            <a:r>
              <a:rPr lang="en-US" altLang="en-US" sz="1800" dirty="0"/>
              <a:t>medium</a:t>
            </a:r>
          </a:p>
          <a:p>
            <a:pPr lvl="2" eaLnBrk="1" hangingPunct="1">
              <a:buFont typeface="Wingdings" pitchFamily="1" charset="2"/>
              <a:buChar char="Ä"/>
            </a:pPr>
            <a:endParaRPr lang="en-US" altLang="en-US" sz="1800" dirty="0"/>
          </a:p>
          <a:p>
            <a:pPr lvl="2" eaLnBrk="1" hangingPunct="1">
              <a:buFont typeface="Wingdings" pitchFamily="1" charset="2"/>
              <a:buNone/>
            </a:pPr>
            <a:endParaRPr lang="en-US" altLang="en-US" sz="800" dirty="0"/>
          </a:p>
        </p:txBody>
      </p:sp>
      <p:pic>
        <p:nvPicPr>
          <p:cNvPr id="232455" name="Picture 7"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9465" y="3377590"/>
            <a:ext cx="2314575" cy="26574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EB5539-E728-4680-9FE0-635C153E9711}"/>
              </a:ext>
            </a:extLst>
          </p:cNvPr>
          <p:cNvSpPr txBox="1"/>
          <p:nvPr/>
        </p:nvSpPr>
        <p:spPr>
          <a:xfrm>
            <a:off x="248265" y="5763008"/>
            <a:ext cx="7924800" cy="107721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OSI -- abstract</a:t>
            </a:r>
          </a:p>
          <a:p>
            <a:r>
              <a:rPr lang="en-US" sz="1600" dirty="0">
                <a:latin typeface="Times New Roman" panose="02020603050405020304" pitchFamily="18" charset="0"/>
                <a:cs typeface="Times New Roman" panose="02020603050405020304" pitchFamily="18" charset="0"/>
              </a:rPr>
              <a:t>&gt; multiple layers -- standards needed to accommodate different stuff; has interfaces, we want independent software to manage each one (so interpreters can correctly take away/add each layer as needed)</a:t>
            </a:r>
          </a:p>
        </p:txBody>
      </p:sp>
    </p:spTree>
    <p:extLst>
      <p:ext uri="{BB962C8B-B14F-4D97-AF65-F5344CB8AC3E}">
        <p14:creationId xmlns:p14="http://schemas.microsoft.com/office/powerpoint/2010/main" val="791662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a:t>
            </a:r>
          </a:p>
        </p:txBody>
      </p:sp>
      <p:sp>
        <p:nvSpPr>
          <p:cNvPr id="3" name="Content Placeholder 2"/>
          <p:cNvSpPr>
            <a:spLocks noGrp="1"/>
          </p:cNvSpPr>
          <p:nvPr>
            <p:ph idx="1"/>
          </p:nvPr>
        </p:nvSpPr>
        <p:spPr/>
        <p:txBody>
          <a:bodyPr>
            <a:normAutofit fontScale="92500" lnSpcReduction="20000"/>
          </a:bodyPr>
          <a:lstStyle/>
          <a:p>
            <a:r>
              <a:rPr lang="en-US" dirty="0"/>
              <a:t>Dynamic Host Configuration Protocol</a:t>
            </a:r>
          </a:p>
          <a:p>
            <a:r>
              <a:rPr lang="en-US" dirty="0"/>
              <a:t>Provide unused IP address to computer joining a network. </a:t>
            </a:r>
          </a:p>
          <a:p>
            <a:endParaRPr lang="en-US" dirty="0"/>
          </a:p>
          <a:p>
            <a:r>
              <a:rPr lang="en-US" dirty="0"/>
              <a:t>IP addresses can be static, in which case the IP address is fixed in your computer and at the switch.</a:t>
            </a:r>
          </a:p>
          <a:p>
            <a:r>
              <a:rPr lang="en-US" dirty="0"/>
              <a:t>Or IP addresses can be dynamic. DHCP is used for dynamic IP addresses.</a:t>
            </a:r>
          </a:p>
        </p:txBody>
      </p:sp>
      <p:sp>
        <p:nvSpPr>
          <p:cNvPr id="4" name="TextBox 3">
            <a:extLst>
              <a:ext uri="{FF2B5EF4-FFF2-40B4-BE49-F238E27FC236}">
                <a16:creationId xmlns:a16="http://schemas.microsoft.com/office/drawing/2014/main" id="{71A0F7DD-FB42-4F4B-BCC1-4720A7AA66C7}"/>
              </a:ext>
            </a:extLst>
          </p:cNvPr>
          <p:cNvSpPr txBox="1"/>
          <p:nvPr/>
        </p:nvSpPr>
        <p:spPr>
          <a:xfrm>
            <a:off x="4572000" y="6041571"/>
            <a:ext cx="165019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Assign IP address</a:t>
            </a:r>
          </a:p>
        </p:txBody>
      </p:sp>
    </p:spTree>
    <p:extLst>
      <p:ext uri="{BB962C8B-B14F-4D97-AF65-F5344CB8AC3E}">
        <p14:creationId xmlns:p14="http://schemas.microsoft.com/office/powerpoint/2010/main" val="464646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a:t>
            </a:r>
          </a:p>
        </p:txBody>
      </p:sp>
      <p:sp>
        <p:nvSpPr>
          <p:cNvPr id="3" name="Content Placeholder 2"/>
          <p:cNvSpPr>
            <a:spLocks noGrp="1"/>
          </p:cNvSpPr>
          <p:nvPr>
            <p:ph idx="1"/>
          </p:nvPr>
        </p:nvSpPr>
        <p:spPr/>
        <p:txBody>
          <a:bodyPr/>
          <a:lstStyle/>
          <a:p>
            <a:r>
              <a:rPr lang="en-US" dirty="0"/>
              <a:t>Associate URL with IP address.</a:t>
            </a:r>
          </a:p>
          <a:p>
            <a:pPr lvl="1"/>
            <a:r>
              <a:rPr lang="en-US" dirty="0"/>
              <a:t>Queries asking for IP address for given URL</a:t>
            </a:r>
          </a:p>
          <a:p>
            <a:pPr lvl="1"/>
            <a:endParaRPr lang="en-US" dirty="0"/>
          </a:p>
          <a:p>
            <a:r>
              <a:rPr lang="en-US" dirty="0"/>
              <a:t>DNS is implemented by series of servers. </a:t>
            </a:r>
          </a:p>
          <a:p>
            <a:endParaRPr lang="en-US" dirty="0"/>
          </a:p>
        </p:txBody>
      </p:sp>
      <p:sp>
        <p:nvSpPr>
          <p:cNvPr id="4" name="TextBox 3">
            <a:extLst>
              <a:ext uri="{FF2B5EF4-FFF2-40B4-BE49-F238E27FC236}">
                <a16:creationId xmlns:a16="http://schemas.microsoft.com/office/drawing/2014/main" id="{08974632-C9A3-46B9-81A8-1E7D7BAF6F44}"/>
              </a:ext>
            </a:extLst>
          </p:cNvPr>
          <p:cNvSpPr txBox="1"/>
          <p:nvPr/>
        </p:nvSpPr>
        <p:spPr>
          <a:xfrm>
            <a:off x="609600" y="5029200"/>
            <a:ext cx="6705600"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Domain name server, provides IP addresses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will send back the IP address if you request it and your computer can talk to for example rowan.edu; if you need to change the IP, you can just change it in one place and it’ll change it for all</a:t>
            </a:r>
          </a:p>
        </p:txBody>
      </p:sp>
      <p:sp>
        <p:nvSpPr>
          <p:cNvPr id="5" name="TextBox 4">
            <a:extLst>
              <a:ext uri="{FF2B5EF4-FFF2-40B4-BE49-F238E27FC236}">
                <a16:creationId xmlns:a16="http://schemas.microsoft.com/office/drawing/2014/main" id="{593724ED-550D-4037-A7D8-45F326B6CFCB}"/>
              </a:ext>
            </a:extLst>
          </p:cNvPr>
          <p:cNvSpPr txBox="1"/>
          <p:nvPr/>
        </p:nvSpPr>
        <p:spPr>
          <a:xfrm>
            <a:off x="4267200" y="2743200"/>
            <a:ext cx="340298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Attackers can disguise as your DNS (doesn’t matter what you put, it’s easy as long as you’re in the same network)</a:t>
            </a:r>
          </a:p>
        </p:txBody>
      </p:sp>
    </p:spTree>
    <p:extLst>
      <p:ext uri="{BB962C8B-B14F-4D97-AF65-F5344CB8AC3E}">
        <p14:creationId xmlns:p14="http://schemas.microsoft.com/office/powerpoint/2010/main" val="1068243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a:t>Network Protocols </a:t>
            </a:r>
            <a:r>
              <a:rPr lang="en-US" altLang="en-US" sz="2800" i="1" dirty="0"/>
              <a:t>… continued</a:t>
            </a:r>
            <a:r>
              <a:rPr lang="en-US" altLang="en-US" dirty="0"/>
              <a:t> </a:t>
            </a:r>
          </a:p>
        </p:txBody>
      </p:sp>
      <p:sp>
        <p:nvSpPr>
          <p:cNvPr id="208899" name="Text Box 3"/>
          <p:cNvSpPr txBox="1">
            <a:spLocks noChangeArrowheads="1"/>
          </p:cNvSpPr>
          <p:nvPr/>
        </p:nvSpPr>
        <p:spPr bwMode="auto">
          <a:xfrm>
            <a:off x="457200" y="1652953"/>
            <a:ext cx="84582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o"/>
            </a:pPr>
            <a:r>
              <a:rPr lang="en-US" altLang="en-US" sz="2000" dirty="0"/>
              <a:t>TCP/IP Stack</a:t>
            </a:r>
          </a:p>
          <a:p>
            <a:pPr lvl="1" eaLnBrk="1" hangingPunct="1">
              <a:buFont typeface="Wingdings" pitchFamily="1" charset="2"/>
              <a:buChar char="Ø"/>
            </a:pPr>
            <a:r>
              <a:rPr lang="en-US" altLang="en-US" sz="1800" dirty="0"/>
              <a:t>A suite of protocols for heterogeneous network communication</a:t>
            </a:r>
          </a:p>
          <a:p>
            <a:pPr lvl="1" eaLnBrk="1" hangingPunct="1">
              <a:buFont typeface="Wingdings" pitchFamily="1" charset="2"/>
              <a:buChar char="Ø"/>
            </a:pPr>
            <a:r>
              <a:rPr lang="en-US" altLang="en-US" sz="1800" dirty="0"/>
              <a:t>Real demonstration of OSI</a:t>
            </a:r>
          </a:p>
          <a:p>
            <a:pPr lvl="1" eaLnBrk="1" hangingPunct="1">
              <a:buFont typeface="Wingdings" pitchFamily="1" charset="2"/>
              <a:buNone/>
            </a:pPr>
            <a:endParaRPr lang="en-US" altLang="en-US" sz="2000" dirty="0"/>
          </a:p>
          <a:p>
            <a:pPr lvl="2" eaLnBrk="1" hangingPunct="1">
              <a:buFont typeface="Wingdings" pitchFamily="1" charset="2"/>
              <a:buNone/>
            </a:pPr>
            <a:endParaRPr lang="en-US" altLang="en-US" sz="1800" dirty="0"/>
          </a:p>
          <a:p>
            <a:pPr lvl="2" eaLnBrk="1" hangingPunct="1">
              <a:buFont typeface="Wingdings" pitchFamily="1" charset="2"/>
              <a:buNone/>
            </a:pPr>
            <a:endParaRPr lang="en-US" altLang="en-US" sz="800" dirty="0"/>
          </a:p>
        </p:txBody>
      </p:sp>
      <p:graphicFrame>
        <p:nvGraphicFramePr>
          <p:cNvPr id="208907" name="Object 11"/>
          <p:cNvGraphicFramePr>
            <a:graphicFrameLocks noGrp="1" noChangeAspect="1"/>
          </p:cNvGraphicFramePr>
          <p:nvPr>
            <p:ph sz="half" idx="2"/>
          </p:nvPr>
        </p:nvGraphicFramePr>
        <p:xfrm>
          <a:off x="2556852" y="2683852"/>
          <a:ext cx="4565650" cy="3857625"/>
        </p:xfrm>
        <a:graphic>
          <a:graphicData uri="http://schemas.openxmlformats.org/presentationml/2006/ole">
            <mc:AlternateContent xmlns:mc="http://schemas.openxmlformats.org/markup-compatibility/2006">
              <mc:Choice xmlns:v="urn:schemas-microsoft-com:vml" Requires="v">
                <p:oleObj spid="_x0000_s1047" name="VISIO" r:id="rId4" imgW="4840200" imgH="4088880" progId="Visio.Drawing.6">
                  <p:embed/>
                </p:oleObj>
              </mc:Choice>
              <mc:Fallback>
                <p:oleObj name="VISIO" r:id="rId4" imgW="4840200" imgH="4088880" progId="Visio.Drawing.6">
                  <p:embed/>
                  <p:pic>
                    <p:nvPicPr>
                      <p:cNvPr id="208907"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6852" y="2683852"/>
                        <a:ext cx="456565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7876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sz="quarter"/>
          </p:nvPr>
        </p:nvSpPr>
        <p:spPr/>
        <p:txBody>
          <a:bodyPr>
            <a:normAutofit fontScale="90000"/>
          </a:bodyPr>
          <a:lstStyle/>
          <a:p>
            <a:r>
              <a:rPr lang="en-US" altLang="en-US"/>
              <a:t>Encapsulation</a:t>
            </a:r>
          </a:p>
        </p:txBody>
      </p:sp>
      <p:graphicFrame>
        <p:nvGraphicFramePr>
          <p:cNvPr id="211000" name="Object 56"/>
          <p:cNvGraphicFramePr>
            <a:graphicFrameLocks noChangeAspect="1"/>
          </p:cNvGraphicFramePr>
          <p:nvPr/>
        </p:nvGraphicFramePr>
        <p:xfrm>
          <a:off x="533400" y="1752600"/>
          <a:ext cx="1590675" cy="2514600"/>
        </p:xfrm>
        <a:graphic>
          <a:graphicData uri="http://schemas.openxmlformats.org/presentationml/2006/ole">
            <mc:AlternateContent xmlns:mc="http://schemas.openxmlformats.org/markup-compatibility/2006">
              <mc:Choice xmlns:v="urn:schemas-microsoft-com:vml" Requires="v">
                <p:oleObj spid="_x0000_s2281" name="VISIO" r:id="rId4" imgW="1134360" imgH="1800000" progId="Visio.Drawing.6">
                  <p:embed/>
                </p:oleObj>
              </mc:Choice>
              <mc:Fallback>
                <p:oleObj name="VISIO" r:id="rId4" imgW="1134360" imgH="1800000" progId="Visio.Drawing.6">
                  <p:embed/>
                  <p:pic>
                    <p:nvPicPr>
                      <p:cNvPr id="211000"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752600"/>
                        <a:ext cx="15906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001" name="Object 57"/>
          <p:cNvGraphicFramePr>
            <a:graphicFrameLocks noChangeAspect="1"/>
          </p:cNvGraphicFramePr>
          <p:nvPr/>
        </p:nvGraphicFramePr>
        <p:xfrm>
          <a:off x="6705600" y="1828800"/>
          <a:ext cx="1871663" cy="2771775"/>
        </p:xfrm>
        <a:graphic>
          <a:graphicData uri="http://schemas.openxmlformats.org/presentationml/2006/ole">
            <mc:AlternateContent xmlns:mc="http://schemas.openxmlformats.org/markup-compatibility/2006">
              <mc:Choice xmlns:v="urn:schemas-microsoft-com:vml" Requires="v">
                <p:oleObj spid="_x0000_s2282" name="VISIO" r:id="rId6" imgW="1520280" imgH="2255400" progId="Visio.Drawing.6">
                  <p:embed/>
                </p:oleObj>
              </mc:Choice>
              <mc:Fallback>
                <p:oleObj name="VISIO" r:id="rId6" imgW="1520280" imgH="2255400" progId="Visio.Drawing.6">
                  <p:embed/>
                  <p:pic>
                    <p:nvPicPr>
                      <p:cNvPr id="211001" name="Object 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828800"/>
                        <a:ext cx="1871663"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1002" name="Line 58"/>
          <p:cNvSpPr>
            <a:spLocks noChangeShapeType="1"/>
          </p:cNvSpPr>
          <p:nvPr/>
        </p:nvSpPr>
        <p:spPr bwMode="auto">
          <a:xfrm>
            <a:off x="1447800" y="4191000"/>
            <a:ext cx="0" cy="13716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003" name="Line 59"/>
          <p:cNvSpPr>
            <a:spLocks noChangeShapeType="1"/>
          </p:cNvSpPr>
          <p:nvPr/>
        </p:nvSpPr>
        <p:spPr bwMode="auto">
          <a:xfrm>
            <a:off x="1447800" y="5562600"/>
            <a:ext cx="5562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004" name="Line 60"/>
          <p:cNvSpPr>
            <a:spLocks noChangeShapeType="1"/>
          </p:cNvSpPr>
          <p:nvPr/>
        </p:nvSpPr>
        <p:spPr bwMode="auto">
          <a:xfrm flipV="1">
            <a:off x="7010400" y="3962400"/>
            <a:ext cx="0" cy="1600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005" name="Line 61"/>
          <p:cNvSpPr>
            <a:spLocks noChangeShapeType="1"/>
          </p:cNvSpPr>
          <p:nvPr/>
        </p:nvSpPr>
        <p:spPr bwMode="auto">
          <a:xfrm>
            <a:off x="7620000" y="3886200"/>
            <a:ext cx="0" cy="1981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006" name="Line 62"/>
          <p:cNvSpPr>
            <a:spLocks noChangeShapeType="1"/>
          </p:cNvSpPr>
          <p:nvPr/>
        </p:nvSpPr>
        <p:spPr bwMode="auto">
          <a:xfrm flipH="1">
            <a:off x="914400" y="5867400"/>
            <a:ext cx="67056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1007" name="Line 63"/>
          <p:cNvSpPr>
            <a:spLocks noChangeShapeType="1"/>
          </p:cNvSpPr>
          <p:nvPr/>
        </p:nvSpPr>
        <p:spPr bwMode="auto">
          <a:xfrm flipV="1">
            <a:off x="914400" y="4038600"/>
            <a:ext cx="0" cy="1828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11021" name="Object 77"/>
          <p:cNvGraphicFramePr>
            <a:graphicFrameLocks noGrp="1" noChangeAspect="1"/>
          </p:cNvGraphicFramePr>
          <p:nvPr>
            <p:ph sz="quarter" idx="1"/>
          </p:nvPr>
        </p:nvGraphicFramePr>
        <p:xfrm>
          <a:off x="2027238" y="1350963"/>
          <a:ext cx="4403725" cy="1120775"/>
        </p:xfrm>
        <a:graphic>
          <a:graphicData uri="http://schemas.openxmlformats.org/presentationml/2006/ole">
            <mc:AlternateContent xmlns:mc="http://schemas.openxmlformats.org/markup-compatibility/2006">
              <mc:Choice xmlns:v="urn:schemas-microsoft-com:vml" Requires="v">
                <p:oleObj spid="_x0000_s2283" name="VISIO" r:id="rId8" imgW="3604320" imgH="918360" progId="Visio.Drawing.6">
                  <p:embed/>
                </p:oleObj>
              </mc:Choice>
              <mc:Fallback>
                <p:oleObj name="VISIO" r:id="rId8" imgW="3604320" imgH="918360" progId="Visio.Drawing.6">
                  <p:embed/>
                  <p:pic>
                    <p:nvPicPr>
                      <p:cNvPr id="211021" name="Object 7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238" y="1350963"/>
                        <a:ext cx="4403725"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11027" name="Group 83"/>
          <p:cNvGrpSpPr>
            <a:grpSpLocks/>
          </p:cNvGrpSpPr>
          <p:nvPr/>
        </p:nvGrpSpPr>
        <p:grpSpPr bwMode="auto">
          <a:xfrm>
            <a:off x="2185988" y="1895475"/>
            <a:ext cx="4083050" cy="1138238"/>
            <a:chOff x="1377" y="1194"/>
            <a:chExt cx="2572" cy="717"/>
          </a:xfrm>
        </p:grpSpPr>
        <p:graphicFrame>
          <p:nvGraphicFramePr>
            <p:cNvPr id="211013" name="Object 69"/>
            <p:cNvGraphicFramePr>
              <a:graphicFrameLocks noChangeAspect="1"/>
            </p:cNvGraphicFramePr>
            <p:nvPr/>
          </p:nvGraphicFramePr>
          <p:xfrm>
            <a:off x="1377" y="1611"/>
            <a:ext cx="2572" cy="300"/>
          </p:xfrm>
          <a:graphic>
            <a:graphicData uri="http://schemas.openxmlformats.org/presentationml/2006/ole">
              <mc:AlternateContent xmlns:mc="http://schemas.openxmlformats.org/markup-compatibility/2006">
                <mc:Choice xmlns:v="urn:schemas-microsoft-com:vml" Requires="v">
                  <p:oleObj spid="_x0000_s2284" name="VISIO" r:id="rId10" imgW="3342600" imgH="389880" progId="Visio.Drawing.6">
                    <p:embed/>
                  </p:oleObj>
                </mc:Choice>
                <mc:Fallback>
                  <p:oleObj name="VISIO" r:id="rId10" imgW="3342600" imgH="389880" progId="Visio.Drawing.6">
                    <p:embed/>
                    <p:pic>
                      <p:nvPicPr>
                        <p:cNvPr id="211013" name="Object 6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7" y="1611"/>
                          <a:ext cx="257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023" name="Object 79"/>
            <p:cNvGraphicFramePr>
              <a:graphicFrameLocks noChangeAspect="1"/>
            </p:cNvGraphicFramePr>
            <p:nvPr/>
          </p:nvGraphicFramePr>
          <p:xfrm>
            <a:off x="3099" y="1194"/>
            <a:ext cx="247" cy="516"/>
          </p:xfrm>
          <a:graphic>
            <a:graphicData uri="http://schemas.openxmlformats.org/presentationml/2006/ole">
              <mc:AlternateContent xmlns:mc="http://schemas.openxmlformats.org/markup-compatibility/2006">
                <mc:Choice xmlns:v="urn:schemas-microsoft-com:vml" Requires="v">
                  <p:oleObj spid="_x0000_s2285" name="VISIO" r:id="rId12" imgW="392040" imgH="400680" progId="Visio.Drawing.6">
                    <p:embed/>
                  </p:oleObj>
                </mc:Choice>
                <mc:Fallback>
                  <p:oleObj name="VISIO" r:id="rId12" imgW="392040" imgH="400680" progId="Visio.Drawing.6">
                    <p:embed/>
                    <p:pic>
                      <p:nvPicPr>
                        <p:cNvPr id="211023" name="Object 7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99" y="1194"/>
                          <a:ext cx="247"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1028" name="Group 84"/>
          <p:cNvGrpSpPr>
            <a:grpSpLocks/>
          </p:cNvGrpSpPr>
          <p:nvPr/>
        </p:nvGrpSpPr>
        <p:grpSpPr bwMode="auto">
          <a:xfrm>
            <a:off x="2220913" y="2933700"/>
            <a:ext cx="4133850" cy="798513"/>
            <a:chOff x="1399" y="1848"/>
            <a:chExt cx="2604" cy="503"/>
          </a:xfrm>
        </p:grpSpPr>
        <p:graphicFrame>
          <p:nvGraphicFramePr>
            <p:cNvPr id="211015" name="Object 71"/>
            <p:cNvGraphicFramePr>
              <a:graphicFrameLocks noChangeAspect="1"/>
            </p:cNvGraphicFramePr>
            <p:nvPr/>
          </p:nvGraphicFramePr>
          <p:xfrm>
            <a:off x="1399" y="2055"/>
            <a:ext cx="2604" cy="296"/>
          </p:xfrm>
          <a:graphic>
            <a:graphicData uri="http://schemas.openxmlformats.org/presentationml/2006/ole">
              <mc:AlternateContent xmlns:mc="http://schemas.openxmlformats.org/markup-compatibility/2006">
                <mc:Choice xmlns:v="urn:schemas-microsoft-com:vml" Requires="v">
                  <p:oleObj spid="_x0000_s2286" name="VISIO" r:id="rId14" imgW="3423600" imgH="389880" progId="Visio.Drawing.6">
                    <p:embed/>
                  </p:oleObj>
                </mc:Choice>
                <mc:Fallback>
                  <p:oleObj name="VISIO" r:id="rId14" imgW="3423600" imgH="389880" progId="Visio.Drawing.6">
                    <p:embed/>
                    <p:pic>
                      <p:nvPicPr>
                        <p:cNvPr id="211015"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9" y="2055"/>
                          <a:ext cx="2604"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024" name="Object 80"/>
            <p:cNvGraphicFramePr>
              <a:graphicFrameLocks noChangeAspect="1"/>
            </p:cNvGraphicFramePr>
            <p:nvPr/>
          </p:nvGraphicFramePr>
          <p:xfrm>
            <a:off x="2829" y="1848"/>
            <a:ext cx="247" cy="294"/>
          </p:xfrm>
          <a:graphic>
            <a:graphicData uri="http://schemas.openxmlformats.org/presentationml/2006/ole">
              <mc:AlternateContent xmlns:mc="http://schemas.openxmlformats.org/markup-compatibility/2006">
                <mc:Choice xmlns:v="urn:schemas-microsoft-com:vml" Requires="v">
                  <p:oleObj spid="_x0000_s2287" name="VISIO" r:id="rId16" imgW="392040" imgH="400680" progId="Visio.Drawing.6">
                    <p:embed/>
                  </p:oleObj>
                </mc:Choice>
                <mc:Fallback>
                  <p:oleObj name="VISIO" r:id="rId16" imgW="392040" imgH="400680" progId="Visio.Drawing.6">
                    <p:embed/>
                    <p:pic>
                      <p:nvPicPr>
                        <p:cNvPr id="211024" name="Object 8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29" y="1848"/>
                          <a:ext cx="24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1029" name="Group 85"/>
          <p:cNvGrpSpPr>
            <a:grpSpLocks/>
          </p:cNvGrpSpPr>
          <p:nvPr/>
        </p:nvGrpSpPr>
        <p:grpSpPr bwMode="auto">
          <a:xfrm>
            <a:off x="2239963" y="3600450"/>
            <a:ext cx="4132262" cy="835025"/>
            <a:chOff x="1411" y="2268"/>
            <a:chExt cx="2603" cy="526"/>
          </a:xfrm>
        </p:grpSpPr>
        <p:graphicFrame>
          <p:nvGraphicFramePr>
            <p:cNvPr id="211017" name="Object 73"/>
            <p:cNvGraphicFramePr>
              <a:graphicFrameLocks noChangeAspect="1"/>
            </p:cNvGraphicFramePr>
            <p:nvPr/>
          </p:nvGraphicFramePr>
          <p:xfrm>
            <a:off x="1411" y="2499"/>
            <a:ext cx="2603" cy="295"/>
          </p:xfrm>
          <a:graphic>
            <a:graphicData uri="http://schemas.openxmlformats.org/presentationml/2006/ole">
              <mc:AlternateContent xmlns:mc="http://schemas.openxmlformats.org/markup-compatibility/2006">
                <mc:Choice xmlns:v="urn:schemas-microsoft-com:vml" Requires="v">
                  <p:oleObj spid="_x0000_s2288" name="VISIO" r:id="rId17" imgW="3442680" imgH="389880" progId="Visio.Drawing.6">
                    <p:embed/>
                  </p:oleObj>
                </mc:Choice>
                <mc:Fallback>
                  <p:oleObj name="VISIO" r:id="rId17" imgW="3442680" imgH="389880" progId="Visio.Drawing.6">
                    <p:embed/>
                    <p:pic>
                      <p:nvPicPr>
                        <p:cNvPr id="211017"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11" y="2499"/>
                          <a:ext cx="260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025" name="Object 81"/>
            <p:cNvGraphicFramePr>
              <a:graphicFrameLocks noChangeAspect="1"/>
            </p:cNvGraphicFramePr>
            <p:nvPr/>
          </p:nvGraphicFramePr>
          <p:xfrm>
            <a:off x="2685" y="2268"/>
            <a:ext cx="247" cy="294"/>
          </p:xfrm>
          <a:graphic>
            <a:graphicData uri="http://schemas.openxmlformats.org/presentationml/2006/ole">
              <mc:AlternateContent xmlns:mc="http://schemas.openxmlformats.org/markup-compatibility/2006">
                <mc:Choice xmlns:v="urn:schemas-microsoft-com:vml" Requires="v">
                  <p:oleObj spid="_x0000_s2289" name="VISIO" r:id="rId19" imgW="392040" imgH="400680" progId="Visio.Drawing.6">
                    <p:embed/>
                  </p:oleObj>
                </mc:Choice>
                <mc:Fallback>
                  <p:oleObj name="VISIO" r:id="rId19" imgW="392040" imgH="400680" progId="Visio.Drawing.6">
                    <p:embed/>
                    <p:pic>
                      <p:nvPicPr>
                        <p:cNvPr id="211025" name="Object 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5" y="2268"/>
                          <a:ext cx="24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1030" name="Group 86"/>
          <p:cNvGrpSpPr>
            <a:grpSpLocks/>
          </p:cNvGrpSpPr>
          <p:nvPr/>
        </p:nvGrpSpPr>
        <p:grpSpPr bwMode="auto">
          <a:xfrm>
            <a:off x="2236788" y="4324350"/>
            <a:ext cx="4583112" cy="884238"/>
            <a:chOff x="1409" y="2724"/>
            <a:chExt cx="2887" cy="557"/>
          </a:xfrm>
        </p:grpSpPr>
        <p:graphicFrame>
          <p:nvGraphicFramePr>
            <p:cNvPr id="211019" name="Object 75"/>
            <p:cNvGraphicFramePr>
              <a:graphicFrameLocks noChangeAspect="1"/>
            </p:cNvGraphicFramePr>
            <p:nvPr/>
          </p:nvGraphicFramePr>
          <p:xfrm>
            <a:off x="1409" y="2985"/>
            <a:ext cx="2887" cy="296"/>
          </p:xfrm>
          <a:graphic>
            <a:graphicData uri="http://schemas.openxmlformats.org/presentationml/2006/ole">
              <mc:AlternateContent xmlns:mc="http://schemas.openxmlformats.org/markup-compatibility/2006">
                <mc:Choice xmlns:v="urn:schemas-microsoft-com:vml" Requires="v">
                  <p:oleObj spid="_x0000_s2290" name="VISIO" r:id="rId20" imgW="3813480" imgH="389880" progId="Visio.Drawing.6">
                    <p:embed/>
                  </p:oleObj>
                </mc:Choice>
                <mc:Fallback>
                  <p:oleObj name="VISIO" r:id="rId20" imgW="3813480" imgH="389880" progId="Visio.Drawing.6">
                    <p:embed/>
                    <p:pic>
                      <p:nvPicPr>
                        <p:cNvPr id="211019" name="Object 7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09" y="2985"/>
                          <a:ext cx="2887"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1026" name="Object 82"/>
            <p:cNvGraphicFramePr>
              <a:graphicFrameLocks noChangeAspect="1"/>
            </p:cNvGraphicFramePr>
            <p:nvPr/>
          </p:nvGraphicFramePr>
          <p:xfrm>
            <a:off x="2595" y="2724"/>
            <a:ext cx="247" cy="312"/>
          </p:xfrm>
          <a:graphic>
            <a:graphicData uri="http://schemas.openxmlformats.org/presentationml/2006/ole">
              <mc:AlternateContent xmlns:mc="http://schemas.openxmlformats.org/markup-compatibility/2006">
                <mc:Choice xmlns:v="urn:schemas-microsoft-com:vml" Requires="v">
                  <p:oleObj spid="_x0000_s2291" name="VISIO" r:id="rId22" imgW="392040" imgH="400680" progId="Visio.Drawing.6">
                    <p:embed/>
                  </p:oleObj>
                </mc:Choice>
                <mc:Fallback>
                  <p:oleObj name="VISIO" r:id="rId22" imgW="392040" imgH="400680" progId="Visio.Drawing.6">
                    <p:embed/>
                    <p:pic>
                      <p:nvPicPr>
                        <p:cNvPr id="211026" name="Object 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95" y="2724"/>
                          <a:ext cx="24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564592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0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0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0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10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2715-C0F1-4A59-A000-78C40C8EDE3F}"/>
              </a:ext>
            </a:extLst>
          </p:cNvPr>
          <p:cNvSpPr>
            <a:spLocks noGrp="1"/>
          </p:cNvSpPr>
          <p:nvPr>
            <p:ph type="title" sz="quarter"/>
          </p:nvPr>
        </p:nvSpPr>
        <p:spPr/>
        <p:txBody>
          <a:bodyPr/>
          <a:lstStyle/>
          <a:p>
            <a:r>
              <a:rPr lang="en-US" dirty="0"/>
              <a:t>Encapsulation</a:t>
            </a:r>
          </a:p>
        </p:txBody>
      </p:sp>
      <p:sp>
        <p:nvSpPr>
          <p:cNvPr id="3" name="Content Placeholder 2">
            <a:extLst>
              <a:ext uri="{FF2B5EF4-FFF2-40B4-BE49-F238E27FC236}">
                <a16:creationId xmlns:a16="http://schemas.microsoft.com/office/drawing/2014/main" id="{00B0ED23-7958-4EB1-BBE4-FC01EBDEBFD1}"/>
              </a:ext>
            </a:extLst>
          </p:cNvPr>
          <p:cNvSpPr>
            <a:spLocks noGrp="1"/>
          </p:cNvSpPr>
          <p:nvPr>
            <p:ph sz="quarter" idx="1"/>
          </p:nvPr>
        </p:nvSpPr>
        <p:spPr>
          <a:xfrm>
            <a:off x="685800" y="1981200"/>
            <a:ext cx="7543800" cy="4495800"/>
          </a:xfrm>
        </p:spPr>
        <p:txBody>
          <a:bodyPr/>
          <a:lstStyle/>
          <a:p>
            <a:pPr marL="0" indent="0">
              <a:buNone/>
            </a:pPr>
            <a:r>
              <a:rPr lang="en-US" sz="2000" dirty="0">
                <a:latin typeface="Times New Roman" panose="02020603050405020304" pitchFamily="18" charset="0"/>
                <a:cs typeface="Times New Roman" panose="02020603050405020304" pitchFamily="18" charset="0"/>
              </a:rPr>
              <a:t>encapsulation</a:t>
            </a:r>
          </a:p>
          <a:p>
            <a:pPr marL="0" indent="0">
              <a:buNone/>
            </a:pPr>
            <a:r>
              <a:rPr lang="en-US" sz="2000" dirty="0">
                <a:latin typeface="Times New Roman" panose="02020603050405020304" pitchFamily="18" charset="0"/>
                <a:cs typeface="Times New Roman" panose="02020603050405020304" pitchFamily="18" charset="0"/>
              </a:rPr>
              <a:t>&gt; application requests data for example</a:t>
            </a:r>
          </a:p>
          <a:p>
            <a:pPr marL="0" indent="0">
              <a:buNone/>
            </a:pPr>
            <a:r>
              <a:rPr lang="en-US" sz="2000" dirty="0">
                <a:latin typeface="Times New Roman" panose="02020603050405020304" pitchFamily="18" charset="0"/>
                <a:cs typeface="Times New Roman" panose="02020603050405020304" pitchFamily="18" charset="0"/>
              </a:rPr>
              <a:t>&gt; send to TCP/UDP layer (adds header to packet)</a:t>
            </a:r>
          </a:p>
          <a:p>
            <a:pPr marL="0" indent="0">
              <a:buNone/>
            </a:pPr>
            <a:r>
              <a:rPr lang="en-US" sz="2000" dirty="0">
                <a:latin typeface="Times New Roman" panose="02020603050405020304" pitchFamily="18" charset="0"/>
                <a:cs typeface="Times New Roman" panose="02020603050405020304" pitchFamily="18" charset="0"/>
              </a:rPr>
              <a:t>&gt; each layer has their own header (some info, like source/</a:t>
            </a:r>
            <a:r>
              <a:rPr lang="en-US" sz="2000" dirty="0" err="1">
                <a:latin typeface="Times New Roman" panose="02020603050405020304" pitchFamily="18" charset="0"/>
                <a:cs typeface="Times New Roman" panose="02020603050405020304" pitchFamily="18" charset="0"/>
              </a:rPr>
              <a:t>dest</a:t>
            </a:r>
            <a:r>
              <a:rPr lang="en-US" sz="2000" dirty="0">
                <a:latin typeface="Times New Roman" panose="02020603050405020304" pitchFamily="18" charset="0"/>
                <a:cs typeface="Times New Roman" panose="02020603050405020304" pitchFamily="18" charset="0"/>
              </a:rPr>
              <a:t>) and add them to that </a:t>
            </a:r>
            <a:r>
              <a:rPr lang="en-US" sz="2000" dirty="0" err="1">
                <a:latin typeface="Times New Roman" panose="02020603050405020304" pitchFamily="18" charset="0"/>
                <a:cs typeface="Times New Roman" panose="02020603050405020304" pitchFamily="18" charset="0"/>
              </a:rPr>
              <a:t>og</a:t>
            </a:r>
            <a:r>
              <a:rPr lang="en-US" sz="2000" dirty="0">
                <a:latin typeface="Times New Roman" panose="02020603050405020304" pitchFamily="18" charset="0"/>
                <a:cs typeface="Times New Roman" panose="02020603050405020304" pitchFamily="18" charset="0"/>
              </a:rPr>
              <a:t> data and send it to the next one, etc.</a:t>
            </a:r>
          </a:p>
          <a:p>
            <a:pPr marL="0" indent="0">
              <a:buNone/>
            </a:pPr>
            <a:r>
              <a:rPr lang="en-US" sz="2000" dirty="0">
                <a:latin typeface="Times New Roman" panose="02020603050405020304" pitchFamily="18" charset="0"/>
                <a:cs typeface="Times New Roman" panose="02020603050405020304" pitchFamily="18" charset="0"/>
              </a:rPr>
              <a:t>&gt; think data inside an envelope, inside an envelope, etc.</a:t>
            </a:r>
          </a:p>
          <a:p>
            <a:pPr marL="0" indent="0">
              <a:buNone/>
            </a:pPr>
            <a:r>
              <a:rPr lang="en-US" sz="2000" dirty="0">
                <a:latin typeface="Times New Roman" panose="02020603050405020304" pitchFamily="18" charset="0"/>
                <a:cs typeface="Times New Roman" panose="02020603050405020304" pitchFamily="18" charset="0"/>
              </a:rPr>
              <a:t>&gt; when client receives it, it'll receive the whole thing and check the headers (ensure it's for you), open that envelope and take out the smaller thing and send it to the upper layer</a:t>
            </a:r>
          </a:p>
          <a:p>
            <a:pPr marL="0" indent="0">
              <a:buNone/>
            </a:pPr>
            <a:r>
              <a:rPr lang="en-US" sz="2000" dirty="0">
                <a:latin typeface="Times New Roman" panose="02020603050405020304" pitchFamily="18" charset="0"/>
                <a:cs typeface="Times New Roman" panose="02020603050405020304" pitchFamily="18" charset="0"/>
              </a:rPr>
              <a:t>&gt; how can we figure out who needs to receive it? port number is basically who in your house needs to receive it (the home address may be IP)</a:t>
            </a:r>
          </a:p>
        </p:txBody>
      </p:sp>
    </p:spTree>
    <p:extLst>
      <p:ext uri="{BB962C8B-B14F-4D97-AF65-F5344CB8AC3E}">
        <p14:creationId xmlns:p14="http://schemas.microsoft.com/office/powerpoint/2010/main" val="3116367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en-US"/>
              <a:t>IPv4 Addresses</a:t>
            </a:r>
          </a:p>
        </p:txBody>
      </p:sp>
      <p:sp>
        <p:nvSpPr>
          <p:cNvPr id="153603" name="Text Box 3"/>
          <p:cNvSpPr txBox="1">
            <a:spLocks noChangeArrowheads="1"/>
          </p:cNvSpPr>
          <p:nvPr/>
        </p:nvSpPr>
        <p:spPr bwMode="auto">
          <a:xfrm>
            <a:off x="904875" y="1387475"/>
            <a:ext cx="7629525" cy="4390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685800" indent="-228600">
              <a:defRPr sz="2400">
                <a:solidFill>
                  <a:schemeClr val="tx1"/>
                </a:solidFill>
                <a:latin typeface="Arial" charset="0"/>
              </a:defRPr>
            </a:lvl2pPr>
            <a:lvl3pPr marL="1028700" indent="-228600">
              <a:defRPr sz="2400">
                <a:solidFill>
                  <a:schemeClr val="tx1"/>
                </a:solidFill>
                <a:latin typeface="Arial" charset="0"/>
              </a:defRPr>
            </a:lvl3pPr>
            <a:lvl4pPr>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o"/>
            </a:pPr>
            <a:r>
              <a:rPr lang="en-US" altLang="en-US" sz="2000" dirty="0"/>
              <a:t>Definition:</a:t>
            </a:r>
          </a:p>
          <a:p>
            <a:pPr lvl="1" eaLnBrk="1" hangingPunct="1">
              <a:buFont typeface="Wingdings" pitchFamily="1" charset="2"/>
              <a:buChar char="n"/>
            </a:pPr>
            <a:r>
              <a:rPr lang="en-US" altLang="en-US" sz="1600" dirty="0"/>
              <a:t>An identifier for a computer or device on a TCP/IP network</a:t>
            </a:r>
            <a:endParaRPr lang="en-US" altLang="en-US" sz="1800" dirty="0"/>
          </a:p>
          <a:p>
            <a:pPr lvl="1" eaLnBrk="1" hangingPunct="1">
              <a:buFont typeface="Wingdings" pitchFamily="1" charset="2"/>
              <a:buNone/>
            </a:pPr>
            <a:endParaRPr lang="en-US" altLang="en-US" sz="700" dirty="0"/>
          </a:p>
          <a:p>
            <a:pPr eaLnBrk="1" hangingPunct="1">
              <a:buFont typeface="Wingdings" pitchFamily="1" charset="2"/>
              <a:buChar char="o"/>
            </a:pPr>
            <a:r>
              <a:rPr lang="en-US" altLang="en-US" sz="2000" dirty="0" err="1"/>
              <a:t>Classful</a:t>
            </a:r>
            <a:r>
              <a:rPr lang="en-US" altLang="en-US" sz="2000" dirty="0"/>
              <a:t> (old, pre 1993): Organizations own a block of addresses by class.</a:t>
            </a:r>
          </a:p>
          <a:p>
            <a:pPr lvl="1" eaLnBrk="1" hangingPunct="1">
              <a:buFont typeface="Wingdings" pitchFamily="1" charset="2"/>
              <a:buChar char="n"/>
            </a:pPr>
            <a:r>
              <a:rPr lang="en-US" altLang="en-US" sz="1600" dirty="0"/>
              <a:t>Class-A: (001 – 127) </a:t>
            </a:r>
            <a:r>
              <a:rPr lang="en-US" altLang="en-US" sz="1600" dirty="0">
                <a:solidFill>
                  <a:srgbClr val="0000FF"/>
                </a:solidFill>
              </a:rPr>
              <a:t>001.</a:t>
            </a:r>
            <a:r>
              <a:rPr lang="en-US" altLang="en-US" sz="1600" dirty="0">
                <a:solidFill>
                  <a:srgbClr val="006600"/>
                </a:solidFill>
              </a:rPr>
              <a:t>zzz.zzz.zzz</a:t>
            </a:r>
            <a:r>
              <a:rPr lang="en-US" altLang="en-US" sz="1600" dirty="0"/>
              <a:t> (</a:t>
            </a:r>
            <a:r>
              <a:rPr lang="en-US" altLang="en-US" sz="1600" dirty="0">
                <a:solidFill>
                  <a:srgbClr val="006600"/>
                </a:solidFill>
              </a:rPr>
              <a:t>z</a:t>
            </a:r>
            <a:r>
              <a:rPr lang="en-US" altLang="en-US" sz="1600" dirty="0"/>
              <a:t>=host portion)</a:t>
            </a:r>
          </a:p>
          <a:p>
            <a:pPr lvl="1" eaLnBrk="1" hangingPunct="1">
              <a:buFont typeface="Wingdings" pitchFamily="1" charset="2"/>
              <a:buChar char="n"/>
            </a:pPr>
            <a:r>
              <a:rPr lang="en-US" altLang="en-US" sz="1600" dirty="0"/>
              <a:t>Class-B: (128 – 191) </a:t>
            </a:r>
            <a:r>
              <a:rPr lang="en-US" altLang="en-US" sz="1600" dirty="0">
                <a:solidFill>
                  <a:srgbClr val="0000FF"/>
                </a:solidFill>
              </a:rPr>
              <a:t>128.yyy</a:t>
            </a:r>
            <a:r>
              <a:rPr lang="en-US" altLang="en-US" sz="1600" dirty="0"/>
              <a:t>.</a:t>
            </a:r>
            <a:r>
              <a:rPr lang="en-US" altLang="en-US" sz="1600" dirty="0">
                <a:solidFill>
                  <a:srgbClr val="006600"/>
                </a:solidFill>
              </a:rPr>
              <a:t>zzz.zzz</a:t>
            </a:r>
            <a:r>
              <a:rPr lang="en-US" altLang="en-US" sz="1600" dirty="0"/>
              <a:t> (</a:t>
            </a:r>
            <a:r>
              <a:rPr lang="en-US" altLang="en-US" sz="1600" dirty="0">
                <a:solidFill>
                  <a:srgbClr val="006600"/>
                </a:solidFill>
              </a:rPr>
              <a:t>z</a:t>
            </a:r>
            <a:r>
              <a:rPr lang="en-US" altLang="en-US" sz="1600" dirty="0"/>
              <a:t>=host portion)</a:t>
            </a:r>
          </a:p>
          <a:p>
            <a:pPr lvl="1" eaLnBrk="1" hangingPunct="1">
              <a:buFont typeface="Wingdings" pitchFamily="1" charset="2"/>
              <a:buChar char="n"/>
            </a:pPr>
            <a:r>
              <a:rPr lang="en-US" altLang="en-US" sz="1600" dirty="0"/>
              <a:t>Class-C: (192 – 223) </a:t>
            </a:r>
            <a:r>
              <a:rPr lang="en-US" altLang="en-US" sz="1600" dirty="0">
                <a:solidFill>
                  <a:srgbClr val="0000FF"/>
                </a:solidFill>
              </a:rPr>
              <a:t>192.xxx.yyy</a:t>
            </a:r>
            <a:r>
              <a:rPr lang="en-US" altLang="en-US" sz="1600" dirty="0"/>
              <a:t>.</a:t>
            </a:r>
            <a:r>
              <a:rPr lang="en-US" altLang="en-US" sz="1600" dirty="0">
                <a:solidFill>
                  <a:srgbClr val="006600"/>
                </a:solidFill>
              </a:rPr>
              <a:t>zzz</a:t>
            </a:r>
            <a:r>
              <a:rPr lang="en-US" altLang="en-US" sz="1600" dirty="0"/>
              <a:t> (</a:t>
            </a:r>
            <a:r>
              <a:rPr lang="en-US" altLang="en-US" sz="1600" dirty="0">
                <a:solidFill>
                  <a:srgbClr val="006600"/>
                </a:solidFill>
              </a:rPr>
              <a:t>z</a:t>
            </a:r>
            <a:r>
              <a:rPr lang="en-US" altLang="en-US" sz="1600" dirty="0"/>
              <a:t>=host portion)</a:t>
            </a:r>
          </a:p>
          <a:p>
            <a:pPr lvl="1" eaLnBrk="1" hangingPunct="1">
              <a:buFont typeface="Wingdings" pitchFamily="1" charset="2"/>
              <a:buChar char="n"/>
            </a:pPr>
            <a:r>
              <a:rPr lang="en-US" altLang="en-US" sz="1600" dirty="0"/>
              <a:t>Class-D: (224 – 239) Multicast networks</a:t>
            </a:r>
          </a:p>
          <a:p>
            <a:pPr lvl="1" eaLnBrk="1" hangingPunct="1">
              <a:buFont typeface="Wingdings" pitchFamily="1" charset="2"/>
              <a:buChar char="n"/>
            </a:pPr>
            <a:r>
              <a:rPr lang="en-US" altLang="en-US" sz="1600" dirty="0"/>
              <a:t>Class-E: (240 – 254)  Reserved / test</a:t>
            </a:r>
          </a:p>
          <a:p>
            <a:pPr lvl="1" eaLnBrk="1" hangingPunct="1">
              <a:buFont typeface="Wingdings" pitchFamily="1" charset="2"/>
              <a:buChar char="n"/>
            </a:pPr>
            <a:endParaRPr lang="en-US" altLang="en-US" sz="1600" dirty="0"/>
          </a:p>
          <a:p>
            <a:pPr eaLnBrk="1" hangingPunct="1">
              <a:buFont typeface="Wingdings" pitchFamily="1" charset="2"/>
              <a:buChar char="o"/>
            </a:pPr>
            <a:r>
              <a:rPr lang="en-US" altLang="en-US" sz="2000" dirty="0"/>
              <a:t>Private IP Addresses: (RFC-1918)</a:t>
            </a:r>
          </a:p>
          <a:p>
            <a:pPr lvl="1" eaLnBrk="1" hangingPunct="1">
              <a:buFont typeface="Wingdings" pitchFamily="1" charset="2"/>
              <a:buChar char="n"/>
            </a:pPr>
            <a:r>
              <a:rPr lang="en-US" altLang="en-US" sz="1600" dirty="0"/>
              <a:t>Private IP Addresses:</a:t>
            </a:r>
          </a:p>
          <a:p>
            <a:pPr lvl="2" eaLnBrk="1" hangingPunct="1">
              <a:buFont typeface="Wingdings" pitchFamily="1" charset="2"/>
              <a:buChar char="§"/>
            </a:pPr>
            <a:r>
              <a:rPr lang="en-US" altLang="en-US" sz="1400" dirty="0"/>
              <a:t>127.0.0.0 local loopback address</a:t>
            </a:r>
          </a:p>
          <a:p>
            <a:pPr lvl="2" eaLnBrk="1" hangingPunct="1">
              <a:buFont typeface="Wingdings" pitchFamily="1" charset="2"/>
              <a:buChar char="§"/>
            </a:pPr>
            <a:r>
              <a:rPr lang="en-US" altLang="en-US" sz="1400" dirty="0"/>
              <a:t>10.0.0.0 - 10.255.255.255</a:t>
            </a:r>
          </a:p>
          <a:p>
            <a:pPr lvl="2" eaLnBrk="1" hangingPunct="1">
              <a:spcBef>
                <a:spcPts val="500"/>
              </a:spcBef>
              <a:spcAft>
                <a:spcPts val="500"/>
              </a:spcAft>
              <a:buFont typeface="Wingdings" pitchFamily="1" charset="2"/>
              <a:buChar char="§"/>
            </a:pPr>
            <a:r>
              <a:rPr lang="en-US" altLang="en-US" sz="1400" dirty="0"/>
              <a:t>172.16.0.0 - 172.31.255.255</a:t>
            </a:r>
          </a:p>
          <a:p>
            <a:pPr lvl="2" eaLnBrk="1" hangingPunct="1">
              <a:buFont typeface="Wingdings" pitchFamily="1" charset="2"/>
              <a:buChar char="§"/>
            </a:pPr>
            <a:r>
              <a:rPr lang="en-US" altLang="en-US" sz="1400" dirty="0"/>
              <a:t>192.168.0.0 - 192.168.255.255</a:t>
            </a:r>
          </a:p>
        </p:txBody>
      </p:sp>
      <p:pic>
        <p:nvPicPr>
          <p:cNvPr id="3" name="Picture 2"/>
          <p:cNvPicPr>
            <a:picLocks noChangeAspect="1"/>
          </p:cNvPicPr>
          <p:nvPr/>
        </p:nvPicPr>
        <p:blipFill>
          <a:blip r:embed="rId3"/>
          <a:stretch>
            <a:fillRect/>
          </a:stretch>
        </p:blipFill>
        <p:spPr>
          <a:xfrm>
            <a:off x="4829175" y="4495800"/>
            <a:ext cx="4076700" cy="2133600"/>
          </a:xfrm>
          <a:prstGeom prst="rect">
            <a:avLst/>
          </a:prstGeom>
        </p:spPr>
      </p:pic>
      <p:sp>
        <p:nvSpPr>
          <p:cNvPr id="2" name="TextBox 1">
            <a:extLst>
              <a:ext uri="{FF2B5EF4-FFF2-40B4-BE49-F238E27FC236}">
                <a16:creationId xmlns:a16="http://schemas.microsoft.com/office/drawing/2014/main" id="{FA3F22FA-BDB3-4F6E-A24B-B4EB5C352442}"/>
              </a:ext>
            </a:extLst>
          </p:cNvPr>
          <p:cNvSpPr txBox="1"/>
          <p:nvPr/>
        </p:nvSpPr>
        <p:spPr>
          <a:xfrm>
            <a:off x="0" y="5778421"/>
            <a:ext cx="4979756"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Private: only works inside a network, unique to a device; all servers have public IP address unique to the internet (assigned by internet provider, router)</a:t>
            </a:r>
          </a:p>
        </p:txBody>
      </p:sp>
      <p:sp>
        <p:nvSpPr>
          <p:cNvPr id="6" name="TextBox 5">
            <a:extLst>
              <a:ext uri="{FF2B5EF4-FFF2-40B4-BE49-F238E27FC236}">
                <a16:creationId xmlns:a16="http://schemas.microsoft.com/office/drawing/2014/main" id="{00AE06EE-4CCE-44D7-94B6-8C5B04A4FEBE}"/>
              </a:ext>
            </a:extLst>
          </p:cNvPr>
          <p:cNvSpPr txBox="1"/>
          <p:nvPr/>
        </p:nvSpPr>
        <p:spPr>
          <a:xfrm>
            <a:off x="152400" y="99833"/>
            <a:ext cx="3910879"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All computers connected to same router is NET ID, last number is HOST ID</a:t>
            </a:r>
          </a:p>
        </p:txBody>
      </p:sp>
      <p:sp>
        <p:nvSpPr>
          <p:cNvPr id="7" name="TextBox 6">
            <a:extLst>
              <a:ext uri="{FF2B5EF4-FFF2-40B4-BE49-F238E27FC236}">
                <a16:creationId xmlns:a16="http://schemas.microsoft.com/office/drawing/2014/main" id="{86BBDA12-DF21-4DA1-8411-B97A5010DE1F}"/>
              </a:ext>
            </a:extLst>
          </p:cNvPr>
          <p:cNvSpPr txBox="1"/>
          <p:nvPr/>
        </p:nvSpPr>
        <p:spPr>
          <a:xfrm>
            <a:off x="6574971" y="3105834"/>
            <a:ext cx="2569029"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Notice 3 bytes are in blue for Class C = NET ID</a:t>
            </a:r>
          </a:p>
        </p:txBody>
      </p:sp>
    </p:spTree>
    <p:extLst>
      <p:ext uri="{BB962C8B-B14F-4D97-AF65-F5344CB8AC3E}">
        <p14:creationId xmlns:p14="http://schemas.microsoft.com/office/powerpoint/2010/main" val="20763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sz="quarter"/>
          </p:nvPr>
        </p:nvSpPr>
        <p:spPr/>
        <p:txBody>
          <a:bodyPr>
            <a:normAutofit fontScale="90000"/>
          </a:bodyPr>
          <a:lstStyle/>
          <a:p>
            <a:r>
              <a:rPr lang="en-US" altLang="en-US"/>
              <a:t>IPv4  Addresses   </a:t>
            </a:r>
            <a:r>
              <a:rPr lang="en-US" altLang="en-US" sz="2800" i="1"/>
              <a:t>… continued</a:t>
            </a:r>
            <a:r>
              <a:rPr lang="en-US" altLang="en-US"/>
              <a:t>  </a:t>
            </a:r>
            <a:endParaRPr lang="en-US" altLang="en-US" sz="2000" i="1"/>
          </a:p>
        </p:txBody>
      </p:sp>
      <p:sp>
        <p:nvSpPr>
          <p:cNvPr id="155653" name="Text Box 5"/>
          <p:cNvSpPr txBox="1">
            <a:spLocks noChangeArrowheads="1"/>
          </p:cNvSpPr>
          <p:nvPr/>
        </p:nvSpPr>
        <p:spPr bwMode="auto">
          <a:xfrm>
            <a:off x="609600" y="1219200"/>
            <a:ext cx="822960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charset="0"/>
              </a:defRPr>
            </a:lvl1pPr>
            <a:lvl2pPr marL="800100" indent="-342900">
              <a:defRPr sz="2400">
                <a:solidFill>
                  <a:schemeClr val="tx1"/>
                </a:solidFill>
                <a:latin typeface="Arial" charset="0"/>
              </a:defRPr>
            </a:lvl2pPr>
            <a:lvl3pPr marL="1257300" indent="-342900">
              <a:defRPr sz="2400">
                <a:solidFill>
                  <a:schemeClr val="tx1"/>
                </a:solidFill>
                <a:latin typeface="Arial" charset="0"/>
              </a:defRPr>
            </a:lvl3pPr>
            <a:lvl4pPr marL="1714500" indent="-342900">
              <a:defRPr sz="2400">
                <a:solidFill>
                  <a:schemeClr val="tx1"/>
                </a:solidFill>
                <a:latin typeface="Arial" charset="0"/>
              </a:defRPr>
            </a:lvl4pPr>
            <a:lvl5pPr>
              <a:defRPr sz="2400">
                <a:solidFill>
                  <a:schemeClr val="tx1"/>
                </a:solidFill>
                <a:latin typeface="Arial" charset="0"/>
              </a:defRPr>
            </a:lvl5pPr>
            <a:lvl6pPr eaLnBrk="0" fontAlgn="base" hangingPunct="0">
              <a:spcBef>
                <a:spcPct val="0"/>
              </a:spcBef>
              <a:spcAft>
                <a:spcPct val="0"/>
              </a:spcAft>
              <a:defRPr sz="2400">
                <a:solidFill>
                  <a:schemeClr val="tx1"/>
                </a:solidFill>
                <a:latin typeface="Arial" charset="0"/>
              </a:defRPr>
            </a:lvl6pPr>
            <a:lvl7pPr eaLnBrk="0" fontAlgn="base" hangingPunct="0">
              <a:spcBef>
                <a:spcPct val="0"/>
              </a:spcBef>
              <a:spcAft>
                <a:spcPct val="0"/>
              </a:spcAft>
              <a:defRPr sz="2400">
                <a:solidFill>
                  <a:schemeClr val="tx1"/>
                </a:solidFill>
                <a:latin typeface="Arial" charset="0"/>
              </a:defRPr>
            </a:lvl7pPr>
            <a:lvl8pPr eaLnBrk="0" fontAlgn="base" hangingPunct="0">
              <a:spcBef>
                <a:spcPct val="0"/>
              </a:spcBef>
              <a:spcAft>
                <a:spcPct val="0"/>
              </a:spcAft>
              <a:defRPr sz="2400">
                <a:solidFill>
                  <a:schemeClr val="tx1"/>
                </a:solidFill>
                <a:latin typeface="Arial" charset="0"/>
              </a:defRPr>
            </a:lvl8pPr>
            <a:lvl9pPr eaLnBrk="0" fontAlgn="base" hangingPunct="0">
              <a:spcBef>
                <a:spcPct val="0"/>
              </a:spcBef>
              <a:spcAft>
                <a:spcPct val="0"/>
              </a:spcAft>
              <a:defRPr sz="2400">
                <a:solidFill>
                  <a:schemeClr val="tx1"/>
                </a:solidFill>
                <a:latin typeface="Arial" charset="0"/>
              </a:defRPr>
            </a:lvl9pPr>
          </a:lstStyle>
          <a:p>
            <a:pPr eaLnBrk="1" hangingPunct="1">
              <a:buFont typeface="Wingdings" pitchFamily="1" charset="2"/>
              <a:buChar char="o"/>
            </a:pPr>
            <a:r>
              <a:rPr lang="en-US" altLang="en-US" dirty="0"/>
              <a:t>Classless IP Addresses – Internet Service Provider allocates addresses. </a:t>
            </a:r>
            <a:r>
              <a:rPr lang="en-US" altLang="en-US" dirty="0">
                <a:highlight>
                  <a:srgbClr val="FFFF00"/>
                </a:highlight>
              </a:rPr>
              <a:t>No classes. Allocate any size (any whole number of bits)</a:t>
            </a:r>
          </a:p>
          <a:p>
            <a:pPr lvl="1" eaLnBrk="1" hangingPunct="1">
              <a:buFont typeface="Wingdings" pitchFamily="1" charset="2"/>
              <a:buChar char="Ø"/>
            </a:pPr>
            <a:r>
              <a:rPr lang="en-US" altLang="en-US" sz="2000" dirty="0"/>
              <a:t>Classless </a:t>
            </a:r>
            <a:r>
              <a:rPr lang="en-US" altLang="en-US" sz="2000" dirty="0" err="1"/>
              <a:t>InterDomain</a:t>
            </a:r>
            <a:r>
              <a:rPr lang="en-US" altLang="en-US" sz="2000" dirty="0"/>
              <a:t> Routing (CIDR)</a:t>
            </a:r>
            <a:endParaRPr lang="en-US" altLang="en-US" sz="1200" dirty="0"/>
          </a:p>
          <a:p>
            <a:pPr lvl="2" eaLnBrk="1" hangingPunct="1">
              <a:buFont typeface="Wingdings" pitchFamily="1" charset="2"/>
              <a:buChar char="Ä"/>
            </a:pPr>
            <a:r>
              <a:rPr lang="en-US" altLang="en-US" sz="1800" dirty="0"/>
              <a:t>Uses </a:t>
            </a:r>
            <a:r>
              <a:rPr lang="en-US" altLang="en-US" sz="1800" dirty="0" err="1"/>
              <a:t>netmask</a:t>
            </a:r>
            <a:r>
              <a:rPr lang="en-US" altLang="en-US" sz="1800" dirty="0"/>
              <a:t> to designate how many bits of the IP Address designate the network address – the remaining bits are the host address</a:t>
            </a:r>
          </a:p>
          <a:p>
            <a:pPr lvl="2" eaLnBrk="1" hangingPunct="1">
              <a:buFont typeface="Wingdings" pitchFamily="1" charset="2"/>
              <a:buNone/>
            </a:pPr>
            <a:endParaRPr lang="en-US" altLang="en-US" sz="400" dirty="0"/>
          </a:p>
          <a:p>
            <a:pPr lvl="3" eaLnBrk="1" hangingPunct="1">
              <a:buClr>
                <a:schemeClr val="tx1"/>
              </a:buClr>
              <a:buFont typeface="Wingdings" pitchFamily="1" charset="2"/>
              <a:buChar char="ð"/>
            </a:pPr>
            <a:r>
              <a:rPr lang="en-US" altLang="en-US" sz="1600" b="1" dirty="0">
                <a:solidFill>
                  <a:srgbClr val="333399"/>
                </a:solidFill>
              </a:rPr>
              <a:t>192.168.128.222 / 255.255.255.0  </a:t>
            </a:r>
            <a:r>
              <a:rPr lang="en-US" altLang="en-US" sz="1600" b="1" dirty="0"/>
              <a:t>or</a:t>
            </a:r>
            <a:r>
              <a:rPr lang="en-US" altLang="en-US" sz="1600" b="1" dirty="0">
                <a:solidFill>
                  <a:srgbClr val="333399"/>
                </a:solidFill>
              </a:rPr>
              <a:t>  192.168.128.222 / 24</a:t>
            </a:r>
          </a:p>
          <a:p>
            <a:pPr lvl="3" eaLnBrk="1" hangingPunct="1">
              <a:buClr>
                <a:schemeClr val="tx1"/>
              </a:buClr>
              <a:buFont typeface="Wingdings" pitchFamily="1" charset="2"/>
              <a:buNone/>
            </a:pPr>
            <a:endParaRPr lang="en-US" altLang="en-US" sz="800" b="1" dirty="0">
              <a:solidFill>
                <a:srgbClr val="333399"/>
              </a:solidFill>
            </a:endParaRPr>
          </a:p>
          <a:p>
            <a:pPr lvl="2" eaLnBrk="1" hangingPunct="1">
              <a:buFont typeface="Wingdings" pitchFamily="1" charset="2"/>
              <a:buChar char="Ä"/>
            </a:pPr>
            <a:r>
              <a:rPr lang="en-US" altLang="en-US" sz="1800" dirty="0"/>
              <a:t>A 25 bit </a:t>
            </a:r>
            <a:r>
              <a:rPr lang="en-US" altLang="en-US" sz="1800" dirty="0" err="1"/>
              <a:t>netmask</a:t>
            </a:r>
            <a:r>
              <a:rPr lang="en-US" altLang="en-US" sz="1800" dirty="0"/>
              <a:t> divides a class-C sized network into 2 sub-networks</a:t>
            </a:r>
            <a:endParaRPr lang="en-US" altLang="en-US" sz="1600" b="1" dirty="0">
              <a:solidFill>
                <a:srgbClr val="333399"/>
              </a:solidFill>
              <a:latin typeface="Courier New" pitchFamily="1" charset="0"/>
            </a:endParaRPr>
          </a:p>
          <a:p>
            <a:pPr lvl="3" eaLnBrk="1" hangingPunct="1">
              <a:buClr>
                <a:schemeClr val="tx1"/>
              </a:buClr>
              <a:buFont typeface="Wingdings" pitchFamily="1" charset="2"/>
              <a:buChar char="ð"/>
            </a:pPr>
            <a:r>
              <a:rPr lang="en-US" altLang="en-US" sz="1600" b="1" dirty="0">
                <a:solidFill>
                  <a:srgbClr val="333399"/>
                </a:solidFill>
              </a:rPr>
              <a:t>192.168.128.0 / 25  </a:t>
            </a:r>
            <a:r>
              <a:rPr lang="en-US" altLang="en-US" sz="1600" b="1" dirty="0"/>
              <a:t>and</a:t>
            </a:r>
            <a:r>
              <a:rPr lang="en-US" altLang="en-US" sz="1600" b="1" dirty="0">
                <a:solidFill>
                  <a:srgbClr val="333399"/>
                </a:solidFill>
              </a:rPr>
              <a:t>  192.168.128.128 / 25</a:t>
            </a:r>
          </a:p>
          <a:p>
            <a:pPr lvl="3" eaLnBrk="1" hangingPunct="1">
              <a:buClr>
                <a:schemeClr val="tx1"/>
              </a:buClr>
              <a:buFont typeface="Wingdings" pitchFamily="1" charset="2"/>
              <a:buChar char="ð"/>
            </a:pPr>
            <a:r>
              <a:rPr lang="en-US" altLang="en-US" sz="1600" dirty="0"/>
              <a:t>Each network contains 126 hosts</a:t>
            </a:r>
          </a:p>
          <a:p>
            <a:pPr lvl="3" eaLnBrk="1" hangingPunct="1">
              <a:buClr>
                <a:schemeClr val="tx1"/>
              </a:buClr>
              <a:buFont typeface="Wingdings" pitchFamily="1" charset="2"/>
              <a:buNone/>
            </a:pPr>
            <a:endParaRPr lang="en-US" altLang="en-US" sz="800" dirty="0"/>
          </a:p>
          <a:p>
            <a:pPr lvl="1" eaLnBrk="1" hangingPunct="1">
              <a:buFont typeface="Wingdings" pitchFamily="1" charset="2"/>
              <a:buChar char="Ø"/>
            </a:pPr>
            <a:r>
              <a:rPr lang="en-US" altLang="en-US" dirty="0" err="1"/>
              <a:t>Supernetting</a:t>
            </a:r>
            <a:endParaRPr lang="en-US" altLang="en-US" sz="1600" dirty="0"/>
          </a:p>
          <a:p>
            <a:pPr lvl="2" eaLnBrk="1" hangingPunct="1">
              <a:buFont typeface="Wingdings" pitchFamily="1" charset="2"/>
              <a:buChar char="Ä"/>
            </a:pPr>
            <a:r>
              <a:rPr lang="en-US" altLang="en-US" sz="1800" dirty="0"/>
              <a:t>Use </a:t>
            </a:r>
            <a:r>
              <a:rPr lang="en-US" altLang="en-US" sz="1800" dirty="0" err="1"/>
              <a:t>netmask</a:t>
            </a:r>
            <a:r>
              <a:rPr lang="en-US" altLang="en-US" sz="1800" dirty="0"/>
              <a:t> to combine smaller nets into a larger network</a:t>
            </a:r>
          </a:p>
          <a:p>
            <a:pPr lvl="2" eaLnBrk="1" hangingPunct="1">
              <a:buFont typeface="Wingdings" pitchFamily="1" charset="2"/>
              <a:buChar char="Ä"/>
            </a:pPr>
            <a:r>
              <a:rPr lang="en-US" altLang="en-US" sz="1800" dirty="0"/>
              <a:t>192.168.1.1 /22</a:t>
            </a:r>
          </a:p>
        </p:txBody>
      </p:sp>
      <p:sp>
        <p:nvSpPr>
          <p:cNvPr id="4" name="TextBox 3">
            <a:extLst>
              <a:ext uri="{FF2B5EF4-FFF2-40B4-BE49-F238E27FC236}">
                <a16:creationId xmlns:a16="http://schemas.microsoft.com/office/drawing/2014/main" id="{DDE0A1AE-6D8F-4954-9DD9-BE9338390E76}"/>
              </a:ext>
            </a:extLst>
          </p:cNvPr>
          <p:cNvSpPr txBox="1"/>
          <p:nvPr/>
        </p:nvSpPr>
        <p:spPr>
          <a:xfrm>
            <a:off x="2590800" y="6103841"/>
            <a:ext cx="403860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255.255.255 (mask) represents the first 3 bytes is NET ID and last is HOST ID</a:t>
            </a:r>
          </a:p>
        </p:txBody>
      </p:sp>
      <p:sp>
        <p:nvSpPr>
          <p:cNvPr id="5" name="TextBox 4">
            <a:extLst>
              <a:ext uri="{FF2B5EF4-FFF2-40B4-BE49-F238E27FC236}">
                <a16:creationId xmlns:a16="http://schemas.microsoft.com/office/drawing/2014/main" id="{F8BDF834-75D3-40F3-83F7-FB58572937D7}"/>
              </a:ext>
            </a:extLst>
          </p:cNvPr>
          <p:cNvSpPr txBox="1"/>
          <p:nvPr/>
        </p:nvSpPr>
        <p:spPr>
          <a:xfrm>
            <a:off x="6030686" y="4953000"/>
            <a:ext cx="281940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First 24 bits are NET ID</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D69C621-D2A7-4884-8764-A01059A09DE3}"/>
                  </a:ext>
                </a:extLst>
              </p14:cNvPr>
              <p14:cNvContentPartPr/>
              <p14:nvPr/>
            </p14:nvContentPartPr>
            <p14:xfrm>
              <a:off x="4051371" y="3753583"/>
              <a:ext cx="361080" cy="2255400"/>
            </p14:xfrm>
          </p:contentPart>
        </mc:Choice>
        <mc:Fallback xmlns="">
          <p:pic>
            <p:nvPicPr>
              <p:cNvPr id="2" name="Ink 1">
                <a:extLst>
                  <a:ext uri="{FF2B5EF4-FFF2-40B4-BE49-F238E27FC236}">
                    <a16:creationId xmlns:a16="http://schemas.microsoft.com/office/drawing/2014/main" id="{8D69C621-D2A7-4884-8764-A01059A09DE3}"/>
                  </a:ext>
                </a:extLst>
              </p:cNvPr>
              <p:cNvPicPr/>
              <p:nvPr/>
            </p:nvPicPr>
            <p:blipFill>
              <a:blip r:embed="rId4"/>
              <a:stretch>
                <a:fillRect/>
              </a:stretch>
            </p:blipFill>
            <p:spPr>
              <a:xfrm>
                <a:off x="4042371" y="3744943"/>
                <a:ext cx="378720" cy="227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16FED3C8-0A2A-4A7D-BC60-C24DB69896E1}"/>
                  </a:ext>
                </a:extLst>
              </p14:cNvPr>
              <p14:cNvContentPartPr/>
              <p14:nvPr/>
            </p14:nvContentPartPr>
            <p14:xfrm>
              <a:off x="6860451" y="3766183"/>
              <a:ext cx="244800" cy="1208520"/>
            </p14:xfrm>
          </p:contentPart>
        </mc:Choice>
        <mc:Fallback xmlns="">
          <p:pic>
            <p:nvPicPr>
              <p:cNvPr id="3" name="Ink 2">
                <a:extLst>
                  <a:ext uri="{FF2B5EF4-FFF2-40B4-BE49-F238E27FC236}">
                    <a16:creationId xmlns:a16="http://schemas.microsoft.com/office/drawing/2014/main" id="{16FED3C8-0A2A-4A7D-BC60-C24DB69896E1}"/>
                  </a:ext>
                </a:extLst>
              </p:cNvPr>
              <p:cNvPicPr/>
              <p:nvPr/>
            </p:nvPicPr>
            <p:blipFill>
              <a:blip r:embed="rId6"/>
              <a:stretch>
                <a:fillRect/>
              </a:stretch>
            </p:blipFill>
            <p:spPr>
              <a:xfrm>
                <a:off x="6851811" y="3757543"/>
                <a:ext cx="262440" cy="1226160"/>
              </a:xfrm>
              <a:prstGeom prst="rect">
                <a:avLst/>
              </a:prstGeom>
            </p:spPr>
          </p:pic>
        </mc:Fallback>
      </mc:AlternateContent>
    </p:spTree>
    <p:extLst>
      <p:ext uri="{BB962C8B-B14F-4D97-AF65-F5344CB8AC3E}">
        <p14:creationId xmlns:p14="http://schemas.microsoft.com/office/powerpoint/2010/main" val="209655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a:t>
            </a:r>
          </a:p>
        </p:txBody>
      </p:sp>
      <p:sp>
        <p:nvSpPr>
          <p:cNvPr id="3" name="Content Placeholder 2"/>
          <p:cNvSpPr>
            <a:spLocks noGrp="1"/>
          </p:cNvSpPr>
          <p:nvPr>
            <p:ph idx="1"/>
          </p:nvPr>
        </p:nvSpPr>
        <p:spPr/>
        <p:txBody>
          <a:bodyPr/>
          <a:lstStyle/>
          <a:p>
            <a:r>
              <a:rPr lang="en-US" dirty="0"/>
              <a:t>IP Packets encapsulate UDP, ICMP?, and TCP packets.</a:t>
            </a:r>
          </a:p>
          <a:p>
            <a:r>
              <a:rPr lang="en-US" dirty="0"/>
              <a:t>IP packets may be fragmented. Which means IP payload may also be fragmented.</a:t>
            </a:r>
          </a:p>
        </p:txBody>
      </p:sp>
    </p:spTree>
    <p:extLst>
      <p:ext uri="{BB962C8B-B14F-4D97-AF65-F5344CB8AC3E}">
        <p14:creationId xmlns:p14="http://schemas.microsoft.com/office/powerpoint/2010/main" val="104620175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3564</TotalTime>
  <Words>5230</Words>
  <Application>Microsoft Office PowerPoint</Application>
  <PresentationFormat>On-screen Show (4:3)</PresentationFormat>
  <Paragraphs>576</Paragraphs>
  <Slides>31</Slides>
  <Notes>23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Courier New</vt:lpstr>
      <vt:lpstr>Times New Roman</vt:lpstr>
      <vt:lpstr>Wingdings</vt:lpstr>
      <vt:lpstr>Default Design</vt:lpstr>
      <vt:lpstr>VISIO</vt:lpstr>
      <vt:lpstr>Lecture 5: Communication Protocols   CS 07351: Cyber Security: Fundamentals, Principles and Applications  Dr. Vahid Heydari</vt:lpstr>
      <vt:lpstr>Protocols</vt:lpstr>
      <vt:lpstr>Network Protocols</vt:lpstr>
      <vt:lpstr>Network Protocols … continued </vt:lpstr>
      <vt:lpstr>Encapsulation</vt:lpstr>
      <vt:lpstr>Encapsulation</vt:lpstr>
      <vt:lpstr>IPv4 Addresses</vt:lpstr>
      <vt:lpstr>IPv4  Addresses   … continued  </vt:lpstr>
      <vt:lpstr>IP</vt:lpstr>
      <vt:lpstr>Internet Protocol</vt:lpstr>
      <vt:lpstr>Internet Protocol … continued </vt:lpstr>
      <vt:lpstr>IPV6</vt:lpstr>
      <vt:lpstr>What is a network socket?</vt:lpstr>
      <vt:lpstr>Port Numbers</vt:lpstr>
      <vt:lpstr>Establishing a connection</vt:lpstr>
      <vt:lpstr>TCP</vt:lpstr>
      <vt:lpstr>PowerPoint Presentation</vt:lpstr>
      <vt:lpstr>Transport Control Protocol … continued </vt:lpstr>
      <vt:lpstr>TCP – Prank call #1</vt:lpstr>
      <vt:lpstr>Ports are like doors</vt:lpstr>
      <vt:lpstr>UDP</vt:lpstr>
      <vt:lpstr>User Datagram Protocol</vt:lpstr>
      <vt:lpstr>User Datagram Protocol … continued </vt:lpstr>
      <vt:lpstr>ICMP</vt:lpstr>
      <vt:lpstr>Internet Control Message Protocol</vt:lpstr>
      <vt:lpstr>ICMP Message Type &amp; Code</vt:lpstr>
      <vt:lpstr>ICMP </vt:lpstr>
      <vt:lpstr>ICMP … continued </vt:lpstr>
      <vt:lpstr>ARP</vt:lpstr>
      <vt:lpstr>DHCP</vt:lpstr>
      <vt:lpstr>DNS</vt:lpstr>
    </vt:vector>
  </TitlesOfParts>
  <Company>GreyHats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Assurance Threats</dc:title>
  <dc:creator>naumann</dc:creator>
  <cp:lastModifiedBy>Pham, Sarah</cp:lastModifiedBy>
  <cp:revision>116</cp:revision>
  <dcterms:created xsi:type="dcterms:W3CDTF">2002-07-28T21:23:15Z</dcterms:created>
  <dcterms:modified xsi:type="dcterms:W3CDTF">2022-05-06T21:54:16Z</dcterms:modified>
</cp:coreProperties>
</file>