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1599" r:id="rId2"/>
    <p:sldId id="1600" r:id="rId3"/>
    <p:sldId id="1559" r:id="rId4"/>
    <p:sldId id="1560" r:id="rId5"/>
    <p:sldId id="1576" r:id="rId6"/>
    <p:sldId id="1563" r:id="rId7"/>
    <p:sldId id="1620" r:id="rId8"/>
    <p:sldId id="1621" r:id="rId9"/>
    <p:sldId id="1622" r:id="rId10"/>
    <p:sldId id="1623" r:id="rId11"/>
    <p:sldId id="1624" r:id="rId12"/>
    <p:sldId id="1625" r:id="rId13"/>
    <p:sldId id="1570" r:id="rId14"/>
    <p:sldId id="1571" r:id="rId15"/>
    <p:sldId id="1612" r:id="rId16"/>
    <p:sldId id="1613" r:id="rId17"/>
    <p:sldId id="1614" r:id="rId18"/>
    <p:sldId id="1616" r:id="rId19"/>
    <p:sldId id="1615" r:id="rId20"/>
    <p:sldId id="1617" r:id="rId21"/>
    <p:sldId id="1618" r:id="rId22"/>
    <p:sldId id="1619" r:id="rId23"/>
    <p:sldId id="1572" r:id="rId24"/>
    <p:sldId id="1573" r:id="rId25"/>
    <p:sldId id="1577" r:id="rId26"/>
    <p:sldId id="1601" r:id="rId27"/>
    <p:sldId id="1602" r:id="rId28"/>
    <p:sldId id="1579" r:id="rId29"/>
    <p:sldId id="1580" r:id="rId30"/>
    <p:sldId id="1581" r:id="rId31"/>
    <p:sldId id="160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653" autoAdjust="0"/>
  </p:normalViewPr>
  <p:slideViewPr>
    <p:cSldViewPr snapToGrid="0">
      <p:cViewPr varScale="1">
        <p:scale>
          <a:sx n="69" d="100"/>
          <a:sy n="69" d="100"/>
        </p:scale>
        <p:origin x="11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hid Heydari" userId="065589f3340e704f" providerId="LiveId" clId="{66A26D2E-CE4C-47D0-B4A4-79CF50D4BD59}"/>
    <pc:docChg chg="modSld">
      <pc:chgData name="Vahid Heydari" userId="065589f3340e704f" providerId="LiveId" clId="{66A26D2E-CE4C-47D0-B4A4-79CF50D4BD59}" dt="2022-01-14T15:36:20.633" v="0" actId="20577"/>
      <pc:docMkLst>
        <pc:docMk/>
      </pc:docMkLst>
      <pc:sldChg chg="modSp mod">
        <pc:chgData name="Vahid Heydari" userId="065589f3340e704f" providerId="LiveId" clId="{66A26D2E-CE4C-47D0-B4A4-79CF50D4BD59}" dt="2022-01-14T15:36:20.633" v="0" actId="20577"/>
        <pc:sldMkLst>
          <pc:docMk/>
          <pc:sldMk cId="946646036" sldId="1599"/>
        </pc:sldMkLst>
        <pc:spChg chg="mod">
          <ac:chgData name="Vahid Heydari" userId="065589f3340e704f" providerId="LiveId" clId="{66A26D2E-CE4C-47D0-B4A4-79CF50D4BD59}" dt="2022-01-14T15:36:20.633" v="0" actId="20577"/>
          <ac:spMkLst>
            <pc:docMk/>
            <pc:sldMk cId="946646036" sldId="1599"/>
            <ac:spMk id="5122" creationId="{00000000-0000-0000-0000-000000000000}"/>
          </ac:spMkLst>
        </pc:spChg>
      </pc:sldChg>
    </pc:docChg>
  </pc:docChgLst>
  <pc:docChgLst>
    <pc:chgData name="Vahid Heydari" userId="065589f3340e704f" providerId="LiveId" clId="{6BFC7F75-6F7B-A247-8E1D-AD22C721D11B}"/>
    <pc:docChg chg="custSel modSld">
      <pc:chgData name="Vahid Heydari" userId="065589f3340e704f" providerId="LiveId" clId="{6BFC7F75-6F7B-A247-8E1D-AD22C721D11B}" dt="2020-03-04T13:53:17.159" v="8" actId="313"/>
      <pc:docMkLst>
        <pc:docMk/>
      </pc:docMkLst>
      <pc:sldChg chg="modNotesTx">
        <pc:chgData name="Vahid Heydari" userId="065589f3340e704f" providerId="LiveId" clId="{6BFC7F75-6F7B-A247-8E1D-AD22C721D11B}" dt="2020-03-04T13:37:59.819" v="1" actId="20577"/>
        <pc:sldMkLst>
          <pc:docMk/>
          <pc:sldMk cId="2663292831" sldId="1563"/>
        </pc:sldMkLst>
      </pc:sldChg>
      <pc:sldChg chg="modNotesTx">
        <pc:chgData name="Vahid Heydari" userId="065589f3340e704f" providerId="LiveId" clId="{6BFC7F75-6F7B-A247-8E1D-AD22C721D11B}" dt="2020-03-04T13:45:09.603" v="2" actId="20577"/>
        <pc:sldMkLst>
          <pc:docMk/>
          <pc:sldMk cId="1441765237" sldId="1571"/>
        </pc:sldMkLst>
      </pc:sldChg>
      <pc:sldChg chg="modNotesTx">
        <pc:chgData name="Vahid Heydari" userId="065589f3340e704f" providerId="LiveId" clId="{6BFC7F75-6F7B-A247-8E1D-AD22C721D11B}" dt="2020-03-04T13:37:32.751" v="0" actId="20577"/>
        <pc:sldMkLst>
          <pc:docMk/>
          <pc:sldMk cId="2869430190" sldId="1576"/>
        </pc:sldMkLst>
      </pc:sldChg>
      <pc:sldChg chg="modNotesTx">
        <pc:chgData name="Vahid Heydari" userId="065589f3340e704f" providerId="LiveId" clId="{6BFC7F75-6F7B-A247-8E1D-AD22C721D11B}" dt="2020-03-04T13:49:15.395" v="6" actId="20577"/>
        <pc:sldMkLst>
          <pc:docMk/>
          <pc:sldMk cId="3961787442" sldId="1577"/>
        </pc:sldMkLst>
      </pc:sldChg>
      <pc:sldChg chg="modNotesTx">
        <pc:chgData name="Vahid Heydari" userId="065589f3340e704f" providerId="LiveId" clId="{6BFC7F75-6F7B-A247-8E1D-AD22C721D11B}" dt="2020-03-04T13:50:20.446" v="7" actId="20577"/>
        <pc:sldMkLst>
          <pc:docMk/>
          <pc:sldMk cId="2039264919" sldId="1602"/>
        </pc:sldMkLst>
      </pc:sldChg>
      <pc:sldChg chg="modNotesTx">
        <pc:chgData name="Vahid Heydari" userId="065589f3340e704f" providerId="LiveId" clId="{6BFC7F75-6F7B-A247-8E1D-AD22C721D11B}" dt="2020-03-04T13:53:17.159" v="8" actId="313"/>
        <pc:sldMkLst>
          <pc:docMk/>
          <pc:sldMk cId="1064575004" sldId="1603"/>
        </pc:sldMkLst>
      </pc:sldChg>
      <pc:sldChg chg="modNotesTx">
        <pc:chgData name="Vahid Heydari" userId="065589f3340e704f" providerId="LiveId" clId="{6BFC7F75-6F7B-A247-8E1D-AD22C721D11B}" dt="2020-03-04T13:46:01.344" v="3" actId="20577"/>
        <pc:sldMkLst>
          <pc:docMk/>
          <pc:sldMk cId="2341489696" sldId="1616"/>
        </pc:sldMkLst>
      </pc:sldChg>
      <pc:sldChg chg="modNotesTx">
        <pc:chgData name="Vahid Heydari" userId="065589f3340e704f" providerId="LiveId" clId="{6BFC7F75-6F7B-A247-8E1D-AD22C721D11B}" dt="2020-03-04T13:47:17.060" v="4" actId="20577"/>
        <pc:sldMkLst>
          <pc:docMk/>
          <pc:sldMk cId="60058056" sldId="1618"/>
        </pc:sldMkLst>
      </pc:sldChg>
      <pc:sldChg chg="modNotesTx">
        <pc:chgData name="Vahid Heydari" userId="065589f3340e704f" providerId="LiveId" clId="{6BFC7F75-6F7B-A247-8E1D-AD22C721D11B}" dt="2020-03-04T13:47:36.153" v="5" actId="20577"/>
        <pc:sldMkLst>
          <pc:docMk/>
          <pc:sldMk cId="1548989963" sldId="1619"/>
        </pc:sldMkLst>
      </pc:sldChg>
    </pc:docChg>
  </pc:docChgLst>
  <pc:docChgLst>
    <pc:chgData name="Vahid Heydari" userId="065589f3340e704f" providerId="LiveId" clId="{6E3099E8-F765-E64C-A1D3-3222932D1948}"/>
    <pc:docChg chg="undo custSel addSld delSld modSld">
      <pc:chgData name="Vahid Heydari" userId="065589f3340e704f" providerId="LiveId" clId="{6E3099E8-F765-E64C-A1D3-3222932D1948}" dt="2020-09-21T14:58:17.722" v="27" actId="20577"/>
      <pc:docMkLst>
        <pc:docMk/>
      </pc:docMkLst>
      <pc:sldChg chg="add del">
        <pc:chgData name="Vahid Heydari" userId="065589f3340e704f" providerId="LiveId" clId="{6E3099E8-F765-E64C-A1D3-3222932D1948}" dt="2020-09-21T14:57:41.675" v="21" actId="2696"/>
        <pc:sldMkLst>
          <pc:docMk/>
          <pc:sldMk cId="0" sldId="1550"/>
        </pc:sldMkLst>
      </pc:sldChg>
      <pc:sldChg chg="modSp">
        <pc:chgData name="Vahid Heydari" userId="065589f3340e704f" providerId="LiveId" clId="{6E3099E8-F765-E64C-A1D3-3222932D1948}" dt="2020-09-21T14:58:17.722" v="27" actId="20577"/>
        <pc:sldMkLst>
          <pc:docMk/>
          <pc:sldMk cId="946646036" sldId="1599"/>
        </pc:sldMkLst>
        <pc:spChg chg="mod">
          <ac:chgData name="Vahid Heydari" userId="065589f3340e704f" providerId="LiveId" clId="{6E3099E8-F765-E64C-A1D3-3222932D1948}" dt="2020-09-21T14:58:17.722" v="27" actId="20577"/>
          <ac:spMkLst>
            <pc:docMk/>
            <pc:sldMk cId="946646036" sldId="1599"/>
            <ac:spMk id="5122" creationId="{00000000-0000-0000-0000-000000000000}"/>
          </ac:spMkLst>
        </pc:spChg>
      </pc:sldChg>
      <pc:sldChg chg="add del">
        <pc:chgData name="Vahid Heydari" userId="065589f3340e704f" providerId="LiveId" clId="{6E3099E8-F765-E64C-A1D3-3222932D1948}" dt="2020-09-21T14:57:41.685" v="22" actId="2696"/>
        <pc:sldMkLst>
          <pc:docMk/>
          <pc:sldMk cId="2826069065" sldId="1604"/>
        </pc:sldMkLst>
      </pc:sldChg>
      <pc:sldChg chg="add del">
        <pc:chgData name="Vahid Heydari" userId="065589f3340e704f" providerId="LiveId" clId="{6E3099E8-F765-E64C-A1D3-3222932D1948}" dt="2020-09-21T14:57:41.696" v="23" actId="2696"/>
        <pc:sldMkLst>
          <pc:docMk/>
          <pc:sldMk cId="2569255210" sldId="1605"/>
        </pc:sldMkLst>
      </pc:sldChg>
      <pc:sldChg chg="add del">
        <pc:chgData name="Vahid Heydari" userId="065589f3340e704f" providerId="LiveId" clId="{6E3099E8-F765-E64C-A1D3-3222932D1948}" dt="2020-09-21T14:57:41.707" v="24" actId="2696"/>
        <pc:sldMkLst>
          <pc:docMk/>
          <pc:sldMk cId="387932634" sldId="1606"/>
        </pc:sldMkLst>
      </pc:sldChg>
      <pc:sldChg chg="add del">
        <pc:chgData name="Vahid Heydari" userId="065589f3340e704f" providerId="LiveId" clId="{6E3099E8-F765-E64C-A1D3-3222932D1948}" dt="2020-09-21T14:57:41.717" v="25" actId="2696"/>
        <pc:sldMkLst>
          <pc:docMk/>
          <pc:sldMk cId="979324428" sldId="1607"/>
        </pc:sldMkLst>
      </pc:sldChg>
      <pc:sldChg chg="add del">
        <pc:chgData name="Vahid Heydari" userId="065589f3340e704f" providerId="LiveId" clId="{6E3099E8-F765-E64C-A1D3-3222932D1948}" dt="2020-09-21T14:57:41.734" v="26" actId="2696"/>
        <pc:sldMkLst>
          <pc:docMk/>
          <pc:sldMk cId="3207768178" sldId="1608"/>
        </pc:sldMkLst>
      </pc:sldChg>
      <pc:sldChg chg="add del">
        <pc:chgData name="Vahid Heydari" userId="065589f3340e704f" providerId="LiveId" clId="{6E3099E8-F765-E64C-A1D3-3222932D1948}" dt="2020-09-21T14:55:24.484" v="19" actId="2696"/>
        <pc:sldMkLst>
          <pc:docMk/>
          <pc:sldMk cId="77773776" sldId="1609"/>
        </pc:sldMkLst>
      </pc:sldChg>
      <pc:sldChg chg="add del">
        <pc:chgData name="Vahid Heydari" userId="065589f3340e704f" providerId="LiveId" clId="{6E3099E8-F765-E64C-A1D3-3222932D1948}" dt="2020-09-21T14:54:21.710" v="18" actId="2696"/>
        <pc:sldMkLst>
          <pc:docMk/>
          <pc:sldMk cId="2547325397" sldId="1610"/>
        </pc:sldMkLst>
      </pc:sldChg>
      <pc:sldChg chg="add del">
        <pc:chgData name="Vahid Heydari" userId="065589f3340e704f" providerId="LiveId" clId="{6E3099E8-F765-E64C-A1D3-3222932D1948}" dt="2020-09-21T14:55:24.495" v="20" actId="2696"/>
        <pc:sldMkLst>
          <pc:docMk/>
          <pc:sldMk cId="2411884760" sldId="161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6F1AB1-6208-4A84-9A2B-DF16F33FAFA1}"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471F8597-1A04-4C6A-A9DE-A0E30693C72C}">
      <dgm:prSet custT="1"/>
      <dgm:spPr/>
      <dgm:t>
        <a:bodyPr/>
        <a:lstStyle/>
        <a:p>
          <a:pPr rtl="0" eaLnBrk="0" fontAlgn="base" hangingPunct="0">
            <a:buClr>
              <a:srgbClr val="ED6E2E"/>
            </a:buClr>
            <a:buSzPts val="3200"/>
            <a:buFont typeface="Wingdings" panose="05000000000000000000" pitchFamily="2" charset="2"/>
            <a:buChar char="§"/>
          </a:pPr>
          <a:r>
            <a:rPr lang="en-US" sz="2600" dirty="0"/>
            <a:t>Hackers</a:t>
          </a:r>
        </a:p>
      </dgm:t>
    </dgm:pt>
    <dgm:pt modelId="{223C4B0A-6A10-4114-B729-FA84E422E471}" type="parTrans" cxnId="{37FDA48F-23DC-4FFF-9E49-3CE92BEF3739}">
      <dgm:prSet/>
      <dgm:spPr/>
      <dgm:t>
        <a:bodyPr/>
        <a:lstStyle/>
        <a:p>
          <a:endParaRPr lang="en-US"/>
        </a:p>
      </dgm:t>
    </dgm:pt>
    <dgm:pt modelId="{CEEB2E9D-C853-4442-A2F5-3D826A115D41}" type="sibTrans" cxnId="{37FDA48F-23DC-4FFF-9E49-3CE92BEF3739}">
      <dgm:prSet/>
      <dgm:spPr/>
      <dgm:t>
        <a:bodyPr/>
        <a:lstStyle/>
        <a:p>
          <a:endParaRPr lang="en-US"/>
        </a:p>
      </dgm:t>
    </dgm:pt>
    <dgm:pt modelId="{29832B3C-7B0C-4C8A-87ED-3C6BC2FE927C}">
      <dgm:prSet custT="1"/>
      <dgm:spPr/>
      <dgm:t>
        <a:bodyPr/>
        <a:lstStyle/>
        <a:p>
          <a:pPr rtl="0" eaLnBrk="0" fontAlgn="base" hangingPunct="0"/>
          <a:r>
            <a:rPr lang="en-US" sz="2400" dirty="0"/>
            <a:t>Black-hat</a:t>
          </a:r>
        </a:p>
      </dgm:t>
    </dgm:pt>
    <dgm:pt modelId="{D455D819-5D88-47F6-9076-7E672F1B96D7}" type="parTrans" cxnId="{3E6E4188-8CAC-4ED5-8B1B-E76A01E5A6D0}">
      <dgm:prSet/>
      <dgm:spPr/>
      <dgm:t>
        <a:bodyPr/>
        <a:lstStyle/>
        <a:p>
          <a:endParaRPr lang="en-US"/>
        </a:p>
      </dgm:t>
    </dgm:pt>
    <dgm:pt modelId="{875E6579-CB56-4045-B84F-AE7CB07A9F45}" type="sibTrans" cxnId="{3E6E4188-8CAC-4ED5-8B1B-E76A01E5A6D0}">
      <dgm:prSet/>
      <dgm:spPr/>
      <dgm:t>
        <a:bodyPr/>
        <a:lstStyle/>
        <a:p>
          <a:endParaRPr lang="en-US"/>
        </a:p>
      </dgm:t>
    </dgm:pt>
    <dgm:pt modelId="{66C46E24-C141-4B74-9CE6-B77AE29C25C6}">
      <dgm:prSet custT="1"/>
      <dgm:spPr/>
      <dgm:t>
        <a:bodyPr/>
        <a:lstStyle/>
        <a:p>
          <a:pPr rtl="0" eaLnBrk="0" fontAlgn="base" hangingPunct="0"/>
          <a:r>
            <a:rPr lang="en-US" sz="2400" dirty="0"/>
            <a:t>White-hat</a:t>
          </a:r>
        </a:p>
      </dgm:t>
    </dgm:pt>
    <dgm:pt modelId="{1F280142-B6A2-4EC2-B2B2-A43AFC3DC1A8}" type="parTrans" cxnId="{C7DFE772-3BE8-4165-91EA-020FCE027249}">
      <dgm:prSet/>
      <dgm:spPr/>
      <dgm:t>
        <a:bodyPr/>
        <a:lstStyle/>
        <a:p>
          <a:endParaRPr lang="en-US"/>
        </a:p>
      </dgm:t>
    </dgm:pt>
    <dgm:pt modelId="{D1083426-CFAB-4E29-8F44-329ED67763B3}" type="sibTrans" cxnId="{C7DFE772-3BE8-4165-91EA-020FCE027249}">
      <dgm:prSet/>
      <dgm:spPr/>
      <dgm:t>
        <a:bodyPr/>
        <a:lstStyle/>
        <a:p>
          <a:endParaRPr lang="en-US"/>
        </a:p>
      </dgm:t>
    </dgm:pt>
    <dgm:pt modelId="{57A0D741-4F09-4A65-918F-804544039BEF}">
      <dgm:prSet custT="1"/>
      <dgm:spPr/>
      <dgm:t>
        <a:bodyPr/>
        <a:lstStyle/>
        <a:p>
          <a:pPr rtl="0" eaLnBrk="0" fontAlgn="base" hangingPunct="0"/>
          <a:r>
            <a:rPr lang="en-US" sz="2400" dirty="0"/>
            <a:t>Gray-hat</a:t>
          </a:r>
        </a:p>
      </dgm:t>
    </dgm:pt>
    <dgm:pt modelId="{211B3363-5A58-4C59-A83C-C39CCBC796CC}" type="parTrans" cxnId="{7AABC8E0-1EEC-4DAA-A691-34B6E02405DC}">
      <dgm:prSet/>
      <dgm:spPr/>
      <dgm:t>
        <a:bodyPr/>
        <a:lstStyle/>
        <a:p>
          <a:endParaRPr lang="en-US"/>
        </a:p>
      </dgm:t>
    </dgm:pt>
    <dgm:pt modelId="{4D54D365-A62A-4F14-A0FD-9757EF52D343}" type="sibTrans" cxnId="{7AABC8E0-1EEC-4DAA-A691-34B6E02405DC}">
      <dgm:prSet/>
      <dgm:spPr/>
      <dgm:t>
        <a:bodyPr/>
        <a:lstStyle/>
        <a:p>
          <a:endParaRPr lang="en-US"/>
        </a:p>
      </dgm:t>
    </dgm:pt>
    <dgm:pt modelId="{5D1A9624-5F16-4EAF-B76E-4C3678F5F785}" type="pres">
      <dgm:prSet presAssocID="{756F1AB1-6208-4A84-9A2B-DF16F33FAFA1}" presName="Name0" presStyleCnt="0">
        <dgm:presLayoutVars>
          <dgm:chMax val="1"/>
          <dgm:dir/>
          <dgm:animLvl val="ctr"/>
          <dgm:resizeHandles val="exact"/>
        </dgm:presLayoutVars>
      </dgm:prSet>
      <dgm:spPr/>
    </dgm:pt>
    <dgm:pt modelId="{D8D675E4-93E3-453C-9DA6-1D3720D59523}" type="pres">
      <dgm:prSet presAssocID="{471F8597-1A04-4C6A-A9DE-A0E30693C72C}" presName="centerShape" presStyleLbl="node0" presStyleIdx="0" presStyleCnt="1"/>
      <dgm:spPr/>
    </dgm:pt>
    <dgm:pt modelId="{0F33795C-9C2C-46BF-B026-0D1B4E5F84D6}" type="pres">
      <dgm:prSet presAssocID="{29832B3C-7B0C-4C8A-87ED-3C6BC2FE927C}" presName="node" presStyleLbl="node1" presStyleIdx="0" presStyleCnt="3">
        <dgm:presLayoutVars>
          <dgm:bulletEnabled val="1"/>
        </dgm:presLayoutVars>
      </dgm:prSet>
      <dgm:spPr/>
    </dgm:pt>
    <dgm:pt modelId="{9D20BC42-ED9B-45DA-BA73-B115B5655D7E}" type="pres">
      <dgm:prSet presAssocID="{29832B3C-7B0C-4C8A-87ED-3C6BC2FE927C}" presName="dummy" presStyleCnt="0"/>
      <dgm:spPr/>
    </dgm:pt>
    <dgm:pt modelId="{56C7552F-1875-4E1F-B293-2D052F02A3E7}" type="pres">
      <dgm:prSet presAssocID="{875E6579-CB56-4045-B84F-AE7CB07A9F45}" presName="sibTrans" presStyleLbl="sibTrans2D1" presStyleIdx="0" presStyleCnt="3"/>
      <dgm:spPr/>
    </dgm:pt>
    <dgm:pt modelId="{09763479-5DEF-484C-97CF-FAAEA323FD8F}" type="pres">
      <dgm:prSet presAssocID="{66C46E24-C141-4B74-9CE6-B77AE29C25C6}" presName="node" presStyleLbl="node1" presStyleIdx="1" presStyleCnt="3">
        <dgm:presLayoutVars>
          <dgm:bulletEnabled val="1"/>
        </dgm:presLayoutVars>
      </dgm:prSet>
      <dgm:spPr/>
    </dgm:pt>
    <dgm:pt modelId="{5C6A4A0D-E57B-42E7-B91F-D85F5914FEE8}" type="pres">
      <dgm:prSet presAssocID="{66C46E24-C141-4B74-9CE6-B77AE29C25C6}" presName="dummy" presStyleCnt="0"/>
      <dgm:spPr/>
    </dgm:pt>
    <dgm:pt modelId="{42FC99EB-62CB-456C-B790-C565963CC4BA}" type="pres">
      <dgm:prSet presAssocID="{D1083426-CFAB-4E29-8F44-329ED67763B3}" presName="sibTrans" presStyleLbl="sibTrans2D1" presStyleIdx="1" presStyleCnt="3"/>
      <dgm:spPr/>
    </dgm:pt>
    <dgm:pt modelId="{35850EC7-7514-4590-9F8A-2518E448E6D5}" type="pres">
      <dgm:prSet presAssocID="{57A0D741-4F09-4A65-918F-804544039BEF}" presName="node" presStyleLbl="node1" presStyleIdx="2" presStyleCnt="3">
        <dgm:presLayoutVars>
          <dgm:bulletEnabled val="1"/>
        </dgm:presLayoutVars>
      </dgm:prSet>
      <dgm:spPr/>
    </dgm:pt>
    <dgm:pt modelId="{2E28D571-884B-40CC-BBBB-BF609661B038}" type="pres">
      <dgm:prSet presAssocID="{57A0D741-4F09-4A65-918F-804544039BEF}" presName="dummy" presStyleCnt="0"/>
      <dgm:spPr/>
    </dgm:pt>
    <dgm:pt modelId="{CA09AC82-DC8F-449D-A663-A4DCE3414A36}" type="pres">
      <dgm:prSet presAssocID="{4D54D365-A62A-4F14-A0FD-9757EF52D343}" presName="sibTrans" presStyleLbl="sibTrans2D1" presStyleIdx="2" presStyleCnt="3"/>
      <dgm:spPr/>
    </dgm:pt>
  </dgm:ptLst>
  <dgm:cxnLst>
    <dgm:cxn modelId="{F0CF450F-4156-4FA9-9888-52FF3C334B7C}" type="presOf" srcId="{756F1AB1-6208-4A84-9A2B-DF16F33FAFA1}" destId="{5D1A9624-5F16-4EAF-B76E-4C3678F5F785}" srcOrd="0" destOrd="0" presId="urn:microsoft.com/office/officeart/2005/8/layout/radial6"/>
    <dgm:cxn modelId="{BF22A912-5E11-429C-ADD7-B1355472088D}" type="presOf" srcId="{66C46E24-C141-4B74-9CE6-B77AE29C25C6}" destId="{09763479-5DEF-484C-97CF-FAAEA323FD8F}" srcOrd="0" destOrd="0" presId="urn:microsoft.com/office/officeart/2005/8/layout/radial6"/>
    <dgm:cxn modelId="{67678028-2EB9-44A2-B8EC-3FD260E0DD09}" type="presOf" srcId="{57A0D741-4F09-4A65-918F-804544039BEF}" destId="{35850EC7-7514-4590-9F8A-2518E448E6D5}" srcOrd="0" destOrd="0" presId="urn:microsoft.com/office/officeart/2005/8/layout/radial6"/>
    <dgm:cxn modelId="{C7DFE772-3BE8-4165-91EA-020FCE027249}" srcId="{471F8597-1A04-4C6A-A9DE-A0E30693C72C}" destId="{66C46E24-C141-4B74-9CE6-B77AE29C25C6}" srcOrd="1" destOrd="0" parTransId="{1F280142-B6A2-4EC2-B2B2-A43AFC3DC1A8}" sibTransId="{D1083426-CFAB-4E29-8F44-329ED67763B3}"/>
    <dgm:cxn modelId="{22985D73-BA6F-44F7-95AA-E33D7CCDB2AA}" type="presOf" srcId="{471F8597-1A04-4C6A-A9DE-A0E30693C72C}" destId="{D8D675E4-93E3-453C-9DA6-1D3720D59523}" srcOrd="0" destOrd="0" presId="urn:microsoft.com/office/officeart/2005/8/layout/radial6"/>
    <dgm:cxn modelId="{1BF70E59-16A1-4F1C-8378-D980D0B41977}" type="presOf" srcId="{875E6579-CB56-4045-B84F-AE7CB07A9F45}" destId="{56C7552F-1875-4E1F-B293-2D052F02A3E7}" srcOrd="0" destOrd="0" presId="urn:microsoft.com/office/officeart/2005/8/layout/radial6"/>
    <dgm:cxn modelId="{FAF89081-0657-4CEA-A542-44A058AC61D1}" type="presOf" srcId="{4D54D365-A62A-4F14-A0FD-9757EF52D343}" destId="{CA09AC82-DC8F-449D-A663-A4DCE3414A36}" srcOrd="0" destOrd="0" presId="urn:microsoft.com/office/officeart/2005/8/layout/radial6"/>
    <dgm:cxn modelId="{3E6E4188-8CAC-4ED5-8B1B-E76A01E5A6D0}" srcId="{471F8597-1A04-4C6A-A9DE-A0E30693C72C}" destId="{29832B3C-7B0C-4C8A-87ED-3C6BC2FE927C}" srcOrd="0" destOrd="0" parTransId="{D455D819-5D88-47F6-9076-7E672F1B96D7}" sibTransId="{875E6579-CB56-4045-B84F-AE7CB07A9F45}"/>
    <dgm:cxn modelId="{37FDA48F-23DC-4FFF-9E49-3CE92BEF3739}" srcId="{756F1AB1-6208-4A84-9A2B-DF16F33FAFA1}" destId="{471F8597-1A04-4C6A-A9DE-A0E30693C72C}" srcOrd="0" destOrd="0" parTransId="{223C4B0A-6A10-4114-B729-FA84E422E471}" sibTransId="{CEEB2E9D-C853-4442-A2F5-3D826A115D41}"/>
    <dgm:cxn modelId="{E6F91AC5-58CE-4F36-9B20-110F72FE85EB}" type="presOf" srcId="{29832B3C-7B0C-4C8A-87ED-3C6BC2FE927C}" destId="{0F33795C-9C2C-46BF-B026-0D1B4E5F84D6}" srcOrd="0" destOrd="0" presId="urn:microsoft.com/office/officeart/2005/8/layout/radial6"/>
    <dgm:cxn modelId="{364AB7D4-9877-42D7-85CC-54F127F383A0}" type="presOf" srcId="{D1083426-CFAB-4E29-8F44-329ED67763B3}" destId="{42FC99EB-62CB-456C-B790-C565963CC4BA}" srcOrd="0" destOrd="0" presId="urn:microsoft.com/office/officeart/2005/8/layout/radial6"/>
    <dgm:cxn modelId="{7AABC8E0-1EEC-4DAA-A691-34B6E02405DC}" srcId="{471F8597-1A04-4C6A-A9DE-A0E30693C72C}" destId="{57A0D741-4F09-4A65-918F-804544039BEF}" srcOrd="2" destOrd="0" parTransId="{211B3363-5A58-4C59-A83C-C39CCBC796CC}" sibTransId="{4D54D365-A62A-4F14-A0FD-9757EF52D343}"/>
    <dgm:cxn modelId="{00B8C07D-E437-42CB-8F90-33F0A304A339}" type="presParOf" srcId="{5D1A9624-5F16-4EAF-B76E-4C3678F5F785}" destId="{D8D675E4-93E3-453C-9DA6-1D3720D59523}" srcOrd="0" destOrd="0" presId="urn:microsoft.com/office/officeart/2005/8/layout/radial6"/>
    <dgm:cxn modelId="{070C08C8-7A1E-4745-82D2-EE40D20FFA10}" type="presParOf" srcId="{5D1A9624-5F16-4EAF-B76E-4C3678F5F785}" destId="{0F33795C-9C2C-46BF-B026-0D1B4E5F84D6}" srcOrd="1" destOrd="0" presId="urn:microsoft.com/office/officeart/2005/8/layout/radial6"/>
    <dgm:cxn modelId="{6BC58092-6C44-463F-ADEC-2F049267361D}" type="presParOf" srcId="{5D1A9624-5F16-4EAF-B76E-4C3678F5F785}" destId="{9D20BC42-ED9B-45DA-BA73-B115B5655D7E}" srcOrd="2" destOrd="0" presId="urn:microsoft.com/office/officeart/2005/8/layout/radial6"/>
    <dgm:cxn modelId="{F5B49F4C-C86B-4122-AD4D-D35407D3D9ED}" type="presParOf" srcId="{5D1A9624-5F16-4EAF-B76E-4C3678F5F785}" destId="{56C7552F-1875-4E1F-B293-2D052F02A3E7}" srcOrd="3" destOrd="0" presId="urn:microsoft.com/office/officeart/2005/8/layout/radial6"/>
    <dgm:cxn modelId="{B7AAA772-0141-46B3-847A-9204FAABC647}" type="presParOf" srcId="{5D1A9624-5F16-4EAF-B76E-4C3678F5F785}" destId="{09763479-5DEF-484C-97CF-FAAEA323FD8F}" srcOrd="4" destOrd="0" presId="urn:microsoft.com/office/officeart/2005/8/layout/radial6"/>
    <dgm:cxn modelId="{9B033CCC-316F-4264-9C48-48179B1B29D9}" type="presParOf" srcId="{5D1A9624-5F16-4EAF-B76E-4C3678F5F785}" destId="{5C6A4A0D-E57B-42E7-B91F-D85F5914FEE8}" srcOrd="5" destOrd="0" presId="urn:microsoft.com/office/officeart/2005/8/layout/radial6"/>
    <dgm:cxn modelId="{AE48544C-2534-42F6-BE73-C9AE215F7AD5}" type="presParOf" srcId="{5D1A9624-5F16-4EAF-B76E-4C3678F5F785}" destId="{42FC99EB-62CB-456C-B790-C565963CC4BA}" srcOrd="6" destOrd="0" presId="urn:microsoft.com/office/officeart/2005/8/layout/radial6"/>
    <dgm:cxn modelId="{413F686F-3C79-448E-957B-A7AD4723352A}" type="presParOf" srcId="{5D1A9624-5F16-4EAF-B76E-4C3678F5F785}" destId="{35850EC7-7514-4590-9F8A-2518E448E6D5}" srcOrd="7" destOrd="0" presId="urn:microsoft.com/office/officeart/2005/8/layout/radial6"/>
    <dgm:cxn modelId="{B8DDF5E1-413F-4FA4-93E6-DCF5AC1F3BF0}" type="presParOf" srcId="{5D1A9624-5F16-4EAF-B76E-4C3678F5F785}" destId="{2E28D571-884B-40CC-BBBB-BF609661B038}" srcOrd="8" destOrd="0" presId="urn:microsoft.com/office/officeart/2005/8/layout/radial6"/>
    <dgm:cxn modelId="{94BB2712-68F8-4C8C-8973-2A09A24D8915}" type="presParOf" srcId="{5D1A9624-5F16-4EAF-B76E-4C3678F5F785}" destId="{CA09AC82-DC8F-449D-A663-A4DCE3414A36}"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45D52E-A14E-4AA1-94A4-32BA891F9C6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4FE0003B-8A14-4E01-AF91-0D87ADF46026}">
      <dgm:prSet custT="1"/>
      <dgm:spPr/>
      <dgm:t>
        <a:bodyPr/>
        <a:lstStyle/>
        <a:p>
          <a:pPr rtl="0" eaLnBrk="0" fontAlgn="base" hangingPunct="0">
            <a:buClr>
              <a:srgbClr val="ED6E2E"/>
            </a:buClr>
            <a:buSzPts val="3200"/>
            <a:buFont typeface="Wingdings" panose="05000000000000000000" pitchFamily="2" charset="2"/>
            <a:buNone/>
          </a:pPr>
          <a:r>
            <a:rPr lang="en-US" sz="2400" dirty="0"/>
            <a:t>Denial of service (DoS) attacks</a:t>
          </a:r>
        </a:p>
      </dgm:t>
    </dgm:pt>
    <dgm:pt modelId="{9D85F79A-0DAC-4A86-B4D1-EA2F9200ADA8}" type="parTrans" cxnId="{E057D1A8-AFDA-410E-AACE-954B22661AEA}">
      <dgm:prSet/>
      <dgm:spPr/>
      <dgm:t>
        <a:bodyPr/>
        <a:lstStyle/>
        <a:p>
          <a:endParaRPr lang="en-US" sz="2400"/>
        </a:p>
      </dgm:t>
    </dgm:pt>
    <dgm:pt modelId="{F046A0E1-10D3-4F84-A847-150E20016E23}" type="sibTrans" cxnId="{E057D1A8-AFDA-410E-AACE-954B22661AEA}">
      <dgm:prSet/>
      <dgm:spPr/>
      <dgm:t>
        <a:bodyPr/>
        <a:lstStyle/>
        <a:p>
          <a:endParaRPr lang="en-US" sz="2400"/>
        </a:p>
      </dgm:t>
    </dgm:pt>
    <dgm:pt modelId="{AC8F96EB-BC15-4B66-BF38-03C89977D8ED}">
      <dgm:prSet custT="1"/>
      <dgm:spPr/>
      <dgm:t>
        <a:bodyPr/>
        <a:lstStyle/>
        <a:p>
          <a:pPr rtl="0" eaLnBrk="0" fontAlgn="base" hangingPunct="0"/>
          <a:r>
            <a:rPr lang="en-US" sz="2400" dirty="0"/>
            <a:t>Distributed denial of service (DDoS) attacks</a:t>
          </a:r>
        </a:p>
      </dgm:t>
    </dgm:pt>
    <dgm:pt modelId="{2D159CAB-9F0D-4770-BE43-A64F687EF289}" type="parTrans" cxnId="{6CBD8000-049F-4180-BB33-12673B5E2722}">
      <dgm:prSet/>
      <dgm:spPr/>
      <dgm:t>
        <a:bodyPr/>
        <a:lstStyle/>
        <a:p>
          <a:endParaRPr lang="en-US" sz="2400"/>
        </a:p>
      </dgm:t>
    </dgm:pt>
    <dgm:pt modelId="{5FBF0CE5-B875-48CD-A730-70761EC287D2}" type="sibTrans" cxnId="{6CBD8000-049F-4180-BB33-12673B5E2722}">
      <dgm:prSet/>
      <dgm:spPr/>
      <dgm:t>
        <a:bodyPr/>
        <a:lstStyle/>
        <a:p>
          <a:endParaRPr lang="en-US" sz="2400"/>
        </a:p>
      </dgm:t>
    </dgm:pt>
    <dgm:pt modelId="{8925CF27-FD41-4E06-98A6-17624FE7FC78}">
      <dgm:prSet custT="1"/>
      <dgm:spPr/>
      <dgm:t>
        <a:bodyPr/>
        <a:lstStyle/>
        <a:p>
          <a:pPr rtl="0" eaLnBrk="0" fontAlgn="base" hangingPunct="0"/>
          <a:r>
            <a:rPr lang="en-US" sz="2400" dirty="0"/>
            <a:t>Unacceptable web-browsing behavior</a:t>
          </a:r>
        </a:p>
      </dgm:t>
    </dgm:pt>
    <dgm:pt modelId="{657F8C01-8FA9-4624-89CD-56446860B66B}" type="parTrans" cxnId="{5A619245-BAC3-4C88-B298-76D107C9342A}">
      <dgm:prSet/>
      <dgm:spPr/>
      <dgm:t>
        <a:bodyPr/>
        <a:lstStyle/>
        <a:p>
          <a:endParaRPr lang="en-US" sz="2400"/>
        </a:p>
      </dgm:t>
    </dgm:pt>
    <dgm:pt modelId="{06BEB2E7-08D6-4969-8B83-250E232F17C2}" type="sibTrans" cxnId="{5A619245-BAC3-4C88-B298-76D107C9342A}">
      <dgm:prSet/>
      <dgm:spPr/>
      <dgm:t>
        <a:bodyPr/>
        <a:lstStyle/>
        <a:p>
          <a:endParaRPr lang="en-US" sz="2400"/>
        </a:p>
      </dgm:t>
    </dgm:pt>
    <dgm:pt modelId="{832A7358-2751-4689-A38D-6BAED057CCA4}">
      <dgm:prSet custT="1"/>
      <dgm:spPr/>
      <dgm:t>
        <a:bodyPr/>
        <a:lstStyle/>
        <a:p>
          <a:pPr rtl="0" eaLnBrk="0" fontAlgn="base" hangingPunct="0"/>
          <a:r>
            <a:rPr lang="en-US" sz="2400" dirty="0"/>
            <a:t>Wiretapping</a:t>
          </a:r>
        </a:p>
      </dgm:t>
    </dgm:pt>
    <dgm:pt modelId="{7618D80E-68F0-4FBC-95D0-3DE3FE029475}" type="parTrans" cxnId="{4CBC6967-9863-4A75-A603-466BB70CEC8F}">
      <dgm:prSet/>
      <dgm:spPr/>
      <dgm:t>
        <a:bodyPr/>
        <a:lstStyle/>
        <a:p>
          <a:endParaRPr lang="en-US" sz="2400"/>
        </a:p>
      </dgm:t>
    </dgm:pt>
    <dgm:pt modelId="{8B6D1518-F43D-407C-A384-59CAA3648A95}" type="sibTrans" cxnId="{4CBC6967-9863-4A75-A603-466BB70CEC8F}">
      <dgm:prSet/>
      <dgm:spPr/>
      <dgm:t>
        <a:bodyPr/>
        <a:lstStyle/>
        <a:p>
          <a:endParaRPr lang="en-US" sz="2400"/>
        </a:p>
      </dgm:t>
    </dgm:pt>
    <dgm:pt modelId="{3ECDAE07-F549-474C-A8D9-18314AF9EE3F}">
      <dgm:prSet custT="1"/>
      <dgm:spPr/>
      <dgm:t>
        <a:bodyPr/>
        <a:lstStyle/>
        <a:p>
          <a:pPr rtl="0" eaLnBrk="0" fontAlgn="base" hangingPunct="0"/>
          <a:r>
            <a:rPr lang="en-US" sz="2400" dirty="0"/>
            <a:t>Use of a backdoor to access resources</a:t>
          </a:r>
        </a:p>
      </dgm:t>
    </dgm:pt>
    <dgm:pt modelId="{DFFF8B3B-D222-4660-BCAA-6CDFD98A8546}" type="parTrans" cxnId="{73924E18-7FA8-49DE-89C7-2D87969958B6}">
      <dgm:prSet/>
      <dgm:spPr/>
      <dgm:t>
        <a:bodyPr/>
        <a:lstStyle/>
        <a:p>
          <a:endParaRPr lang="en-US" sz="2400"/>
        </a:p>
      </dgm:t>
    </dgm:pt>
    <dgm:pt modelId="{C85D7C2D-BD8E-4710-A055-5BD363D9F324}" type="sibTrans" cxnId="{73924E18-7FA8-49DE-89C7-2D87969958B6}">
      <dgm:prSet/>
      <dgm:spPr/>
      <dgm:t>
        <a:bodyPr/>
        <a:lstStyle/>
        <a:p>
          <a:endParaRPr lang="en-US" sz="2400"/>
        </a:p>
      </dgm:t>
    </dgm:pt>
    <dgm:pt modelId="{00C57A21-B75D-4BB1-8855-E89388F04BA3}">
      <dgm:prSet custT="1"/>
      <dgm:spPr/>
      <dgm:t>
        <a:bodyPr/>
        <a:lstStyle/>
        <a:p>
          <a:pPr rtl="0" eaLnBrk="0" fontAlgn="base" hangingPunct="0"/>
          <a:r>
            <a:rPr lang="en-US" sz="2400" dirty="0"/>
            <a:t>Accidental data modifications</a:t>
          </a:r>
        </a:p>
      </dgm:t>
    </dgm:pt>
    <dgm:pt modelId="{397DA87A-9BAF-4E91-AF6C-7D5BA7337C7C}" type="parTrans" cxnId="{4CAFEFEC-295D-4BDF-A569-3CB06AB2FDDC}">
      <dgm:prSet/>
      <dgm:spPr/>
      <dgm:t>
        <a:bodyPr/>
        <a:lstStyle/>
        <a:p>
          <a:endParaRPr lang="en-US" sz="2400"/>
        </a:p>
      </dgm:t>
    </dgm:pt>
    <dgm:pt modelId="{12AFD9C5-DC42-45A9-818B-61599F858D31}" type="sibTrans" cxnId="{4CAFEFEC-295D-4BDF-A569-3CB06AB2FDDC}">
      <dgm:prSet/>
      <dgm:spPr/>
      <dgm:t>
        <a:bodyPr/>
        <a:lstStyle/>
        <a:p>
          <a:endParaRPr lang="en-US" sz="2400"/>
        </a:p>
      </dgm:t>
    </dgm:pt>
    <dgm:pt modelId="{D08C21E0-9A52-4C1E-94C3-F5802842A374}" type="pres">
      <dgm:prSet presAssocID="{BE45D52E-A14E-4AA1-94A4-32BA891F9C6E}" presName="Name0" presStyleCnt="0">
        <dgm:presLayoutVars>
          <dgm:chMax val="7"/>
          <dgm:chPref val="7"/>
          <dgm:dir/>
        </dgm:presLayoutVars>
      </dgm:prSet>
      <dgm:spPr/>
    </dgm:pt>
    <dgm:pt modelId="{B1598E96-C25B-4132-BDA9-392C88D7FA51}" type="pres">
      <dgm:prSet presAssocID="{BE45D52E-A14E-4AA1-94A4-32BA891F9C6E}" presName="Name1" presStyleCnt="0"/>
      <dgm:spPr/>
    </dgm:pt>
    <dgm:pt modelId="{67EE723F-22ED-4AFF-BF21-EE9BD9272310}" type="pres">
      <dgm:prSet presAssocID="{BE45D52E-A14E-4AA1-94A4-32BA891F9C6E}" presName="cycle" presStyleCnt="0"/>
      <dgm:spPr/>
    </dgm:pt>
    <dgm:pt modelId="{25526070-781B-4513-9D01-720DC2D14EC4}" type="pres">
      <dgm:prSet presAssocID="{BE45D52E-A14E-4AA1-94A4-32BA891F9C6E}" presName="srcNode" presStyleLbl="node1" presStyleIdx="0" presStyleCnt="6"/>
      <dgm:spPr/>
    </dgm:pt>
    <dgm:pt modelId="{0DA3D169-DA80-4CA6-AC1B-904FD44B81B8}" type="pres">
      <dgm:prSet presAssocID="{BE45D52E-A14E-4AA1-94A4-32BA891F9C6E}" presName="conn" presStyleLbl="parChTrans1D2" presStyleIdx="0" presStyleCnt="1"/>
      <dgm:spPr/>
    </dgm:pt>
    <dgm:pt modelId="{6706FA38-D52C-40A1-80C9-D08993A4563D}" type="pres">
      <dgm:prSet presAssocID="{BE45D52E-A14E-4AA1-94A4-32BA891F9C6E}" presName="extraNode" presStyleLbl="node1" presStyleIdx="0" presStyleCnt="6"/>
      <dgm:spPr/>
    </dgm:pt>
    <dgm:pt modelId="{F3C1114F-0045-49C4-AFE4-EFB81F44F897}" type="pres">
      <dgm:prSet presAssocID="{BE45D52E-A14E-4AA1-94A4-32BA891F9C6E}" presName="dstNode" presStyleLbl="node1" presStyleIdx="0" presStyleCnt="6"/>
      <dgm:spPr/>
    </dgm:pt>
    <dgm:pt modelId="{C2FEB6CD-1CAB-4CD9-890E-F5A2F3C55BE4}" type="pres">
      <dgm:prSet presAssocID="{4FE0003B-8A14-4E01-AF91-0D87ADF46026}" presName="text_1" presStyleLbl="node1" presStyleIdx="0" presStyleCnt="6">
        <dgm:presLayoutVars>
          <dgm:bulletEnabled val="1"/>
        </dgm:presLayoutVars>
      </dgm:prSet>
      <dgm:spPr/>
    </dgm:pt>
    <dgm:pt modelId="{43BFF917-679B-4D0C-A73A-001028F5033B}" type="pres">
      <dgm:prSet presAssocID="{4FE0003B-8A14-4E01-AF91-0D87ADF46026}" presName="accent_1" presStyleCnt="0"/>
      <dgm:spPr/>
    </dgm:pt>
    <dgm:pt modelId="{132B5EEA-C848-4625-96C3-C9D948D8C320}" type="pres">
      <dgm:prSet presAssocID="{4FE0003B-8A14-4E01-AF91-0D87ADF46026}" presName="accentRepeatNode" presStyleLbl="solidFgAcc1" presStyleIdx="0" presStyleCnt="6"/>
      <dgm:spPr/>
    </dgm:pt>
    <dgm:pt modelId="{533F0C30-0ECB-4C77-868A-5189AB2DAAD0}" type="pres">
      <dgm:prSet presAssocID="{AC8F96EB-BC15-4B66-BF38-03C89977D8ED}" presName="text_2" presStyleLbl="node1" presStyleIdx="1" presStyleCnt="6">
        <dgm:presLayoutVars>
          <dgm:bulletEnabled val="1"/>
        </dgm:presLayoutVars>
      </dgm:prSet>
      <dgm:spPr/>
    </dgm:pt>
    <dgm:pt modelId="{F1D7B329-D11C-4B7B-93A3-5F82AB27D753}" type="pres">
      <dgm:prSet presAssocID="{AC8F96EB-BC15-4B66-BF38-03C89977D8ED}" presName="accent_2" presStyleCnt="0"/>
      <dgm:spPr/>
    </dgm:pt>
    <dgm:pt modelId="{8EAF1100-EE5D-41A3-A58A-587D843080CE}" type="pres">
      <dgm:prSet presAssocID="{AC8F96EB-BC15-4B66-BF38-03C89977D8ED}" presName="accentRepeatNode" presStyleLbl="solidFgAcc1" presStyleIdx="1" presStyleCnt="6"/>
      <dgm:spPr/>
    </dgm:pt>
    <dgm:pt modelId="{D17A9166-FF61-492E-9A9A-0D991E14C368}" type="pres">
      <dgm:prSet presAssocID="{8925CF27-FD41-4E06-98A6-17624FE7FC78}" presName="text_3" presStyleLbl="node1" presStyleIdx="2" presStyleCnt="6">
        <dgm:presLayoutVars>
          <dgm:bulletEnabled val="1"/>
        </dgm:presLayoutVars>
      </dgm:prSet>
      <dgm:spPr/>
    </dgm:pt>
    <dgm:pt modelId="{AD282256-6963-438B-B995-669C24D4A1D5}" type="pres">
      <dgm:prSet presAssocID="{8925CF27-FD41-4E06-98A6-17624FE7FC78}" presName="accent_3" presStyleCnt="0"/>
      <dgm:spPr/>
    </dgm:pt>
    <dgm:pt modelId="{60FEC0F5-68B4-4402-B56B-4347D84BC69F}" type="pres">
      <dgm:prSet presAssocID="{8925CF27-FD41-4E06-98A6-17624FE7FC78}" presName="accentRepeatNode" presStyleLbl="solidFgAcc1" presStyleIdx="2" presStyleCnt="6"/>
      <dgm:spPr/>
    </dgm:pt>
    <dgm:pt modelId="{124D017B-2778-409F-AE19-5CBBDA913040}" type="pres">
      <dgm:prSet presAssocID="{832A7358-2751-4689-A38D-6BAED057CCA4}" presName="text_4" presStyleLbl="node1" presStyleIdx="3" presStyleCnt="6">
        <dgm:presLayoutVars>
          <dgm:bulletEnabled val="1"/>
        </dgm:presLayoutVars>
      </dgm:prSet>
      <dgm:spPr/>
    </dgm:pt>
    <dgm:pt modelId="{594195A1-B99C-47AA-96D6-4946566F332C}" type="pres">
      <dgm:prSet presAssocID="{832A7358-2751-4689-A38D-6BAED057CCA4}" presName="accent_4" presStyleCnt="0"/>
      <dgm:spPr/>
    </dgm:pt>
    <dgm:pt modelId="{DF115C44-BACD-4608-9CD7-A6733EF997FE}" type="pres">
      <dgm:prSet presAssocID="{832A7358-2751-4689-A38D-6BAED057CCA4}" presName="accentRepeatNode" presStyleLbl="solidFgAcc1" presStyleIdx="3" presStyleCnt="6"/>
      <dgm:spPr/>
    </dgm:pt>
    <dgm:pt modelId="{5232D570-FCAD-44F8-B117-5A8AB5CCAA54}" type="pres">
      <dgm:prSet presAssocID="{3ECDAE07-F549-474C-A8D9-18314AF9EE3F}" presName="text_5" presStyleLbl="node1" presStyleIdx="4" presStyleCnt="6">
        <dgm:presLayoutVars>
          <dgm:bulletEnabled val="1"/>
        </dgm:presLayoutVars>
      </dgm:prSet>
      <dgm:spPr/>
    </dgm:pt>
    <dgm:pt modelId="{D7870964-1B30-46A2-96A0-171FEA459944}" type="pres">
      <dgm:prSet presAssocID="{3ECDAE07-F549-474C-A8D9-18314AF9EE3F}" presName="accent_5" presStyleCnt="0"/>
      <dgm:spPr/>
    </dgm:pt>
    <dgm:pt modelId="{D1A3CBB2-D62C-42A0-94C8-65B6EBF7024C}" type="pres">
      <dgm:prSet presAssocID="{3ECDAE07-F549-474C-A8D9-18314AF9EE3F}" presName="accentRepeatNode" presStyleLbl="solidFgAcc1" presStyleIdx="4" presStyleCnt="6"/>
      <dgm:spPr/>
    </dgm:pt>
    <dgm:pt modelId="{EE4805EE-982D-4718-9BFC-2539F7F23E73}" type="pres">
      <dgm:prSet presAssocID="{00C57A21-B75D-4BB1-8855-E89388F04BA3}" presName="text_6" presStyleLbl="node1" presStyleIdx="5" presStyleCnt="6">
        <dgm:presLayoutVars>
          <dgm:bulletEnabled val="1"/>
        </dgm:presLayoutVars>
      </dgm:prSet>
      <dgm:spPr/>
    </dgm:pt>
    <dgm:pt modelId="{9CB929C7-BDA1-4C19-A6CA-559C0E905845}" type="pres">
      <dgm:prSet presAssocID="{00C57A21-B75D-4BB1-8855-E89388F04BA3}" presName="accent_6" presStyleCnt="0"/>
      <dgm:spPr/>
    </dgm:pt>
    <dgm:pt modelId="{E7E53A40-EDF8-4FFB-9A0A-41A0F23D3E6B}" type="pres">
      <dgm:prSet presAssocID="{00C57A21-B75D-4BB1-8855-E89388F04BA3}" presName="accentRepeatNode" presStyleLbl="solidFgAcc1" presStyleIdx="5" presStyleCnt="6"/>
      <dgm:spPr/>
    </dgm:pt>
  </dgm:ptLst>
  <dgm:cxnLst>
    <dgm:cxn modelId="{6CBD8000-049F-4180-BB33-12673B5E2722}" srcId="{BE45D52E-A14E-4AA1-94A4-32BA891F9C6E}" destId="{AC8F96EB-BC15-4B66-BF38-03C89977D8ED}" srcOrd="1" destOrd="0" parTransId="{2D159CAB-9F0D-4770-BE43-A64F687EF289}" sibTransId="{5FBF0CE5-B875-48CD-A730-70761EC287D2}"/>
    <dgm:cxn modelId="{73924E18-7FA8-49DE-89C7-2D87969958B6}" srcId="{BE45D52E-A14E-4AA1-94A4-32BA891F9C6E}" destId="{3ECDAE07-F549-474C-A8D9-18314AF9EE3F}" srcOrd="4" destOrd="0" parTransId="{DFFF8B3B-D222-4660-BCAA-6CDFD98A8546}" sibTransId="{C85D7C2D-BD8E-4710-A055-5BD363D9F324}"/>
    <dgm:cxn modelId="{5A619245-BAC3-4C88-B298-76D107C9342A}" srcId="{BE45D52E-A14E-4AA1-94A4-32BA891F9C6E}" destId="{8925CF27-FD41-4E06-98A6-17624FE7FC78}" srcOrd="2" destOrd="0" parTransId="{657F8C01-8FA9-4624-89CD-56446860B66B}" sibTransId="{06BEB2E7-08D6-4969-8B83-250E232F17C2}"/>
    <dgm:cxn modelId="{4CBC6967-9863-4A75-A603-466BB70CEC8F}" srcId="{BE45D52E-A14E-4AA1-94A4-32BA891F9C6E}" destId="{832A7358-2751-4689-A38D-6BAED057CCA4}" srcOrd="3" destOrd="0" parTransId="{7618D80E-68F0-4FBC-95D0-3DE3FE029475}" sibTransId="{8B6D1518-F43D-407C-A384-59CAA3648A95}"/>
    <dgm:cxn modelId="{1E30CF51-CA29-4B97-ADD9-EBB735179B40}" type="presOf" srcId="{F046A0E1-10D3-4F84-A847-150E20016E23}" destId="{0DA3D169-DA80-4CA6-AC1B-904FD44B81B8}" srcOrd="0" destOrd="0" presId="urn:microsoft.com/office/officeart/2008/layout/VerticalCurvedList"/>
    <dgm:cxn modelId="{A5C1A879-1B17-4AD1-93BE-9CABADA16AB1}" type="presOf" srcId="{4FE0003B-8A14-4E01-AF91-0D87ADF46026}" destId="{C2FEB6CD-1CAB-4CD9-890E-F5A2F3C55BE4}" srcOrd="0" destOrd="0" presId="urn:microsoft.com/office/officeart/2008/layout/VerticalCurvedList"/>
    <dgm:cxn modelId="{7AEBF67A-B9CC-42CC-BCB1-4504E36AE40A}" type="presOf" srcId="{BE45D52E-A14E-4AA1-94A4-32BA891F9C6E}" destId="{D08C21E0-9A52-4C1E-94C3-F5802842A374}" srcOrd="0" destOrd="0" presId="urn:microsoft.com/office/officeart/2008/layout/VerticalCurvedList"/>
    <dgm:cxn modelId="{51310893-3802-4148-96CF-046A013A6148}" type="presOf" srcId="{8925CF27-FD41-4E06-98A6-17624FE7FC78}" destId="{D17A9166-FF61-492E-9A9A-0D991E14C368}" srcOrd="0" destOrd="0" presId="urn:microsoft.com/office/officeart/2008/layout/VerticalCurvedList"/>
    <dgm:cxn modelId="{6AAEE196-B66D-4172-B258-5D4C0A64005C}" type="presOf" srcId="{832A7358-2751-4689-A38D-6BAED057CCA4}" destId="{124D017B-2778-409F-AE19-5CBBDA913040}" srcOrd="0" destOrd="0" presId="urn:microsoft.com/office/officeart/2008/layout/VerticalCurvedList"/>
    <dgm:cxn modelId="{769D1DA6-71FB-4AFF-BF1D-42C5175873DA}" type="presOf" srcId="{00C57A21-B75D-4BB1-8855-E89388F04BA3}" destId="{EE4805EE-982D-4718-9BFC-2539F7F23E73}" srcOrd="0" destOrd="0" presId="urn:microsoft.com/office/officeart/2008/layout/VerticalCurvedList"/>
    <dgm:cxn modelId="{E057D1A8-AFDA-410E-AACE-954B22661AEA}" srcId="{BE45D52E-A14E-4AA1-94A4-32BA891F9C6E}" destId="{4FE0003B-8A14-4E01-AF91-0D87ADF46026}" srcOrd="0" destOrd="0" parTransId="{9D85F79A-0DAC-4A86-B4D1-EA2F9200ADA8}" sibTransId="{F046A0E1-10D3-4F84-A847-150E20016E23}"/>
    <dgm:cxn modelId="{5B9D63B6-AF78-40E4-A866-A2A6FB9B774D}" type="presOf" srcId="{AC8F96EB-BC15-4B66-BF38-03C89977D8ED}" destId="{533F0C30-0ECB-4C77-868A-5189AB2DAAD0}" srcOrd="0" destOrd="0" presId="urn:microsoft.com/office/officeart/2008/layout/VerticalCurvedList"/>
    <dgm:cxn modelId="{CC2753BD-7ADC-44DD-AE34-0BE5B681515B}" type="presOf" srcId="{3ECDAE07-F549-474C-A8D9-18314AF9EE3F}" destId="{5232D570-FCAD-44F8-B117-5A8AB5CCAA54}" srcOrd="0" destOrd="0" presId="urn:microsoft.com/office/officeart/2008/layout/VerticalCurvedList"/>
    <dgm:cxn modelId="{4CAFEFEC-295D-4BDF-A569-3CB06AB2FDDC}" srcId="{BE45D52E-A14E-4AA1-94A4-32BA891F9C6E}" destId="{00C57A21-B75D-4BB1-8855-E89388F04BA3}" srcOrd="5" destOrd="0" parTransId="{397DA87A-9BAF-4E91-AF6C-7D5BA7337C7C}" sibTransId="{12AFD9C5-DC42-45A9-818B-61599F858D31}"/>
    <dgm:cxn modelId="{1C92CFF2-64B5-43BE-9AF9-B6835FB4BDE0}" type="presParOf" srcId="{D08C21E0-9A52-4C1E-94C3-F5802842A374}" destId="{B1598E96-C25B-4132-BDA9-392C88D7FA51}" srcOrd="0" destOrd="0" presId="urn:microsoft.com/office/officeart/2008/layout/VerticalCurvedList"/>
    <dgm:cxn modelId="{379CF8E4-D07B-47CA-8AB1-7CDFED9F255F}" type="presParOf" srcId="{B1598E96-C25B-4132-BDA9-392C88D7FA51}" destId="{67EE723F-22ED-4AFF-BF21-EE9BD9272310}" srcOrd="0" destOrd="0" presId="urn:microsoft.com/office/officeart/2008/layout/VerticalCurvedList"/>
    <dgm:cxn modelId="{8F39F670-E86F-4DCF-903A-5A700A50E0EE}" type="presParOf" srcId="{67EE723F-22ED-4AFF-BF21-EE9BD9272310}" destId="{25526070-781B-4513-9D01-720DC2D14EC4}" srcOrd="0" destOrd="0" presId="urn:microsoft.com/office/officeart/2008/layout/VerticalCurvedList"/>
    <dgm:cxn modelId="{A042067D-0D81-410A-B4AE-3E465D87F5ED}" type="presParOf" srcId="{67EE723F-22ED-4AFF-BF21-EE9BD9272310}" destId="{0DA3D169-DA80-4CA6-AC1B-904FD44B81B8}" srcOrd="1" destOrd="0" presId="urn:microsoft.com/office/officeart/2008/layout/VerticalCurvedList"/>
    <dgm:cxn modelId="{ED6E9723-0CED-4D90-97A6-2492756D2642}" type="presParOf" srcId="{67EE723F-22ED-4AFF-BF21-EE9BD9272310}" destId="{6706FA38-D52C-40A1-80C9-D08993A4563D}" srcOrd="2" destOrd="0" presId="urn:microsoft.com/office/officeart/2008/layout/VerticalCurvedList"/>
    <dgm:cxn modelId="{7F1C2EC5-3ECA-48B5-A3B6-A8D1EF6D66EE}" type="presParOf" srcId="{67EE723F-22ED-4AFF-BF21-EE9BD9272310}" destId="{F3C1114F-0045-49C4-AFE4-EFB81F44F897}" srcOrd="3" destOrd="0" presId="urn:microsoft.com/office/officeart/2008/layout/VerticalCurvedList"/>
    <dgm:cxn modelId="{B560C1D8-785F-4C16-B45D-DE8B5A7DBC57}" type="presParOf" srcId="{B1598E96-C25B-4132-BDA9-392C88D7FA51}" destId="{C2FEB6CD-1CAB-4CD9-890E-F5A2F3C55BE4}" srcOrd="1" destOrd="0" presId="urn:microsoft.com/office/officeart/2008/layout/VerticalCurvedList"/>
    <dgm:cxn modelId="{61FFA3E9-181C-4ABD-AF69-71508D16CCEF}" type="presParOf" srcId="{B1598E96-C25B-4132-BDA9-392C88D7FA51}" destId="{43BFF917-679B-4D0C-A73A-001028F5033B}" srcOrd="2" destOrd="0" presId="urn:microsoft.com/office/officeart/2008/layout/VerticalCurvedList"/>
    <dgm:cxn modelId="{4A84B889-01AA-46ED-BBDC-991B179CC010}" type="presParOf" srcId="{43BFF917-679B-4D0C-A73A-001028F5033B}" destId="{132B5EEA-C848-4625-96C3-C9D948D8C320}" srcOrd="0" destOrd="0" presId="urn:microsoft.com/office/officeart/2008/layout/VerticalCurvedList"/>
    <dgm:cxn modelId="{4E3FC396-BE9A-4E09-A311-D8A0A161D0E5}" type="presParOf" srcId="{B1598E96-C25B-4132-BDA9-392C88D7FA51}" destId="{533F0C30-0ECB-4C77-868A-5189AB2DAAD0}" srcOrd="3" destOrd="0" presId="urn:microsoft.com/office/officeart/2008/layout/VerticalCurvedList"/>
    <dgm:cxn modelId="{C8A7D7AB-DD2B-43B6-9199-6AB02D76A376}" type="presParOf" srcId="{B1598E96-C25B-4132-BDA9-392C88D7FA51}" destId="{F1D7B329-D11C-4B7B-93A3-5F82AB27D753}" srcOrd="4" destOrd="0" presId="urn:microsoft.com/office/officeart/2008/layout/VerticalCurvedList"/>
    <dgm:cxn modelId="{35C23BAB-EBDB-4115-980C-4F7DE475A72D}" type="presParOf" srcId="{F1D7B329-D11C-4B7B-93A3-5F82AB27D753}" destId="{8EAF1100-EE5D-41A3-A58A-587D843080CE}" srcOrd="0" destOrd="0" presId="urn:microsoft.com/office/officeart/2008/layout/VerticalCurvedList"/>
    <dgm:cxn modelId="{4184B8AB-7200-418A-8FDB-E2084819B8BE}" type="presParOf" srcId="{B1598E96-C25B-4132-BDA9-392C88D7FA51}" destId="{D17A9166-FF61-492E-9A9A-0D991E14C368}" srcOrd="5" destOrd="0" presId="urn:microsoft.com/office/officeart/2008/layout/VerticalCurvedList"/>
    <dgm:cxn modelId="{3B26A912-6855-4332-BCB5-440421436B37}" type="presParOf" srcId="{B1598E96-C25B-4132-BDA9-392C88D7FA51}" destId="{AD282256-6963-438B-B995-669C24D4A1D5}" srcOrd="6" destOrd="0" presId="urn:microsoft.com/office/officeart/2008/layout/VerticalCurvedList"/>
    <dgm:cxn modelId="{7047DFC6-123F-4F6F-8259-B58973166982}" type="presParOf" srcId="{AD282256-6963-438B-B995-669C24D4A1D5}" destId="{60FEC0F5-68B4-4402-B56B-4347D84BC69F}" srcOrd="0" destOrd="0" presId="urn:microsoft.com/office/officeart/2008/layout/VerticalCurvedList"/>
    <dgm:cxn modelId="{50F74A8B-6A45-487A-A271-91B88404B8F8}" type="presParOf" srcId="{B1598E96-C25B-4132-BDA9-392C88D7FA51}" destId="{124D017B-2778-409F-AE19-5CBBDA913040}" srcOrd="7" destOrd="0" presId="urn:microsoft.com/office/officeart/2008/layout/VerticalCurvedList"/>
    <dgm:cxn modelId="{5FFCAE84-E239-4873-B1E6-F83C6EDC0009}" type="presParOf" srcId="{B1598E96-C25B-4132-BDA9-392C88D7FA51}" destId="{594195A1-B99C-47AA-96D6-4946566F332C}" srcOrd="8" destOrd="0" presId="urn:microsoft.com/office/officeart/2008/layout/VerticalCurvedList"/>
    <dgm:cxn modelId="{72C67A75-C7EB-4B1C-B38B-9519D718E931}" type="presParOf" srcId="{594195A1-B99C-47AA-96D6-4946566F332C}" destId="{DF115C44-BACD-4608-9CD7-A6733EF997FE}" srcOrd="0" destOrd="0" presId="urn:microsoft.com/office/officeart/2008/layout/VerticalCurvedList"/>
    <dgm:cxn modelId="{F277F43A-4488-4F79-807B-8737E1CAB5AB}" type="presParOf" srcId="{B1598E96-C25B-4132-BDA9-392C88D7FA51}" destId="{5232D570-FCAD-44F8-B117-5A8AB5CCAA54}" srcOrd="9" destOrd="0" presId="urn:microsoft.com/office/officeart/2008/layout/VerticalCurvedList"/>
    <dgm:cxn modelId="{7D18B2C2-BA70-49F3-A581-911B1AA51E2D}" type="presParOf" srcId="{B1598E96-C25B-4132-BDA9-392C88D7FA51}" destId="{D7870964-1B30-46A2-96A0-171FEA459944}" srcOrd="10" destOrd="0" presId="urn:microsoft.com/office/officeart/2008/layout/VerticalCurvedList"/>
    <dgm:cxn modelId="{AA4FDEBE-8D4A-4585-9409-674AC82B3CA9}" type="presParOf" srcId="{D7870964-1B30-46A2-96A0-171FEA459944}" destId="{D1A3CBB2-D62C-42A0-94C8-65B6EBF7024C}" srcOrd="0" destOrd="0" presId="urn:microsoft.com/office/officeart/2008/layout/VerticalCurvedList"/>
    <dgm:cxn modelId="{A614C1B5-8289-4129-8B7E-3FE4994E1F9A}" type="presParOf" srcId="{B1598E96-C25B-4132-BDA9-392C88D7FA51}" destId="{EE4805EE-982D-4718-9BFC-2539F7F23E73}" srcOrd="11" destOrd="0" presId="urn:microsoft.com/office/officeart/2008/layout/VerticalCurvedList"/>
    <dgm:cxn modelId="{065B1263-7483-4D67-ADE7-FBCCF211219D}" type="presParOf" srcId="{B1598E96-C25B-4132-BDA9-392C88D7FA51}" destId="{9CB929C7-BDA1-4C19-A6CA-559C0E905845}" srcOrd="12" destOrd="0" presId="urn:microsoft.com/office/officeart/2008/layout/VerticalCurvedList"/>
    <dgm:cxn modelId="{24CA81DC-CC09-474C-AAEE-C2C192918AF6}" type="presParOf" srcId="{9CB929C7-BDA1-4C19-A6CA-559C0E905845}" destId="{E7E53A40-EDF8-4FFB-9A0A-41A0F23D3E6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F72C93-B0E7-4BF0-B48B-7C9C45FEBF47}"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en-US"/>
        </a:p>
      </dgm:t>
    </dgm:pt>
    <dgm:pt modelId="{B37BD2A0-44F8-41DC-A935-053EFA992401}">
      <dgm:prSet/>
      <dgm:spPr/>
      <dgm:t>
        <a:bodyPr/>
        <a:lstStyle/>
        <a:p>
          <a:pPr algn="ctr" rtl="0" eaLnBrk="0" fontAlgn="base" hangingPunct="0">
            <a:buClr>
              <a:srgbClr val="ED6E2E"/>
            </a:buClr>
            <a:buSzPts val="3200"/>
            <a:buFont typeface="Wingdings" panose="05000000000000000000" pitchFamily="2" charset="2"/>
            <a:buChar char="§"/>
          </a:pPr>
          <a:r>
            <a:rPr lang="en-US" dirty="0"/>
            <a:t>Active</a:t>
          </a:r>
        </a:p>
      </dgm:t>
    </dgm:pt>
    <dgm:pt modelId="{2D2D7110-1D4A-4C76-B31E-9638416696E3}" type="parTrans" cxnId="{C082ACFD-261F-4C1D-8B44-7A26CFC45BA4}">
      <dgm:prSet/>
      <dgm:spPr/>
      <dgm:t>
        <a:bodyPr/>
        <a:lstStyle/>
        <a:p>
          <a:endParaRPr lang="en-US"/>
        </a:p>
      </dgm:t>
    </dgm:pt>
    <dgm:pt modelId="{B9CB832A-FB4F-4DF0-A636-6443215B6E9F}" type="sibTrans" cxnId="{C082ACFD-261F-4C1D-8B44-7A26CFC45BA4}">
      <dgm:prSet/>
      <dgm:spPr/>
      <dgm:t>
        <a:bodyPr/>
        <a:lstStyle/>
        <a:p>
          <a:endParaRPr lang="en-US"/>
        </a:p>
      </dgm:t>
    </dgm:pt>
    <dgm:pt modelId="{516EBC73-17B6-4348-B43B-E3795FE2FC8B}">
      <dgm:prSet/>
      <dgm:spPr/>
      <dgm:t>
        <a:bodyPr/>
        <a:lstStyle/>
        <a:p>
          <a:pPr algn="l" rtl="0" eaLnBrk="0" fontAlgn="base" hangingPunct="0"/>
          <a:r>
            <a:rPr lang="en-US" dirty="0"/>
            <a:t>Between-the-lines wiretapping</a:t>
          </a:r>
        </a:p>
      </dgm:t>
    </dgm:pt>
    <dgm:pt modelId="{35307D30-06BF-4D63-B984-697D3A824EB4}" type="parTrans" cxnId="{84B2925A-0EB0-4FB2-A8D6-D888501BB347}">
      <dgm:prSet/>
      <dgm:spPr/>
      <dgm:t>
        <a:bodyPr/>
        <a:lstStyle/>
        <a:p>
          <a:endParaRPr lang="en-US"/>
        </a:p>
      </dgm:t>
    </dgm:pt>
    <dgm:pt modelId="{F6D91EFF-4372-45F3-A0E8-1073EE8A9C24}" type="sibTrans" cxnId="{84B2925A-0EB0-4FB2-A8D6-D888501BB347}">
      <dgm:prSet/>
      <dgm:spPr/>
      <dgm:t>
        <a:bodyPr/>
        <a:lstStyle/>
        <a:p>
          <a:endParaRPr lang="en-US"/>
        </a:p>
      </dgm:t>
    </dgm:pt>
    <dgm:pt modelId="{237B62C6-EAA7-431F-8039-A092D0629DCB}">
      <dgm:prSet/>
      <dgm:spPr/>
      <dgm:t>
        <a:bodyPr/>
        <a:lstStyle/>
        <a:p>
          <a:pPr algn="l" rtl="0" eaLnBrk="0" fontAlgn="base" hangingPunct="0"/>
          <a:r>
            <a:rPr lang="en-US" dirty="0"/>
            <a:t>Piggyback-entry wiretapping</a:t>
          </a:r>
        </a:p>
      </dgm:t>
    </dgm:pt>
    <dgm:pt modelId="{C86FF1C7-4CDB-4110-AE91-8020E4198CFB}" type="parTrans" cxnId="{F63A2D59-9418-4DD2-8482-12980496DC5C}">
      <dgm:prSet/>
      <dgm:spPr/>
      <dgm:t>
        <a:bodyPr/>
        <a:lstStyle/>
        <a:p>
          <a:endParaRPr lang="en-US"/>
        </a:p>
      </dgm:t>
    </dgm:pt>
    <dgm:pt modelId="{9B5F65EE-0B62-4213-A486-39AB6BC61429}" type="sibTrans" cxnId="{F63A2D59-9418-4DD2-8482-12980496DC5C}">
      <dgm:prSet/>
      <dgm:spPr/>
      <dgm:t>
        <a:bodyPr/>
        <a:lstStyle/>
        <a:p>
          <a:endParaRPr lang="en-US"/>
        </a:p>
      </dgm:t>
    </dgm:pt>
    <dgm:pt modelId="{91329697-6738-4004-BF5C-46EAB5C2B257}">
      <dgm:prSet custT="1"/>
      <dgm:spPr/>
      <dgm:t>
        <a:bodyPr/>
        <a:lstStyle/>
        <a:p>
          <a:pPr marL="0" lvl="0" algn="ctr" defTabSz="1333500" rtl="0" eaLnBrk="0" fontAlgn="base" hangingPunct="0">
            <a:lnSpc>
              <a:spcPct val="90000"/>
            </a:lnSpc>
            <a:spcBef>
              <a:spcPct val="0"/>
            </a:spcBef>
            <a:spcAft>
              <a:spcPct val="35000"/>
            </a:spcAft>
            <a:buNone/>
          </a:pPr>
          <a:r>
            <a:rPr lang="en-US" sz="3000" kern="1200" dirty="0"/>
            <a:t>Passive</a:t>
          </a:r>
        </a:p>
      </dgm:t>
    </dgm:pt>
    <dgm:pt modelId="{8400A7DF-97B3-448D-BB40-FD68EC9B60DC}" type="parTrans" cxnId="{B2949D67-EEB4-422C-8517-82470991D6E1}">
      <dgm:prSet/>
      <dgm:spPr/>
      <dgm:t>
        <a:bodyPr/>
        <a:lstStyle/>
        <a:p>
          <a:endParaRPr lang="en-US"/>
        </a:p>
      </dgm:t>
    </dgm:pt>
    <dgm:pt modelId="{63144B93-0CC1-45E8-99C1-938D9C84285B}" type="sibTrans" cxnId="{B2949D67-EEB4-422C-8517-82470991D6E1}">
      <dgm:prSet/>
      <dgm:spPr/>
      <dgm:t>
        <a:bodyPr/>
        <a:lstStyle/>
        <a:p>
          <a:endParaRPr lang="en-US"/>
        </a:p>
      </dgm:t>
    </dgm:pt>
    <dgm:pt modelId="{F9641FBF-DC63-430A-9038-A8FB78D675E5}">
      <dgm:prSet custT="1"/>
      <dgm:spPr/>
      <dgm:t>
        <a:bodyPr/>
        <a:lstStyle/>
        <a:p>
          <a:r>
            <a:rPr lang="en-US" sz="2300" dirty="0"/>
            <a:t>Also called sniffing</a:t>
          </a:r>
        </a:p>
      </dgm:t>
    </dgm:pt>
    <dgm:pt modelId="{DBC4E0C7-BFBC-47E3-AF16-1B58E06D365E}" type="parTrans" cxnId="{82381A66-5F84-4421-9F19-8302FA1B2DFF}">
      <dgm:prSet/>
      <dgm:spPr/>
      <dgm:t>
        <a:bodyPr/>
        <a:lstStyle/>
        <a:p>
          <a:endParaRPr lang="en-US"/>
        </a:p>
      </dgm:t>
    </dgm:pt>
    <dgm:pt modelId="{5AE9B2DB-6BAE-416C-AD14-6B396B9B3C02}" type="sibTrans" cxnId="{82381A66-5F84-4421-9F19-8302FA1B2DFF}">
      <dgm:prSet/>
      <dgm:spPr/>
      <dgm:t>
        <a:bodyPr/>
        <a:lstStyle/>
        <a:p>
          <a:endParaRPr lang="en-US"/>
        </a:p>
      </dgm:t>
    </dgm:pt>
    <dgm:pt modelId="{3151C6A4-299E-4920-8118-7319CDF010F8}">
      <dgm:prSet custT="1"/>
      <dgm:spPr/>
      <dgm:t>
        <a:bodyPr/>
        <a:lstStyle/>
        <a:p>
          <a:r>
            <a:rPr lang="en-US" sz="2300" dirty="0"/>
            <a:t>Just listening to the contents without changing them</a:t>
          </a:r>
        </a:p>
      </dgm:t>
    </dgm:pt>
    <dgm:pt modelId="{8B655F65-40EE-4D70-BDB8-73D759B9D50D}" type="parTrans" cxnId="{B0033EAF-4AAD-4BD7-AB8C-75EC18287F11}">
      <dgm:prSet/>
      <dgm:spPr/>
      <dgm:t>
        <a:bodyPr/>
        <a:lstStyle/>
        <a:p>
          <a:endParaRPr lang="en-US"/>
        </a:p>
      </dgm:t>
    </dgm:pt>
    <dgm:pt modelId="{24ACA77C-7DAE-4CBE-AE6C-0F18B6005E69}" type="sibTrans" cxnId="{B0033EAF-4AAD-4BD7-AB8C-75EC18287F11}">
      <dgm:prSet/>
      <dgm:spPr/>
      <dgm:t>
        <a:bodyPr/>
        <a:lstStyle/>
        <a:p>
          <a:endParaRPr lang="en-US"/>
        </a:p>
      </dgm:t>
    </dgm:pt>
    <dgm:pt modelId="{C4561B98-B947-48C3-9BF2-F68593747D8E}" type="pres">
      <dgm:prSet presAssocID="{0BF72C93-B0E7-4BF0-B48B-7C9C45FEBF47}" presName="cycle" presStyleCnt="0">
        <dgm:presLayoutVars>
          <dgm:dir/>
          <dgm:resizeHandles val="exact"/>
        </dgm:presLayoutVars>
      </dgm:prSet>
      <dgm:spPr/>
    </dgm:pt>
    <dgm:pt modelId="{F3D65DC7-1152-4382-9A84-EB4839708987}" type="pres">
      <dgm:prSet presAssocID="{B37BD2A0-44F8-41DC-A935-053EFA992401}" presName="node" presStyleLbl="node1" presStyleIdx="0" presStyleCnt="2">
        <dgm:presLayoutVars>
          <dgm:bulletEnabled val="1"/>
        </dgm:presLayoutVars>
      </dgm:prSet>
      <dgm:spPr/>
    </dgm:pt>
    <dgm:pt modelId="{7269D1ED-5707-467D-AFAE-04D972D752A5}" type="pres">
      <dgm:prSet presAssocID="{B37BD2A0-44F8-41DC-A935-053EFA992401}" presName="spNode" presStyleCnt="0"/>
      <dgm:spPr/>
    </dgm:pt>
    <dgm:pt modelId="{0C2F4171-A04C-4081-B8C8-EB9A76814124}" type="pres">
      <dgm:prSet presAssocID="{B9CB832A-FB4F-4DF0-A636-6443215B6E9F}" presName="sibTrans" presStyleLbl="sibTrans1D1" presStyleIdx="0" presStyleCnt="2"/>
      <dgm:spPr/>
    </dgm:pt>
    <dgm:pt modelId="{2C85756C-F977-4942-9818-4899CA66E357}" type="pres">
      <dgm:prSet presAssocID="{91329697-6738-4004-BF5C-46EAB5C2B257}" presName="node" presStyleLbl="node1" presStyleIdx="1" presStyleCnt="2">
        <dgm:presLayoutVars>
          <dgm:bulletEnabled val="1"/>
        </dgm:presLayoutVars>
      </dgm:prSet>
      <dgm:spPr/>
    </dgm:pt>
    <dgm:pt modelId="{358A1840-7EF9-493D-8944-342062F4D104}" type="pres">
      <dgm:prSet presAssocID="{91329697-6738-4004-BF5C-46EAB5C2B257}" presName="spNode" presStyleCnt="0"/>
      <dgm:spPr/>
    </dgm:pt>
    <dgm:pt modelId="{C19B3B98-5B08-4A7C-ABB0-11239972B1F8}" type="pres">
      <dgm:prSet presAssocID="{63144B93-0CC1-45E8-99C1-938D9C84285B}" presName="sibTrans" presStyleLbl="sibTrans1D1" presStyleIdx="1" presStyleCnt="2"/>
      <dgm:spPr/>
    </dgm:pt>
  </dgm:ptLst>
  <dgm:cxnLst>
    <dgm:cxn modelId="{AD75AE02-AA0B-42C2-9952-722FD2F68C04}" type="presOf" srcId="{237B62C6-EAA7-431F-8039-A092D0629DCB}" destId="{F3D65DC7-1152-4382-9A84-EB4839708987}" srcOrd="0" destOrd="2" presId="urn:microsoft.com/office/officeart/2005/8/layout/cycle6"/>
    <dgm:cxn modelId="{9586770D-BBE1-42F4-AB5C-2F0EED3358F2}" type="presOf" srcId="{91329697-6738-4004-BF5C-46EAB5C2B257}" destId="{2C85756C-F977-4942-9818-4899CA66E357}" srcOrd="0" destOrd="0" presId="urn:microsoft.com/office/officeart/2005/8/layout/cycle6"/>
    <dgm:cxn modelId="{82381A66-5F84-4421-9F19-8302FA1B2DFF}" srcId="{91329697-6738-4004-BF5C-46EAB5C2B257}" destId="{F9641FBF-DC63-430A-9038-A8FB78D675E5}" srcOrd="0" destOrd="0" parTransId="{DBC4E0C7-BFBC-47E3-AF16-1B58E06D365E}" sibTransId="{5AE9B2DB-6BAE-416C-AD14-6B396B9B3C02}"/>
    <dgm:cxn modelId="{B2949D67-EEB4-422C-8517-82470991D6E1}" srcId="{0BF72C93-B0E7-4BF0-B48B-7C9C45FEBF47}" destId="{91329697-6738-4004-BF5C-46EAB5C2B257}" srcOrd="1" destOrd="0" parTransId="{8400A7DF-97B3-448D-BB40-FD68EC9B60DC}" sibTransId="{63144B93-0CC1-45E8-99C1-938D9C84285B}"/>
    <dgm:cxn modelId="{BCB02774-7E14-4575-9B7D-80D36F650DA6}" type="presOf" srcId="{0BF72C93-B0E7-4BF0-B48B-7C9C45FEBF47}" destId="{C4561B98-B947-48C3-9BF2-F68593747D8E}" srcOrd="0" destOrd="0" presId="urn:microsoft.com/office/officeart/2005/8/layout/cycle6"/>
    <dgm:cxn modelId="{53BC9874-0A06-4A5E-8379-15071E5633BE}" type="presOf" srcId="{3151C6A4-299E-4920-8118-7319CDF010F8}" destId="{2C85756C-F977-4942-9818-4899CA66E357}" srcOrd="0" destOrd="2" presId="urn:microsoft.com/office/officeart/2005/8/layout/cycle6"/>
    <dgm:cxn modelId="{F63A2D59-9418-4DD2-8482-12980496DC5C}" srcId="{B37BD2A0-44F8-41DC-A935-053EFA992401}" destId="{237B62C6-EAA7-431F-8039-A092D0629DCB}" srcOrd="1" destOrd="0" parTransId="{C86FF1C7-4CDB-4110-AE91-8020E4198CFB}" sibTransId="{9B5F65EE-0B62-4213-A486-39AB6BC61429}"/>
    <dgm:cxn modelId="{84B2925A-0EB0-4FB2-A8D6-D888501BB347}" srcId="{B37BD2A0-44F8-41DC-A935-053EFA992401}" destId="{516EBC73-17B6-4348-B43B-E3795FE2FC8B}" srcOrd="0" destOrd="0" parTransId="{35307D30-06BF-4D63-B984-697D3A824EB4}" sibTransId="{F6D91EFF-4372-45F3-A0E8-1073EE8A9C24}"/>
    <dgm:cxn modelId="{2A90EE80-35FC-48B3-B2AB-14AE9367B64E}" type="presOf" srcId="{B9CB832A-FB4F-4DF0-A636-6443215B6E9F}" destId="{0C2F4171-A04C-4081-B8C8-EB9A76814124}" srcOrd="0" destOrd="0" presId="urn:microsoft.com/office/officeart/2005/8/layout/cycle6"/>
    <dgm:cxn modelId="{F630569E-B9B2-4F24-97D7-BA2ED763F57A}" type="presOf" srcId="{63144B93-0CC1-45E8-99C1-938D9C84285B}" destId="{C19B3B98-5B08-4A7C-ABB0-11239972B1F8}" srcOrd="0" destOrd="0" presId="urn:microsoft.com/office/officeart/2005/8/layout/cycle6"/>
    <dgm:cxn modelId="{B0033EAF-4AAD-4BD7-AB8C-75EC18287F11}" srcId="{91329697-6738-4004-BF5C-46EAB5C2B257}" destId="{3151C6A4-299E-4920-8118-7319CDF010F8}" srcOrd="1" destOrd="0" parTransId="{8B655F65-40EE-4D70-BDB8-73D759B9D50D}" sibTransId="{24ACA77C-7DAE-4CBE-AE6C-0F18B6005E69}"/>
    <dgm:cxn modelId="{A07E2FC2-58D3-4EC8-9231-85579BFF316A}" type="presOf" srcId="{F9641FBF-DC63-430A-9038-A8FB78D675E5}" destId="{2C85756C-F977-4942-9818-4899CA66E357}" srcOrd="0" destOrd="1" presId="urn:microsoft.com/office/officeart/2005/8/layout/cycle6"/>
    <dgm:cxn modelId="{490D58D0-7B5D-4A75-A053-7069D46DAF94}" type="presOf" srcId="{516EBC73-17B6-4348-B43B-E3795FE2FC8B}" destId="{F3D65DC7-1152-4382-9A84-EB4839708987}" srcOrd="0" destOrd="1" presId="urn:microsoft.com/office/officeart/2005/8/layout/cycle6"/>
    <dgm:cxn modelId="{D6F263E5-1498-4A7E-877C-509AB4B11F66}" type="presOf" srcId="{B37BD2A0-44F8-41DC-A935-053EFA992401}" destId="{F3D65DC7-1152-4382-9A84-EB4839708987}" srcOrd="0" destOrd="0" presId="urn:microsoft.com/office/officeart/2005/8/layout/cycle6"/>
    <dgm:cxn modelId="{C082ACFD-261F-4C1D-8B44-7A26CFC45BA4}" srcId="{0BF72C93-B0E7-4BF0-B48B-7C9C45FEBF47}" destId="{B37BD2A0-44F8-41DC-A935-053EFA992401}" srcOrd="0" destOrd="0" parTransId="{2D2D7110-1D4A-4C76-B31E-9638416696E3}" sibTransId="{B9CB832A-FB4F-4DF0-A636-6443215B6E9F}"/>
    <dgm:cxn modelId="{BBED3266-F8D2-4710-B4FE-355BA637C18A}" type="presParOf" srcId="{C4561B98-B947-48C3-9BF2-F68593747D8E}" destId="{F3D65DC7-1152-4382-9A84-EB4839708987}" srcOrd="0" destOrd="0" presId="urn:microsoft.com/office/officeart/2005/8/layout/cycle6"/>
    <dgm:cxn modelId="{93E8E963-1E7F-47E0-AE19-0A59304C7D8B}" type="presParOf" srcId="{C4561B98-B947-48C3-9BF2-F68593747D8E}" destId="{7269D1ED-5707-467D-AFAE-04D972D752A5}" srcOrd="1" destOrd="0" presId="urn:microsoft.com/office/officeart/2005/8/layout/cycle6"/>
    <dgm:cxn modelId="{CD7580AE-9CC7-4F62-90F7-8BC422D77136}" type="presParOf" srcId="{C4561B98-B947-48C3-9BF2-F68593747D8E}" destId="{0C2F4171-A04C-4081-B8C8-EB9A76814124}" srcOrd="2" destOrd="0" presId="urn:microsoft.com/office/officeart/2005/8/layout/cycle6"/>
    <dgm:cxn modelId="{5338BCBA-D08D-4839-8949-BB40DFC0D20B}" type="presParOf" srcId="{C4561B98-B947-48C3-9BF2-F68593747D8E}" destId="{2C85756C-F977-4942-9818-4899CA66E357}" srcOrd="3" destOrd="0" presId="urn:microsoft.com/office/officeart/2005/8/layout/cycle6"/>
    <dgm:cxn modelId="{06C6E949-5C16-400E-94B8-CFF45A1D5C00}" type="presParOf" srcId="{C4561B98-B947-48C3-9BF2-F68593747D8E}" destId="{358A1840-7EF9-493D-8944-342062F4D104}" srcOrd="4" destOrd="0" presId="urn:microsoft.com/office/officeart/2005/8/layout/cycle6"/>
    <dgm:cxn modelId="{8E80D3A5-8432-4B0C-8D46-754862D3812F}" type="presParOf" srcId="{C4561B98-B947-48C3-9BF2-F68593747D8E}" destId="{C19B3B98-5B08-4A7C-ABB0-11239972B1F8}" srcOrd="5"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09AC82-DC8F-449D-A663-A4DCE3414A36}">
      <dsp:nvSpPr>
        <dsp:cNvPr id="0" name=""/>
        <dsp:cNvSpPr/>
      </dsp:nvSpPr>
      <dsp:spPr>
        <a:xfrm>
          <a:off x="888202" y="601713"/>
          <a:ext cx="4008166" cy="4008166"/>
        </a:xfrm>
        <a:prstGeom prst="blockArc">
          <a:avLst>
            <a:gd name="adj1" fmla="val 9000000"/>
            <a:gd name="adj2" fmla="val 1620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2FC99EB-62CB-456C-B790-C565963CC4BA}">
      <dsp:nvSpPr>
        <dsp:cNvPr id="0" name=""/>
        <dsp:cNvSpPr/>
      </dsp:nvSpPr>
      <dsp:spPr>
        <a:xfrm>
          <a:off x="888202" y="601713"/>
          <a:ext cx="4008166" cy="4008166"/>
        </a:xfrm>
        <a:prstGeom prst="blockArc">
          <a:avLst>
            <a:gd name="adj1" fmla="val 1800000"/>
            <a:gd name="adj2" fmla="val 900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6C7552F-1875-4E1F-B293-2D052F02A3E7}">
      <dsp:nvSpPr>
        <dsp:cNvPr id="0" name=""/>
        <dsp:cNvSpPr/>
      </dsp:nvSpPr>
      <dsp:spPr>
        <a:xfrm>
          <a:off x="888202" y="601713"/>
          <a:ext cx="4008166" cy="4008166"/>
        </a:xfrm>
        <a:prstGeom prst="blockArc">
          <a:avLst>
            <a:gd name="adj1" fmla="val 16200000"/>
            <a:gd name="adj2" fmla="val 180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D675E4-93E3-453C-9DA6-1D3720D59523}">
      <dsp:nvSpPr>
        <dsp:cNvPr id="0" name=""/>
        <dsp:cNvSpPr/>
      </dsp:nvSpPr>
      <dsp:spPr>
        <a:xfrm>
          <a:off x="1970087" y="1683598"/>
          <a:ext cx="1844397" cy="18443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rtl="0" eaLnBrk="0" fontAlgn="base" hangingPunct="0">
            <a:lnSpc>
              <a:spcPct val="90000"/>
            </a:lnSpc>
            <a:spcBef>
              <a:spcPct val="0"/>
            </a:spcBef>
            <a:spcAft>
              <a:spcPct val="35000"/>
            </a:spcAft>
            <a:buClr>
              <a:srgbClr val="ED6E2E"/>
            </a:buClr>
            <a:buSzPts val="3200"/>
            <a:buFont typeface="Wingdings" panose="05000000000000000000" pitchFamily="2" charset="2"/>
            <a:buNone/>
          </a:pPr>
          <a:r>
            <a:rPr lang="en-US" sz="2600" kern="1200" dirty="0"/>
            <a:t>Hackers</a:t>
          </a:r>
        </a:p>
      </dsp:txBody>
      <dsp:txXfrm>
        <a:off x="2240193" y="1953704"/>
        <a:ext cx="1304185" cy="1304185"/>
      </dsp:txXfrm>
    </dsp:sp>
    <dsp:sp modelId="{0F33795C-9C2C-46BF-B026-0D1B4E5F84D6}">
      <dsp:nvSpPr>
        <dsp:cNvPr id="0" name=""/>
        <dsp:cNvSpPr/>
      </dsp:nvSpPr>
      <dsp:spPr>
        <a:xfrm>
          <a:off x="2246746" y="2653"/>
          <a:ext cx="1291078" cy="129107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eaLnBrk="0" fontAlgn="base" hangingPunct="0">
            <a:lnSpc>
              <a:spcPct val="90000"/>
            </a:lnSpc>
            <a:spcBef>
              <a:spcPct val="0"/>
            </a:spcBef>
            <a:spcAft>
              <a:spcPct val="35000"/>
            </a:spcAft>
            <a:buNone/>
          </a:pPr>
          <a:r>
            <a:rPr lang="en-US" sz="2400" kern="1200" dirty="0"/>
            <a:t>Black-hat</a:t>
          </a:r>
        </a:p>
      </dsp:txBody>
      <dsp:txXfrm>
        <a:off x="2435820" y="191727"/>
        <a:ext cx="912930" cy="912930"/>
      </dsp:txXfrm>
    </dsp:sp>
    <dsp:sp modelId="{09763479-5DEF-484C-97CF-FAAEA323FD8F}">
      <dsp:nvSpPr>
        <dsp:cNvPr id="0" name=""/>
        <dsp:cNvSpPr/>
      </dsp:nvSpPr>
      <dsp:spPr>
        <a:xfrm>
          <a:off x="3942082" y="2939059"/>
          <a:ext cx="1291078" cy="129107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eaLnBrk="0" fontAlgn="base" hangingPunct="0">
            <a:lnSpc>
              <a:spcPct val="90000"/>
            </a:lnSpc>
            <a:spcBef>
              <a:spcPct val="0"/>
            </a:spcBef>
            <a:spcAft>
              <a:spcPct val="35000"/>
            </a:spcAft>
            <a:buNone/>
          </a:pPr>
          <a:r>
            <a:rPr lang="en-US" sz="2400" kern="1200" dirty="0"/>
            <a:t>White-hat</a:t>
          </a:r>
        </a:p>
      </dsp:txBody>
      <dsp:txXfrm>
        <a:off x="4131156" y="3128133"/>
        <a:ext cx="912930" cy="912930"/>
      </dsp:txXfrm>
    </dsp:sp>
    <dsp:sp modelId="{35850EC7-7514-4590-9F8A-2518E448E6D5}">
      <dsp:nvSpPr>
        <dsp:cNvPr id="0" name=""/>
        <dsp:cNvSpPr/>
      </dsp:nvSpPr>
      <dsp:spPr>
        <a:xfrm>
          <a:off x="551411" y="2939059"/>
          <a:ext cx="1291078" cy="129107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eaLnBrk="0" fontAlgn="base" hangingPunct="0">
            <a:lnSpc>
              <a:spcPct val="90000"/>
            </a:lnSpc>
            <a:spcBef>
              <a:spcPct val="0"/>
            </a:spcBef>
            <a:spcAft>
              <a:spcPct val="35000"/>
            </a:spcAft>
            <a:buNone/>
          </a:pPr>
          <a:r>
            <a:rPr lang="en-US" sz="2400" kern="1200" dirty="0"/>
            <a:t>Gray-hat</a:t>
          </a:r>
        </a:p>
      </dsp:txBody>
      <dsp:txXfrm>
        <a:off x="740485" y="3128133"/>
        <a:ext cx="912930" cy="91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A3D169-DA80-4CA6-AC1B-904FD44B81B8}">
      <dsp:nvSpPr>
        <dsp:cNvPr id="0" name=""/>
        <dsp:cNvSpPr/>
      </dsp:nvSpPr>
      <dsp:spPr>
        <a:xfrm>
          <a:off x="-4519076" y="-692966"/>
          <a:ext cx="5383413" cy="5383413"/>
        </a:xfrm>
        <a:prstGeom prst="blockArc">
          <a:avLst>
            <a:gd name="adj1" fmla="val 18900000"/>
            <a:gd name="adj2" fmla="val 2700000"/>
            <a:gd name="adj3" fmla="val 401"/>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FEB6CD-1CAB-4CD9-890E-F5A2F3C55BE4}">
      <dsp:nvSpPr>
        <dsp:cNvPr id="0" name=""/>
        <dsp:cNvSpPr/>
      </dsp:nvSpPr>
      <dsp:spPr>
        <a:xfrm>
          <a:off x="322826" y="210507"/>
          <a:ext cx="7922487" cy="4208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4053" tIns="60960" rIns="60960" bIns="60960" numCol="1" spcCol="1270" anchor="ctr" anchorCtr="0">
          <a:noAutofit/>
        </a:bodyPr>
        <a:lstStyle/>
        <a:p>
          <a:pPr marL="0" lvl="0" indent="0" algn="l" defTabSz="1066800" rtl="0" eaLnBrk="0" fontAlgn="base" hangingPunct="0">
            <a:lnSpc>
              <a:spcPct val="90000"/>
            </a:lnSpc>
            <a:spcBef>
              <a:spcPct val="0"/>
            </a:spcBef>
            <a:spcAft>
              <a:spcPct val="35000"/>
            </a:spcAft>
            <a:buClr>
              <a:srgbClr val="ED6E2E"/>
            </a:buClr>
            <a:buSzPts val="3200"/>
            <a:buFont typeface="Wingdings" panose="05000000000000000000" pitchFamily="2" charset="2"/>
            <a:buNone/>
          </a:pPr>
          <a:r>
            <a:rPr lang="en-US" sz="2400" kern="1200" dirty="0"/>
            <a:t>Denial of service (DoS) attacks</a:t>
          </a:r>
        </a:p>
      </dsp:txBody>
      <dsp:txXfrm>
        <a:off x="322826" y="210507"/>
        <a:ext cx="7922487" cy="420854"/>
      </dsp:txXfrm>
    </dsp:sp>
    <dsp:sp modelId="{132B5EEA-C848-4625-96C3-C9D948D8C320}">
      <dsp:nvSpPr>
        <dsp:cNvPr id="0" name=""/>
        <dsp:cNvSpPr/>
      </dsp:nvSpPr>
      <dsp:spPr>
        <a:xfrm>
          <a:off x="59792" y="157900"/>
          <a:ext cx="526068" cy="52606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3F0C30-0ECB-4C77-868A-5189AB2DAAD0}">
      <dsp:nvSpPr>
        <dsp:cNvPr id="0" name=""/>
        <dsp:cNvSpPr/>
      </dsp:nvSpPr>
      <dsp:spPr>
        <a:xfrm>
          <a:off x="669008" y="841709"/>
          <a:ext cx="7576305" cy="4208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4053" tIns="60960" rIns="60960" bIns="60960" numCol="1" spcCol="1270" anchor="ctr" anchorCtr="0">
          <a:noAutofit/>
        </a:bodyPr>
        <a:lstStyle/>
        <a:p>
          <a:pPr marL="0" lvl="0" indent="0" algn="l" defTabSz="1066800" rtl="0" eaLnBrk="0" fontAlgn="base" hangingPunct="0">
            <a:lnSpc>
              <a:spcPct val="90000"/>
            </a:lnSpc>
            <a:spcBef>
              <a:spcPct val="0"/>
            </a:spcBef>
            <a:spcAft>
              <a:spcPct val="35000"/>
            </a:spcAft>
            <a:buNone/>
          </a:pPr>
          <a:r>
            <a:rPr lang="en-US" sz="2400" kern="1200" dirty="0"/>
            <a:t>Distributed denial of service (DDoS) attacks</a:t>
          </a:r>
        </a:p>
      </dsp:txBody>
      <dsp:txXfrm>
        <a:off x="669008" y="841709"/>
        <a:ext cx="7576305" cy="420854"/>
      </dsp:txXfrm>
    </dsp:sp>
    <dsp:sp modelId="{8EAF1100-EE5D-41A3-A58A-587D843080CE}">
      <dsp:nvSpPr>
        <dsp:cNvPr id="0" name=""/>
        <dsp:cNvSpPr/>
      </dsp:nvSpPr>
      <dsp:spPr>
        <a:xfrm>
          <a:off x="405973" y="789102"/>
          <a:ext cx="526068" cy="52606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7A9166-FF61-492E-9A9A-0D991E14C368}">
      <dsp:nvSpPr>
        <dsp:cNvPr id="0" name=""/>
        <dsp:cNvSpPr/>
      </dsp:nvSpPr>
      <dsp:spPr>
        <a:xfrm>
          <a:off x="827308" y="1472911"/>
          <a:ext cx="7418005" cy="4208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4053" tIns="60960" rIns="60960" bIns="60960" numCol="1" spcCol="1270" anchor="ctr" anchorCtr="0">
          <a:noAutofit/>
        </a:bodyPr>
        <a:lstStyle/>
        <a:p>
          <a:pPr marL="0" lvl="0" indent="0" algn="l" defTabSz="1066800" rtl="0" eaLnBrk="0" fontAlgn="base" hangingPunct="0">
            <a:lnSpc>
              <a:spcPct val="90000"/>
            </a:lnSpc>
            <a:spcBef>
              <a:spcPct val="0"/>
            </a:spcBef>
            <a:spcAft>
              <a:spcPct val="35000"/>
            </a:spcAft>
            <a:buNone/>
          </a:pPr>
          <a:r>
            <a:rPr lang="en-US" sz="2400" kern="1200" dirty="0"/>
            <a:t>Unacceptable web-browsing behavior</a:t>
          </a:r>
        </a:p>
      </dsp:txBody>
      <dsp:txXfrm>
        <a:off x="827308" y="1472911"/>
        <a:ext cx="7418005" cy="420854"/>
      </dsp:txXfrm>
    </dsp:sp>
    <dsp:sp modelId="{60FEC0F5-68B4-4402-B56B-4347D84BC69F}">
      <dsp:nvSpPr>
        <dsp:cNvPr id="0" name=""/>
        <dsp:cNvSpPr/>
      </dsp:nvSpPr>
      <dsp:spPr>
        <a:xfrm>
          <a:off x="564274" y="1420304"/>
          <a:ext cx="526068" cy="52606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4D017B-2778-409F-AE19-5CBBDA913040}">
      <dsp:nvSpPr>
        <dsp:cNvPr id="0" name=""/>
        <dsp:cNvSpPr/>
      </dsp:nvSpPr>
      <dsp:spPr>
        <a:xfrm>
          <a:off x="827308" y="2103713"/>
          <a:ext cx="7418005" cy="4208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4053" tIns="60960" rIns="60960" bIns="60960" numCol="1" spcCol="1270" anchor="ctr" anchorCtr="0">
          <a:noAutofit/>
        </a:bodyPr>
        <a:lstStyle/>
        <a:p>
          <a:pPr marL="0" lvl="0" indent="0" algn="l" defTabSz="1066800" rtl="0" eaLnBrk="0" fontAlgn="base" hangingPunct="0">
            <a:lnSpc>
              <a:spcPct val="90000"/>
            </a:lnSpc>
            <a:spcBef>
              <a:spcPct val="0"/>
            </a:spcBef>
            <a:spcAft>
              <a:spcPct val="35000"/>
            </a:spcAft>
            <a:buNone/>
          </a:pPr>
          <a:r>
            <a:rPr lang="en-US" sz="2400" kern="1200" dirty="0"/>
            <a:t>Wiretapping</a:t>
          </a:r>
        </a:p>
      </dsp:txBody>
      <dsp:txXfrm>
        <a:off x="827308" y="2103713"/>
        <a:ext cx="7418005" cy="420854"/>
      </dsp:txXfrm>
    </dsp:sp>
    <dsp:sp modelId="{DF115C44-BACD-4608-9CD7-A6733EF997FE}">
      <dsp:nvSpPr>
        <dsp:cNvPr id="0" name=""/>
        <dsp:cNvSpPr/>
      </dsp:nvSpPr>
      <dsp:spPr>
        <a:xfrm>
          <a:off x="564274" y="2051106"/>
          <a:ext cx="526068" cy="52606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32D570-FCAD-44F8-B117-5A8AB5CCAA54}">
      <dsp:nvSpPr>
        <dsp:cNvPr id="0" name=""/>
        <dsp:cNvSpPr/>
      </dsp:nvSpPr>
      <dsp:spPr>
        <a:xfrm>
          <a:off x="669008" y="2734915"/>
          <a:ext cx="7576305" cy="4208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4053" tIns="60960" rIns="60960" bIns="60960" numCol="1" spcCol="1270" anchor="ctr" anchorCtr="0">
          <a:noAutofit/>
        </a:bodyPr>
        <a:lstStyle/>
        <a:p>
          <a:pPr marL="0" lvl="0" indent="0" algn="l" defTabSz="1066800" rtl="0" eaLnBrk="0" fontAlgn="base" hangingPunct="0">
            <a:lnSpc>
              <a:spcPct val="90000"/>
            </a:lnSpc>
            <a:spcBef>
              <a:spcPct val="0"/>
            </a:spcBef>
            <a:spcAft>
              <a:spcPct val="35000"/>
            </a:spcAft>
            <a:buNone/>
          </a:pPr>
          <a:r>
            <a:rPr lang="en-US" sz="2400" kern="1200" dirty="0"/>
            <a:t>Use of a backdoor to access resources</a:t>
          </a:r>
        </a:p>
      </dsp:txBody>
      <dsp:txXfrm>
        <a:off x="669008" y="2734915"/>
        <a:ext cx="7576305" cy="420854"/>
      </dsp:txXfrm>
    </dsp:sp>
    <dsp:sp modelId="{D1A3CBB2-D62C-42A0-94C8-65B6EBF7024C}">
      <dsp:nvSpPr>
        <dsp:cNvPr id="0" name=""/>
        <dsp:cNvSpPr/>
      </dsp:nvSpPr>
      <dsp:spPr>
        <a:xfrm>
          <a:off x="405973" y="2682309"/>
          <a:ext cx="526068" cy="52606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4805EE-982D-4718-9BFC-2539F7F23E73}">
      <dsp:nvSpPr>
        <dsp:cNvPr id="0" name=""/>
        <dsp:cNvSpPr/>
      </dsp:nvSpPr>
      <dsp:spPr>
        <a:xfrm>
          <a:off x="322826" y="3366118"/>
          <a:ext cx="7922487" cy="4208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4053" tIns="60960" rIns="60960" bIns="60960" numCol="1" spcCol="1270" anchor="ctr" anchorCtr="0">
          <a:noAutofit/>
        </a:bodyPr>
        <a:lstStyle/>
        <a:p>
          <a:pPr marL="0" lvl="0" indent="0" algn="l" defTabSz="1066800" rtl="0" eaLnBrk="0" fontAlgn="base" hangingPunct="0">
            <a:lnSpc>
              <a:spcPct val="90000"/>
            </a:lnSpc>
            <a:spcBef>
              <a:spcPct val="0"/>
            </a:spcBef>
            <a:spcAft>
              <a:spcPct val="35000"/>
            </a:spcAft>
            <a:buNone/>
          </a:pPr>
          <a:r>
            <a:rPr lang="en-US" sz="2400" kern="1200" dirty="0"/>
            <a:t>Accidental data modifications</a:t>
          </a:r>
        </a:p>
      </dsp:txBody>
      <dsp:txXfrm>
        <a:off x="322826" y="3366118"/>
        <a:ext cx="7922487" cy="420854"/>
      </dsp:txXfrm>
    </dsp:sp>
    <dsp:sp modelId="{E7E53A40-EDF8-4FFB-9A0A-41A0F23D3E6B}">
      <dsp:nvSpPr>
        <dsp:cNvPr id="0" name=""/>
        <dsp:cNvSpPr/>
      </dsp:nvSpPr>
      <dsp:spPr>
        <a:xfrm>
          <a:off x="59792" y="3313511"/>
          <a:ext cx="526068" cy="52606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D65DC7-1152-4382-9A84-EB4839708987}">
      <dsp:nvSpPr>
        <dsp:cNvPr id="0" name=""/>
        <dsp:cNvSpPr/>
      </dsp:nvSpPr>
      <dsp:spPr>
        <a:xfrm>
          <a:off x="593531" y="1228647"/>
          <a:ext cx="3543921" cy="230354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ctr" defTabSz="1333500" rtl="0" eaLnBrk="0" fontAlgn="base" hangingPunct="0">
            <a:lnSpc>
              <a:spcPct val="90000"/>
            </a:lnSpc>
            <a:spcBef>
              <a:spcPct val="0"/>
            </a:spcBef>
            <a:spcAft>
              <a:spcPct val="35000"/>
            </a:spcAft>
            <a:buClr>
              <a:srgbClr val="ED6E2E"/>
            </a:buClr>
            <a:buSzPts val="3200"/>
            <a:buFont typeface="Wingdings" panose="05000000000000000000" pitchFamily="2" charset="2"/>
            <a:buNone/>
          </a:pPr>
          <a:r>
            <a:rPr lang="en-US" sz="3000" kern="1200" dirty="0"/>
            <a:t>Active</a:t>
          </a:r>
        </a:p>
        <a:p>
          <a:pPr marL="228600" lvl="1" indent="-228600" algn="l" defTabSz="1022350" rtl="0" eaLnBrk="0" fontAlgn="base" hangingPunct="0">
            <a:lnSpc>
              <a:spcPct val="90000"/>
            </a:lnSpc>
            <a:spcBef>
              <a:spcPct val="0"/>
            </a:spcBef>
            <a:spcAft>
              <a:spcPct val="15000"/>
            </a:spcAft>
            <a:buChar char="•"/>
          </a:pPr>
          <a:r>
            <a:rPr lang="en-US" sz="2300" kern="1200" dirty="0"/>
            <a:t>Between-the-lines wiretapping</a:t>
          </a:r>
        </a:p>
        <a:p>
          <a:pPr marL="228600" lvl="1" indent="-228600" algn="l" defTabSz="1022350" rtl="0" eaLnBrk="0" fontAlgn="base" hangingPunct="0">
            <a:lnSpc>
              <a:spcPct val="90000"/>
            </a:lnSpc>
            <a:spcBef>
              <a:spcPct val="0"/>
            </a:spcBef>
            <a:spcAft>
              <a:spcPct val="15000"/>
            </a:spcAft>
            <a:buChar char="•"/>
          </a:pPr>
          <a:r>
            <a:rPr lang="en-US" sz="2300" kern="1200" dirty="0"/>
            <a:t>Piggyback-entry wiretapping</a:t>
          </a:r>
        </a:p>
      </dsp:txBody>
      <dsp:txXfrm>
        <a:off x="705981" y="1341097"/>
        <a:ext cx="3319021" cy="2078648"/>
      </dsp:txXfrm>
    </dsp:sp>
    <dsp:sp modelId="{0C2F4171-A04C-4081-B8C8-EB9A76814124}">
      <dsp:nvSpPr>
        <dsp:cNvPr id="0" name=""/>
        <dsp:cNvSpPr/>
      </dsp:nvSpPr>
      <dsp:spPr>
        <a:xfrm>
          <a:off x="2365492" y="425705"/>
          <a:ext cx="3909432" cy="3909432"/>
        </a:xfrm>
        <a:custGeom>
          <a:avLst/>
          <a:gdLst/>
          <a:ahLst/>
          <a:cxnLst/>
          <a:rect l="0" t="0" r="0" b="0"/>
          <a:pathLst>
            <a:path>
              <a:moveTo>
                <a:pt x="394188" y="777572"/>
              </a:moveTo>
              <a:arcTo wR="1954716" hR="1954716" stAng="13021688" swAng="635662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C85756C-F977-4942-9818-4899CA66E357}">
      <dsp:nvSpPr>
        <dsp:cNvPr id="0" name=""/>
        <dsp:cNvSpPr/>
      </dsp:nvSpPr>
      <dsp:spPr>
        <a:xfrm>
          <a:off x="4502964" y="1228647"/>
          <a:ext cx="3543921" cy="230354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ctr" defTabSz="1333500" rtl="0" eaLnBrk="0" fontAlgn="base" hangingPunct="0">
            <a:lnSpc>
              <a:spcPct val="90000"/>
            </a:lnSpc>
            <a:spcBef>
              <a:spcPct val="0"/>
            </a:spcBef>
            <a:spcAft>
              <a:spcPct val="35000"/>
            </a:spcAft>
            <a:buNone/>
          </a:pPr>
          <a:r>
            <a:rPr lang="en-US" sz="3000" kern="1200" dirty="0"/>
            <a:t>Passive</a:t>
          </a:r>
        </a:p>
        <a:p>
          <a:pPr marL="228600" lvl="1" indent="-228600" algn="l" defTabSz="1022350">
            <a:lnSpc>
              <a:spcPct val="90000"/>
            </a:lnSpc>
            <a:spcBef>
              <a:spcPct val="0"/>
            </a:spcBef>
            <a:spcAft>
              <a:spcPct val="15000"/>
            </a:spcAft>
            <a:buChar char="•"/>
          </a:pPr>
          <a:r>
            <a:rPr lang="en-US" sz="2300" kern="1200" dirty="0"/>
            <a:t>Also called sniffing</a:t>
          </a:r>
        </a:p>
        <a:p>
          <a:pPr marL="228600" lvl="1" indent="-228600" algn="l" defTabSz="1022350">
            <a:lnSpc>
              <a:spcPct val="90000"/>
            </a:lnSpc>
            <a:spcBef>
              <a:spcPct val="0"/>
            </a:spcBef>
            <a:spcAft>
              <a:spcPct val="15000"/>
            </a:spcAft>
            <a:buChar char="•"/>
          </a:pPr>
          <a:r>
            <a:rPr lang="en-US" sz="2300" kern="1200" dirty="0"/>
            <a:t>Just listening to the contents without changing them</a:t>
          </a:r>
        </a:p>
      </dsp:txBody>
      <dsp:txXfrm>
        <a:off x="4615414" y="1341097"/>
        <a:ext cx="3319021" cy="2078648"/>
      </dsp:txXfrm>
    </dsp:sp>
    <dsp:sp modelId="{C19B3B98-5B08-4A7C-ABB0-11239972B1F8}">
      <dsp:nvSpPr>
        <dsp:cNvPr id="0" name=""/>
        <dsp:cNvSpPr/>
      </dsp:nvSpPr>
      <dsp:spPr>
        <a:xfrm>
          <a:off x="2365492" y="425705"/>
          <a:ext cx="3909432" cy="3909432"/>
        </a:xfrm>
        <a:custGeom>
          <a:avLst/>
          <a:gdLst/>
          <a:ahLst/>
          <a:cxnLst/>
          <a:rect l="0" t="0" r="0" b="0"/>
          <a:pathLst>
            <a:path>
              <a:moveTo>
                <a:pt x="3515243" y="3131860"/>
              </a:moveTo>
              <a:arcTo wR="1954716" hR="1954716" stAng="2221688" swAng="635662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A5F44-0203-4FD0-8AC3-C7A193370389}" type="datetimeFigureOut">
              <a:rPr lang="en-US" smtClean="0"/>
              <a:t>3/4/2022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729DB8-B197-4C6B-8CBA-D9CAFDD242FB}" type="slidenum">
              <a:rPr lang="en-US" smtClean="0"/>
              <a:t>‹#›</a:t>
            </a:fld>
            <a:endParaRPr lang="en-US"/>
          </a:p>
        </p:txBody>
      </p:sp>
    </p:spTree>
    <p:extLst>
      <p:ext uri="{BB962C8B-B14F-4D97-AF65-F5344CB8AC3E}">
        <p14:creationId xmlns:p14="http://schemas.microsoft.com/office/powerpoint/2010/main" val="4106700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23925" rtl="0" eaLnBrk="1" fontAlgn="base" latinLnBrk="0" hangingPunct="1">
              <a:lnSpc>
                <a:spcPct val="100000"/>
              </a:lnSpc>
              <a:spcBef>
                <a:spcPct val="0"/>
              </a:spcBef>
              <a:spcAft>
                <a:spcPct val="0"/>
              </a:spcAft>
              <a:buClrTx/>
              <a:buSzTx/>
              <a:buFontTx/>
              <a:buNone/>
              <a:tabLst/>
              <a:defRPr/>
            </a:pPr>
            <a:fld id="{33204CD6-8BD3-4692-A4F1-DF486C909624}" type="slidenum">
              <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pPr marL="0" marR="0" lvl="0" indent="0" algn="r" defTabSz="923925" rtl="0" eaLnBrk="1" fontAlgn="base" latinLnBrk="0" hangingPunct="1">
                <a:lnSpc>
                  <a:spcPct val="100000"/>
                </a:lnSpc>
                <a:spcBef>
                  <a:spcPct val="0"/>
                </a:spcBef>
                <a:spcAft>
                  <a:spcPct val="0"/>
                </a:spcAft>
                <a:buClrTx/>
                <a:buSzTx/>
                <a:buFontTx/>
                <a:buNone/>
                <a:tabLst/>
                <a:defRPr/>
              </a:pPr>
              <a:t>1</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00823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r>
              <a:rPr lang="en-US" dirty="0"/>
              <a:t>Protocol Analyzers – Wireshark</a:t>
            </a:r>
          </a:p>
          <a:p>
            <a:r>
              <a:rPr lang="en-US" dirty="0"/>
              <a:t>Port Scanners – Nmap, </a:t>
            </a:r>
            <a:r>
              <a:rPr lang="en-US" dirty="0" err="1"/>
              <a:t>Zenmap</a:t>
            </a:r>
            <a:endParaRPr lang="en-US" dirty="0"/>
          </a:p>
          <a:p>
            <a:r>
              <a:rPr lang="en-US" dirty="0"/>
              <a:t>OS Fingerprint Scanners – Nmap, </a:t>
            </a:r>
            <a:r>
              <a:rPr lang="en-US" dirty="0" err="1"/>
              <a:t>Zenmap</a:t>
            </a:r>
            <a:endParaRPr lang="en-US" dirty="0"/>
          </a:p>
          <a:p>
            <a:r>
              <a:rPr lang="en-US" dirty="0"/>
              <a:t>Exploit Software – Metasploit</a:t>
            </a:r>
          </a:p>
          <a:p>
            <a:r>
              <a:rPr lang="en-US" dirty="0" err="1"/>
              <a:t>Wardialers</a:t>
            </a:r>
            <a:r>
              <a:rPr lang="en-US" dirty="0"/>
              <a:t> – Computer programs which dials telephone numbers looking for a computer on the other end. Less common now days due to VoIP, and IP telephony</a:t>
            </a:r>
          </a:p>
          <a:p>
            <a:r>
              <a:rPr lang="en-US" dirty="0"/>
              <a:t>Password crackers – programs which crack passwords by either </a:t>
            </a:r>
            <a:r>
              <a:rPr lang="en-US" b="1" dirty="0"/>
              <a:t>brute force</a:t>
            </a:r>
            <a:r>
              <a:rPr lang="en-US" b="0" dirty="0"/>
              <a:t> or </a:t>
            </a:r>
            <a:r>
              <a:rPr lang="en-US" b="1" dirty="0"/>
              <a:t>password attack</a:t>
            </a:r>
            <a:r>
              <a:rPr lang="en-US" b="0" dirty="0"/>
              <a:t>. Used to recover forgotten or unknown passwords</a:t>
            </a:r>
          </a:p>
          <a:p>
            <a:r>
              <a:rPr lang="en-US" b="0" dirty="0"/>
              <a:t>	</a:t>
            </a:r>
            <a:r>
              <a:rPr lang="en-US" b="1" dirty="0"/>
              <a:t>Brute Force Attacks</a:t>
            </a:r>
            <a:r>
              <a:rPr lang="en-US" b="0" dirty="0"/>
              <a:t> – Try everything under the sun</a:t>
            </a:r>
          </a:p>
          <a:p>
            <a:r>
              <a:rPr lang="en-US" b="0" dirty="0"/>
              <a:t>	</a:t>
            </a:r>
            <a:r>
              <a:rPr lang="en-US" b="1" dirty="0"/>
              <a:t>Password attack</a:t>
            </a:r>
            <a:r>
              <a:rPr lang="en-US" b="0" dirty="0"/>
              <a:t> – Try the common ones first</a:t>
            </a:r>
          </a:p>
          <a:p>
            <a:endParaRPr lang="en-US" dirty="0"/>
          </a:p>
        </p:txBody>
      </p:sp>
      <p:sp>
        <p:nvSpPr>
          <p:cNvPr id="23556" name="Date Placeholder 3"/>
          <p:cNvSpPr>
            <a:spLocks noGrp="1"/>
          </p:cNvSpPr>
          <p:nvPr>
            <p:ph type="dt" sz="quarter" idx="1"/>
          </p:nvPr>
        </p:nvSpPr>
        <p:spPr>
          <a:noFill/>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0F66AD1F-61B6-4CBF-BE1C-B91468A50D1B}" type="datetime1">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3/4/2022</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3557" name="Footer Placeholder 4"/>
          <p:cNvSpPr>
            <a:spLocks noGrp="1"/>
          </p:cNvSpPr>
          <p:nvPr>
            <p:ph type="ftr" sz="quarter" idx="4"/>
          </p:nvPr>
        </p:nvSpPr>
        <p:spPr>
          <a:noFill/>
        </p:spPr>
        <p:txBody>
          <a:bodyPr/>
          <a:lstStyle/>
          <a:p>
            <a:pPr marL="0" marR="0" lvl="0" indent="0" algn="l" defTabSz="931863"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rPr>
              <a:t>(c) ITT Educational Services, Inc.</a:t>
            </a:r>
          </a:p>
        </p:txBody>
      </p:sp>
      <p:sp>
        <p:nvSpPr>
          <p:cNvPr id="23558" name="Slide Number Placeholder 5"/>
          <p:cNvSpPr>
            <a:spLocks noGrp="1"/>
          </p:cNvSpPr>
          <p:nvPr>
            <p:ph type="sldNum" sz="quarter" idx="5"/>
          </p:nvPr>
        </p:nvSpPr>
        <p:spPr>
          <a:noFill/>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8DF46F65-2802-4877-8E0A-8FB77D28415C}"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14</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371901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Promiscuous mode – makes a copy of the network packets, dissects them and displays them (tell the network “I’m interested in what you see”)</a:t>
            </a:r>
          </a:p>
          <a:p>
            <a:r>
              <a:rPr lang="en-US" dirty="0"/>
              <a:t>Unencrypted protocol, you see everything (or like which websites)</a:t>
            </a:r>
          </a:p>
        </p:txBody>
      </p:sp>
      <p:sp>
        <p:nvSpPr>
          <p:cNvPr id="4" name="Slide Number Placeholder 3"/>
          <p:cNvSpPr>
            <a:spLocks noGrp="1"/>
          </p:cNvSpPr>
          <p:nvPr>
            <p:ph type="sldNum" sz="quarter" idx="5"/>
          </p:nvPr>
        </p:nvSpPr>
        <p:spPr/>
        <p:txBody>
          <a:bodyPr/>
          <a:lstStyle/>
          <a:p>
            <a:fld id="{9C729DB8-B197-4C6B-8CBA-D9CAFDD242FB}" type="slidenum">
              <a:rPr lang="en-US" smtClean="0"/>
              <a:t>15</a:t>
            </a:fld>
            <a:endParaRPr lang="en-US"/>
          </a:p>
        </p:txBody>
      </p:sp>
    </p:spTree>
    <p:extLst>
      <p:ext uri="{BB962C8B-B14F-4D97-AF65-F5344CB8AC3E}">
        <p14:creationId xmlns:p14="http://schemas.microsoft.com/office/powerpoint/2010/main" val="2755005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 – Port 80</a:t>
            </a:r>
          </a:p>
          <a:p>
            <a:r>
              <a:rPr lang="en-US" dirty="0"/>
              <a:t>FTP – Port 21</a:t>
            </a:r>
          </a:p>
          <a:p>
            <a:r>
              <a:rPr lang="en-US" dirty="0"/>
              <a:t>SSH – Port 22</a:t>
            </a:r>
          </a:p>
          <a:p>
            <a:r>
              <a:rPr lang="en-US" dirty="0"/>
              <a:t>Telnet – Port 23</a:t>
            </a:r>
          </a:p>
        </p:txBody>
      </p:sp>
      <p:sp>
        <p:nvSpPr>
          <p:cNvPr id="4" name="Date Placeholder 3"/>
          <p:cNvSpPr>
            <a:spLocks noGrp="1"/>
          </p:cNvSpPr>
          <p:nvPr>
            <p:ph type="dt" idx="1"/>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D8584603-D653-41CD-8BD6-0A0F87B6390C}" type="datetime1">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3/4/2022</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 name="Footer Placeholder 4"/>
          <p:cNvSpPr>
            <a:spLocks noGrp="1"/>
          </p:cNvSpPr>
          <p:nvPr>
            <p:ph type="ftr" sz="quarter" idx="4"/>
          </p:nvPr>
        </p:nvSpPr>
        <p:spPr/>
        <p:txBody>
          <a:bodyPr/>
          <a:lstStyle/>
          <a:p>
            <a:pPr marL="0" marR="0" lvl="0" indent="0" algn="l" defTabSz="931887"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Times New Roman" pitchFamily="18" charset="0"/>
                <a:ea typeface="+mn-ea"/>
                <a:cs typeface="+mn-cs"/>
              </a:rPr>
              <a:t>(c) ITT Educational Services, Inc.</a:t>
            </a:r>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378F38F6-B43D-4FE1-9561-BFBE12FE25E0}"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16</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744869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729DB8-B197-4C6B-8CBA-D9CAFDD242FB}" type="slidenum">
              <a:rPr lang="en-US" smtClean="0"/>
              <a:t>17</a:t>
            </a:fld>
            <a:endParaRPr lang="en-US"/>
          </a:p>
        </p:txBody>
      </p:sp>
    </p:spTree>
    <p:extLst>
      <p:ext uri="{BB962C8B-B14F-4D97-AF65-F5344CB8AC3E}">
        <p14:creationId xmlns:p14="http://schemas.microsoft.com/office/powerpoint/2010/main" val="322257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D8584603-D653-41CD-8BD6-0A0F87B6390C}" type="datetime1">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3/4/2022</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 name="Footer Placeholder 4"/>
          <p:cNvSpPr>
            <a:spLocks noGrp="1"/>
          </p:cNvSpPr>
          <p:nvPr>
            <p:ph type="ftr" sz="quarter" idx="4"/>
          </p:nvPr>
        </p:nvSpPr>
        <p:spPr/>
        <p:txBody>
          <a:bodyPr/>
          <a:lstStyle/>
          <a:p>
            <a:pPr marL="0" marR="0" lvl="0" indent="0" algn="l" defTabSz="931887"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Times New Roman" pitchFamily="18" charset="0"/>
                <a:ea typeface="+mn-ea"/>
                <a:cs typeface="+mn-cs"/>
              </a:rPr>
              <a:t>(c) ITT Educational Services, Inc.</a:t>
            </a:r>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378F38F6-B43D-4FE1-9561-BFBE12FE25E0}"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18</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433207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Attacks used for: Dos, brute force password, buffer overflow, unauthorized access and others</a:t>
            </a:r>
          </a:p>
        </p:txBody>
      </p:sp>
      <p:sp>
        <p:nvSpPr>
          <p:cNvPr id="4" name="Date Placeholder 3"/>
          <p:cNvSpPr>
            <a:spLocks noGrp="1"/>
          </p:cNvSpPr>
          <p:nvPr>
            <p:ph type="dt" idx="1"/>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D8584603-D653-41CD-8BD6-0A0F87B6390C}" type="datetime1">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3/4/2022</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 name="Footer Placeholder 4"/>
          <p:cNvSpPr>
            <a:spLocks noGrp="1"/>
          </p:cNvSpPr>
          <p:nvPr>
            <p:ph type="ftr" sz="quarter" idx="4"/>
          </p:nvPr>
        </p:nvSpPr>
        <p:spPr/>
        <p:txBody>
          <a:bodyPr/>
          <a:lstStyle/>
          <a:p>
            <a:pPr marL="0" marR="0" lvl="0" indent="0" algn="l" defTabSz="931887"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Times New Roman" pitchFamily="18" charset="0"/>
                <a:ea typeface="+mn-ea"/>
                <a:cs typeface="+mn-cs"/>
              </a:rPr>
              <a:t>(c) ITT Educational Services, Inc.</a:t>
            </a:r>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378F38F6-B43D-4FE1-9561-BFBE12FE25E0}"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19</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57738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D8584603-D653-41CD-8BD6-0A0F87B6390C}" type="datetime1">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3/4/2022</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 name="Footer Placeholder 4"/>
          <p:cNvSpPr>
            <a:spLocks noGrp="1"/>
          </p:cNvSpPr>
          <p:nvPr>
            <p:ph type="ftr" sz="quarter" idx="4"/>
          </p:nvPr>
        </p:nvSpPr>
        <p:spPr/>
        <p:txBody>
          <a:bodyPr/>
          <a:lstStyle/>
          <a:p>
            <a:pPr marL="0" marR="0" lvl="0" indent="0" algn="l" defTabSz="931887"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Times New Roman" pitchFamily="18" charset="0"/>
                <a:ea typeface="+mn-ea"/>
                <a:cs typeface="+mn-cs"/>
              </a:rPr>
              <a:t>(c) ITT Educational Services, Inc.</a:t>
            </a:r>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378F38F6-B43D-4FE1-9561-BFBE12FE25E0}"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21</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979355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D8584603-D653-41CD-8BD6-0A0F87B6390C}" type="datetime1">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3/4/2022</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 name="Footer Placeholder 4"/>
          <p:cNvSpPr>
            <a:spLocks noGrp="1"/>
          </p:cNvSpPr>
          <p:nvPr>
            <p:ph type="ftr" sz="quarter" idx="4"/>
          </p:nvPr>
        </p:nvSpPr>
        <p:spPr/>
        <p:txBody>
          <a:bodyPr/>
          <a:lstStyle/>
          <a:p>
            <a:pPr marL="0" marR="0" lvl="0" indent="0" algn="l" defTabSz="931887"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Times New Roman" pitchFamily="18" charset="0"/>
                <a:ea typeface="+mn-ea"/>
                <a:cs typeface="+mn-cs"/>
              </a:rPr>
              <a:t>(c) ITT Educational Services, Inc.</a:t>
            </a:r>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378F38F6-B43D-4FE1-9561-BFBE12FE25E0}"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22</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162698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r>
              <a:rPr lang="en-US" dirty="0"/>
              <a:t>Humans are a big factor in these kinds of security breaches because they are the weakest link</a:t>
            </a:r>
          </a:p>
        </p:txBody>
      </p:sp>
      <p:sp>
        <p:nvSpPr>
          <p:cNvPr id="23556" name="Date Placeholder 3"/>
          <p:cNvSpPr>
            <a:spLocks noGrp="1"/>
          </p:cNvSpPr>
          <p:nvPr>
            <p:ph type="dt" sz="quarter" idx="1"/>
          </p:nvPr>
        </p:nvSpPr>
        <p:spPr>
          <a:noFill/>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0F66AD1F-61B6-4CBF-BE1C-B91468A50D1B}" type="datetime1">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3/4/2022</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3557" name="Footer Placeholder 4"/>
          <p:cNvSpPr>
            <a:spLocks noGrp="1"/>
          </p:cNvSpPr>
          <p:nvPr>
            <p:ph type="ftr" sz="quarter" idx="4"/>
          </p:nvPr>
        </p:nvSpPr>
        <p:spPr>
          <a:noFill/>
        </p:spPr>
        <p:txBody>
          <a:bodyPr/>
          <a:lstStyle/>
          <a:p>
            <a:pPr marL="0" marR="0" lvl="0" indent="0" algn="l" defTabSz="931863"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rPr>
              <a:t>(c) ITT Educational Services, Inc.</a:t>
            </a:r>
          </a:p>
        </p:txBody>
      </p:sp>
      <p:sp>
        <p:nvSpPr>
          <p:cNvPr id="23558" name="Slide Number Placeholder 5"/>
          <p:cNvSpPr>
            <a:spLocks noGrp="1"/>
          </p:cNvSpPr>
          <p:nvPr>
            <p:ph type="sldNum" sz="quarter" idx="5"/>
          </p:nvPr>
        </p:nvSpPr>
        <p:spPr>
          <a:noFill/>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8DF46F65-2802-4877-8E0A-8FB77D28415C}"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23</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720625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b="1" dirty="0"/>
          </a:p>
        </p:txBody>
      </p:sp>
      <p:sp>
        <p:nvSpPr>
          <p:cNvPr id="23556" name="Date Placeholder 3"/>
          <p:cNvSpPr>
            <a:spLocks noGrp="1"/>
          </p:cNvSpPr>
          <p:nvPr>
            <p:ph type="dt" sz="quarter" idx="1"/>
          </p:nvPr>
        </p:nvSpPr>
        <p:spPr>
          <a:noFill/>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0F66AD1F-61B6-4CBF-BE1C-B91468A50D1B}" type="datetime1">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3/4/2022</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3557" name="Footer Placeholder 4"/>
          <p:cNvSpPr>
            <a:spLocks noGrp="1"/>
          </p:cNvSpPr>
          <p:nvPr>
            <p:ph type="ftr" sz="quarter" idx="4"/>
          </p:nvPr>
        </p:nvSpPr>
        <p:spPr>
          <a:noFill/>
        </p:spPr>
        <p:txBody>
          <a:bodyPr/>
          <a:lstStyle/>
          <a:p>
            <a:pPr marL="0" marR="0" lvl="0" indent="0" algn="l" defTabSz="931863"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rPr>
              <a:t>(c) ITT Educational Services, Inc.</a:t>
            </a:r>
          </a:p>
        </p:txBody>
      </p:sp>
      <p:sp>
        <p:nvSpPr>
          <p:cNvPr id="23558" name="Slide Number Placeholder 5"/>
          <p:cNvSpPr>
            <a:spLocks noGrp="1"/>
          </p:cNvSpPr>
          <p:nvPr>
            <p:ph type="sldNum" sz="quarter" idx="5"/>
          </p:nvPr>
        </p:nvSpPr>
        <p:spPr>
          <a:noFill/>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8DF46F65-2802-4877-8E0A-8FB77D28415C}"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24</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545966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664063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DoS</a:t>
            </a:r>
            <a:r>
              <a:rPr lang="en-US" b="0" dirty="0"/>
              <a:t> – Affects the </a:t>
            </a:r>
            <a:r>
              <a:rPr lang="en-US" b="1" dirty="0"/>
              <a:t>availability </a:t>
            </a:r>
            <a:r>
              <a:rPr lang="en-US" b="0" dirty="0"/>
              <a:t>of the C-I-A. Coordinated attack to deny service by occupying a computer to perform large amounts of unnecessary tasks.</a:t>
            </a:r>
          </a:p>
          <a:p>
            <a:r>
              <a:rPr lang="en-US" b="0" dirty="0"/>
              <a:t>	</a:t>
            </a:r>
            <a:r>
              <a:rPr lang="en-US" b="1" dirty="0"/>
              <a:t>Logic attacks</a:t>
            </a:r>
            <a:r>
              <a:rPr lang="en-US" b="0" dirty="0"/>
              <a:t> – Use software flaws to crash or hinder the performance of remote servers. </a:t>
            </a:r>
          </a:p>
          <a:p>
            <a:r>
              <a:rPr lang="en-US" b="0" dirty="0"/>
              <a:t>		Buffer Overflow -- inv</a:t>
            </a:r>
          </a:p>
          <a:p>
            <a:r>
              <a:rPr lang="en-US" b="0" dirty="0"/>
              <a:t>	</a:t>
            </a:r>
            <a:r>
              <a:rPr lang="en-US" b="1" dirty="0"/>
              <a:t>Flooding attack</a:t>
            </a:r>
            <a:r>
              <a:rPr lang="en-US" b="0" dirty="0"/>
              <a:t> – Overwhelm the victims computer’s CPU, memory, or network resources by sending a ton of requests</a:t>
            </a:r>
            <a:endParaRPr lang="en-US" b="1" dirty="0"/>
          </a:p>
          <a:p>
            <a:r>
              <a:rPr lang="en-US" b="1" dirty="0"/>
              <a:t>IPS</a:t>
            </a:r>
            <a:r>
              <a:rPr lang="en-US" b="0" dirty="0"/>
              <a:t> is a control system – can detect and </a:t>
            </a:r>
            <a:r>
              <a:rPr lang="en-US" b="1" dirty="0"/>
              <a:t>do something about it</a:t>
            </a:r>
            <a:endParaRPr lang="en-US" b="0" dirty="0"/>
          </a:p>
          <a:p>
            <a:r>
              <a:rPr lang="en-US" b="1" dirty="0"/>
              <a:t>IDS</a:t>
            </a:r>
            <a:r>
              <a:rPr lang="en-US" b="0" dirty="0"/>
              <a:t> is a monitoring tool – monitors network traffic, compares it to known cyber attack signatures and warns the network admin about it</a:t>
            </a:r>
          </a:p>
        </p:txBody>
      </p:sp>
      <p:sp>
        <p:nvSpPr>
          <p:cNvPr id="4" name="Date Placeholder 3"/>
          <p:cNvSpPr>
            <a:spLocks noGrp="1"/>
          </p:cNvSpPr>
          <p:nvPr>
            <p:ph type="dt" idx="10"/>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D8584603-D653-41CD-8BD6-0A0F87B6390C}" type="datetime1">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3/4/2022</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31887"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Times New Roman" pitchFamily="18" charset="0"/>
                <a:ea typeface="+mn-ea"/>
                <a:cs typeface="+mn-cs"/>
              </a:rPr>
              <a:t>(c) ITT Educational Services, Inc.</a:t>
            </a:r>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378F38F6-B43D-4FE1-9561-BFBE12FE25E0}"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25</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754638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DOS – single attacker talks to the server</a:t>
            </a:r>
          </a:p>
          <a:p>
            <a:r>
              <a:rPr lang="en-US" dirty="0"/>
              <a:t>DDOS – Multiple machines (botnet, IOT), </a:t>
            </a:r>
            <a:r>
              <a:rPr lang="en-US" b="1" dirty="0"/>
              <a:t>or</a:t>
            </a:r>
            <a:r>
              <a:rPr lang="en-US" b="0" dirty="0"/>
              <a:t> spoofed packets with different IP addresses. Very hard to trace</a:t>
            </a:r>
            <a:endParaRPr lang="en-US" dirty="0"/>
          </a:p>
        </p:txBody>
      </p:sp>
      <p:sp>
        <p:nvSpPr>
          <p:cNvPr id="4" name="Date Placeholder 3"/>
          <p:cNvSpPr>
            <a:spLocks noGrp="1"/>
          </p:cNvSpPr>
          <p:nvPr>
            <p:ph type="dt" idx="10"/>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D8584603-D653-41CD-8BD6-0A0F87B6390C}" type="datetime1">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3/4/2022</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31887"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Times New Roman" pitchFamily="18" charset="0"/>
                <a:ea typeface="+mn-ea"/>
                <a:cs typeface="+mn-cs"/>
              </a:rPr>
              <a:t>(c) ITT Educational Services, Inc.</a:t>
            </a:r>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378F38F6-B43D-4FE1-9561-BFBE12FE25E0}"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26</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860296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A </a:t>
            </a:r>
            <a:r>
              <a:rPr lang="en-US" sz="1200" b="1" i="0" kern="1200" dirty="0">
                <a:solidFill>
                  <a:schemeClr val="tx1"/>
                </a:solidFill>
                <a:effectLst/>
                <a:latin typeface="Times New Roman" pitchFamily="18" charset="0"/>
                <a:ea typeface="+mn-ea"/>
                <a:cs typeface="+mn-cs"/>
              </a:rPr>
              <a:t>Smurf Attack</a:t>
            </a:r>
            <a:r>
              <a:rPr lang="en-US" sz="1200" b="0" i="0" kern="1200" dirty="0">
                <a:solidFill>
                  <a:schemeClr val="tx1"/>
                </a:solidFill>
                <a:effectLst/>
                <a:latin typeface="Times New Roman" pitchFamily="18" charset="0"/>
                <a:ea typeface="+mn-ea"/>
                <a:cs typeface="+mn-cs"/>
              </a:rPr>
              <a:t> is a DDoS attack where a large number of ICMP packets are sent to a computer network (via the broadcast address – all devices receive the data). The computers on the network by default send the reply packets back to the source IP address (which is the spoofed IP address)</a:t>
            </a:r>
          </a:p>
          <a:p>
            <a:endParaRPr lang="en-US" sz="1200" b="0" i="0" kern="1200" dirty="0">
              <a:solidFill>
                <a:schemeClr val="tx1"/>
              </a:solidFill>
              <a:effectLst/>
              <a:latin typeface="Times New Roman" pitchFamily="18" charset="0"/>
              <a:ea typeface="+mn-ea"/>
              <a:cs typeface="+mn-cs"/>
            </a:endParaRPr>
          </a:p>
          <a:p>
            <a:r>
              <a:rPr lang="en-US" sz="1200" b="1" i="0" kern="1200" dirty="0">
                <a:solidFill>
                  <a:schemeClr val="tx1"/>
                </a:solidFill>
                <a:effectLst/>
                <a:latin typeface="Times New Roman" pitchFamily="18" charset="0"/>
                <a:ea typeface="+mn-ea"/>
                <a:cs typeface="+mn-cs"/>
              </a:rPr>
              <a:t>DDOS</a:t>
            </a:r>
            <a:r>
              <a:rPr lang="en-US" sz="1200" b="0" i="0" kern="1200" dirty="0">
                <a:solidFill>
                  <a:schemeClr val="tx1"/>
                </a:solidFill>
                <a:effectLst/>
                <a:latin typeface="Times New Roman" pitchFamily="18" charset="0"/>
                <a:ea typeface="+mn-ea"/>
                <a:cs typeface="+mn-cs"/>
              </a:rPr>
              <a:t> – strength in numbers – hundreds of thousands of requests at a time</a:t>
            </a:r>
            <a:r>
              <a:rPr lang="en-US" sz="1200" b="1" i="0" kern="1200" dirty="0">
                <a:solidFill>
                  <a:schemeClr val="tx1"/>
                </a:solidFill>
                <a:effectLst/>
                <a:latin typeface="Times New Roman" pitchFamily="18" charset="0"/>
                <a:ea typeface="+mn-ea"/>
                <a:cs typeface="+mn-cs"/>
              </a:rPr>
              <a:t> vs. </a:t>
            </a:r>
            <a:r>
              <a:rPr lang="en-US" sz="1200" b="0" i="0" kern="1200" dirty="0">
                <a:solidFill>
                  <a:schemeClr val="tx1"/>
                </a:solidFill>
                <a:effectLst/>
                <a:latin typeface="Times New Roman" pitchFamily="18" charset="0"/>
                <a:ea typeface="+mn-ea"/>
                <a:cs typeface="+mn-cs"/>
              </a:rPr>
              <a:t>DOS’s single or double machines. More difficult to stop – originating from different sources</a:t>
            </a:r>
          </a:p>
          <a:p>
            <a:endParaRPr lang="en-US" sz="1200" b="0" i="0" kern="1200" dirty="0">
              <a:solidFill>
                <a:schemeClr val="tx1"/>
              </a:solidFill>
              <a:effectLst/>
              <a:latin typeface="Times New Roman" pitchFamily="18" charset="0"/>
              <a:ea typeface="+mn-ea"/>
              <a:cs typeface="+mn-cs"/>
            </a:endParaRPr>
          </a:p>
          <a:p>
            <a:r>
              <a:rPr lang="en-US" sz="1200" b="0" i="0" kern="1200" dirty="0" err="1">
                <a:solidFill>
                  <a:schemeClr val="tx1"/>
                </a:solidFill>
                <a:effectLst/>
                <a:latin typeface="Times New Roman" pitchFamily="18" charset="0"/>
                <a:ea typeface="+mn-ea"/>
                <a:cs typeface="+mn-cs"/>
              </a:rPr>
              <a:t>Mirai</a:t>
            </a:r>
            <a:r>
              <a:rPr lang="en-US" sz="1200" b="0" i="0" kern="1200" dirty="0">
                <a:solidFill>
                  <a:schemeClr val="tx1"/>
                </a:solidFill>
                <a:effectLst/>
                <a:latin typeface="Times New Roman" pitchFamily="18" charset="0"/>
                <a:ea typeface="+mn-ea"/>
                <a:cs typeface="+mn-cs"/>
              </a:rPr>
              <a:t> botnet</a:t>
            </a:r>
          </a:p>
        </p:txBody>
      </p:sp>
      <p:sp>
        <p:nvSpPr>
          <p:cNvPr id="4" name="Date Placeholder 3"/>
          <p:cNvSpPr>
            <a:spLocks noGrp="1"/>
          </p:cNvSpPr>
          <p:nvPr>
            <p:ph type="dt" idx="10"/>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D8584603-D653-41CD-8BD6-0A0F87B6390C}" type="datetime1">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3/4/2022</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31887"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Times New Roman" pitchFamily="18" charset="0"/>
                <a:ea typeface="+mn-ea"/>
                <a:cs typeface="+mn-cs"/>
              </a:rPr>
              <a:t>(c) ITT Educational Services, Inc.</a:t>
            </a:r>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378F38F6-B43D-4FE1-9561-BFBE12FE25E0}"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27</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8210831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Phishing campaigns – to see if employees are actually doing their job</a:t>
            </a:r>
          </a:p>
        </p:txBody>
      </p:sp>
      <p:sp>
        <p:nvSpPr>
          <p:cNvPr id="4" name="Date Placeholder 3"/>
          <p:cNvSpPr>
            <a:spLocks noGrp="1"/>
          </p:cNvSpPr>
          <p:nvPr>
            <p:ph type="dt" idx="1"/>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D8584603-D653-41CD-8BD6-0A0F87B6390C}" type="datetime1">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3/4/2022</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 name="Footer Placeholder 4"/>
          <p:cNvSpPr>
            <a:spLocks noGrp="1"/>
          </p:cNvSpPr>
          <p:nvPr>
            <p:ph type="ftr" sz="quarter" idx="4"/>
          </p:nvPr>
        </p:nvSpPr>
        <p:spPr/>
        <p:txBody>
          <a:bodyPr/>
          <a:lstStyle/>
          <a:p>
            <a:pPr marL="0" marR="0" lvl="0" indent="0" algn="l" defTabSz="931887"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Times New Roman" pitchFamily="18" charset="0"/>
                <a:ea typeface="+mn-ea"/>
                <a:cs typeface="+mn-cs"/>
              </a:rPr>
              <a:t>(c) ITT Educational Services, Inc.</a:t>
            </a:r>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378F38F6-B43D-4FE1-9561-BFBE12FE25E0}"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28</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7154206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Times New Roman" pitchFamily="18" charset="0"/>
                <a:ea typeface="+mn-ea"/>
                <a:cs typeface="+mn-cs"/>
              </a:rPr>
              <a:t>Between-the-lines wiretapping</a:t>
            </a:r>
            <a:r>
              <a:rPr lang="en-US" sz="1200" b="0" i="0" u="none" strike="noStrike" kern="1200" baseline="0" dirty="0">
                <a:solidFill>
                  <a:schemeClr val="tx1"/>
                </a:solidFill>
                <a:latin typeface="Times New Roman" pitchFamily="18" charset="0"/>
                <a:ea typeface="+mn-ea"/>
                <a:cs typeface="+mn-cs"/>
              </a:rPr>
              <a:t>: This type of wiretapping does not alter the messages sent by the legitimate user but inserts additional messages into the communication line when the legitimate user pauses.</a:t>
            </a:r>
          </a:p>
          <a:p>
            <a:endParaRPr lang="en-US" sz="1200" b="1" i="0" u="none" strike="noStrike" kern="1200" baseline="0" dirty="0">
              <a:solidFill>
                <a:schemeClr val="tx1"/>
              </a:solidFill>
              <a:latin typeface="Times New Roman" pitchFamily="18" charset="0"/>
              <a:ea typeface="+mn-ea"/>
              <a:cs typeface="+mn-cs"/>
            </a:endParaRPr>
          </a:p>
          <a:p>
            <a:r>
              <a:rPr lang="en-US" sz="1200" b="1" i="0" u="none" strike="noStrike" kern="1200" baseline="0" dirty="0">
                <a:solidFill>
                  <a:schemeClr val="tx1"/>
                </a:solidFill>
                <a:latin typeface="Times New Roman" pitchFamily="18" charset="0"/>
                <a:ea typeface="+mn-ea"/>
                <a:cs typeface="+mn-cs"/>
              </a:rPr>
              <a:t>Piggyback-entry wiretapping</a:t>
            </a:r>
            <a:r>
              <a:rPr lang="en-US" sz="1200" b="0" i="0" u="none" strike="noStrike" kern="1200" baseline="0" dirty="0">
                <a:solidFill>
                  <a:schemeClr val="tx1"/>
                </a:solidFill>
                <a:latin typeface="Times New Roman" pitchFamily="18" charset="0"/>
                <a:ea typeface="+mn-ea"/>
                <a:cs typeface="+mn-cs"/>
              </a:rPr>
              <a:t>: This type of wiretapping intercepts and modifies the original message by breaking the communications line and routing the message</a:t>
            </a:r>
          </a:p>
          <a:p>
            <a:r>
              <a:rPr lang="en-US" sz="1200" b="0" i="0" u="none" strike="noStrike" kern="1200" baseline="0" dirty="0">
                <a:solidFill>
                  <a:schemeClr val="tx1"/>
                </a:solidFill>
                <a:latin typeface="Times New Roman" pitchFamily="18" charset="0"/>
                <a:ea typeface="+mn-ea"/>
                <a:cs typeface="+mn-cs"/>
              </a:rPr>
              <a:t>to another computer that acts as a </a:t>
            </a:r>
            <a:r>
              <a:rPr lang="en-US" sz="1200" b="0" i="0" u="none" strike="noStrike" kern="1200" baseline="0">
                <a:solidFill>
                  <a:schemeClr val="tx1"/>
                </a:solidFill>
                <a:latin typeface="Times New Roman" pitchFamily="18" charset="0"/>
                <a:ea typeface="+mn-ea"/>
                <a:cs typeface="+mn-cs"/>
              </a:rPr>
              <a:t>host.</a:t>
            </a:r>
            <a:endParaRPr lang="en-US" dirty="0"/>
          </a:p>
        </p:txBody>
      </p:sp>
      <p:sp>
        <p:nvSpPr>
          <p:cNvPr id="4" name="Date Placeholder 3"/>
          <p:cNvSpPr>
            <a:spLocks noGrp="1"/>
          </p:cNvSpPr>
          <p:nvPr>
            <p:ph type="dt" idx="10"/>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D8584603-D653-41CD-8BD6-0A0F87B6390C}" type="datetime1">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3/4/2022</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31887"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rPr>
              <a:t>(c) ITT Educational Services, Inc.</a:t>
            </a:r>
          </a:p>
        </p:txBody>
      </p:sp>
      <p:sp>
        <p:nvSpPr>
          <p:cNvPr id="6" name="Slide Number Placeholder 5"/>
          <p:cNvSpPr>
            <a:spLocks noGrp="1"/>
          </p:cNvSpPr>
          <p:nvPr>
            <p:ph type="sldNum" sz="quarter" idx="12"/>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378F38F6-B43D-4FE1-9561-BFBE12FE25E0}"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29</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219716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a:t>
            </a:r>
            <a:r>
              <a:rPr lang="de-DE" dirty="0"/>
              <a:t>nc -l -p 6996 -e /bin/bash</a:t>
            </a:r>
            <a:r>
              <a:rPr lang="en-US" dirty="0"/>
              <a:t> – </a:t>
            </a:r>
            <a:r>
              <a:rPr lang="en-US" dirty="0" err="1"/>
              <a:t>netcat</a:t>
            </a:r>
            <a:r>
              <a:rPr lang="en-US" dirty="0"/>
              <a:t> utility – set up a listener on port number 6996, and execute the shell whenever someone connects to it</a:t>
            </a:r>
          </a:p>
          <a:p>
            <a:r>
              <a:rPr lang="en-US" dirty="0" err="1"/>
              <a:t>nc</a:t>
            </a:r>
            <a:r>
              <a:rPr lang="en-US" dirty="0"/>
              <a:t> </a:t>
            </a:r>
            <a:r>
              <a:rPr lang="en-US" dirty="0" err="1"/>
              <a:t>ipofserver</a:t>
            </a:r>
            <a:r>
              <a:rPr lang="en-US" dirty="0"/>
              <a:t> 6996 </a:t>
            </a:r>
            <a:r>
              <a:rPr lang="en-US" dirty="0">
                <a:sym typeface="Wingdings" panose="05000000000000000000" pitchFamily="2" charset="2"/>
              </a:rPr>
              <a:t> user uses this to connect to the backdoor on the </a:t>
            </a:r>
            <a:r>
              <a:rPr lang="en-US" dirty="0" err="1">
                <a:sym typeface="Wingdings" panose="05000000000000000000" pitchFamily="2" charset="2"/>
              </a:rPr>
              <a:t>ip</a:t>
            </a:r>
            <a:r>
              <a:rPr lang="en-US" dirty="0">
                <a:sym typeface="Wingdings" panose="05000000000000000000" pitchFamily="2" charset="2"/>
              </a:rPr>
              <a:t> address of the server and the port number</a:t>
            </a:r>
          </a:p>
          <a:p>
            <a:endParaRPr lang="en-US" dirty="0">
              <a:sym typeface="Wingdings" panose="05000000000000000000" pitchFamily="2" charset="2"/>
            </a:endParaRPr>
          </a:p>
          <a:p>
            <a:r>
              <a:rPr lang="en-US" b="1" dirty="0">
                <a:sym typeface="Wingdings" panose="05000000000000000000" pitchFamily="2" charset="2"/>
              </a:rPr>
              <a:t>Rootkits</a:t>
            </a:r>
            <a:r>
              <a:rPr lang="en-US" b="0" dirty="0">
                <a:sym typeface="Wingdings" panose="05000000000000000000" pitchFamily="2" charset="2"/>
              </a:rPr>
              <a:t> – RKs are the worst because they are hard to detect. They go all the way down to the kernel level and control the OS. Typically include backdoors</a:t>
            </a:r>
          </a:p>
          <a:p>
            <a:endParaRPr lang="en-US" b="0" dirty="0">
              <a:sym typeface="Wingdings" panose="05000000000000000000" pitchFamily="2" charset="2"/>
            </a:endParaRPr>
          </a:p>
          <a:p>
            <a:r>
              <a:rPr lang="en-US" b="1" dirty="0">
                <a:sym typeface="Wingdings" panose="05000000000000000000" pitchFamily="2" charset="2"/>
              </a:rPr>
              <a:t>Data Modifications</a:t>
            </a:r>
            <a:r>
              <a:rPr lang="en-US" b="0" dirty="0">
                <a:sym typeface="Wingdings" panose="05000000000000000000" pitchFamily="2" charset="2"/>
              </a:rPr>
              <a:t> – Impact the </a:t>
            </a:r>
            <a:r>
              <a:rPr lang="en-US" b="1" dirty="0">
                <a:sym typeface="Wingdings" panose="05000000000000000000" pitchFamily="2" charset="2"/>
              </a:rPr>
              <a:t>integrity</a:t>
            </a:r>
            <a:r>
              <a:rPr lang="en-US" b="0" dirty="0">
                <a:sym typeface="Wingdings" panose="05000000000000000000" pitchFamily="2" charset="2"/>
              </a:rPr>
              <a:t> of the C-I-A. Best way to avoid data modifications is the validate the data. C sucks at it – overwrite memory without checking. Also, prone to SQL injection attacks if not validated</a:t>
            </a:r>
            <a:endParaRPr lang="de-DE" b="1" dirty="0"/>
          </a:p>
        </p:txBody>
      </p:sp>
      <p:sp>
        <p:nvSpPr>
          <p:cNvPr id="4" name="Date Placeholder 3"/>
          <p:cNvSpPr>
            <a:spLocks noGrp="1"/>
          </p:cNvSpPr>
          <p:nvPr>
            <p:ph type="dt" idx="10"/>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D8584603-D653-41CD-8BD6-0A0F87B6390C}" type="datetime1">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3/4/2022</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31887"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Times New Roman" pitchFamily="18" charset="0"/>
                <a:ea typeface="+mn-ea"/>
                <a:cs typeface="+mn-cs"/>
              </a:rPr>
              <a:t>(c) ITT Educational Services, Inc.</a:t>
            </a:r>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378F38F6-B43D-4FE1-9561-BFBE12FE25E0}"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30</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41391745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Spam mail – Unwanted mail. Annoying as hell and it never stops. </a:t>
            </a:r>
            <a:r>
              <a:rPr lang="en-US" b="1" dirty="0"/>
              <a:t>Phishing</a:t>
            </a:r>
            <a:r>
              <a:rPr lang="en-US" b="0" dirty="0"/>
              <a:t> is a type of email which is fake and designed to trick the recipient into clicking on an embedded URL link or opening up email attachments</a:t>
            </a:r>
          </a:p>
          <a:p>
            <a:r>
              <a:rPr lang="en-US" b="1" dirty="0"/>
              <a:t>Hoaxes</a:t>
            </a:r>
            <a:r>
              <a:rPr lang="en-US" b="0" dirty="0"/>
              <a:t> – Often emails contain fake warnings about devastating new viruses. Might ask you to sign up for a service to protect yourself</a:t>
            </a:r>
          </a:p>
          <a:p>
            <a:r>
              <a:rPr lang="en-US" b="1" dirty="0"/>
              <a:t>Cookies</a:t>
            </a:r>
            <a:r>
              <a:rPr lang="en-US" b="0" dirty="0"/>
              <a:t> – Text files with user history from a website visit. Usually contains info about the user – name, CC #, </a:t>
            </a:r>
            <a:r>
              <a:rPr lang="en-US" b="0" dirty="0" err="1"/>
              <a:t>etc</a:t>
            </a:r>
            <a:endParaRPr lang="en-US" b="0" dirty="0"/>
          </a:p>
          <a:p>
            <a:r>
              <a:rPr lang="en-US" b="0" dirty="0"/>
              <a:t>	They </a:t>
            </a:r>
            <a:r>
              <a:rPr lang="en-US" b="1" dirty="0"/>
              <a:t>store sensitive information in cleartext </a:t>
            </a:r>
            <a:r>
              <a:rPr lang="en-US" b="0" dirty="0"/>
              <a:t>on the user’s hard drive</a:t>
            </a:r>
          </a:p>
          <a:p>
            <a:r>
              <a:rPr lang="en-US" b="0" dirty="0"/>
              <a:t>	Can compromise privacy and security</a:t>
            </a:r>
            <a:endParaRPr lang="en-US" b="1" dirty="0"/>
          </a:p>
          <a:p>
            <a:endParaRPr lang="en-US" b="1" dirty="0"/>
          </a:p>
        </p:txBody>
      </p:sp>
      <p:sp>
        <p:nvSpPr>
          <p:cNvPr id="4" name="Date Placeholder 3"/>
          <p:cNvSpPr>
            <a:spLocks noGrp="1"/>
          </p:cNvSpPr>
          <p:nvPr>
            <p:ph type="dt" idx="1"/>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D8584603-D653-41CD-8BD6-0A0F87B6390C}" type="datetime1">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3/4/2022</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 name="Footer Placeholder 4"/>
          <p:cNvSpPr>
            <a:spLocks noGrp="1"/>
          </p:cNvSpPr>
          <p:nvPr>
            <p:ph type="ftr" sz="quarter" idx="4"/>
          </p:nvPr>
        </p:nvSpPr>
        <p:spPr/>
        <p:txBody>
          <a:bodyPr/>
          <a:lstStyle/>
          <a:p>
            <a:pPr marL="0" marR="0" lvl="0" indent="0" algn="l" defTabSz="931887"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Times New Roman" pitchFamily="18" charset="0"/>
                <a:ea typeface="+mn-ea"/>
                <a:cs typeface="+mn-cs"/>
              </a:rPr>
              <a:t>(c) ITT Educational Services, Inc.</a:t>
            </a:r>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378F38F6-B43D-4FE1-9561-BFBE12FE25E0}"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31</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616800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Yahoo Hack – 500 million - 2014</a:t>
            </a:r>
          </a:p>
          <a:p>
            <a:endParaRPr lang="en-US" dirty="0"/>
          </a:p>
          <a:p>
            <a:r>
              <a:rPr lang="en-US" dirty="0"/>
              <a:t>Marriot – 500 million - 2018</a:t>
            </a:r>
          </a:p>
          <a:p>
            <a:endParaRPr lang="en-US" dirty="0"/>
          </a:p>
          <a:p>
            <a:r>
              <a:rPr lang="en-US" dirty="0"/>
              <a:t>Equifax – 145 million – 2018</a:t>
            </a:r>
          </a:p>
          <a:p>
            <a:endParaRPr lang="en-US" dirty="0"/>
          </a:p>
          <a:p>
            <a:r>
              <a:rPr lang="en-US" dirty="0" err="1"/>
              <a:t>Linkedin</a:t>
            </a:r>
            <a:r>
              <a:rPr lang="en-US" dirty="0"/>
              <a:t> – 100 million – 2012</a:t>
            </a:r>
          </a:p>
          <a:p>
            <a:endParaRPr lang="en-US" dirty="0"/>
          </a:p>
          <a:p>
            <a:endParaRPr lang="en-US" dirty="0"/>
          </a:p>
        </p:txBody>
      </p:sp>
      <p:sp>
        <p:nvSpPr>
          <p:cNvPr id="4" name="Date Placeholder 3"/>
          <p:cNvSpPr>
            <a:spLocks noGrp="1"/>
          </p:cNvSpPr>
          <p:nvPr>
            <p:ph type="dt" idx="1"/>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D8584603-D653-41CD-8BD6-0A0F87B6390C}" type="datetime1">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3/4/2022</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 name="Footer Placeholder 4"/>
          <p:cNvSpPr>
            <a:spLocks noGrp="1"/>
          </p:cNvSpPr>
          <p:nvPr>
            <p:ph type="ftr" sz="quarter" idx="4"/>
          </p:nvPr>
        </p:nvSpPr>
        <p:spPr/>
        <p:txBody>
          <a:bodyPr/>
          <a:lstStyle/>
          <a:p>
            <a:pPr marL="0" marR="0" lvl="0" indent="0" algn="l" defTabSz="931887"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Times New Roman" pitchFamily="18" charset="0"/>
                <a:ea typeface="+mn-ea"/>
                <a:cs typeface="+mn-cs"/>
              </a:rPr>
              <a:t>(c) ITT Educational Services, Inc.</a:t>
            </a:r>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378F38F6-B43D-4FE1-9561-BFBE12FE25E0}"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5</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108873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 Data – name, address, phone #, SSN, DOB, healthcare info -- </a:t>
            </a:r>
          </a:p>
          <a:p>
            <a:endParaRPr lang="en-US" dirty="0"/>
          </a:p>
          <a:p>
            <a:r>
              <a:rPr lang="en-US" dirty="0"/>
              <a:t>IT and Network Infrastructure – Hardware, software, other devices (ransomware, crypto locker and armored viruses, polymorphic malware)</a:t>
            </a:r>
          </a:p>
          <a:p>
            <a:r>
              <a:rPr lang="en-US" dirty="0"/>
              <a:t>IP – Patents, source code, formulas </a:t>
            </a:r>
            <a:r>
              <a:rPr lang="en-US" dirty="0" err="1"/>
              <a:t>etc</a:t>
            </a:r>
            <a:r>
              <a:rPr lang="en-US" dirty="0"/>
              <a:t> – competitive advantage</a:t>
            </a:r>
          </a:p>
          <a:p>
            <a:r>
              <a:rPr lang="en-US" dirty="0"/>
              <a:t>	Drug company – a vs b stealing their data</a:t>
            </a:r>
          </a:p>
          <a:p>
            <a:endParaRPr lang="en-US" dirty="0"/>
          </a:p>
          <a:p>
            <a:r>
              <a:rPr lang="en-US" dirty="0"/>
              <a:t>Financial Data – bank accounts, credit card data, financial transaction data, loss due to attacks is a worst-case scenario. Loss of trust. Credit cards are good – abstraction</a:t>
            </a:r>
          </a:p>
          <a:p>
            <a:r>
              <a:rPr lang="en-US" dirty="0"/>
              <a:t>	22% of cyber attacks in the united states were in the banking sector</a:t>
            </a:r>
          </a:p>
          <a:p>
            <a:endParaRPr lang="en-US" dirty="0"/>
          </a:p>
          <a:p>
            <a:r>
              <a:rPr lang="en-US" dirty="0"/>
              <a:t>Service availability -- ability of computing software and services to support productivity – downtime is loss of money – causes productivity loss and loss of money and time</a:t>
            </a:r>
          </a:p>
          <a:p>
            <a:r>
              <a:rPr lang="en-US" dirty="0"/>
              <a:t>Recently, Amazon, Reddit, Spotify and Twitter and Netflix, attacked by a botnet</a:t>
            </a:r>
          </a:p>
          <a:p>
            <a:endParaRPr lang="en-US" dirty="0"/>
          </a:p>
          <a:p>
            <a:r>
              <a:rPr lang="en-US" dirty="0"/>
              <a:t>Reputation – Corporate compliance and brand image</a:t>
            </a:r>
          </a:p>
        </p:txBody>
      </p:sp>
      <p:sp>
        <p:nvSpPr>
          <p:cNvPr id="4" name="Date Placeholder 3"/>
          <p:cNvSpPr>
            <a:spLocks noGrp="1"/>
          </p:cNvSpPr>
          <p:nvPr>
            <p:ph type="dt" idx="1"/>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D8584603-D653-41CD-8BD6-0A0F87B6390C}" type="datetime1">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3/4/2022</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 name="Footer Placeholder 4"/>
          <p:cNvSpPr>
            <a:spLocks noGrp="1"/>
          </p:cNvSpPr>
          <p:nvPr>
            <p:ph type="ftr" sz="quarter" idx="4"/>
          </p:nvPr>
        </p:nvSpPr>
        <p:spPr/>
        <p:txBody>
          <a:bodyPr/>
          <a:lstStyle/>
          <a:p>
            <a:pPr marL="0" marR="0" lvl="0" indent="0" algn="l" defTabSz="931887"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Times New Roman" pitchFamily="18" charset="0"/>
                <a:ea typeface="+mn-ea"/>
                <a:cs typeface="+mn-cs"/>
              </a:rPr>
              <a:t>(c) ITT Educational Services, Inc.</a:t>
            </a:r>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378F38F6-B43D-4FE1-9561-BFBE12FE25E0}"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6</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4061402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Everything is vulnerable</a:t>
            </a:r>
          </a:p>
        </p:txBody>
      </p:sp>
      <p:sp>
        <p:nvSpPr>
          <p:cNvPr id="4" name="Date Placeholder 3"/>
          <p:cNvSpPr>
            <a:spLocks noGrp="1"/>
          </p:cNvSpPr>
          <p:nvPr>
            <p:ph type="dt" idx="1"/>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D8584603-D653-41CD-8BD6-0A0F87B6390C}" type="datetime1">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3/4/2022</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 name="Footer Placeholder 4"/>
          <p:cNvSpPr>
            <a:spLocks noGrp="1"/>
          </p:cNvSpPr>
          <p:nvPr>
            <p:ph type="ftr" sz="quarter" idx="4"/>
          </p:nvPr>
        </p:nvSpPr>
        <p:spPr/>
        <p:txBody>
          <a:bodyPr/>
          <a:lstStyle/>
          <a:p>
            <a:pPr marL="0" marR="0" lvl="0" indent="0" algn="l" defTabSz="931887"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Times New Roman" pitchFamily="18" charset="0"/>
                <a:ea typeface="+mn-ea"/>
                <a:cs typeface="+mn-cs"/>
              </a:rPr>
              <a:t>(c) ITT Educational Services, Inc.</a:t>
            </a:r>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378F38F6-B43D-4FE1-9561-BFBE12FE25E0}"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7</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855929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Ransomware</a:t>
            </a:r>
            <a:r>
              <a:rPr lang="en-US" b="0" dirty="0"/>
              <a:t> – locks everything up and forces people to pay money to unlock the files</a:t>
            </a:r>
          </a:p>
          <a:p>
            <a:endParaRPr lang="en-US" b="1" dirty="0"/>
          </a:p>
          <a:p>
            <a:r>
              <a:rPr lang="en-US" b="0" dirty="0"/>
              <a:t>Hardware and Software intrusion can affect operability in the organization and cause theft of critical data</a:t>
            </a:r>
          </a:p>
        </p:txBody>
      </p:sp>
      <p:sp>
        <p:nvSpPr>
          <p:cNvPr id="4" name="Date Placeholder 3"/>
          <p:cNvSpPr>
            <a:spLocks noGrp="1"/>
          </p:cNvSpPr>
          <p:nvPr>
            <p:ph type="dt" idx="1"/>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D8584603-D653-41CD-8BD6-0A0F87B6390C}" type="datetime1">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3/4/2022</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 name="Footer Placeholder 4"/>
          <p:cNvSpPr>
            <a:spLocks noGrp="1"/>
          </p:cNvSpPr>
          <p:nvPr>
            <p:ph type="ftr" sz="quarter" idx="4"/>
          </p:nvPr>
        </p:nvSpPr>
        <p:spPr/>
        <p:txBody>
          <a:bodyPr/>
          <a:lstStyle/>
          <a:p>
            <a:pPr marL="0" marR="0" lvl="0" indent="0" algn="l" defTabSz="931887"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Times New Roman" pitchFamily="18" charset="0"/>
                <a:ea typeface="+mn-ea"/>
                <a:cs typeface="+mn-cs"/>
              </a:rPr>
              <a:t>(c) ITT Educational Services, Inc.</a:t>
            </a:r>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378F38F6-B43D-4FE1-9561-BFBE12FE25E0}"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8</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73145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Company A spends 2 Billion on R&amp;D on a new drug</a:t>
            </a:r>
          </a:p>
          <a:p>
            <a:r>
              <a:rPr lang="en-US" dirty="0"/>
              <a:t>Company B got Company A’s research and rushed</a:t>
            </a:r>
          </a:p>
          <a:p>
            <a:endParaRPr lang="en-US" dirty="0"/>
          </a:p>
          <a:p>
            <a:r>
              <a:rPr lang="en-US" dirty="0"/>
              <a:t>Samsung vs </a:t>
            </a:r>
            <a:r>
              <a:rPr lang="en-US" dirty="0" err="1"/>
              <a:t>Haewai</a:t>
            </a:r>
            <a:r>
              <a:rPr lang="en-US" dirty="0"/>
              <a:t> Foldable Phone</a:t>
            </a:r>
          </a:p>
        </p:txBody>
      </p:sp>
      <p:sp>
        <p:nvSpPr>
          <p:cNvPr id="4" name="Date Placeholder 3"/>
          <p:cNvSpPr>
            <a:spLocks noGrp="1"/>
          </p:cNvSpPr>
          <p:nvPr>
            <p:ph type="dt" idx="1"/>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D8584603-D653-41CD-8BD6-0A0F87B6390C}" type="datetime1">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3/4/2022</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 name="Footer Placeholder 4"/>
          <p:cNvSpPr>
            <a:spLocks noGrp="1"/>
          </p:cNvSpPr>
          <p:nvPr>
            <p:ph type="ftr" sz="quarter" idx="4"/>
          </p:nvPr>
        </p:nvSpPr>
        <p:spPr/>
        <p:txBody>
          <a:bodyPr/>
          <a:lstStyle/>
          <a:p>
            <a:pPr marL="0" marR="0" lvl="0" indent="0" algn="l" defTabSz="931887"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Times New Roman" pitchFamily="18" charset="0"/>
                <a:ea typeface="+mn-ea"/>
                <a:cs typeface="+mn-cs"/>
              </a:rPr>
              <a:t>(c) ITT Educational Services, Inc.</a:t>
            </a:r>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378F38F6-B43D-4FE1-9561-BFBE12FE25E0}"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9</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978051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want to do business with a organization that looses your data?</a:t>
            </a:r>
          </a:p>
          <a:p>
            <a:endParaRPr lang="en-US" dirty="0"/>
          </a:p>
        </p:txBody>
      </p:sp>
      <p:sp>
        <p:nvSpPr>
          <p:cNvPr id="4" name="Date Placeholder 3"/>
          <p:cNvSpPr>
            <a:spLocks noGrp="1"/>
          </p:cNvSpPr>
          <p:nvPr>
            <p:ph type="dt" idx="1"/>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D8584603-D653-41CD-8BD6-0A0F87B6390C}" type="datetime1">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3/4/2022</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 name="Footer Placeholder 4"/>
          <p:cNvSpPr>
            <a:spLocks noGrp="1"/>
          </p:cNvSpPr>
          <p:nvPr>
            <p:ph type="ftr" sz="quarter" idx="4"/>
          </p:nvPr>
        </p:nvSpPr>
        <p:spPr/>
        <p:txBody>
          <a:bodyPr/>
          <a:lstStyle/>
          <a:p>
            <a:pPr marL="0" marR="0" lvl="0" indent="0" algn="l" defTabSz="931887"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Times New Roman" pitchFamily="18" charset="0"/>
                <a:ea typeface="+mn-ea"/>
                <a:cs typeface="+mn-cs"/>
              </a:rPr>
              <a:t>(c) ITT Educational Services, Inc.</a:t>
            </a:r>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378F38F6-B43D-4FE1-9561-BFBE12FE25E0}"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12</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080636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i="0" u="none" strike="noStrike" kern="1200" baseline="0" dirty="0">
                <a:solidFill>
                  <a:schemeClr val="tx1"/>
                </a:solidFill>
                <a:latin typeface="Times New Roman" pitchFamily="18" charset="0"/>
                <a:ea typeface="+mn-ea"/>
                <a:cs typeface="+mn-cs"/>
              </a:rPr>
              <a:t>Black-hat hacker</a:t>
            </a:r>
            <a:r>
              <a:rPr lang="en-US" sz="1200" b="0" i="0" u="none" strike="noStrike" kern="1200" baseline="0" dirty="0">
                <a:solidFill>
                  <a:schemeClr val="tx1"/>
                </a:solidFill>
                <a:latin typeface="Times New Roman" pitchFamily="18" charset="0"/>
                <a:ea typeface="+mn-ea"/>
                <a:cs typeface="+mn-cs"/>
              </a:rPr>
              <a:t>: Tries to break IT security and gain access to systems with no authorization in order to prove technical prowess. Black-hat hackers generally develop and use special software tools to exploit vulnerabilities. May exploit holes in systems but generally do not attempt to disclose vulnerabilities they find to the administrators of those systems. </a:t>
            </a:r>
          </a:p>
          <a:p>
            <a:pPr marL="171450" indent="-171450">
              <a:buFont typeface="Arial" panose="020B0604020202020204" pitchFamily="34" charset="0"/>
              <a:buChar char="•"/>
            </a:pPr>
            <a:r>
              <a:rPr lang="en-US" sz="1200" b="1" i="0" u="none" strike="noStrike" kern="1200" baseline="0" dirty="0">
                <a:solidFill>
                  <a:schemeClr val="tx1"/>
                </a:solidFill>
                <a:latin typeface="Times New Roman" pitchFamily="18" charset="0"/>
                <a:ea typeface="+mn-ea"/>
                <a:cs typeface="+mn-cs"/>
              </a:rPr>
              <a:t>White-hat hacker</a:t>
            </a:r>
            <a:r>
              <a:rPr lang="en-US" sz="1200" b="0" i="0" u="none" strike="noStrike" kern="1200" baseline="0" dirty="0">
                <a:solidFill>
                  <a:schemeClr val="tx1"/>
                </a:solidFill>
                <a:latin typeface="Times New Roman" pitchFamily="18" charset="0"/>
                <a:ea typeface="+mn-ea"/>
                <a:cs typeface="+mn-cs"/>
              </a:rPr>
              <a:t>: Also called an </a:t>
            </a:r>
            <a:r>
              <a:rPr lang="en-US" sz="1200" b="1" i="0" u="none" strike="noStrike" kern="1200" baseline="0" dirty="0">
                <a:solidFill>
                  <a:schemeClr val="tx1"/>
                </a:solidFill>
                <a:latin typeface="Times New Roman" pitchFamily="18" charset="0"/>
                <a:ea typeface="+mn-ea"/>
                <a:cs typeface="+mn-cs"/>
              </a:rPr>
              <a:t>ethical hacker</a:t>
            </a:r>
            <a:r>
              <a:rPr lang="en-US" sz="1200" b="0" i="0" u="none" strike="noStrike" kern="1200" baseline="0" dirty="0">
                <a:solidFill>
                  <a:schemeClr val="tx1"/>
                </a:solidFill>
                <a:latin typeface="Times New Roman" pitchFamily="18" charset="0"/>
                <a:ea typeface="+mn-ea"/>
                <a:cs typeface="+mn-cs"/>
              </a:rPr>
              <a:t>, is an information systems security professional who has authorization to identify vulnerabilities and perform penetration testing. Difference between white-hat hackers and black-hat hackers is that white-hat hackers will identify weaknesses for the purpose of fixing them, and black-hat hackers find weaknesses just for the fun of it or to exploit them.</a:t>
            </a:r>
          </a:p>
          <a:p>
            <a:pPr marL="171450" indent="-171450">
              <a:buFont typeface="Arial" panose="020B0604020202020204" pitchFamily="34" charset="0"/>
              <a:buChar char="•"/>
            </a:pPr>
            <a:r>
              <a:rPr lang="en-US" sz="1200" b="1" i="0" u="none" strike="noStrike" kern="1200" baseline="0" dirty="0">
                <a:solidFill>
                  <a:schemeClr val="tx1"/>
                </a:solidFill>
                <a:latin typeface="Times New Roman" pitchFamily="18" charset="0"/>
                <a:ea typeface="+mn-ea"/>
                <a:cs typeface="+mn-cs"/>
              </a:rPr>
              <a:t>Gray-hat hackers</a:t>
            </a:r>
            <a:r>
              <a:rPr lang="en-US" sz="1200" b="0" i="0" u="none" strike="noStrike" kern="1200" baseline="0" dirty="0">
                <a:solidFill>
                  <a:schemeClr val="tx1"/>
                </a:solidFill>
                <a:latin typeface="Times New Roman" pitchFamily="18" charset="0"/>
                <a:ea typeface="+mn-ea"/>
                <a:cs typeface="+mn-cs"/>
              </a:rPr>
              <a:t>: A hacker who will identify but not exploit discovered vulnerabilities, yet may still expect a reward for not disclosing the vulnerability openly.</a:t>
            </a:r>
          </a:p>
          <a:p>
            <a:pPr marL="171450" indent="-171450">
              <a:buFont typeface="Arial" panose="020B0604020202020204" pitchFamily="34" charset="0"/>
              <a:buChar char="•"/>
            </a:pPr>
            <a:r>
              <a:rPr lang="en-US" sz="1200" b="1" i="0" u="none" strike="noStrike" kern="1200" baseline="0" dirty="0">
                <a:solidFill>
                  <a:schemeClr val="tx1"/>
                </a:solidFill>
                <a:latin typeface="Times New Roman" pitchFamily="18" charset="0"/>
                <a:ea typeface="+mn-ea"/>
                <a:cs typeface="+mn-cs"/>
              </a:rPr>
              <a:t>Cracker: </a:t>
            </a:r>
            <a:r>
              <a:rPr lang="en-US" sz="1200" b="0" i="0" u="none" strike="noStrike" kern="1200" baseline="0" dirty="0">
                <a:solidFill>
                  <a:schemeClr val="tx1"/>
                </a:solidFill>
                <a:latin typeface="Times New Roman" pitchFamily="18" charset="0"/>
                <a:ea typeface="+mn-ea"/>
                <a:cs typeface="+mn-cs"/>
              </a:rPr>
              <a:t>Has a hostile intent, possesses sophisticated skills, and may be interested in financial gain. Crackers represent the greatest threat to networks and information resources. </a:t>
            </a:r>
          </a:p>
          <a:p>
            <a:pPr marL="171450" indent="-171450">
              <a:buFont typeface="Arial" panose="020B0604020202020204" pitchFamily="34" charset="0"/>
              <a:buChar char="•"/>
            </a:pPr>
            <a:r>
              <a:rPr lang="en-US" b="1" dirty="0"/>
              <a:t>Script Kiddie</a:t>
            </a:r>
            <a:r>
              <a:rPr lang="en-US" b="0" dirty="0"/>
              <a:t> – A person with little to no skill who wants to be a hacker. They use premade tools and procedures – like a cookbook – to approach and carry out cyber attacks without fully understanding what’s going on</a:t>
            </a:r>
          </a:p>
        </p:txBody>
      </p:sp>
      <p:sp>
        <p:nvSpPr>
          <p:cNvPr id="4" name="Date Placeholder 3"/>
          <p:cNvSpPr>
            <a:spLocks noGrp="1"/>
          </p:cNvSpPr>
          <p:nvPr>
            <p:ph type="dt" idx="10"/>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D8584603-D653-41CD-8BD6-0A0F87B6390C}" type="datetime1">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3/4/2022</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31887"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rPr>
              <a:t>(c) ITT Educational Services, Inc.</a:t>
            </a:r>
          </a:p>
        </p:txBody>
      </p:sp>
      <p:sp>
        <p:nvSpPr>
          <p:cNvPr id="6" name="Slide Number Placeholder 5"/>
          <p:cNvSpPr>
            <a:spLocks noGrp="1"/>
          </p:cNvSpPr>
          <p:nvPr>
            <p:ph type="sldNum" sz="quarter" idx="12"/>
          </p:nvPr>
        </p:nvSpPr>
        <p:spPr/>
        <p:txBody>
          <a:bodyPr/>
          <a:lstStyle/>
          <a:p>
            <a:pPr marL="0" marR="0" lvl="0" indent="0" algn="r" defTabSz="931887" rtl="0" eaLnBrk="1" fontAlgn="base" latinLnBrk="0" hangingPunct="1">
              <a:lnSpc>
                <a:spcPct val="100000"/>
              </a:lnSpc>
              <a:spcBef>
                <a:spcPct val="0"/>
              </a:spcBef>
              <a:spcAft>
                <a:spcPct val="0"/>
              </a:spcAft>
              <a:buClrTx/>
              <a:buSzTx/>
              <a:buFontTx/>
              <a:buNone/>
              <a:tabLst/>
              <a:defRPr/>
            </a:pPr>
            <a:fld id="{378F38F6-B43D-4FE1-9561-BFBE12FE25E0}"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1887" rtl="0" eaLnBrk="1" fontAlgn="base" latinLnBrk="0" hangingPunct="1">
                <a:lnSpc>
                  <a:spcPct val="100000"/>
                </a:lnSpc>
                <a:spcBef>
                  <a:spcPct val="0"/>
                </a:spcBef>
                <a:spcAft>
                  <a:spcPct val="0"/>
                </a:spcAft>
                <a:buClrTx/>
                <a:buSzTx/>
                <a:buFontTx/>
                <a:buNone/>
                <a:tabLst/>
                <a:defRPr/>
              </a:pPr>
              <a:t>13</a:t>
            </a:fld>
            <a:endParaRPr kumimoji="0" lang="en-US" sz="13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334217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descr="bg1.jpg"/>
          <p:cNvPicPr>
            <a:picLocks noChangeAspect="1"/>
          </p:cNvPicPr>
          <p:nvPr userDrawn="1"/>
        </p:nvPicPr>
        <p:blipFill>
          <a:blip r:embed="rId2" cstate="print"/>
          <a:srcRect/>
          <a:stretch>
            <a:fillRect/>
          </a:stretch>
        </p:blipFill>
        <p:spPr bwMode="auto">
          <a:xfrm>
            <a:off x="4234" y="0"/>
            <a:ext cx="12183533"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727200" y="2133601"/>
            <a:ext cx="9448800" cy="584775"/>
          </a:xfrm>
        </p:spPr>
        <p:txBody>
          <a:bodyPr>
            <a:spAutoFit/>
          </a:bodyPr>
          <a:lstStyle>
            <a:lvl1pPr marL="0" indent="0">
              <a:buFont typeface="Wingdings" pitchFamily="2" charset="2"/>
              <a:buNone/>
              <a:defRPr sz="3200" b="0">
                <a:solidFill>
                  <a:schemeClr val="bg1"/>
                </a:solidFill>
              </a:defRPr>
            </a:lvl1pPr>
          </a:lstStyle>
          <a:p>
            <a:r>
              <a:rPr lang="en-US" dirty="0"/>
              <a:t>Click to edit Master subtitle style</a:t>
            </a:r>
          </a:p>
        </p:txBody>
      </p:sp>
      <p:sp>
        <p:nvSpPr>
          <p:cNvPr id="6" name="Text Box 6"/>
          <p:cNvSpPr txBox="1">
            <a:spLocks noChangeArrowheads="1"/>
          </p:cNvSpPr>
          <p:nvPr userDrawn="1"/>
        </p:nvSpPr>
        <p:spPr bwMode="auto">
          <a:xfrm>
            <a:off x="11176001" y="6496050"/>
            <a:ext cx="580608" cy="215444"/>
          </a:xfrm>
          <a:prstGeom prst="rect">
            <a:avLst/>
          </a:prstGeom>
          <a:noFill/>
          <a:ln>
            <a:noFill/>
          </a:ln>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800" dirty="0">
                <a:solidFill>
                  <a:schemeClr val="bg1"/>
                </a:solidFill>
              </a:rPr>
              <a:t>Page </a:t>
            </a:r>
            <a:fld id="{544B18B6-891A-431D-8E3D-FB3BB926AE4A}" type="slidenum">
              <a:rPr lang="en-US" sz="800" smtClean="0">
                <a:solidFill>
                  <a:schemeClr val="bg1"/>
                </a:solidFill>
              </a:rPr>
              <a:pPr>
                <a:defRPr/>
              </a:pPr>
              <a:t>‹#›</a:t>
            </a:fld>
            <a:endParaRPr lang="en-US" sz="800" dirty="0">
              <a:solidFill>
                <a:schemeClr val="bg1"/>
              </a:solidFill>
            </a:endParaRPr>
          </a:p>
        </p:txBody>
      </p:sp>
    </p:spTree>
    <p:extLst>
      <p:ext uri="{BB962C8B-B14F-4D97-AF65-F5344CB8AC3E}">
        <p14:creationId xmlns:p14="http://schemas.microsoft.com/office/powerpoint/2010/main" val="18522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lvl1pPr>
              <a:defRPr sz="3200"/>
            </a:lvl1pPr>
            <a:lvl2pPr>
              <a:defRPr sz="3000"/>
            </a:lvl2pPr>
            <a:lvl3pPr>
              <a:defRPr sz="2400"/>
            </a:lvl3pPr>
            <a:lvl4pPr>
              <a:defRPr sz="12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Box 6"/>
          <p:cNvSpPr txBox="1">
            <a:spLocks noChangeArrowheads="1"/>
          </p:cNvSpPr>
          <p:nvPr userDrawn="1"/>
        </p:nvSpPr>
        <p:spPr bwMode="auto">
          <a:xfrm>
            <a:off x="11176001" y="6496050"/>
            <a:ext cx="580608" cy="215444"/>
          </a:xfrm>
          <a:prstGeom prst="rect">
            <a:avLst/>
          </a:prstGeom>
          <a:noFill/>
          <a:ln>
            <a:noFill/>
          </a:ln>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800" dirty="0">
                <a:solidFill>
                  <a:schemeClr val="bg1"/>
                </a:solidFill>
              </a:rPr>
              <a:t>Page </a:t>
            </a:r>
            <a:fld id="{544B18B6-891A-431D-8E3D-FB3BB926AE4A}" type="slidenum">
              <a:rPr lang="en-US" sz="800" smtClean="0">
                <a:solidFill>
                  <a:schemeClr val="bg1"/>
                </a:solidFill>
              </a:rPr>
              <a:pPr>
                <a:defRPr/>
              </a:pPr>
              <a:t>‹#›</a:t>
            </a:fld>
            <a:endParaRPr lang="en-US" sz="800" dirty="0">
              <a:solidFill>
                <a:schemeClr val="bg1"/>
              </a:solidFill>
            </a:endParaRPr>
          </a:p>
        </p:txBody>
      </p:sp>
    </p:spTree>
    <p:extLst>
      <p:ext uri="{BB962C8B-B14F-4D97-AF65-F5344CB8AC3E}">
        <p14:creationId xmlns:p14="http://schemas.microsoft.com/office/powerpoint/2010/main" val="353859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3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24401731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719667" y="304800"/>
            <a:ext cx="11065933" cy="123613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Rectangle 3"/>
          <p:cNvSpPr>
            <a:spLocks noGrp="1" noChangeArrowheads="1"/>
          </p:cNvSpPr>
          <p:nvPr>
            <p:ph type="body" idx="1"/>
          </p:nvPr>
        </p:nvSpPr>
        <p:spPr bwMode="auto">
          <a:xfrm>
            <a:off x="719667" y="1540932"/>
            <a:ext cx="11065933" cy="44026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Text Box 6"/>
          <p:cNvSpPr txBox="1">
            <a:spLocks noChangeArrowheads="1"/>
          </p:cNvSpPr>
          <p:nvPr/>
        </p:nvSpPr>
        <p:spPr bwMode="auto">
          <a:xfrm>
            <a:off x="11176001" y="6496050"/>
            <a:ext cx="580608" cy="215444"/>
          </a:xfrm>
          <a:prstGeom prst="rect">
            <a:avLst/>
          </a:prstGeom>
          <a:noFill/>
          <a:ln>
            <a:noFill/>
          </a:ln>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800" dirty="0">
                <a:solidFill>
                  <a:schemeClr val="bg1"/>
                </a:solidFill>
              </a:rPr>
              <a:t>Page </a:t>
            </a:r>
            <a:fld id="{544B18B6-891A-431D-8E3D-FB3BB926AE4A}" type="slidenum">
              <a:rPr lang="en-US" sz="800" smtClean="0">
                <a:solidFill>
                  <a:schemeClr val="bg1"/>
                </a:solidFill>
              </a:rPr>
              <a:pPr>
                <a:defRPr/>
              </a:pPr>
              <a:t>‹#›</a:t>
            </a:fld>
            <a:endParaRPr lang="en-US" sz="800" dirty="0">
              <a:solidFill>
                <a:schemeClr val="bg1"/>
              </a:solidFill>
            </a:endParaRPr>
          </a:p>
        </p:txBody>
      </p:sp>
      <p:sp>
        <p:nvSpPr>
          <p:cNvPr id="1031" name="Text Box 5"/>
          <p:cNvSpPr txBox="1">
            <a:spLocks noChangeArrowheads="1"/>
          </p:cNvSpPr>
          <p:nvPr userDrawn="1"/>
        </p:nvSpPr>
        <p:spPr bwMode="auto">
          <a:xfrm>
            <a:off x="127000" y="6478589"/>
            <a:ext cx="4402667" cy="244475"/>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defRPr/>
            </a:pPr>
            <a:r>
              <a:rPr lang="en-US" sz="1000" dirty="0">
                <a:solidFill>
                  <a:schemeClr val="bg1"/>
                </a:solidFill>
              </a:rPr>
              <a:t>Fundamentals of Information Systems Security</a:t>
            </a:r>
          </a:p>
        </p:txBody>
      </p:sp>
    </p:spTree>
    <p:extLst>
      <p:ext uri="{BB962C8B-B14F-4D97-AF65-F5344CB8AC3E}">
        <p14:creationId xmlns:p14="http://schemas.microsoft.com/office/powerpoint/2010/main" val="2624504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rtl="0" eaLnBrk="0" fontAlgn="base" hangingPunct="0">
        <a:spcBef>
          <a:spcPct val="0"/>
        </a:spcBef>
        <a:spcAft>
          <a:spcPct val="0"/>
        </a:spcAft>
        <a:defRPr sz="36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charset="0"/>
        </a:defRPr>
      </a:lvl2pPr>
      <a:lvl3pPr algn="l" rtl="0" eaLnBrk="0" fontAlgn="base" hangingPunct="0">
        <a:spcBef>
          <a:spcPct val="0"/>
        </a:spcBef>
        <a:spcAft>
          <a:spcPct val="0"/>
        </a:spcAft>
        <a:defRPr sz="2400" b="1">
          <a:solidFill>
            <a:srgbClr val="00407A"/>
          </a:solidFill>
          <a:latin typeface="Arial" charset="0"/>
        </a:defRPr>
      </a:lvl3pPr>
      <a:lvl4pPr algn="l" rtl="0" eaLnBrk="0" fontAlgn="base" hangingPunct="0">
        <a:spcBef>
          <a:spcPct val="0"/>
        </a:spcBef>
        <a:spcAft>
          <a:spcPct val="0"/>
        </a:spcAft>
        <a:defRPr sz="2400" b="1">
          <a:solidFill>
            <a:srgbClr val="00407A"/>
          </a:solidFill>
          <a:latin typeface="Arial" charset="0"/>
        </a:defRPr>
      </a:lvl4pPr>
      <a:lvl5pPr algn="l" rtl="0" eaLnBrk="0" fontAlgn="base" hangingPunct="0">
        <a:spcBef>
          <a:spcPct val="0"/>
        </a:spcBef>
        <a:spcAft>
          <a:spcPct val="0"/>
        </a:spcAft>
        <a:defRPr sz="2400" b="1">
          <a:solidFill>
            <a:srgbClr val="00407A"/>
          </a:solidFill>
          <a:latin typeface="Arial" charset="0"/>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sz="3200">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3000">
          <a:solidFill>
            <a:schemeClr val="tx1"/>
          </a:solidFill>
          <a:latin typeface="+mn-lt"/>
        </a:defRPr>
      </a:lvl2pPr>
      <a:lvl3pPr marL="1143000" indent="-228600" algn="l" rtl="0" eaLnBrk="0" fontAlgn="base" hangingPunct="0">
        <a:spcBef>
          <a:spcPct val="20000"/>
        </a:spcBef>
        <a:spcAft>
          <a:spcPct val="0"/>
        </a:spcAft>
        <a:buClr>
          <a:srgbClr val="ED6E2E"/>
        </a:buClr>
        <a:buChar char="-"/>
        <a:defRPr sz="2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cve.mitre.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1895475" y="1900238"/>
            <a:ext cx="8458200" cy="3366706"/>
          </a:xfrm>
          <a:noFill/>
        </p:spPr>
        <p:txBody>
          <a:bodyPr/>
          <a:lstStyle/>
          <a:p>
            <a:pPr algn="ctr" eaLnBrk="1" hangingPunct="1"/>
            <a:r>
              <a:rPr lang="en-US" altLang="en-US" sz="3200" dirty="0"/>
              <a:t>Lecture 7: Malicious Attacks and Vulnerabilities </a:t>
            </a:r>
            <a:br>
              <a:rPr lang="en-US" altLang="en-US" sz="3200" dirty="0"/>
            </a:br>
            <a:br>
              <a:rPr lang="en-US" altLang="en-US" sz="3200" dirty="0"/>
            </a:br>
            <a:r>
              <a:rPr lang="en-US" altLang="en-US" sz="3200" dirty="0"/>
              <a:t>CS 07351: Cyber Security: Fundamentals, Principles and Applications</a:t>
            </a:r>
            <a:br>
              <a:rPr lang="en-US" altLang="en-US" sz="3200" dirty="0"/>
            </a:br>
            <a:br>
              <a:rPr lang="en-US" altLang="en-US" sz="3200" dirty="0"/>
            </a:br>
            <a:r>
              <a:rPr lang="en-US" altLang="en-US" sz="3200" dirty="0"/>
              <a:t>Dr. Vahid </a:t>
            </a:r>
            <a:r>
              <a:rPr lang="en-US" altLang="en-US" sz="3200" dirty="0" err="1"/>
              <a:t>Heydari</a:t>
            </a:r>
            <a:endParaRPr lang="en-US" altLang="en-US" sz="3200" dirty="0"/>
          </a:p>
        </p:txBody>
      </p:sp>
    </p:spTree>
    <p:extLst>
      <p:ext uri="{BB962C8B-B14F-4D97-AF65-F5344CB8AC3E}">
        <p14:creationId xmlns:p14="http://schemas.microsoft.com/office/powerpoint/2010/main" val="94664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F767-F09B-4EC2-9458-E0A33CD4E4C5}"/>
              </a:ext>
            </a:extLst>
          </p:cNvPr>
          <p:cNvSpPr>
            <a:spLocks noGrp="1"/>
          </p:cNvSpPr>
          <p:nvPr>
            <p:ph type="title"/>
          </p:nvPr>
        </p:nvSpPr>
        <p:spPr/>
        <p:txBody>
          <a:bodyPr/>
          <a:lstStyle/>
          <a:p>
            <a:r>
              <a:rPr lang="en-US" dirty="0"/>
              <a:t>Finances and Financial Data</a:t>
            </a:r>
          </a:p>
        </p:txBody>
      </p:sp>
      <p:sp>
        <p:nvSpPr>
          <p:cNvPr id="3" name="Content Placeholder 2">
            <a:extLst>
              <a:ext uri="{FF2B5EF4-FFF2-40B4-BE49-F238E27FC236}">
                <a16:creationId xmlns:a16="http://schemas.microsoft.com/office/drawing/2014/main" id="{379D56EB-55A1-400D-B08D-1671772273EA}"/>
              </a:ext>
            </a:extLst>
          </p:cNvPr>
          <p:cNvSpPr>
            <a:spLocks noGrp="1"/>
          </p:cNvSpPr>
          <p:nvPr>
            <p:ph idx="1"/>
          </p:nvPr>
        </p:nvSpPr>
        <p:spPr/>
        <p:txBody>
          <a:bodyPr/>
          <a:lstStyle/>
          <a:p>
            <a:r>
              <a:rPr lang="en-US" dirty="0"/>
              <a:t>Highest-profile assets</a:t>
            </a:r>
          </a:p>
          <a:p>
            <a:r>
              <a:rPr lang="en-US" dirty="0"/>
              <a:t>Bank accounts, credit cards, debit cards, direct sources of money etc.</a:t>
            </a:r>
          </a:p>
          <a:p>
            <a:r>
              <a:rPr lang="en-US" dirty="0"/>
              <a:t>Worst case scenario if stolen</a:t>
            </a:r>
          </a:p>
          <a:p>
            <a:r>
              <a:rPr lang="en-US" dirty="0"/>
              <a:t>Significant physical loss and long-term brand image problems</a:t>
            </a:r>
          </a:p>
        </p:txBody>
      </p:sp>
    </p:spTree>
    <p:extLst>
      <p:ext uri="{BB962C8B-B14F-4D97-AF65-F5344CB8AC3E}">
        <p14:creationId xmlns:p14="http://schemas.microsoft.com/office/powerpoint/2010/main" val="3493948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F095-A1CB-4804-ACE1-81C9A8C9287A}"/>
              </a:ext>
            </a:extLst>
          </p:cNvPr>
          <p:cNvSpPr>
            <a:spLocks noGrp="1"/>
          </p:cNvSpPr>
          <p:nvPr>
            <p:ph type="title"/>
          </p:nvPr>
        </p:nvSpPr>
        <p:spPr/>
        <p:txBody>
          <a:bodyPr/>
          <a:lstStyle/>
          <a:p>
            <a:r>
              <a:rPr lang="en-US" dirty="0"/>
              <a:t>Service Availability and Productivity</a:t>
            </a:r>
          </a:p>
        </p:txBody>
      </p:sp>
      <p:sp>
        <p:nvSpPr>
          <p:cNvPr id="3" name="Content Placeholder 2">
            <a:extLst>
              <a:ext uri="{FF2B5EF4-FFF2-40B4-BE49-F238E27FC236}">
                <a16:creationId xmlns:a16="http://schemas.microsoft.com/office/drawing/2014/main" id="{CDD012F5-C057-454D-A3A4-3DD17A61DB08}"/>
              </a:ext>
            </a:extLst>
          </p:cNvPr>
          <p:cNvSpPr>
            <a:spLocks noGrp="1"/>
          </p:cNvSpPr>
          <p:nvPr>
            <p:ph idx="1"/>
          </p:nvPr>
        </p:nvSpPr>
        <p:spPr/>
        <p:txBody>
          <a:bodyPr/>
          <a:lstStyle/>
          <a:p>
            <a:r>
              <a:rPr lang="en-US" dirty="0"/>
              <a:t>Important for services to be </a:t>
            </a:r>
            <a:r>
              <a:rPr lang="en-US" b="1" dirty="0"/>
              <a:t>available </a:t>
            </a:r>
            <a:r>
              <a:rPr lang="en-US" dirty="0"/>
              <a:t>for use</a:t>
            </a:r>
          </a:p>
          <a:p>
            <a:r>
              <a:rPr lang="en-US" dirty="0"/>
              <a:t>Downtime can cause loss of profit and productivity</a:t>
            </a:r>
          </a:p>
        </p:txBody>
      </p:sp>
    </p:spTree>
    <p:extLst>
      <p:ext uri="{BB962C8B-B14F-4D97-AF65-F5344CB8AC3E}">
        <p14:creationId xmlns:p14="http://schemas.microsoft.com/office/powerpoint/2010/main" val="981712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55CB-99D0-48F1-B7D4-912112CBA11B}"/>
              </a:ext>
            </a:extLst>
          </p:cNvPr>
          <p:cNvSpPr>
            <a:spLocks noGrp="1"/>
          </p:cNvSpPr>
          <p:nvPr>
            <p:ph type="title"/>
          </p:nvPr>
        </p:nvSpPr>
        <p:spPr/>
        <p:txBody>
          <a:bodyPr/>
          <a:lstStyle/>
          <a:p>
            <a:r>
              <a:rPr lang="en-US" dirty="0"/>
              <a:t>Reputation</a:t>
            </a:r>
          </a:p>
        </p:txBody>
      </p:sp>
      <p:sp>
        <p:nvSpPr>
          <p:cNvPr id="3" name="Content Placeholder 2">
            <a:extLst>
              <a:ext uri="{FF2B5EF4-FFF2-40B4-BE49-F238E27FC236}">
                <a16:creationId xmlns:a16="http://schemas.microsoft.com/office/drawing/2014/main" id="{7498EED6-44A3-4BA9-995E-7DE2FB5C2642}"/>
              </a:ext>
            </a:extLst>
          </p:cNvPr>
          <p:cNvSpPr>
            <a:spLocks noGrp="1"/>
          </p:cNvSpPr>
          <p:nvPr>
            <p:ph idx="1"/>
          </p:nvPr>
        </p:nvSpPr>
        <p:spPr/>
        <p:txBody>
          <a:bodyPr/>
          <a:lstStyle/>
          <a:p>
            <a:r>
              <a:rPr lang="en-US" dirty="0"/>
              <a:t>Reputation is critical because it retains customers and brings in new ones</a:t>
            </a:r>
          </a:p>
          <a:p>
            <a:r>
              <a:rPr lang="en-US" dirty="0"/>
              <a:t>Reputation, once lost, is extremely hard to build up</a:t>
            </a:r>
          </a:p>
          <a:p>
            <a:endParaRPr lang="en-US" dirty="0"/>
          </a:p>
        </p:txBody>
      </p:sp>
    </p:spTree>
    <p:extLst>
      <p:ext uri="{BB962C8B-B14F-4D97-AF65-F5344CB8AC3E}">
        <p14:creationId xmlns:p14="http://schemas.microsoft.com/office/powerpoint/2010/main" val="362470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077" y="171201"/>
            <a:ext cx="8299450" cy="1236133"/>
          </a:xfrm>
        </p:spPr>
        <p:txBody>
          <a:bodyPr/>
          <a:lstStyle/>
          <a:p>
            <a:r>
              <a:rPr lang="en-US" sz="4000" dirty="0">
                <a:solidFill>
                  <a:srgbClr val="204F91"/>
                </a:solidFill>
              </a:rPr>
              <a:t>Whom Are You Trying to Catch?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7534826"/>
              </p:ext>
            </p:extLst>
          </p:nvPr>
        </p:nvGraphicFramePr>
        <p:xfrm>
          <a:off x="521597" y="1407334"/>
          <a:ext cx="5784572" cy="48701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p:cNvGrpSpPr/>
          <p:nvPr/>
        </p:nvGrpSpPr>
        <p:grpSpPr>
          <a:xfrm>
            <a:off x="7455586" y="2902136"/>
            <a:ext cx="1880570" cy="1880570"/>
            <a:chOff x="2246746" y="2653"/>
            <a:chExt cx="1291078" cy="1291078"/>
          </a:xfrm>
        </p:grpSpPr>
        <p:sp>
          <p:nvSpPr>
            <p:cNvPr id="6" name="Oval 5"/>
            <p:cNvSpPr/>
            <p:nvPr/>
          </p:nvSpPr>
          <p:spPr>
            <a:xfrm>
              <a:off x="2246746" y="2653"/>
              <a:ext cx="1291078" cy="129107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Oval 4"/>
            <p:cNvSpPr txBox="1"/>
            <p:nvPr/>
          </p:nvSpPr>
          <p:spPr>
            <a:xfrm>
              <a:off x="2435820" y="191727"/>
              <a:ext cx="912930" cy="9129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algn="ctr" defTabSz="1066800" eaLnBrk="0" fontAlgn="base" hangingPunct="0">
                <a:lnSpc>
                  <a:spcPct val="90000"/>
                </a:lnSpc>
                <a:spcBef>
                  <a:spcPct val="0"/>
                </a:spcBef>
                <a:spcAft>
                  <a:spcPct val="35000"/>
                </a:spcAft>
              </a:pPr>
              <a:r>
                <a:rPr lang="en-US" sz="2400" dirty="0">
                  <a:solidFill>
                    <a:srgbClr val="FFFFFF"/>
                  </a:solidFill>
                  <a:latin typeface="Arial"/>
                </a:rPr>
                <a:t>Crackers</a:t>
              </a:r>
            </a:p>
          </p:txBody>
        </p:sp>
      </p:grpSp>
      <p:sp>
        <p:nvSpPr>
          <p:cNvPr id="8" name="TextBox 7">
            <a:extLst>
              <a:ext uri="{FF2B5EF4-FFF2-40B4-BE49-F238E27FC236}">
                <a16:creationId xmlns:a16="http://schemas.microsoft.com/office/drawing/2014/main" id="{9D6D1135-47B1-4589-9C10-B9F7BB64B5D5}"/>
              </a:ext>
            </a:extLst>
          </p:cNvPr>
          <p:cNvSpPr txBox="1"/>
          <p:nvPr/>
        </p:nvSpPr>
        <p:spPr>
          <a:xfrm>
            <a:off x="7331326" y="5286791"/>
            <a:ext cx="3663668" cy="769441"/>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rPr>
              <a:t>Hackers aren’t that bad guys, it’s really crackers</a:t>
            </a:r>
          </a:p>
        </p:txBody>
      </p:sp>
      <p:sp>
        <p:nvSpPr>
          <p:cNvPr id="9" name="TextBox 8">
            <a:extLst>
              <a:ext uri="{FF2B5EF4-FFF2-40B4-BE49-F238E27FC236}">
                <a16:creationId xmlns:a16="http://schemas.microsoft.com/office/drawing/2014/main" id="{B0B3840A-CAC9-4833-9AA1-BB354C2ECF49}"/>
              </a:ext>
            </a:extLst>
          </p:cNvPr>
          <p:cNvSpPr txBox="1"/>
          <p:nvPr/>
        </p:nvSpPr>
        <p:spPr>
          <a:xfrm>
            <a:off x="4432802" y="2147013"/>
            <a:ext cx="7587349" cy="430887"/>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rPr>
              <a:t>“hey I’m here” vs “I do bad things”</a:t>
            </a:r>
          </a:p>
        </p:txBody>
      </p:sp>
    </p:spTree>
    <p:extLst>
      <p:ext uri="{BB962C8B-B14F-4D97-AF65-F5344CB8AC3E}">
        <p14:creationId xmlns:p14="http://schemas.microsoft.com/office/powerpoint/2010/main" val="2283547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399113" y="2979821"/>
            <a:ext cx="3393774" cy="898358"/>
          </a:xfrm>
        </p:spPr>
        <p:txBody>
          <a:bodyPr/>
          <a:lstStyle/>
          <a:p>
            <a:r>
              <a:rPr lang="en-US" sz="4000" dirty="0">
                <a:solidFill>
                  <a:schemeClr val="tx2"/>
                </a:solidFill>
              </a:rPr>
              <a:t>Attack Tools</a:t>
            </a:r>
          </a:p>
        </p:txBody>
      </p:sp>
    </p:spTree>
    <p:extLst>
      <p:ext uri="{BB962C8B-B14F-4D97-AF65-F5344CB8AC3E}">
        <p14:creationId xmlns:p14="http://schemas.microsoft.com/office/powerpoint/2010/main" val="1441765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DD4E-932E-4ED4-82EE-3EB1D1858987}"/>
              </a:ext>
            </a:extLst>
          </p:cNvPr>
          <p:cNvSpPr>
            <a:spLocks noGrp="1"/>
          </p:cNvSpPr>
          <p:nvPr>
            <p:ph type="title"/>
          </p:nvPr>
        </p:nvSpPr>
        <p:spPr/>
        <p:txBody>
          <a:bodyPr/>
          <a:lstStyle/>
          <a:p>
            <a:r>
              <a:rPr lang="en-US" dirty="0"/>
              <a:t>Protocol Analyzers</a:t>
            </a:r>
          </a:p>
        </p:txBody>
      </p:sp>
      <p:sp>
        <p:nvSpPr>
          <p:cNvPr id="3" name="Content Placeholder 2">
            <a:extLst>
              <a:ext uri="{FF2B5EF4-FFF2-40B4-BE49-F238E27FC236}">
                <a16:creationId xmlns:a16="http://schemas.microsoft.com/office/drawing/2014/main" id="{7CB1CA66-22AA-426A-8D3C-AB78B1E0655C}"/>
              </a:ext>
            </a:extLst>
          </p:cNvPr>
          <p:cNvSpPr>
            <a:spLocks noGrp="1"/>
          </p:cNvSpPr>
          <p:nvPr>
            <p:ph idx="1"/>
          </p:nvPr>
        </p:nvSpPr>
        <p:spPr/>
        <p:txBody>
          <a:bodyPr/>
          <a:lstStyle/>
          <a:p>
            <a:r>
              <a:rPr lang="en-US" dirty="0"/>
              <a:t>Referred to as “sniffers”</a:t>
            </a:r>
          </a:p>
          <a:p>
            <a:r>
              <a:rPr lang="en-US" dirty="0"/>
              <a:t>Sniff network traffic</a:t>
            </a:r>
          </a:p>
          <a:p>
            <a:r>
              <a:rPr lang="en-US" dirty="0"/>
              <a:t>Ex: Wireshark</a:t>
            </a:r>
          </a:p>
        </p:txBody>
      </p:sp>
      <p:sp>
        <p:nvSpPr>
          <p:cNvPr id="4" name="TextBox 3">
            <a:extLst>
              <a:ext uri="{FF2B5EF4-FFF2-40B4-BE49-F238E27FC236}">
                <a16:creationId xmlns:a16="http://schemas.microsoft.com/office/drawing/2014/main" id="{C7F8D5EB-9C3E-4160-890F-AF767D283DDF}"/>
              </a:ext>
            </a:extLst>
          </p:cNvPr>
          <p:cNvSpPr txBox="1"/>
          <p:nvPr/>
        </p:nvSpPr>
        <p:spPr>
          <a:xfrm>
            <a:off x="2642501" y="4696614"/>
            <a:ext cx="7587349" cy="769441"/>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rPr>
              <a:t>Packet analysis  &amp; extract info (you); if you’re connected to the same </a:t>
            </a:r>
            <a:r>
              <a:rPr lang="en-US" sz="2200" dirty="0" err="1">
                <a:latin typeface="Times" panose="02020603050405020304" pitchFamily="18" charset="0"/>
                <a:cs typeface="Times" panose="02020603050405020304" pitchFamily="18" charset="0"/>
              </a:rPr>
              <a:t>wifi</a:t>
            </a:r>
            <a:r>
              <a:rPr lang="en-US" sz="2200" dirty="0">
                <a:latin typeface="Times" panose="02020603050405020304" pitchFamily="18" charset="0"/>
                <a:cs typeface="Times" panose="02020603050405020304" pitchFamily="18" charset="0"/>
              </a:rPr>
              <a:t> router, others can see your packets</a:t>
            </a:r>
          </a:p>
        </p:txBody>
      </p:sp>
    </p:spTree>
    <p:extLst>
      <p:ext uri="{BB962C8B-B14F-4D97-AF65-F5344CB8AC3E}">
        <p14:creationId xmlns:p14="http://schemas.microsoft.com/office/powerpoint/2010/main" val="2653168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5908-1C4F-4AE6-860D-45FEE545435A}"/>
              </a:ext>
            </a:extLst>
          </p:cNvPr>
          <p:cNvSpPr>
            <a:spLocks noGrp="1"/>
          </p:cNvSpPr>
          <p:nvPr>
            <p:ph type="title"/>
          </p:nvPr>
        </p:nvSpPr>
        <p:spPr/>
        <p:txBody>
          <a:bodyPr/>
          <a:lstStyle/>
          <a:p>
            <a:r>
              <a:rPr lang="en-US" dirty="0"/>
              <a:t>Port Scanners</a:t>
            </a:r>
          </a:p>
        </p:txBody>
      </p:sp>
      <p:sp>
        <p:nvSpPr>
          <p:cNvPr id="3" name="Content Placeholder 2">
            <a:extLst>
              <a:ext uri="{FF2B5EF4-FFF2-40B4-BE49-F238E27FC236}">
                <a16:creationId xmlns:a16="http://schemas.microsoft.com/office/drawing/2014/main" id="{711F4D70-9A09-439D-BD8F-D55432257048}"/>
              </a:ext>
            </a:extLst>
          </p:cNvPr>
          <p:cNvSpPr>
            <a:spLocks noGrp="1"/>
          </p:cNvSpPr>
          <p:nvPr>
            <p:ph idx="1"/>
          </p:nvPr>
        </p:nvSpPr>
        <p:spPr/>
        <p:txBody>
          <a:bodyPr/>
          <a:lstStyle/>
          <a:p>
            <a:r>
              <a:rPr lang="en-US" dirty="0"/>
              <a:t>Tool used to scan hosts for open ports</a:t>
            </a:r>
          </a:p>
          <a:p>
            <a:r>
              <a:rPr lang="en-US" dirty="0"/>
              <a:t>Provides attackers with which services are enabled on the host</a:t>
            </a:r>
          </a:p>
          <a:p>
            <a:r>
              <a:rPr lang="en-US" dirty="0"/>
              <a:t>Ex: Nmap, </a:t>
            </a:r>
            <a:r>
              <a:rPr lang="en-US" dirty="0" err="1"/>
              <a:t>Zenmap</a:t>
            </a:r>
            <a:r>
              <a:rPr lang="en-US" dirty="0"/>
              <a:t> (better Nmap)</a:t>
            </a:r>
          </a:p>
        </p:txBody>
      </p:sp>
      <p:sp>
        <p:nvSpPr>
          <p:cNvPr id="4" name="TextBox 3">
            <a:extLst>
              <a:ext uri="{FF2B5EF4-FFF2-40B4-BE49-F238E27FC236}">
                <a16:creationId xmlns:a16="http://schemas.microsoft.com/office/drawing/2014/main" id="{7506702C-D5A4-49F1-AD3F-BB3D265942AC}"/>
              </a:ext>
            </a:extLst>
          </p:cNvPr>
          <p:cNvSpPr txBox="1"/>
          <p:nvPr/>
        </p:nvSpPr>
        <p:spPr>
          <a:xfrm>
            <a:off x="3779925" y="2577882"/>
            <a:ext cx="7587349" cy="430887"/>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rPr>
              <a:t>Makes attackers target the open ports</a:t>
            </a:r>
          </a:p>
        </p:txBody>
      </p:sp>
      <p:sp>
        <p:nvSpPr>
          <p:cNvPr id="5" name="TextBox 4">
            <a:extLst>
              <a:ext uri="{FF2B5EF4-FFF2-40B4-BE49-F238E27FC236}">
                <a16:creationId xmlns:a16="http://schemas.microsoft.com/office/drawing/2014/main" id="{04FB07D9-76C1-496D-823F-01E0DA649698}"/>
              </a:ext>
            </a:extLst>
          </p:cNvPr>
          <p:cNvSpPr txBox="1"/>
          <p:nvPr/>
        </p:nvSpPr>
        <p:spPr>
          <a:xfrm>
            <a:off x="7192199" y="3357542"/>
            <a:ext cx="7587349" cy="430887"/>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rPr>
              <a:t>Can grab banner information</a:t>
            </a:r>
          </a:p>
        </p:txBody>
      </p:sp>
      <p:sp>
        <p:nvSpPr>
          <p:cNvPr id="6" name="TextBox 5">
            <a:extLst>
              <a:ext uri="{FF2B5EF4-FFF2-40B4-BE49-F238E27FC236}">
                <a16:creationId xmlns:a16="http://schemas.microsoft.com/office/drawing/2014/main" id="{74E2CAF7-E67F-425A-A860-FC57C09FE3C6}"/>
              </a:ext>
            </a:extLst>
          </p:cNvPr>
          <p:cNvSpPr txBox="1"/>
          <p:nvPr/>
        </p:nvSpPr>
        <p:spPr>
          <a:xfrm>
            <a:off x="3779924" y="4825378"/>
            <a:ext cx="7587349" cy="1446550"/>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rPr>
              <a:t>Sending one synced packet to SSH service, packet will say “hello I’m ssh2.5.4-Ubuntu” (which provides info for attackers just by 1 packet), which is what we don’t need it at all but we have it on different services</a:t>
            </a:r>
          </a:p>
        </p:txBody>
      </p:sp>
    </p:spTree>
    <p:extLst>
      <p:ext uri="{BB962C8B-B14F-4D97-AF65-F5344CB8AC3E}">
        <p14:creationId xmlns:p14="http://schemas.microsoft.com/office/powerpoint/2010/main" val="2785172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F2429-0F71-4732-BC8E-5F97EB9A52F3}"/>
              </a:ext>
            </a:extLst>
          </p:cNvPr>
          <p:cNvSpPr>
            <a:spLocks noGrp="1"/>
          </p:cNvSpPr>
          <p:nvPr>
            <p:ph type="title"/>
          </p:nvPr>
        </p:nvSpPr>
        <p:spPr/>
        <p:txBody>
          <a:bodyPr/>
          <a:lstStyle/>
          <a:p>
            <a:r>
              <a:rPr lang="en-US" dirty="0"/>
              <a:t>OS Fingerprint Scanners</a:t>
            </a:r>
          </a:p>
        </p:txBody>
      </p:sp>
      <p:sp>
        <p:nvSpPr>
          <p:cNvPr id="3" name="Content Placeholder 2">
            <a:extLst>
              <a:ext uri="{FF2B5EF4-FFF2-40B4-BE49-F238E27FC236}">
                <a16:creationId xmlns:a16="http://schemas.microsoft.com/office/drawing/2014/main" id="{C33D2EAB-AE2F-4A68-B000-B119B87C3189}"/>
              </a:ext>
            </a:extLst>
          </p:cNvPr>
          <p:cNvSpPr>
            <a:spLocks noGrp="1"/>
          </p:cNvSpPr>
          <p:nvPr>
            <p:ph idx="1"/>
          </p:nvPr>
        </p:nvSpPr>
        <p:spPr/>
        <p:txBody>
          <a:bodyPr/>
          <a:lstStyle/>
          <a:p>
            <a:r>
              <a:rPr lang="en-US" dirty="0"/>
              <a:t>Allows attackers to classify what type of OS a host uses by evaluating the responses from sending different IP packets to hosts</a:t>
            </a:r>
          </a:p>
          <a:p>
            <a:r>
              <a:rPr lang="en-US" dirty="0"/>
              <a:t>Ex: Nmap, </a:t>
            </a:r>
            <a:r>
              <a:rPr lang="en-US" dirty="0" err="1"/>
              <a:t>Zenmap</a:t>
            </a:r>
            <a:r>
              <a:rPr lang="en-US" dirty="0"/>
              <a:t> (better Nmap)</a:t>
            </a:r>
          </a:p>
        </p:txBody>
      </p:sp>
      <p:sp>
        <p:nvSpPr>
          <p:cNvPr id="4" name="TextBox 3">
            <a:extLst>
              <a:ext uri="{FF2B5EF4-FFF2-40B4-BE49-F238E27FC236}">
                <a16:creationId xmlns:a16="http://schemas.microsoft.com/office/drawing/2014/main" id="{7D5ACFFC-6E01-4906-87D0-656CEF080EA5}"/>
              </a:ext>
            </a:extLst>
          </p:cNvPr>
          <p:cNvSpPr txBox="1"/>
          <p:nvPr/>
        </p:nvSpPr>
        <p:spPr>
          <a:xfrm>
            <a:off x="2631350" y="3626097"/>
            <a:ext cx="7587349" cy="430887"/>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rPr>
              <a:t>Can send fake packets (turn on SYN and FIN packets)</a:t>
            </a:r>
          </a:p>
        </p:txBody>
      </p:sp>
      <p:sp>
        <p:nvSpPr>
          <p:cNvPr id="5" name="TextBox 4">
            <a:extLst>
              <a:ext uri="{FF2B5EF4-FFF2-40B4-BE49-F238E27FC236}">
                <a16:creationId xmlns:a16="http://schemas.microsoft.com/office/drawing/2014/main" id="{7A5AE73F-F75C-4B2F-93F3-BA9B471F5436}"/>
              </a:ext>
            </a:extLst>
          </p:cNvPr>
          <p:cNvSpPr txBox="1"/>
          <p:nvPr/>
        </p:nvSpPr>
        <p:spPr>
          <a:xfrm>
            <a:off x="2642501" y="4696614"/>
            <a:ext cx="7587349" cy="1446550"/>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rPr>
              <a:t>Famous port could be a specific Windows one so the attacker can tell. Then using the banner, the target is running SSH and version, what’s the next step in the example? Google </a:t>
            </a:r>
            <a:r>
              <a:rPr lang="en-US" sz="2200" dirty="0" err="1">
                <a:latin typeface="Times" panose="02020603050405020304" pitchFamily="18" charset="0"/>
                <a:cs typeface="Times" panose="02020603050405020304" pitchFamily="18" charset="0"/>
              </a:rPr>
              <a:t>ssh</a:t>
            </a:r>
            <a:r>
              <a:rPr lang="en-US" sz="2200" dirty="0">
                <a:latin typeface="Times" panose="02020603050405020304" pitchFamily="18" charset="0"/>
                <a:cs typeface="Times" panose="02020603050405020304" pitchFamily="18" charset="0"/>
              </a:rPr>
              <a:t> 5.4 and there’s a specific exploit for it out there so some attacks are so easy</a:t>
            </a:r>
          </a:p>
        </p:txBody>
      </p:sp>
    </p:spTree>
    <p:extLst>
      <p:ext uri="{BB962C8B-B14F-4D97-AF65-F5344CB8AC3E}">
        <p14:creationId xmlns:p14="http://schemas.microsoft.com/office/powerpoint/2010/main" val="3929132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7965B-941B-48D4-BCB2-EB255D8C6A38}"/>
              </a:ext>
            </a:extLst>
          </p:cNvPr>
          <p:cNvSpPr>
            <a:spLocks noGrp="1"/>
          </p:cNvSpPr>
          <p:nvPr>
            <p:ph type="title"/>
          </p:nvPr>
        </p:nvSpPr>
        <p:spPr/>
        <p:txBody>
          <a:bodyPr/>
          <a:lstStyle/>
          <a:p>
            <a:r>
              <a:rPr lang="en-US" dirty="0"/>
              <a:t>Vulnerability Scanners</a:t>
            </a:r>
          </a:p>
        </p:txBody>
      </p:sp>
      <p:sp>
        <p:nvSpPr>
          <p:cNvPr id="3" name="Content Placeholder 2">
            <a:extLst>
              <a:ext uri="{FF2B5EF4-FFF2-40B4-BE49-F238E27FC236}">
                <a16:creationId xmlns:a16="http://schemas.microsoft.com/office/drawing/2014/main" id="{BD4AED97-3F75-435D-9921-D48100207F87}"/>
              </a:ext>
            </a:extLst>
          </p:cNvPr>
          <p:cNvSpPr>
            <a:spLocks noGrp="1"/>
          </p:cNvSpPr>
          <p:nvPr>
            <p:ph idx="1"/>
          </p:nvPr>
        </p:nvSpPr>
        <p:spPr/>
        <p:txBody>
          <a:bodyPr/>
          <a:lstStyle/>
          <a:p>
            <a:r>
              <a:rPr lang="en-US" dirty="0"/>
              <a:t>Used to identify different software vulnerabilities on target host machines</a:t>
            </a:r>
          </a:p>
          <a:p>
            <a:r>
              <a:rPr lang="en-US" dirty="0"/>
              <a:t>Common Vulnerabilities &amp; Exposure (CVE) – database of vulnerabilities for public knowledge – </a:t>
            </a:r>
            <a:r>
              <a:rPr lang="en-US" dirty="0">
                <a:hlinkClick r:id="rId3"/>
              </a:rPr>
              <a:t>www.cve.mitre.org</a:t>
            </a:r>
            <a:endParaRPr lang="en-US" dirty="0"/>
          </a:p>
          <a:p>
            <a:r>
              <a:rPr lang="en-US" dirty="0"/>
              <a:t>Ex: </a:t>
            </a:r>
            <a:r>
              <a:rPr lang="en-US" dirty="0" err="1"/>
              <a:t>Aircrack</a:t>
            </a:r>
            <a:r>
              <a:rPr lang="en-US" dirty="0"/>
              <a:t>, Microsoft Baseline Security Analyzer (MBSA), Nessus Professional(very good) etc.</a:t>
            </a:r>
          </a:p>
        </p:txBody>
      </p:sp>
      <p:sp>
        <p:nvSpPr>
          <p:cNvPr id="4" name="TextBox 3">
            <a:extLst>
              <a:ext uri="{FF2B5EF4-FFF2-40B4-BE49-F238E27FC236}">
                <a16:creationId xmlns:a16="http://schemas.microsoft.com/office/drawing/2014/main" id="{9729E7AA-72E3-465E-8199-5B311EB02EC9}"/>
              </a:ext>
            </a:extLst>
          </p:cNvPr>
          <p:cNvSpPr txBox="1"/>
          <p:nvPr/>
        </p:nvSpPr>
        <p:spPr>
          <a:xfrm>
            <a:off x="1025574" y="4618555"/>
            <a:ext cx="7587349" cy="430887"/>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rPr>
              <a:t>Free version to scan for all vulnerabilities</a:t>
            </a:r>
          </a:p>
        </p:txBody>
      </p:sp>
      <p:sp>
        <p:nvSpPr>
          <p:cNvPr id="5" name="TextBox 4">
            <a:extLst>
              <a:ext uri="{FF2B5EF4-FFF2-40B4-BE49-F238E27FC236}">
                <a16:creationId xmlns:a16="http://schemas.microsoft.com/office/drawing/2014/main" id="{4825F3F4-77A9-4749-A25F-F06A8AEF3144}"/>
              </a:ext>
            </a:extLst>
          </p:cNvPr>
          <p:cNvSpPr txBox="1"/>
          <p:nvPr/>
        </p:nvSpPr>
        <p:spPr>
          <a:xfrm>
            <a:off x="7391681" y="5317068"/>
            <a:ext cx="4393919" cy="769441"/>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rPr>
              <a:t>Test all devices, shut down your computer or whatever to close ports</a:t>
            </a:r>
          </a:p>
        </p:txBody>
      </p:sp>
    </p:spTree>
    <p:extLst>
      <p:ext uri="{BB962C8B-B14F-4D97-AF65-F5344CB8AC3E}">
        <p14:creationId xmlns:p14="http://schemas.microsoft.com/office/powerpoint/2010/main" val="2341489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24F9F-C66A-422D-871D-63701381A5B2}"/>
              </a:ext>
            </a:extLst>
          </p:cNvPr>
          <p:cNvSpPr>
            <a:spLocks noGrp="1"/>
          </p:cNvSpPr>
          <p:nvPr>
            <p:ph type="title"/>
          </p:nvPr>
        </p:nvSpPr>
        <p:spPr/>
        <p:txBody>
          <a:bodyPr/>
          <a:lstStyle/>
          <a:p>
            <a:r>
              <a:rPr lang="en-US" dirty="0"/>
              <a:t>Exploit Software</a:t>
            </a:r>
          </a:p>
        </p:txBody>
      </p:sp>
      <p:sp>
        <p:nvSpPr>
          <p:cNvPr id="3" name="Content Placeholder 2">
            <a:extLst>
              <a:ext uri="{FF2B5EF4-FFF2-40B4-BE49-F238E27FC236}">
                <a16:creationId xmlns:a16="http://schemas.microsoft.com/office/drawing/2014/main" id="{87C9E023-2865-48BF-A8ED-70BE39CB3BE7}"/>
              </a:ext>
            </a:extLst>
          </p:cNvPr>
          <p:cNvSpPr>
            <a:spLocks noGrp="1"/>
          </p:cNvSpPr>
          <p:nvPr>
            <p:ph idx="1"/>
          </p:nvPr>
        </p:nvSpPr>
        <p:spPr/>
        <p:txBody>
          <a:bodyPr/>
          <a:lstStyle/>
          <a:p>
            <a:r>
              <a:rPr lang="en-US" dirty="0"/>
              <a:t>Incorporates known software vulnerabilities, data, and scripted commands to exploit vulnerabilities in a target host device</a:t>
            </a:r>
          </a:p>
          <a:p>
            <a:r>
              <a:rPr lang="en-US" dirty="0"/>
              <a:t>Used for many attacks</a:t>
            </a:r>
          </a:p>
          <a:p>
            <a:r>
              <a:rPr lang="en-US" dirty="0"/>
              <a:t>Ex: Metasploit, Burp Suite (Web Application Security), Armitage, THC-Hydra (Password &amp; Protocol cracking), </a:t>
            </a:r>
            <a:r>
              <a:rPr lang="en-US" dirty="0" err="1"/>
              <a:t>Aircrack</a:t>
            </a:r>
            <a:r>
              <a:rPr lang="en-US" dirty="0"/>
              <a:t>-ng (Wi-Fi </a:t>
            </a:r>
            <a:r>
              <a:rPr lang="en-US" dirty="0" err="1"/>
              <a:t>PenTesting</a:t>
            </a:r>
            <a:r>
              <a:rPr lang="en-US" dirty="0"/>
              <a:t>)</a:t>
            </a:r>
          </a:p>
        </p:txBody>
      </p:sp>
      <p:sp>
        <p:nvSpPr>
          <p:cNvPr id="4" name="TextBox 3">
            <a:extLst>
              <a:ext uri="{FF2B5EF4-FFF2-40B4-BE49-F238E27FC236}">
                <a16:creationId xmlns:a16="http://schemas.microsoft.com/office/drawing/2014/main" id="{6BE6F69E-A7F8-4203-A0E9-21DFAEFAF13B}"/>
              </a:ext>
            </a:extLst>
          </p:cNvPr>
          <p:cNvSpPr txBox="1"/>
          <p:nvPr/>
        </p:nvSpPr>
        <p:spPr>
          <a:xfrm>
            <a:off x="2519838" y="5317068"/>
            <a:ext cx="7761586" cy="1446550"/>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rPr>
              <a:t>Access to biggest exploit database (Metasploit); notice that most recent versions don’t have exploits made for them yet but in most cases, you’re </a:t>
            </a:r>
            <a:r>
              <a:rPr lang="en-US" sz="2200" dirty="0" err="1">
                <a:latin typeface="Times" panose="02020603050405020304" pitchFamily="18" charset="0"/>
                <a:cs typeface="Times" panose="02020603050405020304" pitchFamily="18" charset="0"/>
              </a:rPr>
              <a:t>gonna</a:t>
            </a:r>
            <a:r>
              <a:rPr lang="en-US" sz="2200" dirty="0">
                <a:latin typeface="Times" panose="02020603050405020304" pitchFamily="18" charset="0"/>
                <a:cs typeface="Times" panose="02020603050405020304" pitchFamily="18" charset="0"/>
              </a:rPr>
              <a:t> find something in these. Also see how we didn’t even have to write a single line of code in these things so far</a:t>
            </a:r>
          </a:p>
        </p:txBody>
      </p:sp>
      <p:sp>
        <p:nvSpPr>
          <p:cNvPr id="5" name="TextBox 4">
            <a:extLst>
              <a:ext uri="{FF2B5EF4-FFF2-40B4-BE49-F238E27FC236}">
                <a16:creationId xmlns:a16="http://schemas.microsoft.com/office/drawing/2014/main" id="{ECD8135C-8FAF-4516-879E-03CDE5949D1B}"/>
              </a:ext>
            </a:extLst>
          </p:cNvPr>
          <p:cNvSpPr txBox="1"/>
          <p:nvPr/>
        </p:nvSpPr>
        <p:spPr>
          <a:xfrm>
            <a:off x="6096000" y="596386"/>
            <a:ext cx="7761586" cy="430887"/>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rPr>
              <a:t>Firewalls, ?? Detection, some yellow flag</a:t>
            </a:r>
          </a:p>
        </p:txBody>
      </p:sp>
    </p:spTree>
    <p:extLst>
      <p:ext uri="{BB962C8B-B14F-4D97-AF65-F5344CB8AC3E}">
        <p14:creationId xmlns:p14="http://schemas.microsoft.com/office/powerpoint/2010/main" val="222608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 Note</a:t>
            </a:r>
          </a:p>
        </p:txBody>
      </p:sp>
      <p:sp>
        <p:nvSpPr>
          <p:cNvPr id="3" name="Content Placeholder 2"/>
          <p:cNvSpPr>
            <a:spLocks noGrp="1"/>
          </p:cNvSpPr>
          <p:nvPr>
            <p:ph idx="1"/>
          </p:nvPr>
        </p:nvSpPr>
        <p:spPr/>
        <p:txBody>
          <a:bodyPr/>
          <a:lstStyle/>
          <a:p>
            <a:r>
              <a:rPr lang="de-DE" sz="2400" dirty="0"/>
              <a:t>All slides used in this class are provided by Jones &amp; Bartlett Learning (Fundamentals of Information Systems Security, Third Edition, by David Kim and Michael G. Solomon, 2018)</a:t>
            </a:r>
          </a:p>
          <a:p>
            <a:endParaRPr lang="de-DE" sz="2400" dirty="0"/>
          </a:p>
          <a:p>
            <a:r>
              <a:rPr lang="de-DE" sz="2400" dirty="0"/>
              <a:t>Note: The slides are modified by the instructor.</a:t>
            </a:r>
          </a:p>
          <a:p>
            <a:endParaRPr lang="en-US" sz="2400" dirty="0"/>
          </a:p>
        </p:txBody>
      </p:sp>
    </p:spTree>
    <p:extLst>
      <p:ext uri="{BB962C8B-B14F-4D97-AF65-F5344CB8AC3E}">
        <p14:creationId xmlns:p14="http://schemas.microsoft.com/office/powerpoint/2010/main" val="3318688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D4A69-41AC-4189-9A41-50B50302FE3A}"/>
              </a:ext>
            </a:extLst>
          </p:cNvPr>
          <p:cNvSpPr>
            <a:spLocks noGrp="1"/>
          </p:cNvSpPr>
          <p:nvPr>
            <p:ph type="title"/>
          </p:nvPr>
        </p:nvSpPr>
        <p:spPr/>
        <p:txBody>
          <a:bodyPr/>
          <a:lstStyle/>
          <a:p>
            <a:r>
              <a:rPr lang="en-US" dirty="0" err="1"/>
              <a:t>Wardialers</a:t>
            </a:r>
            <a:endParaRPr lang="en-US" dirty="0"/>
          </a:p>
        </p:txBody>
      </p:sp>
      <p:sp>
        <p:nvSpPr>
          <p:cNvPr id="3" name="Content Placeholder 2">
            <a:extLst>
              <a:ext uri="{FF2B5EF4-FFF2-40B4-BE49-F238E27FC236}">
                <a16:creationId xmlns:a16="http://schemas.microsoft.com/office/drawing/2014/main" id="{7A8C5708-9736-481C-8486-25284D6CBDA5}"/>
              </a:ext>
            </a:extLst>
          </p:cNvPr>
          <p:cNvSpPr>
            <a:spLocks noGrp="1"/>
          </p:cNvSpPr>
          <p:nvPr>
            <p:ph idx="1"/>
          </p:nvPr>
        </p:nvSpPr>
        <p:spPr/>
        <p:txBody>
          <a:bodyPr/>
          <a:lstStyle/>
          <a:p>
            <a:r>
              <a:rPr lang="en-US" dirty="0"/>
              <a:t>Computer program that dials telephone numbers, looking for a computer on the other end</a:t>
            </a:r>
          </a:p>
          <a:p>
            <a:r>
              <a:rPr lang="en-US" dirty="0"/>
              <a:t>Not used too much now days because of IP Telephony, VoIP etc.</a:t>
            </a:r>
          </a:p>
        </p:txBody>
      </p:sp>
    </p:spTree>
    <p:extLst>
      <p:ext uri="{BB962C8B-B14F-4D97-AF65-F5344CB8AC3E}">
        <p14:creationId xmlns:p14="http://schemas.microsoft.com/office/powerpoint/2010/main" val="4054276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03EE-A9D3-47CE-9943-7E40FB2E2875}"/>
              </a:ext>
            </a:extLst>
          </p:cNvPr>
          <p:cNvSpPr>
            <a:spLocks noGrp="1"/>
          </p:cNvSpPr>
          <p:nvPr>
            <p:ph type="title"/>
          </p:nvPr>
        </p:nvSpPr>
        <p:spPr/>
        <p:txBody>
          <a:bodyPr/>
          <a:lstStyle/>
          <a:p>
            <a:r>
              <a:rPr lang="en-US" dirty="0"/>
              <a:t>Password Crackers</a:t>
            </a:r>
          </a:p>
        </p:txBody>
      </p:sp>
      <p:sp>
        <p:nvSpPr>
          <p:cNvPr id="3" name="Content Placeholder 2">
            <a:extLst>
              <a:ext uri="{FF2B5EF4-FFF2-40B4-BE49-F238E27FC236}">
                <a16:creationId xmlns:a16="http://schemas.microsoft.com/office/drawing/2014/main" id="{A9FD1A10-F82B-4DBC-84DB-E7FB9D329B15}"/>
              </a:ext>
            </a:extLst>
          </p:cNvPr>
          <p:cNvSpPr>
            <a:spLocks noGrp="1"/>
          </p:cNvSpPr>
          <p:nvPr>
            <p:ph idx="1"/>
          </p:nvPr>
        </p:nvSpPr>
        <p:spPr/>
        <p:txBody>
          <a:bodyPr/>
          <a:lstStyle/>
          <a:p>
            <a:r>
              <a:rPr lang="en-US" dirty="0"/>
              <a:t>Used to uncover forgotten or unknown passwords</a:t>
            </a:r>
          </a:p>
          <a:p>
            <a:r>
              <a:rPr lang="en-US" b="1" dirty="0"/>
              <a:t>Brute Force</a:t>
            </a:r>
            <a:r>
              <a:rPr lang="en-US" dirty="0"/>
              <a:t> – Try all combos – takes a long time but 100% effective</a:t>
            </a:r>
          </a:p>
          <a:p>
            <a:r>
              <a:rPr lang="en-US" b="1" dirty="0"/>
              <a:t>Dictionary Password Attack</a:t>
            </a:r>
            <a:r>
              <a:rPr lang="en-US" dirty="0"/>
              <a:t> – Try the most </a:t>
            </a:r>
            <a:r>
              <a:rPr lang="en-US" b="1" dirty="0"/>
              <a:t>common</a:t>
            </a:r>
            <a:r>
              <a:rPr lang="en-US" dirty="0"/>
              <a:t> passwords </a:t>
            </a:r>
            <a:endParaRPr lang="en-US" b="1" dirty="0"/>
          </a:p>
        </p:txBody>
      </p:sp>
    </p:spTree>
    <p:extLst>
      <p:ext uri="{BB962C8B-B14F-4D97-AF65-F5344CB8AC3E}">
        <p14:creationId xmlns:p14="http://schemas.microsoft.com/office/powerpoint/2010/main" val="60058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1527-3456-4387-A786-467DFAF33A0E}"/>
              </a:ext>
            </a:extLst>
          </p:cNvPr>
          <p:cNvSpPr>
            <a:spLocks noGrp="1"/>
          </p:cNvSpPr>
          <p:nvPr>
            <p:ph type="title"/>
          </p:nvPr>
        </p:nvSpPr>
        <p:spPr/>
        <p:txBody>
          <a:bodyPr/>
          <a:lstStyle/>
          <a:p>
            <a:r>
              <a:rPr lang="en-US" dirty="0"/>
              <a:t>Keystroke Loggers</a:t>
            </a:r>
          </a:p>
        </p:txBody>
      </p:sp>
      <p:sp>
        <p:nvSpPr>
          <p:cNvPr id="3" name="Content Placeholder 2">
            <a:extLst>
              <a:ext uri="{FF2B5EF4-FFF2-40B4-BE49-F238E27FC236}">
                <a16:creationId xmlns:a16="http://schemas.microsoft.com/office/drawing/2014/main" id="{8497FBF3-EAAF-4A26-B8C1-6C714A7B0530}"/>
              </a:ext>
            </a:extLst>
          </p:cNvPr>
          <p:cNvSpPr>
            <a:spLocks noGrp="1"/>
          </p:cNvSpPr>
          <p:nvPr>
            <p:ph idx="1"/>
          </p:nvPr>
        </p:nvSpPr>
        <p:spPr/>
        <p:txBody>
          <a:bodyPr/>
          <a:lstStyle/>
          <a:p>
            <a:r>
              <a:rPr lang="en-US" dirty="0"/>
              <a:t>Spyware – surveillance software or hardware</a:t>
            </a:r>
          </a:p>
          <a:p>
            <a:r>
              <a:rPr lang="en-US" dirty="0"/>
              <a:t>Logs keystrokes</a:t>
            </a:r>
          </a:p>
          <a:p>
            <a:r>
              <a:rPr lang="en-US" dirty="0"/>
              <a:t>Used to harvest credentials</a:t>
            </a:r>
          </a:p>
        </p:txBody>
      </p:sp>
      <p:sp>
        <p:nvSpPr>
          <p:cNvPr id="4" name="TextBox 3">
            <a:extLst>
              <a:ext uri="{FF2B5EF4-FFF2-40B4-BE49-F238E27FC236}">
                <a16:creationId xmlns:a16="http://schemas.microsoft.com/office/drawing/2014/main" id="{63452E02-B302-4BE9-85D7-7847DDB809ED}"/>
              </a:ext>
            </a:extLst>
          </p:cNvPr>
          <p:cNvSpPr txBox="1"/>
          <p:nvPr/>
        </p:nvSpPr>
        <p:spPr>
          <a:xfrm>
            <a:off x="2519838" y="5317068"/>
            <a:ext cx="7761586" cy="769441"/>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rPr>
              <a:t>Easy to write a program to do that, lots of online tools available; silently capture whatever on your keyboard for example</a:t>
            </a:r>
          </a:p>
        </p:txBody>
      </p:sp>
    </p:spTree>
    <p:extLst>
      <p:ext uri="{BB962C8B-B14F-4D97-AF65-F5344CB8AC3E}">
        <p14:creationId xmlns:p14="http://schemas.microsoft.com/office/powerpoint/2010/main" val="1548989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598934" y="273353"/>
            <a:ext cx="8299450" cy="1019032"/>
          </a:xfrm>
        </p:spPr>
        <p:txBody>
          <a:bodyPr/>
          <a:lstStyle/>
          <a:p>
            <a:r>
              <a:rPr lang="en-US" sz="4000" dirty="0">
                <a:solidFill>
                  <a:schemeClr val="tx2"/>
                </a:solidFill>
              </a:rPr>
              <a:t>What Is a Security Breach?</a:t>
            </a:r>
          </a:p>
        </p:txBody>
      </p:sp>
      <p:sp>
        <p:nvSpPr>
          <p:cNvPr id="10243" name="Content Placeholder 2"/>
          <p:cNvSpPr>
            <a:spLocks noGrp="1"/>
          </p:cNvSpPr>
          <p:nvPr>
            <p:ph idx="1"/>
          </p:nvPr>
        </p:nvSpPr>
        <p:spPr>
          <a:xfrm>
            <a:off x="598934" y="1230241"/>
            <a:ext cx="8299450" cy="4397517"/>
          </a:xfrm>
        </p:spPr>
        <p:txBody>
          <a:bodyPr/>
          <a:lstStyle/>
          <a:p>
            <a:r>
              <a:rPr lang="en-US" dirty="0"/>
              <a:t>Any event that results in a violation of any of the C-I-A security tenets</a:t>
            </a:r>
          </a:p>
          <a:p>
            <a:r>
              <a:rPr lang="en-US" dirty="0"/>
              <a:t>Some security breaches disrupt system services on purpose</a:t>
            </a:r>
          </a:p>
          <a:p>
            <a:r>
              <a:rPr lang="en-US" dirty="0"/>
              <a:t>Some are accidental and may result from hardware or software failures</a:t>
            </a:r>
          </a:p>
        </p:txBody>
      </p:sp>
      <p:sp>
        <p:nvSpPr>
          <p:cNvPr id="4" name="TextBox 3">
            <a:extLst>
              <a:ext uri="{FF2B5EF4-FFF2-40B4-BE49-F238E27FC236}">
                <a16:creationId xmlns:a16="http://schemas.microsoft.com/office/drawing/2014/main" id="{72C2E639-1D8C-48C5-B4A6-5C828123572A}"/>
              </a:ext>
            </a:extLst>
          </p:cNvPr>
          <p:cNvSpPr txBox="1"/>
          <p:nvPr/>
        </p:nvSpPr>
        <p:spPr>
          <a:xfrm>
            <a:off x="5920960" y="1818386"/>
            <a:ext cx="7761586" cy="430887"/>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rPr>
              <a:t>Confidentiality, integrity, vulnerability for example</a:t>
            </a:r>
          </a:p>
        </p:txBody>
      </p:sp>
    </p:spTree>
    <p:extLst>
      <p:ext uri="{BB962C8B-B14F-4D97-AF65-F5344CB8AC3E}">
        <p14:creationId xmlns:p14="http://schemas.microsoft.com/office/powerpoint/2010/main" val="3820370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590056" y="289425"/>
            <a:ext cx="8299450" cy="1275522"/>
          </a:xfrm>
        </p:spPr>
        <p:txBody>
          <a:bodyPr/>
          <a:lstStyle/>
          <a:p>
            <a:r>
              <a:rPr lang="en-US" sz="4000" dirty="0">
                <a:solidFill>
                  <a:schemeClr val="tx2"/>
                </a:solidFill>
              </a:rPr>
              <a:t>Activities that Cause Security Breaches</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4118754647"/>
              </p:ext>
            </p:extLst>
          </p:nvPr>
        </p:nvGraphicFramePr>
        <p:xfrm>
          <a:off x="590056" y="1741624"/>
          <a:ext cx="8299450" cy="3997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2726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4000" dirty="0"/>
              <a:t>Denial of Service Attack</a:t>
            </a:r>
          </a:p>
        </p:txBody>
      </p:sp>
      <p:sp>
        <p:nvSpPr>
          <p:cNvPr id="3" name="Content Placeholder 2"/>
          <p:cNvSpPr>
            <a:spLocks noGrp="1"/>
          </p:cNvSpPr>
          <p:nvPr>
            <p:ph idx="1"/>
          </p:nvPr>
        </p:nvSpPr>
        <p:spPr/>
        <p:txBody>
          <a:bodyPr/>
          <a:lstStyle/>
          <a:p>
            <a:r>
              <a:rPr lang="en-US" sz="2400" dirty="0"/>
              <a:t>A coordinated attempt to deny service by occupying a computer to perform large amounts of unnecessary tasks</a:t>
            </a:r>
          </a:p>
          <a:p>
            <a:pPr lvl="1"/>
            <a:r>
              <a:rPr lang="en-US" sz="2400" dirty="0"/>
              <a:t>Logic attacks</a:t>
            </a:r>
          </a:p>
          <a:p>
            <a:pPr lvl="1"/>
            <a:r>
              <a:rPr lang="en-US" sz="2400" dirty="0"/>
              <a:t>Flooding attacks</a:t>
            </a:r>
          </a:p>
          <a:p>
            <a:r>
              <a:rPr lang="en-US" sz="2400" dirty="0"/>
              <a:t>Protect using</a:t>
            </a:r>
          </a:p>
          <a:p>
            <a:pPr lvl="1"/>
            <a:r>
              <a:rPr lang="en-US" sz="2400" dirty="0"/>
              <a:t>Intrusion prevention system (IPS)</a:t>
            </a:r>
          </a:p>
          <a:p>
            <a:pPr lvl="1"/>
            <a:r>
              <a:rPr lang="en-US" sz="2400" dirty="0"/>
              <a:t>Intrusion detection system (IDS)</a:t>
            </a:r>
          </a:p>
          <a:p>
            <a:r>
              <a:rPr lang="en-US" sz="2400" dirty="0"/>
              <a:t>Attacks launched using</a:t>
            </a:r>
          </a:p>
          <a:p>
            <a:pPr lvl="1"/>
            <a:r>
              <a:rPr lang="en-US" sz="2400" dirty="0"/>
              <a:t>SYN flood</a:t>
            </a:r>
          </a:p>
          <a:p>
            <a:pPr lvl="1"/>
            <a:r>
              <a:rPr lang="en-US" sz="2400" dirty="0"/>
              <a:t>Smurfing</a:t>
            </a:r>
          </a:p>
        </p:txBody>
      </p:sp>
      <p:sp>
        <p:nvSpPr>
          <p:cNvPr id="4" name="TextBox 3">
            <a:extLst>
              <a:ext uri="{FF2B5EF4-FFF2-40B4-BE49-F238E27FC236}">
                <a16:creationId xmlns:a16="http://schemas.microsoft.com/office/drawing/2014/main" id="{83E74480-A7FE-4D75-B95F-B23144BCF4E8}"/>
              </a:ext>
            </a:extLst>
          </p:cNvPr>
          <p:cNvSpPr txBox="1"/>
          <p:nvPr/>
        </p:nvSpPr>
        <p:spPr>
          <a:xfrm>
            <a:off x="6359575" y="2153208"/>
            <a:ext cx="5832425" cy="1446550"/>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rPr>
              <a:t>Ex. Flaw in webserver code: able to send packet and use that flaw, server is down (</a:t>
            </a:r>
            <a:r>
              <a:rPr lang="en-US" sz="2200" b="1" dirty="0">
                <a:latin typeface="Times" panose="02020603050405020304" pitchFamily="18" charset="0"/>
                <a:cs typeface="Times" panose="02020603050405020304" pitchFamily="18" charset="0"/>
              </a:rPr>
              <a:t>logic attack</a:t>
            </a:r>
            <a:r>
              <a:rPr lang="en-US" sz="2200" dirty="0">
                <a:latin typeface="Times" panose="02020603050405020304" pitchFamily="18" charset="0"/>
                <a:cs typeface="Times" panose="02020603050405020304" pitchFamily="18" charset="0"/>
              </a:rPr>
              <a:t>)</a:t>
            </a:r>
          </a:p>
          <a:p>
            <a:endParaRPr lang="en-US" sz="2200" dirty="0">
              <a:latin typeface="Times" panose="02020603050405020304" pitchFamily="18" charset="0"/>
              <a:cs typeface="Times" panose="02020603050405020304" pitchFamily="18" charset="0"/>
            </a:endParaRPr>
          </a:p>
          <a:p>
            <a:r>
              <a:rPr lang="en-US" sz="2200" dirty="0">
                <a:latin typeface="Times" panose="02020603050405020304" pitchFamily="18" charset="0"/>
                <a:cs typeface="Times" panose="02020603050405020304" pitchFamily="18" charset="0"/>
              </a:rPr>
              <a:t>Ex. Sending several packets (</a:t>
            </a:r>
            <a:r>
              <a:rPr lang="en-US" sz="2200" b="1" dirty="0">
                <a:latin typeface="Times" panose="02020603050405020304" pitchFamily="18" charset="0"/>
                <a:cs typeface="Times" panose="02020603050405020304" pitchFamily="18" charset="0"/>
              </a:rPr>
              <a:t>flooding attack</a:t>
            </a:r>
            <a:r>
              <a:rPr lang="en-US" sz="2200" dirty="0">
                <a:latin typeface="Times" panose="02020603050405020304" pitchFamily="18" charset="0"/>
                <a:cs typeface="Times" panose="02020603050405020304" pitchFamily="18" charset="0"/>
              </a:rPr>
              <a:t>)</a:t>
            </a:r>
          </a:p>
        </p:txBody>
      </p:sp>
      <p:sp>
        <p:nvSpPr>
          <p:cNvPr id="5" name="TextBox 4">
            <a:extLst>
              <a:ext uri="{FF2B5EF4-FFF2-40B4-BE49-F238E27FC236}">
                <a16:creationId xmlns:a16="http://schemas.microsoft.com/office/drawing/2014/main" id="{13C7D012-2859-4198-BC30-9C98E20FE8D7}"/>
              </a:ext>
            </a:extLst>
          </p:cNvPr>
          <p:cNvSpPr txBox="1"/>
          <p:nvPr/>
        </p:nvSpPr>
        <p:spPr>
          <a:xfrm>
            <a:off x="5909809" y="4112133"/>
            <a:ext cx="7761586" cy="430887"/>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sym typeface="Wingdings" panose="05000000000000000000" pitchFamily="2" charset="2"/>
              </a:rPr>
              <a:t> Your responsibility to fix it when they tell you</a:t>
            </a:r>
            <a:endParaRPr lang="en-US" sz="22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961787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445" y="437965"/>
            <a:ext cx="4569806" cy="1236133"/>
          </a:xfrm>
        </p:spPr>
        <p:txBody>
          <a:bodyPr anchor="ctr"/>
          <a:lstStyle/>
          <a:p>
            <a:pPr algn="ctr"/>
            <a:r>
              <a:rPr lang="en-US" sz="4000" dirty="0"/>
              <a:t>SYN Flood Attack</a:t>
            </a:r>
            <a:br>
              <a:rPr lang="en-US" sz="4000" dirty="0"/>
            </a:br>
            <a:r>
              <a:rPr lang="en-US" sz="2800" dirty="0"/>
              <a:t>(</a:t>
            </a:r>
            <a:r>
              <a:rPr lang="en-US" sz="2800" dirty="0" err="1"/>
              <a:t>DDoS</a:t>
            </a:r>
            <a:r>
              <a:rPr lang="en-US" sz="2800" dirty="0"/>
              <a:t> version)</a:t>
            </a:r>
            <a:r>
              <a:rPr lang="en-US" sz="4000" dirty="0"/>
              <a:t> </a:t>
            </a:r>
          </a:p>
        </p:txBody>
      </p:sp>
      <p:pic>
        <p:nvPicPr>
          <p:cNvPr id="1038" name="Picture 14" descr="Image result for tcp handshak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7751" y="1056031"/>
            <a:ext cx="3981450" cy="2905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YN flood DDoS attack anim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4445" y="2653843"/>
            <a:ext cx="5647320" cy="37661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67F5C28-0F63-4FEC-AA6B-090ED7A5A7C5}"/>
              </a:ext>
            </a:extLst>
          </p:cNvPr>
          <p:cNvSpPr txBox="1"/>
          <p:nvPr/>
        </p:nvSpPr>
        <p:spPr>
          <a:xfrm>
            <a:off x="6891116" y="4447273"/>
            <a:ext cx="4895723" cy="2123658"/>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rPr>
              <a:t>Attackers send SYN packets with fake source IPs, server think 1mil users want to use it, keeps answering SYN-ACKs to all the randoms (not easy to find attacker because of fake IPs); innocent users receive these without knowing</a:t>
            </a:r>
          </a:p>
        </p:txBody>
      </p:sp>
      <p:sp>
        <p:nvSpPr>
          <p:cNvPr id="6" name="TextBox 5">
            <a:extLst>
              <a:ext uri="{FF2B5EF4-FFF2-40B4-BE49-F238E27FC236}">
                <a16:creationId xmlns:a16="http://schemas.microsoft.com/office/drawing/2014/main" id="{2D1FD24A-54BF-44B4-BBD8-2E3CD5183503}"/>
              </a:ext>
            </a:extLst>
          </p:cNvPr>
          <p:cNvSpPr txBox="1"/>
          <p:nvPr/>
        </p:nvSpPr>
        <p:spPr>
          <a:xfrm>
            <a:off x="1216890" y="1944771"/>
            <a:ext cx="7761586" cy="430887"/>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rPr>
              <a:t>Source is random, destination is target</a:t>
            </a:r>
          </a:p>
        </p:txBody>
      </p:sp>
    </p:spTree>
    <p:extLst>
      <p:ext uri="{BB962C8B-B14F-4D97-AF65-F5344CB8AC3E}">
        <p14:creationId xmlns:p14="http://schemas.microsoft.com/office/powerpoint/2010/main" val="1830652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4000" dirty="0"/>
              <a:t>Smurf Attack (</a:t>
            </a:r>
            <a:r>
              <a:rPr lang="en-US" sz="4000" dirty="0" err="1"/>
              <a:t>DDoS</a:t>
            </a:r>
            <a:r>
              <a:rPr lang="en-US" sz="4000" dirty="0"/>
              <a:t> version) </a:t>
            </a:r>
          </a:p>
        </p:txBody>
      </p:sp>
      <p:pic>
        <p:nvPicPr>
          <p:cNvPr id="1026" name="Picture 2" descr="What is Smurf Att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667" y="1293551"/>
            <a:ext cx="7099754" cy="53281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216AAF-B25C-407C-90D5-43D885BB6056}"/>
              </a:ext>
            </a:extLst>
          </p:cNvPr>
          <p:cNvSpPr txBox="1"/>
          <p:nvPr/>
        </p:nvSpPr>
        <p:spPr>
          <a:xfrm>
            <a:off x="7819421" y="1726789"/>
            <a:ext cx="4204347" cy="1446550"/>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rPr>
              <a:t>Attacker sends ping packets (source IP: IP of the target), destination is random, cannot easily detect who the attacker is</a:t>
            </a:r>
          </a:p>
        </p:txBody>
      </p:sp>
    </p:spTree>
    <p:extLst>
      <p:ext uri="{BB962C8B-B14F-4D97-AF65-F5344CB8AC3E}">
        <p14:creationId xmlns:p14="http://schemas.microsoft.com/office/powerpoint/2010/main" val="2039264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Unacceptable Web Browsing</a:t>
            </a:r>
          </a:p>
        </p:txBody>
      </p:sp>
      <p:sp>
        <p:nvSpPr>
          <p:cNvPr id="3" name="Content Placeholder 2"/>
          <p:cNvSpPr>
            <a:spLocks noGrp="1"/>
          </p:cNvSpPr>
          <p:nvPr>
            <p:ph idx="1"/>
          </p:nvPr>
        </p:nvSpPr>
        <p:spPr/>
        <p:txBody>
          <a:bodyPr/>
          <a:lstStyle/>
          <a:p>
            <a:r>
              <a:rPr lang="en-US" dirty="0"/>
              <a:t>Define acceptable web browsing in an acceptable use policy (AUP)</a:t>
            </a:r>
          </a:p>
          <a:p>
            <a:r>
              <a:rPr lang="en-US" dirty="0"/>
              <a:t>Unacceptable use can include:</a:t>
            </a:r>
          </a:p>
          <a:p>
            <a:pPr lvl="1"/>
            <a:r>
              <a:rPr lang="en-US" dirty="0"/>
              <a:t>Unauthorized users searching files or storage directories </a:t>
            </a:r>
          </a:p>
          <a:p>
            <a:pPr lvl="1"/>
            <a:r>
              <a:rPr lang="en-US" dirty="0"/>
              <a:t>Users visiting prohibited websites</a:t>
            </a:r>
          </a:p>
        </p:txBody>
      </p:sp>
      <p:sp>
        <p:nvSpPr>
          <p:cNvPr id="4" name="TextBox 3">
            <a:extLst>
              <a:ext uri="{FF2B5EF4-FFF2-40B4-BE49-F238E27FC236}">
                <a16:creationId xmlns:a16="http://schemas.microsoft.com/office/drawing/2014/main" id="{95C6F9BA-8CF0-4BF1-8BB9-5D6E7D197C09}"/>
              </a:ext>
            </a:extLst>
          </p:cNvPr>
          <p:cNvSpPr txBox="1"/>
          <p:nvPr/>
        </p:nvSpPr>
        <p:spPr>
          <a:xfrm>
            <a:off x="2519838" y="5317068"/>
            <a:ext cx="7761586" cy="430887"/>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rPr>
              <a:t>For example, not allowed to use BitTorrent</a:t>
            </a:r>
          </a:p>
        </p:txBody>
      </p:sp>
    </p:spTree>
    <p:extLst>
      <p:ext uri="{BB962C8B-B14F-4D97-AF65-F5344CB8AC3E}">
        <p14:creationId xmlns:p14="http://schemas.microsoft.com/office/powerpoint/2010/main" val="2184924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Wiretapping</a:t>
            </a:r>
          </a:p>
        </p:txBody>
      </p:sp>
      <p:graphicFrame>
        <p:nvGraphicFramePr>
          <p:cNvPr id="4" name="Content Placeholder 3"/>
          <p:cNvGraphicFramePr>
            <a:graphicFrameLocks noGrp="1"/>
          </p:cNvGraphicFramePr>
          <p:nvPr>
            <p:ph idx="1"/>
          </p:nvPr>
        </p:nvGraphicFramePr>
        <p:xfrm>
          <a:off x="1722784" y="1182758"/>
          <a:ext cx="8640417" cy="47608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119E9959-40DE-44F0-9F94-96C4F3CDC666}"/>
              </a:ext>
            </a:extLst>
          </p:cNvPr>
          <p:cNvSpPr txBox="1"/>
          <p:nvPr/>
        </p:nvSpPr>
        <p:spPr>
          <a:xfrm>
            <a:off x="925214" y="4714902"/>
            <a:ext cx="7761586" cy="430887"/>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rPr>
              <a:t>Modify, insert, disrupt packets</a:t>
            </a:r>
          </a:p>
        </p:txBody>
      </p:sp>
      <p:sp>
        <p:nvSpPr>
          <p:cNvPr id="6" name="TextBox 5">
            <a:extLst>
              <a:ext uri="{FF2B5EF4-FFF2-40B4-BE49-F238E27FC236}">
                <a16:creationId xmlns:a16="http://schemas.microsoft.com/office/drawing/2014/main" id="{10678A99-448C-4912-8C1B-B4A00C3794BC}"/>
              </a:ext>
            </a:extLst>
          </p:cNvPr>
          <p:cNvSpPr txBox="1"/>
          <p:nvPr/>
        </p:nvSpPr>
        <p:spPr>
          <a:xfrm>
            <a:off x="4430414" y="450261"/>
            <a:ext cx="7761586" cy="1785104"/>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rPr>
              <a:t>Ex. </a:t>
            </a:r>
            <a:r>
              <a:rPr lang="en-US" sz="2200" dirty="0" err="1">
                <a:latin typeface="Times" panose="02020603050405020304" pitchFamily="18" charset="0"/>
                <a:cs typeface="Times" panose="02020603050405020304" pitchFamily="18" charset="0"/>
              </a:rPr>
              <a:t>Promiscious</a:t>
            </a:r>
            <a:r>
              <a:rPr lang="en-US" sz="2200" dirty="0">
                <a:latin typeface="Times" panose="02020603050405020304" pitchFamily="18" charset="0"/>
                <a:cs typeface="Times" panose="02020603050405020304" pitchFamily="18" charset="0"/>
              </a:rPr>
              <a:t> mode enabled and installed </a:t>
            </a:r>
            <a:r>
              <a:rPr lang="en-US" sz="2200" dirty="0" err="1">
                <a:latin typeface="Times" panose="02020603050405020304" pitchFamily="18" charset="0"/>
                <a:cs typeface="Times" panose="02020603050405020304" pitchFamily="18" charset="0"/>
              </a:rPr>
              <a:t>wireshark</a:t>
            </a:r>
            <a:r>
              <a:rPr lang="en-US" sz="2200" dirty="0">
                <a:latin typeface="Times" panose="02020603050405020304" pitchFamily="18" charset="0"/>
                <a:cs typeface="Times" panose="02020603050405020304" pitchFamily="18" charset="0"/>
              </a:rPr>
              <a:t> and captured data packet. </a:t>
            </a:r>
            <a:r>
              <a:rPr lang="en-US" sz="2200" b="1" dirty="0">
                <a:latin typeface="Times" panose="02020603050405020304" pitchFamily="18" charset="0"/>
                <a:cs typeface="Times" panose="02020603050405020304" pitchFamily="18" charset="0"/>
              </a:rPr>
              <a:t>Passive since you didn’t do anything.</a:t>
            </a:r>
            <a:endParaRPr lang="en-US" sz="2200" dirty="0">
              <a:latin typeface="Times" panose="02020603050405020304" pitchFamily="18" charset="0"/>
              <a:cs typeface="Times" panose="02020603050405020304" pitchFamily="18" charset="0"/>
            </a:endParaRPr>
          </a:p>
          <a:p>
            <a:endParaRPr lang="en-US" sz="2200" dirty="0">
              <a:latin typeface="Times" panose="02020603050405020304" pitchFamily="18" charset="0"/>
              <a:cs typeface="Times" panose="02020603050405020304" pitchFamily="18" charset="0"/>
            </a:endParaRPr>
          </a:p>
          <a:p>
            <a:r>
              <a:rPr lang="en-US" sz="2200" dirty="0">
                <a:latin typeface="Times" panose="02020603050405020304" pitchFamily="18" charset="0"/>
                <a:cs typeface="Times" panose="02020603050405020304" pitchFamily="18" charset="0"/>
              </a:rPr>
              <a:t>Ex. Captured data packet and I modified, dropped, added packets. </a:t>
            </a:r>
            <a:r>
              <a:rPr lang="en-US" sz="2200" b="1" dirty="0">
                <a:latin typeface="Times" panose="02020603050405020304" pitchFamily="18" charset="0"/>
                <a:cs typeface="Times" panose="02020603050405020304" pitchFamily="18" charset="0"/>
              </a:rPr>
              <a:t>Active since you did something.</a:t>
            </a:r>
            <a:endParaRPr lang="en-US" sz="22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987341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p:cNvSpPr>
          <p:nvPr/>
        </p:nvSpPr>
        <p:spPr bwMode="auto">
          <a:xfrm>
            <a:off x="398579" y="493882"/>
            <a:ext cx="8299450" cy="990600"/>
          </a:xfrm>
          <a:prstGeom prst="rect">
            <a:avLst/>
          </a:prstGeom>
          <a:noFill/>
          <a:ln w="9525">
            <a:noFill/>
            <a:miter lim="800000"/>
            <a:headEnd/>
            <a:tailEnd/>
          </a:ln>
        </p:spPr>
        <p:txBody>
          <a:bodyPr/>
          <a:lstStyle/>
          <a:p>
            <a:pPr eaLnBrk="0" fontAlgn="base" hangingPunct="0">
              <a:spcBef>
                <a:spcPct val="0"/>
              </a:spcBef>
              <a:spcAft>
                <a:spcPct val="0"/>
              </a:spcAft>
            </a:pPr>
            <a:r>
              <a:rPr lang="en-US" sz="4000" b="1" dirty="0">
                <a:solidFill>
                  <a:srgbClr val="00407A"/>
                </a:solidFill>
                <a:latin typeface="Arial" charset="0"/>
              </a:rPr>
              <a:t>Learning Objective(s)</a:t>
            </a:r>
          </a:p>
        </p:txBody>
      </p:sp>
      <p:sp>
        <p:nvSpPr>
          <p:cNvPr id="6147" name="Content Placeholder 2"/>
          <p:cNvSpPr>
            <a:spLocks/>
          </p:cNvSpPr>
          <p:nvPr/>
        </p:nvSpPr>
        <p:spPr bwMode="auto">
          <a:xfrm>
            <a:off x="398579" y="1792490"/>
            <a:ext cx="8299450" cy="4194175"/>
          </a:xfrm>
          <a:prstGeom prst="rect">
            <a:avLst/>
          </a:prstGeom>
          <a:noFill/>
          <a:ln w="9525">
            <a:noFill/>
            <a:miter lim="800000"/>
            <a:headEnd/>
            <a:tailEnd/>
          </a:ln>
        </p:spPr>
        <p:txBody>
          <a:bodyPr/>
          <a:lstStyle/>
          <a:p>
            <a:pPr marL="457200" indent="-457200" eaLnBrk="0" fontAlgn="base" hangingPunct="0">
              <a:spcBef>
                <a:spcPct val="20000"/>
              </a:spcBef>
              <a:spcAft>
                <a:spcPct val="0"/>
              </a:spcAft>
              <a:buClr>
                <a:srgbClr val="ED6E2E"/>
              </a:buClr>
              <a:buFont typeface="Wingdings" pitchFamily="2" charset="2"/>
              <a:buChar char="§"/>
            </a:pPr>
            <a:r>
              <a:rPr lang="en-US" sz="3200" dirty="0">
                <a:solidFill>
                  <a:srgbClr val="000000"/>
                </a:solidFill>
                <a:latin typeface="Arial" charset="0"/>
              </a:rPr>
              <a:t>Describe how malicious attacks, threats, and vulnerabilities impact an IT infrastructure.</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Backdoors</a:t>
            </a:r>
          </a:p>
        </p:txBody>
      </p:sp>
      <p:sp>
        <p:nvSpPr>
          <p:cNvPr id="3" name="Content Placeholder 2"/>
          <p:cNvSpPr>
            <a:spLocks noGrp="1"/>
          </p:cNvSpPr>
          <p:nvPr>
            <p:ph idx="1"/>
          </p:nvPr>
        </p:nvSpPr>
        <p:spPr>
          <a:xfrm>
            <a:off x="719667" y="1416363"/>
            <a:ext cx="8299450" cy="1480564"/>
          </a:xfrm>
        </p:spPr>
        <p:txBody>
          <a:bodyPr/>
          <a:lstStyle/>
          <a:p>
            <a:r>
              <a:rPr lang="en-US" dirty="0"/>
              <a:t>Hidden access included by developers</a:t>
            </a:r>
          </a:p>
          <a:p>
            <a:r>
              <a:rPr lang="en-US" dirty="0"/>
              <a:t>Attackers can use them to gain access</a:t>
            </a:r>
          </a:p>
        </p:txBody>
      </p:sp>
      <p:sp>
        <p:nvSpPr>
          <p:cNvPr id="4" name="Title 1"/>
          <p:cNvSpPr txBox="1">
            <a:spLocks/>
          </p:cNvSpPr>
          <p:nvPr/>
        </p:nvSpPr>
        <p:spPr bwMode="auto">
          <a:xfrm>
            <a:off x="719667" y="2652496"/>
            <a:ext cx="8299450" cy="123613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charset="0"/>
              </a:defRPr>
            </a:lvl2pPr>
            <a:lvl3pPr algn="l" rtl="0" eaLnBrk="0" fontAlgn="base" hangingPunct="0">
              <a:spcBef>
                <a:spcPct val="0"/>
              </a:spcBef>
              <a:spcAft>
                <a:spcPct val="0"/>
              </a:spcAft>
              <a:defRPr sz="2400" b="1">
                <a:solidFill>
                  <a:srgbClr val="00407A"/>
                </a:solidFill>
                <a:latin typeface="Arial" charset="0"/>
              </a:defRPr>
            </a:lvl3pPr>
            <a:lvl4pPr algn="l" rtl="0" eaLnBrk="0" fontAlgn="base" hangingPunct="0">
              <a:spcBef>
                <a:spcPct val="0"/>
              </a:spcBef>
              <a:spcAft>
                <a:spcPct val="0"/>
              </a:spcAft>
              <a:defRPr sz="2400" b="1">
                <a:solidFill>
                  <a:srgbClr val="00407A"/>
                </a:solidFill>
                <a:latin typeface="Arial" charset="0"/>
              </a:defRPr>
            </a:lvl4pPr>
            <a:lvl5pPr algn="l" rtl="0" eaLnBrk="0" fontAlgn="base" hangingPunct="0">
              <a:spcBef>
                <a:spcPct val="0"/>
              </a:spcBef>
              <a:spcAft>
                <a:spcPct val="0"/>
              </a:spcAft>
              <a:defRPr sz="2400" b="1">
                <a:solidFill>
                  <a:srgbClr val="00407A"/>
                </a:solidFill>
                <a:latin typeface="Arial" charset="0"/>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a:lstStyle>
          <a:p>
            <a:r>
              <a:rPr lang="en-US" sz="4000" kern="0" dirty="0">
                <a:latin typeface="Arial"/>
              </a:rPr>
              <a:t>Data Modifications</a:t>
            </a:r>
          </a:p>
        </p:txBody>
      </p:sp>
      <p:sp>
        <p:nvSpPr>
          <p:cNvPr id="5" name="Content Placeholder 2"/>
          <p:cNvSpPr txBox="1">
            <a:spLocks/>
          </p:cNvSpPr>
          <p:nvPr/>
        </p:nvSpPr>
        <p:spPr bwMode="auto">
          <a:xfrm>
            <a:off x="719667" y="3850354"/>
            <a:ext cx="8299450" cy="23780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sz="3200">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3000">
                <a:solidFill>
                  <a:schemeClr val="tx1"/>
                </a:solidFill>
                <a:latin typeface="+mn-lt"/>
              </a:defRPr>
            </a:lvl2pPr>
            <a:lvl3pPr marL="1143000" indent="-228600" algn="l" rtl="0" eaLnBrk="0" fontAlgn="base" hangingPunct="0">
              <a:spcBef>
                <a:spcPct val="20000"/>
              </a:spcBef>
              <a:spcAft>
                <a:spcPct val="0"/>
              </a:spcAft>
              <a:buClr>
                <a:srgbClr val="ED6E2E"/>
              </a:buClr>
              <a:buChar char="-"/>
              <a:defRPr sz="2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a:lstStyle>
          <a:p>
            <a:pPr marL="0" indent="0">
              <a:buNone/>
            </a:pPr>
            <a:r>
              <a:rPr lang="en-US" kern="0" dirty="0">
                <a:solidFill>
                  <a:srgbClr val="000000"/>
                </a:solidFill>
                <a:latin typeface="Arial"/>
              </a:rPr>
              <a:t>Data that is:</a:t>
            </a:r>
          </a:p>
          <a:p>
            <a:r>
              <a:rPr lang="en-US" kern="0" dirty="0">
                <a:solidFill>
                  <a:srgbClr val="000000"/>
                </a:solidFill>
                <a:latin typeface="Arial"/>
              </a:rPr>
              <a:t>Purposely or accidentally modified </a:t>
            </a:r>
          </a:p>
          <a:p>
            <a:r>
              <a:rPr lang="en-US" kern="0" dirty="0">
                <a:solidFill>
                  <a:srgbClr val="000000"/>
                </a:solidFill>
                <a:latin typeface="Arial"/>
              </a:rPr>
              <a:t>Truncated</a:t>
            </a:r>
          </a:p>
        </p:txBody>
      </p:sp>
      <p:sp>
        <p:nvSpPr>
          <p:cNvPr id="6" name="TextBox 5">
            <a:extLst>
              <a:ext uri="{FF2B5EF4-FFF2-40B4-BE49-F238E27FC236}">
                <a16:creationId xmlns:a16="http://schemas.microsoft.com/office/drawing/2014/main" id="{362EE66C-F4D3-4B96-9642-11D3BDA9138E}"/>
              </a:ext>
            </a:extLst>
          </p:cNvPr>
          <p:cNvSpPr txBox="1"/>
          <p:nvPr/>
        </p:nvSpPr>
        <p:spPr>
          <a:xfrm>
            <a:off x="3835682" y="5317068"/>
            <a:ext cx="7761586" cy="1446550"/>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rPr>
              <a:t>Ex. </a:t>
            </a:r>
            <a:r>
              <a:rPr lang="en-US" sz="2200" dirty="0" err="1">
                <a:latin typeface="Times" panose="02020603050405020304" pitchFamily="18" charset="0"/>
                <a:cs typeface="Times" panose="02020603050405020304" pitchFamily="18" charset="0"/>
              </a:rPr>
              <a:t>nc</a:t>
            </a:r>
            <a:r>
              <a:rPr lang="en-US" sz="2200" dirty="0">
                <a:latin typeface="Times" panose="02020603050405020304" pitchFamily="18" charset="0"/>
                <a:cs typeface="Times" panose="02020603050405020304" pitchFamily="18" charset="0"/>
              </a:rPr>
              <a:t> –L –p2345 –e/bin/bash	</a:t>
            </a:r>
            <a:r>
              <a:rPr lang="en-US" sz="2200" dirty="0">
                <a:latin typeface="Times" panose="02020603050405020304" pitchFamily="18" charset="0"/>
                <a:cs typeface="Times" panose="02020603050405020304" pitchFamily="18" charset="0"/>
                <a:sym typeface="Wingdings" panose="05000000000000000000" pitchFamily="2" charset="2"/>
              </a:rPr>
              <a:t> creates backdoor on server, </a:t>
            </a:r>
          </a:p>
          <a:p>
            <a:r>
              <a:rPr lang="en-US" sz="2200" dirty="0">
                <a:latin typeface="Times" panose="02020603050405020304" pitchFamily="18" charset="0"/>
                <a:cs typeface="Times" panose="02020603050405020304" pitchFamily="18" charset="0"/>
                <a:sym typeface="Wingdings" panose="05000000000000000000" pitchFamily="2" charset="2"/>
              </a:rPr>
              <a:t>				whoever contact you provide </a:t>
            </a:r>
          </a:p>
          <a:p>
            <a:r>
              <a:rPr lang="en-US" sz="2200" dirty="0">
                <a:latin typeface="Times" panose="02020603050405020304" pitchFamily="18" charset="0"/>
                <a:cs typeface="Times" panose="02020603050405020304" pitchFamily="18" charset="0"/>
                <a:sym typeface="Wingdings" panose="05000000000000000000" pitchFamily="2" charset="2"/>
              </a:rPr>
              <a:t>				terminal??? Easy </a:t>
            </a:r>
            <a:r>
              <a:rPr lang="en-US" sz="2200" dirty="0" err="1">
                <a:latin typeface="Times" panose="02020603050405020304" pitchFamily="18" charset="0"/>
                <a:cs typeface="Times" panose="02020603050405020304" pitchFamily="18" charset="0"/>
                <a:sym typeface="Wingdings" panose="05000000000000000000" pitchFamily="2" charset="2"/>
              </a:rPr>
              <a:t>tho</a:t>
            </a:r>
            <a:endParaRPr lang="en-US" sz="2200" dirty="0">
              <a:latin typeface="Times" panose="02020603050405020304" pitchFamily="18" charset="0"/>
              <a:cs typeface="Times" panose="02020603050405020304" pitchFamily="18" charset="0"/>
              <a:sym typeface="Wingdings" panose="05000000000000000000" pitchFamily="2" charset="2"/>
            </a:endParaRPr>
          </a:p>
          <a:p>
            <a:r>
              <a:rPr lang="en-US" sz="2200" dirty="0">
                <a:latin typeface="Times" panose="02020603050405020304" pitchFamily="18" charset="0"/>
                <a:cs typeface="Times" panose="02020603050405020304" pitchFamily="18" charset="0"/>
                <a:sym typeface="Wingdings" panose="05000000000000000000" pitchFamily="2" charset="2"/>
              </a:rPr>
              <a:t>-L  keep the backdoor open forever</a:t>
            </a:r>
            <a:endParaRPr lang="en-US" sz="2200" dirty="0">
              <a:latin typeface="Times" panose="02020603050405020304" pitchFamily="18" charset="0"/>
              <a:cs typeface="Times" panose="02020603050405020304" pitchFamily="18" charset="0"/>
            </a:endParaRPr>
          </a:p>
        </p:txBody>
      </p:sp>
      <p:sp>
        <p:nvSpPr>
          <p:cNvPr id="7" name="TextBox 6">
            <a:extLst>
              <a:ext uri="{FF2B5EF4-FFF2-40B4-BE49-F238E27FC236}">
                <a16:creationId xmlns:a16="http://schemas.microsoft.com/office/drawing/2014/main" id="{C02C293F-C1CC-4BF4-AA97-EFE81BD6892C}"/>
              </a:ext>
            </a:extLst>
          </p:cNvPr>
          <p:cNvSpPr txBox="1"/>
          <p:nvPr/>
        </p:nvSpPr>
        <p:spPr>
          <a:xfrm>
            <a:off x="6679243" y="3338575"/>
            <a:ext cx="7761586" cy="769441"/>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rPr>
              <a:t>Ex. </a:t>
            </a:r>
            <a:r>
              <a:rPr lang="en-US" sz="2200" dirty="0" err="1">
                <a:latin typeface="Times" panose="02020603050405020304" pitchFamily="18" charset="0"/>
                <a:cs typeface="Times" panose="02020603050405020304" pitchFamily="18" charset="0"/>
              </a:rPr>
              <a:t>nc</a:t>
            </a:r>
            <a:r>
              <a:rPr lang="en-US" sz="2200" dirty="0">
                <a:latin typeface="Times" panose="02020603050405020304" pitchFamily="18" charset="0"/>
                <a:cs typeface="Times" panose="02020603050405020304" pitchFamily="18" charset="0"/>
              </a:rPr>
              <a:t> IP Port# and you’ll connect there</a:t>
            </a:r>
          </a:p>
          <a:p>
            <a:r>
              <a:rPr lang="en-US" sz="2200" dirty="0">
                <a:latin typeface="Times" panose="02020603050405020304" pitchFamily="18" charset="0"/>
                <a:cs typeface="Times" panose="02020603050405020304" pitchFamily="18" charset="0"/>
                <a:sym typeface="Wingdings" panose="05000000000000000000" pitchFamily="2" charset="2"/>
              </a:rPr>
              <a:t> </a:t>
            </a:r>
            <a:r>
              <a:rPr lang="en-US" sz="2200" dirty="0">
                <a:latin typeface="Times" panose="02020603050405020304" pitchFamily="18" charset="0"/>
                <a:cs typeface="Times" panose="02020603050405020304" pitchFamily="18" charset="0"/>
              </a:rPr>
              <a:t>Create backdoor so next time easier access</a:t>
            </a:r>
          </a:p>
        </p:txBody>
      </p:sp>
      <p:sp>
        <p:nvSpPr>
          <p:cNvPr id="8" name="TextBox 7">
            <a:extLst>
              <a:ext uri="{FF2B5EF4-FFF2-40B4-BE49-F238E27FC236}">
                <a16:creationId xmlns:a16="http://schemas.microsoft.com/office/drawing/2014/main" id="{C86EF921-01EA-4DEC-9A32-3825D0FBBA73}"/>
              </a:ext>
            </a:extLst>
          </p:cNvPr>
          <p:cNvSpPr txBox="1"/>
          <p:nvPr/>
        </p:nvSpPr>
        <p:spPr>
          <a:xfrm>
            <a:off x="1750404" y="5655622"/>
            <a:ext cx="7761586" cy="430887"/>
          </a:xfrm>
          <a:prstGeom prst="rect">
            <a:avLst/>
          </a:prstGeom>
          <a:noFill/>
        </p:spPr>
        <p:txBody>
          <a:bodyPr wrap="square" rtlCol="0">
            <a:spAutoFit/>
          </a:bodyPr>
          <a:lstStyle/>
          <a:p>
            <a:r>
              <a:rPr lang="en-US" sz="2200" dirty="0" err="1">
                <a:latin typeface="Times" panose="02020603050405020304" pitchFamily="18" charset="0"/>
                <a:cs typeface="Times" panose="02020603050405020304" pitchFamily="18" charset="0"/>
              </a:rPr>
              <a:t>netcat</a:t>
            </a:r>
            <a:endParaRPr lang="en-US" sz="22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24940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BDB8-8DDD-487D-8346-B4E6C90A8A71}"/>
              </a:ext>
            </a:extLst>
          </p:cNvPr>
          <p:cNvSpPr>
            <a:spLocks noGrp="1"/>
          </p:cNvSpPr>
          <p:nvPr>
            <p:ph type="title"/>
          </p:nvPr>
        </p:nvSpPr>
        <p:spPr/>
        <p:txBody>
          <a:bodyPr/>
          <a:lstStyle/>
          <a:p>
            <a:r>
              <a:rPr lang="en-US" dirty="0"/>
              <a:t>Additional Security Threats</a:t>
            </a:r>
          </a:p>
        </p:txBody>
      </p:sp>
      <p:sp>
        <p:nvSpPr>
          <p:cNvPr id="3" name="Content Placeholder 2">
            <a:extLst>
              <a:ext uri="{FF2B5EF4-FFF2-40B4-BE49-F238E27FC236}">
                <a16:creationId xmlns:a16="http://schemas.microsoft.com/office/drawing/2014/main" id="{592478E6-985B-4B0F-8EE3-FF11B1B9FE25}"/>
              </a:ext>
            </a:extLst>
          </p:cNvPr>
          <p:cNvSpPr>
            <a:spLocks noGrp="1"/>
          </p:cNvSpPr>
          <p:nvPr>
            <p:ph idx="1"/>
          </p:nvPr>
        </p:nvSpPr>
        <p:spPr/>
        <p:txBody>
          <a:bodyPr/>
          <a:lstStyle/>
          <a:p>
            <a:r>
              <a:rPr lang="en-US" dirty="0"/>
              <a:t>Spam</a:t>
            </a:r>
          </a:p>
          <a:p>
            <a:r>
              <a:rPr lang="en-US" dirty="0"/>
              <a:t>Hoaxes</a:t>
            </a:r>
          </a:p>
          <a:p>
            <a:r>
              <a:rPr lang="en-US" dirty="0"/>
              <a:t>Cookies </a:t>
            </a:r>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9F6F813E-F12A-47D9-8A18-8590E297B9B2}"/>
              </a:ext>
            </a:extLst>
          </p:cNvPr>
          <p:cNvSpPr txBox="1"/>
          <p:nvPr/>
        </p:nvSpPr>
        <p:spPr>
          <a:xfrm>
            <a:off x="2898979" y="2774590"/>
            <a:ext cx="7761586" cy="430887"/>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rPr>
              <a:t>Ex. Automatic login</a:t>
            </a:r>
          </a:p>
        </p:txBody>
      </p:sp>
      <p:sp>
        <p:nvSpPr>
          <p:cNvPr id="5" name="TextBox 4">
            <a:extLst>
              <a:ext uri="{FF2B5EF4-FFF2-40B4-BE49-F238E27FC236}">
                <a16:creationId xmlns:a16="http://schemas.microsoft.com/office/drawing/2014/main" id="{E0B6B917-D1A5-4DF9-AC88-984488AA2C53}"/>
              </a:ext>
            </a:extLst>
          </p:cNvPr>
          <p:cNvSpPr txBox="1"/>
          <p:nvPr/>
        </p:nvSpPr>
        <p:spPr>
          <a:xfrm>
            <a:off x="2519838" y="5317068"/>
            <a:ext cx="7761586" cy="769441"/>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rPr>
              <a:t>Capturing all cookies of your targets can give you access to usernames and passwords and keys</a:t>
            </a:r>
          </a:p>
        </p:txBody>
      </p:sp>
    </p:spTree>
    <p:extLst>
      <p:ext uri="{BB962C8B-B14F-4D97-AF65-F5344CB8AC3E}">
        <p14:creationId xmlns:p14="http://schemas.microsoft.com/office/powerpoint/2010/main" val="1064575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z="4000" dirty="0"/>
              <a:t>Key Concepts</a:t>
            </a:r>
          </a:p>
        </p:txBody>
      </p:sp>
      <p:sp>
        <p:nvSpPr>
          <p:cNvPr id="7171" name="Content Placeholder 2"/>
          <p:cNvSpPr>
            <a:spLocks noGrp="1"/>
          </p:cNvSpPr>
          <p:nvPr>
            <p:ph idx="1"/>
          </p:nvPr>
        </p:nvSpPr>
        <p:spPr>
          <a:xfrm>
            <a:off x="744755" y="1540933"/>
            <a:ext cx="8299450" cy="4531877"/>
          </a:xfrm>
        </p:spPr>
        <p:txBody>
          <a:bodyPr/>
          <a:lstStyle/>
          <a:p>
            <a:r>
              <a:rPr lang="en-US" dirty="0"/>
              <a:t>Malicious software and countermeasures</a:t>
            </a:r>
          </a:p>
          <a:p>
            <a:r>
              <a:rPr lang="en-US" dirty="0"/>
              <a:t>Common attacks and countermeasures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Malicious Activity on the Rise</a:t>
            </a:r>
          </a:p>
        </p:txBody>
      </p:sp>
      <p:sp>
        <p:nvSpPr>
          <p:cNvPr id="3" name="Content Placeholder 2"/>
          <p:cNvSpPr>
            <a:spLocks noGrp="1"/>
          </p:cNvSpPr>
          <p:nvPr>
            <p:ph idx="1"/>
          </p:nvPr>
        </p:nvSpPr>
        <p:spPr/>
        <p:txBody>
          <a:bodyPr/>
          <a:lstStyle/>
          <a:p>
            <a:r>
              <a:rPr lang="en-US" sz="2800" dirty="0"/>
              <a:t>Examples of the malicious attacks are everywhere</a:t>
            </a:r>
          </a:p>
          <a:p>
            <a:r>
              <a:rPr lang="en-US" sz="2800" dirty="0"/>
              <a:t>Data breaches occur in both public and private sectors</a:t>
            </a:r>
          </a:p>
          <a:p>
            <a:r>
              <a:rPr lang="en-US" sz="2800" dirty="0"/>
              <a:t>In 2013, China was top country of origin for cyberattacks, at 41 percent </a:t>
            </a:r>
          </a:p>
          <a:p>
            <a:r>
              <a:rPr lang="en-US" sz="2800" dirty="0"/>
              <a:t>United States was second at 10 percent</a:t>
            </a:r>
          </a:p>
        </p:txBody>
      </p:sp>
      <p:sp>
        <p:nvSpPr>
          <p:cNvPr id="4" name="TextBox 3">
            <a:extLst>
              <a:ext uri="{FF2B5EF4-FFF2-40B4-BE49-F238E27FC236}">
                <a16:creationId xmlns:a16="http://schemas.microsoft.com/office/drawing/2014/main" id="{9AD087A2-196E-4F4F-A5BA-D9975A083F7E}"/>
              </a:ext>
            </a:extLst>
          </p:cNvPr>
          <p:cNvSpPr txBox="1"/>
          <p:nvPr/>
        </p:nvSpPr>
        <p:spPr>
          <a:xfrm>
            <a:off x="2642501" y="4696614"/>
            <a:ext cx="7587349" cy="769441"/>
          </a:xfrm>
          <a:prstGeom prst="rect">
            <a:avLst/>
          </a:prstGeom>
          <a:noFill/>
        </p:spPr>
        <p:txBody>
          <a:bodyPr wrap="square" rtlCol="0">
            <a:spAutoFit/>
          </a:bodyPr>
          <a:lstStyle/>
          <a:p>
            <a:r>
              <a:rPr lang="en-US" sz="2200" dirty="0">
                <a:latin typeface="Times" panose="02020603050405020304" pitchFamily="18" charset="0"/>
                <a:cs typeface="Times" panose="02020603050405020304" pitchFamily="18" charset="0"/>
              </a:rPr>
              <a:t>Doesn’t mean the people of that country are the ones initiating that attack, they can use IP addresses in another country</a:t>
            </a:r>
          </a:p>
        </p:txBody>
      </p:sp>
    </p:spTree>
    <p:extLst>
      <p:ext uri="{BB962C8B-B14F-4D97-AF65-F5344CB8AC3E}">
        <p14:creationId xmlns:p14="http://schemas.microsoft.com/office/powerpoint/2010/main" val="2869430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9711" y="2825817"/>
            <a:ext cx="8212577" cy="1206366"/>
          </a:xfrm>
        </p:spPr>
        <p:txBody>
          <a:bodyPr/>
          <a:lstStyle/>
          <a:p>
            <a:r>
              <a:rPr lang="en-US" sz="4000" dirty="0">
                <a:solidFill>
                  <a:srgbClr val="204F91"/>
                </a:solidFill>
              </a:rPr>
              <a:t>What Are You Trying to Protect?</a:t>
            </a:r>
            <a:endParaRPr lang="en-US" dirty="0"/>
          </a:p>
        </p:txBody>
      </p:sp>
    </p:spTree>
    <p:extLst>
      <p:ext uri="{BB962C8B-B14F-4D97-AF65-F5344CB8AC3E}">
        <p14:creationId xmlns:p14="http://schemas.microsoft.com/office/powerpoint/2010/main" val="2663292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76423-7FF6-46CA-95D4-B54545AC8AB0}"/>
              </a:ext>
            </a:extLst>
          </p:cNvPr>
          <p:cNvSpPr>
            <a:spLocks noGrp="1"/>
          </p:cNvSpPr>
          <p:nvPr>
            <p:ph type="title"/>
          </p:nvPr>
        </p:nvSpPr>
        <p:spPr/>
        <p:txBody>
          <a:bodyPr/>
          <a:lstStyle/>
          <a:p>
            <a:r>
              <a:rPr lang="en-US" dirty="0"/>
              <a:t>Customer Data</a:t>
            </a:r>
          </a:p>
        </p:txBody>
      </p:sp>
      <p:sp>
        <p:nvSpPr>
          <p:cNvPr id="3" name="Content Placeholder 2">
            <a:extLst>
              <a:ext uri="{FF2B5EF4-FFF2-40B4-BE49-F238E27FC236}">
                <a16:creationId xmlns:a16="http://schemas.microsoft.com/office/drawing/2014/main" id="{E9AF7011-4E13-4BDC-8D2C-E57A11DC90B7}"/>
              </a:ext>
            </a:extLst>
          </p:cNvPr>
          <p:cNvSpPr>
            <a:spLocks noGrp="1"/>
          </p:cNvSpPr>
          <p:nvPr>
            <p:ph idx="1"/>
          </p:nvPr>
        </p:nvSpPr>
        <p:spPr/>
        <p:txBody>
          <a:bodyPr/>
          <a:lstStyle/>
          <a:p>
            <a:r>
              <a:rPr lang="en-US" dirty="0"/>
              <a:t>Name, address, phone, SSN, DOB, credit card data etc.</a:t>
            </a:r>
          </a:p>
          <a:p>
            <a:r>
              <a:rPr lang="en-US" dirty="0"/>
              <a:t>Could be used to impersonate an individual – </a:t>
            </a:r>
            <a:r>
              <a:rPr lang="en-US" b="1" dirty="0"/>
              <a:t>identity theft</a:t>
            </a:r>
            <a:endParaRPr lang="en-US" dirty="0"/>
          </a:p>
        </p:txBody>
      </p:sp>
    </p:spTree>
    <p:extLst>
      <p:ext uri="{BB962C8B-B14F-4D97-AF65-F5344CB8AC3E}">
        <p14:creationId xmlns:p14="http://schemas.microsoft.com/office/powerpoint/2010/main" val="206505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96613-79FC-463B-90E3-15872BB8629C}"/>
              </a:ext>
            </a:extLst>
          </p:cNvPr>
          <p:cNvSpPr>
            <a:spLocks noGrp="1"/>
          </p:cNvSpPr>
          <p:nvPr>
            <p:ph type="title"/>
          </p:nvPr>
        </p:nvSpPr>
        <p:spPr/>
        <p:txBody>
          <a:bodyPr/>
          <a:lstStyle/>
          <a:p>
            <a:r>
              <a:rPr lang="en-US" dirty="0"/>
              <a:t>IT and Network Infrastructure</a:t>
            </a:r>
          </a:p>
        </p:txBody>
      </p:sp>
      <p:sp>
        <p:nvSpPr>
          <p:cNvPr id="3" name="Content Placeholder 2">
            <a:extLst>
              <a:ext uri="{FF2B5EF4-FFF2-40B4-BE49-F238E27FC236}">
                <a16:creationId xmlns:a16="http://schemas.microsoft.com/office/drawing/2014/main" id="{1DB832FD-9B84-4361-A2BA-BB29DE0D63FE}"/>
              </a:ext>
            </a:extLst>
          </p:cNvPr>
          <p:cNvSpPr>
            <a:spLocks noGrp="1"/>
          </p:cNvSpPr>
          <p:nvPr>
            <p:ph idx="1"/>
          </p:nvPr>
        </p:nvSpPr>
        <p:spPr/>
        <p:txBody>
          <a:bodyPr/>
          <a:lstStyle/>
          <a:p>
            <a:r>
              <a:rPr lang="en-US" dirty="0"/>
              <a:t>Hardware – servers, workstations, switches, routers</a:t>
            </a:r>
          </a:p>
          <a:p>
            <a:r>
              <a:rPr lang="en-US" dirty="0"/>
              <a:t>Software</a:t>
            </a:r>
          </a:p>
        </p:txBody>
      </p:sp>
    </p:spTree>
    <p:extLst>
      <p:ext uri="{BB962C8B-B14F-4D97-AF65-F5344CB8AC3E}">
        <p14:creationId xmlns:p14="http://schemas.microsoft.com/office/powerpoint/2010/main" val="203767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EC926-12AA-4BF5-8898-6A35B8825FBD}"/>
              </a:ext>
            </a:extLst>
          </p:cNvPr>
          <p:cNvSpPr>
            <a:spLocks noGrp="1"/>
          </p:cNvSpPr>
          <p:nvPr>
            <p:ph type="title"/>
          </p:nvPr>
        </p:nvSpPr>
        <p:spPr/>
        <p:txBody>
          <a:bodyPr/>
          <a:lstStyle/>
          <a:p>
            <a:r>
              <a:rPr lang="en-US" dirty="0"/>
              <a:t>Intellectual Property</a:t>
            </a:r>
          </a:p>
        </p:txBody>
      </p:sp>
      <p:sp>
        <p:nvSpPr>
          <p:cNvPr id="3" name="Content Placeholder 2">
            <a:extLst>
              <a:ext uri="{FF2B5EF4-FFF2-40B4-BE49-F238E27FC236}">
                <a16:creationId xmlns:a16="http://schemas.microsoft.com/office/drawing/2014/main" id="{DC18C541-169F-423A-8F32-A843704DBBD5}"/>
              </a:ext>
            </a:extLst>
          </p:cNvPr>
          <p:cNvSpPr>
            <a:spLocks noGrp="1"/>
          </p:cNvSpPr>
          <p:nvPr>
            <p:ph idx="1"/>
          </p:nvPr>
        </p:nvSpPr>
        <p:spPr/>
        <p:txBody>
          <a:bodyPr/>
          <a:lstStyle/>
          <a:p>
            <a:r>
              <a:rPr lang="en-US" dirty="0"/>
              <a:t>Asset of an organization</a:t>
            </a:r>
          </a:p>
          <a:p>
            <a:r>
              <a:rPr lang="en-US" dirty="0"/>
              <a:t>Patents, drug formulas, scientific formulas, recipes, engineering plans etc.</a:t>
            </a:r>
          </a:p>
          <a:p>
            <a:r>
              <a:rPr lang="en-US" dirty="0"/>
              <a:t>Sets the business apart from it’s competitors</a:t>
            </a:r>
          </a:p>
          <a:p>
            <a:r>
              <a:rPr lang="en-US" dirty="0"/>
              <a:t>Theft or loss of IP causes financial and brand damage to the organization</a:t>
            </a:r>
          </a:p>
        </p:txBody>
      </p:sp>
    </p:spTree>
    <p:extLst>
      <p:ext uri="{BB962C8B-B14F-4D97-AF65-F5344CB8AC3E}">
        <p14:creationId xmlns:p14="http://schemas.microsoft.com/office/powerpoint/2010/main" val="1021547069"/>
      </p:ext>
    </p:extLst>
  </p:cSld>
  <p:clrMapOvr>
    <a:masterClrMapping/>
  </p:clrMapOvr>
</p:sld>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2777</Words>
  <Application>Microsoft Office PowerPoint</Application>
  <PresentationFormat>Widescreen</PresentationFormat>
  <Paragraphs>307</Paragraphs>
  <Slides>31</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Times</vt:lpstr>
      <vt:lpstr>Times New Roman</vt:lpstr>
      <vt:lpstr>Wingdings</vt:lpstr>
      <vt:lpstr>Blank Presentation</vt:lpstr>
      <vt:lpstr>Lecture 7: Malicious Attacks and Vulnerabilities   CS 07351: Cyber Security: Fundamentals, Principles and Applications  Dr. Vahid Heydari</vt:lpstr>
      <vt:lpstr>Copyright Note</vt:lpstr>
      <vt:lpstr>PowerPoint Presentation</vt:lpstr>
      <vt:lpstr>Key Concepts</vt:lpstr>
      <vt:lpstr>Malicious Activity on the Rise</vt:lpstr>
      <vt:lpstr>What Are You Trying to Protect?</vt:lpstr>
      <vt:lpstr>Customer Data</vt:lpstr>
      <vt:lpstr>IT and Network Infrastructure</vt:lpstr>
      <vt:lpstr>Intellectual Property</vt:lpstr>
      <vt:lpstr>Finances and Financial Data</vt:lpstr>
      <vt:lpstr>Service Availability and Productivity</vt:lpstr>
      <vt:lpstr>Reputation</vt:lpstr>
      <vt:lpstr>Whom Are You Trying to Catch?</vt:lpstr>
      <vt:lpstr>Attack Tools</vt:lpstr>
      <vt:lpstr>Protocol Analyzers</vt:lpstr>
      <vt:lpstr>Port Scanners</vt:lpstr>
      <vt:lpstr>OS Fingerprint Scanners</vt:lpstr>
      <vt:lpstr>Vulnerability Scanners</vt:lpstr>
      <vt:lpstr>Exploit Software</vt:lpstr>
      <vt:lpstr>Wardialers</vt:lpstr>
      <vt:lpstr>Password Crackers</vt:lpstr>
      <vt:lpstr>Keystroke Loggers</vt:lpstr>
      <vt:lpstr>What Is a Security Breach?</vt:lpstr>
      <vt:lpstr>Activities that Cause Security Breaches</vt:lpstr>
      <vt:lpstr>Denial of Service Attack</vt:lpstr>
      <vt:lpstr>SYN Flood Attack (DDoS version) </vt:lpstr>
      <vt:lpstr>Smurf Attack (DDoS version) </vt:lpstr>
      <vt:lpstr>Unacceptable Web Browsing</vt:lpstr>
      <vt:lpstr>Wiretapping</vt:lpstr>
      <vt:lpstr>Backdoors</vt:lpstr>
      <vt:lpstr>Additional Security Threats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Tapan Soni</dc:creator>
  <cp:lastModifiedBy>Pham, Sarah</cp:lastModifiedBy>
  <cp:revision>19</cp:revision>
  <dcterms:created xsi:type="dcterms:W3CDTF">2019-02-25T22:19:45Z</dcterms:created>
  <dcterms:modified xsi:type="dcterms:W3CDTF">2022-03-04T16:01:20Z</dcterms:modified>
</cp:coreProperties>
</file>