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309" r:id="rId2"/>
    <p:sldId id="310" r:id="rId3"/>
    <p:sldId id="312" r:id="rId4"/>
    <p:sldId id="311" r:id="rId5"/>
    <p:sldId id="313" r:id="rId6"/>
    <p:sldId id="338"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6600"/>
    <a:srgbClr val="0000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43" autoAdjust="0"/>
    <p:restoredTop sz="81625"/>
  </p:normalViewPr>
  <p:slideViewPr>
    <p:cSldViewPr>
      <p:cViewPr varScale="1">
        <p:scale>
          <a:sx n="70" d="100"/>
          <a:sy n="70" d="100"/>
        </p:scale>
        <p:origin x="134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806"/>
    </p:cViewPr>
  </p:notesTextViewPr>
  <p:sorterViewPr>
    <p:cViewPr>
      <p:scale>
        <a:sx n="75" d="100"/>
        <a:sy n="75" d="100"/>
      </p:scale>
      <p:origin x="0" y="66"/>
    </p:cViewPr>
  </p:sorterViewPr>
  <p:notesViewPr>
    <p:cSldViewPr>
      <p:cViewPr>
        <p:scale>
          <a:sx n="100" d="100"/>
          <a:sy n="100" d="100"/>
        </p:scale>
        <p:origin x="-1548" y="47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D060084E-391E-4C13-88F4-3650A123A8BD}"/>
    <pc:docChg chg="modSld">
      <pc:chgData name="Vahid Heydari" userId="065589f3340e704f" providerId="LiveId" clId="{D060084E-391E-4C13-88F4-3650A123A8BD}" dt="2022-01-14T15:36:42.739" v="0" actId="20577"/>
      <pc:docMkLst>
        <pc:docMk/>
      </pc:docMkLst>
      <pc:sldChg chg="modSp mod">
        <pc:chgData name="Vahid Heydari" userId="065589f3340e704f" providerId="LiveId" clId="{D060084E-391E-4C13-88F4-3650A123A8BD}" dt="2022-01-14T15:36:42.739" v="0" actId="20577"/>
        <pc:sldMkLst>
          <pc:docMk/>
          <pc:sldMk cId="1661794514" sldId="309"/>
        </pc:sldMkLst>
        <pc:spChg chg="mod">
          <ac:chgData name="Vahid Heydari" userId="065589f3340e704f" providerId="LiveId" clId="{D060084E-391E-4C13-88F4-3650A123A8BD}" dt="2022-01-14T15:36:42.739" v="0" actId="20577"/>
          <ac:spMkLst>
            <pc:docMk/>
            <pc:sldMk cId="1661794514" sldId="309"/>
            <ac:spMk id="5122" creationId="{00000000-0000-0000-0000-000000000000}"/>
          </ac:spMkLst>
        </pc:spChg>
      </pc:sldChg>
    </pc:docChg>
  </pc:docChgLst>
  <pc:docChgLst>
    <pc:chgData name="Vahid Heydari" userId="065589f3340e704f" providerId="LiveId" clId="{BE02CAFA-DE02-4425-8B96-7D15C8E1BB55}"/>
    <pc:docChg chg="modSld">
      <pc:chgData name="Vahid Heydari" userId="065589f3340e704f" providerId="LiveId" clId="{BE02CAFA-DE02-4425-8B96-7D15C8E1BB55}" dt="2019-10-24T20:53:18.821" v="1" actId="20577"/>
      <pc:docMkLst>
        <pc:docMk/>
      </pc:docMkLst>
      <pc:sldChg chg="modSp">
        <pc:chgData name="Vahid Heydari" userId="065589f3340e704f" providerId="LiveId" clId="{BE02CAFA-DE02-4425-8B96-7D15C8E1BB55}" dt="2019-10-24T20:53:18.821" v="1" actId="20577"/>
        <pc:sldMkLst>
          <pc:docMk/>
          <pc:sldMk cId="1661794514" sldId="309"/>
        </pc:sldMkLst>
        <pc:spChg chg="mod">
          <ac:chgData name="Vahid Heydari" userId="065589f3340e704f" providerId="LiveId" clId="{BE02CAFA-DE02-4425-8B96-7D15C8E1BB55}" dt="2019-10-24T20:53:18.821" v="1" actId="20577"/>
          <ac:spMkLst>
            <pc:docMk/>
            <pc:sldMk cId="1661794514" sldId="309"/>
            <ac:spMk id="5122" creationId="{00000000-0000-0000-0000-000000000000}"/>
          </ac:spMkLst>
        </pc:spChg>
      </pc:sldChg>
    </pc:docChg>
  </pc:docChgLst>
  <pc:docChgLst>
    <pc:chgData name="Vahid Heydari" userId="065589f3340e704f" providerId="LiveId" clId="{F17175F8-CC3F-2249-AF80-B8E5FEE6BD85}"/>
    <pc:docChg chg="modSld sldOrd">
      <pc:chgData name="Vahid Heydari" userId="065589f3340e704f" providerId="LiveId" clId="{F17175F8-CC3F-2249-AF80-B8E5FEE6BD85}" dt="2020-03-31T22:07:43.841" v="0"/>
      <pc:docMkLst>
        <pc:docMk/>
      </pc:docMkLst>
      <pc:sldChg chg="ord">
        <pc:chgData name="Vahid Heydari" userId="065589f3340e704f" providerId="LiveId" clId="{F17175F8-CC3F-2249-AF80-B8E5FEE6BD85}" dt="2020-03-31T22:07:43.841" v="0"/>
        <pc:sldMkLst>
          <pc:docMk/>
          <pc:sldMk cId="2131661135" sldId="3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82947" name="Rectangle 1027"/>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2948" name="Rectangle 1028"/>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82949" name="Rectangle 1029"/>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D1A35E30-0D53-FB4C-940F-0C0B0AA2B642}" type="slidenum">
              <a:rPr lang="en-US" altLang="en-US"/>
              <a:pPr/>
              <a:t>‹#›</a:t>
            </a:fld>
            <a:endParaRPr lang="en-US" altLang="en-US"/>
          </a:p>
        </p:txBody>
      </p:sp>
    </p:spTree>
    <p:extLst>
      <p:ext uri="{BB962C8B-B14F-4D97-AF65-F5344CB8AC3E}">
        <p14:creationId xmlns:p14="http://schemas.microsoft.com/office/powerpoint/2010/main" val="1668924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433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F3BFB270-0373-9A4D-A278-35C302F791E2}" type="slidenum">
              <a:rPr lang="en-US" altLang="en-US"/>
              <a:pPr/>
              <a:t>‹#›</a:t>
            </a:fld>
            <a:endParaRPr lang="en-US" altLang="en-US"/>
          </a:p>
        </p:txBody>
      </p:sp>
    </p:spTree>
    <p:extLst>
      <p:ext uri="{BB962C8B-B14F-4D97-AF65-F5344CB8AC3E}">
        <p14:creationId xmlns:p14="http://schemas.microsoft.com/office/powerpoint/2010/main" val="175583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204CD6-8BD3-4692-A4F1-DF486C90962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9469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Pwn</a:t>
            </a:r>
            <a:r>
              <a:rPr lang="en-US" dirty="0"/>
              <a:t>: </a:t>
            </a:r>
            <a:r>
              <a:rPr lang="en-US" sz="1200" b="0" i="0" kern="1200" dirty="0">
                <a:solidFill>
                  <a:schemeClr val="tx1"/>
                </a:solidFill>
                <a:effectLst/>
                <a:latin typeface="+mn-lt"/>
                <a:ea typeface="+mn-ea"/>
                <a:cs typeface="+mn-cs"/>
              </a:rPr>
              <a:t>totally defeat or dominate</a:t>
            </a:r>
            <a:endParaRPr lang="en-US" dirty="0"/>
          </a:p>
        </p:txBody>
      </p:sp>
      <p:sp>
        <p:nvSpPr>
          <p:cNvPr id="4" name="Slide Number Placeholder 3"/>
          <p:cNvSpPr>
            <a:spLocks noGrp="1"/>
          </p:cNvSpPr>
          <p:nvPr>
            <p:ph type="sldNum" sz="quarter" idx="10"/>
          </p:nvPr>
        </p:nvSpPr>
        <p:spPr/>
        <p:txBody>
          <a:bodyPr/>
          <a:lstStyle/>
          <a:p>
            <a:fld id="{B3E32BCA-4978-496E-ABA1-BDD391B9C846}" type="slidenum">
              <a:rPr lang="en-US" smtClean="0"/>
              <a:t>13</a:t>
            </a:fld>
            <a:endParaRPr lang="en-US"/>
          </a:p>
        </p:txBody>
      </p:sp>
    </p:spTree>
    <p:extLst>
      <p:ext uri="{BB962C8B-B14F-4D97-AF65-F5344CB8AC3E}">
        <p14:creationId xmlns:p14="http://schemas.microsoft.com/office/powerpoint/2010/main" val="378839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Attackers can give orders to start DDOS attacking. It doesn’t matter if you have access to big $20k server or a $50 thing, they have access to the same network and can generate the same amount of traffic. It’s not secure but has exact same access.</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14</a:t>
            </a:fld>
            <a:endParaRPr lang="en-US" altLang="en-US"/>
          </a:p>
        </p:txBody>
      </p:sp>
    </p:spTree>
    <p:extLst>
      <p:ext uri="{BB962C8B-B14F-4D97-AF65-F5344CB8AC3E}">
        <p14:creationId xmlns:p14="http://schemas.microsoft.com/office/powerpoint/2010/main" val="2092817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of </a:t>
            </a:r>
            <a:r>
              <a:rPr lang="en-US" dirty="0" err="1"/>
              <a:t>nmap</a:t>
            </a:r>
            <a:r>
              <a:rPr lang="en-US" dirty="0"/>
              <a:t>, </a:t>
            </a:r>
            <a:r>
              <a:rPr lang="en-US" dirty="0" err="1"/>
              <a:t>portscanning</a:t>
            </a:r>
            <a:endParaRPr lang="en-US" dirty="0"/>
          </a:p>
          <a:p>
            <a:endParaRPr lang="en-US" dirty="0"/>
          </a:p>
          <a:p>
            <a:r>
              <a:rPr lang="en-US" dirty="0"/>
              <a:t>Cybersecurity software idea: Train machine learning product to prevent attacks where it would check for open ports and flag them so they can be closed.</a:t>
            </a:r>
          </a:p>
          <a:p>
            <a:r>
              <a:rPr lang="en-US" dirty="0"/>
              <a:t>Cybersecurity is easier to create money, it’s started more recently rather than other older subjects like physics where you have to learn absolutely everything</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18</a:t>
            </a:fld>
            <a:endParaRPr lang="en-US" altLang="en-US"/>
          </a:p>
        </p:txBody>
      </p:sp>
    </p:spTree>
    <p:extLst>
      <p:ext uri="{BB962C8B-B14F-4D97-AF65-F5344CB8AC3E}">
        <p14:creationId xmlns:p14="http://schemas.microsoft.com/office/powerpoint/2010/main" val="372868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Government, since </a:t>
            </a:r>
            <a:r>
              <a:rPr lang="en-US" dirty="0" err="1"/>
              <a:t>mirai</a:t>
            </a:r>
            <a:r>
              <a:rPr lang="en-US" dirty="0"/>
              <a:t>, there’s some part of the government that tries to scan of everyone in the US and find vulnerabilities before attackers</a:t>
            </a:r>
          </a:p>
          <a:p>
            <a:r>
              <a:rPr lang="en-US" dirty="0"/>
              <a:t>In some cases, they may hack “for good reason” (IP addresses of US citizens just to close them so bad guys cannot find them)</a:t>
            </a:r>
          </a:p>
          <a:p>
            <a:r>
              <a:rPr lang="en-US" dirty="0"/>
              <a:t>Very controversial, but it works since many citizens don’t have knowledge on cybersecurity and the vulnerabilities they have</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19</a:t>
            </a:fld>
            <a:endParaRPr lang="en-US" altLang="en-US"/>
          </a:p>
        </p:txBody>
      </p:sp>
    </p:spTree>
    <p:extLst>
      <p:ext uri="{BB962C8B-B14F-4D97-AF65-F5344CB8AC3E}">
        <p14:creationId xmlns:p14="http://schemas.microsoft.com/office/powerpoint/2010/main" val="1844864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have different types? They’re doing the same thing, looking for open TCP ports. But, there are different kinds because cat and mouse game depending on defenses? of the server.</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21</a:t>
            </a:fld>
            <a:endParaRPr lang="en-US" altLang="en-US"/>
          </a:p>
        </p:txBody>
      </p:sp>
    </p:spTree>
    <p:extLst>
      <p:ext uri="{BB962C8B-B14F-4D97-AF65-F5344CB8AC3E}">
        <p14:creationId xmlns:p14="http://schemas.microsoft.com/office/powerpoint/2010/main" val="166126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 in range of IP addresses and range of ports. There are 65k ports. If looking at server, it’s 1k to 2k.</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22</a:t>
            </a:fld>
            <a:endParaRPr lang="en-US" altLang="en-US"/>
          </a:p>
        </p:txBody>
      </p:sp>
    </p:spTree>
    <p:extLst>
      <p:ext uri="{BB962C8B-B14F-4D97-AF65-F5344CB8AC3E}">
        <p14:creationId xmlns:p14="http://schemas.microsoft.com/office/powerpoint/2010/main" val="51504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Sends FIN to finish the connection.</a:t>
            </a:r>
          </a:p>
          <a:p>
            <a:r>
              <a:rPr lang="en-US" dirty="0"/>
              <a:t>If the port is closed and you send a SYN, you’re going to receive RST flag</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23</a:t>
            </a:fld>
            <a:endParaRPr lang="en-US" altLang="en-US"/>
          </a:p>
        </p:txBody>
      </p:sp>
    </p:spTree>
    <p:extLst>
      <p:ext uri="{BB962C8B-B14F-4D97-AF65-F5344CB8AC3E}">
        <p14:creationId xmlns:p14="http://schemas.microsoft.com/office/powerpoint/2010/main" val="3370574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setting ACK, sending RST (since we know SYN-ACK is sent, the port is open)</a:t>
            </a:r>
          </a:p>
          <a:p>
            <a:r>
              <a:rPr lang="en-US" dirty="0"/>
              <a:t>We don’t want to send ACK back so that the connection isn’t established (which can risk detection)</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25</a:t>
            </a:fld>
            <a:endParaRPr lang="en-US" altLang="en-US"/>
          </a:p>
        </p:txBody>
      </p:sp>
    </p:spTree>
    <p:extLst>
      <p:ext uri="{BB962C8B-B14F-4D97-AF65-F5344CB8AC3E}">
        <p14:creationId xmlns:p14="http://schemas.microsoft.com/office/powerpoint/2010/main" val="2959965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ignore sending SYN packets. How about sending FIN packet to all ports?</a:t>
            </a:r>
          </a:p>
          <a:p>
            <a:r>
              <a:rPr lang="en-US" dirty="0"/>
              <a:t>You’ll get nothing since you haven’t established a connection with the port (if the port is open)</a:t>
            </a:r>
          </a:p>
          <a:p>
            <a:r>
              <a:rPr lang="en-US" dirty="0"/>
              <a:t>Haven’t used SYN flags (prevent detection)</a:t>
            </a:r>
          </a:p>
          <a:p>
            <a:endParaRPr lang="en-US" dirty="0"/>
          </a:p>
          <a:p>
            <a:r>
              <a:rPr lang="en-US" dirty="0"/>
              <a:t>On the good side countermeasure: if there’s a FIN packet that we haven’t seen SYN for that connection, this is a port scan.</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26</a:t>
            </a:fld>
            <a:endParaRPr lang="en-US" altLang="en-US"/>
          </a:p>
        </p:txBody>
      </p:sp>
    </p:spTree>
    <p:extLst>
      <p:ext uri="{BB962C8B-B14F-4D97-AF65-F5344CB8AC3E}">
        <p14:creationId xmlns:p14="http://schemas.microsoft.com/office/powerpoint/2010/main" val="3121917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use SYN, FIN, nothing</a:t>
            </a:r>
          </a:p>
          <a:p>
            <a:r>
              <a:rPr lang="en-US" dirty="0"/>
              <a:t>Could bypass detection systems but the patch is “if someone is sending SYN or FIN or packets w/o flags to different ports, we can block them”</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27</a:t>
            </a:fld>
            <a:endParaRPr lang="en-US" altLang="en-US"/>
          </a:p>
        </p:txBody>
      </p:sp>
    </p:spTree>
    <p:extLst>
      <p:ext uri="{BB962C8B-B14F-4D97-AF65-F5344CB8AC3E}">
        <p14:creationId xmlns:p14="http://schemas.microsoft.com/office/powerpoint/2010/main" val="2260365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IP address is not there, web browser will ask the OS</a:t>
            </a:r>
          </a:p>
          <a:p>
            <a:r>
              <a:rPr lang="en-US" dirty="0"/>
              <a:t>Attackers might poison caches (fake IP addresses) so it won’t ask the server at all?</a:t>
            </a:r>
          </a:p>
          <a:p>
            <a:endParaRPr lang="en-US" dirty="0"/>
          </a:p>
          <a:p>
            <a:r>
              <a:rPr lang="en-US" dirty="0"/>
              <a:t>Looking for Wikipedia…</a:t>
            </a:r>
          </a:p>
          <a:p>
            <a:pPr marL="228600" indent="-228600">
              <a:buAutoNum type="arabicPeriod"/>
            </a:pPr>
            <a:r>
              <a:rPr lang="en-US" dirty="0"/>
              <a:t>DNS server asks root nameserver</a:t>
            </a:r>
          </a:p>
          <a:p>
            <a:pPr marL="228600" indent="-228600">
              <a:buAutoNum type="arabicPeriod"/>
            </a:pPr>
            <a:r>
              <a:rPr lang="en-US" dirty="0"/>
              <a:t>Doesn’t know nameserver but does know .org and ask the .org name server since it should have it</a:t>
            </a:r>
          </a:p>
          <a:p>
            <a:pPr marL="228600" indent="-228600">
              <a:buAutoNum type="arabicPeriod"/>
            </a:pPr>
            <a:r>
              <a:rPr lang="en-US" dirty="0"/>
              <a:t>It’ll search for that and then return it to DNS</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5</a:t>
            </a:fld>
            <a:endParaRPr lang="en-US" altLang="en-US"/>
          </a:p>
        </p:txBody>
      </p:sp>
    </p:spTree>
    <p:extLst>
      <p:ext uri="{BB962C8B-B14F-4D97-AF65-F5344CB8AC3E}">
        <p14:creationId xmlns:p14="http://schemas.microsoft.com/office/powerpoint/2010/main" val="280718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try everything (don’t use SYN or FIN so there’s no detections)</a:t>
            </a:r>
          </a:p>
          <a:p>
            <a:r>
              <a:rPr lang="en-US" dirty="0"/>
              <a:t>Can play with speed of port scanning on </a:t>
            </a:r>
            <a:r>
              <a:rPr lang="en-US" dirty="0" err="1"/>
              <a:t>nmap</a:t>
            </a:r>
            <a:r>
              <a:rPr lang="en-US" dirty="0"/>
              <a:t> b/c speed could be considered normal traffic</a:t>
            </a:r>
          </a:p>
          <a:p>
            <a:r>
              <a:rPr lang="en-US" dirty="0"/>
              <a:t>If you go slower sometimes, you might not be detected</a:t>
            </a:r>
          </a:p>
          <a:p>
            <a:endParaRPr lang="en-US" dirty="0"/>
          </a:p>
          <a:p>
            <a:r>
              <a:rPr lang="en-US" dirty="0"/>
              <a:t>Detection: “if it’s going slow and/or a lot of packets to different ports from one unique source IP address, block that IP”</a:t>
            </a:r>
          </a:p>
          <a:p>
            <a:r>
              <a:rPr lang="en-US" dirty="0"/>
              <a:t>Bypass </a:t>
            </a:r>
            <a:r>
              <a:rPr lang="en-US" dirty="0">
                <a:sym typeface="Wingdings" panose="05000000000000000000" pitchFamily="2" charset="2"/>
              </a:rPr>
              <a:t> use multiple IP addresses. IP header there’s a unique IP id number.</a:t>
            </a:r>
          </a:p>
          <a:p>
            <a:pPr marL="628650" lvl="1" indent="-171450">
              <a:buFont typeface="Arial" panose="020B0604020202020204" pitchFamily="34" charset="0"/>
              <a:buChar char="•"/>
            </a:pPr>
            <a:r>
              <a:rPr lang="en-US" dirty="0">
                <a:sym typeface="Wingdings" panose="05000000000000000000" pitchFamily="2" charset="2"/>
              </a:rPr>
              <a:t>Send random ping packet and write down the IP in the response</a:t>
            </a:r>
          </a:p>
          <a:p>
            <a:pPr marL="628650" lvl="1" indent="-171450">
              <a:buFont typeface="Arial" panose="020B0604020202020204" pitchFamily="34" charset="0"/>
              <a:buChar char="•"/>
            </a:pPr>
            <a:r>
              <a:rPr lang="en-US" dirty="0">
                <a:sym typeface="Wingdings" panose="05000000000000000000" pitchFamily="2" charset="2"/>
              </a:rPr>
              <a:t>During the time, you can see if someone’s not talking to any device</a:t>
            </a:r>
          </a:p>
          <a:p>
            <a:pPr marL="628650" lvl="1" indent="-171450">
              <a:buFont typeface="Arial" panose="020B0604020202020204" pitchFamily="34" charset="0"/>
              <a:buChar char="•"/>
            </a:pPr>
            <a:r>
              <a:rPr lang="en-US" dirty="0">
                <a:sym typeface="Wingdings" panose="05000000000000000000" pitchFamily="2" charset="2"/>
              </a:rPr>
              <a:t>So an attacker can use that device to avoid detection and use that IP as the source on the packet</a:t>
            </a:r>
          </a:p>
          <a:p>
            <a:pPr marL="628650" lvl="1" indent="-171450">
              <a:buFont typeface="Arial" panose="020B0604020202020204" pitchFamily="34" charset="0"/>
              <a:buChar char="•"/>
            </a:pPr>
            <a:r>
              <a:rPr lang="en-US" dirty="0">
                <a:sym typeface="Wingdings" panose="05000000000000000000" pitchFamily="2" charset="2"/>
              </a:rPr>
              <a:t>But first, before doing that, send ping to the thing and receive something back</a:t>
            </a:r>
          </a:p>
          <a:p>
            <a:pPr marL="628650" lvl="1" indent="-171450">
              <a:buFont typeface="Arial" panose="020B0604020202020204" pitchFamily="34" charset="0"/>
              <a:buChar char="•"/>
            </a:pPr>
            <a:r>
              <a:rPr lang="en-US" dirty="0">
                <a:sym typeface="Wingdings" panose="05000000000000000000" pitchFamily="2" charset="2"/>
              </a:rPr>
              <a:t>Send packet to TCP port with the IP address from the packet</a:t>
            </a:r>
          </a:p>
          <a:p>
            <a:pPr marL="628650" lvl="1" indent="-171450">
              <a:buFont typeface="Arial" panose="020B0604020202020204" pitchFamily="34" charset="0"/>
              <a:buChar char="•"/>
            </a:pPr>
            <a:r>
              <a:rPr lang="en-US" dirty="0">
                <a:sym typeface="Wingdings" panose="05000000000000000000" pitchFamily="2" charset="2"/>
              </a:rPr>
              <a:t>If it was closed, respond with RST</a:t>
            </a:r>
          </a:p>
          <a:p>
            <a:pPr marL="628650" lvl="1" indent="-171450">
              <a:buFont typeface="Arial" panose="020B0604020202020204" pitchFamily="34" charset="0"/>
              <a:buChar char="•"/>
            </a:pPr>
            <a:r>
              <a:rPr lang="en-US" dirty="0">
                <a:sym typeface="Wingdings" panose="05000000000000000000" pitchFamily="2" charset="2"/>
              </a:rPr>
              <a:t>If that source IP receives the RST, it will try to communicate since it’s weird that there’s no previous connection</a:t>
            </a:r>
          </a:p>
          <a:p>
            <a:pPr marL="628650" lvl="1" indent="-171450">
              <a:buFont typeface="Arial" panose="020B0604020202020204" pitchFamily="34" charset="0"/>
              <a:buChar char="•"/>
            </a:pPr>
            <a:r>
              <a:rPr lang="en-US" dirty="0">
                <a:sym typeface="Wingdings" panose="05000000000000000000" pitchFamily="2" charset="2"/>
              </a:rPr>
              <a:t>Like this, there’s no trace if the port is open</a:t>
            </a:r>
          </a:p>
          <a:p>
            <a:pPr marL="628650" lvl="1" indent="-171450">
              <a:buFont typeface="Arial" panose="020B0604020202020204" pitchFamily="34" charset="0"/>
              <a:buChar char="•"/>
            </a:pPr>
            <a:r>
              <a:rPr lang="en-US" dirty="0">
                <a:sym typeface="Wingdings" panose="05000000000000000000" pitchFamily="2" charset="2"/>
              </a:rPr>
              <a:t>Some OS use random numbers in IP identification to prevent this</a:t>
            </a:r>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28</a:t>
            </a:fld>
            <a:endParaRPr lang="en-US" altLang="en-US"/>
          </a:p>
        </p:txBody>
      </p:sp>
    </p:spTree>
    <p:extLst>
      <p:ext uri="{BB962C8B-B14F-4D97-AF65-F5344CB8AC3E}">
        <p14:creationId xmlns:p14="http://schemas.microsoft.com/office/powerpoint/2010/main" val="2774930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relate to TCP port.</a:t>
            </a:r>
          </a:p>
          <a:p>
            <a:r>
              <a:rPr lang="en-US" dirty="0"/>
              <a:t>Just want to see if it’s on (sending ping packet)</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29</a:t>
            </a:fld>
            <a:endParaRPr lang="en-US" altLang="en-US"/>
          </a:p>
        </p:txBody>
      </p:sp>
    </p:spTree>
    <p:extLst>
      <p:ext uri="{BB962C8B-B14F-4D97-AF65-F5344CB8AC3E}">
        <p14:creationId xmlns:p14="http://schemas.microsoft.com/office/powerpoint/2010/main" val="1744857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Nmap just sends one UDP packet to the port, it’s empty. If the port’s open, we won’t get anything b/c data part of UDP was empty. If the port is closed, UDP protocol will say nothing but in the network later, ICMP will send you a packet “port unreachable” and we can figure it out that way.</a:t>
            </a:r>
          </a:p>
          <a:p>
            <a:endParaRPr lang="en-US" dirty="0"/>
          </a:p>
          <a:p>
            <a:r>
              <a:rPr lang="en-US" dirty="0"/>
              <a:t>GUI on windows for </a:t>
            </a:r>
            <a:r>
              <a:rPr lang="en-US" dirty="0" err="1"/>
              <a:t>nmap</a:t>
            </a:r>
            <a:r>
              <a:rPr lang="en-US" dirty="0"/>
              <a:t> (which can mean that people besides cybersecurity-centered people can use it, and you can learn to port scan your things themselves). If you type “my </a:t>
            </a:r>
            <a:r>
              <a:rPr lang="en-US" dirty="0" err="1"/>
              <a:t>ip</a:t>
            </a:r>
            <a:r>
              <a:rPr lang="en-US" dirty="0"/>
              <a:t>” in google, you’ll get your public </a:t>
            </a:r>
            <a:r>
              <a:rPr lang="en-US" dirty="0" err="1"/>
              <a:t>ip</a:t>
            </a:r>
            <a:r>
              <a:rPr lang="en-US" dirty="0"/>
              <a:t>. You can scan on that IP from home and here. You should see nothing (if you see something, figure it out and try to close that part).</a:t>
            </a:r>
          </a:p>
          <a:p>
            <a:endParaRPr lang="en-US" dirty="0"/>
          </a:p>
          <a:p>
            <a:r>
              <a:rPr lang="en-US" dirty="0"/>
              <a:t>The admin GUI of the router, there’s a setting to make it accessible to the Internet. You can remotely connect to admin port of home router to solve the issue but it’s a big risk since your admin port could have access to the internet, and never trust any user/pass login pages or NFAs or authentication. If you have a port open to the internet, you’ll be immediately targeted by attackers. Attackers scanning for devices, as soon as they find it, they’ll take that opportunity.</a:t>
            </a:r>
          </a:p>
          <a:p>
            <a:endParaRPr lang="en-US" dirty="0"/>
          </a:p>
          <a:p>
            <a:r>
              <a:rPr lang="en-US" dirty="0"/>
              <a:t>No reason your browser should answer ping. Back out, it’s home, not server. Like someone knocking on your door, you’re not going to answer. We should not expect anyone to knock on the door. You can disable answering pings which can solve lots of problem (most attackers send first ping to see open ports and then they’ll </a:t>
            </a:r>
            <a:r>
              <a:rPr lang="en-US"/>
              <a:t>go attack).</a:t>
            </a:r>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30</a:t>
            </a:fld>
            <a:endParaRPr lang="en-US" altLang="en-US"/>
          </a:p>
        </p:txBody>
      </p:sp>
    </p:spTree>
    <p:extLst>
      <p:ext uri="{BB962C8B-B14F-4D97-AF65-F5344CB8AC3E}">
        <p14:creationId xmlns:p14="http://schemas.microsoft.com/office/powerpoint/2010/main" val="3672895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going into detail, but </a:t>
            </a:r>
            <a:r>
              <a:rPr lang="en-US" b="1" dirty="0"/>
              <a:t>DNS uses UDP</a:t>
            </a:r>
          </a:p>
          <a:p>
            <a:r>
              <a:rPr lang="en-US" b="0" dirty="0"/>
              <a:t>Question ex. Is this Wikipedia?</a:t>
            </a:r>
          </a:p>
          <a:p>
            <a:r>
              <a:rPr lang="en-US" b="0" dirty="0"/>
              <a:t>There can be one or more answers (possibility of 1+ IP address to one server </a:t>
            </a:r>
            <a:r>
              <a:rPr lang="en-US" b="0" dirty="0" err="1"/>
              <a:t>cuz</a:t>
            </a:r>
            <a:r>
              <a:rPr lang="en-US" b="0" dirty="0"/>
              <a:t> servers use mirrors)</a:t>
            </a:r>
          </a:p>
          <a:p>
            <a:r>
              <a:rPr lang="en-US" b="0" dirty="0"/>
              <a:t>Which is why we can use the internet despite multiple DDOS attacks a day</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6</a:t>
            </a:fld>
            <a:endParaRPr lang="en-US" altLang="en-US"/>
          </a:p>
        </p:txBody>
      </p:sp>
    </p:spTree>
    <p:extLst>
      <p:ext uri="{BB962C8B-B14F-4D97-AF65-F5344CB8AC3E}">
        <p14:creationId xmlns:p14="http://schemas.microsoft.com/office/powerpoint/2010/main" val="409351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Wireshark mirrors of the same server</a:t>
            </a:r>
          </a:p>
          <a:p>
            <a:r>
              <a:rPr lang="en-US" dirty="0"/>
              <a:t>Lots of IP addresses they can overwhelm</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7</a:t>
            </a:fld>
            <a:endParaRPr lang="en-US" altLang="en-US"/>
          </a:p>
        </p:txBody>
      </p:sp>
    </p:spTree>
    <p:extLst>
      <p:ext uri="{BB962C8B-B14F-4D97-AF65-F5344CB8AC3E}">
        <p14:creationId xmlns:p14="http://schemas.microsoft.com/office/powerpoint/2010/main" val="372744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you can say “rowan.edu” 1 2 3 4</a:t>
            </a:r>
          </a:p>
          <a:p>
            <a:r>
              <a:rPr lang="en-US" dirty="0"/>
              <a:t>If you add this to your host file, your computer isn’t going to ask the DNS server at all for the rowan IP address since you manually added it</a:t>
            </a:r>
          </a:p>
          <a:p>
            <a:r>
              <a:rPr lang="en-US" dirty="0"/>
              <a:t>Every time you type in rowan.edu and press enter, you’ll send packet??? (missed this part)</a:t>
            </a:r>
          </a:p>
          <a:p>
            <a:endParaRPr lang="en-US" dirty="0"/>
          </a:p>
          <a:p>
            <a:r>
              <a:rPr lang="en-US" dirty="0"/>
              <a:t>An app will create some way to poison your DNS and add something like this</a:t>
            </a:r>
          </a:p>
          <a:p>
            <a:r>
              <a:rPr lang="en-US" dirty="0"/>
              <a:t>If you put this one in the file and copy the face of rowan.edu, you can poison something and you can go to that fake website when you type in rowan.edu</a:t>
            </a:r>
          </a:p>
          <a:p>
            <a:endParaRPr lang="en-US" dirty="0"/>
          </a:p>
          <a:p>
            <a:r>
              <a:rPr lang="en-US" dirty="0"/>
              <a:t>There are easy way to bypass multi authentication, read text messages of someone else, etc.</a:t>
            </a:r>
          </a:p>
          <a:p>
            <a:r>
              <a:rPr lang="en-US" dirty="0"/>
              <a:t>It’s a little harder since the hacker must log on the same time as you (on these authentications)</a:t>
            </a:r>
          </a:p>
          <a:p>
            <a:r>
              <a:rPr lang="en-US" dirty="0"/>
              <a:t>This kind of poisoning does work </a:t>
            </a:r>
            <a:r>
              <a:rPr lang="en-US" dirty="0" err="1"/>
              <a:t>tho</a:t>
            </a:r>
            <a:endParaRPr lang="en-US" dirty="0"/>
          </a:p>
          <a:p>
            <a:r>
              <a:rPr lang="en-US" dirty="0"/>
              <a:t>Not just for attackers, but governments</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8</a:t>
            </a:fld>
            <a:endParaRPr lang="en-US" altLang="en-US"/>
          </a:p>
        </p:txBody>
      </p:sp>
    </p:spTree>
    <p:extLst>
      <p:ext uri="{BB962C8B-B14F-4D97-AF65-F5344CB8AC3E}">
        <p14:creationId xmlns:p14="http://schemas.microsoft.com/office/powerpoint/2010/main" val="42312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Seen in Iran, blocked sites in Iran example</a:t>
            </a:r>
          </a:p>
          <a:p>
            <a:r>
              <a:rPr lang="en-US" dirty="0"/>
              <a:t>Poisoning the DNS and send the IP of this page when you want to visit </a:t>
            </a:r>
            <a:r>
              <a:rPr lang="en-US" dirty="0" err="1"/>
              <a:t>facebook</a:t>
            </a:r>
            <a:r>
              <a:rPr lang="en-US" dirty="0"/>
              <a:t> for example</a:t>
            </a:r>
          </a:p>
          <a:p>
            <a:r>
              <a:rPr lang="en-US" dirty="0"/>
              <a:t>Used for censorship</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9</a:t>
            </a:fld>
            <a:endParaRPr lang="en-US" altLang="en-US"/>
          </a:p>
        </p:txBody>
      </p:sp>
    </p:spTree>
    <p:extLst>
      <p:ext uri="{BB962C8B-B14F-4D97-AF65-F5344CB8AC3E}">
        <p14:creationId xmlns:p14="http://schemas.microsoft.com/office/powerpoint/2010/main" val="1762411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have a lot of mirrors on the server to prevent DDOS attacks</a:t>
            </a:r>
          </a:p>
          <a:p>
            <a:r>
              <a:rPr lang="en-US" dirty="0"/>
              <a:t>If one server is busy, switch to another</a:t>
            </a:r>
          </a:p>
          <a:p>
            <a:r>
              <a:rPr lang="en-US" dirty="0"/>
              <a:t>We don’t want to transfer data to different locations, so mirrors are everywhere in different countries so they don’t get mixed up</a:t>
            </a:r>
          </a:p>
          <a:p>
            <a:r>
              <a:rPr lang="en-US" dirty="0"/>
              <a:t>Will look at which server is suitable for the location </a:t>
            </a:r>
            <a:r>
              <a:rPr lang="en-US" dirty="0">
                <a:sym typeface="Wingdings" panose="05000000000000000000" pitchFamily="2" charset="2"/>
              </a:rPr>
              <a:t> fast connection, move to nearby if too busy</a:t>
            </a:r>
          </a:p>
          <a:p>
            <a:endParaRPr lang="en-US" dirty="0">
              <a:sym typeface="Wingdings" panose="05000000000000000000" pitchFamily="2" charset="2"/>
            </a:endParaRPr>
          </a:p>
          <a:p>
            <a:r>
              <a:rPr lang="en-US" dirty="0">
                <a:sym typeface="Wingdings" panose="05000000000000000000" pitchFamily="2" charset="2"/>
              </a:rPr>
              <a:t>18 mirrors of their DNS server to provide services on the internet since it’s critical service</a:t>
            </a:r>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10</a:t>
            </a:fld>
            <a:endParaRPr lang="en-US" altLang="en-US"/>
          </a:p>
        </p:txBody>
      </p:sp>
    </p:spTree>
    <p:extLst>
      <p:ext uri="{BB962C8B-B14F-4D97-AF65-F5344CB8AC3E}">
        <p14:creationId xmlns:p14="http://schemas.microsoft.com/office/powerpoint/2010/main" val="3655524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way to mitigate DDOS when they’re overwhelming you, no one can come in</a:t>
            </a:r>
          </a:p>
          <a:p>
            <a:r>
              <a:rPr lang="en-US" dirty="0"/>
              <a:t>Some cases, we can talk to router that transferring the packet and stop that, but also stopping good users as well</a:t>
            </a:r>
          </a:p>
          <a:p>
            <a:r>
              <a:rPr lang="en-US" dirty="0"/>
              <a:t>Best solution is redundant architecture (the mirrors) but attackers can overwhelm all mirrors</a:t>
            </a:r>
          </a:p>
          <a:p>
            <a:endParaRPr lang="en-US" dirty="0"/>
          </a:p>
          <a:p>
            <a:r>
              <a:rPr lang="en-US" dirty="0"/>
              <a:t>They don’t have 10s of millions of devices, but any device on the internet can be used to attack</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11</a:t>
            </a:fld>
            <a:endParaRPr lang="en-US" altLang="en-US"/>
          </a:p>
        </p:txBody>
      </p:sp>
    </p:spTree>
    <p:extLst>
      <p:ext uri="{BB962C8B-B14F-4D97-AF65-F5344CB8AC3E}">
        <p14:creationId xmlns:p14="http://schemas.microsoft.com/office/powerpoint/2010/main" val="342995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Cameras, </a:t>
            </a:r>
            <a:r>
              <a:rPr lang="en-US" dirty="0" err="1"/>
              <a:t>smartdevices</a:t>
            </a:r>
            <a:r>
              <a:rPr lang="en-US" dirty="0"/>
              <a:t>, speakers, headphones, thermostats. All of these use IP addresses</a:t>
            </a:r>
          </a:p>
          <a:p>
            <a:r>
              <a:rPr lang="en-US" dirty="0"/>
              <a:t>These are reproduceable and cheap. There’s not even a team to program these cheap things, so there’s no concern for their security (too expensive for patches)</a:t>
            </a:r>
          </a:p>
          <a:p>
            <a:r>
              <a:rPr lang="en-US" dirty="0"/>
              <a:t>Devices like these don’t have much security, and we’re trusting these devices to bring them home and connect to the internet (not safe)</a:t>
            </a:r>
          </a:p>
          <a:p>
            <a:r>
              <a:rPr lang="en-US" dirty="0"/>
              <a:t>If something is connected to the internet, attackers can attack it, no way to 100% secure these devices</a:t>
            </a:r>
          </a:p>
          <a:p>
            <a:endParaRPr lang="en-US" dirty="0"/>
          </a:p>
          <a:p>
            <a:r>
              <a:rPr lang="en-US" dirty="0"/>
              <a:t>Some routers automatically connect port thing??? that can allow others to breach your cameras, etc.</a:t>
            </a:r>
          </a:p>
          <a:p>
            <a:r>
              <a:rPr lang="en-US" dirty="0"/>
              <a:t>A trojan could be hidden in an app, a kid could install it, and that can give access to everything else on the IoT</a:t>
            </a:r>
          </a:p>
          <a:p>
            <a:r>
              <a:rPr lang="en-US" dirty="0"/>
              <a:t>(“I’m now your soldier, waiting for your orders” and it’s infected)</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12</a:t>
            </a:fld>
            <a:endParaRPr lang="en-US" altLang="en-US"/>
          </a:p>
        </p:txBody>
      </p:sp>
    </p:spTree>
    <p:extLst>
      <p:ext uri="{BB962C8B-B14F-4D97-AF65-F5344CB8AC3E}">
        <p14:creationId xmlns:p14="http://schemas.microsoft.com/office/powerpoint/2010/main" val="3407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093F3C3-6165-9C4D-B9A6-BC2D67D28D12}" type="slidenum">
              <a:rPr lang="en-US" altLang="en-US"/>
              <a:pPr/>
              <a:t>‹#›</a:t>
            </a:fld>
            <a:endParaRPr lang="en-US" altLang="en-US"/>
          </a:p>
        </p:txBody>
      </p:sp>
    </p:spTree>
    <p:extLst>
      <p:ext uri="{BB962C8B-B14F-4D97-AF65-F5344CB8AC3E}">
        <p14:creationId xmlns:p14="http://schemas.microsoft.com/office/powerpoint/2010/main" val="190426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07B331-2998-3D40-AD31-5DC517D03855}" type="slidenum">
              <a:rPr lang="en-US" altLang="en-US"/>
              <a:pPr/>
              <a:t>‹#›</a:t>
            </a:fld>
            <a:endParaRPr lang="en-US" altLang="en-US"/>
          </a:p>
        </p:txBody>
      </p:sp>
    </p:spTree>
    <p:extLst>
      <p:ext uri="{BB962C8B-B14F-4D97-AF65-F5344CB8AC3E}">
        <p14:creationId xmlns:p14="http://schemas.microsoft.com/office/powerpoint/2010/main" val="25093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2AEB12-BA3C-2E46-9ED1-ECAE1F55188A}" type="slidenum">
              <a:rPr lang="en-US" altLang="en-US"/>
              <a:pPr/>
              <a:t>‹#›</a:t>
            </a:fld>
            <a:endParaRPr lang="en-US" altLang="en-US"/>
          </a:p>
        </p:txBody>
      </p:sp>
    </p:spTree>
    <p:extLst>
      <p:ext uri="{BB962C8B-B14F-4D97-AF65-F5344CB8AC3E}">
        <p14:creationId xmlns:p14="http://schemas.microsoft.com/office/powerpoint/2010/main" val="201093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6328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cxnSp>
        <p:nvCxnSpPr>
          <p:cNvPr id="6" name="Straight Connector 5"/>
          <p:cNvCxnSpPr/>
          <p:nvPr userDrawn="1"/>
        </p:nvCxnSpPr>
        <p:spPr>
          <a:xfrm>
            <a:off x="457200" y="1417638"/>
            <a:ext cx="8229600" cy="0"/>
          </a:xfrm>
          <a:prstGeom prst="line">
            <a:avLst/>
          </a:prstGeom>
          <a:ln w="25400">
            <a:solidFill>
              <a:srgbClr val="0077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497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83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6F2A1E-A94D-0E48-BBCD-B06E4D77FDDE}" type="slidenum">
              <a:rPr lang="en-US" altLang="en-US"/>
              <a:pPr/>
              <a:t>‹#›</a:t>
            </a:fld>
            <a:endParaRPr lang="en-US" altLang="en-US"/>
          </a:p>
        </p:txBody>
      </p:sp>
    </p:spTree>
    <p:extLst>
      <p:ext uri="{BB962C8B-B14F-4D97-AF65-F5344CB8AC3E}">
        <p14:creationId xmlns:p14="http://schemas.microsoft.com/office/powerpoint/2010/main" val="98585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24462FA-6198-DD44-A384-AC0C2CD3CE15}" type="slidenum">
              <a:rPr lang="en-US" altLang="en-US"/>
              <a:pPr/>
              <a:t>‹#›</a:t>
            </a:fld>
            <a:endParaRPr lang="en-US" altLang="en-US"/>
          </a:p>
        </p:txBody>
      </p:sp>
    </p:spTree>
    <p:extLst>
      <p:ext uri="{BB962C8B-B14F-4D97-AF65-F5344CB8AC3E}">
        <p14:creationId xmlns:p14="http://schemas.microsoft.com/office/powerpoint/2010/main" val="139328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AB33C0-AEBA-814F-AF43-AA188C3FFE2B}" type="slidenum">
              <a:rPr lang="en-US" altLang="en-US"/>
              <a:pPr/>
              <a:t>‹#›</a:t>
            </a:fld>
            <a:endParaRPr lang="en-US" altLang="en-US"/>
          </a:p>
        </p:txBody>
      </p:sp>
    </p:spTree>
    <p:extLst>
      <p:ext uri="{BB962C8B-B14F-4D97-AF65-F5344CB8AC3E}">
        <p14:creationId xmlns:p14="http://schemas.microsoft.com/office/powerpoint/2010/main" val="80396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630B84D-6D78-9B4B-9AA6-CC1D03057C06}" type="slidenum">
              <a:rPr lang="en-US" altLang="en-US"/>
              <a:pPr/>
              <a:t>‹#›</a:t>
            </a:fld>
            <a:endParaRPr lang="en-US" altLang="en-US"/>
          </a:p>
        </p:txBody>
      </p:sp>
    </p:spTree>
    <p:extLst>
      <p:ext uri="{BB962C8B-B14F-4D97-AF65-F5344CB8AC3E}">
        <p14:creationId xmlns:p14="http://schemas.microsoft.com/office/powerpoint/2010/main" val="25552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0C2CCE-7E8B-DC4E-9A42-6095B227DACE}" type="slidenum">
              <a:rPr lang="en-US" altLang="en-US"/>
              <a:pPr/>
              <a:t>‹#›</a:t>
            </a:fld>
            <a:endParaRPr lang="en-US" altLang="en-US"/>
          </a:p>
        </p:txBody>
      </p:sp>
      <p:sp>
        <p:nvSpPr>
          <p:cNvPr id="6"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12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54BA909-3EDF-1543-8F7A-347540D92EE0}" type="slidenum">
              <a:rPr lang="en-US" altLang="en-US"/>
              <a:pPr/>
              <a:t>‹#›</a:t>
            </a:fld>
            <a:endParaRPr lang="en-US" altLang="en-US"/>
          </a:p>
        </p:txBody>
      </p:sp>
      <p:sp>
        <p:nvSpPr>
          <p:cNvPr id="5"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85800" y="609600"/>
            <a:ext cx="7772400" cy="457200"/>
          </a:xfrm>
        </p:spPr>
        <p:txBody>
          <a:bodyPr/>
          <a:lstStyle/>
          <a:p>
            <a:r>
              <a:rPr lang="en-US"/>
              <a:t>Click to edit Master title style</a:t>
            </a:r>
          </a:p>
        </p:txBody>
      </p:sp>
    </p:spTree>
    <p:extLst>
      <p:ext uri="{BB962C8B-B14F-4D97-AF65-F5344CB8AC3E}">
        <p14:creationId xmlns:p14="http://schemas.microsoft.com/office/powerpoint/2010/main" val="192566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3D0FF58-3F58-2540-A302-A3B28C622698}" type="slidenum">
              <a:rPr lang="en-US" altLang="en-US"/>
              <a:pPr/>
              <a:t>‹#›</a:t>
            </a:fld>
            <a:endParaRPr lang="en-US" altLang="en-US"/>
          </a:p>
        </p:txBody>
      </p:sp>
    </p:spTree>
    <p:extLst>
      <p:ext uri="{BB962C8B-B14F-4D97-AF65-F5344CB8AC3E}">
        <p14:creationId xmlns:p14="http://schemas.microsoft.com/office/powerpoint/2010/main" val="203442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612D6F3-A7DF-CE4D-B6FB-0598B1A4AFF5}" type="slidenum">
              <a:rPr lang="en-US" altLang="en-US"/>
              <a:pPr/>
              <a:t>‹#›</a:t>
            </a:fld>
            <a:endParaRPr lang="en-US" altLang="en-US"/>
          </a:p>
        </p:txBody>
      </p:sp>
    </p:spTree>
    <p:extLst>
      <p:ext uri="{BB962C8B-B14F-4D97-AF65-F5344CB8AC3E}">
        <p14:creationId xmlns:p14="http://schemas.microsoft.com/office/powerpoint/2010/main" val="29261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lvl1pPr>
          </a:lstStyle>
          <a:p>
            <a:fld id="{39E0A7DF-D6DB-A64C-9848-481A93039F43}" type="slidenum">
              <a:rPr lang="en-US" altLang="en-US"/>
              <a:pPr/>
              <a:t>‹#›</a:t>
            </a:fld>
            <a:endParaRPr lang="en-US" altLang="en-US"/>
          </a:p>
        </p:txBody>
      </p:sp>
      <p:sp>
        <p:nvSpPr>
          <p:cNvPr id="1031" name="Line 7"/>
          <p:cNvSpPr>
            <a:spLocks noChangeShapeType="1"/>
          </p:cNvSpPr>
          <p:nvPr/>
        </p:nvSpPr>
        <p:spPr bwMode="auto">
          <a:xfrm>
            <a:off x="685800" y="1143000"/>
            <a:ext cx="77724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 name="Picture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315200" y="549564"/>
            <a:ext cx="1143000" cy="5299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2400">
          <a:solidFill>
            <a:schemeClr val="tx2"/>
          </a:solidFill>
          <a:latin typeface="Arial" charset="0"/>
        </a:defRPr>
      </a:lvl2pPr>
      <a:lvl3pPr algn="ctr" rtl="0" eaLnBrk="0" fontAlgn="base" hangingPunct="0">
        <a:spcBef>
          <a:spcPct val="0"/>
        </a:spcBef>
        <a:spcAft>
          <a:spcPct val="0"/>
        </a:spcAft>
        <a:defRPr sz="2400">
          <a:solidFill>
            <a:schemeClr val="tx2"/>
          </a:solidFill>
          <a:latin typeface="Arial" charset="0"/>
        </a:defRPr>
      </a:lvl3pPr>
      <a:lvl4pPr algn="ctr" rtl="0" eaLnBrk="0" fontAlgn="base" hangingPunct="0">
        <a:spcBef>
          <a:spcPct val="0"/>
        </a:spcBef>
        <a:spcAft>
          <a:spcPct val="0"/>
        </a:spcAft>
        <a:defRPr sz="2400">
          <a:solidFill>
            <a:schemeClr val="tx2"/>
          </a:solidFill>
          <a:latin typeface="Arial" charset="0"/>
        </a:defRPr>
      </a:lvl4pPr>
      <a:lvl5pPr algn="ctr" rtl="0" eaLnBrk="0" fontAlgn="base" hangingPunct="0">
        <a:spcBef>
          <a:spcPct val="0"/>
        </a:spcBef>
        <a:spcAft>
          <a:spcPct val="0"/>
        </a:spcAft>
        <a:defRPr sz="2400">
          <a:solidFill>
            <a:schemeClr val="tx2"/>
          </a:solidFill>
          <a:latin typeface="Arial" charset="0"/>
        </a:defRPr>
      </a:lvl5pPr>
      <a:lvl6pPr marL="457200" algn="ctr" rtl="0" eaLnBrk="0" fontAlgn="base" hangingPunct="0">
        <a:spcBef>
          <a:spcPct val="0"/>
        </a:spcBef>
        <a:spcAft>
          <a:spcPct val="0"/>
        </a:spcAft>
        <a:defRPr sz="2400">
          <a:solidFill>
            <a:schemeClr val="tx2"/>
          </a:solidFill>
          <a:latin typeface="Arial" charset="0"/>
        </a:defRPr>
      </a:lvl6pPr>
      <a:lvl7pPr marL="914400" algn="ctr" rtl="0" eaLnBrk="0" fontAlgn="base" hangingPunct="0">
        <a:spcBef>
          <a:spcPct val="0"/>
        </a:spcBef>
        <a:spcAft>
          <a:spcPct val="0"/>
        </a:spcAft>
        <a:defRPr sz="2400">
          <a:solidFill>
            <a:schemeClr val="tx2"/>
          </a:solidFill>
          <a:latin typeface="Arial" charset="0"/>
        </a:defRPr>
      </a:lvl7pPr>
      <a:lvl8pPr marL="1371600" algn="ctr" rtl="0" eaLnBrk="0" fontAlgn="base" hangingPunct="0">
        <a:spcBef>
          <a:spcPct val="0"/>
        </a:spcBef>
        <a:spcAft>
          <a:spcPct val="0"/>
        </a:spcAft>
        <a:defRPr sz="2400">
          <a:solidFill>
            <a:schemeClr val="tx2"/>
          </a:solidFill>
          <a:latin typeface="Arial" charset="0"/>
        </a:defRPr>
      </a:lvl8pPr>
      <a:lvl9pPr marL="1828800" algn="ctr" rtl="0" eaLnBrk="0" fontAlgn="base" hangingPunct="0">
        <a:spcBef>
          <a:spcPct val="0"/>
        </a:spcBef>
        <a:spcAft>
          <a:spcPct val="0"/>
        </a:spcAft>
        <a:defRPr sz="2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ah.edu/"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help.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1900238"/>
            <a:ext cx="8458200" cy="3366706"/>
          </a:xfrm>
          <a:noFill/>
        </p:spPr>
        <p:txBody>
          <a:bodyPr/>
          <a:lstStyle/>
          <a:p>
            <a:pPr eaLnBrk="1" hangingPunct="1"/>
            <a:r>
              <a:rPr lang="en-US" altLang="en-US" sz="3200" b="1" kern="0">
                <a:solidFill>
                  <a:srgbClr val="00407A"/>
                </a:solidFill>
              </a:rPr>
              <a:t>Lecture 8: </a:t>
            </a:r>
            <a:r>
              <a:rPr lang="sv-SE" altLang="en-US" sz="3200" b="1" kern="0" dirty="0">
                <a:solidFill>
                  <a:srgbClr val="00407A"/>
                </a:solidFill>
              </a:rPr>
              <a:t>Dyn DDOS Attack &amp; Port Scan Attacks</a:t>
            </a:r>
            <a:r>
              <a:rPr lang="en-US" altLang="en-US" sz="3200" b="1" kern="0" dirty="0">
                <a:solidFill>
                  <a:srgbClr val="00407A"/>
                </a:solidFill>
              </a:rPr>
              <a:t> </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CS 07351: Cyber Security: Fundamentals, Principles and Applications</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Dr. Vahid Heydari</a:t>
            </a:r>
            <a:endParaRPr lang="en-US" altLang="en-US" sz="3200" dirty="0"/>
          </a:p>
        </p:txBody>
      </p:sp>
    </p:spTree>
    <p:extLst>
      <p:ext uri="{BB962C8B-B14F-4D97-AF65-F5344CB8AC3E}">
        <p14:creationId xmlns:p14="http://schemas.microsoft.com/office/powerpoint/2010/main" val="166179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t>
            </a:r>
            <a:r>
              <a:rPr lang="en-US" dirty="0"/>
              <a:t> Traffic Director</a:t>
            </a:r>
          </a:p>
        </p:txBody>
      </p:sp>
      <p:sp>
        <p:nvSpPr>
          <p:cNvPr id="3" name="Content Placeholder 2"/>
          <p:cNvSpPr>
            <a:spLocks noGrp="1"/>
          </p:cNvSpPr>
          <p:nvPr>
            <p:ph idx="1"/>
          </p:nvPr>
        </p:nvSpPr>
        <p:spPr/>
        <p:txBody>
          <a:bodyPr>
            <a:normAutofit lnSpcReduction="10000"/>
          </a:bodyPr>
          <a:lstStyle/>
          <a:p>
            <a:r>
              <a:rPr lang="en-US" dirty="0"/>
              <a:t>Move traffic based on </a:t>
            </a:r>
            <a:r>
              <a:rPr lang="en-US" dirty="0" err="1"/>
              <a:t>Geolocation</a:t>
            </a:r>
            <a:endParaRPr lang="en-US" dirty="0"/>
          </a:p>
          <a:p>
            <a:pPr lvl="1"/>
            <a:r>
              <a:rPr lang="en-US" dirty="0"/>
              <a:t>Geo locate requesting IP address</a:t>
            </a:r>
          </a:p>
          <a:p>
            <a:pPr lvl="1"/>
            <a:r>
              <a:rPr lang="en-US" dirty="0"/>
              <a:t>Respond with DNS result in same part of globe</a:t>
            </a:r>
          </a:p>
          <a:p>
            <a:pPr lvl="2"/>
            <a:r>
              <a:rPr lang="en-US" dirty="0"/>
              <a:t>Minimize latency</a:t>
            </a:r>
          </a:p>
          <a:p>
            <a:pPr lvl="2"/>
            <a:r>
              <a:rPr lang="en-US" dirty="0"/>
              <a:t>Move traffic to nearby </a:t>
            </a:r>
            <a:r>
              <a:rPr lang="en-US" dirty="0" err="1"/>
              <a:t>geolocation</a:t>
            </a:r>
            <a:r>
              <a:rPr lang="en-US" dirty="0"/>
              <a:t> if current location is too busy</a:t>
            </a:r>
          </a:p>
          <a:p>
            <a:r>
              <a:rPr lang="en-US" dirty="0" err="1"/>
              <a:t>Dyn</a:t>
            </a:r>
            <a:r>
              <a:rPr lang="en-US" dirty="0"/>
              <a:t> has 18 geographic locations to improve DNS response time.</a:t>
            </a:r>
          </a:p>
          <a:p>
            <a:pPr lvl="1"/>
            <a:endParaRPr lang="en-US" dirty="0"/>
          </a:p>
        </p:txBody>
      </p:sp>
    </p:spTree>
    <p:extLst>
      <p:ext uri="{BB962C8B-B14F-4D97-AF65-F5344CB8AC3E}">
        <p14:creationId xmlns:p14="http://schemas.microsoft.com/office/powerpoint/2010/main" val="629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t>
            </a:r>
            <a:r>
              <a:rPr lang="en-US" dirty="0"/>
              <a:t> DDOS</a:t>
            </a:r>
          </a:p>
        </p:txBody>
      </p:sp>
      <p:sp>
        <p:nvSpPr>
          <p:cNvPr id="3" name="Content Placeholder 2"/>
          <p:cNvSpPr>
            <a:spLocks noGrp="1"/>
          </p:cNvSpPr>
          <p:nvPr>
            <p:ph idx="1"/>
          </p:nvPr>
        </p:nvSpPr>
        <p:spPr/>
        <p:txBody>
          <a:bodyPr>
            <a:normAutofit fontScale="85000" lnSpcReduction="20000"/>
          </a:bodyPr>
          <a:lstStyle/>
          <a:p>
            <a:r>
              <a:rPr lang="en-US" dirty="0"/>
              <a:t>Flood of queries from </a:t>
            </a:r>
            <a:r>
              <a:rPr lang="en-US" dirty="0">
                <a:highlight>
                  <a:srgbClr val="FFFF00"/>
                </a:highlight>
              </a:rPr>
              <a:t>10’s of millions of different IP addresses</a:t>
            </a:r>
            <a:r>
              <a:rPr lang="en-US" dirty="0"/>
              <a:t> against </a:t>
            </a:r>
            <a:r>
              <a:rPr lang="en-US" dirty="0" err="1"/>
              <a:t>Dyn</a:t>
            </a:r>
            <a:r>
              <a:rPr lang="en-US" dirty="0"/>
              <a:t> DNS servers in all 18 regions.</a:t>
            </a:r>
          </a:p>
          <a:p>
            <a:r>
              <a:rPr lang="en-US" dirty="0"/>
              <a:t>3 waves of attacks</a:t>
            </a:r>
          </a:p>
          <a:p>
            <a:r>
              <a:rPr lang="en-US" dirty="0"/>
              <a:t>How to mitigate?</a:t>
            </a:r>
          </a:p>
          <a:p>
            <a:pPr lvl="1"/>
            <a:r>
              <a:rPr lang="en-US" dirty="0"/>
              <a:t>Very fast packet filters, monitor, detect, and drop DDOS packets.</a:t>
            </a:r>
          </a:p>
          <a:p>
            <a:pPr lvl="2"/>
            <a:r>
              <a:rPr lang="en-US" dirty="0"/>
              <a:t>With enough devices can always overwhelm packet filters.</a:t>
            </a:r>
          </a:p>
          <a:p>
            <a:pPr lvl="1"/>
            <a:r>
              <a:rPr lang="en-US" dirty="0"/>
              <a:t>Redundant architecture</a:t>
            </a:r>
          </a:p>
          <a:p>
            <a:pPr lvl="2"/>
            <a:r>
              <a:rPr lang="en-US" dirty="0"/>
              <a:t>move traffic to a different system, region</a:t>
            </a:r>
          </a:p>
        </p:txBody>
      </p:sp>
    </p:spTree>
    <p:extLst>
      <p:ext uri="{BB962C8B-B14F-4D97-AF65-F5344CB8AC3E}">
        <p14:creationId xmlns:p14="http://schemas.microsoft.com/office/powerpoint/2010/main" val="46060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a:t>
            </a:r>
          </a:p>
        </p:txBody>
      </p:sp>
      <p:sp>
        <p:nvSpPr>
          <p:cNvPr id="3" name="Content Placeholder 2"/>
          <p:cNvSpPr>
            <a:spLocks noGrp="1"/>
          </p:cNvSpPr>
          <p:nvPr>
            <p:ph idx="1"/>
          </p:nvPr>
        </p:nvSpPr>
        <p:spPr/>
        <p:txBody>
          <a:bodyPr/>
          <a:lstStyle/>
          <a:p>
            <a:r>
              <a:rPr lang="en-US" dirty="0"/>
              <a:t>Internet of Things</a:t>
            </a:r>
          </a:p>
          <a:p>
            <a:pPr lvl="1"/>
            <a:r>
              <a:rPr lang="en-US" dirty="0"/>
              <a:t>All those other things connected to the internet?</a:t>
            </a:r>
          </a:p>
        </p:txBody>
      </p:sp>
      <p:pic>
        <p:nvPicPr>
          <p:cNvPr id="4100" name="Picture 4" descr="http://blogs-images.forbes.com/kashmirhill/files/2014/04/fosc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8" y="3048000"/>
            <a:ext cx="3176337" cy="181898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ti.com/lsds/media/images/wireless_connectivity/50BillionThing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537" y="2626642"/>
            <a:ext cx="4086977" cy="408697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assets.logitech.com/assets/55370/hd-webcam-c310-galle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96" y="4866982"/>
            <a:ext cx="1810520" cy="15550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nvGraphicFramePr>
        <p:xfrm>
          <a:off x="6194701" y="464593"/>
          <a:ext cx="2458453" cy="1381760"/>
        </p:xfrm>
        <a:graphic>
          <a:graphicData uri="http://schemas.openxmlformats.org/drawingml/2006/table">
            <a:tbl>
              <a:tblPr firstRow="1" bandRow="1">
                <a:tableStyleId>{5C22544A-7EE6-4342-B048-85BDC9FD1C3A}</a:tableStyleId>
              </a:tblPr>
              <a:tblGrid>
                <a:gridCol w="737937">
                  <a:extLst>
                    <a:ext uri="{9D8B030D-6E8A-4147-A177-3AD203B41FA5}">
                      <a16:colId xmlns:a16="http://schemas.microsoft.com/office/drawing/2014/main" val="20000"/>
                    </a:ext>
                  </a:extLst>
                </a:gridCol>
                <a:gridCol w="1720516">
                  <a:extLst>
                    <a:ext uri="{9D8B030D-6E8A-4147-A177-3AD203B41FA5}">
                      <a16:colId xmlns:a16="http://schemas.microsoft.com/office/drawing/2014/main" val="20001"/>
                    </a:ext>
                  </a:extLst>
                </a:gridCol>
              </a:tblGrid>
              <a:tr h="370840">
                <a:tc>
                  <a:txBody>
                    <a:bodyPr/>
                    <a:lstStyle/>
                    <a:p>
                      <a:r>
                        <a:rPr lang="en-US" dirty="0"/>
                        <a:t>Year</a:t>
                      </a:r>
                    </a:p>
                  </a:txBody>
                  <a:tcPr/>
                </a:tc>
                <a:tc>
                  <a:txBody>
                    <a:bodyPr/>
                    <a:lstStyle/>
                    <a:p>
                      <a:r>
                        <a:rPr lang="en-US" dirty="0"/>
                        <a:t>#</a:t>
                      </a:r>
                      <a:r>
                        <a:rPr lang="en-US" baseline="0" dirty="0"/>
                        <a:t> </a:t>
                      </a:r>
                      <a:r>
                        <a:rPr lang="en-US" dirty="0"/>
                        <a:t>of </a:t>
                      </a:r>
                      <a:r>
                        <a:rPr lang="en-US" dirty="0" err="1"/>
                        <a:t>IoT</a:t>
                      </a:r>
                      <a:r>
                        <a:rPr lang="en-US" dirty="0"/>
                        <a:t> Devices</a:t>
                      </a:r>
                    </a:p>
                  </a:txBody>
                  <a:tcPr/>
                </a:tc>
                <a:extLst>
                  <a:ext uri="{0D108BD9-81ED-4DB2-BD59-A6C34878D82A}">
                    <a16:rowId xmlns:a16="http://schemas.microsoft.com/office/drawing/2014/main" val="10000"/>
                  </a:ext>
                </a:extLst>
              </a:tr>
              <a:tr h="370840">
                <a:tc>
                  <a:txBody>
                    <a:bodyPr/>
                    <a:lstStyle/>
                    <a:p>
                      <a:r>
                        <a:rPr lang="en-US" dirty="0"/>
                        <a:t>2016</a:t>
                      </a:r>
                    </a:p>
                  </a:txBody>
                  <a:tcPr/>
                </a:tc>
                <a:tc>
                  <a:txBody>
                    <a:bodyPr/>
                    <a:lstStyle/>
                    <a:p>
                      <a:r>
                        <a:rPr lang="en-US" dirty="0"/>
                        <a:t>6.4B</a:t>
                      </a:r>
                    </a:p>
                  </a:txBody>
                  <a:tcPr/>
                </a:tc>
                <a:extLst>
                  <a:ext uri="{0D108BD9-81ED-4DB2-BD59-A6C34878D82A}">
                    <a16:rowId xmlns:a16="http://schemas.microsoft.com/office/drawing/2014/main" val="10001"/>
                  </a:ext>
                </a:extLst>
              </a:tr>
              <a:tr h="370840">
                <a:tc>
                  <a:txBody>
                    <a:bodyPr/>
                    <a:lstStyle/>
                    <a:p>
                      <a:r>
                        <a:rPr lang="en-US" dirty="0"/>
                        <a:t>2020</a:t>
                      </a:r>
                    </a:p>
                  </a:txBody>
                  <a:tcPr/>
                </a:tc>
                <a:tc>
                  <a:txBody>
                    <a:bodyPr/>
                    <a:lstStyle/>
                    <a:p>
                      <a:r>
                        <a:rPr lang="en-US" dirty="0"/>
                        <a:t>20.8B</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1663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err="1"/>
              <a:t>IoT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err="1"/>
              <a:t>IoT</a:t>
            </a:r>
            <a:r>
              <a:rPr lang="en-US" dirty="0"/>
              <a:t> devices are internet facing.</a:t>
            </a:r>
          </a:p>
          <a:p>
            <a:pPr lvl="1"/>
            <a:r>
              <a:rPr lang="en-US" dirty="0"/>
              <a:t>Operate as web servers on your LAN.</a:t>
            </a:r>
          </a:p>
          <a:p>
            <a:pPr lvl="1"/>
            <a:r>
              <a:rPr lang="en-US" dirty="0"/>
              <a:t>May open other ports.</a:t>
            </a:r>
          </a:p>
          <a:p>
            <a:pPr lvl="1"/>
            <a:r>
              <a:rPr lang="en-US" dirty="0"/>
              <a:t>Answer your queries from anywhere on the web.</a:t>
            </a:r>
          </a:p>
          <a:p>
            <a:pPr lvl="2"/>
            <a:r>
              <a:rPr lang="en-US" dirty="0"/>
              <a:t>Will also answer anyone else's.</a:t>
            </a:r>
          </a:p>
          <a:p>
            <a:r>
              <a:rPr lang="en-US" dirty="0"/>
              <a:t>There are lots of </a:t>
            </a:r>
            <a:r>
              <a:rPr lang="en-US" dirty="0" err="1"/>
              <a:t>IoT</a:t>
            </a:r>
            <a:r>
              <a:rPr lang="en-US" dirty="0"/>
              <a:t>.</a:t>
            </a:r>
          </a:p>
          <a:p>
            <a:r>
              <a:rPr lang="en-US" dirty="0"/>
              <a:t>Fast network (fast enough to transport video).</a:t>
            </a:r>
          </a:p>
          <a:p>
            <a:r>
              <a:rPr lang="en-US" dirty="0"/>
              <a:t>Many setup with default passwords.</a:t>
            </a:r>
          </a:p>
          <a:p>
            <a:pPr lvl="1"/>
            <a:r>
              <a:rPr lang="en-US" dirty="0"/>
              <a:t>Easy to find, fingerprint, and </a:t>
            </a:r>
            <a:r>
              <a:rPr lang="en-US" dirty="0" err="1"/>
              <a:t>Pwn</a:t>
            </a:r>
            <a:r>
              <a:rPr lang="en-US" dirty="0"/>
              <a:t>.</a:t>
            </a:r>
          </a:p>
          <a:p>
            <a:endParaRPr lang="en-US" dirty="0"/>
          </a:p>
        </p:txBody>
      </p:sp>
    </p:spTree>
    <p:extLst>
      <p:ext uri="{BB962C8B-B14F-4D97-AF65-F5344CB8AC3E}">
        <p14:creationId xmlns:p14="http://schemas.microsoft.com/office/powerpoint/2010/main" val="234678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Botnet</a:t>
            </a:r>
          </a:p>
        </p:txBody>
      </p:sp>
      <p:sp>
        <p:nvSpPr>
          <p:cNvPr id="3" name="Content Placeholder 2"/>
          <p:cNvSpPr>
            <a:spLocks noGrp="1"/>
          </p:cNvSpPr>
          <p:nvPr>
            <p:ph idx="1"/>
          </p:nvPr>
        </p:nvSpPr>
        <p:spPr/>
        <p:txBody>
          <a:bodyPr>
            <a:normAutofit fontScale="92500" lnSpcReduction="20000"/>
          </a:bodyPr>
          <a:lstStyle/>
          <a:p>
            <a:r>
              <a:rPr lang="en-US" dirty="0"/>
              <a:t>Scans the Internet for </a:t>
            </a:r>
            <a:r>
              <a:rPr lang="en-US" dirty="0" err="1"/>
              <a:t>IoT</a:t>
            </a:r>
            <a:r>
              <a:rPr lang="en-US" dirty="0"/>
              <a:t> devices with </a:t>
            </a:r>
          </a:p>
          <a:p>
            <a:pPr lvl="1"/>
            <a:r>
              <a:rPr lang="en-US" dirty="0"/>
              <a:t>factory default passwords or </a:t>
            </a:r>
          </a:p>
          <a:p>
            <a:pPr lvl="1"/>
            <a:r>
              <a:rPr lang="en-US" dirty="0"/>
              <a:t>hardcoded user names and passwords</a:t>
            </a:r>
          </a:p>
          <a:p>
            <a:pPr lvl="2"/>
            <a:r>
              <a:rPr lang="en-US" dirty="0"/>
              <a:t>Yes. In many cases, </a:t>
            </a:r>
            <a:r>
              <a:rPr lang="en-US" dirty="0" err="1"/>
              <a:t>IoT</a:t>
            </a:r>
            <a:r>
              <a:rPr lang="en-US" dirty="0"/>
              <a:t> users cannot change security credentials even if they want to.</a:t>
            </a:r>
          </a:p>
          <a:p>
            <a:r>
              <a:rPr lang="en-US" dirty="0"/>
              <a:t>Vulnerable devices seeded with malicious software</a:t>
            </a:r>
          </a:p>
          <a:p>
            <a:pPr lvl="1"/>
            <a:r>
              <a:rPr lang="en-US" dirty="0"/>
              <a:t>Command and control</a:t>
            </a:r>
          </a:p>
          <a:p>
            <a:pPr lvl="1"/>
            <a:r>
              <a:rPr lang="en-US" dirty="0"/>
              <a:t>DDOS</a:t>
            </a:r>
          </a:p>
          <a:p>
            <a:r>
              <a:rPr lang="en-US" dirty="0" err="1"/>
              <a:t>Bashlight</a:t>
            </a:r>
            <a:r>
              <a:rPr lang="en-US" dirty="0"/>
              <a:t> is another </a:t>
            </a:r>
            <a:r>
              <a:rPr lang="en-US" dirty="0" err="1"/>
              <a:t>IoT</a:t>
            </a:r>
            <a:r>
              <a:rPr lang="en-US" dirty="0"/>
              <a:t> Botnet</a:t>
            </a:r>
          </a:p>
          <a:p>
            <a:endParaRPr lang="en-US" dirty="0"/>
          </a:p>
        </p:txBody>
      </p:sp>
    </p:spTree>
    <p:extLst>
      <p:ext uri="{BB962C8B-B14F-4D97-AF65-F5344CB8AC3E}">
        <p14:creationId xmlns:p14="http://schemas.microsoft.com/office/powerpoint/2010/main" val="121199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DDoS</a:t>
            </a:r>
            <a:r>
              <a:rPr lang="en-US" dirty="0"/>
              <a:t>? Who cares?</a:t>
            </a:r>
          </a:p>
        </p:txBody>
      </p:sp>
      <p:sp>
        <p:nvSpPr>
          <p:cNvPr id="3" name="Content Placeholder 2"/>
          <p:cNvSpPr>
            <a:spLocks noGrp="1"/>
          </p:cNvSpPr>
          <p:nvPr>
            <p:ph idx="1"/>
          </p:nvPr>
        </p:nvSpPr>
        <p:spPr/>
        <p:txBody>
          <a:bodyPr>
            <a:normAutofit/>
          </a:bodyPr>
          <a:lstStyle/>
          <a:p>
            <a:r>
              <a:rPr lang="en-US" dirty="0"/>
              <a:t>Companies who provide service via the internet can loose money from DDOS. </a:t>
            </a:r>
          </a:p>
          <a:p>
            <a:endParaRPr lang="en-US" dirty="0"/>
          </a:p>
          <a:p>
            <a:r>
              <a:rPr lang="en-US" dirty="0"/>
              <a:t>Some speculation this was a warm up/trial to disrupt US elections?</a:t>
            </a:r>
          </a:p>
          <a:p>
            <a:pPr lvl="1"/>
            <a:r>
              <a:rPr lang="en-US" dirty="0"/>
              <a:t>Internet voting: 32 states offer internet voting</a:t>
            </a:r>
          </a:p>
        </p:txBody>
      </p:sp>
    </p:spTree>
    <p:extLst>
      <p:ext uri="{BB962C8B-B14F-4D97-AF65-F5344CB8AC3E}">
        <p14:creationId xmlns:p14="http://schemas.microsoft.com/office/powerpoint/2010/main" val="388864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5715000" cy="457200"/>
          </a:xfrm>
        </p:spPr>
        <p:txBody>
          <a:bodyPr/>
          <a:lstStyle/>
          <a:p>
            <a:r>
              <a:rPr lang="en-US" dirty="0"/>
              <a:t>Online voting</a:t>
            </a:r>
          </a:p>
        </p:txBody>
      </p:sp>
      <p:sp>
        <p:nvSpPr>
          <p:cNvPr id="3" name="Content Placeholder 2"/>
          <p:cNvSpPr>
            <a:spLocks noGrp="1"/>
          </p:cNvSpPr>
          <p:nvPr>
            <p:ph idx="1"/>
          </p:nvPr>
        </p:nvSpPr>
        <p:spPr/>
        <p:txBody>
          <a:bodyPr>
            <a:normAutofit fontScale="92500" lnSpcReduction="10000"/>
          </a:bodyPr>
          <a:lstStyle/>
          <a:p>
            <a:r>
              <a:rPr lang="en-US" dirty="0"/>
              <a:t>Alaska: all voters can </a:t>
            </a:r>
            <a:br>
              <a:rPr lang="en-US" dirty="0"/>
            </a:br>
            <a:r>
              <a:rPr lang="en-US" dirty="0"/>
              <a:t>submit absentee ballots </a:t>
            </a:r>
            <a:br>
              <a:rPr lang="en-US" dirty="0"/>
            </a:br>
            <a:r>
              <a:rPr lang="en-US" dirty="0"/>
              <a:t>from home.</a:t>
            </a:r>
          </a:p>
          <a:p>
            <a:r>
              <a:rPr lang="en-US" dirty="0"/>
              <a:t>Missouri: electronic </a:t>
            </a:r>
            <a:br>
              <a:rPr lang="en-US" dirty="0"/>
            </a:br>
            <a:r>
              <a:rPr lang="en-US" dirty="0"/>
              <a:t>ballots for soldiers in “hostile zone”</a:t>
            </a:r>
          </a:p>
          <a:p>
            <a:r>
              <a:rPr lang="en-US" dirty="0"/>
              <a:t>North Dakota: overseas citizens can vote online.</a:t>
            </a:r>
          </a:p>
          <a:p>
            <a:r>
              <a:rPr lang="en-US" dirty="0"/>
              <a:t>DC and 20 states: submit ballots via email or fax.</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5105400" y="0"/>
            <a:ext cx="3876708" cy="3314157"/>
          </a:xfrm>
          <a:prstGeom prst="rect">
            <a:avLst/>
          </a:prstGeom>
        </p:spPr>
      </p:pic>
    </p:spTree>
    <p:extLst>
      <p:ext uri="{BB962C8B-B14F-4D97-AF65-F5344CB8AC3E}">
        <p14:creationId xmlns:p14="http://schemas.microsoft.com/office/powerpoint/2010/main" val="747434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States</a:t>
            </a:r>
          </a:p>
        </p:txBody>
      </p:sp>
      <p:sp>
        <p:nvSpPr>
          <p:cNvPr id="3" name="Content Placeholder 2"/>
          <p:cNvSpPr>
            <a:spLocks noGrp="1"/>
          </p:cNvSpPr>
          <p:nvPr>
            <p:ph idx="1"/>
          </p:nvPr>
        </p:nvSpPr>
        <p:spPr/>
        <p:txBody>
          <a:bodyPr/>
          <a:lstStyle/>
          <a:p>
            <a:r>
              <a:rPr lang="en-US" dirty="0"/>
              <a:t>2016 election closest states:</a:t>
            </a:r>
          </a:p>
          <a:p>
            <a:pPr lvl="1"/>
            <a:r>
              <a:rPr lang="en-US" dirty="0"/>
              <a:t>Michigan 0.3 percent</a:t>
            </a:r>
          </a:p>
          <a:p>
            <a:pPr lvl="1"/>
            <a:r>
              <a:rPr lang="en-US" dirty="0"/>
              <a:t>New Hampshire 0.4 percent</a:t>
            </a:r>
          </a:p>
          <a:p>
            <a:pPr lvl="1"/>
            <a:r>
              <a:rPr lang="en-US" dirty="0"/>
              <a:t>Wisconsin 1 percent</a:t>
            </a:r>
          </a:p>
          <a:p>
            <a:endParaRPr lang="en-US" dirty="0"/>
          </a:p>
          <a:p>
            <a:r>
              <a:rPr lang="en-US" dirty="0"/>
              <a:t>If you delay/disrupt internet voting and our ballot requests from overseas citizens of these states, can you alter the election outcome? </a:t>
            </a:r>
          </a:p>
        </p:txBody>
      </p:sp>
    </p:spTree>
    <p:extLst>
      <p:ext uri="{BB962C8B-B14F-4D97-AF65-F5344CB8AC3E}">
        <p14:creationId xmlns:p14="http://schemas.microsoft.com/office/powerpoint/2010/main" val="185939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br>
              <a:rPr lang="en-US" altLang="en-US" sz="2000"/>
            </a:br>
            <a:endParaRPr lang="en-US" altLang="en-US" sz="2000"/>
          </a:p>
        </p:txBody>
      </p:sp>
      <p:sp>
        <p:nvSpPr>
          <p:cNvPr id="44037" name="Text Box 5"/>
          <p:cNvSpPr txBox="1">
            <a:spLocks noChangeArrowheads="1"/>
          </p:cNvSpPr>
          <p:nvPr/>
        </p:nvSpPr>
        <p:spPr bwMode="auto">
          <a:xfrm>
            <a:off x="838200" y="2974975"/>
            <a:ext cx="75438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90000"/>
              </a:lnSpc>
              <a:spcBef>
                <a:spcPct val="20000"/>
              </a:spcBef>
            </a:pPr>
            <a:r>
              <a:rPr lang="en-US" sz="4800" dirty="0"/>
              <a:t>Port Scan Attacks</a:t>
            </a:r>
            <a:endParaRPr lang="en-US" altLang="en-US" sz="4800" dirty="0">
              <a:solidFill>
                <a:srgbClr val="FF0000"/>
              </a:solidFill>
            </a:endParaRPr>
          </a:p>
        </p:txBody>
      </p:sp>
    </p:spTree>
    <p:extLst>
      <p:ext uri="{BB962C8B-B14F-4D97-AF65-F5344CB8AC3E}">
        <p14:creationId xmlns:p14="http://schemas.microsoft.com/office/powerpoint/2010/main" val="202358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Scanning</a:t>
            </a:r>
          </a:p>
        </p:txBody>
      </p:sp>
      <p:sp>
        <p:nvSpPr>
          <p:cNvPr id="3" name="Content Placeholder 2"/>
          <p:cNvSpPr>
            <a:spLocks noGrp="1"/>
          </p:cNvSpPr>
          <p:nvPr>
            <p:ph idx="1"/>
          </p:nvPr>
        </p:nvSpPr>
        <p:spPr/>
        <p:txBody>
          <a:bodyPr>
            <a:normAutofit fontScale="92500" lnSpcReduction="10000"/>
          </a:bodyPr>
          <a:lstStyle/>
          <a:p>
            <a:r>
              <a:rPr lang="en-US" dirty="0"/>
              <a:t>Port Scans are used by hackers and network administrators alike to search for network ports which have an active server process running waiting for connections.</a:t>
            </a:r>
          </a:p>
          <a:p>
            <a:r>
              <a:rPr lang="en-US" dirty="0"/>
              <a:t>Hackers use port scans to search for victims.</a:t>
            </a:r>
          </a:p>
          <a:p>
            <a:r>
              <a:rPr lang="en-US" dirty="0"/>
              <a:t>System administrators use port scans to find open ports (and close them) before hackers do.</a:t>
            </a:r>
          </a:p>
        </p:txBody>
      </p:sp>
    </p:spTree>
    <p:extLst>
      <p:ext uri="{BB962C8B-B14F-4D97-AF65-F5344CB8AC3E}">
        <p14:creationId xmlns:p14="http://schemas.microsoft.com/office/powerpoint/2010/main" val="77123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457200" y="1636295"/>
            <a:ext cx="8229600" cy="4525963"/>
          </a:xfrm>
        </p:spPr>
        <p:txBody>
          <a:bodyPr/>
          <a:lstStyle/>
          <a:p>
            <a:r>
              <a:rPr lang="en-US" dirty="0"/>
              <a:t>What is the </a:t>
            </a:r>
            <a:r>
              <a:rPr lang="en-US" dirty="0" err="1"/>
              <a:t>Dyn</a:t>
            </a:r>
            <a:r>
              <a:rPr lang="en-US" dirty="0"/>
              <a:t> attack?</a:t>
            </a:r>
          </a:p>
          <a:p>
            <a:r>
              <a:rPr lang="en-US" dirty="0"/>
              <a:t>What is DNS?</a:t>
            </a:r>
          </a:p>
          <a:p>
            <a:r>
              <a:rPr lang="en-US" dirty="0"/>
              <a:t>What is </a:t>
            </a:r>
            <a:r>
              <a:rPr lang="en-US" dirty="0" err="1"/>
              <a:t>IoT</a:t>
            </a:r>
            <a:r>
              <a:rPr lang="en-US" dirty="0"/>
              <a:t>?</a:t>
            </a:r>
          </a:p>
        </p:txBody>
      </p:sp>
    </p:spTree>
    <p:extLst>
      <p:ext uri="{BB962C8B-B14F-4D97-AF65-F5344CB8AC3E}">
        <p14:creationId xmlns:p14="http://schemas.microsoft.com/office/powerpoint/2010/main" val="273343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NMAP</a:t>
            </a:r>
          </a:p>
        </p:txBody>
      </p:sp>
      <p:sp>
        <p:nvSpPr>
          <p:cNvPr id="3" name="Content Placeholder 2"/>
          <p:cNvSpPr>
            <a:spLocks noGrp="1"/>
          </p:cNvSpPr>
          <p:nvPr>
            <p:ph idx="1"/>
          </p:nvPr>
        </p:nvSpPr>
        <p:spPr/>
        <p:txBody>
          <a:bodyPr>
            <a:normAutofit fontScale="92500" lnSpcReduction="10000"/>
          </a:bodyPr>
          <a:lstStyle/>
          <a:p>
            <a:r>
              <a:rPr lang="en-US" dirty="0"/>
              <a:t>NMAP (network map) is a tool which can execute many types of port scans.  It is capable of finding open ports and even reporting specific details about the port such as host operating system, port server version number, etc.</a:t>
            </a:r>
          </a:p>
          <a:p>
            <a:r>
              <a:rPr lang="en-US" dirty="0"/>
              <a:t>The developers of NMAP offer an overview of various port scan methods at http://nmap.org/nmap_doc.html</a:t>
            </a:r>
          </a:p>
          <a:p>
            <a:pPr>
              <a:buNone/>
            </a:pPr>
            <a:endParaRPr lang="en-US" dirty="0"/>
          </a:p>
        </p:txBody>
      </p:sp>
    </p:spTree>
    <p:extLst>
      <p:ext uri="{BB962C8B-B14F-4D97-AF65-F5344CB8AC3E}">
        <p14:creationId xmlns:p14="http://schemas.microsoft.com/office/powerpoint/2010/main" val="349669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Scan Types</a:t>
            </a:r>
          </a:p>
        </p:txBody>
      </p:sp>
      <p:sp>
        <p:nvSpPr>
          <p:cNvPr id="5" name="Content Placeholder 4"/>
          <p:cNvSpPr>
            <a:spLocks noGrp="1"/>
          </p:cNvSpPr>
          <p:nvPr>
            <p:ph idx="1"/>
          </p:nvPr>
        </p:nvSpPr>
        <p:spPr/>
        <p:txBody>
          <a:bodyPr/>
          <a:lstStyle/>
          <a:p>
            <a:r>
              <a:rPr lang="en-US" dirty="0"/>
              <a:t>Connect Scan</a:t>
            </a:r>
          </a:p>
          <a:p>
            <a:r>
              <a:rPr lang="en-US" dirty="0"/>
              <a:t>Half open scan</a:t>
            </a:r>
          </a:p>
          <a:p>
            <a:r>
              <a:rPr lang="en-US" dirty="0"/>
              <a:t>Fin Scan</a:t>
            </a:r>
          </a:p>
          <a:p>
            <a:r>
              <a:rPr lang="en-US" dirty="0"/>
              <a:t>Null Scan</a:t>
            </a:r>
          </a:p>
          <a:p>
            <a:r>
              <a:rPr lang="en-US" dirty="0" err="1"/>
              <a:t>xmas</a:t>
            </a:r>
            <a:r>
              <a:rPr lang="en-US" dirty="0"/>
              <a:t> Scan</a:t>
            </a:r>
          </a:p>
          <a:p>
            <a:r>
              <a:rPr lang="en-US" dirty="0"/>
              <a:t>UDP Scan</a:t>
            </a:r>
          </a:p>
          <a:p>
            <a:r>
              <a:rPr lang="en-US" dirty="0"/>
              <a:t>ICMP Echo</a:t>
            </a:r>
          </a:p>
        </p:txBody>
      </p:sp>
    </p:spTree>
    <p:extLst>
      <p:ext uri="{BB962C8B-B14F-4D97-AF65-F5344CB8AC3E}">
        <p14:creationId xmlns:p14="http://schemas.microsoft.com/office/powerpoint/2010/main" val="3535683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Scan</a:t>
            </a:r>
          </a:p>
        </p:txBody>
      </p:sp>
      <p:sp>
        <p:nvSpPr>
          <p:cNvPr id="3" name="Content Placeholder 2"/>
          <p:cNvSpPr>
            <a:spLocks noGrp="1"/>
          </p:cNvSpPr>
          <p:nvPr>
            <p:ph idx="1"/>
          </p:nvPr>
        </p:nvSpPr>
        <p:spPr/>
        <p:txBody>
          <a:bodyPr>
            <a:normAutofit fontScale="40000" lnSpcReduction="20000"/>
          </a:bodyPr>
          <a:lstStyle/>
          <a:p>
            <a:r>
              <a:rPr lang="en-US" dirty="0"/>
              <a:t>TCP establishes a connection before transmitting data.  The connect scan attempts to establish TCP connections with many IP addresses.</a:t>
            </a:r>
          </a:p>
          <a:p>
            <a:pPr lvl="1"/>
            <a:r>
              <a:rPr lang="en-US" dirty="0"/>
              <a:t>Example: scan all addresses 192.168.1.* to find all open TCP ports on home network.</a:t>
            </a:r>
          </a:p>
          <a:p>
            <a:pPr lvl="1"/>
            <a:r>
              <a:rPr lang="en-US" dirty="0"/>
              <a:t>NMAP -&gt; connect 192.168.1.1 port 1</a:t>
            </a:r>
          </a:p>
          <a:p>
            <a:pPr lvl="1"/>
            <a:r>
              <a:rPr lang="en-US" dirty="0"/>
              <a:t>NMAP -&gt; connect 192.168.1.1 port 2</a:t>
            </a:r>
          </a:p>
          <a:p>
            <a:pPr lvl="1"/>
            <a:r>
              <a:rPr lang="en-US" dirty="0"/>
              <a:t>NMAP -&gt; connect 192.168.1.1 port 3</a:t>
            </a:r>
          </a:p>
          <a:p>
            <a:pPr lvl="1"/>
            <a:r>
              <a:rPr lang="en-US" dirty="0"/>
              <a:t>NMAP -&gt; connect 192.168.1.1 port 4</a:t>
            </a:r>
          </a:p>
          <a:p>
            <a:pPr lvl="1"/>
            <a:r>
              <a:rPr lang="en-US" dirty="0"/>
              <a:t>…</a:t>
            </a:r>
          </a:p>
          <a:p>
            <a:pPr lvl="1"/>
            <a:r>
              <a:rPr lang="en-US" dirty="0"/>
              <a:t>NMAP -&gt; connect 192.168.1.2 port 1</a:t>
            </a:r>
          </a:p>
          <a:p>
            <a:pPr lvl="1"/>
            <a:r>
              <a:rPr lang="en-US" dirty="0"/>
              <a:t>NMAP -&gt; connect 192.168.1.2 port 2</a:t>
            </a:r>
          </a:p>
          <a:p>
            <a:pPr lvl="1"/>
            <a:r>
              <a:rPr lang="en-US" dirty="0"/>
              <a:t>NMAP -&gt; connect 192.168.1.2 port 3</a:t>
            </a:r>
          </a:p>
          <a:p>
            <a:pPr lvl="1"/>
            <a:r>
              <a:rPr lang="en-US" dirty="0"/>
              <a:t>NMAP -&gt; connect 192.168.1.2 port 4</a:t>
            </a:r>
          </a:p>
          <a:p>
            <a:pPr lvl="1"/>
            <a:r>
              <a:rPr lang="en-US" dirty="0"/>
              <a:t>…</a:t>
            </a:r>
          </a:p>
          <a:p>
            <a:r>
              <a:rPr lang="en-US" dirty="0"/>
              <a:t>Typically NMAP will walk through all the IP addresses and ports you specify.  You can specify as few as 1 port or as many as all 65K. You can specify as few as 1 IP address or as many as all 4B.</a:t>
            </a:r>
          </a:p>
          <a:p>
            <a:r>
              <a:rPr lang="en-US" dirty="0"/>
              <a:t>If the connection is successful NMAP would note that IP address/port pair as open.</a:t>
            </a:r>
          </a:p>
          <a:p>
            <a:r>
              <a:rPr lang="en-US" dirty="0"/>
              <a:t>The signature of a connect scan is many TCP connection requests in a short period of time.  </a:t>
            </a:r>
          </a:p>
          <a:p>
            <a:r>
              <a:rPr lang="en-US" dirty="0"/>
              <a:t>IDS in a router or gateway device can easily detect connect scans and not allow them through.</a:t>
            </a:r>
          </a:p>
          <a:p>
            <a:endParaRPr lang="en-US" dirty="0"/>
          </a:p>
          <a:p>
            <a:r>
              <a:rPr lang="en-US" dirty="0"/>
              <a:t>Attackers can space out connection requests, send requests from many IP address sources(</a:t>
            </a:r>
            <a:r>
              <a:rPr lang="en-US" dirty="0" err="1"/>
              <a:t>botnet</a:t>
            </a:r>
            <a:r>
              <a:rPr lang="en-US" dirty="0"/>
              <a:t>) to avoid detection.</a:t>
            </a:r>
          </a:p>
        </p:txBody>
      </p:sp>
    </p:spTree>
    <p:extLst>
      <p:ext uri="{BB962C8B-B14F-4D97-AF65-F5344CB8AC3E}">
        <p14:creationId xmlns:p14="http://schemas.microsoft.com/office/powerpoint/2010/main" val="244063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Connect</a:t>
            </a:r>
          </a:p>
        </p:txBody>
      </p:sp>
      <p:sp>
        <p:nvSpPr>
          <p:cNvPr id="3" name="Content Placeholder 2"/>
          <p:cNvSpPr>
            <a:spLocks noGrp="1"/>
          </p:cNvSpPr>
          <p:nvPr>
            <p:ph idx="1"/>
          </p:nvPr>
        </p:nvSpPr>
        <p:spPr/>
        <p:txBody>
          <a:bodyPr>
            <a:normAutofit fontScale="70000" lnSpcReduction="20000"/>
          </a:bodyPr>
          <a:lstStyle/>
          <a:p>
            <a:r>
              <a:rPr lang="en-US" dirty="0"/>
              <a:t>TCP uses a 3 step hand shake to open a connection.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SYN, SYN-ACK, ACK indicate TCP packets with these flags set.</a:t>
            </a:r>
          </a:p>
          <a:p>
            <a:r>
              <a:rPr lang="en-US" dirty="0"/>
              <a:t>Detection of a connection handshake is not indicative of a port scan.  This happens for normal traffic all the time.</a:t>
            </a:r>
          </a:p>
          <a:p>
            <a:endParaRPr lang="en-US" dirty="0"/>
          </a:p>
        </p:txBody>
      </p:sp>
      <p:graphicFrame>
        <p:nvGraphicFramePr>
          <p:cNvPr id="4" name="Table 3"/>
          <p:cNvGraphicFramePr>
            <a:graphicFrameLocks noGrp="1"/>
          </p:cNvGraphicFramePr>
          <p:nvPr/>
        </p:nvGraphicFramePr>
        <p:xfrm>
          <a:off x="1219200" y="2133600"/>
          <a:ext cx="6096000" cy="18542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Client</a:t>
                      </a:r>
                    </a:p>
                  </a:txBody>
                  <a:tcPr/>
                </a:tc>
                <a:tc>
                  <a:txBody>
                    <a:bodyPr/>
                    <a:lstStyle/>
                    <a:p>
                      <a:r>
                        <a:rPr lang="en-US" dirty="0"/>
                        <a:t>Server</a:t>
                      </a:r>
                    </a:p>
                  </a:txBody>
                  <a:tcPr/>
                </a:tc>
                <a:extLst>
                  <a:ext uri="{0D108BD9-81ED-4DB2-BD59-A6C34878D82A}">
                    <a16:rowId xmlns:a16="http://schemas.microsoft.com/office/drawing/2014/main" val="10000"/>
                  </a:ext>
                </a:extLst>
              </a:tr>
              <a:tr h="370840">
                <a:tc>
                  <a:txBody>
                    <a:bodyPr/>
                    <a:lstStyle/>
                    <a:p>
                      <a:r>
                        <a:rPr lang="en-US" dirty="0"/>
                        <a:t>SYN -&gt;</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&lt;- SYN-ACK</a:t>
                      </a:r>
                    </a:p>
                  </a:txBody>
                  <a:tcPr/>
                </a:tc>
                <a:extLst>
                  <a:ext uri="{0D108BD9-81ED-4DB2-BD59-A6C34878D82A}">
                    <a16:rowId xmlns:a16="http://schemas.microsoft.com/office/drawing/2014/main" val="10002"/>
                  </a:ext>
                </a:extLst>
              </a:tr>
              <a:tr h="370840">
                <a:tc>
                  <a:txBody>
                    <a:bodyPr/>
                    <a:lstStyle/>
                    <a:p>
                      <a:r>
                        <a:rPr lang="en-US" dirty="0"/>
                        <a:t>ACK -&gt;</a:t>
                      </a:r>
                    </a:p>
                  </a:txBody>
                  <a:tcPr/>
                </a:tc>
                <a:tc>
                  <a:txBody>
                    <a:bodyPr/>
                    <a:lstStyle/>
                    <a:p>
                      <a:endParaRPr lang="en-US"/>
                    </a:p>
                  </a:txBody>
                  <a:tcPr/>
                </a:tc>
                <a:extLst>
                  <a:ext uri="{0D108BD9-81ED-4DB2-BD59-A6C34878D82A}">
                    <a16:rowId xmlns:a16="http://schemas.microsoft.com/office/drawing/2014/main" val="10003"/>
                  </a:ext>
                </a:extLst>
              </a:tr>
              <a:tr h="370840">
                <a:tc gridSpan="2">
                  <a:txBody>
                    <a:bodyPr/>
                    <a:lstStyle/>
                    <a:p>
                      <a:pPr algn="ctr"/>
                      <a:r>
                        <a:rPr lang="en-US" dirty="0"/>
                        <a:t>Connection open</a:t>
                      </a:r>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78511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port</a:t>
            </a:r>
          </a:p>
        </p:txBody>
      </p:sp>
      <p:sp>
        <p:nvSpPr>
          <p:cNvPr id="3" name="Content Placeholder 2"/>
          <p:cNvSpPr>
            <a:spLocks noGrp="1"/>
          </p:cNvSpPr>
          <p:nvPr>
            <p:ph idx="1"/>
          </p:nvPr>
        </p:nvSpPr>
        <p:spPr/>
        <p:txBody>
          <a:bodyPr/>
          <a:lstStyle/>
          <a:p>
            <a:r>
              <a:rPr lang="en-US" dirty="0"/>
              <a:t>A closed port on a valid IP address responds as follows:</a:t>
            </a:r>
          </a:p>
        </p:txBody>
      </p:sp>
      <p:graphicFrame>
        <p:nvGraphicFramePr>
          <p:cNvPr id="4" name="Table 3"/>
          <p:cNvGraphicFramePr>
            <a:graphicFrameLocks noGrp="1"/>
          </p:cNvGraphicFramePr>
          <p:nvPr/>
        </p:nvGraphicFramePr>
        <p:xfrm>
          <a:off x="1295400" y="3200400"/>
          <a:ext cx="6096000" cy="111252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Client</a:t>
                      </a:r>
                    </a:p>
                  </a:txBody>
                  <a:tcPr/>
                </a:tc>
                <a:tc>
                  <a:txBody>
                    <a:bodyPr/>
                    <a:lstStyle/>
                    <a:p>
                      <a:r>
                        <a:rPr lang="en-US" dirty="0"/>
                        <a:t>Server</a:t>
                      </a:r>
                    </a:p>
                  </a:txBody>
                  <a:tcPr/>
                </a:tc>
                <a:extLst>
                  <a:ext uri="{0D108BD9-81ED-4DB2-BD59-A6C34878D82A}">
                    <a16:rowId xmlns:a16="http://schemas.microsoft.com/office/drawing/2014/main" val="10000"/>
                  </a:ext>
                </a:extLst>
              </a:tr>
              <a:tr h="370840">
                <a:tc>
                  <a:txBody>
                    <a:bodyPr/>
                    <a:lstStyle/>
                    <a:p>
                      <a:r>
                        <a:rPr lang="en-US" dirty="0"/>
                        <a:t>SYN -&gt;</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&lt;- RST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558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391400" cy="457200"/>
          </a:xfrm>
        </p:spPr>
        <p:txBody>
          <a:bodyPr/>
          <a:lstStyle/>
          <a:p>
            <a:r>
              <a:rPr lang="en-US" dirty="0"/>
              <a:t>Half Open Scan or Stealth Scan</a:t>
            </a:r>
          </a:p>
        </p:txBody>
      </p:sp>
      <p:sp>
        <p:nvSpPr>
          <p:cNvPr id="3" name="Content Placeholder 2"/>
          <p:cNvSpPr>
            <a:spLocks noGrp="1"/>
          </p:cNvSpPr>
          <p:nvPr>
            <p:ph idx="1"/>
          </p:nvPr>
        </p:nvSpPr>
        <p:spPr/>
        <p:txBody>
          <a:bodyPr/>
          <a:lstStyle/>
          <a:p>
            <a:r>
              <a:rPr lang="en-US" dirty="0"/>
              <a:t>In this scan the client starts opening the port, but does not complete the request.  This attack is a response to detection tools developed to detect the connect scan.</a:t>
            </a:r>
          </a:p>
        </p:txBody>
      </p:sp>
      <p:graphicFrame>
        <p:nvGraphicFramePr>
          <p:cNvPr id="4" name="Table 3"/>
          <p:cNvGraphicFramePr>
            <a:graphicFrameLocks noGrp="1"/>
          </p:cNvGraphicFramePr>
          <p:nvPr/>
        </p:nvGraphicFramePr>
        <p:xfrm>
          <a:off x="1295400" y="4241800"/>
          <a:ext cx="6096000" cy="18542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Client</a:t>
                      </a:r>
                    </a:p>
                  </a:txBody>
                  <a:tcPr/>
                </a:tc>
                <a:tc>
                  <a:txBody>
                    <a:bodyPr/>
                    <a:lstStyle/>
                    <a:p>
                      <a:r>
                        <a:rPr lang="en-US" dirty="0"/>
                        <a:t>Server</a:t>
                      </a:r>
                    </a:p>
                  </a:txBody>
                  <a:tcPr/>
                </a:tc>
                <a:extLst>
                  <a:ext uri="{0D108BD9-81ED-4DB2-BD59-A6C34878D82A}">
                    <a16:rowId xmlns:a16="http://schemas.microsoft.com/office/drawing/2014/main" val="10000"/>
                  </a:ext>
                </a:extLst>
              </a:tr>
              <a:tr h="370840">
                <a:tc>
                  <a:txBody>
                    <a:bodyPr/>
                    <a:lstStyle/>
                    <a:p>
                      <a:r>
                        <a:rPr lang="en-US" dirty="0"/>
                        <a:t>SYN -&gt;</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&lt;- SYN-ACK</a:t>
                      </a:r>
                    </a:p>
                  </a:txBody>
                  <a:tcPr/>
                </a:tc>
                <a:extLst>
                  <a:ext uri="{0D108BD9-81ED-4DB2-BD59-A6C34878D82A}">
                    <a16:rowId xmlns:a16="http://schemas.microsoft.com/office/drawing/2014/main" val="10002"/>
                  </a:ext>
                </a:extLst>
              </a:tr>
              <a:tr h="370840">
                <a:tc>
                  <a:txBody>
                    <a:bodyPr/>
                    <a:lstStyle/>
                    <a:p>
                      <a:r>
                        <a:rPr lang="en-US" dirty="0"/>
                        <a:t>RST -&gt;</a:t>
                      </a:r>
                    </a:p>
                  </a:txBody>
                  <a:tcPr/>
                </a:tc>
                <a:tc>
                  <a:txBody>
                    <a:bodyPr/>
                    <a:lstStyle/>
                    <a:p>
                      <a:endParaRPr lang="en-US"/>
                    </a:p>
                  </a:txBody>
                  <a:tcPr/>
                </a:tc>
                <a:extLst>
                  <a:ext uri="{0D108BD9-81ED-4DB2-BD59-A6C34878D82A}">
                    <a16:rowId xmlns:a16="http://schemas.microsoft.com/office/drawing/2014/main" val="10003"/>
                  </a:ext>
                </a:extLst>
              </a:tr>
              <a:tr h="370840">
                <a:tc gridSpan="2">
                  <a:txBody>
                    <a:bodyPr/>
                    <a:lstStyle/>
                    <a:p>
                      <a:pPr algn="ctr"/>
                      <a:r>
                        <a:rPr lang="en-US" dirty="0"/>
                        <a:t>Connection open</a:t>
                      </a:r>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3033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 Scan</a:t>
            </a:r>
          </a:p>
        </p:txBody>
      </p:sp>
      <p:sp>
        <p:nvSpPr>
          <p:cNvPr id="3" name="Content Placeholder 2"/>
          <p:cNvSpPr>
            <a:spLocks noGrp="1"/>
          </p:cNvSpPr>
          <p:nvPr>
            <p:ph idx="1"/>
          </p:nvPr>
        </p:nvSpPr>
        <p:spPr/>
        <p:txBody>
          <a:bodyPr/>
          <a:lstStyle/>
          <a:p>
            <a:r>
              <a:rPr lang="en-US" dirty="0"/>
              <a:t>The FIN scan closes ports instead of opening them!</a:t>
            </a:r>
          </a:p>
          <a:p>
            <a:r>
              <a:rPr lang="en-US" dirty="0"/>
              <a:t>If a port is closed.</a:t>
            </a:r>
          </a:p>
          <a:p>
            <a:endParaRPr lang="en-US" dirty="0"/>
          </a:p>
          <a:p>
            <a:endParaRPr lang="en-US" dirty="0"/>
          </a:p>
          <a:p>
            <a:r>
              <a:rPr lang="en-US" dirty="0"/>
              <a:t>If the port is open or a Microsoft box…</a:t>
            </a:r>
          </a:p>
        </p:txBody>
      </p:sp>
      <p:graphicFrame>
        <p:nvGraphicFramePr>
          <p:cNvPr id="4" name="Table 3"/>
          <p:cNvGraphicFramePr>
            <a:graphicFrameLocks noGrp="1"/>
          </p:cNvGraphicFramePr>
          <p:nvPr/>
        </p:nvGraphicFramePr>
        <p:xfrm>
          <a:off x="1219200" y="3276600"/>
          <a:ext cx="6096000" cy="111252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Client</a:t>
                      </a:r>
                    </a:p>
                  </a:txBody>
                  <a:tcPr/>
                </a:tc>
                <a:tc>
                  <a:txBody>
                    <a:bodyPr/>
                    <a:lstStyle/>
                    <a:p>
                      <a:r>
                        <a:rPr lang="en-US" dirty="0"/>
                        <a:t>Server</a:t>
                      </a:r>
                    </a:p>
                  </a:txBody>
                  <a:tcPr/>
                </a:tc>
                <a:extLst>
                  <a:ext uri="{0D108BD9-81ED-4DB2-BD59-A6C34878D82A}">
                    <a16:rowId xmlns:a16="http://schemas.microsoft.com/office/drawing/2014/main" val="10000"/>
                  </a:ext>
                </a:extLst>
              </a:tr>
              <a:tr h="370840">
                <a:tc>
                  <a:txBody>
                    <a:bodyPr/>
                    <a:lstStyle/>
                    <a:p>
                      <a:r>
                        <a:rPr lang="en-US" dirty="0"/>
                        <a:t>FIN -&gt;</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&lt;- RST</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295400" y="5181600"/>
          <a:ext cx="6096000" cy="111252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Client</a:t>
                      </a:r>
                    </a:p>
                  </a:txBody>
                  <a:tcPr/>
                </a:tc>
                <a:tc>
                  <a:txBody>
                    <a:bodyPr/>
                    <a:lstStyle/>
                    <a:p>
                      <a:r>
                        <a:rPr lang="en-US" dirty="0"/>
                        <a:t>Server</a:t>
                      </a:r>
                    </a:p>
                  </a:txBody>
                  <a:tcPr/>
                </a:tc>
                <a:extLst>
                  <a:ext uri="{0D108BD9-81ED-4DB2-BD59-A6C34878D82A}">
                    <a16:rowId xmlns:a16="http://schemas.microsoft.com/office/drawing/2014/main" val="10000"/>
                  </a:ext>
                </a:extLst>
              </a:tr>
              <a:tr h="370840">
                <a:tc>
                  <a:txBody>
                    <a:bodyPr/>
                    <a:lstStyle/>
                    <a:p>
                      <a:r>
                        <a:rPr lang="en-US" dirty="0"/>
                        <a:t>FIN -&gt;</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Nothin</a:t>
                      </a:r>
                      <a:r>
                        <a:rPr lang="en-US" baseline="0" dirty="0"/>
                        <a:t>g happens</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82766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Scan</a:t>
            </a:r>
          </a:p>
        </p:txBody>
      </p:sp>
      <p:sp>
        <p:nvSpPr>
          <p:cNvPr id="3" name="Content Placeholder 2"/>
          <p:cNvSpPr>
            <a:spLocks noGrp="1"/>
          </p:cNvSpPr>
          <p:nvPr>
            <p:ph idx="1"/>
          </p:nvPr>
        </p:nvSpPr>
        <p:spPr/>
        <p:txBody>
          <a:bodyPr/>
          <a:lstStyle/>
          <a:p>
            <a:r>
              <a:rPr lang="en-US" dirty="0"/>
              <a:t>The scanner send a TCP packet with no flags set.  </a:t>
            </a:r>
          </a:p>
          <a:p>
            <a:r>
              <a:rPr lang="en-US" dirty="0"/>
              <a:t>A closed port responds with a RST.</a:t>
            </a:r>
          </a:p>
          <a:p>
            <a:r>
              <a:rPr lang="en-US" dirty="0"/>
              <a:t>An open port does not respond.</a:t>
            </a:r>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2372705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Xmas Scan</a:t>
            </a:r>
          </a:p>
        </p:txBody>
      </p:sp>
      <p:sp>
        <p:nvSpPr>
          <p:cNvPr id="3" name="Content Placeholder 2"/>
          <p:cNvSpPr>
            <a:spLocks noGrp="1"/>
          </p:cNvSpPr>
          <p:nvPr>
            <p:ph idx="1"/>
          </p:nvPr>
        </p:nvSpPr>
        <p:spPr/>
        <p:txBody>
          <a:bodyPr/>
          <a:lstStyle/>
          <a:p>
            <a:r>
              <a:rPr lang="en-US" dirty="0"/>
              <a:t>Christmas tree packets!</a:t>
            </a:r>
          </a:p>
          <a:p>
            <a:r>
              <a:rPr lang="en-US" dirty="0"/>
              <a:t>The Xmas scan sends a TCP packet with the FIN, URG, &amp; PUSH flags set.  </a:t>
            </a:r>
          </a:p>
          <a:p>
            <a:r>
              <a:rPr lang="en-US" dirty="0"/>
              <a:t>A closed port responds with a RST.</a:t>
            </a:r>
          </a:p>
          <a:p>
            <a:r>
              <a:rPr lang="en-US" dirty="0"/>
              <a:t>An open port does not respond.</a:t>
            </a:r>
          </a:p>
        </p:txBody>
      </p:sp>
    </p:spTree>
    <p:extLst>
      <p:ext uri="{BB962C8B-B14F-4D97-AF65-F5344CB8AC3E}">
        <p14:creationId xmlns:p14="http://schemas.microsoft.com/office/powerpoint/2010/main" val="1405715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ICMP Echo</a:t>
            </a:r>
          </a:p>
        </p:txBody>
      </p:sp>
      <p:sp>
        <p:nvSpPr>
          <p:cNvPr id="3" name="Content Placeholder 2"/>
          <p:cNvSpPr>
            <a:spLocks noGrp="1"/>
          </p:cNvSpPr>
          <p:nvPr>
            <p:ph idx="1"/>
          </p:nvPr>
        </p:nvSpPr>
        <p:spPr/>
        <p:txBody>
          <a:bodyPr/>
          <a:lstStyle/>
          <a:p>
            <a:r>
              <a:rPr lang="en-US" dirty="0"/>
              <a:t>You can ping every IP address and see which IP addresses respond!</a:t>
            </a:r>
          </a:p>
          <a:p>
            <a:r>
              <a:rPr lang="en-US" dirty="0"/>
              <a:t>Most system administrators disable ping!</a:t>
            </a:r>
          </a:p>
          <a:p>
            <a:endParaRPr lang="en-US" dirty="0"/>
          </a:p>
          <a:p>
            <a:endParaRPr lang="en-US" dirty="0"/>
          </a:p>
        </p:txBody>
      </p:sp>
    </p:spTree>
    <p:extLst>
      <p:ext uri="{BB962C8B-B14F-4D97-AF65-F5344CB8AC3E}">
        <p14:creationId xmlns:p14="http://schemas.microsoft.com/office/powerpoint/2010/main" val="91797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DNS?</a:t>
            </a:r>
          </a:p>
        </p:txBody>
      </p:sp>
      <p:sp>
        <p:nvSpPr>
          <p:cNvPr id="3" name="Content Placeholder 2"/>
          <p:cNvSpPr>
            <a:spLocks noGrp="1"/>
          </p:cNvSpPr>
          <p:nvPr>
            <p:ph idx="1"/>
          </p:nvPr>
        </p:nvSpPr>
        <p:spPr/>
        <p:txBody>
          <a:bodyPr/>
          <a:lstStyle/>
          <a:p>
            <a:r>
              <a:rPr lang="en-US" dirty="0"/>
              <a:t>Domain Name System (DNS)</a:t>
            </a:r>
          </a:p>
          <a:p>
            <a:r>
              <a:rPr lang="en-US" i="1" dirty="0"/>
              <a:t>Query</a:t>
            </a:r>
            <a:r>
              <a:rPr lang="en-US" dirty="0"/>
              <a:t>: What is IP for URL (</a:t>
            </a:r>
            <a:r>
              <a:rPr lang="en-US" dirty="0">
                <a:hlinkClick r:id="rId2"/>
              </a:rPr>
              <a:t>www.google.com</a:t>
            </a:r>
            <a:r>
              <a:rPr lang="en-US" dirty="0"/>
              <a:t>, </a:t>
            </a:r>
            <a:r>
              <a:rPr lang="en-US" dirty="0">
                <a:hlinkClick r:id="rId3"/>
              </a:rPr>
              <a:t>www.rowan.edu</a:t>
            </a:r>
            <a:r>
              <a:rPr lang="en-US" dirty="0"/>
              <a:t>, </a:t>
            </a:r>
            <a:r>
              <a:rPr lang="en-US" dirty="0">
                <a:hlinkClick r:id="rId4"/>
              </a:rPr>
              <a:t>www.help.com</a:t>
            </a:r>
            <a:r>
              <a:rPr lang="en-US" dirty="0"/>
              <a:t>, etc.)</a:t>
            </a:r>
          </a:p>
          <a:p>
            <a:r>
              <a:rPr lang="en-US" i="1" dirty="0"/>
              <a:t>Response</a:t>
            </a:r>
            <a:r>
              <a:rPr lang="en-US" dirty="0"/>
              <a:t>: IP associated with the URL</a:t>
            </a:r>
          </a:p>
          <a:p>
            <a:r>
              <a:rPr lang="en-US" dirty="0"/>
              <a:t>Internet critical infrastructure</a:t>
            </a:r>
          </a:p>
          <a:p>
            <a:pPr lvl="1"/>
            <a:r>
              <a:rPr lang="en-US" dirty="0"/>
              <a:t>Without it cannot use URLs.</a:t>
            </a:r>
          </a:p>
          <a:p>
            <a:pPr lvl="1"/>
            <a:r>
              <a:rPr lang="en-US" dirty="0"/>
              <a:t>Vulnerable to poisoning, DDOS attacks</a:t>
            </a:r>
          </a:p>
        </p:txBody>
      </p:sp>
    </p:spTree>
    <p:extLst>
      <p:ext uri="{BB962C8B-B14F-4D97-AF65-F5344CB8AC3E}">
        <p14:creationId xmlns:p14="http://schemas.microsoft.com/office/powerpoint/2010/main" val="213166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Scan</a:t>
            </a:r>
          </a:p>
        </p:txBody>
      </p:sp>
      <p:sp>
        <p:nvSpPr>
          <p:cNvPr id="3" name="Content Placeholder 2"/>
          <p:cNvSpPr>
            <a:spLocks noGrp="1"/>
          </p:cNvSpPr>
          <p:nvPr>
            <p:ph idx="1"/>
          </p:nvPr>
        </p:nvSpPr>
        <p:spPr/>
        <p:txBody>
          <a:bodyPr>
            <a:normAutofit fontScale="92500" lnSpcReduction="10000"/>
          </a:bodyPr>
          <a:lstStyle/>
          <a:p>
            <a:r>
              <a:rPr lang="en-US" dirty="0"/>
              <a:t>You can attempt to communicate with UDP ports to learn if they are open as well.</a:t>
            </a:r>
          </a:p>
          <a:p>
            <a:r>
              <a:rPr lang="en-US" dirty="0"/>
              <a:t>If you send a message to a UDP port which is closed it may respond with a ICMP_PORT_UNREACH error message.</a:t>
            </a:r>
          </a:p>
          <a:p>
            <a:r>
              <a:rPr lang="en-US" dirty="0"/>
              <a:t>If it is open it will not respond.</a:t>
            </a:r>
          </a:p>
          <a:p>
            <a:r>
              <a:rPr lang="en-US" dirty="0"/>
              <a:t>NMAP sends packets with no data so there definitely will not be a response from open ports.</a:t>
            </a:r>
          </a:p>
        </p:txBody>
      </p:sp>
    </p:spTree>
    <p:extLst>
      <p:ext uri="{BB962C8B-B14F-4D97-AF65-F5344CB8AC3E}">
        <p14:creationId xmlns:p14="http://schemas.microsoft.com/office/powerpoint/2010/main" val="406556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Dyn</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What is </a:t>
            </a:r>
            <a:r>
              <a:rPr lang="en-US" dirty="0" err="1"/>
              <a:t>Dyn</a:t>
            </a:r>
            <a:r>
              <a:rPr lang="en-US" dirty="0"/>
              <a:t>?</a:t>
            </a:r>
          </a:p>
          <a:p>
            <a:pPr lvl="1"/>
            <a:r>
              <a:rPr lang="en-US" dirty="0" err="1"/>
              <a:t>Dyn.com</a:t>
            </a:r>
            <a:endParaRPr lang="en-US" dirty="0"/>
          </a:p>
          <a:p>
            <a:pPr lvl="1"/>
            <a:r>
              <a:rPr lang="en-US" dirty="0"/>
              <a:t>DNS Infrastructure provider.</a:t>
            </a:r>
          </a:p>
          <a:p>
            <a:pPr lvl="1"/>
            <a:r>
              <a:rPr lang="en-US" dirty="0"/>
              <a:t>Hired by companies to provide DNS service including monitoring, load balancing, geographic balancing, and security.</a:t>
            </a:r>
          </a:p>
          <a:p>
            <a:pPr marL="457200" lvl="1" indent="0">
              <a:buNone/>
            </a:pPr>
            <a:endParaRPr lang="en-US" dirty="0"/>
          </a:p>
          <a:p>
            <a:r>
              <a:rPr lang="en-US" dirty="0"/>
              <a:t>On Oct 21, 2016, </a:t>
            </a:r>
            <a:r>
              <a:rPr lang="en-US" dirty="0" err="1"/>
              <a:t>Dyn</a:t>
            </a:r>
            <a:r>
              <a:rPr lang="en-US" dirty="0"/>
              <a:t> was the victim of a large scale DDoS attack which slowed user access to many internet sites ( Twitter, Reddit, GitHub, </a:t>
            </a:r>
            <a:r>
              <a:rPr lang="en-US" dirty="0" err="1"/>
              <a:t>Amazon.com</a:t>
            </a:r>
            <a:r>
              <a:rPr lang="en-US" dirty="0"/>
              <a:t>, </a:t>
            </a:r>
            <a:r>
              <a:rPr lang="en-US" dirty="0" err="1"/>
              <a:t>etc</a:t>
            </a:r>
            <a:r>
              <a:rPr lang="en-US" dirty="0"/>
              <a:t>).</a:t>
            </a:r>
          </a:p>
          <a:p>
            <a:pPr lvl="1"/>
            <a:endParaRPr lang="en-US" dirty="0"/>
          </a:p>
        </p:txBody>
      </p:sp>
    </p:spTree>
    <p:extLst>
      <p:ext uri="{BB962C8B-B14F-4D97-AF65-F5344CB8AC3E}">
        <p14:creationId xmlns:p14="http://schemas.microsoft.com/office/powerpoint/2010/main" val="137297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Function</a:t>
            </a:r>
          </a:p>
        </p:txBody>
      </p:sp>
      <p:pic>
        <p:nvPicPr>
          <p:cNvPr id="5122" name="Picture 2" descr="https://upload.wikimedia.org/wikipedia/commons/thumb/0/09/DNS_in_the_real_world.svg/688px-DNS_in_the_real_worl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521995"/>
            <a:ext cx="609282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7/77/An_example_of_theoretical_DNS_recursion.svg/563px-An_example_of_theoretical_DNS_recurs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343400"/>
            <a:ext cx="5362575"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248400" y="2033337"/>
            <a:ext cx="2594811" cy="3785652"/>
          </a:xfrm>
          <a:prstGeom prst="rect">
            <a:avLst/>
          </a:prstGeom>
          <a:noFill/>
        </p:spPr>
        <p:txBody>
          <a:bodyPr wrap="square" rtlCol="0">
            <a:spAutoFit/>
          </a:bodyPr>
          <a:lstStyle/>
          <a:p>
            <a:pPr marL="285750" indent="-285750">
              <a:buFont typeface="Arial" panose="020B0604020202020204" pitchFamily="34" charset="0"/>
              <a:buChar char="•"/>
            </a:pPr>
            <a:r>
              <a:rPr lang="en-US" dirty="0"/>
              <a:t>Caches are used to speed DNS resolution.</a:t>
            </a:r>
            <a:br>
              <a:rPr lang="en-US" dirty="0"/>
            </a:br>
            <a:endParaRPr lang="en-US" dirty="0"/>
          </a:p>
          <a:p>
            <a:pPr marL="285750" indent="-285750">
              <a:buFont typeface="Arial" panose="020B0604020202020204" pitchFamily="34" charset="0"/>
              <a:buChar char="•"/>
            </a:pPr>
            <a:r>
              <a:rPr lang="en-US" dirty="0"/>
              <a:t>Time to live (TTL) field is used to keep cached records fresh.</a:t>
            </a:r>
          </a:p>
        </p:txBody>
      </p:sp>
    </p:spTree>
    <p:extLst>
      <p:ext uri="{BB962C8B-B14F-4D97-AF65-F5344CB8AC3E}">
        <p14:creationId xmlns:p14="http://schemas.microsoft.com/office/powerpoint/2010/main" val="125462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Packet Format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2438400"/>
            <a:ext cx="6153150" cy="2943225"/>
          </a:xfrm>
          <a:prstGeom prst="rect">
            <a:avLst/>
          </a:prstGeom>
        </p:spPr>
      </p:pic>
    </p:spTree>
    <p:extLst>
      <p:ext uri="{BB962C8B-B14F-4D97-AF65-F5344CB8AC3E}">
        <p14:creationId xmlns:p14="http://schemas.microsoft.com/office/powerpoint/2010/main" val="33247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7429500" cy="3971925"/>
          </a:xfrm>
          <a:prstGeom prst="rect">
            <a:avLst/>
          </a:prstGeom>
        </p:spPr>
      </p:pic>
      <p:pic>
        <p:nvPicPr>
          <p:cNvPr id="3" name="Picture 2"/>
          <p:cNvPicPr>
            <a:picLocks noChangeAspect="1"/>
          </p:cNvPicPr>
          <p:nvPr/>
        </p:nvPicPr>
        <p:blipFill>
          <a:blip r:embed="rId4"/>
          <a:stretch>
            <a:fillRect/>
          </a:stretch>
        </p:blipFill>
        <p:spPr>
          <a:xfrm>
            <a:off x="666750" y="2914650"/>
            <a:ext cx="8477250" cy="3943350"/>
          </a:xfrm>
          <a:prstGeom prst="rect">
            <a:avLst/>
          </a:prstGeom>
        </p:spPr>
      </p:pic>
    </p:spTree>
    <p:extLst>
      <p:ext uri="{BB962C8B-B14F-4D97-AF65-F5344CB8AC3E}">
        <p14:creationId xmlns:p14="http://schemas.microsoft.com/office/powerpoint/2010/main" val="57237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Spoofing</a:t>
            </a:r>
          </a:p>
        </p:txBody>
      </p:sp>
      <p:sp>
        <p:nvSpPr>
          <p:cNvPr id="3" name="Content Placeholder 2"/>
          <p:cNvSpPr>
            <a:spLocks noGrp="1"/>
          </p:cNvSpPr>
          <p:nvPr>
            <p:ph idx="1"/>
          </p:nvPr>
        </p:nvSpPr>
        <p:spPr/>
        <p:txBody>
          <a:bodyPr/>
          <a:lstStyle/>
          <a:p>
            <a:r>
              <a:rPr lang="en-US" dirty="0"/>
              <a:t>Poison DNS server cache</a:t>
            </a:r>
          </a:p>
          <a:p>
            <a:r>
              <a:rPr lang="en-US" dirty="0"/>
              <a:t>Cause incorrect IP address to be returned for query.</a:t>
            </a:r>
          </a:p>
          <a:p>
            <a:r>
              <a:rPr lang="en-US" dirty="0"/>
              <a:t>Route traffic to incorrect IP.</a:t>
            </a:r>
          </a:p>
          <a:p>
            <a:endParaRPr lang="en-US" dirty="0"/>
          </a:p>
          <a:p>
            <a:r>
              <a:rPr lang="en-US" dirty="0"/>
              <a:t>Hackers can put up fake pages, steal customers, etc.</a:t>
            </a:r>
          </a:p>
        </p:txBody>
      </p:sp>
    </p:spTree>
    <p:extLst>
      <p:ext uri="{BB962C8B-B14F-4D97-AF65-F5344CB8AC3E}">
        <p14:creationId xmlns:p14="http://schemas.microsoft.com/office/powerpoint/2010/main" val="334437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990982" y="1435530"/>
            <a:ext cx="7162036" cy="4855302"/>
          </a:xfrm>
          <a:prstGeom prst="rect">
            <a:avLst/>
          </a:prstGeom>
        </p:spPr>
      </p:pic>
    </p:spTree>
    <p:extLst>
      <p:ext uri="{BB962C8B-B14F-4D97-AF65-F5344CB8AC3E}">
        <p14:creationId xmlns:p14="http://schemas.microsoft.com/office/powerpoint/2010/main" val="34129355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3441</TotalTime>
  <Words>2927</Words>
  <Application>Microsoft Office PowerPoint</Application>
  <PresentationFormat>On-screen Show (4:3)</PresentationFormat>
  <Paragraphs>302</Paragraphs>
  <Slides>30</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Default Design</vt:lpstr>
      <vt:lpstr>Lecture 8: Dyn DDOS Attack &amp; Port Scan Attacks   CS 07351: Cyber Security: Fundamentals, Principles and Applications  Dr. Vahid Heydari</vt:lpstr>
      <vt:lpstr>Content</vt:lpstr>
      <vt:lpstr>What is DNS?</vt:lpstr>
      <vt:lpstr>What is Dyn?</vt:lpstr>
      <vt:lpstr>DNS Function</vt:lpstr>
      <vt:lpstr>DNS Packet Format</vt:lpstr>
      <vt:lpstr>PowerPoint Presentation</vt:lpstr>
      <vt:lpstr>DNS Spoofing</vt:lpstr>
      <vt:lpstr>PowerPoint Presentation</vt:lpstr>
      <vt:lpstr>Dyn Traffic Director</vt:lpstr>
      <vt:lpstr>Dyn DDOS</vt:lpstr>
      <vt:lpstr>What is IoT?</vt:lpstr>
      <vt:lpstr>Why IoT?</vt:lpstr>
      <vt:lpstr>Mirai Botnet</vt:lpstr>
      <vt:lpstr>Why DDoS? Who cares?</vt:lpstr>
      <vt:lpstr>Online voting</vt:lpstr>
      <vt:lpstr>Swing States</vt:lpstr>
      <vt:lpstr> </vt:lpstr>
      <vt:lpstr>Port Scanning</vt:lpstr>
      <vt:lpstr>NMAP</vt:lpstr>
      <vt:lpstr>Scan Types</vt:lpstr>
      <vt:lpstr>Connect Scan</vt:lpstr>
      <vt:lpstr>TCP Connect</vt:lpstr>
      <vt:lpstr>Closed port</vt:lpstr>
      <vt:lpstr>Half Open Scan or Stealth Scan</vt:lpstr>
      <vt:lpstr>FIN Scan</vt:lpstr>
      <vt:lpstr>NULL Scan</vt:lpstr>
      <vt:lpstr>Xmas Scan</vt:lpstr>
      <vt:lpstr>ICMP Echo</vt:lpstr>
      <vt:lpstr>UDP Scan</vt:lpstr>
    </vt:vector>
  </TitlesOfParts>
  <Company>GreyHats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 Threats</dc:title>
  <dc:creator>naumann</dc:creator>
  <cp:lastModifiedBy>Pham, Sarah</cp:lastModifiedBy>
  <cp:revision>103</cp:revision>
  <dcterms:created xsi:type="dcterms:W3CDTF">2002-07-28T21:23:15Z</dcterms:created>
  <dcterms:modified xsi:type="dcterms:W3CDTF">2022-03-11T15:41:02Z</dcterms:modified>
</cp:coreProperties>
</file>