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handoutMasterIdLst>
    <p:handoutMasterId r:id="rId32"/>
  </p:handout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322" r:id="rId14"/>
    <p:sldId id="333" r:id="rId15"/>
    <p:sldId id="334" r:id="rId16"/>
    <p:sldId id="335" r:id="rId17"/>
    <p:sldId id="323" r:id="rId18"/>
    <p:sldId id="324" r:id="rId19"/>
    <p:sldId id="325" r:id="rId20"/>
    <p:sldId id="326" r:id="rId21"/>
    <p:sldId id="327" r:id="rId22"/>
    <p:sldId id="328" r:id="rId23"/>
    <p:sldId id="329" r:id="rId24"/>
    <p:sldId id="336" r:id="rId25"/>
    <p:sldId id="337" r:id="rId26"/>
    <p:sldId id="330" r:id="rId27"/>
    <p:sldId id="331" r:id="rId28"/>
    <p:sldId id="332" r:id="rId29"/>
    <p:sldId id="338"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6600"/>
    <a:srgbClr val="0000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86" autoAdjust="0"/>
  </p:normalViewPr>
  <p:slideViewPr>
    <p:cSldViewPr snapToGrid="0">
      <p:cViewPr varScale="1">
        <p:scale>
          <a:sx n="70" d="100"/>
          <a:sy n="70" d="100"/>
        </p:scale>
        <p:origin x="1810" y="62"/>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D14D82C4-44B5-4021-A88F-FEEB4A196D0E}"/>
    <pc:docChg chg="addSld modSld">
      <pc:chgData name="Vahid Heydari" userId="065589f3340e704f" providerId="LiveId" clId="{D14D82C4-44B5-4021-A88F-FEEB4A196D0E}" dt="2020-09-16T23:35:40.754" v="9" actId="478"/>
      <pc:docMkLst>
        <pc:docMk/>
      </pc:docMkLst>
      <pc:sldChg chg="addSp delSp modSp add">
        <pc:chgData name="Vahid Heydari" userId="065589f3340e704f" providerId="LiveId" clId="{D14D82C4-44B5-4021-A88F-FEEB4A196D0E}" dt="2020-09-16T23:35:40.754" v="9" actId="478"/>
        <pc:sldMkLst>
          <pc:docMk/>
          <pc:sldMk cId="3498477305" sldId="338"/>
        </pc:sldMkLst>
        <pc:spChg chg="del">
          <ac:chgData name="Vahid Heydari" userId="065589f3340e704f" providerId="LiveId" clId="{D14D82C4-44B5-4021-A88F-FEEB4A196D0E}" dt="2020-09-16T23:35:04.527" v="1" actId="478"/>
          <ac:spMkLst>
            <pc:docMk/>
            <pc:sldMk cId="3498477305" sldId="338"/>
            <ac:spMk id="2" creationId="{0EC1FD4D-EAC6-4863-BABC-E7FD8E41F203}"/>
          </ac:spMkLst>
        </pc:spChg>
        <pc:spChg chg="del">
          <ac:chgData name="Vahid Heydari" userId="065589f3340e704f" providerId="LiveId" clId="{D14D82C4-44B5-4021-A88F-FEEB4A196D0E}" dt="2020-09-16T23:35:04.527" v="1" actId="478"/>
          <ac:spMkLst>
            <pc:docMk/>
            <pc:sldMk cId="3498477305" sldId="338"/>
            <ac:spMk id="3" creationId="{7DFBA2E5-D8BC-45CC-96F5-8348A0A2579E}"/>
          </ac:spMkLst>
        </pc:spChg>
        <pc:spChg chg="add mod">
          <ac:chgData name="Vahid Heydari" userId="065589f3340e704f" providerId="LiveId" clId="{D14D82C4-44B5-4021-A88F-FEEB4A196D0E}" dt="2020-09-16T23:35:25.733" v="8" actId="404"/>
          <ac:spMkLst>
            <pc:docMk/>
            <pc:sldMk cId="3498477305" sldId="338"/>
            <ac:spMk id="4" creationId="{FD9DE92F-3278-4F22-91C0-F651ED6032E7}"/>
          </ac:spMkLst>
        </pc:spChg>
        <pc:spChg chg="add del mod">
          <ac:chgData name="Vahid Heydari" userId="065589f3340e704f" providerId="LiveId" clId="{D14D82C4-44B5-4021-A88F-FEEB4A196D0E}" dt="2020-09-16T23:35:40.754" v="9" actId="478"/>
          <ac:spMkLst>
            <pc:docMk/>
            <pc:sldMk cId="3498477305" sldId="338"/>
            <ac:spMk id="6" creationId="{A6DE50FF-3292-4E39-AE72-65AF88DC3AA2}"/>
          </ac:spMkLst>
        </pc:spChg>
        <pc:picChg chg="add mod">
          <ac:chgData name="Vahid Heydari" userId="065589f3340e704f" providerId="LiveId" clId="{D14D82C4-44B5-4021-A88F-FEEB4A196D0E}" dt="2020-09-16T23:35:12.235" v="5" actId="14100"/>
          <ac:picMkLst>
            <pc:docMk/>
            <pc:sldMk cId="3498477305" sldId="338"/>
            <ac:picMk id="5" creationId="{0C45C481-F4D1-4E63-AA27-8C93D561656F}"/>
          </ac:picMkLst>
        </pc:picChg>
      </pc:sldChg>
    </pc:docChg>
  </pc:docChgLst>
  <pc:docChgLst>
    <pc:chgData name="Vahid Heydari" userId="065589f3340e704f" providerId="LiveId" clId="{F3C7040C-4730-4BA3-8CE9-4A5796207921}"/>
    <pc:docChg chg="custSel modSld">
      <pc:chgData name="Vahid Heydari" userId="065589f3340e704f" providerId="LiveId" clId="{F3C7040C-4730-4BA3-8CE9-4A5796207921}" dt="2020-02-26T02:06:48.839" v="17" actId="20577"/>
      <pc:docMkLst>
        <pc:docMk/>
      </pc:docMkLst>
      <pc:sldChg chg="modSp">
        <pc:chgData name="Vahid Heydari" userId="065589f3340e704f" providerId="LiveId" clId="{F3C7040C-4730-4BA3-8CE9-4A5796207921}" dt="2020-02-26T02:06:48.839" v="17" actId="20577"/>
        <pc:sldMkLst>
          <pc:docMk/>
          <pc:sldMk cId="1661794514" sldId="309"/>
        </pc:sldMkLst>
        <pc:spChg chg="mod">
          <ac:chgData name="Vahid Heydari" userId="065589f3340e704f" providerId="LiveId" clId="{F3C7040C-4730-4BA3-8CE9-4A5796207921}" dt="2020-02-26T02:06:48.839" v="17" actId="20577"/>
          <ac:spMkLst>
            <pc:docMk/>
            <pc:sldMk cId="1661794514" sldId="309"/>
            <ac:spMk id="5122" creationId="{00000000-0000-0000-0000-000000000000}"/>
          </ac:spMkLst>
        </pc:spChg>
      </pc:sldChg>
      <pc:sldChg chg="modSp">
        <pc:chgData name="Vahid Heydari" userId="065589f3340e704f" providerId="LiveId" clId="{F3C7040C-4730-4BA3-8CE9-4A5796207921}" dt="2020-02-26T02:06:04.425" v="15" actId="1036"/>
        <pc:sldMkLst>
          <pc:docMk/>
          <pc:sldMk cId="2978327274" sldId="328"/>
        </pc:sldMkLst>
        <pc:spChg chg="mod">
          <ac:chgData name="Vahid Heydari" userId="065589f3340e704f" providerId="LiveId" clId="{F3C7040C-4730-4BA3-8CE9-4A5796207921}" dt="2020-02-26T02:05:55.436" v="3" actId="403"/>
          <ac:spMkLst>
            <pc:docMk/>
            <pc:sldMk cId="2978327274" sldId="328"/>
            <ac:spMk id="3" creationId="{00000000-0000-0000-0000-000000000000}"/>
          </ac:spMkLst>
        </pc:spChg>
        <pc:graphicFrameChg chg="mod">
          <ac:chgData name="Vahid Heydari" userId="065589f3340e704f" providerId="LiveId" clId="{F3C7040C-4730-4BA3-8CE9-4A5796207921}" dt="2020-02-26T02:06:04.425" v="15" actId="1036"/>
          <ac:graphicFrameMkLst>
            <pc:docMk/>
            <pc:sldMk cId="2978327274" sldId="328"/>
            <ac:graphicFrameMk id="4" creationId="{00000000-0000-0000-0000-000000000000}"/>
          </ac:graphicFrameMkLst>
        </pc:graphicFrameChg>
      </pc:sldChg>
    </pc:docChg>
  </pc:docChgLst>
  <pc:docChgLst>
    <pc:chgData name="Vahid Heydari" userId="065589f3340e704f" providerId="LiveId" clId="{ADF2C2B8-64FA-4AE9-A632-8DD45B630EDA}"/>
    <pc:docChg chg="custSel modSld">
      <pc:chgData name="Vahid Heydari" userId="065589f3340e704f" providerId="LiveId" clId="{ADF2C2B8-64FA-4AE9-A632-8DD45B630EDA}" dt="2019-10-11T00:25:12.316" v="77" actId="20577"/>
      <pc:docMkLst>
        <pc:docMk/>
      </pc:docMkLst>
      <pc:sldChg chg="modSp">
        <pc:chgData name="Vahid Heydari" userId="065589f3340e704f" providerId="LiveId" clId="{ADF2C2B8-64FA-4AE9-A632-8DD45B630EDA}" dt="2019-10-11T00:14:50.022" v="1" actId="20577"/>
        <pc:sldMkLst>
          <pc:docMk/>
          <pc:sldMk cId="1661794514" sldId="309"/>
        </pc:sldMkLst>
        <pc:spChg chg="mod">
          <ac:chgData name="Vahid Heydari" userId="065589f3340e704f" providerId="LiveId" clId="{ADF2C2B8-64FA-4AE9-A632-8DD45B630EDA}" dt="2019-10-11T00:14:50.022" v="1" actId="20577"/>
          <ac:spMkLst>
            <pc:docMk/>
            <pc:sldMk cId="1661794514" sldId="309"/>
            <ac:spMk id="5122" creationId="{00000000-0000-0000-0000-000000000000}"/>
          </ac:spMkLst>
        </pc:spChg>
      </pc:sldChg>
      <pc:sldChg chg="modSp">
        <pc:chgData name="Vahid Heydari" userId="065589f3340e704f" providerId="LiveId" clId="{ADF2C2B8-64FA-4AE9-A632-8DD45B630EDA}" dt="2019-10-11T00:25:12.316" v="77" actId="20577"/>
        <pc:sldMkLst>
          <pc:docMk/>
          <pc:sldMk cId="2934981679" sldId="326"/>
        </pc:sldMkLst>
        <pc:spChg chg="mod">
          <ac:chgData name="Vahid Heydari" userId="065589f3340e704f" providerId="LiveId" clId="{ADF2C2B8-64FA-4AE9-A632-8DD45B630EDA}" dt="2019-10-11T00:25:12.316" v="77" actId="20577"/>
          <ac:spMkLst>
            <pc:docMk/>
            <pc:sldMk cId="2934981679" sldId="326"/>
            <ac:spMk id="3" creationId="{00000000-0000-0000-0000-000000000000}"/>
          </ac:spMkLst>
        </pc:spChg>
      </pc:sldChg>
      <pc:sldChg chg="modSp">
        <pc:chgData name="Vahid Heydari" userId="065589f3340e704f" providerId="LiveId" clId="{ADF2C2B8-64FA-4AE9-A632-8DD45B630EDA}" dt="2019-10-11T00:19:34.655" v="3" actId="20577"/>
        <pc:sldMkLst>
          <pc:docMk/>
          <pc:sldMk cId="519947654" sldId="333"/>
        </pc:sldMkLst>
        <pc:spChg chg="mod">
          <ac:chgData name="Vahid Heydari" userId="065589f3340e704f" providerId="LiveId" clId="{ADF2C2B8-64FA-4AE9-A632-8DD45B630EDA}" dt="2019-10-11T00:19:34.655" v="3" actId="20577"/>
          <ac:spMkLst>
            <pc:docMk/>
            <pc:sldMk cId="519947654" sldId="333"/>
            <ac:spMk id="3" creationId="{00000000-0000-0000-0000-000000000000}"/>
          </ac:spMkLst>
        </pc:spChg>
      </pc:sldChg>
      <pc:sldChg chg="modSp modNotesTx">
        <pc:chgData name="Vahid Heydari" userId="065589f3340e704f" providerId="LiveId" clId="{ADF2C2B8-64FA-4AE9-A632-8DD45B630EDA}" dt="2019-10-11T00:20:25.158" v="46" actId="27636"/>
        <pc:sldMkLst>
          <pc:docMk/>
          <pc:sldMk cId="3617735611" sldId="334"/>
        </pc:sldMkLst>
        <pc:spChg chg="mod">
          <ac:chgData name="Vahid Heydari" userId="065589f3340e704f" providerId="LiveId" clId="{ADF2C2B8-64FA-4AE9-A632-8DD45B630EDA}" dt="2019-10-11T00:20:25.158" v="46" actId="27636"/>
          <ac:spMkLst>
            <pc:docMk/>
            <pc:sldMk cId="3617735611" sldId="334"/>
            <ac:spMk id="3" creationId="{00000000-0000-0000-0000-000000000000}"/>
          </ac:spMkLst>
        </pc:spChg>
      </pc:sldChg>
    </pc:docChg>
  </pc:docChgLst>
  <pc:docChgLst>
    <pc:chgData name="Vahid Heydari" userId="065589f3340e704f" providerId="LiveId" clId="{98599FBB-3363-7545-B188-BAD69A16FD21}"/>
    <pc:docChg chg="modSld">
      <pc:chgData name="Vahid Heydari" userId="065589f3340e704f" providerId="LiveId" clId="{98599FBB-3363-7545-B188-BAD69A16FD21}" dt="2019-10-11T17:49:44.853" v="1" actId="20577"/>
      <pc:docMkLst>
        <pc:docMk/>
      </pc:docMkLst>
      <pc:sldChg chg="modSp">
        <pc:chgData name="Vahid Heydari" userId="065589f3340e704f" providerId="LiveId" clId="{98599FBB-3363-7545-B188-BAD69A16FD21}" dt="2019-10-11T17:49:44.853" v="1" actId="20577"/>
        <pc:sldMkLst>
          <pc:docMk/>
          <pc:sldMk cId="2934981679" sldId="326"/>
        </pc:sldMkLst>
        <pc:spChg chg="mod">
          <ac:chgData name="Vahid Heydari" userId="065589f3340e704f" providerId="LiveId" clId="{98599FBB-3363-7545-B188-BAD69A16FD21}" dt="2019-10-11T17:49:44.853" v="1" actId="20577"/>
          <ac:spMkLst>
            <pc:docMk/>
            <pc:sldMk cId="2934981679" sldId="326"/>
            <ac:spMk id="3" creationId="{00000000-0000-0000-0000-000000000000}"/>
          </ac:spMkLst>
        </pc:spChg>
      </pc:sldChg>
    </pc:docChg>
  </pc:docChgLst>
  <pc:docChgLst>
    <pc:chgData name="Vahid Heydari" userId="065589f3340e704f" providerId="LiveId" clId="{B689AF8D-0F79-E54B-A17E-96DBB1AB7553}"/>
    <pc:docChg chg="modSld">
      <pc:chgData name="Vahid Heydari" userId="065589f3340e704f" providerId="LiveId" clId="{B689AF8D-0F79-E54B-A17E-96DBB1AB7553}" dt="2020-09-15T14:26:18.802" v="1" actId="20577"/>
      <pc:docMkLst>
        <pc:docMk/>
      </pc:docMkLst>
      <pc:sldChg chg="modSp">
        <pc:chgData name="Vahid Heydari" userId="065589f3340e704f" providerId="LiveId" clId="{B689AF8D-0F79-E54B-A17E-96DBB1AB7553}" dt="2020-09-15T14:26:18.802" v="1" actId="20577"/>
        <pc:sldMkLst>
          <pc:docMk/>
          <pc:sldMk cId="1661794514" sldId="309"/>
        </pc:sldMkLst>
        <pc:spChg chg="mod">
          <ac:chgData name="Vahid Heydari" userId="065589f3340e704f" providerId="LiveId" clId="{B689AF8D-0F79-E54B-A17E-96DBB1AB7553}" dt="2020-09-15T14:26:18.802" v="1" actId="20577"/>
          <ac:spMkLst>
            <pc:docMk/>
            <pc:sldMk cId="1661794514" sldId="309"/>
            <ac:spMk id="5122" creationId="{00000000-0000-0000-0000-000000000000}"/>
          </ac:spMkLst>
        </pc:spChg>
      </pc:sldChg>
    </pc:docChg>
  </pc:docChgLst>
  <pc:docChgLst>
    <pc:chgData name="Vahid Heydari" userId="065589f3340e704f" providerId="LiveId" clId="{71E8132D-B104-4B1F-96CC-8C3B5924CAB5}"/>
    <pc:docChg chg="modSld">
      <pc:chgData name="Vahid Heydari" userId="065589f3340e704f" providerId="LiveId" clId="{71E8132D-B104-4B1F-96CC-8C3B5924CAB5}" dt="2022-01-14T15:36:53.359" v="0" actId="20577"/>
      <pc:docMkLst>
        <pc:docMk/>
      </pc:docMkLst>
      <pc:sldChg chg="modSp mod">
        <pc:chgData name="Vahid Heydari" userId="065589f3340e704f" providerId="LiveId" clId="{71E8132D-B104-4B1F-96CC-8C3B5924CAB5}" dt="2022-01-14T15:36:53.359" v="0" actId="20577"/>
        <pc:sldMkLst>
          <pc:docMk/>
          <pc:sldMk cId="1661794514" sldId="309"/>
        </pc:sldMkLst>
        <pc:spChg chg="mod">
          <ac:chgData name="Vahid Heydari" userId="065589f3340e704f" providerId="LiveId" clId="{71E8132D-B104-4B1F-96CC-8C3B5924CAB5}" dt="2022-01-14T15:36:53.359" v="0" actId="20577"/>
          <ac:spMkLst>
            <pc:docMk/>
            <pc:sldMk cId="1661794514" sldId="309"/>
            <ac:spMk id="512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2947" name="Rectangle 1027"/>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2948" name="Rectangle 1028"/>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2949" name="Rectangle 1029"/>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D1A35E30-0D53-FB4C-940F-0C0B0AA2B642}" type="slidenum">
              <a:rPr lang="en-US" altLang="en-US"/>
              <a:pPr/>
              <a:t>‹#›</a:t>
            </a:fld>
            <a:endParaRPr lang="en-US" altLang="en-US"/>
          </a:p>
        </p:txBody>
      </p:sp>
    </p:spTree>
    <p:extLst>
      <p:ext uri="{BB962C8B-B14F-4D97-AF65-F5344CB8AC3E}">
        <p14:creationId xmlns:p14="http://schemas.microsoft.com/office/powerpoint/2010/main" val="1668924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F3BFB270-0373-9A4D-A278-35C302F791E2}" type="slidenum">
              <a:rPr lang="en-US" altLang="en-US"/>
              <a:pPr/>
              <a:t>‹#›</a:t>
            </a:fld>
            <a:endParaRPr lang="en-US" altLang="en-US"/>
          </a:p>
        </p:txBody>
      </p:sp>
    </p:spTree>
    <p:extLst>
      <p:ext uri="{BB962C8B-B14F-4D97-AF65-F5344CB8AC3E}">
        <p14:creationId xmlns:p14="http://schemas.microsoft.com/office/powerpoint/2010/main" val="175583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94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 </a:t>
            </a:r>
            <a:r>
              <a:rPr lang="en-US" dirty="0"/>
              <a:t>If H(cat) = H(</a:t>
            </a:r>
            <a:r>
              <a:rPr lang="en-US" dirty="0" err="1"/>
              <a:t>xyz</a:t>
            </a:r>
            <a:r>
              <a:rPr lang="en-US" dirty="0"/>
              <a:t>) and the password is cat, if you type </a:t>
            </a:r>
            <a:r>
              <a:rPr lang="en-US" dirty="0" err="1"/>
              <a:t>xyz</a:t>
            </a:r>
            <a:r>
              <a:rPr lang="en-US" dirty="0"/>
              <a:t>, you can log in because the hashes are the same.</a:t>
            </a:r>
          </a:p>
          <a:p>
            <a:endParaRPr lang="en-US" dirty="0"/>
          </a:p>
          <a:p>
            <a:r>
              <a:rPr lang="en-US" dirty="0"/>
              <a:t>No-one should be able to easily find </a:t>
            </a:r>
            <a:r>
              <a:rPr lang="en-US" dirty="0" err="1"/>
              <a:t>xyz</a:t>
            </a:r>
            <a:r>
              <a:rPr lang="en-US" dirty="0"/>
              <a:t> that can create the same hash as cat. Impossible to create a hash that prevents this because the hash size is limited, so it’s always possible. But we need to make sure no one can find the mathematical way to generate the same hash.</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12</a:t>
            </a:fld>
            <a:endParaRPr lang="en-US" altLang="en-US"/>
          </a:p>
        </p:txBody>
      </p:sp>
    </p:spTree>
    <p:extLst>
      <p:ext uri="{BB962C8B-B14F-4D97-AF65-F5344CB8AC3E}">
        <p14:creationId xmlns:p14="http://schemas.microsoft.com/office/powerpoint/2010/main" val="14919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is wrong with the algorithm</a:t>
            </a:r>
          </a:p>
          <a:p>
            <a:r>
              <a:rPr lang="en-US" dirty="0"/>
              <a:t>2 groups started with new symmetric to stop security issues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14</a:t>
            </a:fld>
            <a:endParaRPr lang="en-US" altLang="en-US"/>
          </a:p>
        </p:txBody>
      </p:sp>
    </p:spTree>
    <p:extLst>
      <p:ext uri="{BB962C8B-B14F-4D97-AF65-F5344CB8AC3E}">
        <p14:creationId xmlns:p14="http://schemas.microsoft.com/office/powerpoint/2010/main" val="122669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K1 = K2 = K3, then we have a standard DES</a:t>
            </a:r>
          </a:p>
          <a:p>
            <a:endParaRPr lang="en-US" dirty="0"/>
          </a:p>
          <a:p>
            <a:r>
              <a:rPr lang="en-US" dirty="0"/>
              <a:t>Encrypt with k1, decrypt that with k2, and encrypt that with k3.</a:t>
            </a:r>
          </a:p>
          <a:p>
            <a:r>
              <a:rPr lang="en-US" dirty="0"/>
              <a:t>To decrypt this, notice the first thing we do is the opposite of the last thing we did to get the ciphertext.</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15</a:t>
            </a:fld>
            <a:endParaRPr lang="en-US" altLang="en-US"/>
          </a:p>
        </p:txBody>
      </p:sp>
    </p:spTree>
    <p:extLst>
      <p:ext uri="{BB962C8B-B14F-4D97-AF65-F5344CB8AC3E}">
        <p14:creationId xmlns:p14="http://schemas.microsoft.com/office/powerpoint/2010/main" val="3387503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E3198-044E-42D7-9959-0692CA802826}" type="slidenum">
              <a:rPr lang="en-US"/>
              <a:pPr/>
              <a:t>16</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r>
              <a:rPr lang="en-US" dirty="0"/>
              <a:t>Very strong because finding the key doesn’t matter</a:t>
            </a:r>
          </a:p>
          <a:p>
            <a:endParaRPr lang="en-US" dirty="0"/>
          </a:p>
          <a:p>
            <a:r>
              <a:rPr lang="en-US" dirty="0"/>
              <a:t>It’s open source, still vulnerabilities can’t be found </a:t>
            </a:r>
            <a:r>
              <a:rPr lang="en-US" dirty="0" err="1"/>
              <a:t>ig</a:t>
            </a:r>
            <a:r>
              <a:rPr lang="en-US" dirty="0"/>
              <a:t>?</a:t>
            </a:r>
          </a:p>
        </p:txBody>
      </p:sp>
    </p:spTree>
    <p:extLst>
      <p:ext uri="{BB962C8B-B14F-4D97-AF65-F5344CB8AC3E}">
        <p14:creationId xmlns:p14="http://schemas.microsoft.com/office/powerpoint/2010/main" val="35134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share the key?</a:t>
            </a:r>
          </a:p>
          <a:p>
            <a:r>
              <a:rPr lang="en-US" dirty="0"/>
              <a:t>Symmetric uses pre-shared key.</a:t>
            </a:r>
          </a:p>
          <a:p>
            <a:r>
              <a:rPr lang="en-US" dirty="0"/>
              <a:t>Attackers can find the key, but the key needs to be updated and shared again to prevent attacks.</a:t>
            </a:r>
          </a:p>
          <a:p>
            <a:r>
              <a:rPr lang="en-US" dirty="0"/>
              <a:t>Keys can be found out and used.</a:t>
            </a:r>
          </a:p>
          <a:p>
            <a:endParaRPr lang="en-US" dirty="0"/>
          </a:p>
          <a:p>
            <a:r>
              <a:rPr lang="en-US" dirty="0"/>
              <a:t>No way to know where messages come from since keys are known by you and the attacker, no way to tell the difference.</a:t>
            </a:r>
          </a:p>
          <a:p>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17</a:t>
            </a:fld>
            <a:endParaRPr lang="en-US" altLang="en-US"/>
          </a:p>
        </p:txBody>
      </p:sp>
    </p:spTree>
    <p:extLst>
      <p:ext uri="{BB962C8B-B14F-4D97-AF65-F5344CB8AC3E}">
        <p14:creationId xmlns:p14="http://schemas.microsoft.com/office/powerpoint/2010/main" val="8749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real idea who invented it.</a:t>
            </a:r>
          </a:p>
          <a:p>
            <a:endParaRPr lang="en-US" dirty="0"/>
          </a:p>
          <a:p>
            <a:r>
              <a:rPr lang="en-US" dirty="0"/>
              <a:t>No substitution and permutation at all, just based on prime numbers and math.</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18</a:t>
            </a:fld>
            <a:endParaRPr lang="en-US" altLang="en-US"/>
          </a:p>
        </p:txBody>
      </p:sp>
    </p:spTree>
    <p:extLst>
      <p:ext uri="{BB962C8B-B14F-4D97-AF65-F5344CB8AC3E}">
        <p14:creationId xmlns:p14="http://schemas.microsoft.com/office/powerpoint/2010/main" val="1771028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t>
            </a:r>
            <a:r>
              <a:rPr lang="en-US" b="0" dirty="0"/>
              <a:t> Our computers know public key of Google, Google knows its private key.</a:t>
            </a:r>
          </a:p>
          <a:p>
            <a:endParaRPr lang="en-US" b="0" dirty="0"/>
          </a:p>
          <a:p>
            <a:r>
              <a:rPr lang="en-US" b="0" dirty="0"/>
              <a:t>If we encrypt our message with private key, who can read that? Anyone, no confidentiality, but what is the application? They know that it’s you who wrote the message (authentication), because it comes from you and only you, no one else because only you have that private key (signature).</a:t>
            </a:r>
          </a:p>
          <a:p>
            <a:endParaRPr lang="en-US" b="0" dirty="0"/>
          </a:p>
          <a:p>
            <a:r>
              <a:rPr lang="en-US" b="0" dirty="0"/>
              <a:t>If confidentiality is needed, what key should be used to send from B to A? </a:t>
            </a:r>
            <a:r>
              <a:rPr lang="en-US" b="1" dirty="0"/>
              <a:t>Public key of A</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19</a:t>
            </a:fld>
            <a:endParaRPr lang="en-US" altLang="en-US"/>
          </a:p>
        </p:txBody>
      </p:sp>
    </p:spTree>
    <p:extLst>
      <p:ext uri="{BB962C8B-B14F-4D97-AF65-F5344CB8AC3E}">
        <p14:creationId xmlns:p14="http://schemas.microsoft.com/office/powerpoint/2010/main" val="2755109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encrypt with private, you need public to decrypt.	</a:t>
            </a:r>
            <a:r>
              <a:rPr lang="en-US" dirty="0">
                <a:sym typeface="Wingdings" panose="05000000000000000000" pitchFamily="2" charset="2"/>
              </a:rPr>
              <a:t> Ensures authentication? (Ensures the message comes from you)</a:t>
            </a:r>
            <a:endParaRPr lang="en-US" dirty="0"/>
          </a:p>
          <a:p>
            <a:r>
              <a:rPr lang="en-US" dirty="0"/>
              <a:t>If you encrypt with public, you need private to decrypt.	</a:t>
            </a:r>
            <a:r>
              <a:rPr lang="en-US" dirty="0">
                <a:sym typeface="Wingdings" panose="05000000000000000000" pitchFamily="2" charset="2"/>
              </a:rPr>
              <a:t> Ensures confidentiality? (Ensures a message is only for you)</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20</a:t>
            </a:fld>
            <a:endParaRPr lang="en-US" altLang="en-US"/>
          </a:p>
        </p:txBody>
      </p:sp>
    </p:spTree>
    <p:extLst>
      <p:ext uri="{BB962C8B-B14F-4D97-AF65-F5344CB8AC3E}">
        <p14:creationId xmlns:p14="http://schemas.microsoft.com/office/powerpoint/2010/main" val="671435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(depends on key size and implementation)</a:t>
            </a:r>
          </a:p>
          <a:p>
            <a:endParaRPr lang="en-US" dirty="0"/>
          </a:p>
          <a:p>
            <a:r>
              <a:rPr lang="en-US" dirty="0"/>
              <a:t>Public key is so slow and symmetric is so fast compared to that. For the same security level, the key size is 128 for symmetric vs 3k+ for asymmetric.</a:t>
            </a:r>
          </a:p>
          <a:p>
            <a:r>
              <a:rPr lang="en-US" dirty="0"/>
              <a:t>Asymmetric gives good authentication and confidentiality.</a:t>
            </a:r>
          </a:p>
          <a:p>
            <a:r>
              <a:rPr lang="en-US" dirty="0"/>
              <a:t>When we want to start conversation w/o a shared key, we use asymmetric (or update the key/authentication), and switch back to symmetric</a:t>
            </a:r>
          </a:p>
          <a:p>
            <a:endParaRPr lang="en-US" dirty="0"/>
          </a:p>
          <a:p>
            <a:r>
              <a:rPr lang="en-US" dirty="0"/>
              <a:t>Hackers can get into your OS and attack because they would have access to keys there (admin access)</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22</a:t>
            </a:fld>
            <a:endParaRPr lang="en-US" altLang="en-US"/>
          </a:p>
        </p:txBody>
      </p:sp>
    </p:spTree>
    <p:extLst>
      <p:ext uri="{BB962C8B-B14F-4D97-AF65-F5344CB8AC3E}">
        <p14:creationId xmlns:p14="http://schemas.microsoft.com/office/powerpoint/2010/main" val="288578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AEA96-A09C-410A-B223-DD0821768C8B}" type="slidenum">
              <a:rPr lang="en-US"/>
              <a:pPr/>
              <a:t>24</a:t>
            </a:fld>
            <a:endParaRPr 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81378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CE2700-794B-4025-B8AE-1CCED54F6A2D}"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161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47E0D-B332-4357-85EE-E81994E42EF5}" type="slidenum">
              <a:rPr lang="en-US"/>
              <a:pPr/>
              <a:t>25</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dirty="0"/>
              <a:t>1985 – 2005</a:t>
            </a:r>
          </a:p>
          <a:p>
            <a:endParaRPr lang="en-US" dirty="0"/>
          </a:p>
          <a:p>
            <a:r>
              <a:rPr lang="en-US" dirty="0"/>
              <a:t>New but not popular yet (can provide everything in RSA like confidentiality and authentication, and it’s so much faster)</a:t>
            </a:r>
          </a:p>
          <a:p>
            <a:r>
              <a:rPr lang="en-US" dirty="0"/>
              <a:t>NOT based on number theory</a:t>
            </a:r>
          </a:p>
          <a:p>
            <a:r>
              <a:rPr lang="en-US" dirty="0"/>
              <a:t>Asymmetric problem: too much CPU and memory, takes a lot of time</a:t>
            </a:r>
          </a:p>
          <a:p>
            <a:endParaRPr lang="en-US" dirty="0"/>
          </a:p>
          <a:p>
            <a:r>
              <a:rPr lang="en-US" dirty="0"/>
              <a:t>This one is faster </a:t>
            </a:r>
            <a:r>
              <a:rPr lang="en-US" dirty="0">
                <a:sym typeface="Wingdings" panose="05000000000000000000" pitchFamily="2" charset="2"/>
              </a:rPr>
              <a:t> less CPU, less memory</a:t>
            </a:r>
            <a:endParaRPr lang="en-US" dirty="0"/>
          </a:p>
        </p:txBody>
      </p:sp>
    </p:spTree>
    <p:extLst>
      <p:ext uri="{BB962C8B-B14F-4D97-AF65-F5344CB8AC3E}">
        <p14:creationId xmlns:p14="http://schemas.microsoft.com/office/powerpoint/2010/main" val="2483564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C6321-F84D-4E56-A920-7622E38ED65C}" type="slidenum">
              <a:rPr lang="en-US"/>
              <a:pPr/>
              <a:t>26</a:t>
            </a:fld>
            <a:endParaRPr lang="en-US"/>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r>
              <a:rPr lang="en-US" dirty="0"/>
              <a:t>Diffie Hellman</a:t>
            </a:r>
          </a:p>
          <a:p>
            <a:endParaRPr lang="en-US" dirty="0"/>
          </a:p>
          <a:p>
            <a:r>
              <a:rPr lang="en-US" dirty="0"/>
              <a:t>Cannot be used for confidentiality, but it’s for if you just want to share a key?</a:t>
            </a:r>
          </a:p>
        </p:txBody>
      </p:sp>
    </p:spTree>
    <p:extLst>
      <p:ext uri="{BB962C8B-B14F-4D97-AF65-F5344CB8AC3E}">
        <p14:creationId xmlns:p14="http://schemas.microsoft.com/office/powerpoint/2010/main" val="728309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B2A9F7-6BA9-463F-B42B-60E922AF30BF}" type="slidenum">
              <a:rPr lang="en-US"/>
              <a:pPr/>
              <a:t>27</a:t>
            </a:fld>
            <a:endParaRPr 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r>
              <a:rPr lang="en-US" dirty="0"/>
              <a:t>packages</a:t>
            </a:r>
          </a:p>
        </p:txBody>
      </p:sp>
    </p:spTree>
    <p:extLst>
      <p:ext uri="{BB962C8B-B14F-4D97-AF65-F5344CB8AC3E}">
        <p14:creationId xmlns:p14="http://schemas.microsoft.com/office/powerpoint/2010/main" val="317730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054D7-023C-4948-8623-438FF2559270}" type="slidenum">
              <a:rPr lang="en-US"/>
              <a:pPr/>
              <a:t>28</a:t>
            </a:fld>
            <a:endParaRPr lang="en-US"/>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r>
              <a:rPr lang="en-US" dirty="0"/>
              <a:t>https://</a:t>
            </a:r>
          </a:p>
          <a:p>
            <a:endParaRPr lang="en-US" dirty="0"/>
          </a:p>
          <a:p>
            <a:r>
              <a:rPr lang="en-US" dirty="0"/>
              <a:t>Packaging these as protocols?</a:t>
            </a:r>
          </a:p>
          <a:p>
            <a:r>
              <a:rPr lang="en-US" dirty="0"/>
              <a:t>Many handshakes and deals behind starting SSH connections for example depending on what your machine? can handle</a:t>
            </a:r>
          </a:p>
        </p:txBody>
      </p:sp>
    </p:spTree>
    <p:extLst>
      <p:ext uri="{BB962C8B-B14F-4D97-AF65-F5344CB8AC3E}">
        <p14:creationId xmlns:p14="http://schemas.microsoft.com/office/powerpoint/2010/main" val="4102015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can read Alice’s green, and then Alice encrypts that with Bob’s public key (confidentiality), two levels of encryption</a:t>
            </a:r>
          </a:p>
          <a:p>
            <a:endParaRPr lang="en-US" dirty="0"/>
          </a:p>
          <a:p>
            <a:r>
              <a:rPr lang="en-US" dirty="0"/>
              <a:t>What could go wrong? </a:t>
            </a:r>
            <a:r>
              <a:rPr lang="en-US" b="1" dirty="0"/>
              <a:t>Alice encrypts with Bob’s public key first before her private key </a:t>
            </a:r>
            <a:r>
              <a:rPr lang="en-US" b="1" dirty="0">
                <a:sym typeface="Wingdings" panose="05000000000000000000" pitchFamily="2" charset="2"/>
              </a:rPr>
              <a:t> attackers know Bob’s public key, so they can open the first one, which means they can change the lock (the “envelope” that uses the public key) with a new one</a:t>
            </a:r>
          </a:p>
          <a:p>
            <a:endParaRPr lang="en-US" b="1" dirty="0">
              <a:sym typeface="Wingdings" panose="05000000000000000000" pitchFamily="2" charset="2"/>
            </a:endParaRPr>
          </a:p>
          <a:p>
            <a:r>
              <a:rPr lang="en-US" b="0" dirty="0">
                <a:sym typeface="Wingdings" panose="05000000000000000000" pitchFamily="2" charset="2"/>
              </a:rPr>
              <a:t>This is an example of </a:t>
            </a:r>
            <a:r>
              <a:rPr lang="en-US" b="0">
                <a:sym typeface="Wingdings" panose="05000000000000000000" pitchFamily="2" charset="2"/>
              </a:rPr>
              <a:t>poor implementation.</a:t>
            </a:r>
            <a:endParaRPr lang="en-US" b="0"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29</a:t>
            </a:fld>
            <a:endParaRPr lang="en-US" altLang="en-US"/>
          </a:p>
        </p:txBody>
      </p:sp>
    </p:spTree>
    <p:extLst>
      <p:ext uri="{BB962C8B-B14F-4D97-AF65-F5344CB8AC3E}">
        <p14:creationId xmlns:p14="http://schemas.microsoft.com/office/powerpoint/2010/main" val="396649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9C06E-A4A7-41AA-A43C-5B90663C7155}" type="slidenum">
              <a:rPr lang="en-US"/>
              <a:pPr/>
              <a:t>3</a:t>
            </a:fld>
            <a:endParaRPr lang="en-US"/>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202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C66BC5-AC14-45EC-AD05-C008B26AFC76}" type="slidenum">
              <a:rPr lang="en-US"/>
              <a:pPr/>
              <a:t>4</a:t>
            </a:fld>
            <a:endParaRPr lang="en-US"/>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095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23E0D-2646-491C-A5C1-F642A7E4E030}" type="slidenum">
              <a:rPr lang="en-US"/>
              <a:pPr/>
              <a:t>5</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dirty="0"/>
              <a:t>Cannot use hash for this because confidentiality isn’t used </a:t>
            </a:r>
            <a:r>
              <a:rPr lang="en-US" i="1" dirty="0"/>
              <a:t>at all</a:t>
            </a:r>
            <a:r>
              <a:rPr lang="en-US" i="0" dirty="0"/>
              <a:t> (unable to get the message back), though it’s part of this family</a:t>
            </a:r>
            <a:endParaRPr lang="en-US" dirty="0"/>
          </a:p>
        </p:txBody>
      </p:sp>
    </p:spTree>
    <p:extLst>
      <p:ext uri="{BB962C8B-B14F-4D97-AF65-F5344CB8AC3E}">
        <p14:creationId xmlns:p14="http://schemas.microsoft.com/office/powerpoint/2010/main" val="12133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959DDC-BDFC-4436-9A6E-F5DDA3B6A463}" type="slidenum">
              <a:rPr lang="en-US"/>
              <a:pPr/>
              <a:t>6</a:t>
            </a:fld>
            <a:endParaRPr lang="en-US"/>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r>
              <a:rPr lang="en-US" b="1" dirty="0"/>
              <a:t>Character frequency analysis – </a:t>
            </a:r>
            <a:r>
              <a:rPr lang="en-US" b="0" dirty="0"/>
              <a:t>can see how often a certain letter occurs can make it easier to guess, comparing it with frequently used words</a:t>
            </a:r>
            <a:endParaRPr lang="en-US" b="1" dirty="0"/>
          </a:p>
        </p:txBody>
      </p:sp>
    </p:spTree>
    <p:extLst>
      <p:ext uri="{BB962C8B-B14F-4D97-AF65-F5344CB8AC3E}">
        <p14:creationId xmlns:p14="http://schemas.microsoft.com/office/powerpoint/2010/main" val="1802391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C5CD2-5F88-4566-AFA1-C42D6F6D5646}" type="slidenum">
              <a:rPr lang="en-US"/>
              <a:pPr/>
              <a:t>7</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r>
              <a:rPr lang="en-US"/>
              <a:t>What is the significance of ROT-13?</a:t>
            </a:r>
          </a:p>
          <a:p>
            <a:r>
              <a:rPr lang="en-US"/>
              <a:t>Symmetric and used by USENET</a:t>
            </a:r>
          </a:p>
        </p:txBody>
      </p:sp>
    </p:spTree>
    <p:extLst>
      <p:ext uri="{BB962C8B-B14F-4D97-AF65-F5344CB8AC3E}">
        <p14:creationId xmlns:p14="http://schemas.microsoft.com/office/powerpoint/2010/main" val="228830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36DFB3-2463-4049-8FD3-A6996350A027}" type="slidenum">
              <a:rPr lang="en-US"/>
              <a:pPr/>
              <a:t>8</a:t>
            </a:fld>
            <a:endParaRPr 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r>
              <a:rPr lang="en-US" dirty="0"/>
              <a:t>Like a word scramble</a:t>
            </a:r>
          </a:p>
        </p:txBody>
      </p:sp>
    </p:spTree>
    <p:extLst>
      <p:ext uri="{BB962C8B-B14F-4D97-AF65-F5344CB8AC3E}">
        <p14:creationId xmlns:p14="http://schemas.microsoft.com/office/powerpoint/2010/main" val="114787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5D749-7919-4C37-B43F-1B5E7E3BEF0C}" type="slidenum">
              <a:rPr lang="en-US"/>
              <a:pPr/>
              <a:t>9</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r>
              <a:rPr lang="en-US" dirty="0"/>
              <a:t>Symmetric-key is:</a:t>
            </a:r>
          </a:p>
          <a:p>
            <a:pPr>
              <a:buFontTx/>
              <a:buChar char="-"/>
            </a:pPr>
            <a:r>
              <a:rPr lang="en-US" dirty="0"/>
              <a:t>Fast</a:t>
            </a:r>
          </a:p>
          <a:p>
            <a:pPr>
              <a:buFontTx/>
              <a:buChar char="-"/>
            </a:pPr>
            <a:r>
              <a:rPr lang="en-US" dirty="0"/>
              <a:t>Requires secure key distribution channel</a:t>
            </a:r>
          </a:p>
          <a:p>
            <a:pPr>
              <a:buFontTx/>
              <a:buChar char="-"/>
            </a:pPr>
            <a:r>
              <a:rPr lang="en-US" dirty="0"/>
              <a:t>No technical non-repudiation</a:t>
            </a:r>
          </a:p>
          <a:p>
            <a:pPr>
              <a:buFontTx/>
              <a:buChar char="-"/>
            </a:pPr>
            <a:r>
              <a:rPr lang="en-US" dirty="0"/>
              <a:t>Same key for locking and unlocking (encryption and decryption)</a:t>
            </a:r>
          </a:p>
          <a:p>
            <a:pPr>
              <a:buFontTx/>
              <a:buChar char="-"/>
            </a:pPr>
            <a:r>
              <a:rPr lang="en-US" dirty="0"/>
              <a:t>Examples: DES, Triple-DES, RC4, IDEA, AES</a:t>
            </a:r>
          </a:p>
          <a:p>
            <a:pPr>
              <a:buFontTx/>
              <a:buChar char="-"/>
            </a:pPr>
            <a:endParaRPr lang="en-US" dirty="0"/>
          </a:p>
          <a:p>
            <a:r>
              <a:rPr lang="en-US" dirty="0"/>
              <a:t>Asymmetric-key:</a:t>
            </a:r>
          </a:p>
          <a:p>
            <a:pPr>
              <a:buFontTx/>
              <a:buChar char="-"/>
            </a:pPr>
            <a:r>
              <a:rPr lang="en-US" dirty="0"/>
              <a:t>Slow</a:t>
            </a:r>
          </a:p>
          <a:p>
            <a:pPr>
              <a:buFontTx/>
              <a:buChar char="-"/>
            </a:pPr>
            <a:r>
              <a:rPr lang="en-US" dirty="0"/>
              <a:t>Private and public key; the only way to unlock is public key</a:t>
            </a:r>
          </a:p>
          <a:p>
            <a:pPr>
              <a:buFontTx/>
              <a:buChar char="-"/>
            </a:pPr>
            <a:r>
              <a:rPr lang="en-US" dirty="0"/>
              <a:t>Public keys distributed within digital certificates</a:t>
            </a:r>
          </a:p>
          <a:p>
            <a:pPr>
              <a:buFontTx/>
              <a:buChar char="-"/>
            </a:pPr>
            <a:r>
              <a:rPr lang="en-US" dirty="0"/>
              <a:t>Technical non-repudiation via digital signatures</a:t>
            </a:r>
          </a:p>
          <a:p>
            <a:pPr>
              <a:buFontTx/>
              <a:buChar char="-"/>
            </a:pPr>
            <a:r>
              <a:rPr lang="en-US" dirty="0"/>
              <a:t>Examples: RSA, El Gamal, ECC, SSL, PGP</a:t>
            </a:r>
          </a:p>
          <a:p>
            <a:pPr>
              <a:buFontTx/>
              <a:buNone/>
            </a:pPr>
            <a:endParaRPr lang="en-US" dirty="0"/>
          </a:p>
          <a:p>
            <a:r>
              <a:rPr lang="en-US" dirty="0"/>
              <a:t>Hash functions:</a:t>
            </a:r>
          </a:p>
          <a:p>
            <a:pPr>
              <a:buFontTx/>
              <a:buChar char="-"/>
            </a:pPr>
            <a:r>
              <a:rPr lang="en-US" dirty="0"/>
              <a:t>No key</a:t>
            </a:r>
          </a:p>
          <a:p>
            <a:pPr>
              <a:buFontTx/>
              <a:buChar char="-"/>
            </a:pPr>
            <a:r>
              <a:rPr lang="en-US" dirty="0"/>
              <a:t>Plaintext is not recoverable from ciphertext</a:t>
            </a:r>
          </a:p>
          <a:p>
            <a:pPr>
              <a:buFontTx/>
              <a:buChar char="-"/>
            </a:pPr>
            <a:r>
              <a:rPr lang="en-US" dirty="0"/>
              <a:t>Primary use is message/data integrity, NOT confidentiality</a:t>
            </a:r>
          </a:p>
          <a:p>
            <a:pPr>
              <a:buFontTx/>
              <a:buChar char="-"/>
            </a:pPr>
            <a:r>
              <a:rPr lang="en-US" dirty="0"/>
              <a:t>MD2, MD4, MD5, SHA (Secure Hash Algorithm)</a:t>
            </a:r>
          </a:p>
        </p:txBody>
      </p:sp>
    </p:spTree>
    <p:extLst>
      <p:ext uri="{BB962C8B-B14F-4D97-AF65-F5344CB8AC3E}">
        <p14:creationId xmlns:p14="http://schemas.microsoft.com/office/powerpoint/2010/main" val="263686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93F3C3-6165-9C4D-B9A6-BC2D67D28D12}" type="slidenum">
              <a:rPr lang="en-US" altLang="en-US"/>
              <a:pPr/>
              <a:t>‹#›</a:t>
            </a:fld>
            <a:endParaRPr lang="en-US" altLang="en-US"/>
          </a:p>
        </p:txBody>
      </p:sp>
    </p:spTree>
    <p:extLst>
      <p:ext uri="{BB962C8B-B14F-4D97-AF65-F5344CB8AC3E}">
        <p14:creationId xmlns:p14="http://schemas.microsoft.com/office/powerpoint/2010/main" val="19042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07B331-2998-3D40-AD31-5DC517D03855}" type="slidenum">
              <a:rPr lang="en-US" altLang="en-US"/>
              <a:pPr/>
              <a:t>‹#›</a:t>
            </a:fld>
            <a:endParaRPr lang="en-US" altLang="en-US"/>
          </a:p>
        </p:txBody>
      </p:sp>
    </p:spTree>
    <p:extLst>
      <p:ext uri="{BB962C8B-B14F-4D97-AF65-F5344CB8AC3E}">
        <p14:creationId xmlns:p14="http://schemas.microsoft.com/office/powerpoint/2010/main" val="25093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2AEB12-BA3C-2E46-9ED1-ECAE1F55188A}" type="slidenum">
              <a:rPr lang="en-US" altLang="en-US"/>
              <a:pPr/>
              <a:t>‹#›</a:t>
            </a:fld>
            <a:endParaRPr lang="en-US" altLang="en-US"/>
          </a:p>
        </p:txBody>
      </p:sp>
    </p:spTree>
    <p:extLst>
      <p:ext uri="{BB962C8B-B14F-4D97-AF65-F5344CB8AC3E}">
        <p14:creationId xmlns:p14="http://schemas.microsoft.com/office/powerpoint/2010/main" val="201093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6328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6F2A1E-A94D-0E48-BBCD-B06E4D77FDDE}" type="slidenum">
              <a:rPr lang="en-US" altLang="en-US"/>
              <a:pPr/>
              <a:t>‹#›</a:t>
            </a:fld>
            <a:endParaRPr lang="en-US" altLang="en-US"/>
          </a:p>
        </p:txBody>
      </p:sp>
    </p:spTree>
    <p:extLst>
      <p:ext uri="{BB962C8B-B14F-4D97-AF65-F5344CB8AC3E}">
        <p14:creationId xmlns:p14="http://schemas.microsoft.com/office/powerpoint/2010/main" val="9858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24462FA-6198-DD44-A384-AC0C2CD3CE15}" type="slidenum">
              <a:rPr lang="en-US" altLang="en-US"/>
              <a:pPr/>
              <a:t>‹#›</a:t>
            </a:fld>
            <a:endParaRPr lang="en-US" altLang="en-US"/>
          </a:p>
        </p:txBody>
      </p:sp>
    </p:spTree>
    <p:extLst>
      <p:ext uri="{BB962C8B-B14F-4D97-AF65-F5344CB8AC3E}">
        <p14:creationId xmlns:p14="http://schemas.microsoft.com/office/powerpoint/2010/main" val="13932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AB33C0-AEBA-814F-AF43-AA188C3FFE2B}" type="slidenum">
              <a:rPr lang="en-US" altLang="en-US"/>
              <a:pPr/>
              <a:t>‹#›</a:t>
            </a:fld>
            <a:endParaRPr lang="en-US" altLang="en-US"/>
          </a:p>
        </p:txBody>
      </p:sp>
    </p:spTree>
    <p:extLst>
      <p:ext uri="{BB962C8B-B14F-4D97-AF65-F5344CB8AC3E}">
        <p14:creationId xmlns:p14="http://schemas.microsoft.com/office/powerpoint/2010/main" val="8039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630B84D-6D78-9B4B-9AA6-CC1D03057C06}" type="slidenum">
              <a:rPr lang="en-US" altLang="en-US"/>
              <a:pPr/>
              <a:t>‹#›</a:t>
            </a:fld>
            <a:endParaRPr lang="en-US" altLang="en-US"/>
          </a:p>
        </p:txBody>
      </p:sp>
    </p:spTree>
    <p:extLst>
      <p:ext uri="{BB962C8B-B14F-4D97-AF65-F5344CB8AC3E}">
        <p14:creationId xmlns:p14="http://schemas.microsoft.com/office/powerpoint/2010/main" val="2555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4BA909-3EDF-1543-8F7A-347540D92EE0}" type="slidenum">
              <a:rPr lang="en-US" altLang="en-US"/>
              <a:pPr/>
              <a:t>‹#›</a:t>
            </a:fld>
            <a:endParaRPr lang="en-US" altLang="en-US"/>
          </a:p>
        </p:txBody>
      </p:sp>
      <p:sp>
        <p:nvSpPr>
          <p:cNvPr id="5"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85800" y="609600"/>
            <a:ext cx="7772400" cy="457200"/>
          </a:xfrm>
        </p:spPr>
        <p:txBody>
          <a:bodyPr/>
          <a:lstStyle/>
          <a:p>
            <a:r>
              <a:rPr lang="en-US"/>
              <a:t>Click to edit Master title style</a:t>
            </a:r>
          </a:p>
        </p:txBody>
      </p:sp>
    </p:spTree>
    <p:extLst>
      <p:ext uri="{BB962C8B-B14F-4D97-AF65-F5344CB8AC3E}">
        <p14:creationId xmlns:p14="http://schemas.microsoft.com/office/powerpoint/2010/main" val="19256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D0FF58-3F58-2540-A302-A3B28C622698}" type="slidenum">
              <a:rPr lang="en-US" altLang="en-US"/>
              <a:pPr/>
              <a:t>‹#›</a:t>
            </a:fld>
            <a:endParaRPr lang="en-US" altLang="en-US"/>
          </a:p>
        </p:txBody>
      </p:sp>
    </p:spTree>
    <p:extLst>
      <p:ext uri="{BB962C8B-B14F-4D97-AF65-F5344CB8AC3E}">
        <p14:creationId xmlns:p14="http://schemas.microsoft.com/office/powerpoint/2010/main" val="20344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12D6F3-A7DF-CE4D-B6FB-0598B1A4AFF5}" type="slidenum">
              <a:rPr lang="en-US" altLang="en-US"/>
              <a:pPr/>
              <a:t>‹#›</a:t>
            </a:fld>
            <a:endParaRPr lang="en-US" altLang="en-US"/>
          </a:p>
        </p:txBody>
      </p:sp>
    </p:spTree>
    <p:extLst>
      <p:ext uri="{BB962C8B-B14F-4D97-AF65-F5344CB8AC3E}">
        <p14:creationId xmlns:p14="http://schemas.microsoft.com/office/powerpoint/2010/main" val="2926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lvl1pPr>
          </a:lstStyle>
          <a:p>
            <a:fld id="{39E0A7DF-D6DB-A64C-9848-481A93039F43}" type="slidenum">
              <a:rPr lang="en-US" altLang="en-US"/>
              <a:pPr/>
              <a:t>‹#›</a:t>
            </a:fld>
            <a:endParaRPr lang="en-US" altLang="en-US"/>
          </a:p>
        </p:txBody>
      </p:sp>
      <p:sp>
        <p:nvSpPr>
          <p:cNvPr id="1031" name="Line 7"/>
          <p:cNvSpPr>
            <a:spLocks noChangeShapeType="1"/>
          </p:cNvSpPr>
          <p:nvPr/>
        </p:nvSpPr>
        <p:spPr bwMode="auto">
          <a:xfrm>
            <a:off x="685800" y="1143000"/>
            <a:ext cx="7772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15200" y="549564"/>
            <a:ext cx="1143000" cy="5299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eaLnBrk="0" fontAlgn="base" hangingPunct="0">
        <a:spcBef>
          <a:spcPct val="0"/>
        </a:spcBef>
        <a:spcAft>
          <a:spcPct val="0"/>
        </a:spcAft>
        <a:defRPr sz="2400">
          <a:solidFill>
            <a:schemeClr val="tx2"/>
          </a:solidFill>
          <a:latin typeface="Arial" charset="0"/>
        </a:defRPr>
      </a:lvl6pPr>
      <a:lvl7pPr marL="914400" algn="ctr" rtl="0" eaLnBrk="0" fontAlgn="base" hangingPunct="0">
        <a:spcBef>
          <a:spcPct val="0"/>
        </a:spcBef>
        <a:spcAft>
          <a:spcPct val="0"/>
        </a:spcAft>
        <a:defRPr sz="2400">
          <a:solidFill>
            <a:schemeClr val="tx2"/>
          </a:solidFill>
          <a:latin typeface="Arial" charset="0"/>
        </a:defRPr>
      </a:lvl7pPr>
      <a:lvl8pPr marL="1371600" algn="ctr" rtl="0" eaLnBrk="0" fontAlgn="base" hangingPunct="0">
        <a:spcBef>
          <a:spcPct val="0"/>
        </a:spcBef>
        <a:spcAft>
          <a:spcPct val="0"/>
        </a:spcAft>
        <a:defRPr sz="2400">
          <a:solidFill>
            <a:schemeClr val="tx2"/>
          </a:solidFill>
          <a:latin typeface="Arial" charset="0"/>
        </a:defRPr>
      </a:lvl8pPr>
      <a:lvl9pPr marL="1828800" algn="ctr" rtl="0" eaLnBrk="0" fontAlgn="base" hangingPunct="0">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eaLnBrk="1" hangingPunct="1"/>
            <a:r>
              <a:rPr lang="en-US" altLang="en-US" sz="3200" b="1" kern="0">
                <a:solidFill>
                  <a:srgbClr val="00407A"/>
                </a:solidFill>
              </a:rPr>
              <a:t>Lecture 9: </a:t>
            </a:r>
            <a:r>
              <a:rPr lang="en-US" altLang="en-US" sz="3200" b="1" kern="0" dirty="0">
                <a:solidFill>
                  <a:srgbClr val="00407A"/>
                </a:solidFill>
              </a:rPr>
              <a:t>Cryptography </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CS 07351: Cyber Security: Fundamentals, Principles and Applications</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Dr. Vahid Heydari</a:t>
            </a:r>
            <a:endParaRPr lang="en-US" altLang="en-US" sz="3200" dirty="0"/>
          </a:p>
        </p:txBody>
      </p:sp>
    </p:spTree>
    <p:extLst>
      <p:ext uri="{BB962C8B-B14F-4D97-AF65-F5344CB8AC3E}">
        <p14:creationId xmlns:p14="http://schemas.microsoft.com/office/powerpoint/2010/main" val="16617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a:t>
            </a:r>
          </a:p>
        </p:txBody>
      </p:sp>
      <p:sp>
        <p:nvSpPr>
          <p:cNvPr id="3" name="Content Placeholder 2"/>
          <p:cNvSpPr>
            <a:spLocks noGrp="1"/>
          </p:cNvSpPr>
          <p:nvPr>
            <p:ph idx="1"/>
          </p:nvPr>
        </p:nvSpPr>
        <p:spPr>
          <a:xfrm>
            <a:off x="457200" y="1687953"/>
            <a:ext cx="7772400" cy="4114800"/>
          </a:xfrm>
        </p:spPr>
        <p:txBody>
          <a:bodyPr/>
          <a:lstStyle/>
          <a:p>
            <a:r>
              <a:rPr lang="en-US" sz="2800" dirty="0"/>
              <a:t>One way function</a:t>
            </a:r>
          </a:p>
          <a:p>
            <a:pPr lvl="1"/>
            <a:r>
              <a:rPr lang="en-US" sz="2400" dirty="0"/>
              <a:t>C = H(P)</a:t>
            </a:r>
          </a:p>
          <a:p>
            <a:pPr lvl="1"/>
            <a:r>
              <a:rPr lang="en-US" sz="2400" dirty="0"/>
              <a:t>P ≠ H(C)</a:t>
            </a:r>
          </a:p>
          <a:p>
            <a:r>
              <a:rPr lang="en-US" sz="2800" dirty="0"/>
              <a:t>Mathematically infeasible to find P from C.</a:t>
            </a:r>
          </a:p>
          <a:p>
            <a:r>
              <a:rPr lang="en-US" sz="2800" dirty="0"/>
              <a:t>Uses</a:t>
            </a:r>
          </a:p>
          <a:p>
            <a:pPr lvl="1"/>
            <a:r>
              <a:rPr lang="en-US" sz="2400" dirty="0"/>
              <a:t>Generate keys (hash a pass phrase)</a:t>
            </a:r>
          </a:p>
          <a:p>
            <a:pPr lvl="1"/>
            <a:r>
              <a:rPr lang="en-US" sz="2400" dirty="0"/>
              <a:t>Hide passwords (without no way to get password from hash)</a:t>
            </a:r>
          </a:p>
          <a:p>
            <a:pPr lvl="1"/>
            <a:r>
              <a:rPr lang="en-US" sz="2400" dirty="0"/>
              <a:t>Confirm an input has not changed (</a:t>
            </a:r>
            <a:r>
              <a:rPr lang="en-US" sz="2400" dirty="0" err="1"/>
              <a:t>eg.</a:t>
            </a:r>
            <a:r>
              <a:rPr lang="en-US" sz="2400" dirty="0"/>
              <a:t> Source code) </a:t>
            </a:r>
            <a:r>
              <a:rPr lang="en-US" sz="2400" dirty="0">
                <a:sym typeface="Wingdings" panose="05000000000000000000" pitchFamily="2" charset="2"/>
              </a:rPr>
              <a:t> integrity</a:t>
            </a:r>
            <a:endParaRPr lang="en-US" sz="2400" dirty="0"/>
          </a:p>
        </p:txBody>
      </p:sp>
    </p:spTree>
    <p:extLst>
      <p:ext uri="{BB962C8B-B14F-4D97-AF65-F5344CB8AC3E}">
        <p14:creationId xmlns:p14="http://schemas.microsoft.com/office/powerpoint/2010/main" val="286409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Cryptographic Hash</a:t>
            </a:r>
          </a:p>
        </p:txBody>
      </p:sp>
      <p:sp>
        <p:nvSpPr>
          <p:cNvPr id="3" name="Content Placeholder 2"/>
          <p:cNvSpPr>
            <a:spLocks noGrp="1"/>
          </p:cNvSpPr>
          <p:nvPr>
            <p:ph idx="1"/>
          </p:nvPr>
        </p:nvSpPr>
        <p:spPr>
          <a:xfrm>
            <a:off x="562970" y="1640545"/>
            <a:ext cx="7772400" cy="4114800"/>
          </a:xfrm>
        </p:spPr>
        <p:txBody>
          <a:bodyPr>
            <a:normAutofit lnSpcReduction="10000"/>
          </a:bodyPr>
          <a:lstStyle/>
          <a:p>
            <a:r>
              <a:rPr lang="en-US"/>
              <a:t>it is easy to compute the hash value for any given message</a:t>
            </a:r>
          </a:p>
          <a:p>
            <a:r>
              <a:rPr lang="en-US"/>
              <a:t>it is </a:t>
            </a:r>
            <a:r>
              <a:rPr lang="en-US">
                <a:solidFill>
                  <a:srgbClr val="FF0000"/>
                </a:solidFill>
              </a:rPr>
              <a:t>infeasible</a:t>
            </a:r>
            <a:r>
              <a:rPr lang="en-US"/>
              <a:t> to generate a message from its hash</a:t>
            </a:r>
          </a:p>
          <a:p>
            <a:r>
              <a:rPr lang="en-US"/>
              <a:t>it is </a:t>
            </a:r>
            <a:r>
              <a:rPr lang="en-US">
                <a:solidFill>
                  <a:srgbClr val="FF0000"/>
                </a:solidFill>
              </a:rPr>
              <a:t>infeasible</a:t>
            </a:r>
            <a:r>
              <a:rPr lang="en-US"/>
              <a:t> to modify a message without changing the hash</a:t>
            </a:r>
          </a:p>
          <a:p>
            <a:r>
              <a:rPr lang="en-US"/>
              <a:t>it is </a:t>
            </a:r>
            <a:r>
              <a:rPr lang="en-US">
                <a:solidFill>
                  <a:srgbClr val="FF0000"/>
                </a:solidFill>
              </a:rPr>
              <a:t>infeasible</a:t>
            </a:r>
            <a:r>
              <a:rPr lang="en-US"/>
              <a:t> to find two different messages with the same hash.</a:t>
            </a:r>
          </a:p>
          <a:p>
            <a:endParaRPr lang="en-US"/>
          </a:p>
        </p:txBody>
      </p:sp>
    </p:spTree>
    <p:extLst>
      <p:ext uri="{BB962C8B-B14F-4D97-AF65-F5344CB8AC3E}">
        <p14:creationId xmlns:p14="http://schemas.microsoft.com/office/powerpoint/2010/main" val="195849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a:t>
            </a:r>
          </a:p>
        </p:txBody>
      </p:sp>
      <p:sp>
        <p:nvSpPr>
          <p:cNvPr id="3" name="Content Placeholder 2"/>
          <p:cNvSpPr>
            <a:spLocks noGrp="1"/>
          </p:cNvSpPr>
          <p:nvPr>
            <p:ph idx="1"/>
          </p:nvPr>
        </p:nvSpPr>
        <p:spPr>
          <a:xfrm>
            <a:off x="590266" y="1775619"/>
            <a:ext cx="7772400" cy="4114800"/>
          </a:xfrm>
        </p:spPr>
        <p:txBody>
          <a:bodyPr/>
          <a:lstStyle/>
          <a:p>
            <a:r>
              <a:rPr lang="en-US"/>
              <a:t>Collision attack</a:t>
            </a:r>
          </a:p>
          <a:p>
            <a:pPr lvl="1"/>
            <a:r>
              <a:rPr lang="en-US"/>
              <a:t>Find 2 hash input with the same hash</a:t>
            </a:r>
          </a:p>
          <a:p>
            <a:pPr lvl="2"/>
            <a:r>
              <a:rPr lang="en-US"/>
              <a:t>H(m1) = H(m2)</a:t>
            </a:r>
          </a:p>
          <a:p>
            <a:pPr lvl="1"/>
            <a:r>
              <a:rPr lang="en-US"/>
              <a:t>Should be mathematically difficult</a:t>
            </a:r>
          </a:p>
          <a:p>
            <a:pPr lvl="1"/>
            <a:r>
              <a:rPr lang="en-US"/>
              <a:t>It is possible</a:t>
            </a:r>
          </a:p>
        </p:txBody>
      </p:sp>
    </p:spTree>
    <p:extLst>
      <p:ext uri="{BB962C8B-B14F-4D97-AF65-F5344CB8AC3E}">
        <p14:creationId xmlns:p14="http://schemas.microsoft.com/office/powerpoint/2010/main" val="78375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Symmetric cipher</a:t>
            </a:r>
          </a:p>
        </p:txBody>
      </p:sp>
      <p:sp>
        <p:nvSpPr>
          <p:cNvPr id="3" name="Content Placeholder 2"/>
          <p:cNvSpPr>
            <a:spLocks noGrp="1"/>
          </p:cNvSpPr>
          <p:nvPr>
            <p:ph idx="1"/>
          </p:nvPr>
        </p:nvSpPr>
        <p:spPr>
          <a:xfrm>
            <a:off x="457200" y="1639620"/>
            <a:ext cx="7772400" cy="4114800"/>
          </a:xfrm>
        </p:spPr>
        <p:txBody>
          <a:bodyPr>
            <a:normAutofit fontScale="92500" lnSpcReduction="20000"/>
          </a:bodyPr>
          <a:lstStyle/>
          <a:p>
            <a:r>
              <a:rPr lang="en-US"/>
              <a:t>C = E (K, P)</a:t>
            </a:r>
          </a:p>
          <a:p>
            <a:r>
              <a:rPr lang="en-US"/>
              <a:t>P = D (K, C)</a:t>
            </a:r>
          </a:p>
          <a:p>
            <a:endParaRPr lang="en-US"/>
          </a:p>
          <a:p>
            <a:r>
              <a:rPr lang="en-US"/>
              <a:t>Where </a:t>
            </a:r>
          </a:p>
          <a:p>
            <a:pPr lvl="1"/>
            <a:r>
              <a:rPr lang="en-US"/>
              <a:t>E = encryption function</a:t>
            </a:r>
          </a:p>
          <a:p>
            <a:pPr lvl="1"/>
            <a:r>
              <a:rPr lang="en-US"/>
              <a:t>D = decryption function</a:t>
            </a:r>
          </a:p>
          <a:p>
            <a:pPr lvl="1"/>
            <a:r>
              <a:rPr lang="en-US"/>
              <a:t>C = cipher text</a:t>
            </a:r>
          </a:p>
          <a:p>
            <a:pPr lvl="1"/>
            <a:r>
              <a:rPr lang="en-US"/>
              <a:t>P = plain text</a:t>
            </a:r>
          </a:p>
          <a:p>
            <a:pPr lvl="1"/>
            <a:r>
              <a:rPr lang="en-US"/>
              <a:t>K = key</a:t>
            </a:r>
          </a:p>
          <a:p>
            <a:endParaRPr lang="en-US"/>
          </a:p>
        </p:txBody>
      </p:sp>
    </p:spTree>
    <p:extLst>
      <p:ext uri="{BB962C8B-B14F-4D97-AF65-F5344CB8AC3E}">
        <p14:creationId xmlns:p14="http://schemas.microsoft.com/office/powerpoint/2010/main" val="264450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 (symmetric)</a:t>
            </a:r>
          </a:p>
        </p:txBody>
      </p:sp>
      <p:sp>
        <p:nvSpPr>
          <p:cNvPr id="3" name="Content Placeholder 2"/>
          <p:cNvSpPr>
            <a:spLocks noGrp="1"/>
          </p:cNvSpPr>
          <p:nvPr>
            <p:ph idx="1"/>
          </p:nvPr>
        </p:nvSpPr>
        <p:spPr/>
        <p:txBody>
          <a:bodyPr/>
          <a:lstStyle/>
          <a:p>
            <a:r>
              <a:rPr lang="en-US"/>
              <a:t>Data Encryption Standard</a:t>
            </a:r>
          </a:p>
          <a:p>
            <a:pPr lvl="1"/>
            <a:r>
              <a:rPr lang="en-US"/>
              <a:t>64-bit block</a:t>
            </a:r>
          </a:p>
          <a:p>
            <a:pPr lvl="1"/>
            <a:r>
              <a:rPr lang="en-US"/>
              <a:t>56-bit key + 8 parity bits</a:t>
            </a:r>
          </a:p>
          <a:p>
            <a:r>
              <a:rPr lang="en-US"/>
              <a:t>Older</a:t>
            </a:r>
          </a:p>
          <a:p>
            <a:r>
              <a:rPr lang="en-US"/>
              <a:t>Insecure due to small block and key size =&gt; can be brute forced</a:t>
            </a:r>
          </a:p>
        </p:txBody>
      </p:sp>
    </p:spTree>
    <p:extLst>
      <p:ext uri="{BB962C8B-B14F-4D97-AF65-F5344CB8AC3E}">
        <p14:creationId xmlns:p14="http://schemas.microsoft.com/office/powerpoint/2010/main" val="51994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Triple DES (symmetric)</a:t>
            </a:r>
          </a:p>
        </p:txBody>
      </p:sp>
      <p:sp>
        <p:nvSpPr>
          <p:cNvPr id="3" name="Content Placeholder 2"/>
          <p:cNvSpPr>
            <a:spLocks noGrp="1"/>
          </p:cNvSpPr>
          <p:nvPr>
            <p:ph idx="1"/>
          </p:nvPr>
        </p:nvSpPr>
        <p:spPr>
          <a:xfrm>
            <a:off x="457200" y="1667122"/>
            <a:ext cx="7772400" cy="4114800"/>
          </a:xfrm>
        </p:spPr>
        <p:txBody>
          <a:bodyPr>
            <a:normAutofit/>
          </a:bodyPr>
          <a:lstStyle/>
          <a:p>
            <a:r>
              <a:rPr lang="en-US"/>
              <a:t>Apply DES 3 times on each block.</a:t>
            </a:r>
          </a:p>
          <a:p>
            <a:pPr lvl="1"/>
            <a:r>
              <a:rPr lang="en-US"/>
              <a:t>Key bundle is 3 56-bit keys</a:t>
            </a:r>
          </a:p>
          <a:p>
            <a:pPr lvl="1"/>
            <a:r>
              <a:rPr lang="en-US" err="1"/>
              <a:t>ciphertext</a:t>
            </a:r>
            <a:r>
              <a:rPr lang="en-US"/>
              <a:t> = E</a:t>
            </a:r>
            <a:r>
              <a:rPr lang="en-US" baseline="-25000"/>
              <a:t>K3</a:t>
            </a:r>
            <a:r>
              <a:rPr lang="en-US"/>
              <a:t>(D</a:t>
            </a:r>
            <a:r>
              <a:rPr lang="en-US" baseline="-25000"/>
              <a:t>K2</a:t>
            </a:r>
            <a:r>
              <a:rPr lang="en-US"/>
              <a:t>(E</a:t>
            </a:r>
            <a:r>
              <a:rPr lang="en-US" baseline="-25000"/>
              <a:t>K1</a:t>
            </a:r>
            <a:r>
              <a:rPr lang="en-US"/>
              <a:t>(plaintext)))</a:t>
            </a:r>
          </a:p>
          <a:p>
            <a:pPr lvl="1"/>
            <a:r>
              <a:rPr lang="en-US"/>
              <a:t>plaintext = D</a:t>
            </a:r>
            <a:r>
              <a:rPr lang="en-US" baseline="-25000"/>
              <a:t>K1</a:t>
            </a:r>
            <a:r>
              <a:rPr lang="en-US"/>
              <a:t>(E</a:t>
            </a:r>
            <a:r>
              <a:rPr lang="en-US" baseline="-25000"/>
              <a:t>K2</a:t>
            </a:r>
            <a:r>
              <a:rPr lang="en-US"/>
              <a:t>(D</a:t>
            </a:r>
            <a:r>
              <a:rPr lang="en-US" baseline="-25000"/>
              <a:t>K3</a:t>
            </a:r>
            <a:r>
              <a:rPr lang="en-US"/>
              <a:t>(</a:t>
            </a:r>
            <a:r>
              <a:rPr lang="en-US" err="1"/>
              <a:t>ciphertext</a:t>
            </a:r>
            <a:r>
              <a:rPr lang="en-US"/>
              <a:t>)))</a:t>
            </a:r>
          </a:p>
          <a:p>
            <a:r>
              <a:rPr lang="en-US"/>
              <a:t>Considered secure</a:t>
            </a:r>
          </a:p>
          <a:p>
            <a:endParaRPr lang="en-US"/>
          </a:p>
          <a:p>
            <a:r>
              <a:rPr lang="en-US"/>
              <a:t>K1, K2, K3 must not be the same. </a:t>
            </a:r>
          </a:p>
        </p:txBody>
      </p:sp>
    </p:spTree>
    <p:extLst>
      <p:ext uri="{BB962C8B-B14F-4D97-AF65-F5344CB8AC3E}">
        <p14:creationId xmlns:p14="http://schemas.microsoft.com/office/powerpoint/2010/main" val="361773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AES (symmetric)</a:t>
            </a:r>
          </a:p>
        </p:txBody>
      </p:sp>
      <p:sp>
        <p:nvSpPr>
          <p:cNvPr id="297987"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97988" name="Text Box 4"/>
          <p:cNvSpPr txBox="1">
            <a:spLocks noChangeArrowheads="1"/>
          </p:cNvSpPr>
          <p:nvPr/>
        </p:nvSpPr>
        <p:spPr bwMode="auto">
          <a:xfrm>
            <a:off x="685800" y="1674410"/>
            <a:ext cx="65436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Usage: </a:t>
            </a:r>
          </a:p>
          <a:p>
            <a:pPr lvl="1">
              <a:spcBef>
                <a:spcPct val="50000"/>
              </a:spcBef>
              <a:buFontTx/>
              <a:buChar char="•"/>
            </a:pPr>
            <a:r>
              <a:rPr lang="en-US"/>
              <a:t>The AES algorithm was developed to replace DES</a:t>
            </a:r>
          </a:p>
          <a:p>
            <a:pPr lvl="1">
              <a:spcBef>
                <a:spcPct val="50000"/>
              </a:spcBef>
              <a:buFontTx/>
              <a:buChar char="•"/>
            </a:pPr>
            <a:r>
              <a:rPr lang="en-US"/>
              <a:t>Considered secure</a:t>
            </a:r>
          </a:p>
          <a:p>
            <a:pPr>
              <a:spcBef>
                <a:spcPct val="50000"/>
              </a:spcBef>
              <a:buFontTx/>
              <a:buChar char="•"/>
            </a:pPr>
            <a:r>
              <a:rPr lang="en-US"/>
              <a:t>Vulnerabilities:</a:t>
            </a:r>
          </a:p>
          <a:p>
            <a:pPr lvl="1">
              <a:spcBef>
                <a:spcPct val="50000"/>
              </a:spcBef>
              <a:buFontTx/>
              <a:buChar char="•"/>
            </a:pPr>
            <a:r>
              <a:rPr lang="en-US"/>
              <a:t>So far so good …</a:t>
            </a:r>
          </a:p>
          <a:p>
            <a:pPr lvl="1">
              <a:spcBef>
                <a:spcPct val="50000"/>
              </a:spcBef>
              <a:buFontTx/>
              <a:buChar char="•"/>
            </a:pPr>
            <a:r>
              <a:rPr lang="en-US"/>
              <a:t>AES was made the new encryption standard on May 26, 2002</a:t>
            </a:r>
          </a:p>
        </p:txBody>
      </p:sp>
    </p:spTree>
    <p:extLst>
      <p:ext uri="{BB962C8B-B14F-4D97-AF65-F5344CB8AC3E}">
        <p14:creationId xmlns:p14="http://schemas.microsoft.com/office/powerpoint/2010/main" val="99138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Symmetric cipher </a:t>
            </a:r>
            <a:r>
              <a:rPr lang="en-AU" altLang="en-US"/>
              <a:t>Limitations</a:t>
            </a:r>
            <a:endParaRPr lang="en-US"/>
          </a:p>
        </p:txBody>
      </p:sp>
      <p:sp>
        <p:nvSpPr>
          <p:cNvPr id="3" name="Content Placeholder 2"/>
          <p:cNvSpPr>
            <a:spLocks noGrp="1"/>
          </p:cNvSpPr>
          <p:nvPr>
            <p:ph idx="1"/>
          </p:nvPr>
        </p:nvSpPr>
        <p:spPr/>
        <p:txBody>
          <a:bodyPr/>
          <a:lstStyle/>
          <a:p>
            <a:r>
              <a:rPr lang="en-US"/>
              <a:t>Alice wants to send a message to Bob. They have not had previous contact.</a:t>
            </a:r>
          </a:p>
          <a:p>
            <a:pPr lvl="1"/>
            <a:r>
              <a:rPr lang="en-US"/>
              <a:t>How can they </a:t>
            </a:r>
            <a:r>
              <a:rPr lang="en-US" b="1">
                <a:solidFill>
                  <a:srgbClr val="FF0000"/>
                </a:solidFill>
              </a:rPr>
              <a:t>share</a:t>
            </a:r>
            <a:r>
              <a:rPr lang="en-US"/>
              <a:t> a symmetric key?</a:t>
            </a:r>
          </a:p>
          <a:p>
            <a:r>
              <a:rPr lang="en-US"/>
              <a:t>Assume Alice and Bob have a shared key. Now, Eve finds the key.</a:t>
            </a:r>
          </a:p>
          <a:p>
            <a:pPr lvl="1"/>
            <a:r>
              <a:rPr lang="en-US"/>
              <a:t>How can Alice and Bob </a:t>
            </a:r>
            <a:r>
              <a:rPr lang="en-US" b="1">
                <a:solidFill>
                  <a:srgbClr val="FF0000"/>
                </a:solidFill>
              </a:rPr>
              <a:t>update</a:t>
            </a:r>
            <a:r>
              <a:rPr lang="en-US"/>
              <a:t> the key?</a:t>
            </a:r>
          </a:p>
          <a:p>
            <a:r>
              <a:rPr lang="en-US"/>
              <a:t>Cannot be used for origin </a:t>
            </a:r>
            <a:r>
              <a:rPr lang="en-US" b="1">
                <a:solidFill>
                  <a:srgbClr val="FF0000"/>
                </a:solidFill>
              </a:rPr>
              <a:t>authentication</a:t>
            </a:r>
            <a:r>
              <a:rPr lang="en-US"/>
              <a:t>.</a:t>
            </a:r>
          </a:p>
        </p:txBody>
      </p:sp>
    </p:spTree>
    <p:extLst>
      <p:ext uri="{BB962C8B-B14F-4D97-AF65-F5344CB8AC3E}">
        <p14:creationId xmlns:p14="http://schemas.microsoft.com/office/powerpoint/2010/main" val="2230399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Asymmetric Cipher</a:t>
            </a:r>
          </a:p>
        </p:txBody>
      </p:sp>
      <p:sp>
        <p:nvSpPr>
          <p:cNvPr id="3" name="Content Placeholder 2"/>
          <p:cNvSpPr>
            <a:spLocks noGrp="1"/>
          </p:cNvSpPr>
          <p:nvPr>
            <p:ph idx="1"/>
          </p:nvPr>
        </p:nvSpPr>
        <p:spPr/>
        <p:txBody>
          <a:bodyPr>
            <a:normAutofit fontScale="85000" lnSpcReduction="10000"/>
          </a:bodyPr>
          <a:lstStyle/>
          <a:p>
            <a:r>
              <a:rPr lang="en-US"/>
              <a:t>The greatest and perhaps the only true revolution in the entire history of cryptography.</a:t>
            </a:r>
          </a:p>
          <a:p>
            <a:r>
              <a:rPr lang="en-US" altLang="en-US" b="1" err="1"/>
              <a:t>R</a:t>
            </a:r>
            <a:r>
              <a:rPr lang="en-US" altLang="en-US" err="1"/>
              <a:t>ivest</a:t>
            </a:r>
            <a:r>
              <a:rPr lang="en-US" altLang="en-US"/>
              <a:t>, </a:t>
            </a:r>
            <a:r>
              <a:rPr lang="en-US" altLang="en-US" b="1"/>
              <a:t>S</a:t>
            </a:r>
            <a:r>
              <a:rPr lang="en-US" altLang="en-US"/>
              <a:t>hamir, </a:t>
            </a:r>
            <a:r>
              <a:rPr lang="en-US" altLang="en-US" b="1" err="1"/>
              <a:t>A</a:t>
            </a:r>
            <a:r>
              <a:rPr lang="en-US" altLang="en-US" err="1"/>
              <a:t>dleman</a:t>
            </a:r>
            <a:r>
              <a:rPr lang="en-US" altLang="en-US"/>
              <a:t> (1977)</a:t>
            </a:r>
          </a:p>
          <a:p>
            <a:pPr lvl="1"/>
            <a:r>
              <a:rPr lang="en-US" altLang="en-US" err="1"/>
              <a:t>Diffie</a:t>
            </a:r>
            <a:r>
              <a:rPr lang="en-US" altLang="en-US"/>
              <a:t>-Hellman (1976), Ellis (1970), NSA …</a:t>
            </a:r>
            <a:endParaRPr lang="en-AU" altLang="en-US"/>
          </a:p>
          <a:p>
            <a:r>
              <a:rPr lang="en-AU" altLang="en-US" b="1"/>
              <a:t>Asymmetric: </a:t>
            </a:r>
            <a:r>
              <a:rPr lang="en-US" altLang="en-US"/>
              <a:t>uses </a:t>
            </a:r>
            <a:r>
              <a:rPr lang="en-US" altLang="en-US" b="1"/>
              <a:t>two</a:t>
            </a:r>
            <a:r>
              <a:rPr lang="en-US" altLang="en-US"/>
              <a:t> keys – a public key and a private key</a:t>
            </a:r>
          </a:p>
          <a:p>
            <a:r>
              <a:rPr lang="en-US"/>
              <a:t>Based on mathematical functions rather than on substitution and permutation</a:t>
            </a:r>
            <a:endParaRPr lang="en-AU" altLang="en-US"/>
          </a:p>
          <a:p>
            <a:r>
              <a:rPr lang="en-AU" altLang="en-US"/>
              <a:t>Uses clever application of number theory</a:t>
            </a:r>
          </a:p>
          <a:p>
            <a:endParaRPr lang="en-US"/>
          </a:p>
        </p:txBody>
      </p:sp>
    </p:spTree>
    <p:extLst>
      <p:ext uri="{BB962C8B-B14F-4D97-AF65-F5344CB8AC3E}">
        <p14:creationId xmlns:p14="http://schemas.microsoft.com/office/powerpoint/2010/main" val="2672073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Asymmetric Cipher</a:t>
            </a:r>
            <a:r>
              <a:rPr lang="en-AU" altLang="en-US"/>
              <a:t> cont’d</a:t>
            </a:r>
            <a:endParaRPr lang="en-US"/>
          </a:p>
        </p:txBody>
      </p:sp>
      <p:sp>
        <p:nvSpPr>
          <p:cNvPr id="3" name="Content Placeholder 2"/>
          <p:cNvSpPr>
            <a:spLocks noGrp="1"/>
          </p:cNvSpPr>
          <p:nvPr>
            <p:ph idx="1"/>
          </p:nvPr>
        </p:nvSpPr>
        <p:spPr/>
        <p:txBody>
          <a:bodyPr/>
          <a:lstStyle/>
          <a:p>
            <a:pPr>
              <a:lnSpc>
                <a:spcPct val="90000"/>
              </a:lnSpc>
            </a:pPr>
            <a:r>
              <a:rPr lang="en-AU" altLang="en-US" sz="2800" b="1"/>
              <a:t>Public-key/two-key/asymmetric</a:t>
            </a:r>
            <a:r>
              <a:rPr lang="en-AU" altLang="en-US" sz="2800"/>
              <a:t> cryptography involves the use of </a:t>
            </a:r>
            <a:r>
              <a:rPr lang="en-AU" altLang="en-US" sz="2800" b="1"/>
              <a:t>two</a:t>
            </a:r>
            <a:r>
              <a:rPr lang="en-AU" altLang="en-US" sz="2800"/>
              <a:t> keys: </a:t>
            </a:r>
          </a:p>
          <a:p>
            <a:pPr lvl="1">
              <a:lnSpc>
                <a:spcPct val="90000"/>
              </a:lnSpc>
            </a:pPr>
            <a:r>
              <a:rPr lang="en-AU" altLang="en-US" sz="2400"/>
              <a:t>A </a:t>
            </a:r>
            <a:r>
              <a:rPr lang="en-AU" altLang="en-US" sz="2400" b="1"/>
              <a:t>public-key</a:t>
            </a:r>
            <a:r>
              <a:rPr lang="en-AU" altLang="en-US" sz="2400"/>
              <a:t>, which may be known by anybody, and can be used to </a:t>
            </a:r>
            <a:r>
              <a:rPr lang="en-AU" altLang="en-US" sz="2400" b="1"/>
              <a:t>encrypt messages</a:t>
            </a:r>
            <a:r>
              <a:rPr lang="en-AU" altLang="en-US" sz="2400"/>
              <a:t>, and </a:t>
            </a:r>
            <a:r>
              <a:rPr lang="en-AU" altLang="en-US" sz="2400" b="1"/>
              <a:t>verify signatures</a:t>
            </a:r>
            <a:r>
              <a:rPr lang="en-AU" altLang="en-US" sz="2400"/>
              <a:t> </a:t>
            </a:r>
          </a:p>
          <a:p>
            <a:pPr lvl="1">
              <a:lnSpc>
                <a:spcPct val="90000"/>
              </a:lnSpc>
            </a:pPr>
            <a:r>
              <a:rPr lang="en-AU" altLang="en-US" sz="2400"/>
              <a:t>A </a:t>
            </a:r>
            <a:r>
              <a:rPr lang="en-AU" altLang="en-US" sz="2400" b="1"/>
              <a:t>private-key</a:t>
            </a:r>
            <a:r>
              <a:rPr lang="en-AU" altLang="en-US" sz="2400"/>
              <a:t>, known only to the recipient, used to </a:t>
            </a:r>
            <a:r>
              <a:rPr lang="en-AU" altLang="en-US" sz="2400" b="1"/>
              <a:t>decrypt messages</a:t>
            </a:r>
            <a:r>
              <a:rPr lang="en-AU" altLang="en-US" sz="2400"/>
              <a:t>, and </a:t>
            </a:r>
            <a:r>
              <a:rPr lang="en-AU" altLang="en-US" sz="2400" b="1"/>
              <a:t>sign</a:t>
            </a:r>
            <a:r>
              <a:rPr lang="en-AU" altLang="en-US" sz="2400"/>
              <a:t> (create)</a:t>
            </a:r>
            <a:r>
              <a:rPr lang="en-AU" altLang="en-US" sz="2400" b="1"/>
              <a:t> signatures</a:t>
            </a:r>
            <a:endParaRPr lang="en-AU" altLang="en-US" sz="2800"/>
          </a:p>
          <a:p>
            <a:pPr>
              <a:lnSpc>
                <a:spcPct val="90000"/>
              </a:lnSpc>
            </a:pPr>
            <a:r>
              <a:rPr lang="en-AU" altLang="en-US" sz="2800"/>
              <a:t>Is </a:t>
            </a:r>
            <a:r>
              <a:rPr lang="en-AU" altLang="en-US" sz="2800" b="1"/>
              <a:t>asymmetric</a:t>
            </a:r>
            <a:r>
              <a:rPr lang="en-AU" altLang="en-US" sz="2800"/>
              <a:t> because</a:t>
            </a:r>
          </a:p>
          <a:p>
            <a:pPr lvl="1">
              <a:lnSpc>
                <a:spcPct val="90000"/>
              </a:lnSpc>
            </a:pPr>
            <a:r>
              <a:rPr lang="en-AU" altLang="en-US" sz="2400"/>
              <a:t>Those who encrypt messages or verify signatures </a:t>
            </a:r>
            <a:r>
              <a:rPr lang="en-AU" altLang="en-US" sz="2400" b="1"/>
              <a:t>cannot</a:t>
            </a:r>
            <a:r>
              <a:rPr lang="en-AU" altLang="en-US" sz="2400"/>
              <a:t> decrypt messages or create signatures</a:t>
            </a:r>
          </a:p>
          <a:p>
            <a:endParaRPr lang="en-US"/>
          </a:p>
        </p:txBody>
      </p:sp>
    </p:spTree>
    <p:extLst>
      <p:ext uri="{BB962C8B-B14F-4D97-AF65-F5344CB8AC3E}">
        <p14:creationId xmlns:p14="http://schemas.microsoft.com/office/powerpoint/2010/main" val="282328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What is Cryptography?</a:t>
            </a:r>
          </a:p>
        </p:txBody>
      </p:sp>
      <p:sp>
        <p:nvSpPr>
          <p:cNvPr id="242691"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42694" name="Text Box 6"/>
          <p:cNvSpPr txBox="1">
            <a:spLocks noChangeArrowheads="1"/>
          </p:cNvSpPr>
          <p:nvPr/>
        </p:nvSpPr>
        <p:spPr bwMode="auto">
          <a:xfrm>
            <a:off x="685800" y="1743075"/>
            <a:ext cx="762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Cryptography means “secret writing”</a:t>
            </a:r>
          </a:p>
          <a:p>
            <a:pPr>
              <a:spcBef>
                <a:spcPct val="50000"/>
              </a:spcBef>
              <a:buFontTx/>
              <a:buChar char="•"/>
            </a:pPr>
            <a:r>
              <a:rPr lang="en-US"/>
              <a:t>Encryption means to alter using a secret code so as to be unintelligible to unauthorized parties</a:t>
            </a:r>
          </a:p>
          <a:p>
            <a:pPr>
              <a:spcBef>
                <a:spcPct val="50000"/>
              </a:spcBef>
              <a:buFontTx/>
              <a:buChar char="•"/>
            </a:pPr>
            <a:r>
              <a:rPr lang="en-US"/>
              <a:t>Plaintext is a message in its original form</a:t>
            </a:r>
          </a:p>
          <a:p>
            <a:pPr>
              <a:spcBef>
                <a:spcPct val="50000"/>
              </a:spcBef>
              <a:buFontTx/>
              <a:buChar char="•"/>
            </a:pPr>
            <a:r>
              <a:rPr lang="en-US" err="1"/>
              <a:t>Ciphertext</a:t>
            </a:r>
            <a:r>
              <a:rPr lang="en-US"/>
              <a:t> is a message in its encrypted form</a:t>
            </a:r>
          </a:p>
          <a:p>
            <a:pPr>
              <a:spcBef>
                <a:spcPct val="50000"/>
              </a:spcBef>
              <a:buFontTx/>
              <a:buChar char="•"/>
            </a:pPr>
            <a:r>
              <a:rPr lang="en-US"/>
              <a:t>Decryption is the activity of converting from </a:t>
            </a:r>
            <a:r>
              <a:rPr lang="en-US" err="1"/>
              <a:t>ciphertext</a:t>
            </a:r>
            <a:r>
              <a:rPr lang="en-US"/>
              <a:t> to plaintext</a:t>
            </a:r>
          </a:p>
        </p:txBody>
      </p:sp>
    </p:spTree>
    <p:extLst>
      <p:ext uri="{BB962C8B-B14F-4D97-AF65-F5344CB8AC3E}">
        <p14:creationId xmlns:p14="http://schemas.microsoft.com/office/powerpoint/2010/main" val="7436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Asymmetric Cipher </a:t>
            </a:r>
            <a:r>
              <a:rPr lang="en-AU" altLang="en-US"/>
              <a:t>cont’d</a:t>
            </a:r>
            <a:endParaRPr lang="en-US"/>
          </a:p>
        </p:txBody>
      </p:sp>
      <p:sp>
        <p:nvSpPr>
          <p:cNvPr id="3" name="Content Placeholder 2"/>
          <p:cNvSpPr>
            <a:spLocks noGrp="1"/>
          </p:cNvSpPr>
          <p:nvPr>
            <p:ph idx="1"/>
          </p:nvPr>
        </p:nvSpPr>
        <p:spPr/>
        <p:txBody>
          <a:bodyPr/>
          <a:lstStyle/>
          <a:p>
            <a:r>
              <a:rPr lang="en-US" sz="2400"/>
              <a:t>Two functions encrypt (E), decrypt (D)</a:t>
            </a:r>
          </a:p>
          <a:p>
            <a:pPr lvl="1"/>
            <a:r>
              <a:rPr lang="en-US" sz="2000"/>
              <a:t>C = E(P, </a:t>
            </a:r>
            <a:r>
              <a:rPr lang="en-US" sz="2000" err="1"/>
              <a:t>Pr</a:t>
            </a:r>
            <a:r>
              <a:rPr lang="en-US" sz="2000"/>
              <a:t>)	</a:t>
            </a:r>
          </a:p>
          <a:p>
            <a:pPr lvl="1"/>
            <a:r>
              <a:rPr lang="en-US" sz="2000"/>
              <a:t>P = D(C, Pu)	</a:t>
            </a:r>
          </a:p>
          <a:p>
            <a:pPr lvl="2"/>
            <a:r>
              <a:rPr lang="en-US" sz="1800"/>
              <a:t>Or</a:t>
            </a:r>
          </a:p>
          <a:p>
            <a:pPr lvl="1"/>
            <a:r>
              <a:rPr lang="en-US" sz="2000"/>
              <a:t>C = E(P, Pu)</a:t>
            </a:r>
          </a:p>
          <a:p>
            <a:pPr lvl="1"/>
            <a:r>
              <a:rPr lang="en-US" sz="2000"/>
              <a:t>P = D(C, </a:t>
            </a:r>
            <a:r>
              <a:rPr lang="en-US" sz="2000" err="1"/>
              <a:t>Pr</a:t>
            </a:r>
            <a:r>
              <a:rPr lang="en-US" sz="2000"/>
              <a:t>)</a:t>
            </a:r>
          </a:p>
          <a:p>
            <a:r>
              <a:rPr lang="en-US" sz="2400"/>
              <a:t>Where </a:t>
            </a:r>
          </a:p>
          <a:p>
            <a:pPr lvl="1"/>
            <a:r>
              <a:rPr lang="en-US" sz="2000"/>
              <a:t>C = cipher text</a:t>
            </a:r>
          </a:p>
          <a:p>
            <a:pPr lvl="1"/>
            <a:r>
              <a:rPr lang="en-US" sz="2000"/>
              <a:t>P = plain text</a:t>
            </a:r>
          </a:p>
          <a:p>
            <a:pPr lvl="1"/>
            <a:r>
              <a:rPr lang="en-US" sz="2000"/>
              <a:t>Pu, </a:t>
            </a:r>
            <a:r>
              <a:rPr lang="en-US" sz="2000" err="1"/>
              <a:t>Pr</a:t>
            </a:r>
            <a:r>
              <a:rPr lang="en-US" sz="2000"/>
              <a:t> = Public, Private Keys respectively</a:t>
            </a:r>
          </a:p>
          <a:p>
            <a:endParaRPr lang="en-US"/>
          </a:p>
        </p:txBody>
      </p:sp>
    </p:spTree>
    <p:extLst>
      <p:ext uri="{BB962C8B-B14F-4D97-AF65-F5344CB8AC3E}">
        <p14:creationId xmlns:p14="http://schemas.microsoft.com/office/powerpoint/2010/main" val="2934981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Asymmetric Cipher </a:t>
            </a:r>
            <a:r>
              <a:rPr lang="en-AU" altLang="en-US"/>
              <a:t>cont’d</a:t>
            </a:r>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85800" y="1676400"/>
            <a:ext cx="7772400" cy="4114800"/>
          </a:xfrm>
          <a:prstGeom prst="rect">
            <a:avLst/>
          </a:prstGeom>
        </p:spPr>
      </p:pic>
    </p:spTree>
    <p:extLst>
      <p:ext uri="{BB962C8B-B14F-4D97-AF65-F5344CB8AC3E}">
        <p14:creationId xmlns:p14="http://schemas.microsoft.com/office/powerpoint/2010/main" val="1568639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Misconceptions</a:t>
            </a:r>
          </a:p>
        </p:txBody>
      </p:sp>
      <p:sp>
        <p:nvSpPr>
          <p:cNvPr id="3" name="Content Placeholder 2"/>
          <p:cNvSpPr>
            <a:spLocks noGrp="1"/>
          </p:cNvSpPr>
          <p:nvPr>
            <p:ph idx="1"/>
          </p:nvPr>
        </p:nvSpPr>
        <p:spPr>
          <a:xfrm>
            <a:off x="457200" y="1600201"/>
            <a:ext cx="8229600" cy="3809999"/>
          </a:xfrm>
        </p:spPr>
        <p:txBody>
          <a:bodyPr>
            <a:normAutofit fontScale="85000" lnSpcReduction="10000"/>
          </a:bodyPr>
          <a:lstStyle/>
          <a:p>
            <a:r>
              <a:rPr lang="en-US" sz="2800"/>
              <a:t>Public-key encryption is more secure than symmetric encryption (</a:t>
            </a:r>
            <a:r>
              <a:rPr lang="en-US" sz="2800" b="1">
                <a:solidFill>
                  <a:srgbClr val="FF0000"/>
                </a:solidFill>
              </a:rPr>
              <a:t>WRONG</a:t>
            </a:r>
            <a:r>
              <a:rPr lang="en-US" sz="2800"/>
              <a:t>)</a:t>
            </a:r>
          </a:p>
          <a:p>
            <a:pPr lvl="1"/>
            <a:r>
              <a:rPr lang="en-US"/>
              <a:t>Depends on the length of the key and the computational work involved in breaking a cipher</a:t>
            </a:r>
          </a:p>
          <a:p>
            <a:r>
              <a:rPr lang="en-US" sz="2800"/>
              <a:t>Public-key encryption is a general-purpose technique that has made symmetric encryption obsolete (</a:t>
            </a:r>
            <a:r>
              <a:rPr lang="en-US" sz="2800" b="1">
                <a:solidFill>
                  <a:srgbClr val="FF0000"/>
                </a:solidFill>
              </a:rPr>
              <a:t>WRONG</a:t>
            </a:r>
            <a:r>
              <a:rPr lang="en-US" sz="2800"/>
              <a:t>)</a:t>
            </a:r>
          </a:p>
          <a:p>
            <a:pPr lvl="1"/>
            <a:r>
              <a:rPr lang="en-US"/>
              <a:t>High computational overhead of current public-key encryption schemes. Suitable for Key management and signature applications.</a:t>
            </a:r>
          </a:p>
          <a:p>
            <a:pPr lvl="1"/>
            <a:r>
              <a:rPr lang="en-US"/>
              <a:t>NIST key length recommendation: </a:t>
            </a:r>
          </a:p>
        </p:txBody>
      </p:sp>
      <p:graphicFrame>
        <p:nvGraphicFramePr>
          <p:cNvPr id="4" name="Table 3"/>
          <p:cNvGraphicFramePr>
            <a:graphicFrameLocks noGrp="1"/>
          </p:cNvGraphicFramePr>
          <p:nvPr>
            <p:extLst>
              <p:ext uri="{D42A27DB-BD31-4B8C-83A1-F6EECF244321}">
                <p14:modId xmlns:p14="http://schemas.microsoft.com/office/powerpoint/2010/main" val="3092965067"/>
              </p:ext>
            </p:extLst>
          </p:nvPr>
        </p:nvGraphicFramePr>
        <p:xfrm>
          <a:off x="1066800" y="5278120"/>
          <a:ext cx="6858000" cy="8940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70840">
                <a:tc>
                  <a:txBody>
                    <a:bodyPr/>
                    <a:lstStyle/>
                    <a:p>
                      <a:pPr marL="0" marR="0" algn="ctr">
                        <a:spcBef>
                          <a:spcPts val="0"/>
                        </a:spcBef>
                        <a:spcAft>
                          <a:spcPts val="0"/>
                        </a:spcAft>
                      </a:pPr>
                      <a:r>
                        <a:rPr lang="en-US" sz="1400" b="1">
                          <a:effectLst/>
                          <a:latin typeface="Cambria"/>
                          <a:ea typeface="Cambria"/>
                          <a:cs typeface="Arial"/>
                        </a:rPr>
                        <a:t>Date</a:t>
                      </a:r>
                      <a:endParaRPr lang="en-US" sz="1400">
                        <a:effectLst/>
                        <a:latin typeface="Cambria"/>
                        <a:ea typeface="Cambria"/>
                        <a:cs typeface="Arial"/>
                      </a:endParaRP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Minimum security level </a:t>
                      </a:r>
                      <a:br>
                        <a:rPr lang="en-US" sz="1400" b="1">
                          <a:effectLst/>
                          <a:latin typeface="Cambria"/>
                          <a:ea typeface="Cambria"/>
                          <a:cs typeface="Arial"/>
                        </a:rPr>
                      </a:br>
                      <a:r>
                        <a:rPr lang="en-US" sz="1400" b="1">
                          <a:effectLst/>
                          <a:latin typeface="Cambria"/>
                          <a:ea typeface="Cambria"/>
                          <a:cs typeface="Arial"/>
                        </a:rPr>
                        <a:t>(in bits)</a:t>
                      </a:r>
                      <a:endParaRPr lang="en-US" sz="1400">
                        <a:effectLst/>
                        <a:latin typeface="Cambria"/>
                        <a:ea typeface="Cambria"/>
                        <a:cs typeface="Arial"/>
                      </a:endParaRP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Symmetric algorithm</a:t>
                      </a:r>
                      <a:endParaRPr lang="en-US" sz="1400">
                        <a:effectLst/>
                        <a:latin typeface="Cambria"/>
                        <a:ea typeface="Cambria"/>
                        <a:cs typeface="Arial"/>
                      </a:endParaRP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RSA key size </a:t>
                      </a:r>
                      <a:br>
                        <a:rPr lang="en-US" sz="1400" b="1">
                          <a:effectLst/>
                          <a:latin typeface="Cambria"/>
                          <a:ea typeface="Cambria"/>
                          <a:cs typeface="Arial"/>
                        </a:rPr>
                      </a:br>
                      <a:r>
                        <a:rPr lang="en-US" sz="1400" b="1">
                          <a:effectLst/>
                          <a:latin typeface="Cambria"/>
                          <a:ea typeface="Cambria"/>
                          <a:cs typeface="Arial"/>
                        </a:rPr>
                        <a:t>(in bits)</a:t>
                      </a:r>
                      <a:endParaRPr lang="en-US" sz="1400">
                        <a:effectLst/>
                        <a:latin typeface="Cambria"/>
                        <a:ea typeface="Cambria"/>
                        <a:cs typeface="Arial"/>
                      </a:endParaRPr>
                    </a:p>
                  </a:txBody>
                  <a:tcPr marL="68580" marR="68580" marT="0" marB="0"/>
                </a:tc>
                <a:extLst>
                  <a:ext uri="{0D108BD9-81ED-4DB2-BD59-A6C34878D82A}">
                    <a16:rowId xmlns:a16="http://schemas.microsoft.com/office/drawing/2014/main" val="10000"/>
                  </a:ext>
                </a:extLst>
              </a:tr>
              <a:tr h="233680">
                <a:tc>
                  <a:txBody>
                    <a:bodyPr/>
                    <a:lstStyle/>
                    <a:p>
                      <a:pPr marL="0" marR="0" algn="ctr">
                        <a:spcBef>
                          <a:spcPts val="0"/>
                        </a:spcBef>
                        <a:spcAft>
                          <a:spcPts val="0"/>
                        </a:spcAft>
                      </a:pPr>
                      <a:r>
                        <a:rPr lang="en-US" sz="1400" b="1">
                          <a:effectLst/>
                          <a:latin typeface="Cambria"/>
                          <a:ea typeface="Cambria"/>
                          <a:cs typeface="Arial"/>
                        </a:rPr>
                        <a:t>2016 - 2030 &amp; beyond</a:t>
                      </a: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128</a:t>
                      </a: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AES-128</a:t>
                      </a: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3,072</a:t>
                      </a:r>
                    </a:p>
                  </a:txBody>
                  <a:tcPr marL="68580" marR="68580" marT="0" marB="0"/>
                </a:tc>
                <a:extLst>
                  <a:ext uri="{0D108BD9-81ED-4DB2-BD59-A6C34878D82A}">
                    <a16:rowId xmlns:a16="http://schemas.microsoft.com/office/drawing/2014/main" val="10001"/>
                  </a:ext>
                </a:extLst>
              </a:tr>
              <a:tr h="2336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effectLst/>
                          <a:latin typeface="Cambria"/>
                          <a:ea typeface="Cambria"/>
                          <a:cs typeface="Arial"/>
                        </a:rPr>
                        <a:t>2016 - 2030 &amp; beyond</a:t>
                      </a: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256</a:t>
                      </a:r>
                    </a:p>
                  </a:txBody>
                  <a:tcPr marL="68580" marR="6858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effectLst/>
                          <a:latin typeface="Cambria"/>
                          <a:ea typeface="Cambria"/>
                          <a:cs typeface="Arial"/>
                        </a:rPr>
                        <a:t>AES-256</a:t>
                      </a:r>
                    </a:p>
                  </a:txBody>
                  <a:tcPr marL="68580" marR="68580" marT="0" marB="0"/>
                </a:tc>
                <a:tc>
                  <a:txBody>
                    <a:bodyPr/>
                    <a:lstStyle/>
                    <a:p>
                      <a:pPr marL="0" marR="0" algn="ctr">
                        <a:spcBef>
                          <a:spcPts val="0"/>
                        </a:spcBef>
                        <a:spcAft>
                          <a:spcPts val="0"/>
                        </a:spcAft>
                      </a:pPr>
                      <a:r>
                        <a:rPr lang="en-US" sz="1400" b="1">
                          <a:effectLst/>
                          <a:latin typeface="Cambria"/>
                          <a:ea typeface="Cambria"/>
                          <a:cs typeface="Arial"/>
                        </a:rPr>
                        <a:t>15,360</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832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ltLang="en-US"/>
              <a:t>Public-Key Applications</a:t>
            </a:r>
            <a:endParaRPr lang="en-US"/>
          </a:p>
        </p:txBody>
      </p:sp>
      <p:sp>
        <p:nvSpPr>
          <p:cNvPr id="3" name="Content Placeholder 2"/>
          <p:cNvSpPr>
            <a:spLocks noGrp="1"/>
          </p:cNvSpPr>
          <p:nvPr>
            <p:ph idx="1"/>
          </p:nvPr>
        </p:nvSpPr>
        <p:spPr/>
        <p:txBody>
          <a:bodyPr/>
          <a:lstStyle/>
          <a:p>
            <a:r>
              <a:rPr lang="en-US" altLang="en-US"/>
              <a:t>Can classify uses into 3 categories:</a:t>
            </a:r>
          </a:p>
          <a:p>
            <a:pPr lvl="1"/>
            <a:r>
              <a:rPr lang="en-US" altLang="en-US" b="1"/>
              <a:t>Encryption/decryption</a:t>
            </a:r>
            <a:r>
              <a:rPr lang="en-US" altLang="en-US"/>
              <a:t> (provide secrecy)</a:t>
            </a:r>
          </a:p>
          <a:p>
            <a:pPr lvl="1"/>
            <a:r>
              <a:rPr lang="en-US" altLang="en-US" b="1"/>
              <a:t>Digital signatures</a:t>
            </a:r>
            <a:r>
              <a:rPr lang="en-US" altLang="en-US"/>
              <a:t> (provide authentication)</a:t>
            </a:r>
          </a:p>
          <a:p>
            <a:pPr lvl="1"/>
            <a:r>
              <a:rPr lang="en-US" altLang="en-US" b="1"/>
              <a:t>Key exchange</a:t>
            </a:r>
            <a:r>
              <a:rPr lang="en-US" altLang="en-US"/>
              <a:t> (of session keys)</a:t>
            </a:r>
          </a:p>
          <a:p>
            <a:r>
              <a:rPr lang="en-US" altLang="en-US"/>
              <a:t>Some algorithms are suitable for all uses, others are specific to one.</a:t>
            </a:r>
            <a:endParaRPr lang="en-AU" altLang="en-US"/>
          </a:p>
          <a:p>
            <a:endParaRPr lang="en-US"/>
          </a:p>
        </p:txBody>
      </p:sp>
    </p:spTree>
    <p:extLst>
      <p:ext uri="{BB962C8B-B14F-4D97-AF65-F5344CB8AC3E}">
        <p14:creationId xmlns:p14="http://schemas.microsoft.com/office/powerpoint/2010/main" val="895418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RSA (asymmetric)</a:t>
            </a:r>
          </a:p>
        </p:txBody>
      </p:sp>
      <p:sp>
        <p:nvSpPr>
          <p:cNvPr id="300035"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300036" name="Text Box 4"/>
          <p:cNvSpPr txBox="1">
            <a:spLocks noChangeArrowheads="1"/>
          </p:cNvSpPr>
          <p:nvPr/>
        </p:nvSpPr>
        <p:spPr bwMode="auto">
          <a:xfrm>
            <a:off x="685800" y="1611573"/>
            <a:ext cx="654367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sz="2000"/>
              <a:t>Asymmetric cipher</a:t>
            </a:r>
          </a:p>
          <a:p>
            <a:pPr>
              <a:spcBef>
                <a:spcPct val="50000"/>
              </a:spcBef>
              <a:buFontTx/>
              <a:buChar char="•"/>
            </a:pPr>
            <a:r>
              <a:rPr lang="en-US" sz="2000"/>
              <a:t>Usage: </a:t>
            </a:r>
          </a:p>
          <a:p>
            <a:pPr lvl="1">
              <a:spcBef>
                <a:spcPct val="50000"/>
              </a:spcBef>
              <a:buFontTx/>
              <a:buChar char="•"/>
            </a:pPr>
            <a:r>
              <a:rPr lang="en-US" sz="2000"/>
              <a:t>Wide-spread support in major web clients</a:t>
            </a:r>
          </a:p>
          <a:p>
            <a:pPr lvl="1">
              <a:spcBef>
                <a:spcPct val="50000"/>
              </a:spcBef>
              <a:buFontTx/>
              <a:buChar char="•"/>
            </a:pPr>
            <a:r>
              <a:rPr lang="en-US" sz="2000"/>
              <a:t>Came off patent protection in 2000</a:t>
            </a:r>
          </a:p>
          <a:p>
            <a:pPr>
              <a:spcBef>
                <a:spcPct val="50000"/>
              </a:spcBef>
              <a:buFontTx/>
              <a:buChar char="•"/>
            </a:pPr>
            <a:r>
              <a:rPr lang="en-US" sz="2000"/>
              <a:t>Vulnerabilities:</a:t>
            </a:r>
          </a:p>
          <a:p>
            <a:pPr lvl="1">
              <a:spcBef>
                <a:spcPct val="50000"/>
              </a:spcBef>
              <a:buFontTx/>
              <a:buChar char="•"/>
            </a:pPr>
            <a:r>
              <a:rPr lang="en-US" sz="2000"/>
              <a:t>Cracking RSA generally means compromising poor implementations, or those using small key lengths</a:t>
            </a:r>
          </a:p>
          <a:p>
            <a:pPr lvl="1">
              <a:spcBef>
                <a:spcPct val="50000"/>
              </a:spcBef>
              <a:buFontTx/>
              <a:buChar char="•"/>
            </a:pPr>
            <a:r>
              <a:rPr lang="en-US" sz="2000"/>
              <a:t>So far, there have been no public reports claiming to have compromised the RSA algorithm</a:t>
            </a:r>
          </a:p>
        </p:txBody>
      </p:sp>
    </p:spTree>
    <p:extLst>
      <p:ext uri="{BB962C8B-B14F-4D97-AF65-F5344CB8AC3E}">
        <p14:creationId xmlns:p14="http://schemas.microsoft.com/office/powerpoint/2010/main" val="939629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85800" y="381000"/>
            <a:ext cx="6781800" cy="457200"/>
          </a:xfrm>
        </p:spPr>
        <p:txBody>
          <a:bodyPr/>
          <a:lstStyle/>
          <a:p>
            <a:r>
              <a:rPr lang="en-US"/>
              <a:t>Elliptic Curve Cryptosystem (ECC)</a:t>
            </a:r>
            <a:br>
              <a:rPr lang="en-US"/>
            </a:br>
            <a:r>
              <a:rPr lang="en-US"/>
              <a:t>(asymmetric)</a:t>
            </a:r>
          </a:p>
        </p:txBody>
      </p:sp>
      <p:sp>
        <p:nvSpPr>
          <p:cNvPr id="302083"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302084" name="Text Box 4"/>
          <p:cNvSpPr txBox="1">
            <a:spLocks noChangeArrowheads="1"/>
          </p:cNvSpPr>
          <p:nvPr/>
        </p:nvSpPr>
        <p:spPr bwMode="auto">
          <a:xfrm>
            <a:off x="723900" y="1447800"/>
            <a:ext cx="79057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Asymmetric encryption</a:t>
            </a:r>
          </a:p>
          <a:p>
            <a:pPr>
              <a:spcBef>
                <a:spcPct val="50000"/>
              </a:spcBef>
              <a:buFontTx/>
              <a:buChar char="•"/>
            </a:pPr>
            <a:r>
              <a:rPr lang="en-US"/>
              <a:t>Usage: </a:t>
            </a:r>
          </a:p>
          <a:p>
            <a:pPr lvl="1">
              <a:spcBef>
                <a:spcPct val="50000"/>
              </a:spcBef>
              <a:buFontTx/>
              <a:buChar char="•"/>
            </a:pPr>
            <a:r>
              <a:rPr lang="en-US"/>
              <a:t>Where high speed, low power consumption, low storage requirements, and high security at small key lengths is critical, such as, in wireless communications, electronic cash, and ATMs</a:t>
            </a:r>
          </a:p>
          <a:p>
            <a:pPr>
              <a:spcBef>
                <a:spcPct val="50000"/>
              </a:spcBef>
              <a:buFontTx/>
              <a:buChar char="•"/>
            </a:pPr>
            <a:r>
              <a:rPr lang="en-US"/>
              <a:t>Vulnerabilities:</a:t>
            </a:r>
          </a:p>
          <a:p>
            <a:pPr lvl="1">
              <a:spcBef>
                <a:spcPct val="50000"/>
              </a:spcBef>
              <a:buFontTx/>
              <a:buChar char="•"/>
            </a:pPr>
            <a:r>
              <a:rPr lang="en-US"/>
              <a:t>Cracking ECC generally means compromising poor implementations, or those using small key lengths</a:t>
            </a:r>
          </a:p>
          <a:p>
            <a:pPr lvl="1">
              <a:spcBef>
                <a:spcPct val="50000"/>
              </a:spcBef>
              <a:buFontTx/>
              <a:buChar char="•"/>
            </a:pPr>
            <a:r>
              <a:rPr lang="en-US"/>
              <a:t>So far, there have been no public reports claiming to have compromised the ECC algorithm</a:t>
            </a:r>
          </a:p>
        </p:txBody>
      </p:sp>
    </p:spTree>
    <p:extLst>
      <p:ext uri="{BB962C8B-B14F-4D97-AF65-F5344CB8AC3E}">
        <p14:creationId xmlns:p14="http://schemas.microsoft.com/office/powerpoint/2010/main" val="15867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Public Key Distribution</a:t>
            </a:r>
          </a:p>
        </p:txBody>
      </p:sp>
      <p:sp>
        <p:nvSpPr>
          <p:cNvPr id="263171"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63172" name="Text Box 4"/>
          <p:cNvSpPr txBox="1">
            <a:spLocks noChangeArrowheads="1"/>
          </p:cNvSpPr>
          <p:nvPr/>
        </p:nvSpPr>
        <p:spPr bwMode="auto">
          <a:xfrm>
            <a:off x="556289" y="1674410"/>
            <a:ext cx="6543675"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1976 Whitfield </a:t>
            </a:r>
            <a:r>
              <a:rPr lang="en-US" err="1"/>
              <a:t>Diffie</a:t>
            </a:r>
            <a:r>
              <a:rPr lang="en-US"/>
              <a:t> and Martin Hellman</a:t>
            </a:r>
          </a:p>
          <a:p>
            <a:pPr>
              <a:spcBef>
                <a:spcPct val="50000"/>
              </a:spcBef>
              <a:buFontTx/>
              <a:buChar char="•"/>
            </a:pPr>
            <a:r>
              <a:rPr lang="en-US"/>
              <a:t>All principals generate a private key</a:t>
            </a:r>
          </a:p>
          <a:p>
            <a:pPr>
              <a:spcBef>
                <a:spcPct val="50000"/>
              </a:spcBef>
              <a:buFontTx/>
              <a:buChar char="•"/>
            </a:pPr>
            <a:r>
              <a:rPr lang="en-US"/>
              <a:t>From the private key, compute a public key</a:t>
            </a:r>
          </a:p>
          <a:p>
            <a:pPr>
              <a:spcBef>
                <a:spcPct val="50000"/>
              </a:spcBef>
              <a:buFontTx/>
              <a:buChar char="•"/>
            </a:pPr>
            <a:r>
              <a:rPr lang="en-US"/>
              <a:t>Exchange public keys</a:t>
            </a:r>
          </a:p>
          <a:p>
            <a:pPr>
              <a:spcBef>
                <a:spcPct val="50000"/>
              </a:spcBef>
              <a:buFontTx/>
              <a:buChar char="•"/>
            </a:pPr>
            <a:r>
              <a:rPr lang="en-US"/>
              <a:t>Compute a message key from public key and their own private key</a:t>
            </a:r>
          </a:p>
          <a:p>
            <a:pPr>
              <a:spcBef>
                <a:spcPct val="50000"/>
              </a:spcBef>
              <a:buFontTx/>
              <a:buChar char="•"/>
            </a:pPr>
            <a:r>
              <a:rPr lang="en-US"/>
              <a:t>Allows users to exchange a secure key over a non-secure channel</a:t>
            </a:r>
          </a:p>
        </p:txBody>
      </p:sp>
    </p:spTree>
    <p:extLst>
      <p:ext uri="{BB962C8B-B14F-4D97-AF65-F5344CB8AC3E}">
        <p14:creationId xmlns:p14="http://schemas.microsoft.com/office/powerpoint/2010/main" val="385847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Pretty Good Privacy (PGP)</a:t>
            </a:r>
          </a:p>
        </p:txBody>
      </p:sp>
      <p:sp>
        <p:nvSpPr>
          <p:cNvPr id="291843"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91844" name="Text Box 4"/>
          <p:cNvSpPr txBox="1">
            <a:spLocks noChangeArrowheads="1"/>
          </p:cNvSpPr>
          <p:nvPr/>
        </p:nvSpPr>
        <p:spPr bwMode="auto">
          <a:xfrm>
            <a:off x="685800" y="1703624"/>
            <a:ext cx="654367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Public key cryptography (DH/DSS, RSA) to encrypt/sign email and files</a:t>
            </a:r>
          </a:p>
          <a:p>
            <a:pPr>
              <a:spcBef>
                <a:spcPct val="50000"/>
              </a:spcBef>
              <a:buFontTx/>
              <a:buChar char="•"/>
            </a:pPr>
            <a:r>
              <a:rPr lang="en-US"/>
              <a:t>Developed by Philip Zimmermann (1991)</a:t>
            </a:r>
          </a:p>
          <a:p>
            <a:pPr>
              <a:spcBef>
                <a:spcPct val="50000"/>
              </a:spcBef>
              <a:buFontTx/>
              <a:buChar char="•"/>
            </a:pPr>
            <a:r>
              <a:rPr lang="en-US"/>
              <a:t>Confidentiality: CAST, IDEA, Triple-DES</a:t>
            </a:r>
          </a:p>
          <a:p>
            <a:pPr>
              <a:spcBef>
                <a:spcPct val="50000"/>
              </a:spcBef>
              <a:buFontTx/>
              <a:buChar char="•"/>
            </a:pPr>
            <a:r>
              <a:rPr lang="en-US"/>
              <a:t>Integrity: MD5</a:t>
            </a:r>
          </a:p>
          <a:p>
            <a:pPr>
              <a:spcBef>
                <a:spcPct val="50000"/>
              </a:spcBef>
              <a:buFontTx/>
              <a:buChar char="•"/>
            </a:pPr>
            <a:r>
              <a:rPr lang="en-US"/>
              <a:t>Authentication: Knowledge of private key</a:t>
            </a:r>
          </a:p>
          <a:p>
            <a:pPr>
              <a:spcBef>
                <a:spcPct val="50000"/>
              </a:spcBef>
              <a:buFontTx/>
              <a:buChar char="•"/>
            </a:pPr>
            <a:r>
              <a:rPr lang="en-US"/>
              <a:t>Non-Repudiation: Digital signature</a:t>
            </a:r>
          </a:p>
        </p:txBody>
      </p:sp>
    </p:spTree>
    <p:extLst>
      <p:ext uri="{BB962C8B-B14F-4D97-AF65-F5344CB8AC3E}">
        <p14:creationId xmlns:p14="http://schemas.microsoft.com/office/powerpoint/2010/main" val="4179535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t>Secure Socket Layer (SSL)</a:t>
            </a:r>
          </a:p>
        </p:txBody>
      </p:sp>
      <p:sp>
        <p:nvSpPr>
          <p:cNvPr id="293891"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93892" name="Text Box 4"/>
          <p:cNvSpPr txBox="1">
            <a:spLocks noChangeArrowheads="1"/>
          </p:cNvSpPr>
          <p:nvPr/>
        </p:nvSpPr>
        <p:spPr bwMode="auto">
          <a:xfrm>
            <a:off x="1552575" y="1628775"/>
            <a:ext cx="6543675"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Encryption at the TCP/IP transport layer</a:t>
            </a:r>
          </a:p>
          <a:p>
            <a:pPr>
              <a:spcBef>
                <a:spcPct val="50000"/>
              </a:spcBef>
              <a:buFontTx/>
              <a:buChar char="•"/>
            </a:pPr>
            <a:r>
              <a:rPr lang="en-US"/>
              <a:t>Used by more than just web browsers</a:t>
            </a:r>
          </a:p>
          <a:p>
            <a:pPr>
              <a:spcBef>
                <a:spcPct val="50000"/>
              </a:spcBef>
              <a:buFontTx/>
              <a:buChar char="•"/>
            </a:pPr>
            <a:r>
              <a:rPr lang="en-US"/>
              <a:t>Confidentiality: Triple-DES, RC4</a:t>
            </a:r>
          </a:p>
          <a:p>
            <a:pPr>
              <a:spcBef>
                <a:spcPct val="50000"/>
              </a:spcBef>
              <a:buFontTx/>
              <a:buChar char="•"/>
            </a:pPr>
            <a:r>
              <a:rPr lang="en-US"/>
              <a:t>Integrity: MD5, SHA-1</a:t>
            </a:r>
          </a:p>
          <a:p>
            <a:pPr>
              <a:spcBef>
                <a:spcPct val="50000"/>
              </a:spcBef>
              <a:buFontTx/>
              <a:buChar char="•"/>
            </a:pPr>
            <a:r>
              <a:rPr lang="en-US"/>
              <a:t>Authentication: RSA, Diffie-Hellman</a:t>
            </a:r>
          </a:p>
          <a:p>
            <a:pPr>
              <a:spcBef>
                <a:spcPct val="50000"/>
              </a:spcBef>
              <a:buFontTx/>
              <a:buChar char="•"/>
            </a:pPr>
            <a:r>
              <a:rPr lang="en-US"/>
              <a:t>Non-repudiation: Digital signature</a:t>
            </a:r>
          </a:p>
        </p:txBody>
      </p:sp>
    </p:spTree>
    <p:extLst>
      <p:ext uri="{BB962C8B-B14F-4D97-AF65-F5344CB8AC3E}">
        <p14:creationId xmlns:p14="http://schemas.microsoft.com/office/powerpoint/2010/main" val="68166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9DE92F-3278-4F22-91C0-F651ED6032E7}"/>
              </a:ext>
            </a:extLst>
          </p:cNvPr>
          <p:cNvSpPr>
            <a:spLocks noGrp="1"/>
          </p:cNvSpPr>
          <p:nvPr>
            <p:ph type="title"/>
          </p:nvPr>
        </p:nvSpPr>
        <p:spPr>
          <a:xfrm>
            <a:off x="457200" y="274638"/>
            <a:ext cx="6858000" cy="1143000"/>
          </a:xfrm>
        </p:spPr>
        <p:txBody>
          <a:bodyPr>
            <a:normAutofit/>
          </a:bodyPr>
          <a:lstStyle/>
          <a:p>
            <a:r>
              <a:rPr lang="en-US" sz="2400" dirty="0"/>
              <a:t>Confidentiality and Authentication using RSA</a:t>
            </a:r>
          </a:p>
        </p:txBody>
      </p:sp>
      <p:pic>
        <p:nvPicPr>
          <p:cNvPr id="5" name="Content Placeholder 4">
            <a:extLst>
              <a:ext uri="{FF2B5EF4-FFF2-40B4-BE49-F238E27FC236}">
                <a16:creationId xmlns:a16="http://schemas.microsoft.com/office/drawing/2014/main" id="{0C45C481-F4D1-4E63-AA27-8C93D56165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4691" y="1600200"/>
            <a:ext cx="603461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847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609600"/>
            <a:ext cx="6858000" cy="457200"/>
          </a:xfrm>
        </p:spPr>
        <p:txBody>
          <a:bodyPr/>
          <a:lstStyle/>
          <a:p>
            <a:r>
              <a:rPr lang="en-US"/>
              <a:t>Why is Cryptography Important?</a:t>
            </a:r>
          </a:p>
        </p:txBody>
      </p:sp>
      <p:sp>
        <p:nvSpPr>
          <p:cNvPr id="265219"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65220" name="Text Box 4"/>
          <p:cNvSpPr txBox="1">
            <a:spLocks noChangeArrowheads="1"/>
          </p:cNvSpPr>
          <p:nvPr/>
        </p:nvSpPr>
        <p:spPr bwMode="auto">
          <a:xfrm>
            <a:off x="576618" y="1581412"/>
            <a:ext cx="788158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Cryptography helps solve a lot of security issues</a:t>
            </a:r>
          </a:p>
          <a:p>
            <a:pPr>
              <a:spcBef>
                <a:spcPct val="50000"/>
              </a:spcBef>
              <a:buFontTx/>
              <a:buChar char="•"/>
            </a:pPr>
            <a:r>
              <a:rPr lang="en-US"/>
              <a:t>Cryptography is an essential component of:</a:t>
            </a:r>
          </a:p>
          <a:p>
            <a:pPr lvl="1">
              <a:spcBef>
                <a:spcPct val="50000"/>
              </a:spcBef>
              <a:buFontTx/>
              <a:buChar char="•"/>
            </a:pPr>
            <a:r>
              <a:rPr lang="en-US"/>
              <a:t>Ecommerce</a:t>
            </a:r>
          </a:p>
          <a:p>
            <a:pPr lvl="1">
              <a:spcBef>
                <a:spcPct val="50000"/>
              </a:spcBef>
              <a:buFontTx/>
              <a:buChar char="•"/>
            </a:pPr>
            <a:r>
              <a:rPr lang="en-US"/>
              <a:t>Confidential communications</a:t>
            </a:r>
          </a:p>
          <a:p>
            <a:pPr lvl="1">
              <a:spcBef>
                <a:spcPct val="50000"/>
              </a:spcBef>
              <a:buFontTx/>
              <a:buChar char="•"/>
            </a:pPr>
            <a:r>
              <a:rPr lang="en-US"/>
              <a:t>Strong authentication over untrusted networks</a:t>
            </a:r>
          </a:p>
          <a:p>
            <a:pPr lvl="1">
              <a:spcBef>
                <a:spcPct val="50000"/>
              </a:spcBef>
              <a:buFontTx/>
              <a:buChar char="•"/>
            </a:pPr>
            <a:r>
              <a:rPr lang="en-US"/>
              <a:t>Defense in depth</a:t>
            </a:r>
          </a:p>
          <a:p>
            <a:pPr>
              <a:spcBef>
                <a:spcPct val="50000"/>
              </a:spcBef>
              <a:buFontTx/>
              <a:buChar char="•"/>
            </a:pPr>
            <a:r>
              <a:rPr lang="en-US"/>
              <a:t>The Black Hats are using it</a:t>
            </a:r>
          </a:p>
          <a:p>
            <a:pPr>
              <a:spcBef>
                <a:spcPct val="50000"/>
              </a:spcBef>
              <a:buFontTx/>
              <a:buChar char="•"/>
            </a:pPr>
            <a:r>
              <a:rPr lang="en-US"/>
              <a:t>Everyone working in security should understand cryptography</a:t>
            </a:r>
          </a:p>
        </p:txBody>
      </p:sp>
    </p:spTree>
    <p:extLst>
      <p:ext uri="{BB962C8B-B14F-4D97-AF65-F5344CB8AC3E}">
        <p14:creationId xmlns:p14="http://schemas.microsoft.com/office/powerpoint/2010/main" val="314489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Pitfalls with Cryptography</a:t>
            </a:r>
          </a:p>
        </p:txBody>
      </p:sp>
      <p:sp>
        <p:nvSpPr>
          <p:cNvPr id="267267"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67268" name="Text Box 4"/>
          <p:cNvSpPr txBox="1">
            <a:spLocks noChangeArrowheads="1"/>
          </p:cNvSpPr>
          <p:nvPr/>
        </p:nvSpPr>
        <p:spPr bwMode="auto">
          <a:xfrm>
            <a:off x="685800" y="1876425"/>
            <a:ext cx="51530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Security by Obscurity</a:t>
            </a:r>
          </a:p>
          <a:p>
            <a:pPr>
              <a:spcBef>
                <a:spcPct val="50000"/>
              </a:spcBef>
              <a:buFontTx/>
              <a:buChar char="•"/>
            </a:pPr>
            <a:r>
              <a:rPr lang="en-US"/>
              <a:t>Beware of over-confidence</a:t>
            </a:r>
          </a:p>
          <a:p>
            <a:pPr>
              <a:spcBef>
                <a:spcPct val="50000"/>
              </a:spcBef>
              <a:buFontTx/>
              <a:buChar char="•"/>
            </a:pPr>
            <a:r>
              <a:rPr lang="en-US"/>
              <a:t>Simplicity is a “good thing”</a:t>
            </a:r>
          </a:p>
        </p:txBody>
      </p:sp>
    </p:spTree>
    <p:extLst>
      <p:ext uri="{BB962C8B-B14F-4D97-AF65-F5344CB8AC3E}">
        <p14:creationId xmlns:p14="http://schemas.microsoft.com/office/powerpoint/2010/main" val="269083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Goals of Cryptography</a:t>
            </a:r>
          </a:p>
        </p:txBody>
      </p:sp>
      <p:sp>
        <p:nvSpPr>
          <p:cNvPr id="269315"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69316" name="Text Box 4"/>
          <p:cNvSpPr txBox="1">
            <a:spLocks noChangeArrowheads="1"/>
          </p:cNvSpPr>
          <p:nvPr/>
        </p:nvSpPr>
        <p:spPr bwMode="auto">
          <a:xfrm>
            <a:off x="685800" y="1795249"/>
            <a:ext cx="77724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sz="2000"/>
              <a:t>Confidentiality</a:t>
            </a:r>
          </a:p>
          <a:p>
            <a:pPr lvl="1">
              <a:spcBef>
                <a:spcPct val="50000"/>
              </a:spcBef>
              <a:buFontTx/>
              <a:buChar char="•"/>
            </a:pPr>
            <a:r>
              <a:rPr lang="en-US" sz="2000"/>
              <a:t>Secret writing</a:t>
            </a:r>
          </a:p>
          <a:p>
            <a:pPr>
              <a:spcBef>
                <a:spcPct val="50000"/>
              </a:spcBef>
              <a:buFontTx/>
              <a:buChar char="•"/>
            </a:pPr>
            <a:r>
              <a:rPr lang="en-US" sz="2000"/>
              <a:t>Authentication</a:t>
            </a:r>
          </a:p>
          <a:p>
            <a:pPr lvl="1">
              <a:spcBef>
                <a:spcPct val="50000"/>
              </a:spcBef>
              <a:buFontTx/>
              <a:buChar char="•"/>
            </a:pPr>
            <a:r>
              <a:rPr lang="en-US" sz="2000"/>
              <a:t>If you can decode a message, you know the secret (possess a key). Possession of a secret key only provided to one person or system proves you are who you say you are.</a:t>
            </a:r>
          </a:p>
          <a:p>
            <a:pPr>
              <a:spcBef>
                <a:spcPct val="50000"/>
              </a:spcBef>
              <a:buFontTx/>
              <a:buChar char="•"/>
            </a:pPr>
            <a:r>
              <a:rPr lang="en-US" sz="2000"/>
              <a:t>Integrity of data</a:t>
            </a:r>
          </a:p>
          <a:p>
            <a:pPr lvl="1">
              <a:spcBef>
                <a:spcPct val="50000"/>
              </a:spcBef>
              <a:buFontTx/>
              <a:buChar char="•"/>
            </a:pPr>
            <a:r>
              <a:rPr lang="en-US" sz="2000"/>
              <a:t>Data did not change</a:t>
            </a:r>
          </a:p>
          <a:p>
            <a:pPr>
              <a:spcBef>
                <a:spcPct val="50000"/>
              </a:spcBef>
              <a:buFontTx/>
              <a:buChar char="•"/>
            </a:pPr>
            <a:r>
              <a:rPr lang="en-US" sz="2000"/>
              <a:t>Non-repudiation</a:t>
            </a:r>
          </a:p>
          <a:p>
            <a:pPr lvl="1">
              <a:spcBef>
                <a:spcPct val="50000"/>
              </a:spcBef>
              <a:buFontTx/>
              <a:buChar char="•"/>
            </a:pPr>
            <a:r>
              <a:rPr lang="en-US" sz="2000"/>
              <a:t>If I make you sign everything you do, then you can’t say you didn’t do something later.</a:t>
            </a:r>
          </a:p>
        </p:txBody>
      </p:sp>
    </p:spTree>
    <p:extLst>
      <p:ext uri="{BB962C8B-B14F-4D97-AF65-F5344CB8AC3E}">
        <p14:creationId xmlns:p14="http://schemas.microsoft.com/office/powerpoint/2010/main" val="183562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Arbitrary Substitution</a:t>
            </a:r>
          </a:p>
        </p:txBody>
      </p:sp>
      <p:sp>
        <p:nvSpPr>
          <p:cNvPr id="273411"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73412" name="Text Box 4"/>
          <p:cNvSpPr txBox="1">
            <a:spLocks noChangeArrowheads="1"/>
          </p:cNvSpPr>
          <p:nvPr/>
        </p:nvSpPr>
        <p:spPr bwMode="auto">
          <a:xfrm>
            <a:off x="1276350" y="1438275"/>
            <a:ext cx="6886575" cy="356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Uses a one-to-one substitution of characters</a:t>
            </a:r>
          </a:p>
          <a:p>
            <a:pPr>
              <a:spcBef>
                <a:spcPct val="50000"/>
              </a:spcBef>
              <a:buFontTx/>
              <a:buChar char="•"/>
            </a:pPr>
            <a:r>
              <a:rPr lang="en-US"/>
              <a:t>For example:</a:t>
            </a:r>
          </a:p>
          <a:p>
            <a:pPr lvl="1">
              <a:spcBef>
                <a:spcPct val="50000"/>
              </a:spcBef>
              <a:buFontTx/>
              <a:buChar char="•"/>
            </a:pPr>
            <a:r>
              <a:rPr lang="en-US" b="1">
                <a:latin typeface="Courier New" panose="02070309020205020404" pitchFamily="49" charset="0"/>
              </a:rPr>
              <a:t>A B C D E …</a:t>
            </a:r>
          </a:p>
          <a:p>
            <a:pPr lvl="1">
              <a:spcBef>
                <a:spcPct val="50000"/>
              </a:spcBef>
              <a:buFontTx/>
              <a:buChar char="•"/>
            </a:pPr>
            <a:r>
              <a:rPr lang="en-US" b="1">
                <a:latin typeface="Courier New" panose="02070309020205020404" pitchFamily="49" charset="0"/>
              </a:rPr>
              <a:t>W Y Q Z R …</a:t>
            </a:r>
          </a:p>
          <a:p>
            <a:pPr lvl="1">
              <a:spcBef>
                <a:spcPct val="50000"/>
              </a:spcBef>
              <a:buFontTx/>
              <a:buChar char="•"/>
            </a:pPr>
            <a:r>
              <a:rPr lang="en-US"/>
              <a:t>So BED becomes YRZ</a:t>
            </a:r>
          </a:p>
          <a:p>
            <a:pPr>
              <a:spcBef>
                <a:spcPct val="50000"/>
              </a:spcBef>
              <a:buFontTx/>
              <a:buChar char="•"/>
            </a:pPr>
            <a:r>
              <a:rPr lang="en-US"/>
              <a:t>Very easy to break using character frequency analysis</a:t>
            </a:r>
          </a:p>
        </p:txBody>
      </p:sp>
    </p:spTree>
    <p:extLst>
      <p:ext uri="{BB962C8B-B14F-4D97-AF65-F5344CB8AC3E}">
        <p14:creationId xmlns:p14="http://schemas.microsoft.com/office/powerpoint/2010/main" val="246036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Rotation Substitution</a:t>
            </a:r>
          </a:p>
        </p:txBody>
      </p:sp>
      <p:sp>
        <p:nvSpPr>
          <p:cNvPr id="275459"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75460" name="Text Box 4"/>
          <p:cNvSpPr txBox="1">
            <a:spLocks noChangeArrowheads="1"/>
          </p:cNvSpPr>
          <p:nvPr/>
        </p:nvSpPr>
        <p:spPr bwMode="auto">
          <a:xfrm>
            <a:off x="685800" y="1615696"/>
            <a:ext cx="68865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Rotate the alphabet by N characters</a:t>
            </a:r>
          </a:p>
          <a:p>
            <a:pPr>
              <a:spcBef>
                <a:spcPct val="50000"/>
              </a:spcBef>
              <a:buFontTx/>
              <a:buChar char="•"/>
            </a:pPr>
            <a:r>
              <a:rPr lang="en-US"/>
              <a:t>Easy to remember: For example:</a:t>
            </a:r>
          </a:p>
          <a:p>
            <a:pPr lvl="1">
              <a:spcBef>
                <a:spcPct val="50000"/>
              </a:spcBef>
              <a:buFontTx/>
              <a:buChar char="•"/>
            </a:pPr>
            <a:r>
              <a:rPr lang="en-US" b="1">
                <a:latin typeface="Courier New" panose="02070309020205020404" pitchFamily="49" charset="0"/>
              </a:rPr>
              <a:t>A B C D E …</a:t>
            </a:r>
          </a:p>
          <a:p>
            <a:pPr lvl="1">
              <a:spcBef>
                <a:spcPct val="50000"/>
              </a:spcBef>
              <a:buFontTx/>
              <a:buChar char="•"/>
            </a:pPr>
            <a:r>
              <a:rPr lang="en-US" b="1">
                <a:latin typeface="Courier New" panose="02070309020205020404" pitchFamily="49" charset="0"/>
              </a:rPr>
              <a:t>D E F G H …</a:t>
            </a:r>
          </a:p>
          <a:p>
            <a:pPr lvl="1">
              <a:spcBef>
                <a:spcPct val="50000"/>
              </a:spcBef>
              <a:buFontTx/>
              <a:buChar char="•"/>
            </a:pPr>
            <a:r>
              <a:rPr lang="en-US"/>
              <a:t>So CAB becomes FDE</a:t>
            </a:r>
          </a:p>
          <a:p>
            <a:pPr>
              <a:spcBef>
                <a:spcPct val="50000"/>
              </a:spcBef>
              <a:buFontTx/>
              <a:buChar char="•"/>
            </a:pPr>
            <a:r>
              <a:rPr lang="en-US"/>
              <a:t>Caesar cipher was “ROT-3”</a:t>
            </a:r>
          </a:p>
          <a:p>
            <a:pPr>
              <a:spcBef>
                <a:spcPct val="50000"/>
              </a:spcBef>
              <a:buFontTx/>
              <a:buChar char="•"/>
            </a:pPr>
            <a:r>
              <a:rPr lang="en-US"/>
              <a:t>ROT-13</a:t>
            </a:r>
          </a:p>
        </p:txBody>
      </p:sp>
    </p:spTree>
    <p:extLst>
      <p:ext uri="{BB962C8B-B14F-4D97-AF65-F5344CB8AC3E}">
        <p14:creationId xmlns:p14="http://schemas.microsoft.com/office/powerpoint/2010/main" val="153697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Permutation</a:t>
            </a:r>
          </a:p>
        </p:txBody>
      </p:sp>
      <p:sp>
        <p:nvSpPr>
          <p:cNvPr id="277507"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77508" name="Text Box 4"/>
          <p:cNvSpPr txBox="1">
            <a:spLocks noChangeArrowheads="1"/>
          </p:cNvSpPr>
          <p:nvPr/>
        </p:nvSpPr>
        <p:spPr bwMode="auto">
          <a:xfrm>
            <a:off x="685800" y="1724878"/>
            <a:ext cx="6886575" cy="392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Uses the same characters, but changes the order</a:t>
            </a:r>
          </a:p>
          <a:p>
            <a:pPr>
              <a:spcBef>
                <a:spcPct val="50000"/>
              </a:spcBef>
              <a:buFontTx/>
              <a:buChar char="•"/>
            </a:pPr>
            <a:r>
              <a:rPr lang="en-US"/>
              <a:t>For example:</a:t>
            </a:r>
          </a:p>
          <a:p>
            <a:pPr lvl="1">
              <a:spcBef>
                <a:spcPct val="50000"/>
              </a:spcBef>
              <a:buFontTx/>
              <a:buChar char="•"/>
            </a:pPr>
            <a:r>
              <a:rPr lang="en-US"/>
              <a:t>Change 1 2 3 4 5 to 3 1 5 2 4</a:t>
            </a:r>
          </a:p>
          <a:p>
            <a:pPr lvl="1">
              <a:spcBef>
                <a:spcPct val="50000"/>
              </a:spcBef>
              <a:buFontTx/>
              <a:buChar char="•"/>
            </a:pPr>
            <a:r>
              <a:rPr lang="en-US"/>
              <a:t>So APPLE becomes PAEPL</a:t>
            </a:r>
          </a:p>
          <a:p>
            <a:pPr>
              <a:spcBef>
                <a:spcPct val="50000"/>
              </a:spcBef>
              <a:buFontTx/>
              <a:buChar char="•"/>
            </a:pPr>
            <a:r>
              <a:rPr lang="en-US"/>
              <a:t>Very easy to break</a:t>
            </a:r>
          </a:p>
          <a:p>
            <a:pPr>
              <a:spcBef>
                <a:spcPct val="50000"/>
              </a:spcBef>
              <a:buFontTx/>
              <a:buChar char="•"/>
            </a:pPr>
            <a:r>
              <a:rPr lang="en-US"/>
              <a:t>Hybrid would be to combine substitution and permutation</a:t>
            </a:r>
          </a:p>
        </p:txBody>
      </p:sp>
    </p:spTree>
    <p:extLst>
      <p:ext uri="{BB962C8B-B14F-4D97-AF65-F5344CB8AC3E}">
        <p14:creationId xmlns:p14="http://schemas.microsoft.com/office/powerpoint/2010/main" val="390520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Types of Cryptosystems</a:t>
            </a:r>
          </a:p>
        </p:txBody>
      </p:sp>
      <p:sp>
        <p:nvSpPr>
          <p:cNvPr id="281603" name="Rectangle 3"/>
          <p:cNvSpPr>
            <a:spLocks noGrp="1" noChangeArrowheads="1"/>
          </p:cNvSpPr>
          <p:nvPr>
            <p:ph type="body" idx="1"/>
          </p:nvPr>
        </p:nvSpPr>
        <p:spPr>
          <a:xfrm>
            <a:off x="685800" y="1371600"/>
            <a:ext cx="7772400" cy="4114800"/>
          </a:xfrm>
        </p:spPr>
        <p:txBody>
          <a:bodyPr/>
          <a:lstStyle/>
          <a:p>
            <a:endParaRPr lang="en-US" sz="2800"/>
          </a:p>
          <a:p>
            <a:endParaRPr lang="en-US" sz="2800"/>
          </a:p>
          <a:p>
            <a:pPr>
              <a:buFontTx/>
              <a:buNone/>
            </a:pPr>
            <a:endParaRPr lang="en-US" sz="2800"/>
          </a:p>
        </p:txBody>
      </p:sp>
      <p:sp>
        <p:nvSpPr>
          <p:cNvPr id="281604" name="Text Box 4"/>
          <p:cNvSpPr txBox="1">
            <a:spLocks noChangeArrowheads="1"/>
          </p:cNvSpPr>
          <p:nvPr/>
        </p:nvSpPr>
        <p:spPr bwMode="auto">
          <a:xfrm>
            <a:off x="685800" y="1588969"/>
            <a:ext cx="7772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defRPr sz="2400">
                <a:solidFill>
                  <a:schemeClr val="tx1"/>
                </a:solidFill>
                <a:latin typeface="Arial" panose="020B0604020202020204" pitchFamily="34" charset="0"/>
              </a:defRPr>
            </a:lvl1pPr>
            <a:lvl2pPr marL="685800" indent="-228600">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buFontTx/>
              <a:buChar char="•"/>
            </a:pPr>
            <a:r>
              <a:rPr lang="en-US"/>
              <a:t>Secret Key</a:t>
            </a:r>
          </a:p>
          <a:p>
            <a:pPr lvl="1">
              <a:spcBef>
                <a:spcPct val="50000"/>
              </a:spcBef>
              <a:buFontTx/>
              <a:buChar char="•"/>
            </a:pPr>
            <a:r>
              <a:rPr lang="en-US"/>
              <a:t>Symmetric</a:t>
            </a:r>
          </a:p>
          <a:p>
            <a:pPr lvl="1">
              <a:spcBef>
                <a:spcPct val="50000"/>
              </a:spcBef>
              <a:buFontTx/>
              <a:buChar char="•"/>
            </a:pPr>
            <a:r>
              <a:rPr lang="en-US"/>
              <a:t>Single or 1-key encryption</a:t>
            </a:r>
          </a:p>
          <a:p>
            <a:pPr>
              <a:spcBef>
                <a:spcPct val="50000"/>
              </a:spcBef>
              <a:buFontTx/>
              <a:buChar char="•"/>
            </a:pPr>
            <a:r>
              <a:rPr lang="en-US"/>
              <a:t>Public Key</a:t>
            </a:r>
          </a:p>
          <a:p>
            <a:pPr lvl="1">
              <a:spcBef>
                <a:spcPct val="50000"/>
              </a:spcBef>
              <a:buFontTx/>
              <a:buChar char="•"/>
            </a:pPr>
            <a:r>
              <a:rPr lang="en-US"/>
              <a:t>Asymmetric</a:t>
            </a:r>
          </a:p>
          <a:p>
            <a:pPr lvl="1">
              <a:spcBef>
                <a:spcPct val="50000"/>
              </a:spcBef>
              <a:buFontTx/>
              <a:buChar char="•"/>
            </a:pPr>
            <a:r>
              <a:rPr lang="en-US"/>
              <a:t>Dual or 2-key encryption</a:t>
            </a:r>
          </a:p>
          <a:p>
            <a:pPr>
              <a:spcBef>
                <a:spcPct val="50000"/>
              </a:spcBef>
              <a:buFontTx/>
              <a:buChar char="•"/>
            </a:pPr>
            <a:r>
              <a:rPr lang="en-US"/>
              <a:t>Hash</a:t>
            </a:r>
          </a:p>
          <a:p>
            <a:pPr lvl="1">
              <a:spcBef>
                <a:spcPct val="50000"/>
              </a:spcBef>
              <a:buFontTx/>
              <a:buChar char="•"/>
            </a:pPr>
            <a:r>
              <a:rPr lang="en-US"/>
              <a:t>One-way transformation</a:t>
            </a:r>
          </a:p>
          <a:p>
            <a:pPr lvl="1">
              <a:spcBef>
                <a:spcPct val="50000"/>
              </a:spcBef>
              <a:buFontTx/>
              <a:buChar char="•"/>
            </a:pPr>
            <a:r>
              <a:rPr lang="en-US"/>
              <a:t>No key encryption</a:t>
            </a:r>
          </a:p>
        </p:txBody>
      </p:sp>
    </p:spTree>
    <p:extLst>
      <p:ext uri="{BB962C8B-B14F-4D97-AF65-F5344CB8AC3E}">
        <p14:creationId xmlns:p14="http://schemas.microsoft.com/office/powerpoint/2010/main" val="16336072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2202</Words>
  <Application>Microsoft Office PowerPoint</Application>
  <PresentationFormat>On-screen Show (4:3)</PresentationFormat>
  <Paragraphs>321</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Cambria</vt:lpstr>
      <vt:lpstr>Courier New</vt:lpstr>
      <vt:lpstr>Times New Roman</vt:lpstr>
      <vt:lpstr>Default Design</vt:lpstr>
      <vt:lpstr>Lecture 9: Cryptography   CS 07351: Cyber Security: Fundamentals, Principles and Applications  Dr. Vahid Heydari</vt:lpstr>
      <vt:lpstr>What is Cryptography?</vt:lpstr>
      <vt:lpstr>Why is Cryptography Important?</vt:lpstr>
      <vt:lpstr>Pitfalls with Cryptography</vt:lpstr>
      <vt:lpstr>Goals of Cryptography</vt:lpstr>
      <vt:lpstr>Arbitrary Substitution</vt:lpstr>
      <vt:lpstr>Rotation Substitution</vt:lpstr>
      <vt:lpstr>Permutation</vt:lpstr>
      <vt:lpstr>Types of Cryptosystems</vt:lpstr>
      <vt:lpstr>Hash</vt:lpstr>
      <vt:lpstr>Cryptographic Hash</vt:lpstr>
      <vt:lpstr>Hash</vt:lpstr>
      <vt:lpstr>Symmetric cipher</vt:lpstr>
      <vt:lpstr>DES (symmetric)</vt:lpstr>
      <vt:lpstr>Triple DES (symmetric)</vt:lpstr>
      <vt:lpstr>AES (symmetric)</vt:lpstr>
      <vt:lpstr>Symmetric cipher Limitations</vt:lpstr>
      <vt:lpstr>Asymmetric Cipher</vt:lpstr>
      <vt:lpstr>Asymmetric Cipher cont’d</vt:lpstr>
      <vt:lpstr>Asymmetric Cipher cont’d</vt:lpstr>
      <vt:lpstr>Asymmetric Cipher cont’d</vt:lpstr>
      <vt:lpstr>Misconceptions</vt:lpstr>
      <vt:lpstr>Public-Key Applications</vt:lpstr>
      <vt:lpstr>RSA (asymmetric)</vt:lpstr>
      <vt:lpstr>Elliptic Curve Cryptosystem (ECC) (asymmetric)</vt:lpstr>
      <vt:lpstr>Public Key Distribution</vt:lpstr>
      <vt:lpstr>Pretty Good Privacy (PGP)</vt:lpstr>
      <vt:lpstr>Secure Socket Layer (SSL)</vt:lpstr>
      <vt:lpstr>Confidentiality and Authentication using RSA</vt:lpstr>
    </vt:vector>
  </TitlesOfParts>
  <Company>GreyHats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 Threats</dc:title>
  <dc:creator>naumann</dc:creator>
  <cp:lastModifiedBy>Pham, Sarah</cp:lastModifiedBy>
  <cp:revision>7</cp:revision>
  <dcterms:created xsi:type="dcterms:W3CDTF">2002-07-28T21:23:15Z</dcterms:created>
  <dcterms:modified xsi:type="dcterms:W3CDTF">2022-04-01T14:44:08Z</dcterms:modified>
</cp:coreProperties>
</file>