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0.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8" r:id="rId2"/>
    <p:sldId id="271" r:id="rId3"/>
    <p:sldId id="1546" r:id="rId4"/>
    <p:sldId id="1595" r:id="rId5"/>
    <p:sldId id="1545" r:id="rId6"/>
    <p:sldId id="1580" r:id="rId7"/>
    <p:sldId id="1544" r:id="rId8"/>
    <p:sldId id="1548" r:id="rId9"/>
    <p:sldId id="1553" r:id="rId10"/>
    <p:sldId id="1555" r:id="rId11"/>
    <p:sldId id="1596" r:id="rId12"/>
    <p:sldId id="1547" r:id="rId13"/>
    <p:sldId id="1585" r:id="rId14"/>
    <p:sldId id="1586" r:id="rId15"/>
    <p:sldId id="1591" r:id="rId16"/>
    <p:sldId id="1587" r:id="rId17"/>
    <p:sldId id="1588" r:id="rId18"/>
    <p:sldId id="1594" r:id="rId19"/>
    <p:sldId id="1589" r:id="rId20"/>
    <p:sldId id="1597" r:id="rId21"/>
    <p:sldId id="1590" r:id="rId22"/>
    <p:sldId id="1581" r:id="rId23"/>
    <p:sldId id="1593" r:id="rId24"/>
    <p:sldId id="1551" r:id="rId25"/>
    <p:sldId id="1550" r:id="rId26"/>
    <p:sldId id="1583" r:id="rId27"/>
    <p:sldId id="1598" r:id="rId28"/>
    <p:sldId id="1592" r:id="rId29"/>
    <p:sldId id="1599" r:id="rId30"/>
    <p:sldId id="1582" r:id="rId31"/>
    <p:sldId id="1542" r:id="rId32"/>
    <p:sldId id="1600" r:id="rId33"/>
    <p:sldId id="1601" r:id="rId34"/>
    <p:sldId id="1602" r:id="rId35"/>
    <p:sldId id="1603"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Ehlers" initials="HE" lastIdx="1" clrIdx="0">
    <p:extLst>
      <p:ext uri="{19B8F6BF-5375-455C-9EA6-DF929625EA0E}">
        <p15:presenceInfo xmlns:p15="http://schemas.microsoft.com/office/powerpoint/2012/main" userId="812a143a31faa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B74"/>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75291" autoAdjust="0"/>
  </p:normalViewPr>
  <p:slideViewPr>
    <p:cSldViewPr snapToGrid="0">
      <p:cViewPr varScale="1">
        <p:scale>
          <a:sx n="60" d="100"/>
          <a:sy n="60" d="100"/>
        </p:scale>
        <p:origin x="53" y="101"/>
      </p:cViewPr>
      <p:guideLst>
        <p:guide orient="horz" pos="2160"/>
        <p:guide pos="3840"/>
      </p:guideLst>
    </p:cSldViewPr>
  </p:slideViewPr>
  <p:notesTextViewPr>
    <p:cViewPr>
      <p:scale>
        <a:sx n="1" d="1"/>
        <a:sy n="1" d="1"/>
      </p:scale>
      <p:origin x="0" y="0"/>
    </p:cViewPr>
  </p:notesTextViewPr>
  <p:sorterViewPr>
    <p:cViewPr varScale="1">
      <p:scale>
        <a:sx n="1" d="1"/>
        <a:sy n="1" d="1"/>
      </p:scale>
      <p:origin x="0" y="-4136"/>
    </p:cViewPr>
  </p:sorterViewPr>
  <p:notesViewPr>
    <p:cSldViewPr snapToGrid="0">
      <p:cViewPr varScale="1">
        <p:scale>
          <a:sx n="89" d="100"/>
          <a:sy n="89" d="100"/>
        </p:scale>
        <p:origin x="448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F35AC-3654-4CAF-8BDF-F11C0268B6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D3A5117-24F8-43B8-B9DB-6450580BC54D}">
      <dgm:prSet phldrT="[Text]" custT="1"/>
      <dgm:spPr/>
      <dgm:t>
        <a:bodyPr/>
        <a:lstStyle/>
        <a:p>
          <a:r>
            <a:rPr lang="en-US" sz="2200" b="1" dirty="0">
              <a:solidFill>
                <a:srgbClr val="3C4743"/>
              </a:solidFill>
              <a:latin typeface="Arial" panose="020B0604020202020204" pitchFamily="34" charset="0"/>
              <a:cs typeface="Arial" panose="020B0604020202020204" pitchFamily="34" charset="0"/>
            </a:rPr>
            <a:t>Enterprise businesses have 500+ employees</a:t>
          </a:r>
        </a:p>
      </dgm:t>
    </dgm:pt>
    <dgm:pt modelId="{2206ADF9-9038-47C1-A49B-77C8A630213D}" type="parTrans" cxnId="{34DDA914-5443-4538-93CE-441BE00C5A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6065BF3D-BA56-4366-94FF-A64A12AE0769}" type="sibTrans" cxnId="{34DDA914-5443-4538-93CE-441BE00C5A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CFB5D640-EB32-46D9-9663-FD6F5E10C76A}">
      <dgm:prSet custT="1"/>
      <dgm:spPr/>
      <dgm:t>
        <a:bodyPr/>
        <a:lstStyle/>
        <a:p>
          <a:r>
            <a:rPr lang="en-US" sz="1800" dirty="0">
              <a:solidFill>
                <a:schemeClr val="tx1"/>
              </a:solidFill>
              <a:latin typeface="Arial" panose="020B0604020202020204" pitchFamily="34" charset="0"/>
              <a:cs typeface="Arial" panose="020B0604020202020204" pitchFamily="34" charset="0"/>
            </a:rPr>
            <a:t>Communications are split among multiple devices and applications</a:t>
          </a:r>
          <a:endParaRPr lang="en-US" sz="1800" dirty="0">
            <a:solidFill>
              <a:srgbClr val="3C4743"/>
            </a:solidFill>
            <a:latin typeface="Arial" panose="020B0604020202020204" pitchFamily="34" charset="0"/>
            <a:cs typeface="Arial" panose="020B0604020202020204" pitchFamily="34" charset="0"/>
          </a:endParaRPr>
        </a:p>
      </dgm:t>
    </dgm:pt>
    <dgm:pt modelId="{AE7D7E26-2BF9-4B55-85DB-A92ED78CB5A5}" type="parTrans" cxnId="{07D405FC-B130-435A-B4E5-19C37403907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1ED241B3-B50D-4C02-9F46-633E25582AC3}" type="sibTrans" cxnId="{07D405FC-B130-435A-B4E5-19C37403907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64136E1D-5D3A-4FBF-8543-5C9A4F7FF879}">
      <dgm:prSet/>
      <dgm:spPr/>
      <dgm:t>
        <a:bodyPr/>
        <a:lstStyle/>
        <a:p>
          <a:r>
            <a:rPr lang="en-US" dirty="0">
              <a:solidFill>
                <a:schemeClr val="tx1"/>
              </a:solidFill>
              <a:latin typeface="Arial" panose="020B0604020202020204" pitchFamily="34" charset="0"/>
              <a:cs typeface="Arial" panose="020B0604020202020204" pitchFamily="34" charset="0"/>
            </a:rPr>
            <a:t>IT departments need to maintain many devices and apps and keep them all secure with minimal cost</a:t>
          </a:r>
        </a:p>
      </dgm:t>
    </dgm:pt>
    <dgm:pt modelId="{91376333-58F0-469F-B4A4-8D8B58D42EB7}" type="parTrans" cxnId="{3347D703-447E-48CC-8E63-8091A19FC7EE}">
      <dgm:prSet/>
      <dgm:spPr/>
      <dgm:t>
        <a:bodyPr/>
        <a:lstStyle/>
        <a:p>
          <a:endParaRPr lang="en-US"/>
        </a:p>
      </dgm:t>
    </dgm:pt>
    <dgm:pt modelId="{FA601B1F-FE00-4E64-9ADC-ECB9F54732EC}" type="sibTrans" cxnId="{3347D703-447E-48CC-8E63-8091A19FC7EE}">
      <dgm:prSet/>
      <dgm:spPr/>
      <dgm:t>
        <a:bodyPr/>
        <a:lstStyle/>
        <a:p>
          <a:endParaRPr lang="en-US"/>
        </a:p>
      </dgm:t>
    </dgm:pt>
    <dgm:pt modelId="{9D387650-95A0-4E42-A83E-716DC3B957FF}">
      <dgm:prSet/>
      <dgm:spPr/>
      <dgm:t>
        <a:bodyPr/>
        <a:lstStyle/>
        <a:p>
          <a:r>
            <a:rPr lang="en-US" dirty="0">
              <a:solidFill>
                <a:schemeClr val="tx1"/>
              </a:solidFill>
              <a:latin typeface="Arial" panose="020B0604020202020204" pitchFamily="34" charset="0"/>
              <a:cs typeface="Arial" panose="020B0604020202020204" pitchFamily="34" charset="0"/>
            </a:rPr>
            <a:t>Work/life balance is threatened by work communication on personal devices outside of normal business hours</a:t>
          </a:r>
        </a:p>
      </dgm:t>
    </dgm:pt>
    <dgm:pt modelId="{62203806-9C19-42C0-81C0-15836050533B}" type="parTrans" cxnId="{E48C408E-009E-46C5-A365-60CE13CC1B75}">
      <dgm:prSet/>
      <dgm:spPr/>
      <dgm:t>
        <a:bodyPr/>
        <a:lstStyle/>
        <a:p>
          <a:endParaRPr lang="en-US"/>
        </a:p>
      </dgm:t>
    </dgm:pt>
    <dgm:pt modelId="{BC52F9CF-2338-4804-A006-1CB18B61D3D5}" type="sibTrans" cxnId="{E48C408E-009E-46C5-A365-60CE13CC1B75}">
      <dgm:prSet/>
      <dgm:spPr/>
      <dgm:t>
        <a:bodyPr/>
        <a:lstStyle/>
        <a:p>
          <a:endParaRPr lang="en-US"/>
        </a:p>
      </dgm:t>
    </dgm:pt>
    <dgm:pt modelId="{4ED0A716-BEB4-43EC-9376-40EB6A5F2B81}">
      <dgm:prSet/>
      <dgm:spPr/>
      <dgm:t>
        <a:bodyPr/>
        <a:lstStyle/>
        <a:p>
          <a:r>
            <a:rPr lang="en-US" dirty="0">
              <a:solidFill>
                <a:schemeClr val="tx1"/>
              </a:solidFill>
              <a:latin typeface="Arial" panose="020B0604020202020204" pitchFamily="34" charset="0"/>
              <a:cs typeface="Arial" panose="020B0604020202020204" pitchFamily="34" charset="0"/>
            </a:rPr>
            <a:t>Secure environments must be maintained to protect all regulated and unregulated content and ensure that it is acquired and managed effectively and in compliance with regulations</a:t>
          </a:r>
        </a:p>
      </dgm:t>
    </dgm:pt>
    <dgm:pt modelId="{F4D5D090-06D8-4BCB-A86E-EFDE9286ECD0}" type="parTrans" cxnId="{ABFEBDEC-FF27-484A-A581-107D26EF02D8}">
      <dgm:prSet/>
      <dgm:spPr/>
      <dgm:t>
        <a:bodyPr/>
        <a:lstStyle/>
        <a:p>
          <a:endParaRPr lang="en-US"/>
        </a:p>
      </dgm:t>
    </dgm:pt>
    <dgm:pt modelId="{A91CFE46-15F2-46B1-9323-B0A9B09E0E12}" type="sibTrans" cxnId="{ABFEBDEC-FF27-484A-A581-107D26EF02D8}">
      <dgm:prSet/>
      <dgm:spPr/>
      <dgm:t>
        <a:bodyPr/>
        <a:lstStyle/>
        <a:p>
          <a:endParaRPr lang="en-US"/>
        </a:p>
      </dgm:t>
    </dgm:pt>
    <dgm:pt modelId="{95F24A77-3F82-425F-A8F9-0ABA9DDA0534}">
      <dgm:prSet/>
      <dgm:spPr/>
      <dgm:t>
        <a:bodyPr/>
        <a:lstStyle/>
        <a:p>
          <a:r>
            <a:rPr lang="en-US" dirty="0">
              <a:solidFill>
                <a:schemeClr val="tx1"/>
              </a:solidFill>
              <a:latin typeface="Arial" panose="020B0604020202020204" pitchFamily="34" charset="0"/>
              <a:cs typeface="Arial" panose="020B0604020202020204" pitchFamily="34" charset="0"/>
            </a:rPr>
            <a:t>The customer experience needs to be improved through consistent and personalized communications utilizing the best channels</a:t>
          </a:r>
        </a:p>
      </dgm:t>
    </dgm:pt>
    <dgm:pt modelId="{C813B303-D907-43A3-B7F9-436FC7C0012A}" type="parTrans" cxnId="{33EE6034-1751-4422-B071-6EBAD51F63C7}">
      <dgm:prSet/>
      <dgm:spPr/>
      <dgm:t>
        <a:bodyPr/>
        <a:lstStyle/>
        <a:p>
          <a:endParaRPr lang="en-US"/>
        </a:p>
      </dgm:t>
    </dgm:pt>
    <dgm:pt modelId="{9549A1AC-0D45-4A97-B878-EE282ECF3EB3}" type="sibTrans" cxnId="{33EE6034-1751-4422-B071-6EBAD51F63C7}">
      <dgm:prSet/>
      <dgm:spPr/>
      <dgm:t>
        <a:bodyPr/>
        <a:lstStyle/>
        <a:p>
          <a:endParaRPr lang="en-US"/>
        </a:p>
      </dgm:t>
    </dgm:pt>
    <dgm:pt modelId="{111BBEDF-0E85-4CED-882D-3EC39C05D285}" type="pres">
      <dgm:prSet presAssocID="{5ECF35AC-3654-4CAF-8BDF-F11C0268B686}" presName="vert0" presStyleCnt="0">
        <dgm:presLayoutVars>
          <dgm:dir/>
          <dgm:animOne val="branch"/>
          <dgm:animLvl val="lvl"/>
        </dgm:presLayoutVars>
      </dgm:prSet>
      <dgm:spPr/>
    </dgm:pt>
    <dgm:pt modelId="{B7E20CC7-F868-425B-8E05-1C9DF9D3652C}" type="pres">
      <dgm:prSet presAssocID="{DD3A5117-24F8-43B8-B9DB-6450580BC54D}" presName="thickLine" presStyleLbl="alignNode1" presStyleIdx="0" presStyleCnt="1"/>
      <dgm:spPr/>
    </dgm:pt>
    <dgm:pt modelId="{5399568B-DB1C-4135-9ACE-E19B610CFD16}" type="pres">
      <dgm:prSet presAssocID="{DD3A5117-24F8-43B8-B9DB-6450580BC54D}" presName="horz1" presStyleCnt="0"/>
      <dgm:spPr/>
    </dgm:pt>
    <dgm:pt modelId="{C21489A3-40C2-43F7-BCEB-712B45922BBE}" type="pres">
      <dgm:prSet presAssocID="{DD3A5117-24F8-43B8-B9DB-6450580BC54D}" presName="tx1" presStyleLbl="revTx" presStyleIdx="0" presStyleCnt="6"/>
      <dgm:spPr/>
    </dgm:pt>
    <dgm:pt modelId="{452381BB-42F4-462F-AF70-57BA4A31A03E}" type="pres">
      <dgm:prSet presAssocID="{DD3A5117-24F8-43B8-B9DB-6450580BC54D}" presName="vert1" presStyleCnt="0"/>
      <dgm:spPr/>
    </dgm:pt>
    <dgm:pt modelId="{28B88405-B398-4141-A6B5-67B87EDE6507}" type="pres">
      <dgm:prSet presAssocID="{CFB5D640-EB32-46D9-9663-FD6F5E10C76A}" presName="vertSpace2a" presStyleCnt="0"/>
      <dgm:spPr/>
    </dgm:pt>
    <dgm:pt modelId="{E0428431-44CE-46A8-909B-776C4A32D3DF}" type="pres">
      <dgm:prSet presAssocID="{CFB5D640-EB32-46D9-9663-FD6F5E10C76A}" presName="horz2" presStyleCnt="0"/>
      <dgm:spPr/>
    </dgm:pt>
    <dgm:pt modelId="{3D23B0D7-4D22-4DCE-A380-B00B37DB50F7}" type="pres">
      <dgm:prSet presAssocID="{CFB5D640-EB32-46D9-9663-FD6F5E10C76A}" presName="horzSpace2" presStyleCnt="0"/>
      <dgm:spPr/>
    </dgm:pt>
    <dgm:pt modelId="{F4E354BB-48EC-4B92-98CE-B53F0CA98C25}" type="pres">
      <dgm:prSet presAssocID="{CFB5D640-EB32-46D9-9663-FD6F5E10C76A}" presName="tx2" presStyleLbl="revTx" presStyleIdx="1" presStyleCnt="6"/>
      <dgm:spPr/>
    </dgm:pt>
    <dgm:pt modelId="{6A8C5E71-BC3F-44AD-8758-4A7E752F18DB}" type="pres">
      <dgm:prSet presAssocID="{CFB5D640-EB32-46D9-9663-FD6F5E10C76A}" presName="vert2" presStyleCnt="0"/>
      <dgm:spPr/>
    </dgm:pt>
    <dgm:pt modelId="{A20C8D77-214E-4CA3-8CDE-558BA29ECCA9}" type="pres">
      <dgm:prSet presAssocID="{CFB5D640-EB32-46D9-9663-FD6F5E10C76A}" presName="thinLine2b" presStyleLbl="callout" presStyleIdx="0" presStyleCnt="5"/>
      <dgm:spPr/>
    </dgm:pt>
    <dgm:pt modelId="{B0B91DE1-7A9C-4B0C-89BB-07E1A13A601C}" type="pres">
      <dgm:prSet presAssocID="{CFB5D640-EB32-46D9-9663-FD6F5E10C76A}" presName="vertSpace2b" presStyleCnt="0"/>
      <dgm:spPr/>
    </dgm:pt>
    <dgm:pt modelId="{CEC65519-4CB3-4F3E-A3E7-5891D6D2D06E}" type="pres">
      <dgm:prSet presAssocID="{64136E1D-5D3A-4FBF-8543-5C9A4F7FF879}" presName="horz2" presStyleCnt="0"/>
      <dgm:spPr/>
    </dgm:pt>
    <dgm:pt modelId="{7799121E-C18F-46D4-A60D-E54EE60F2388}" type="pres">
      <dgm:prSet presAssocID="{64136E1D-5D3A-4FBF-8543-5C9A4F7FF879}" presName="horzSpace2" presStyleCnt="0"/>
      <dgm:spPr/>
    </dgm:pt>
    <dgm:pt modelId="{F2469139-C31F-471E-AC52-24281395CCCD}" type="pres">
      <dgm:prSet presAssocID="{64136E1D-5D3A-4FBF-8543-5C9A4F7FF879}" presName="tx2" presStyleLbl="revTx" presStyleIdx="2" presStyleCnt="6"/>
      <dgm:spPr/>
    </dgm:pt>
    <dgm:pt modelId="{0A79DAA0-3E31-4F9A-B046-00D24690EE4B}" type="pres">
      <dgm:prSet presAssocID="{64136E1D-5D3A-4FBF-8543-5C9A4F7FF879}" presName="vert2" presStyleCnt="0"/>
      <dgm:spPr/>
    </dgm:pt>
    <dgm:pt modelId="{91E25F10-A8A2-4B8F-8820-1B74F2E737F4}" type="pres">
      <dgm:prSet presAssocID="{64136E1D-5D3A-4FBF-8543-5C9A4F7FF879}" presName="thinLine2b" presStyleLbl="callout" presStyleIdx="1" presStyleCnt="5"/>
      <dgm:spPr/>
    </dgm:pt>
    <dgm:pt modelId="{E18D027D-C870-4CC5-B07C-2FC40ED1E14D}" type="pres">
      <dgm:prSet presAssocID="{64136E1D-5D3A-4FBF-8543-5C9A4F7FF879}" presName="vertSpace2b" presStyleCnt="0"/>
      <dgm:spPr/>
    </dgm:pt>
    <dgm:pt modelId="{044A1AB3-6106-4A03-9B9D-03229247CE8A}" type="pres">
      <dgm:prSet presAssocID="{9D387650-95A0-4E42-A83E-716DC3B957FF}" presName="horz2" presStyleCnt="0"/>
      <dgm:spPr/>
    </dgm:pt>
    <dgm:pt modelId="{334543EA-4563-4F1C-8AF4-3B2CA9BA8DB7}" type="pres">
      <dgm:prSet presAssocID="{9D387650-95A0-4E42-A83E-716DC3B957FF}" presName="horzSpace2" presStyleCnt="0"/>
      <dgm:spPr/>
    </dgm:pt>
    <dgm:pt modelId="{BF1352C7-AEA7-409B-BF46-485983E76EA9}" type="pres">
      <dgm:prSet presAssocID="{9D387650-95A0-4E42-A83E-716DC3B957FF}" presName="tx2" presStyleLbl="revTx" presStyleIdx="3" presStyleCnt="6"/>
      <dgm:spPr/>
    </dgm:pt>
    <dgm:pt modelId="{AF8696EC-32BD-4117-88BA-EF57DAA15604}" type="pres">
      <dgm:prSet presAssocID="{9D387650-95A0-4E42-A83E-716DC3B957FF}" presName="vert2" presStyleCnt="0"/>
      <dgm:spPr/>
    </dgm:pt>
    <dgm:pt modelId="{A4747854-97EC-457F-949D-1D930BD7B016}" type="pres">
      <dgm:prSet presAssocID="{9D387650-95A0-4E42-A83E-716DC3B957FF}" presName="thinLine2b" presStyleLbl="callout" presStyleIdx="2" presStyleCnt="5"/>
      <dgm:spPr/>
    </dgm:pt>
    <dgm:pt modelId="{F1DE4F07-BA3B-42A3-8522-CCA4D81C2634}" type="pres">
      <dgm:prSet presAssocID="{9D387650-95A0-4E42-A83E-716DC3B957FF}" presName="vertSpace2b" presStyleCnt="0"/>
      <dgm:spPr/>
    </dgm:pt>
    <dgm:pt modelId="{FAAAB96E-3282-4578-9520-5FFF7169FCBA}" type="pres">
      <dgm:prSet presAssocID="{4ED0A716-BEB4-43EC-9376-40EB6A5F2B81}" presName="horz2" presStyleCnt="0"/>
      <dgm:spPr/>
    </dgm:pt>
    <dgm:pt modelId="{AC17A502-D6AF-4755-BD99-579BE9057C71}" type="pres">
      <dgm:prSet presAssocID="{4ED0A716-BEB4-43EC-9376-40EB6A5F2B81}" presName="horzSpace2" presStyleCnt="0"/>
      <dgm:spPr/>
    </dgm:pt>
    <dgm:pt modelId="{BF94BC24-7398-4DB5-81D0-70C83543FAFE}" type="pres">
      <dgm:prSet presAssocID="{4ED0A716-BEB4-43EC-9376-40EB6A5F2B81}" presName="tx2" presStyleLbl="revTx" presStyleIdx="4" presStyleCnt="6"/>
      <dgm:spPr/>
    </dgm:pt>
    <dgm:pt modelId="{A348CDE4-C58E-4A26-8BD3-CF0701CADAC4}" type="pres">
      <dgm:prSet presAssocID="{4ED0A716-BEB4-43EC-9376-40EB6A5F2B81}" presName="vert2" presStyleCnt="0"/>
      <dgm:spPr/>
    </dgm:pt>
    <dgm:pt modelId="{76539C66-AE86-4210-ACCE-CD31A82B387C}" type="pres">
      <dgm:prSet presAssocID="{4ED0A716-BEB4-43EC-9376-40EB6A5F2B81}" presName="thinLine2b" presStyleLbl="callout" presStyleIdx="3" presStyleCnt="5"/>
      <dgm:spPr/>
    </dgm:pt>
    <dgm:pt modelId="{1FBE1BAD-9502-435C-96A3-06C384EEC87F}" type="pres">
      <dgm:prSet presAssocID="{4ED0A716-BEB4-43EC-9376-40EB6A5F2B81}" presName="vertSpace2b" presStyleCnt="0"/>
      <dgm:spPr/>
    </dgm:pt>
    <dgm:pt modelId="{D5D9FE1D-ADFF-4895-9EB5-B8C2A03DD9D5}" type="pres">
      <dgm:prSet presAssocID="{95F24A77-3F82-425F-A8F9-0ABA9DDA0534}" presName="horz2" presStyleCnt="0"/>
      <dgm:spPr/>
    </dgm:pt>
    <dgm:pt modelId="{F4E11451-5244-4A1D-A730-6B937FA95243}" type="pres">
      <dgm:prSet presAssocID="{95F24A77-3F82-425F-A8F9-0ABA9DDA0534}" presName="horzSpace2" presStyleCnt="0"/>
      <dgm:spPr/>
    </dgm:pt>
    <dgm:pt modelId="{703A1BD0-FADE-4578-B0AA-2747363A03D6}" type="pres">
      <dgm:prSet presAssocID="{95F24A77-3F82-425F-A8F9-0ABA9DDA0534}" presName="tx2" presStyleLbl="revTx" presStyleIdx="5" presStyleCnt="6"/>
      <dgm:spPr/>
    </dgm:pt>
    <dgm:pt modelId="{E9FEDCBA-DC72-4825-8B20-F05B6229F7C7}" type="pres">
      <dgm:prSet presAssocID="{95F24A77-3F82-425F-A8F9-0ABA9DDA0534}" presName="vert2" presStyleCnt="0"/>
      <dgm:spPr/>
    </dgm:pt>
    <dgm:pt modelId="{9DE1B133-3CAD-4597-AAB1-FC0C40270A7F}" type="pres">
      <dgm:prSet presAssocID="{95F24A77-3F82-425F-A8F9-0ABA9DDA0534}" presName="thinLine2b" presStyleLbl="callout" presStyleIdx="4" presStyleCnt="5"/>
      <dgm:spPr/>
    </dgm:pt>
    <dgm:pt modelId="{43EF6456-7FA5-4351-AD02-D2B5C90D2196}" type="pres">
      <dgm:prSet presAssocID="{95F24A77-3F82-425F-A8F9-0ABA9DDA0534}" presName="vertSpace2b" presStyleCnt="0"/>
      <dgm:spPr/>
    </dgm:pt>
  </dgm:ptLst>
  <dgm:cxnLst>
    <dgm:cxn modelId="{3347D703-447E-48CC-8E63-8091A19FC7EE}" srcId="{DD3A5117-24F8-43B8-B9DB-6450580BC54D}" destId="{64136E1D-5D3A-4FBF-8543-5C9A4F7FF879}" srcOrd="1" destOrd="0" parTransId="{91376333-58F0-469F-B4A4-8D8B58D42EB7}" sibTransId="{FA601B1F-FE00-4E64-9ADC-ECB9F54732EC}"/>
    <dgm:cxn modelId="{34DDA914-5443-4538-93CE-441BE00C5A43}" srcId="{5ECF35AC-3654-4CAF-8BDF-F11C0268B686}" destId="{DD3A5117-24F8-43B8-B9DB-6450580BC54D}" srcOrd="0" destOrd="0" parTransId="{2206ADF9-9038-47C1-A49B-77C8A630213D}" sibTransId="{6065BF3D-BA56-4366-94FF-A64A12AE0769}"/>
    <dgm:cxn modelId="{33EE6034-1751-4422-B071-6EBAD51F63C7}" srcId="{DD3A5117-24F8-43B8-B9DB-6450580BC54D}" destId="{95F24A77-3F82-425F-A8F9-0ABA9DDA0534}" srcOrd="4" destOrd="0" parTransId="{C813B303-D907-43A3-B7F9-436FC7C0012A}" sibTransId="{9549A1AC-0D45-4A97-B878-EE282ECF3EB3}"/>
    <dgm:cxn modelId="{59DBE069-2227-4A57-A605-84899E7662BD}" type="presOf" srcId="{DD3A5117-24F8-43B8-B9DB-6450580BC54D}" destId="{C21489A3-40C2-43F7-BCEB-712B45922BBE}" srcOrd="0" destOrd="0" presId="urn:microsoft.com/office/officeart/2008/layout/LinedList"/>
    <dgm:cxn modelId="{8A5D317A-611A-490B-ADA8-A6C7FEE9084E}" type="presOf" srcId="{95F24A77-3F82-425F-A8F9-0ABA9DDA0534}" destId="{703A1BD0-FADE-4578-B0AA-2747363A03D6}" srcOrd="0" destOrd="0" presId="urn:microsoft.com/office/officeart/2008/layout/LinedList"/>
    <dgm:cxn modelId="{E48C408E-009E-46C5-A365-60CE13CC1B75}" srcId="{DD3A5117-24F8-43B8-B9DB-6450580BC54D}" destId="{9D387650-95A0-4E42-A83E-716DC3B957FF}" srcOrd="2" destOrd="0" parTransId="{62203806-9C19-42C0-81C0-15836050533B}" sibTransId="{BC52F9CF-2338-4804-A006-1CB18B61D3D5}"/>
    <dgm:cxn modelId="{5988D19D-23F6-430B-9754-104B6D416D18}" type="presOf" srcId="{9D387650-95A0-4E42-A83E-716DC3B957FF}" destId="{BF1352C7-AEA7-409B-BF46-485983E76EA9}" srcOrd="0" destOrd="0" presId="urn:microsoft.com/office/officeart/2008/layout/LinedList"/>
    <dgm:cxn modelId="{B9447BA3-8BD8-4FE6-BE66-E03EBDCFDE28}" type="presOf" srcId="{4ED0A716-BEB4-43EC-9376-40EB6A5F2B81}" destId="{BF94BC24-7398-4DB5-81D0-70C83543FAFE}" srcOrd="0" destOrd="0" presId="urn:microsoft.com/office/officeart/2008/layout/LinedList"/>
    <dgm:cxn modelId="{224775B5-DCC3-49C2-B1DD-3B3E3085DE98}" type="presOf" srcId="{64136E1D-5D3A-4FBF-8543-5C9A4F7FF879}" destId="{F2469139-C31F-471E-AC52-24281395CCCD}" srcOrd="0" destOrd="0" presId="urn:microsoft.com/office/officeart/2008/layout/LinedList"/>
    <dgm:cxn modelId="{984C7DE0-EF04-4857-BD92-D81448588E2C}" type="presOf" srcId="{5ECF35AC-3654-4CAF-8BDF-F11C0268B686}" destId="{111BBEDF-0E85-4CED-882D-3EC39C05D285}" srcOrd="0" destOrd="0" presId="urn:microsoft.com/office/officeart/2008/layout/LinedList"/>
    <dgm:cxn modelId="{C705F3EA-2FB1-44DB-A40D-9F88DA736E4F}" type="presOf" srcId="{CFB5D640-EB32-46D9-9663-FD6F5E10C76A}" destId="{F4E354BB-48EC-4B92-98CE-B53F0CA98C25}" srcOrd="0" destOrd="0" presId="urn:microsoft.com/office/officeart/2008/layout/LinedList"/>
    <dgm:cxn modelId="{ABFEBDEC-FF27-484A-A581-107D26EF02D8}" srcId="{DD3A5117-24F8-43B8-B9DB-6450580BC54D}" destId="{4ED0A716-BEB4-43EC-9376-40EB6A5F2B81}" srcOrd="3" destOrd="0" parTransId="{F4D5D090-06D8-4BCB-A86E-EFDE9286ECD0}" sibTransId="{A91CFE46-15F2-46B1-9323-B0A9B09E0E12}"/>
    <dgm:cxn modelId="{07D405FC-B130-435A-B4E5-19C374039073}" srcId="{DD3A5117-24F8-43B8-B9DB-6450580BC54D}" destId="{CFB5D640-EB32-46D9-9663-FD6F5E10C76A}" srcOrd="0" destOrd="0" parTransId="{AE7D7E26-2BF9-4B55-85DB-A92ED78CB5A5}" sibTransId="{1ED241B3-B50D-4C02-9F46-633E25582AC3}"/>
    <dgm:cxn modelId="{7C9A33A6-CF03-4A3E-A784-B871987D8593}" type="presParOf" srcId="{111BBEDF-0E85-4CED-882D-3EC39C05D285}" destId="{B7E20CC7-F868-425B-8E05-1C9DF9D3652C}" srcOrd="0" destOrd="0" presId="urn:microsoft.com/office/officeart/2008/layout/LinedList"/>
    <dgm:cxn modelId="{A225C1FA-93C8-4EAA-946D-876E4C017598}" type="presParOf" srcId="{111BBEDF-0E85-4CED-882D-3EC39C05D285}" destId="{5399568B-DB1C-4135-9ACE-E19B610CFD16}" srcOrd="1" destOrd="0" presId="urn:microsoft.com/office/officeart/2008/layout/LinedList"/>
    <dgm:cxn modelId="{FC7F5C0D-3DE2-4B4E-BC61-274A53D7D7EF}" type="presParOf" srcId="{5399568B-DB1C-4135-9ACE-E19B610CFD16}" destId="{C21489A3-40C2-43F7-BCEB-712B45922BBE}" srcOrd="0" destOrd="0" presId="urn:microsoft.com/office/officeart/2008/layout/LinedList"/>
    <dgm:cxn modelId="{FBFEB514-FA9A-4C2A-AF42-46D222D4FDD9}" type="presParOf" srcId="{5399568B-DB1C-4135-9ACE-E19B610CFD16}" destId="{452381BB-42F4-462F-AF70-57BA4A31A03E}" srcOrd="1" destOrd="0" presId="urn:microsoft.com/office/officeart/2008/layout/LinedList"/>
    <dgm:cxn modelId="{42A937B1-7BF5-4276-9A86-DBFB95323346}" type="presParOf" srcId="{452381BB-42F4-462F-AF70-57BA4A31A03E}" destId="{28B88405-B398-4141-A6B5-67B87EDE6507}" srcOrd="0" destOrd="0" presId="urn:microsoft.com/office/officeart/2008/layout/LinedList"/>
    <dgm:cxn modelId="{3CE634FC-6DF5-42DF-8DA4-D73101029CCD}" type="presParOf" srcId="{452381BB-42F4-462F-AF70-57BA4A31A03E}" destId="{E0428431-44CE-46A8-909B-776C4A32D3DF}" srcOrd="1" destOrd="0" presId="urn:microsoft.com/office/officeart/2008/layout/LinedList"/>
    <dgm:cxn modelId="{09977009-9A6E-4290-AA5A-8D645B9D3B5A}" type="presParOf" srcId="{E0428431-44CE-46A8-909B-776C4A32D3DF}" destId="{3D23B0D7-4D22-4DCE-A380-B00B37DB50F7}" srcOrd="0" destOrd="0" presId="urn:microsoft.com/office/officeart/2008/layout/LinedList"/>
    <dgm:cxn modelId="{784EEF03-0991-4725-8645-7C436A6B8E6C}" type="presParOf" srcId="{E0428431-44CE-46A8-909B-776C4A32D3DF}" destId="{F4E354BB-48EC-4B92-98CE-B53F0CA98C25}" srcOrd="1" destOrd="0" presId="urn:microsoft.com/office/officeart/2008/layout/LinedList"/>
    <dgm:cxn modelId="{94C1B1BA-4255-4AA9-9D47-41075FFCCBCD}" type="presParOf" srcId="{E0428431-44CE-46A8-909B-776C4A32D3DF}" destId="{6A8C5E71-BC3F-44AD-8758-4A7E752F18DB}" srcOrd="2" destOrd="0" presId="urn:microsoft.com/office/officeart/2008/layout/LinedList"/>
    <dgm:cxn modelId="{3F3384E0-50AE-417F-8A6B-419D6B64D79A}" type="presParOf" srcId="{452381BB-42F4-462F-AF70-57BA4A31A03E}" destId="{A20C8D77-214E-4CA3-8CDE-558BA29ECCA9}" srcOrd="2" destOrd="0" presId="urn:microsoft.com/office/officeart/2008/layout/LinedList"/>
    <dgm:cxn modelId="{C94CBE9B-71B7-458C-A242-8371BF85D025}" type="presParOf" srcId="{452381BB-42F4-462F-AF70-57BA4A31A03E}" destId="{B0B91DE1-7A9C-4B0C-89BB-07E1A13A601C}" srcOrd="3" destOrd="0" presId="urn:microsoft.com/office/officeart/2008/layout/LinedList"/>
    <dgm:cxn modelId="{EBD05E17-6906-4A1A-836D-1549285F3CCC}" type="presParOf" srcId="{452381BB-42F4-462F-AF70-57BA4A31A03E}" destId="{CEC65519-4CB3-4F3E-A3E7-5891D6D2D06E}" srcOrd="4" destOrd="0" presId="urn:microsoft.com/office/officeart/2008/layout/LinedList"/>
    <dgm:cxn modelId="{4FCD5BE6-0EEE-450B-9F68-5B06A4E16C9F}" type="presParOf" srcId="{CEC65519-4CB3-4F3E-A3E7-5891D6D2D06E}" destId="{7799121E-C18F-46D4-A60D-E54EE60F2388}" srcOrd="0" destOrd="0" presId="urn:microsoft.com/office/officeart/2008/layout/LinedList"/>
    <dgm:cxn modelId="{40AA60AD-DE52-4B7F-A7F2-E6A40C1E272F}" type="presParOf" srcId="{CEC65519-4CB3-4F3E-A3E7-5891D6D2D06E}" destId="{F2469139-C31F-471E-AC52-24281395CCCD}" srcOrd="1" destOrd="0" presId="urn:microsoft.com/office/officeart/2008/layout/LinedList"/>
    <dgm:cxn modelId="{5E5EB85C-BE86-4F14-8584-505C3787E0C1}" type="presParOf" srcId="{CEC65519-4CB3-4F3E-A3E7-5891D6D2D06E}" destId="{0A79DAA0-3E31-4F9A-B046-00D24690EE4B}" srcOrd="2" destOrd="0" presId="urn:microsoft.com/office/officeart/2008/layout/LinedList"/>
    <dgm:cxn modelId="{70E41FD2-9209-4770-BC34-247F6A2589CB}" type="presParOf" srcId="{452381BB-42F4-462F-AF70-57BA4A31A03E}" destId="{91E25F10-A8A2-4B8F-8820-1B74F2E737F4}" srcOrd="5" destOrd="0" presId="urn:microsoft.com/office/officeart/2008/layout/LinedList"/>
    <dgm:cxn modelId="{F3203877-A84C-414C-8984-7D72EDB9BF5C}" type="presParOf" srcId="{452381BB-42F4-462F-AF70-57BA4A31A03E}" destId="{E18D027D-C870-4CC5-B07C-2FC40ED1E14D}" srcOrd="6" destOrd="0" presId="urn:microsoft.com/office/officeart/2008/layout/LinedList"/>
    <dgm:cxn modelId="{9AFB6625-421B-4CF8-8F0D-B9D239E36322}" type="presParOf" srcId="{452381BB-42F4-462F-AF70-57BA4A31A03E}" destId="{044A1AB3-6106-4A03-9B9D-03229247CE8A}" srcOrd="7" destOrd="0" presId="urn:microsoft.com/office/officeart/2008/layout/LinedList"/>
    <dgm:cxn modelId="{04A2E9A4-787E-4A61-AB87-CE3A9A8143BF}" type="presParOf" srcId="{044A1AB3-6106-4A03-9B9D-03229247CE8A}" destId="{334543EA-4563-4F1C-8AF4-3B2CA9BA8DB7}" srcOrd="0" destOrd="0" presId="urn:microsoft.com/office/officeart/2008/layout/LinedList"/>
    <dgm:cxn modelId="{3CED3E1E-3A86-4F10-8E79-3CB0E2556E29}" type="presParOf" srcId="{044A1AB3-6106-4A03-9B9D-03229247CE8A}" destId="{BF1352C7-AEA7-409B-BF46-485983E76EA9}" srcOrd="1" destOrd="0" presId="urn:microsoft.com/office/officeart/2008/layout/LinedList"/>
    <dgm:cxn modelId="{97D8AAEF-FB1C-44F9-B4B9-C421ED9AEEA6}" type="presParOf" srcId="{044A1AB3-6106-4A03-9B9D-03229247CE8A}" destId="{AF8696EC-32BD-4117-88BA-EF57DAA15604}" srcOrd="2" destOrd="0" presId="urn:microsoft.com/office/officeart/2008/layout/LinedList"/>
    <dgm:cxn modelId="{6E9774A9-E967-455C-8E61-FBFAF85916B7}" type="presParOf" srcId="{452381BB-42F4-462F-AF70-57BA4A31A03E}" destId="{A4747854-97EC-457F-949D-1D930BD7B016}" srcOrd="8" destOrd="0" presId="urn:microsoft.com/office/officeart/2008/layout/LinedList"/>
    <dgm:cxn modelId="{F387E2DF-1C54-436C-8E8D-63FF29B7ECA9}" type="presParOf" srcId="{452381BB-42F4-462F-AF70-57BA4A31A03E}" destId="{F1DE4F07-BA3B-42A3-8522-CCA4D81C2634}" srcOrd="9" destOrd="0" presId="urn:microsoft.com/office/officeart/2008/layout/LinedList"/>
    <dgm:cxn modelId="{6352BEB5-635C-497C-9297-C449803DE15C}" type="presParOf" srcId="{452381BB-42F4-462F-AF70-57BA4A31A03E}" destId="{FAAAB96E-3282-4578-9520-5FFF7169FCBA}" srcOrd="10" destOrd="0" presId="urn:microsoft.com/office/officeart/2008/layout/LinedList"/>
    <dgm:cxn modelId="{72C00BE4-1CA5-495C-BB2A-8A89E93EC7A3}" type="presParOf" srcId="{FAAAB96E-3282-4578-9520-5FFF7169FCBA}" destId="{AC17A502-D6AF-4755-BD99-579BE9057C71}" srcOrd="0" destOrd="0" presId="urn:microsoft.com/office/officeart/2008/layout/LinedList"/>
    <dgm:cxn modelId="{AB0A3FA4-B324-4182-9599-56660C9F3CDF}" type="presParOf" srcId="{FAAAB96E-3282-4578-9520-5FFF7169FCBA}" destId="{BF94BC24-7398-4DB5-81D0-70C83543FAFE}" srcOrd="1" destOrd="0" presId="urn:microsoft.com/office/officeart/2008/layout/LinedList"/>
    <dgm:cxn modelId="{D65F3BAF-8FD7-4B41-B858-42FB94E3C941}" type="presParOf" srcId="{FAAAB96E-3282-4578-9520-5FFF7169FCBA}" destId="{A348CDE4-C58E-4A26-8BD3-CF0701CADAC4}" srcOrd="2" destOrd="0" presId="urn:microsoft.com/office/officeart/2008/layout/LinedList"/>
    <dgm:cxn modelId="{3B61B5E6-395F-4AE1-8AC1-2BAB39DDC085}" type="presParOf" srcId="{452381BB-42F4-462F-AF70-57BA4A31A03E}" destId="{76539C66-AE86-4210-ACCE-CD31A82B387C}" srcOrd="11" destOrd="0" presId="urn:microsoft.com/office/officeart/2008/layout/LinedList"/>
    <dgm:cxn modelId="{C910C9B4-A217-415B-ADE1-52A39065E5EC}" type="presParOf" srcId="{452381BB-42F4-462F-AF70-57BA4A31A03E}" destId="{1FBE1BAD-9502-435C-96A3-06C384EEC87F}" srcOrd="12" destOrd="0" presId="urn:microsoft.com/office/officeart/2008/layout/LinedList"/>
    <dgm:cxn modelId="{5500034C-EECF-435B-9464-1F2EA734611A}" type="presParOf" srcId="{452381BB-42F4-462F-AF70-57BA4A31A03E}" destId="{D5D9FE1D-ADFF-4895-9EB5-B8C2A03DD9D5}" srcOrd="13" destOrd="0" presId="urn:microsoft.com/office/officeart/2008/layout/LinedList"/>
    <dgm:cxn modelId="{6AF09D40-7571-4D52-BA24-5ACA1712DAEF}" type="presParOf" srcId="{D5D9FE1D-ADFF-4895-9EB5-B8C2A03DD9D5}" destId="{F4E11451-5244-4A1D-A730-6B937FA95243}" srcOrd="0" destOrd="0" presId="urn:microsoft.com/office/officeart/2008/layout/LinedList"/>
    <dgm:cxn modelId="{5F1BA394-C985-49AA-9AF4-E0E02F250528}" type="presParOf" srcId="{D5D9FE1D-ADFF-4895-9EB5-B8C2A03DD9D5}" destId="{703A1BD0-FADE-4578-B0AA-2747363A03D6}" srcOrd="1" destOrd="0" presId="urn:microsoft.com/office/officeart/2008/layout/LinedList"/>
    <dgm:cxn modelId="{9EDFC027-9F50-427F-855C-B6F3555DF55A}" type="presParOf" srcId="{D5D9FE1D-ADFF-4895-9EB5-B8C2A03DD9D5}" destId="{E9FEDCBA-DC72-4825-8B20-F05B6229F7C7}" srcOrd="2" destOrd="0" presId="urn:microsoft.com/office/officeart/2008/layout/LinedList"/>
    <dgm:cxn modelId="{E7121325-A7C8-4833-B3EF-527AD30CDE39}" type="presParOf" srcId="{452381BB-42F4-462F-AF70-57BA4A31A03E}" destId="{9DE1B133-3CAD-4597-AAB1-FC0C40270A7F}" srcOrd="14" destOrd="0" presId="urn:microsoft.com/office/officeart/2008/layout/LinedList"/>
    <dgm:cxn modelId="{CEA6B70B-09B5-4861-AFF4-EAD9C08E4781}" type="presParOf" srcId="{452381BB-42F4-462F-AF70-57BA4A31A03E}" destId="{43EF6456-7FA5-4351-AD02-D2B5C90D2196}"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11263-177C-4EEE-89AD-9C290CE7F7D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377813-96B8-42A6-8B77-5809043169C5}">
      <dgm:prSet phldrT="[Text]" custT="1"/>
      <dgm:spPr/>
      <dgm:t>
        <a:bodyPr/>
        <a:lstStyle/>
        <a:p>
          <a:r>
            <a:rPr lang="en-US" sz="2100" dirty="0">
              <a:solidFill>
                <a:schemeClr val="tx1"/>
              </a:solidFill>
              <a:latin typeface="Arial" panose="020B0604020202020204" pitchFamily="34" charset="0"/>
              <a:cs typeface="Arial" panose="020B0604020202020204" pitchFamily="34" charset="0"/>
            </a:rPr>
            <a:t>Keeping constituents engaged, active, and responsive</a:t>
          </a:r>
        </a:p>
      </dgm:t>
    </dgm:pt>
    <dgm:pt modelId="{DE9216D1-7C34-43B5-993F-872264457699}" type="parTrans" cxnId="{27E36A53-9648-40F7-B31F-74CB53B68C72}">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78263EF6-80EE-42A9-B183-893E67158E20}" type="sibTrans" cxnId="{27E36A53-9648-40F7-B31F-74CB53B68C72}">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269D43C-7ADC-4E77-BBE7-CE72479B6F5F}">
      <dgm:prSet custT="1"/>
      <dgm:spPr/>
      <dgm:t>
        <a:bodyPr/>
        <a:lstStyle/>
        <a:p>
          <a:r>
            <a:rPr lang="en-US" sz="2100" dirty="0">
              <a:solidFill>
                <a:schemeClr val="tx1"/>
              </a:solidFill>
              <a:latin typeface="Arial" panose="020B0604020202020204" pitchFamily="34" charset="0"/>
              <a:cs typeface="Arial" panose="020B0604020202020204" pitchFamily="34" charset="0"/>
            </a:rPr>
            <a:t>Addressing the demands of paper-based processes</a:t>
          </a:r>
        </a:p>
      </dgm:t>
    </dgm:pt>
    <dgm:pt modelId="{69626CB1-5CB7-4C0B-B78F-AA239FB66B90}" type="parTrans" cxnId="{897C831C-7626-4177-B955-D791A43D2B6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E856FEA2-61F2-4646-AF24-446506232310}" type="sibTrans" cxnId="{897C831C-7626-4177-B955-D791A43D2B6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08F1078-8058-404E-A72B-C26507576755}">
      <dgm:prSet custT="1"/>
      <dgm:spPr/>
      <dgm:t>
        <a:bodyPr/>
        <a:lstStyle/>
        <a:p>
          <a:r>
            <a:rPr lang="en-US" sz="2100" dirty="0">
              <a:solidFill>
                <a:schemeClr val="tx1"/>
              </a:solidFill>
              <a:latin typeface="Arial" panose="020B0604020202020204" pitchFamily="34" charset="0"/>
              <a:cs typeface="Arial" panose="020B0604020202020204" pitchFamily="34" charset="0"/>
            </a:rPr>
            <a:t>Dealing with obstacles presented by legacy systems</a:t>
          </a:r>
        </a:p>
      </dgm:t>
    </dgm:pt>
    <dgm:pt modelId="{9F3B44CB-F906-4398-84D7-C35510156614}" type="parTrans" cxnId="{83605372-E56F-4210-9C1A-1CBC411E72DF}">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3E3D099-4B34-4042-B541-08D7504F357C}" type="sibTrans" cxnId="{83605372-E56F-4210-9C1A-1CBC411E72DF}">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29E2DA5-B5BF-4411-A409-EA0C0FF9A4CB}">
      <dgm:prSet custT="1"/>
      <dgm:spPr/>
      <dgm:t>
        <a:bodyPr/>
        <a:lstStyle/>
        <a:p>
          <a:r>
            <a:rPr lang="en-US" sz="2100" dirty="0">
              <a:solidFill>
                <a:schemeClr val="tx1"/>
              </a:solidFill>
              <a:latin typeface="Arial" panose="020B0604020202020204" pitchFamily="34" charset="0"/>
              <a:cs typeface="Arial" panose="020B0604020202020204" pitchFamily="34" charset="0"/>
            </a:rPr>
            <a:t>Meeting an increasing number of requirements with shrinking budgets</a:t>
          </a:r>
        </a:p>
      </dgm:t>
    </dgm:pt>
    <dgm:pt modelId="{FFAAC1C9-ACBB-4204-9607-B2602ED3BB3B}" type="parTrans" cxnId="{AC4BA972-2D2E-46A1-9611-2D6EF4AB222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5F15610-CCC2-4DE1-87D6-12A92F416736}" type="sibTrans" cxnId="{AC4BA972-2D2E-46A1-9611-2D6EF4AB222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0F9FA1A-E519-4E67-830A-71A2B7334260}" type="pres">
      <dgm:prSet presAssocID="{F1511263-177C-4EEE-89AD-9C290CE7F7DA}" presName="linear" presStyleCnt="0">
        <dgm:presLayoutVars>
          <dgm:dir/>
          <dgm:animLvl val="lvl"/>
          <dgm:resizeHandles val="exact"/>
        </dgm:presLayoutVars>
      </dgm:prSet>
      <dgm:spPr/>
    </dgm:pt>
    <dgm:pt modelId="{72DFF6E8-F531-4C14-8BFE-D48D2404A022}" type="pres">
      <dgm:prSet presAssocID="{63377813-96B8-42A6-8B77-5809043169C5}" presName="parentLin" presStyleCnt="0"/>
      <dgm:spPr/>
    </dgm:pt>
    <dgm:pt modelId="{BD74D66F-4AB3-4B1D-89C1-A2FF114DBA7B}" type="pres">
      <dgm:prSet presAssocID="{63377813-96B8-42A6-8B77-5809043169C5}" presName="parentLeftMargin" presStyleLbl="node1" presStyleIdx="0" presStyleCnt="4"/>
      <dgm:spPr/>
    </dgm:pt>
    <dgm:pt modelId="{C3868DBE-ED16-47A7-8E42-5E3258AD416C}" type="pres">
      <dgm:prSet presAssocID="{63377813-96B8-42A6-8B77-5809043169C5}" presName="parentText" presStyleLbl="node1" presStyleIdx="0" presStyleCnt="4">
        <dgm:presLayoutVars>
          <dgm:chMax val="0"/>
          <dgm:bulletEnabled val="1"/>
        </dgm:presLayoutVars>
      </dgm:prSet>
      <dgm:spPr/>
    </dgm:pt>
    <dgm:pt modelId="{39A12F90-4299-4B54-A8CF-2B5C51CA36D8}" type="pres">
      <dgm:prSet presAssocID="{63377813-96B8-42A6-8B77-5809043169C5}" presName="negativeSpace" presStyleCnt="0"/>
      <dgm:spPr/>
    </dgm:pt>
    <dgm:pt modelId="{8A2ED3D3-B256-4183-BE9A-B329CE8C8DF0}" type="pres">
      <dgm:prSet presAssocID="{63377813-96B8-42A6-8B77-5809043169C5}" presName="childText" presStyleLbl="conFgAcc1" presStyleIdx="0" presStyleCnt="4">
        <dgm:presLayoutVars>
          <dgm:bulletEnabled val="1"/>
        </dgm:presLayoutVars>
      </dgm:prSet>
      <dgm:spPr/>
    </dgm:pt>
    <dgm:pt modelId="{A54DAA67-5FFA-46D6-8EFB-8777856424C5}" type="pres">
      <dgm:prSet presAssocID="{78263EF6-80EE-42A9-B183-893E67158E20}" presName="spaceBetweenRectangles" presStyleCnt="0"/>
      <dgm:spPr/>
    </dgm:pt>
    <dgm:pt modelId="{689F1834-E8DF-4A53-AE90-840C6A9F48CC}" type="pres">
      <dgm:prSet presAssocID="{5269D43C-7ADC-4E77-BBE7-CE72479B6F5F}" presName="parentLin" presStyleCnt="0"/>
      <dgm:spPr/>
    </dgm:pt>
    <dgm:pt modelId="{5DFB0D66-1ABF-4BA3-9DE2-700119C07F14}" type="pres">
      <dgm:prSet presAssocID="{5269D43C-7ADC-4E77-BBE7-CE72479B6F5F}" presName="parentLeftMargin" presStyleLbl="node1" presStyleIdx="0" presStyleCnt="4"/>
      <dgm:spPr/>
    </dgm:pt>
    <dgm:pt modelId="{D1BC9E3A-71D0-4759-9D84-E31F7B89299E}" type="pres">
      <dgm:prSet presAssocID="{5269D43C-7ADC-4E77-BBE7-CE72479B6F5F}" presName="parentText" presStyleLbl="node1" presStyleIdx="1" presStyleCnt="4">
        <dgm:presLayoutVars>
          <dgm:chMax val="0"/>
          <dgm:bulletEnabled val="1"/>
        </dgm:presLayoutVars>
      </dgm:prSet>
      <dgm:spPr/>
    </dgm:pt>
    <dgm:pt modelId="{9B4EA64A-F820-4576-AA07-FAF067187973}" type="pres">
      <dgm:prSet presAssocID="{5269D43C-7ADC-4E77-BBE7-CE72479B6F5F}" presName="negativeSpace" presStyleCnt="0"/>
      <dgm:spPr/>
    </dgm:pt>
    <dgm:pt modelId="{94204F79-21FA-4FDB-BB78-C54E947B002B}" type="pres">
      <dgm:prSet presAssocID="{5269D43C-7ADC-4E77-BBE7-CE72479B6F5F}" presName="childText" presStyleLbl="conFgAcc1" presStyleIdx="1" presStyleCnt="4">
        <dgm:presLayoutVars>
          <dgm:bulletEnabled val="1"/>
        </dgm:presLayoutVars>
      </dgm:prSet>
      <dgm:spPr/>
    </dgm:pt>
    <dgm:pt modelId="{00A32579-1F4A-4A8D-A5D2-F945D5821084}" type="pres">
      <dgm:prSet presAssocID="{E856FEA2-61F2-4646-AF24-446506232310}" presName="spaceBetweenRectangles" presStyleCnt="0"/>
      <dgm:spPr/>
    </dgm:pt>
    <dgm:pt modelId="{C2AC09C0-24A4-49D7-A83E-F376E2C6D82F}" type="pres">
      <dgm:prSet presAssocID="{A08F1078-8058-404E-A72B-C26507576755}" presName="parentLin" presStyleCnt="0"/>
      <dgm:spPr/>
    </dgm:pt>
    <dgm:pt modelId="{3F011145-6914-4626-94C5-66E806A88F4E}" type="pres">
      <dgm:prSet presAssocID="{A08F1078-8058-404E-A72B-C26507576755}" presName="parentLeftMargin" presStyleLbl="node1" presStyleIdx="1" presStyleCnt="4"/>
      <dgm:spPr/>
    </dgm:pt>
    <dgm:pt modelId="{B3F55157-AE39-456F-AD31-88BB12D08CB2}" type="pres">
      <dgm:prSet presAssocID="{A08F1078-8058-404E-A72B-C26507576755}" presName="parentText" presStyleLbl="node1" presStyleIdx="2" presStyleCnt="4">
        <dgm:presLayoutVars>
          <dgm:chMax val="0"/>
          <dgm:bulletEnabled val="1"/>
        </dgm:presLayoutVars>
      </dgm:prSet>
      <dgm:spPr/>
    </dgm:pt>
    <dgm:pt modelId="{90924993-1370-47B8-A0C4-9BD8EED07FC8}" type="pres">
      <dgm:prSet presAssocID="{A08F1078-8058-404E-A72B-C26507576755}" presName="negativeSpace" presStyleCnt="0"/>
      <dgm:spPr/>
    </dgm:pt>
    <dgm:pt modelId="{8C676EF7-CACE-44B6-8E04-47DA3741A406}" type="pres">
      <dgm:prSet presAssocID="{A08F1078-8058-404E-A72B-C26507576755}" presName="childText" presStyleLbl="conFgAcc1" presStyleIdx="2" presStyleCnt="4">
        <dgm:presLayoutVars>
          <dgm:bulletEnabled val="1"/>
        </dgm:presLayoutVars>
      </dgm:prSet>
      <dgm:spPr/>
    </dgm:pt>
    <dgm:pt modelId="{457065D0-3145-4FF5-B7C8-1C47F393A043}" type="pres">
      <dgm:prSet presAssocID="{93E3D099-4B34-4042-B541-08D7504F357C}" presName="spaceBetweenRectangles" presStyleCnt="0"/>
      <dgm:spPr/>
    </dgm:pt>
    <dgm:pt modelId="{D1F706BC-E304-497A-B834-88BCE8E17507}" type="pres">
      <dgm:prSet presAssocID="{429E2DA5-B5BF-4411-A409-EA0C0FF9A4CB}" presName="parentLin" presStyleCnt="0"/>
      <dgm:spPr/>
    </dgm:pt>
    <dgm:pt modelId="{C8011C80-D228-4DCE-B274-4427F51C034E}" type="pres">
      <dgm:prSet presAssocID="{429E2DA5-B5BF-4411-A409-EA0C0FF9A4CB}" presName="parentLeftMargin" presStyleLbl="node1" presStyleIdx="2" presStyleCnt="4"/>
      <dgm:spPr/>
    </dgm:pt>
    <dgm:pt modelId="{0721C5CC-6F64-4AEB-A9C0-77A0B439B7A0}" type="pres">
      <dgm:prSet presAssocID="{429E2DA5-B5BF-4411-A409-EA0C0FF9A4CB}" presName="parentText" presStyleLbl="node1" presStyleIdx="3" presStyleCnt="4">
        <dgm:presLayoutVars>
          <dgm:chMax val="0"/>
          <dgm:bulletEnabled val="1"/>
        </dgm:presLayoutVars>
      </dgm:prSet>
      <dgm:spPr/>
    </dgm:pt>
    <dgm:pt modelId="{EBE5612E-1B50-4783-A7F6-39D139419486}" type="pres">
      <dgm:prSet presAssocID="{429E2DA5-B5BF-4411-A409-EA0C0FF9A4CB}" presName="negativeSpace" presStyleCnt="0"/>
      <dgm:spPr/>
    </dgm:pt>
    <dgm:pt modelId="{064AEB55-4238-46AA-A2EB-FA82ABECEE0E}" type="pres">
      <dgm:prSet presAssocID="{429E2DA5-B5BF-4411-A409-EA0C0FF9A4CB}" presName="childText" presStyleLbl="conFgAcc1" presStyleIdx="3" presStyleCnt="4">
        <dgm:presLayoutVars>
          <dgm:bulletEnabled val="1"/>
        </dgm:presLayoutVars>
      </dgm:prSet>
      <dgm:spPr/>
    </dgm:pt>
  </dgm:ptLst>
  <dgm:cxnLst>
    <dgm:cxn modelId="{17628D0E-76EA-4CEE-A614-04E57F0AE9C0}" type="presOf" srcId="{429E2DA5-B5BF-4411-A409-EA0C0FF9A4CB}" destId="{0721C5CC-6F64-4AEB-A9C0-77A0B439B7A0}" srcOrd="1" destOrd="0" presId="urn:microsoft.com/office/officeart/2005/8/layout/list1"/>
    <dgm:cxn modelId="{897C831C-7626-4177-B955-D791A43D2B69}" srcId="{F1511263-177C-4EEE-89AD-9C290CE7F7DA}" destId="{5269D43C-7ADC-4E77-BBE7-CE72479B6F5F}" srcOrd="1" destOrd="0" parTransId="{69626CB1-5CB7-4C0B-B78F-AA239FB66B90}" sibTransId="{E856FEA2-61F2-4646-AF24-446506232310}"/>
    <dgm:cxn modelId="{5D934A46-6AB9-4613-BEEA-13EA8A32A22F}" type="presOf" srcId="{429E2DA5-B5BF-4411-A409-EA0C0FF9A4CB}" destId="{C8011C80-D228-4DCE-B274-4427F51C034E}" srcOrd="0" destOrd="0" presId="urn:microsoft.com/office/officeart/2005/8/layout/list1"/>
    <dgm:cxn modelId="{6F293769-362A-40AF-B12F-F6E6754115A2}" type="presOf" srcId="{A08F1078-8058-404E-A72B-C26507576755}" destId="{B3F55157-AE39-456F-AD31-88BB12D08CB2}" srcOrd="1" destOrd="0" presId="urn:microsoft.com/office/officeart/2005/8/layout/list1"/>
    <dgm:cxn modelId="{83605372-E56F-4210-9C1A-1CBC411E72DF}" srcId="{F1511263-177C-4EEE-89AD-9C290CE7F7DA}" destId="{A08F1078-8058-404E-A72B-C26507576755}" srcOrd="2" destOrd="0" parTransId="{9F3B44CB-F906-4398-84D7-C35510156614}" sibTransId="{93E3D099-4B34-4042-B541-08D7504F357C}"/>
    <dgm:cxn modelId="{AC4BA972-2D2E-46A1-9611-2D6EF4AB222D}" srcId="{F1511263-177C-4EEE-89AD-9C290CE7F7DA}" destId="{429E2DA5-B5BF-4411-A409-EA0C0FF9A4CB}" srcOrd="3" destOrd="0" parTransId="{FFAAC1C9-ACBB-4204-9607-B2602ED3BB3B}" sibTransId="{95F15610-CCC2-4DE1-87D6-12A92F416736}"/>
    <dgm:cxn modelId="{27E36A53-9648-40F7-B31F-74CB53B68C72}" srcId="{F1511263-177C-4EEE-89AD-9C290CE7F7DA}" destId="{63377813-96B8-42A6-8B77-5809043169C5}" srcOrd="0" destOrd="0" parTransId="{DE9216D1-7C34-43B5-993F-872264457699}" sibTransId="{78263EF6-80EE-42A9-B183-893E67158E20}"/>
    <dgm:cxn modelId="{6136F383-96CC-40BD-9573-FE593DC47756}" type="presOf" srcId="{F1511263-177C-4EEE-89AD-9C290CE7F7DA}" destId="{40F9FA1A-E519-4E67-830A-71A2B7334260}" srcOrd="0" destOrd="0" presId="urn:microsoft.com/office/officeart/2005/8/layout/list1"/>
    <dgm:cxn modelId="{06ED9886-76A7-40C0-B9E4-87E3D9364278}" type="presOf" srcId="{5269D43C-7ADC-4E77-BBE7-CE72479B6F5F}" destId="{D1BC9E3A-71D0-4759-9D84-E31F7B89299E}" srcOrd="1" destOrd="0" presId="urn:microsoft.com/office/officeart/2005/8/layout/list1"/>
    <dgm:cxn modelId="{281E81C3-A8BB-48CE-BE46-D1D1D09C4AB2}" type="presOf" srcId="{5269D43C-7ADC-4E77-BBE7-CE72479B6F5F}" destId="{5DFB0D66-1ABF-4BA3-9DE2-700119C07F14}" srcOrd="0" destOrd="0" presId="urn:microsoft.com/office/officeart/2005/8/layout/list1"/>
    <dgm:cxn modelId="{44B684D6-A6F5-40AC-8175-FB1DA734D50A}" type="presOf" srcId="{A08F1078-8058-404E-A72B-C26507576755}" destId="{3F011145-6914-4626-94C5-66E806A88F4E}" srcOrd="0" destOrd="0" presId="urn:microsoft.com/office/officeart/2005/8/layout/list1"/>
    <dgm:cxn modelId="{39E4B9F2-67F7-4A7B-BD04-D69D2F17B795}" type="presOf" srcId="{63377813-96B8-42A6-8B77-5809043169C5}" destId="{C3868DBE-ED16-47A7-8E42-5E3258AD416C}" srcOrd="1" destOrd="0" presId="urn:microsoft.com/office/officeart/2005/8/layout/list1"/>
    <dgm:cxn modelId="{070505F4-8572-4243-99B1-6A9445BDA1C8}" type="presOf" srcId="{63377813-96B8-42A6-8B77-5809043169C5}" destId="{BD74D66F-4AB3-4B1D-89C1-A2FF114DBA7B}" srcOrd="0" destOrd="0" presId="urn:microsoft.com/office/officeart/2005/8/layout/list1"/>
    <dgm:cxn modelId="{C5953F7F-2E40-42D6-A0A5-DCDC93F088EE}" type="presParOf" srcId="{40F9FA1A-E519-4E67-830A-71A2B7334260}" destId="{72DFF6E8-F531-4C14-8BFE-D48D2404A022}" srcOrd="0" destOrd="0" presId="urn:microsoft.com/office/officeart/2005/8/layout/list1"/>
    <dgm:cxn modelId="{B5855E57-355D-4C9F-9BE9-10120EDB5DA1}" type="presParOf" srcId="{72DFF6E8-F531-4C14-8BFE-D48D2404A022}" destId="{BD74D66F-4AB3-4B1D-89C1-A2FF114DBA7B}" srcOrd="0" destOrd="0" presId="urn:microsoft.com/office/officeart/2005/8/layout/list1"/>
    <dgm:cxn modelId="{0482E410-DC36-4A1D-8DEB-AE61EB2AB7E6}" type="presParOf" srcId="{72DFF6E8-F531-4C14-8BFE-D48D2404A022}" destId="{C3868DBE-ED16-47A7-8E42-5E3258AD416C}" srcOrd="1" destOrd="0" presId="urn:microsoft.com/office/officeart/2005/8/layout/list1"/>
    <dgm:cxn modelId="{4B83ECF1-6979-4C1F-A62B-DCFF4288FE83}" type="presParOf" srcId="{40F9FA1A-E519-4E67-830A-71A2B7334260}" destId="{39A12F90-4299-4B54-A8CF-2B5C51CA36D8}" srcOrd="1" destOrd="0" presId="urn:microsoft.com/office/officeart/2005/8/layout/list1"/>
    <dgm:cxn modelId="{374F3C8F-6BDA-4DA4-8FA7-7E249CC92795}" type="presParOf" srcId="{40F9FA1A-E519-4E67-830A-71A2B7334260}" destId="{8A2ED3D3-B256-4183-BE9A-B329CE8C8DF0}" srcOrd="2" destOrd="0" presId="urn:microsoft.com/office/officeart/2005/8/layout/list1"/>
    <dgm:cxn modelId="{30E5701B-6AE9-44C1-8EA6-8C1D1EA43309}" type="presParOf" srcId="{40F9FA1A-E519-4E67-830A-71A2B7334260}" destId="{A54DAA67-5FFA-46D6-8EFB-8777856424C5}" srcOrd="3" destOrd="0" presId="urn:microsoft.com/office/officeart/2005/8/layout/list1"/>
    <dgm:cxn modelId="{B836B284-859C-4C5C-8142-AA7EF19A6261}" type="presParOf" srcId="{40F9FA1A-E519-4E67-830A-71A2B7334260}" destId="{689F1834-E8DF-4A53-AE90-840C6A9F48CC}" srcOrd="4" destOrd="0" presId="urn:microsoft.com/office/officeart/2005/8/layout/list1"/>
    <dgm:cxn modelId="{FCE8E2D4-92E6-4664-B255-0D4020B114AE}" type="presParOf" srcId="{689F1834-E8DF-4A53-AE90-840C6A9F48CC}" destId="{5DFB0D66-1ABF-4BA3-9DE2-700119C07F14}" srcOrd="0" destOrd="0" presId="urn:microsoft.com/office/officeart/2005/8/layout/list1"/>
    <dgm:cxn modelId="{EF2B8CB1-4C72-4EB8-B1A7-4E5ED12A0DC9}" type="presParOf" srcId="{689F1834-E8DF-4A53-AE90-840C6A9F48CC}" destId="{D1BC9E3A-71D0-4759-9D84-E31F7B89299E}" srcOrd="1" destOrd="0" presId="urn:microsoft.com/office/officeart/2005/8/layout/list1"/>
    <dgm:cxn modelId="{F3A8F25D-68BB-46EA-8045-1EF33429BDFF}" type="presParOf" srcId="{40F9FA1A-E519-4E67-830A-71A2B7334260}" destId="{9B4EA64A-F820-4576-AA07-FAF067187973}" srcOrd="5" destOrd="0" presId="urn:microsoft.com/office/officeart/2005/8/layout/list1"/>
    <dgm:cxn modelId="{970E6409-FF3D-4910-A5D9-F7C82DBB24E4}" type="presParOf" srcId="{40F9FA1A-E519-4E67-830A-71A2B7334260}" destId="{94204F79-21FA-4FDB-BB78-C54E947B002B}" srcOrd="6" destOrd="0" presId="urn:microsoft.com/office/officeart/2005/8/layout/list1"/>
    <dgm:cxn modelId="{3CBA511D-12BE-43D0-8566-EBC5869028B2}" type="presParOf" srcId="{40F9FA1A-E519-4E67-830A-71A2B7334260}" destId="{00A32579-1F4A-4A8D-A5D2-F945D5821084}" srcOrd="7" destOrd="0" presId="urn:microsoft.com/office/officeart/2005/8/layout/list1"/>
    <dgm:cxn modelId="{F2994013-A0E9-4AD7-8501-911770BF7379}" type="presParOf" srcId="{40F9FA1A-E519-4E67-830A-71A2B7334260}" destId="{C2AC09C0-24A4-49D7-A83E-F376E2C6D82F}" srcOrd="8" destOrd="0" presId="urn:microsoft.com/office/officeart/2005/8/layout/list1"/>
    <dgm:cxn modelId="{BF0A06E1-69AB-4C4D-AC7E-D95566950EC2}" type="presParOf" srcId="{C2AC09C0-24A4-49D7-A83E-F376E2C6D82F}" destId="{3F011145-6914-4626-94C5-66E806A88F4E}" srcOrd="0" destOrd="0" presId="urn:microsoft.com/office/officeart/2005/8/layout/list1"/>
    <dgm:cxn modelId="{E658A318-2D4F-461E-8689-6FA54B868167}" type="presParOf" srcId="{C2AC09C0-24A4-49D7-A83E-F376E2C6D82F}" destId="{B3F55157-AE39-456F-AD31-88BB12D08CB2}" srcOrd="1" destOrd="0" presId="urn:microsoft.com/office/officeart/2005/8/layout/list1"/>
    <dgm:cxn modelId="{62AD951B-5670-4D15-AA42-D79D98231AC0}" type="presParOf" srcId="{40F9FA1A-E519-4E67-830A-71A2B7334260}" destId="{90924993-1370-47B8-A0C4-9BD8EED07FC8}" srcOrd="9" destOrd="0" presId="urn:microsoft.com/office/officeart/2005/8/layout/list1"/>
    <dgm:cxn modelId="{65E7F345-1974-44A1-8650-D2471AF74560}" type="presParOf" srcId="{40F9FA1A-E519-4E67-830A-71A2B7334260}" destId="{8C676EF7-CACE-44B6-8E04-47DA3741A406}" srcOrd="10" destOrd="0" presId="urn:microsoft.com/office/officeart/2005/8/layout/list1"/>
    <dgm:cxn modelId="{49A4DD25-1210-4B83-BFF0-D63479215165}" type="presParOf" srcId="{40F9FA1A-E519-4E67-830A-71A2B7334260}" destId="{457065D0-3145-4FF5-B7C8-1C47F393A043}" srcOrd="11" destOrd="0" presId="urn:microsoft.com/office/officeart/2005/8/layout/list1"/>
    <dgm:cxn modelId="{FBE7896A-6373-4311-B81C-6B7ED268E86F}" type="presParOf" srcId="{40F9FA1A-E519-4E67-830A-71A2B7334260}" destId="{D1F706BC-E304-497A-B834-88BCE8E17507}" srcOrd="12" destOrd="0" presId="urn:microsoft.com/office/officeart/2005/8/layout/list1"/>
    <dgm:cxn modelId="{C35F3459-0BCF-4004-B273-A8EB7AABB8B9}" type="presParOf" srcId="{D1F706BC-E304-497A-B834-88BCE8E17507}" destId="{C8011C80-D228-4DCE-B274-4427F51C034E}" srcOrd="0" destOrd="0" presId="urn:microsoft.com/office/officeart/2005/8/layout/list1"/>
    <dgm:cxn modelId="{3054E2AA-F32A-4010-8DD9-714F0876D8EA}" type="presParOf" srcId="{D1F706BC-E304-497A-B834-88BCE8E17507}" destId="{0721C5CC-6F64-4AEB-A9C0-77A0B439B7A0}" srcOrd="1" destOrd="0" presId="urn:microsoft.com/office/officeart/2005/8/layout/list1"/>
    <dgm:cxn modelId="{351B520C-C53D-466C-8DC1-204F4227DE45}" type="presParOf" srcId="{40F9FA1A-E519-4E67-830A-71A2B7334260}" destId="{EBE5612E-1B50-4783-A7F6-39D139419486}" srcOrd="13" destOrd="0" presId="urn:microsoft.com/office/officeart/2005/8/layout/list1"/>
    <dgm:cxn modelId="{E0F06DD7-83BE-4372-B397-19F966077376}" type="presParOf" srcId="{40F9FA1A-E519-4E67-830A-71A2B7334260}" destId="{064AEB55-4238-46AA-A2EB-FA82ABECEE0E}"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FA27E3-F171-4B1F-A6DD-2C12DFB1A305}"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n-US"/>
        </a:p>
      </dgm:t>
    </dgm:pt>
    <dgm:pt modelId="{546A8A89-3E4D-4A11-BB08-9FF1EFDFA925}">
      <dgm:prSet phldrT="[Text]" custT="1"/>
      <dgm:spPr/>
      <dgm:t>
        <a:bodyPr/>
        <a:lstStyle/>
        <a:p>
          <a:r>
            <a:rPr lang="en-US" sz="2200" dirty="0">
              <a:solidFill>
                <a:schemeClr val="tx1"/>
              </a:solidFill>
              <a:latin typeface="Arial" panose="020B0604020202020204" pitchFamily="34" charset="0"/>
              <a:cs typeface="Arial" panose="020B0604020202020204" pitchFamily="34" charset="0"/>
            </a:rPr>
            <a:t>Comprehensive customer service</a:t>
          </a:r>
        </a:p>
      </dgm:t>
    </dgm:pt>
    <dgm:pt modelId="{DF4785BA-DB70-4BFD-8F6F-48A833909CF6}" type="parTrans" cxnId="{311335CA-FFCD-4375-8F21-64EC5E37100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97CF7C-A96C-45DB-AC82-A4BE96542911}" type="sibTrans" cxnId="{311335CA-FFCD-4375-8F21-64EC5E37100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E0DF5CC-0AD0-4310-BE8A-DCBE289C4C81}">
      <dgm:prSet custT="1"/>
      <dgm:spPr/>
      <dgm:t>
        <a:bodyPr/>
        <a:lstStyle/>
        <a:p>
          <a:r>
            <a:rPr lang="en-US" sz="2200" dirty="0">
              <a:solidFill>
                <a:schemeClr val="tx1"/>
              </a:solidFill>
              <a:latin typeface="Arial" panose="020B0604020202020204" pitchFamily="34" charset="0"/>
              <a:cs typeface="Arial" panose="020B0604020202020204" pitchFamily="34" charset="0"/>
            </a:rPr>
            <a:t>Marketing reach</a:t>
          </a:r>
        </a:p>
      </dgm:t>
    </dgm:pt>
    <dgm:pt modelId="{19B63599-F6E1-432F-9B14-4909E05715FF}" type="parTrans" cxnId="{CEC9870F-1FF3-4CF5-9360-5DCB6B79DB7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EF736D3-CFBC-4EE5-971C-8449BC6ABD17}" type="sibTrans" cxnId="{CEC9870F-1FF3-4CF5-9360-5DCB6B79DB7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F910328-BB09-45BA-80D5-4C872A7D47C2}">
      <dgm:prSet custT="1"/>
      <dgm:spPr/>
      <dgm:t>
        <a:bodyPr/>
        <a:lstStyle/>
        <a:p>
          <a:r>
            <a:rPr lang="en-US" sz="2200" dirty="0">
              <a:solidFill>
                <a:schemeClr val="tx1"/>
              </a:solidFill>
              <a:latin typeface="Arial" panose="020B0604020202020204" pitchFamily="34" charset="0"/>
              <a:cs typeface="Arial" panose="020B0604020202020204" pitchFamily="34" charset="0"/>
            </a:rPr>
            <a:t>Limited customer base</a:t>
          </a:r>
        </a:p>
      </dgm:t>
    </dgm:pt>
    <dgm:pt modelId="{1B338C90-0663-4734-80AF-A916FD114D2E}" type="parTrans" cxnId="{050C3EA1-E7B4-4D3C-A437-49053CAE15E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F6B8D11-ACE0-48B6-B8CA-A24FE8C849C4}" type="sibTrans" cxnId="{050C3EA1-E7B4-4D3C-A437-49053CAE15E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782D0BA-C512-42FA-95AE-E6EE90188D61}">
      <dgm:prSet custT="1"/>
      <dgm:spPr/>
      <dgm:t>
        <a:bodyPr/>
        <a:lstStyle/>
        <a:p>
          <a:r>
            <a:rPr lang="en-US" sz="2200" dirty="0">
              <a:solidFill>
                <a:schemeClr val="tx1"/>
              </a:solidFill>
              <a:latin typeface="Arial" panose="020B0604020202020204" pitchFamily="34" charset="0"/>
              <a:cs typeface="Arial" panose="020B0604020202020204" pitchFamily="34" charset="0"/>
            </a:rPr>
            <a:t>Competing demands for budget</a:t>
          </a:r>
        </a:p>
      </dgm:t>
    </dgm:pt>
    <dgm:pt modelId="{6A50BCB2-97E4-400A-A5ED-5AAB9D779CFC}" type="parTrans" cxnId="{209EE109-3CA0-4F0F-84D4-D864DB6424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61E60CD-E8B5-4986-B049-DE3573064EA4}" type="sibTrans" cxnId="{209EE109-3CA0-4F0F-84D4-D864DB6424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D5257D4-3941-442A-9CFE-27650B97DA45}">
      <dgm:prSet custT="1"/>
      <dgm:spPr/>
      <dgm:t>
        <a:bodyPr/>
        <a:lstStyle/>
        <a:p>
          <a:r>
            <a:rPr lang="en-US" sz="2200" dirty="0">
              <a:solidFill>
                <a:schemeClr val="tx1"/>
              </a:solidFill>
              <a:latin typeface="Arial" panose="020B0604020202020204" pitchFamily="34" charset="0"/>
              <a:cs typeface="Arial" panose="020B0604020202020204" pitchFamily="34" charset="0"/>
            </a:rPr>
            <a:t>SMB perception</a:t>
          </a:r>
        </a:p>
      </dgm:t>
    </dgm:pt>
    <dgm:pt modelId="{EB9CDD1C-F6A3-49B3-9D11-7F3A820EC481}" type="parTrans" cxnId="{2B0F8460-6DEF-48D6-9B6E-92F33658458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8538ABF-3B8F-4BD7-9AB4-A17F895569A3}" type="sibTrans" cxnId="{2B0F8460-6DEF-48D6-9B6E-92F33658458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51F068A-445E-42AF-833A-10E28D0E1BCB}" type="pres">
      <dgm:prSet presAssocID="{0DFA27E3-F171-4B1F-A6DD-2C12DFB1A305}" presName="diagram" presStyleCnt="0">
        <dgm:presLayoutVars>
          <dgm:dir/>
          <dgm:resizeHandles val="exact"/>
        </dgm:presLayoutVars>
      </dgm:prSet>
      <dgm:spPr/>
    </dgm:pt>
    <dgm:pt modelId="{CE4B219B-AACC-4CFF-B938-CB7CD5A1D68D}" type="pres">
      <dgm:prSet presAssocID="{546A8A89-3E4D-4A11-BB08-9FF1EFDFA925}" presName="node" presStyleLbl="node1" presStyleIdx="0" presStyleCnt="5">
        <dgm:presLayoutVars>
          <dgm:bulletEnabled val="1"/>
        </dgm:presLayoutVars>
      </dgm:prSet>
      <dgm:spPr/>
    </dgm:pt>
    <dgm:pt modelId="{0911D4DB-5718-426A-83FE-1A25FEC8495A}" type="pres">
      <dgm:prSet presAssocID="{1697CF7C-A96C-45DB-AC82-A4BE96542911}" presName="sibTrans" presStyleCnt="0"/>
      <dgm:spPr/>
    </dgm:pt>
    <dgm:pt modelId="{3E8C34DC-5315-49A7-83F3-4FBD1E51BAE6}" type="pres">
      <dgm:prSet presAssocID="{9E0DF5CC-0AD0-4310-BE8A-DCBE289C4C81}" presName="node" presStyleLbl="node1" presStyleIdx="1" presStyleCnt="5">
        <dgm:presLayoutVars>
          <dgm:bulletEnabled val="1"/>
        </dgm:presLayoutVars>
      </dgm:prSet>
      <dgm:spPr/>
    </dgm:pt>
    <dgm:pt modelId="{F858DA6C-D6F7-4A32-BFC7-BC5C7D615436}" type="pres">
      <dgm:prSet presAssocID="{8EF736D3-CFBC-4EE5-971C-8449BC6ABD17}" presName="sibTrans" presStyleCnt="0"/>
      <dgm:spPr/>
    </dgm:pt>
    <dgm:pt modelId="{9F0D7409-F5BF-44D0-9929-42313573BCDB}" type="pres">
      <dgm:prSet presAssocID="{CF910328-BB09-45BA-80D5-4C872A7D47C2}" presName="node" presStyleLbl="node1" presStyleIdx="2" presStyleCnt="5">
        <dgm:presLayoutVars>
          <dgm:bulletEnabled val="1"/>
        </dgm:presLayoutVars>
      </dgm:prSet>
      <dgm:spPr/>
    </dgm:pt>
    <dgm:pt modelId="{0FB55396-4E04-4E4B-8B55-8B022D4EF794}" type="pres">
      <dgm:prSet presAssocID="{2F6B8D11-ACE0-48B6-B8CA-A24FE8C849C4}" presName="sibTrans" presStyleCnt="0"/>
      <dgm:spPr/>
    </dgm:pt>
    <dgm:pt modelId="{659659D6-1350-4725-BD3C-AAFF17AE478B}" type="pres">
      <dgm:prSet presAssocID="{1782D0BA-C512-42FA-95AE-E6EE90188D61}" presName="node" presStyleLbl="node1" presStyleIdx="3" presStyleCnt="5">
        <dgm:presLayoutVars>
          <dgm:bulletEnabled val="1"/>
        </dgm:presLayoutVars>
      </dgm:prSet>
      <dgm:spPr/>
    </dgm:pt>
    <dgm:pt modelId="{89D67F81-F6C7-404C-AFA9-2C3ECABBCCC5}" type="pres">
      <dgm:prSet presAssocID="{F61E60CD-E8B5-4986-B049-DE3573064EA4}" presName="sibTrans" presStyleCnt="0"/>
      <dgm:spPr/>
    </dgm:pt>
    <dgm:pt modelId="{85ED523B-3D2B-4B8A-A926-A38FCDD82CB3}" type="pres">
      <dgm:prSet presAssocID="{BD5257D4-3941-442A-9CFE-27650B97DA45}" presName="node" presStyleLbl="node1" presStyleIdx="4" presStyleCnt="5">
        <dgm:presLayoutVars>
          <dgm:bulletEnabled val="1"/>
        </dgm:presLayoutVars>
      </dgm:prSet>
      <dgm:spPr/>
    </dgm:pt>
  </dgm:ptLst>
  <dgm:cxnLst>
    <dgm:cxn modelId="{33C0AF02-A956-4153-AE73-1D0B383D693E}" type="presOf" srcId="{546A8A89-3E4D-4A11-BB08-9FF1EFDFA925}" destId="{CE4B219B-AACC-4CFF-B938-CB7CD5A1D68D}" srcOrd="0" destOrd="0" presId="urn:microsoft.com/office/officeart/2005/8/layout/default#3"/>
    <dgm:cxn modelId="{209EE109-3CA0-4F0F-84D4-D864DB6424BF}" srcId="{0DFA27E3-F171-4B1F-A6DD-2C12DFB1A305}" destId="{1782D0BA-C512-42FA-95AE-E6EE90188D61}" srcOrd="3" destOrd="0" parTransId="{6A50BCB2-97E4-400A-A5ED-5AAB9D779CFC}" sibTransId="{F61E60CD-E8B5-4986-B049-DE3573064EA4}"/>
    <dgm:cxn modelId="{CEC9870F-1FF3-4CF5-9360-5DCB6B79DB70}" srcId="{0DFA27E3-F171-4B1F-A6DD-2C12DFB1A305}" destId="{9E0DF5CC-0AD0-4310-BE8A-DCBE289C4C81}" srcOrd="1" destOrd="0" parTransId="{19B63599-F6E1-432F-9B14-4909E05715FF}" sibTransId="{8EF736D3-CFBC-4EE5-971C-8449BC6ABD17}"/>
    <dgm:cxn modelId="{3B039F12-175A-499D-85B6-356B3901FC9B}" type="presOf" srcId="{1782D0BA-C512-42FA-95AE-E6EE90188D61}" destId="{659659D6-1350-4725-BD3C-AAFF17AE478B}" srcOrd="0" destOrd="0" presId="urn:microsoft.com/office/officeart/2005/8/layout/default#3"/>
    <dgm:cxn modelId="{2B0F8460-6DEF-48D6-9B6E-92F33658458A}" srcId="{0DFA27E3-F171-4B1F-A6DD-2C12DFB1A305}" destId="{BD5257D4-3941-442A-9CFE-27650B97DA45}" srcOrd="4" destOrd="0" parTransId="{EB9CDD1C-F6A3-49B3-9D11-7F3A820EC481}" sibTransId="{F8538ABF-3B8F-4BD7-9AB4-A17F895569A3}"/>
    <dgm:cxn modelId="{C7837874-28BB-4E50-9599-899DD5865E49}" type="presOf" srcId="{9E0DF5CC-0AD0-4310-BE8A-DCBE289C4C81}" destId="{3E8C34DC-5315-49A7-83F3-4FBD1E51BAE6}" srcOrd="0" destOrd="0" presId="urn:microsoft.com/office/officeart/2005/8/layout/default#3"/>
    <dgm:cxn modelId="{28F4DF82-1DAD-4722-BACE-F4740ADFA355}" type="presOf" srcId="{0DFA27E3-F171-4B1F-A6DD-2C12DFB1A305}" destId="{351F068A-445E-42AF-833A-10E28D0E1BCB}" srcOrd="0" destOrd="0" presId="urn:microsoft.com/office/officeart/2005/8/layout/default#3"/>
    <dgm:cxn modelId="{C7232691-C159-4126-92EF-085A12941C99}" type="presOf" srcId="{CF910328-BB09-45BA-80D5-4C872A7D47C2}" destId="{9F0D7409-F5BF-44D0-9929-42313573BCDB}" srcOrd="0" destOrd="0" presId="urn:microsoft.com/office/officeart/2005/8/layout/default#3"/>
    <dgm:cxn modelId="{0A44929D-14B3-4631-992F-807696D395A4}" type="presOf" srcId="{BD5257D4-3941-442A-9CFE-27650B97DA45}" destId="{85ED523B-3D2B-4B8A-A926-A38FCDD82CB3}" srcOrd="0" destOrd="0" presId="urn:microsoft.com/office/officeart/2005/8/layout/default#3"/>
    <dgm:cxn modelId="{050C3EA1-E7B4-4D3C-A437-49053CAE15E9}" srcId="{0DFA27E3-F171-4B1F-A6DD-2C12DFB1A305}" destId="{CF910328-BB09-45BA-80D5-4C872A7D47C2}" srcOrd="2" destOrd="0" parTransId="{1B338C90-0663-4734-80AF-A916FD114D2E}" sibTransId="{2F6B8D11-ACE0-48B6-B8CA-A24FE8C849C4}"/>
    <dgm:cxn modelId="{311335CA-FFCD-4375-8F21-64EC5E37100A}" srcId="{0DFA27E3-F171-4B1F-A6DD-2C12DFB1A305}" destId="{546A8A89-3E4D-4A11-BB08-9FF1EFDFA925}" srcOrd="0" destOrd="0" parTransId="{DF4785BA-DB70-4BFD-8F6F-48A833909CF6}" sibTransId="{1697CF7C-A96C-45DB-AC82-A4BE96542911}"/>
    <dgm:cxn modelId="{FB896562-C3FC-481C-8A0A-1729F992108E}" type="presParOf" srcId="{351F068A-445E-42AF-833A-10E28D0E1BCB}" destId="{CE4B219B-AACC-4CFF-B938-CB7CD5A1D68D}" srcOrd="0" destOrd="0" presId="urn:microsoft.com/office/officeart/2005/8/layout/default#3"/>
    <dgm:cxn modelId="{A68B673E-2367-4068-B4A0-9025F239A13A}" type="presParOf" srcId="{351F068A-445E-42AF-833A-10E28D0E1BCB}" destId="{0911D4DB-5718-426A-83FE-1A25FEC8495A}" srcOrd="1" destOrd="0" presId="urn:microsoft.com/office/officeart/2005/8/layout/default#3"/>
    <dgm:cxn modelId="{3AADF80D-F22F-4BB5-94AE-1467354B2611}" type="presParOf" srcId="{351F068A-445E-42AF-833A-10E28D0E1BCB}" destId="{3E8C34DC-5315-49A7-83F3-4FBD1E51BAE6}" srcOrd="2" destOrd="0" presId="urn:microsoft.com/office/officeart/2005/8/layout/default#3"/>
    <dgm:cxn modelId="{71D7545F-80DB-4855-A949-E045F03FE946}" type="presParOf" srcId="{351F068A-445E-42AF-833A-10E28D0E1BCB}" destId="{F858DA6C-D6F7-4A32-BFC7-BC5C7D615436}" srcOrd="3" destOrd="0" presId="urn:microsoft.com/office/officeart/2005/8/layout/default#3"/>
    <dgm:cxn modelId="{75E31B1D-44DE-40F4-8507-46971CCFBDD1}" type="presParOf" srcId="{351F068A-445E-42AF-833A-10E28D0E1BCB}" destId="{9F0D7409-F5BF-44D0-9929-42313573BCDB}" srcOrd="4" destOrd="0" presId="urn:microsoft.com/office/officeart/2005/8/layout/default#3"/>
    <dgm:cxn modelId="{83966675-91F9-4BCE-81DA-3C1241FD39C3}" type="presParOf" srcId="{351F068A-445E-42AF-833A-10E28D0E1BCB}" destId="{0FB55396-4E04-4E4B-8B55-8B022D4EF794}" srcOrd="5" destOrd="0" presId="urn:microsoft.com/office/officeart/2005/8/layout/default#3"/>
    <dgm:cxn modelId="{B9ED83E2-0458-4ADD-B5CB-D0103BEF12D8}" type="presParOf" srcId="{351F068A-445E-42AF-833A-10E28D0E1BCB}" destId="{659659D6-1350-4725-BD3C-AAFF17AE478B}" srcOrd="6" destOrd="0" presId="urn:microsoft.com/office/officeart/2005/8/layout/default#3"/>
    <dgm:cxn modelId="{3CCD8C56-C76B-48F9-A301-2F2D609C2F89}" type="presParOf" srcId="{351F068A-445E-42AF-833A-10E28D0E1BCB}" destId="{89D67F81-F6C7-404C-AFA9-2C3ECABBCCC5}" srcOrd="7" destOrd="0" presId="urn:microsoft.com/office/officeart/2005/8/layout/default#3"/>
    <dgm:cxn modelId="{284F8DD3-6707-4143-BEAF-E6AE15F21FFD}" type="presParOf" srcId="{351F068A-445E-42AF-833A-10E28D0E1BCB}" destId="{85ED523B-3D2B-4B8A-A926-A38FCDD82CB3}" srcOrd="8" destOrd="0" presId="urn:microsoft.com/office/officeart/2005/8/layout/defaul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6A5E71-8BF6-458A-ADD4-0A9FEE4C6025}" type="doc">
      <dgm:prSet loTypeId="urn:microsoft.com/office/officeart/2005/8/layout/hProcess9" loCatId="process" qsTypeId="urn:microsoft.com/office/officeart/2005/8/quickstyle/simple1" qsCatId="simple" csTypeId="urn:microsoft.com/office/officeart/2005/8/colors/accent1_2" csCatId="accent1" phldr="1"/>
      <dgm:spPr/>
    </dgm:pt>
    <dgm:pt modelId="{4A04EAAF-3D8B-44BB-8567-6293DAC33308}">
      <dgm:prSet phldrT="[Text]" custT="1"/>
      <dgm:spPr/>
      <dgm:t>
        <a:bodyPr/>
        <a:lstStyle/>
        <a:p>
          <a:r>
            <a:rPr lang="en-US" sz="2200" dirty="0">
              <a:solidFill>
                <a:schemeClr val="tx1"/>
              </a:solidFill>
              <a:latin typeface="Arial" panose="020B0604020202020204" pitchFamily="34" charset="0"/>
              <a:cs typeface="Arial" panose="020B0604020202020204" pitchFamily="34" charset="0"/>
            </a:rPr>
            <a:t>Identify the problem</a:t>
          </a:r>
        </a:p>
      </dgm:t>
    </dgm:pt>
    <dgm:pt modelId="{9CA20448-5243-4EFC-AA1A-63A0DC7870F4}" type="parTrans" cxnId="{98CDE71A-329B-4C5F-A4B7-9A6584AAEE8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96C6115-3C80-48D4-8C52-D679CCE70C7B}" type="sibTrans" cxnId="{98CDE71A-329B-4C5F-A4B7-9A6584AAEE8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EF099EF-4863-4CCE-AAC9-DC7D8E0DBEBE}">
      <dgm:prSet custT="1"/>
      <dgm:spPr/>
      <dgm:t>
        <a:bodyPr/>
        <a:lstStyle/>
        <a:p>
          <a:r>
            <a:rPr lang="en-US" sz="2200" dirty="0">
              <a:solidFill>
                <a:schemeClr val="tx1"/>
              </a:solidFill>
              <a:latin typeface="Arial" panose="020B0604020202020204" pitchFamily="34" charset="0"/>
              <a:cs typeface="Arial" panose="020B0604020202020204" pitchFamily="34" charset="0"/>
            </a:rPr>
            <a:t>Formulate a business solution</a:t>
          </a:r>
        </a:p>
      </dgm:t>
    </dgm:pt>
    <dgm:pt modelId="{3641E3D1-7868-481D-8301-D2DF5500E9CF}" type="parTrans" cxnId="{6180246A-CE5A-4895-880F-241AF9176D5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C85E371-10FC-429A-9A69-4F6DC1853F64}" type="sibTrans" cxnId="{6180246A-CE5A-4895-880F-241AF9176D5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EEC59CE-39C2-4792-B0FA-F2498BE098CF}">
      <dgm:prSet custT="1"/>
      <dgm:spPr/>
      <dgm:t>
        <a:bodyPr/>
        <a:lstStyle/>
        <a:p>
          <a:r>
            <a:rPr lang="en-US" sz="2200" dirty="0">
              <a:solidFill>
                <a:schemeClr val="tx1"/>
              </a:solidFill>
              <a:latin typeface="Arial" panose="020B0604020202020204" pitchFamily="34" charset="0"/>
              <a:cs typeface="Arial" panose="020B0604020202020204" pitchFamily="34" charset="0"/>
            </a:rPr>
            <a:t>Develop a technical solution that meets the business requirements</a:t>
          </a:r>
        </a:p>
      </dgm:t>
    </dgm:pt>
    <dgm:pt modelId="{4718846E-8265-4F7E-B057-A09631FBD97A}" type="parTrans" cxnId="{DF3E63D8-7224-4122-A554-2AA8BB3D17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8E6CD09-8A10-4B0E-A434-B0CE2167C3CC}" type="sibTrans" cxnId="{DF3E63D8-7224-4122-A554-2AA8BB3D17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E06BE6B-F452-452C-9211-BA6AE05C8F85}" type="pres">
      <dgm:prSet presAssocID="{AC6A5E71-8BF6-458A-ADD4-0A9FEE4C6025}" presName="CompostProcess" presStyleCnt="0">
        <dgm:presLayoutVars>
          <dgm:dir/>
          <dgm:resizeHandles val="exact"/>
        </dgm:presLayoutVars>
      </dgm:prSet>
      <dgm:spPr/>
    </dgm:pt>
    <dgm:pt modelId="{33C0E529-C5E2-4672-A3C8-4E0982F70CE3}" type="pres">
      <dgm:prSet presAssocID="{AC6A5E71-8BF6-458A-ADD4-0A9FEE4C6025}" presName="arrow" presStyleLbl="bgShp" presStyleIdx="0" presStyleCnt="1"/>
      <dgm:spPr>
        <a:noFill/>
        <a:ln w="22225">
          <a:solidFill>
            <a:srgbClr val="FFC000"/>
          </a:solidFill>
        </a:ln>
      </dgm:spPr>
    </dgm:pt>
    <dgm:pt modelId="{52C24EB1-1671-44AA-863C-B1E65AB01EB4}" type="pres">
      <dgm:prSet presAssocID="{AC6A5E71-8BF6-458A-ADD4-0A9FEE4C6025}" presName="linearProcess" presStyleCnt="0"/>
      <dgm:spPr/>
    </dgm:pt>
    <dgm:pt modelId="{3EF51903-86C4-4C2C-ABB2-C5850DBFC19C}" type="pres">
      <dgm:prSet presAssocID="{4A04EAAF-3D8B-44BB-8567-6293DAC33308}" presName="textNode" presStyleLbl="node1" presStyleIdx="0" presStyleCnt="3">
        <dgm:presLayoutVars>
          <dgm:bulletEnabled val="1"/>
        </dgm:presLayoutVars>
      </dgm:prSet>
      <dgm:spPr/>
    </dgm:pt>
    <dgm:pt modelId="{30207B91-929E-49F3-8BC6-D84F04422928}" type="pres">
      <dgm:prSet presAssocID="{F96C6115-3C80-48D4-8C52-D679CCE70C7B}" presName="sibTrans" presStyleCnt="0"/>
      <dgm:spPr/>
    </dgm:pt>
    <dgm:pt modelId="{76FEF82B-EDFD-4993-AC91-4EED85186BCF}" type="pres">
      <dgm:prSet presAssocID="{2EF099EF-4863-4CCE-AAC9-DC7D8E0DBEBE}" presName="textNode" presStyleLbl="node1" presStyleIdx="1" presStyleCnt="3">
        <dgm:presLayoutVars>
          <dgm:bulletEnabled val="1"/>
        </dgm:presLayoutVars>
      </dgm:prSet>
      <dgm:spPr/>
    </dgm:pt>
    <dgm:pt modelId="{7DEE35AB-EF58-4F76-8DEA-E5AECC0690F8}" type="pres">
      <dgm:prSet presAssocID="{3C85E371-10FC-429A-9A69-4F6DC1853F64}" presName="sibTrans" presStyleCnt="0"/>
      <dgm:spPr/>
    </dgm:pt>
    <dgm:pt modelId="{69D1C576-45C8-4E4B-8E03-FABDAC9220FF}" type="pres">
      <dgm:prSet presAssocID="{5EEC59CE-39C2-4792-B0FA-F2498BE098CF}" presName="textNode" presStyleLbl="node1" presStyleIdx="2" presStyleCnt="3">
        <dgm:presLayoutVars>
          <dgm:bulletEnabled val="1"/>
        </dgm:presLayoutVars>
      </dgm:prSet>
      <dgm:spPr/>
    </dgm:pt>
  </dgm:ptLst>
  <dgm:cxnLst>
    <dgm:cxn modelId="{98CDE71A-329B-4C5F-A4B7-9A6584AAEE8B}" srcId="{AC6A5E71-8BF6-458A-ADD4-0A9FEE4C6025}" destId="{4A04EAAF-3D8B-44BB-8567-6293DAC33308}" srcOrd="0" destOrd="0" parTransId="{9CA20448-5243-4EFC-AA1A-63A0DC7870F4}" sibTransId="{F96C6115-3C80-48D4-8C52-D679CCE70C7B}"/>
    <dgm:cxn modelId="{6180246A-CE5A-4895-880F-241AF9176D58}" srcId="{AC6A5E71-8BF6-458A-ADD4-0A9FEE4C6025}" destId="{2EF099EF-4863-4CCE-AAC9-DC7D8E0DBEBE}" srcOrd="1" destOrd="0" parTransId="{3641E3D1-7868-481D-8301-D2DF5500E9CF}" sibTransId="{3C85E371-10FC-429A-9A69-4F6DC1853F64}"/>
    <dgm:cxn modelId="{9D0791B9-B458-42A5-80FE-C92B79D05530}" type="presOf" srcId="{4A04EAAF-3D8B-44BB-8567-6293DAC33308}" destId="{3EF51903-86C4-4C2C-ABB2-C5850DBFC19C}" srcOrd="0" destOrd="0" presId="urn:microsoft.com/office/officeart/2005/8/layout/hProcess9"/>
    <dgm:cxn modelId="{2B2F17C5-97D3-4B8B-81FB-DBCB2AD86F19}" type="presOf" srcId="{AC6A5E71-8BF6-458A-ADD4-0A9FEE4C6025}" destId="{3E06BE6B-F452-452C-9211-BA6AE05C8F85}" srcOrd="0" destOrd="0" presId="urn:microsoft.com/office/officeart/2005/8/layout/hProcess9"/>
    <dgm:cxn modelId="{FAD493D4-0EF9-4547-8F41-CDD1569E2816}" type="presOf" srcId="{5EEC59CE-39C2-4792-B0FA-F2498BE098CF}" destId="{69D1C576-45C8-4E4B-8E03-FABDAC9220FF}" srcOrd="0" destOrd="0" presId="urn:microsoft.com/office/officeart/2005/8/layout/hProcess9"/>
    <dgm:cxn modelId="{DF3E63D8-7224-4122-A554-2AA8BB3D1796}" srcId="{AC6A5E71-8BF6-458A-ADD4-0A9FEE4C6025}" destId="{5EEC59CE-39C2-4792-B0FA-F2498BE098CF}" srcOrd="2" destOrd="0" parTransId="{4718846E-8265-4F7E-B057-A09631FBD97A}" sibTransId="{48E6CD09-8A10-4B0E-A434-B0CE2167C3CC}"/>
    <dgm:cxn modelId="{D5E015DA-5932-4D43-BA28-744007559171}" type="presOf" srcId="{2EF099EF-4863-4CCE-AAC9-DC7D8E0DBEBE}" destId="{76FEF82B-EDFD-4993-AC91-4EED85186BCF}" srcOrd="0" destOrd="0" presId="urn:microsoft.com/office/officeart/2005/8/layout/hProcess9"/>
    <dgm:cxn modelId="{1E0E8AEA-A32B-4672-8126-F10B5C8FF6DF}" type="presParOf" srcId="{3E06BE6B-F452-452C-9211-BA6AE05C8F85}" destId="{33C0E529-C5E2-4672-A3C8-4E0982F70CE3}" srcOrd="0" destOrd="0" presId="urn:microsoft.com/office/officeart/2005/8/layout/hProcess9"/>
    <dgm:cxn modelId="{FED9568C-85C8-4FDB-9B63-D43388FBEDA7}" type="presParOf" srcId="{3E06BE6B-F452-452C-9211-BA6AE05C8F85}" destId="{52C24EB1-1671-44AA-863C-B1E65AB01EB4}" srcOrd="1" destOrd="0" presId="urn:microsoft.com/office/officeart/2005/8/layout/hProcess9"/>
    <dgm:cxn modelId="{569451EF-BF28-477C-8BDD-9FAEA9951EC8}" type="presParOf" srcId="{52C24EB1-1671-44AA-863C-B1E65AB01EB4}" destId="{3EF51903-86C4-4C2C-ABB2-C5850DBFC19C}" srcOrd="0" destOrd="0" presId="urn:microsoft.com/office/officeart/2005/8/layout/hProcess9"/>
    <dgm:cxn modelId="{02822D88-B2A4-4107-8A19-D68E6322DE93}" type="presParOf" srcId="{52C24EB1-1671-44AA-863C-B1E65AB01EB4}" destId="{30207B91-929E-49F3-8BC6-D84F04422928}" srcOrd="1" destOrd="0" presId="urn:microsoft.com/office/officeart/2005/8/layout/hProcess9"/>
    <dgm:cxn modelId="{0DBE24BD-B71A-4DC3-AAA4-5A894015EDE9}" type="presParOf" srcId="{52C24EB1-1671-44AA-863C-B1E65AB01EB4}" destId="{76FEF82B-EDFD-4993-AC91-4EED85186BCF}" srcOrd="2" destOrd="0" presId="urn:microsoft.com/office/officeart/2005/8/layout/hProcess9"/>
    <dgm:cxn modelId="{EE4EDFF9-3311-4A7A-A4FD-805A588B8041}" type="presParOf" srcId="{52C24EB1-1671-44AA-863C-B1E65AB01EB4}" destId="{7DEE35AB-EF58-4F76-8DEA-E5AECC0690F8}" srcOrd="3" destOrd="0" presId="urn:microsoft.com/office/officeart/2005/8/layout/hProcess9"/>
    <dgm:cxn modelId="{9C8414FA-4184-4F3A-ADA3-EB4438098F92}" type="presParOf" srcId="{52C24EB1-1671-44AA-863C-B1E65AB01EB4}" destId="{69D1C576-45C8-4E4B-8E03-FABDAC9220FF}"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EB0BD6-287E-4661-9664-CD5816D72C7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31191F11-DA84-403A-9383-EADA95B56F97}">
      <dgm:prSet phldrT="[Text]" custT="1"/>
      <dgm:spPr>
        <a:solidFill>
          <a:schemeClr val="accent2">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Identify a need</a:t>
          </a:r>
        </a:p>
      </dgm:t>
    </dgm:pt>
    <dgm:pt modelId="{0B77C65C-5277-4383-B383-0CC70B48D29C}" type="parTrans" cxnId="{678AE17B-E0F8-4136-A95E-A4EFDADF505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CF1340C-40AF-48D3-AD19-DCEC44A3EDE6}" type="sibTrans" cxnId="{678AE17B-E0F8-4136-A95E-A4EFDADF5058}">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54283632-D0DF-4B7D-A9A0-C8B25B2AB141}">
      <dgm:prSet custT="1"/>
      <dgm:spPr>
        <a:solidFill>
          <a:schemeClr val="accent2">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Acquire funding</a:t>
          </a:r>
        </a:p>
      </dgm:t>
    </dgm:pt>
    <dgm:pt modelId="{48D597F1-1346-4CD0-8367-2606663E14CC}" type="parTrans" cxnId="{629E50C2-4E24-4520-B396-FC8A715CDB87}">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40922DA-4A72-4A15-ABE3-D89851244B7C}" type="sibTrans" cxnId="{629E50C2-4E24-4520-B396-FC8A715CDB87}">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F70C7757-4FD9-49A5-AFE7-C4D5ED3985B7}">
      <dgm:prSet custT="1"/>
      <dgm:spPr>
        <a:solidFill>
          <a:schemeClr val="accent1"/>
        </a:solidFill>
      </dgm:spPr>
      <dgm:t>
        <a:bodyPr/>
        <a:lstStyle/>
        <a:p>
          <a:r>
            <a:rPr lang="en-US" sz="2000" dirty="0">
              <a:solidFill>
                <a:schemeClr val="tx1"/>
              </a:solidFill>
              <a:latin typeface="Arial" panose="020B0604020202020204" pitchFamily="34" charset="0"/>
              <a:cs typeface="Arial" panose="020B0604020202020204" pitchFamily="34" charset="0"/>
            </a:rPr>
            <a:t>Issue an RFP</a:t>
          </a:r>
        </a:p>
      </dgm:t>
    </dgm:pt>
    <dgm:pt modelId="{EF14FEEB-0C58-4073-BA8E-23673C974291}" type="parTrans" cxnId="{EA38207A-DB3F-454B-A503-D9FAEA1B2F3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4CDA2EA-A6D7-4FB0-928B-5EDEF8C8F531}" type="sibTrans" cxnId="{EA38207A-DB3F-454B-A503-D9FAEA1B2F31}">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0FB098D0-D812-4075-B568-30B8B50EAB62}">
      <dgm:prSet custT="1"/>
      <dgm:spPr>
        <a:solidFill>
          <a:schemeClr val="accent1"/>
        </a:solidFill>
      </dgm:spPr>
      <dgm:t>
        <a:bodyPr/>
        <a:lstStyle/>
        <a:p>
          <a:r>
            <a:rPr lang="en-US" sz="2000" dirty="0">
              <a:solidFill>
                <a:schemeClr val="tx1"/>
              </a:solidFill>
              <a:latin typeface="Arial" panose="020B0604020202020204" pitchFamily="34" charset="0"/>
              <a:cs typeface="Arial" panose="020B0604020202020204" pitchFamily="34" charset="0"/>
            </a:rPr>
            <a:t>Communicate with prospective respondents</a:t>
          </a:r>
        </a:p>
      </dgm:t>
    </dgm:pt>
    <dgm:pt modelId="{FF9F8CF0-1561-4E6F-94F3-E7F25B4CE789}" type="parTrans" cxnId="{F14101CC-024F-4F65-8630-CD49ABD12FB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FF2CB1E-0FE4-4FA1-84B0-A1A4420A352F}" type="sibTrans" cxnId="{F14101CC-024F-4F65-8630-CD49ABD12FBB}">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F9DF584A-0D1F-45B0-B9AC-08467E9437D9}">
      <dgm:prSet custT="1"/>
      <dgm:spPr>
        <a:solidFill>
          <a:schemeClr val="accent1"/>
        </a:solidFill>
      </dgm:spPr>
      <dgm:t>
        <a:bodyPr/>
        <a:lstStyle/>
        <a:p>
          <a:r>
            <a:rPr lang="en-US" sz="2000" dirty="0">
              <a:solidFill>
                <a:schemeClr val="tx1"/>
              </a:solidFill>
              <a:latin typeface="Arial" panose="020B0604020202020204" pitchFamily="34" charset="0"/>
              <a:cs typeface="Arial" panose="020B0604020202020204" pitchFamily="34" charset="0"/>
            </a:rPr>
            <a:t>Accept proposals</a:t>
          </a:r>
        </a:p>
      </dgm:t>
    </dgm:pt>
    <dgm:pt modelId="{51395F17-F3C0-45D4-8D67-869DD084A5FD}" type="parTrans" cxnId="{ACF7F6F2-43A5-4232-B206-2FCD6011A38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53C9126-6647-49C0-A6B6-BD72C31EE720}" type="sibTrans" cxnId="{ACF7F6F2-43A5-4232-B206-2FCD6011A386}">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0C0C5FB3-52A0-4393-9539-F5D0359F5361}">
      <dgm:prSet custT="1"/>
      <dgm:spPr>
        <a:solidFill>
          <a:schemeClr val="accent5"/>
        </a:solidFill>
      </dgm:spPr>
      <dgm:t>
        <a:bodyPr/>
        <a:lstStyle/>
        <a:p>
          <a:r>
            <a:rPr lang="en-US" sz="2000" dirty="0">
              <a:solidFill>
                <a:schemeClr val="tx1"/>
              </a:solidFill>
              <a:latin typeface="Arial" panose="020B0604020202020204" pitchFamily="34" charset="0"/>
              <a:cs typeface="Arial" panose="020B0604020202020204" pitchFamily="34" charset="0"/>
            </a:rPr>
            <a:t>Select a vendor</a:t>
          </a:r>
        </a:p>
      </dgm:t>
    </dgm:pt>
    <dgm:pt modelId="{7E4560A6-B6FB-47AD-AF95-50E178C97583}" type="parTrans" cxnId="{09FBF70D-428A-4ED7-A97C-FEAAFC0C1F8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B4336EB-781D-4017-9765-81352EAC11BD}" type="sibTrans" cxnId="{09FBF70D-428A-4ED7-A97C-FEAAFC0C1F89}">
      <dgm:prSet custT="1"/>
      <dgm:spPr>
        <a:ln w="19050">
          <a:solidFill>
            <a:schemeClr val="accent2">
              <a:lumMod val="75000"/>
            </a:schemeClr>
          </a:solidFill>
        </a:ln>
      </dgm:spPr>
      <dgm:t>
        <a:bodyPr/>
        <a:lstStyle/>
        <a:p>
          <a:endParaRPr lang="en-US" sz="2000" dirty="0">
            <a:solidFill>
              <a:schemeClr val="tx1"/>
            </a:solidFill>
            <a:latin typeface="Arial" panose="020B0604020202020204" pitchFamily="34" charset="0"/>
            <a:cs typeface="Arial" panose="020B0604020202020204" pitchFamily="34" charset="0"/>
          </a:endParaRPr>
        </a:p>
      </dgm:t>
    </dgm:pt>
    <dgm:pt modelId="{00B84955-90E0-464A-92A5-0D774A634211}">
      <dgm:prSet custT="1"/>
      <dgm:spPr>
        <a:solidFill>
          <a:schemeClr val="accent5"/>
        </a:solidFill>
      </dgm:spPr>
      <dgm:t>
        <a:bodyPr/>
        <a:lstStyle/>
        <a:p>
          <a:r>
            <a:rPr lang="en-US" sz="2000" dirty="0">
              <a:solidFill>
                <a:schemeClr val="tx1"/>
              </a:solidFill>
              <a:latin typeface="Arial" panose="020B0604020202020204" pitchFamily="34" charset="0"/>
              <a:cs typeface="Arial" panose="020B0604020202020204" pitchFamily="34" charset="0"/>
            </a:rPr>
            <a:t>Post-RFP procedures</a:t>
          </a:r>
        </a:p>
      </dgm:t>
    </dgm:pt>
    <dgm:pt modelId="{BD05AB8F-5E99-41F9-8FDA-EBC388675C6A}" type="parTrans" cxnId="{72C70026-EFAB-4141-92DA-B455C98E79D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19B0610-6632-45F8-8B77-3C954E165C0A}" type="sibTrans" cxnId="{72C70026-EFAB-4141-92DA-B455C98E79D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ADD2851-9EC9-4EC8-8654-275F73C82AFE}" type="pres">
      <dgm:prSet presAssocID="{26EB0BD6-287E-4661-9664-CD5816D72C76}" presName="Name0" presStyleCnt="0">
        <dgm:presLayoutVars>
          <dgm:dir/>
          <dgm:resizeHandles val="exact"/>
        </dgm:presLayoutVars>
      </dgm:prSet>
      <dgm:spPr/>
    </dgm:pt>
    <dgm:pt modelId="{51E483E8-F6EC-4E29-93F1-4FA5ECE9AF64}" type="pres">
      <dgm:prSet presAssocID="{31191F11-DA84-403A-9383-EADA95B56F97}" presName="node" presStyleLbl="node1" presStyleIdx="0" presStyleCnt="7">
        <dgm:presLayoutVars>
          <dgm:bulletEnabled val="1"/>
        </dgm:presLayoutVars>
      </dgm:prSet>
      <dgm:spPr/>
    </dgm:pt>
    <dgm:pt modelId="{381807F2-7059-4C95-A320-DA58977A384C}" type="pres">
      <dgm:prSet presAssocID="{7CF1340C-40AF-48D3-AD19-DCEC44A3EDE6}" presName="sibTrans" presStyleLbl="sibTrans1D1" presStyleIdx="0" presStyleCnt="6"/>
      <dgm:spPr/>
    </dgm:pt>
    <dgm:pt modelId="{A893039A-2CE8-4989-BA47-035B6B61811D}" type="pres">
      <dgm:prSet presAssocID="{7CF1340C-40AF-48D3-AD19-DCEC44A3EDE6}" presName="connectorText" presStyleLbl="sibTrans1D1" presStyleIdx="0" presStyleCnt="6"/>
      <dgm:spPr/>
    </dgm:pt>
    <dgm:pt modelId="{D583926B-7FE8-4366-93CF-DF2331155B49}" type="pres">
      <dgm:prSet presAssocID="{54283632-D0DF-4B7D-A9A0-C8B25B2AB141}" presName="node" presStyleLbl="node1" presStyleIdx="1" presStyleCnt="7">
        <dgm:presLayoutVars>
          <dgm:bulletEnabled val="1"/>
        </dgm:presLayoutVars>
      </dgm:prSet>
      <dgm:spPr/>
    </dgm:pt>
    <dgm:pt modelId="{A8B93A2A-B598-42B3-ADF6-1D40D6830A6E}" type="pres">
      <dgm:prSet presAssocID="{340922DA-4A72-4A15-ABE3-D89851244B7C}" presName="sibTrans" presStyleLbl="sibTrans1D1" presStyleIdx="1" presStyleCnt="6"/>
      <dgm:spPr/>
    </dgm:pt>
    <dgm:pt modelId="{8B638BA7-949A-4D0A-BD49-F37BC1ABCEA1}" type="pres">
      <dgm:prSet presAssocID="{340922DA-4A72-4A15-ABE3-D89851244B7C}" presName="connectorText" presStyleLbl="sibTrans1D1" presStyleIdx="1" presStyleCnt="6"/>
      <dgm:spPr/>
    </dgm:pt>
    <dgm:pt modelId="{6780EC65-DB42-4DD2-B34A-852B1E42A22C}" type="pres">
      <dgm:prSet presAssocID="{F70C7757-4FD9-49A5-AFE7-C4D5ED3985B7}" presName="node" presStyleLbl="node1" presStyleIdx="2" presStyleCnt="7">
        <dgm:presLayoutVars>
          <dgm:bulletEnabled val="1"/>
        </dgm:presLayoutVars>
      </dgm:prSet>
      <dgm:spPr/>
    </dgm:pt>
    <dgm:pt modelId="{5703BFC5-B496-44BB-9049-6C5FF0EC4DDE}" type="pres">
      <dgm:prSet presAssocID="{D4CDA2EA-A6D7-4FB0-928B-5EDEF8C8F531}" presName="sibTrans" presStyleLbl="sibTrans1D1" presStyleIdx="2" presStyleCnt="6"/>
      <dgm:spPr/>
    </dgm:pt>
    <dgm:pt modelId="{01C0AAD7-F930-4553-993B-2F5102101289}" type="pres">
      <dgm:prSet presAssocID="{D4CDA2EA-A6D7-4FB0-928B-5EDEF8C8F531}" presName="connectorText" presStyleLbl="sibTrans1D1" presStyleIdx="2" presStyleCnt="6"/>
      <dgm:spPr/>
    </dgm:pt>
    <dgm:pt modelId="{A1502D70-862F-49D7-AA0D-CB3D6EF4EE9D}" type="pres">
      <dgm:prSet presAssocID="{0FB098D0-D812-4075-B568-30B8B50EAB62}" presName="node" presStyleLbl="node1" presStyleIdx="3" presStyleCnt="7">
        <dgm:presLayoutVars>
          <dgm:bulletEnabled val="1"/>
        </dgm:presLayoutVars>
      </dgm:prSet>
      <dgm:spPr/>
    </dgm:pt>
    <dgm:pt modelId="{AF0C2392-C9D4-4624-AB21-58F3F74E58E7}" type="pres">
      <dgm:prSet presAssocID="{0FF2CB1E-0FE4-4FA1-84B0-A1A4420A352F}" presName="sibTrans" presStyleLbl="sibTrans1D1" presStyleIdx="3" presStyleCnt="6"/>
      <dgm:spPr/>
    </dgm:pt>
    <dgm:pt modelId="{141A6820-A7B8-42E1-AC8E-31F56F98A23B}" type="pres">
      <dgm:prSet presAssocID="{0FF2CB1E-0FE4-4FA1-84B0-A1A4420A352F}" presName="connectorText" presStyleLbl="sibTrans1D1" presStyleIdx="3" presStyleCnt="6"/>
      <dgm:spPr/>
    </dgm:pt>
    <dgm:pt modelId="{B20A4ACF-4B43-43F5-816E-D35DD857CDD7}" type="pres">
      <dgm:prSet presAssocID="{F9DF584A-0D1F-45B0-B9AC-08467E9437D9}" presName="node" presStyleLbl="node1" presStyleIdx="4" presStyleCnt="7">
        <dgm:presLayoutVars>
          <dgm:bulletEnabled val="1"/>
        </dgm:presLayoutVars>
      </dgm:prSet>
      <dgm:spPr/>
    </dgm:pt>
    <dgm:pt modelId="{528D5449-20D3-4BBB-9F1C-4B6D378F21F7}" type="pres">
      <dgm:prSet presAssocID="{953C9126-6647-49C0-A6B6-BD72C31EE720}" presName="sibTrans" presStyleLbl="sibTrans1D1" presStyleIdx="4" presStyleCnt="6"/>
      <dgm:spPr/>
    </dgm:pt>
    <dgm:pt modelId="{4DB9DB26-19DD-4420-9344-C3FC4FA47E33}" type="pres">
      <dgm:prSet presAssocID="{953C9126-6647-49C0-A6B6-BD72C31EE720}" presName="connectorText" presStyleLbl="sibTrans1D1" presStyleIdx="4" presStyleCnt="6"/>
      <dgm:spPr/>
    </dgm:pt>
    <dgm:pt modelId="{22F664ED-4E26-4717-B36B-D94C5A448DFD}" type="pres">
      <dgm:prSet presAssocID="{0C0C5FB3-52A0-4393-9539-F5D0359F5361}" presName="node" presStyleLbl="node1" presStyleIdx="5" presStyleCnt="7">
        <dgm:presLayoutVars>
          <dgm:bulletEnabled val="1"/>
        </dgm:presLayoutVars>
      </dgm:prSet>
      <dgm:spPr/>
    </dgm:pt>
    <dgm:pt modelId="{8A07FCA9-B197-49B8-8BC6-D7241F1C291C}" type="pres">
      <dgm:prSet presAssocID="{5B4336EB-781D-4017-9765-81352EAC11BD}" presName="sibTrans" presStyleLbl="sibTrans1D1" presStyleIdx="5" presStyleCnt="6"/>
      <dgm:spPr/>
    </dgm:pt>
    <dgm:pt modelId="{7FCC47CA-7412-4D99-8CFF-F94E9DB302B0}" type="pres">
      <dgm:prSet presAssocID="{5B4336EB-781D-4017-9765-81352EAC11BD}" presName="connectorText" presStyleLbl="sibTrans1D1" presStyleIdx="5" presStyleCnt="6"/>
      <dgm:spPr/>
    </dgm:pt>
    <dgm:pt modelId="{AB2F360B-CBB9-4CA7-AD8C-344548203BD0}" type="pres">
      <dgm:prSet presAssocID="{00B84955-90E0-464A-92A5-0D774A634211}" presName="node" presStyleLbl="node1" presStyleIdx="6" presStyleCnt="7">
        <dgm:presLayoutVars>
          <dgm:bulletEnabled val="1"/>
        </dgm:presLayoutVars>
      </dgm:prSet>
      <dgm:spPr/>
    </dgm:pt>
  </dgm:ptLst>
  <dgm:cxnLst>
    <dgm:cxn modelId="{09FBF70D-428A-4ED7-A97C-FEAAFC0C1F89}" srcId="{26EB0BD6-287E-4661-9664-CD5816D72C76}" destId="{0C0C5FB3-52A0-4393-9539-F5D0359F5361}" srcOrd="5" destOrd="0" parTransId="{7E4560A6-B6FB-47AD-AF95-50E178C97583}" sibTransId="{5B4336EB-781D-4017-9765-81352EAC11BD}"/>
    <dgm:cxn modelId="{6925531A-9EC1-451B-91C1-AACC81386578}" type="presOf" srcId="{F9DF584A-0D1F-45B0-B9AC-08467E9437D9}" destId="{B20A4ACF-4B43-43F5-816E-D35DD857CDD7}" srcOrd="0" destOrd="0" presId="urn:microsoft.com/office/officeart/2005/8/layout/bProcess3"/>
    <dgm:cxn modelId="{72C70026-EFAB-4141-92DA-B455C98E79D8}" srcId="{26EB0BD6-287E-4661-9664-CD5816D72C76}" destId="{00B84955-90E0-464A-92A5-0D774A634211}" srcOrd="6" destOrd="0" parTransId="{BD05AB8F-5E99-41F9-8FDA-EBC388675C6A}" sibTransId="{E19B0610-6632-45F8-8B77-3C954E165C0A}"/>
    <dgm:cxn modelId="{E6BCDE27-019D-4951-958E-B565D0CF22DE}" type="presOf" srcId="{54283632-D0DF-4B7D-A9A0-C8B25B2AB141}" destId="{D583926B-7FE8-4366-93CF-DF2331155B49}" srcOrd="0" destOrd="0" presId="urn:microsoft.com/office/officeart/2005/8/layout/bProcess3"/>
    <dgm:cxn modelId="{FB5F2B5D-0C6F-4FAD-A449-6120977CAAB9}" type="presOf" srcId="{D4CDA2EA-A6D7-4FB0-928B-5EDEF8C8F531}" destId="{5703BFC5-B496-44BB-9049-6C5FF0EC4DDE}" srcOrd="0" destOrd="0" presId="urn:microsoft.com/office/officeart/2005/8/layout/bProcess3"/>
    <dgm:cxn modelId="{BA20AD41-34DC-4011-A77A-ED3B04880402}" type="presOf" srcId="{5B4336EB-781D-4017-9765-81352EAC11BD}" destId="{7FCC47CA-7412-4D99-8CFF-F94E9DB302B0}" srcOrd="1" destOrd="0" presId="urn:microsoft.com/office/officeart/2005/8/layout/bProcess3"/>
    <dgm:cxn modelId="{51553946-23A5-464F-A31D-9309B2BB1C38}" type="presOf" srcId="{00B84955-90E0-464A-92A5-0D774A634211}" destId="{AB2F360B-CBB9-4CA7-AD8C-344548203BD0}" srcOrd="0" destOrd="0" presId="urn:microsoft.com/office/officeart/2005/8/layout/bProcess3"/>
    <dgm:cxn modelId="{3D8A6A6C-959D-4ABD-9242-CDC41B8A1A6F}" type="presOf" srcId="{D4CDA2EA-A6D7-4FB0-928B-5EDEF8C8F531}" destId="{01C0AAD7-F930-4553-993B-2F5102101289}" srcOrd="1" destOrd="0" presId="urn:microsoft.com/office/officeart/2005/8/layout/bProcess3"/>
    <dgm:cxn modelId="{63A6B64C-46F6-45E2-B307-101A7A8BD4B9}" type="presOf" srcId="{7CF1340C-40AF-48D3-AD19-DCEC44A3EDE6}" destId="{A893039A-2CE8-4989-BA47-035B6B61811D}" srcOrd="1" destOrd="0" presId="urn:microsoft.com/office/officeart/2005/8/layout/bProcess3"/>
    <dgm:cxn modelId="{4A0DF450-D93C-49B8-A3F8-1CC957D0BCC0}" type="presOf" srcId="{5B4336EB-781D-4017-9765-81352EAC11BD}" destId="{8A07FCA9-B197-49B8-8BC6-D7241F1C291C}" srcOrd="0" destOrd="0" presId="urn:microsoft.com/office/officeart/2005/8/layout/bProcess3"/>
    <dgm:cxn modelId="{EA38207A-DB3F-454B-A503-D9FAEA1B2F31}" srcId="{26EB0BD6-287E-4661-9664-CD5816D72C76}" destId="{F70C7757-4FD9-49A5-AFE7-C4D5ED3985B7}" srcOrd="2" destOrd="0" parTransId="{EF14FEEB-0C58-4073-BA8E-23673C974291}" sibTransId="{D4CDA2EA-A6D7-4FB0-928B-5EDEF8C8F531}"/>
    <dgm:cxn modelId="{678AE17B-E0F8-4136-A95E-A4EFDADF5058}" srcId="{26EB0BD6-287E-4661-9664-CD5816D72C76}" destId="{31191F11-DA84-403A-9383-EADA95B56F97}" srcOrd="0" destOrd="0" parTransId="{0B77C65C-5277-4383-B383-0CC70B48D29C}" sibTransId="{7CF1340C-40AF-48D3-AD19-DCEC44A3EDE6}"/>
    <dgm:cxn modelId="{A5FDBD7D-78EE-4AAA-BC06-CC6B1AEC6128}" type="presOf" srcId="{0C0C5FB3-52A0-4393-9539-F5D0359F5361}" destId="{22F664ED-4E26-4717-B36B-D94C5A448DFD}" srcOrd="0" destOrd="0" presId="urn:microsoft.com/office/officeart/2005/8/layout/bProcess3"/>
    <dgm:cxn modelId="{8DE49B80-05F5-40A8-865D-5FD76198D9C4}" type="presOf" srcId="{26EB0BD6-287E-4661-9664-CD5816D72C76}" destId="{9ADD2851-9EC9-4EC8-8654-275F73C82AFE}" srcOrd="0" destOrd="0" presId="urn:microsoft.com/office/officeart/2005/8/layout/bProcess3"/>
    <dgm:cxn modelId="{CF916F8A-993B-4C49-BDB7-70FE6A4DEB24}" type="presOf" srcId="{F70C7757-4FD9-49A5-AFE7-C4D5ED3985B7}" destId="{6780EC65-DB42-4DD2-B34A-852B1E42A22C}" srcOrd="0" destOrd="0" presId="urn:microsoft.com/office/officeart/2005/8/layout/bProcess3"/>
    <dgm:cxn modelId="{908A8D95-6AFE-4F77-A64C-B7C64309655F}" type="presOf" srcId="{340922DA-4A72-4A15-ABE3-D89851244B7C}" destId="{8B638BA7-949A-4D0A-BD49-F37BC1ABCEA1}" srcOrd="1" destOrd="0" presId="urn:microsoft.com/office/officeart/2005/8/layout/bProcess3"/>
    <dgm:cxn modelId="{61879098-2B6E-43C1-B797-B5C79FE93466}" type="presOf" srcId="{0FF2CB1E-0FE4-4FA1-84B0-A1A4420A352F}" destId="{AF0C2392-C9D4-4624-AB21-58F3F74E58E7}" srcOrd="0" destOrd="0" presId="urn:microsoft.com/office/officeart/2005/8/layout/bProcess3"/>
    <dgm:cxn modelId="{BAA0359A-FE62-420F-9142-13F97B1C6657}" type="presOf" srcId="{0FB098D0-D812-4075-B568-30B8B50EAB62}" destId="{A1502D70-862F-49D7-AA0D-CB3D6EF4EE9D}" srcOrd="0" destOrd="0" presId="urn:microsoft.com/office/officeart/2005/8/layout/bProcess3"/>
    <dgm:cxn modelId="{629E50C2-4E24-4520-B396-FC8A715CDB87}" srcId="{26EB0BD6-287E-4661-9664-CD5816D72C76}" destId="{54283632-D0DF-4B7D-A9A0-C8B25B2AB141}" srcOrd="1" destOrd="0" parTransId="{48D597F1-1346-4CD0-8367-2606663E14CC}" sibTransId="{340922DA-4A72-4A15-ABE3-D89851244B7C}"/>
    <dgm:cxn modelId="{F40079C9-34EA-41C8-AECA-87A6CA3767C1}" type="presOf" srcId="{340922DA-4A72-4A15-ABE3-D89851244B7C}" destId="{A8B93A2A-B598-42B3-ADF6-1D40D6830A6E}" srcOrd="0" destOrd="0" presId="urn:microsoft.com/office/officeart/2005/8/layout/bProcess3"/>
    <dgm:cxn modelId="{F14101CC-024F-4F65-8630-CD49ABD12FBB}" srcId="{26EB0BD6-287E-4661-9664-CD5816D72C76}" destId="{0FB098D0-D812-4075-B568-30B8B50EAB62}" srcOrd="3" destOrd="0" parTransId="{FF9F8CF0-1561-4E6F-94F3-E7F25B4CE789}" sibTransId="{0FF2CB1E-0FE4-4FA1-84B0-A1A4420A352F}"/>
    <dgm:cxn modelId="{FA9A5CDB-6C2A-4FF2-AE8E-8F1EF88BD86F}" type="presOf" srcId="{953C9126-6647-49C0-A6B6-BD72C31EE720}" destId="{528D5449-20D3-4BBB-9F1C-4B6D378F21F7}" srcOrd="0" destOrd="0" presId="urn:microsoft.com/office/officeart/2005/8/layout/bProcess3"/>
    <dgm:cxn modelId="{927073DF-74BE-4BA4-A7D8-494A428CFF69}" type="presOf" srcId="{7CF1340C-40AF-48D3-AD19-DCEC44A3EDE6}" destId="{381807F2-7059-4C95-A320-DA58977A384C}" srcOrd="0" destOrd="0" presId="urn:microsoft.com/office/officeart/2005/8/layout/bProcess3"/>
    <dgm:cxn modelId="{6946CDE5-217F-4140-BD3A-1E1D579BFA28}" type="presOf" srcId="{953C9126-6647-49C0-A6B6-BD72C31EE720}" destId="{4DB9DB26-19DD-4420-9344-C3FC4FA47E33}" srcOrd="1" destOrd="0" presId="urn:microsoft.com/office/officeart/2005/8/layout/bProcess3"/>
    <dgm:cxn modelId="{ACF7F6F2-43A5-4232-B206-2FCD6011A386}" srcId="{26EB0BD6-287E-4661-9664-CD5816D72C76}" destId="{F9DF584A-0D1F-45B0-B9AC-08467E9437D9}" srcOrd="4" destOrd="0" parTransId="{51395F17-F3C0-45D4-8D67-869DD084A5FD}" sibTransId="{953C9126-6647-49C0-A6B6-BD72C31EE720}"/>
    <dgm:cxn modelId="{A07032F3-5FD3-49A5-AD7D-6D311383F1AD}" type="presOf" srcId="{31191F11-DA84-403A-9383-EADA95B56F97}" destId="{51E483E8-F6EC-4E29-93F1-4FA5ECE9AF64}" srcOrd="0" destOrd="0" presId="urn:microsoft.com/office/officeart/2005/8/layout/bProcess3"/>
    <dgm:cxn modelId="{1F3E91F3-E190-448B-8087-64EECD49BAD6}" type="presOf" srcId="{0FF2CB1E-0FE4-4FA1-84B0-A1A4420A352F}" destId="{141A6820-A7B8-42E1-AC8E-31F56F98A23B}" srcOrd="1" destOrd="0" presId="urn:microsoft.com/office/officeart/2005/8/layout/bProcess3"/>
    <dgm:cxn modelId="{D7B0E7FD-E0FE-4BFA-8D0A-D16937463166}" type="presParOf" srcId="{9ADD2851-9EC9-4EC8-8654-275F73C82AFE}" destId="{51E483E8-F6EC-4E29-93F1-4FA5ECE9AF64}" srcOrd="0" destOrd="0" presId="urn:microsoft.com/office/officeart/2005/8/layout/bProcess3"/>
    <dgm:cxn modelId="{67536CA4-297F-4278-B6FE-97F33AD620FE}" type="presParOf" srcId="{9ADD2851-9EC9-4EC8-8654-275F73C82AFE}" destId="{381807F2-7059-4C95-A320-DA58977A384C}" srcOrd="1" destOrd="0" presId="urn:microsoft.com/office/officeart/2005/8/layout/bProcess3"/>
    <dgm:cxn modelId="{C02E8660-822D-4EB4-812B-677E0B03F16B}" type="presParOf" srcId="{381807F2-7059-4C95-A320-DA58977A384C}" destId="{A893039A-2CE8-4989-BA47-035B6B61811D}" srcOrd="0" destOrd="0" presId="urn:microsoft.com/office/officeart/2005/8/layout/bProcess3"/>
    <dgm:cxn modelId="{787EAFF1-0981-4963-8496-E5D7B0D797EC}" type="presParOf" srcId="{9ADD2851-9EC9-4EC8-8654-275F73C82AFE}" destId="{D583926B-7FE8-4366-93CF-DF2331155B49}" srcOrd="2" destOrd="0" presId="urn:microsoft.com/office/officeart/2005/8/layout/bProcess3"/>
    <dgm:cxn modelId="{07C07F10-7E80-4E1F-8648-3D0543C58D0D}" type="presParOf" srcId="{9ADD2851-9EC9-4EC8-8654-275F73C82AFE}" destId="{A8B93A2A-B598-42B3-ADF6-1D40D6830A6E}" srcOrd="3" destOrd="0" presId="urn:microsoft.com/office/officeart/2005/8/layout/bProcess3"/>
    <dgm:cxn modelId="{BCF9A1A1-F72B-4F50-B7CA-8A721B52C006}" type="presParOf" srcId="{A8B93A2A-B598-42B3-ADF6-1D40D6830A6E}" destId="{8B638BA7-949A-4D0A-BD49-F37BC1ABCEA1}" srcOrd="0" destOrd="0" presId="urn:microsoft.com/office/officeart/2005/8/layout/bProcess3"/>
    <dgm:cxn modelId="{38F7C540-A94D-402F-A67D-F5CFD10A84E6}" type="presParOf" srcId="{9ADD2851-9EC9-4EC8-8654-275F73C82AFE}" destId="{6780EC65-DB42-4DD2-B34A-852B1E42A22C}" srcOrd="4" destOrd="0" presId="urn:microsoft.com/office/officeart/2005/8/layout/bProcess3"/>
    <dgm:cxn modelId="{45D66E2B-906A-457F-8B76-DB91EF450A46}" type="presParOf" srcId="{9ADD2851-9EC9-4EC8-8654-275F73C82AFE}" destId="{5703BFC5-B496-44BB-9049-6C5FF0EC4DDE}" srcOrd="5" destOrd="0" presId="urn:microsoft.com/office/officeart/2005/8/layout/bProcess3"/>
    <dgm:cxn modelId="{38EF02FB-4663-4FDD-A8BD-811C3C718AC3}" type="presParOf" srcId="{5703BFC5-B496-44BB-9049-6C5FF0EC4DDE}" destId="{01C0AAD7-F930-4553-993B-2F5102101289}" srcOrd="0" destOrd="0" presId="urn:microsoft.com/office/officeart/2005/8/layout/bProcess3"/>
    <dgm:cxn modelId="{1298FBC7-E006-431E-8DCD-207FCC68A0F7}" type="presParOf" srcId="{9ADD2851-9EC9-4EC8-8654-275F73C82AFE}" destId="{A1502D70-862F-49D7-AA0D-CB3D6EF4EE9D}" srcOrd="6" destOrd="0" presId="urn:microsoft.com/office/officeart/2005/8/layout/bProcess3"/>
    <dgm:cxn modelId="{D122FB20-2443-4DBC-AC08-027589E1C8F4}" type="presParOf" srcId="{9ADD2851-9EC9-4EC8-8654-275F73C82AFE}" destId="{AF0C2392-C9D4-4624-AB21-58F3F74E58E7}" srcOrd="7" destOrd="0" presId="urn:microsoft.com/office/officeart/2005/8/layout/bProcess3"/>
    <dgm:cxn modelId="{184A1189-3690-42C9-9AA3-13250458AFB0}" type="presParOf" srcId="{AF0C2392-C9D4-4624-AB21-58F3F74E58E7}" destId="{141A6820-A7B8-42E1-AC8E-31F56F98A23B}" srcOrd="0" destOrd="0" presId="urn:microsoft.com/office/officeart/2005/8/layout/bProcess3"/>
    <dgm:cxn modelId="{833AF5D8-9641-4906-AD01-5DD109DFB623}" type="presParOf" srcId="{9ADD2851-9EC9-4EC8-8654-275F73C82AFE}" destId="{B20A4ACF-4B43-43F5-816E-D35DD857CDD7}" srcOrd="8" destOrd="0" presId="urn:microsoft.com/office/officeart/2005/8/layout/bProcess3"/>
    <dgm:cxn modelId="{35C4D3D7-ECF7-4695-ACE1-6D5F6388B591}" type="presParOf" srcId="{9ADD2851-9EC9-4EC8-8654-275F73C82AFE}" destId="{528D5449-20D3-4BBB-9F1C-4B6D378F21F7}" srcOrd="9" destOrd="0" presId="urn:microsoft.com/office/officeart/2005/8/layout/bProcess3"/>
    <dgm:cxn modelId="{E1E28AEC-D345-4EFB-A19A-9D13C3945366}" type="presParOf" srcId="{528D5449-20D3-4BBB-9F1C-4B6D378F21F7}" destId="{4DB9DB26-19DD-4420-9344-C3FC4FA47E33}" srcOrd="0" destOrd="0" presId="urn:microsoft.com/office/officeart/2005/8/layout/bProcess3"/>
    <dgm:cxn modelId="{A43348EE-233E-4CD6-8E0C-EB114A2C3F54}" type="presParOf" srcId="{9ADD2851-9EC9-4EC8-8654-275F73C82AFE}" destId="{22F664ED-4E26-4717-B36B-D94C5A448DFD}" srcOrd="10" destOrd="0" presId="urn:microsoft.com/office/officeart/2005/8/layout/bProcess3"/>
    <dgm:cxn modelId="{2BD43D57-9A64-4393-9080-E1E9816994E0}" type="presParOf" srcId="{9ADD2851-9EC9-4EC8-8654-275F73C82AFE}" destId="{8A07FCA9-B197-49B8-8BC6-D7241F1C291C}" srcOrd="11" destOrd="0" presId="urn:microsoft.com/office/officeart/2005/8/layout/bProcess3"/>
    <dgm:cxn modelId="{DF887576-13AE-4130-A471-91EF119DFC31}" type="presParOf" srcId="{8A07FCA9-B197-49B8-8BC6-D7241F1C291C}" destId="{7FCC47CA-7412-4D99-8CFF-F94E9DB302B0}" srcOrd="0" destOrd="0" presId="urn:microsoft.com/office/officeart/2005/8/layout/bProcess3"/>
    <dgm:cxn modelId="{91217712-C4EC-469C-B9E4-268530A51FB0}" type="presParOf" srcId="{9ADD2851-9EC9-4EC8-8654-275F73C82AFE}" destId="{AB2F360B-CBB9-4CA7-AD8C-344548203BD0}" srcOrd="12"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8E7B78-8E98-4B67-A214-CB315A802BB7}" type="doc">
      <dgm:prSet loTypeId="urn:microsoft.com/office/officeart/2005/8/layout/default#4" loCatId="list" qsTypeId="urn:microsoft.com/office/officeart/2005/8/quickstyle/simple1" qsCatId="simple" csTypeId="urn:microsoft.com/office/officeart/2005/8/colors/accent1_2" csCatId="accent1" phldr="1"/>
      <dgm:spPr/>
      <dgm:t>
        <a:bodyPr/>
        <a:lstStyle/>
        <a:p>
          <a:endParaRPr lang="en-US"/>
        </a:p>
      </dgm:t>
    </dgm:pt>
    <dgm:pt modelId="{C38166E4-6829-4EA2-B5AC-F1EA422896C9}">
      <dgm:prSet phldrT="[Text]" custT="1"/>
      <dgm:spPr/>
      <dgm:t>
        <a:bodyPr/>
        <a:lstStyle/>
        <a:p>
          <a:r>
            <a:rPr lang="en-US" sz="2100" dirty="0">
              <a:solidFill>
                <a:schemeClr val="tx1"/>
              </a:solidFill>
              <a:latin typeface="Arial" panose="020B0604020202020204" pitchFamily="34" charset="0"/>
              <a:cs typeface="Arial" panose="020B0604020202020204" pitchFamily="34" charset="0"/>
            </a:rPr>
            <a:t>High availability</a:t>
          </a:r>
        </a:p>
      </dgm:t>
    </dgm:pt>
    <dgm:pt modelId="{13145D0A-F08E-418F-9B4D-C8E6DD8C873F}" type="parTrans" cxnId="{89F500CC-EB87-46CE-BB3B-B556CD166FA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D7F273B7-A8CE-4719-8D11-2A72B598F1E1}" type="sibTrans" cxnId="{89F500CC-EB87-46CE-BB3B-B556CD166FA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B5799BF3-B231-493A-8EA3-096FDA782F74}">
      <dgm:prSet custT="1"/>
      <dgm:spPr/>
      <dgm:t>
        <a:bodyPr/>
        <a:lstStyle/>
        <a:p>
          <a:r>
            <a:rPr lang="en-US" sz="2100" dirty="0">
              <a:solidFill>
                <a:schemeClr val="tx1"/>
              </a:solidFill>
              <a:latin typeface="Arial" panose="020B0604020202020204" pitchFamily="34" charset="0"/>
              <a:cs typeface="Arial" panose="020B0604020202020204" pitchFamily="34" charset="0"/>
            </a:rPr>
            <a:t>Bandwidth</a:t>
          </a:r>
        </a:p>
      </dgm:t>
    </dgm:pt>
    <dgm:pt modelId="{0F45AAC3-3BE6-40C5-AE99-26FA0B954F37}" type="parTrans" cxnId="{43D2D21D-1951-4E3C-9C9A-4437AED77BEB}">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F3B2860-3C83-43BA-B5BD-59CB18CE8E94}" type="sibTrans" cxnId="{43D2D21D-1951-4E3C-9C9A-4437AED77BEB}">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7A1A86C4-3E2C-48FD-8D83-8C7E4DA6DCFE}">
      <dgm:prSet custT="1"/>
      <dgm:spPr/>
      <dgm:t>
        <a:bodyPr/>
        <a:lstStyle/>
        <a:p>
          <a:r>
            <a:rPr lang="en-US" sz="2100" dirty="0">
              <a:solidFill>
                <a:schemeClr val="tx1"/>
              </a:solidFill>
              <a:latin typeface="Arial" panose="020B0604020202020204" pitchFamily="34" charset="0"/>
              <a:cs typeface="Arial" panose="020B0604020202020204" pitchFamily="34" charset="0"/>
            </a:rPr>
            <a:t>Physical infrastructure</a:t>
          </a:r>
        </a:p>
      </dgm:t>
    </dgm:pt>
    <dgm:pt modelId="{032184E8-CDFA-49AA-915B-7AB258165F4E}" type="parTrans" cxnId="{FC77172B-24AF-48C1-9170-5ACBB9D1FF6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C3F69955-858E-4214-A561-F8240688648C}" type="sibTrans" cxnId="{FC77172B-24AF-48C1-9170-5ACBB9D1FF6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15A5B2D-C417-485F-89B8-407EE4552D60}">
      <dgm:prSet custT="1"/>
      <dgm:spPr/>
      <dgm:t>
        <a:bodyPr/>
        <a:lstStyle/>
        <a:p>
          <a:r>
            <a:rPr lang="en-US" sz="2100" dirty="0">
              <a:solidFill>
                <a:schemeClr val="tx1"/>
              </a:solidFill>
              <a:latin typeface="Arial" panose="020B0604020202020204" pitchFamily="34" charset="0"/>
              <a:cs typeface="Arial" panose="020B0604020202020204" pitchFamily="34" charset="0"/>
            </a:rPr>
            <a:t>Hosting infrastructure</a:t>
          </a:r>
        </a:p>
      </dgm:t>
    </dgm:pt>
    <dgm:pt modelId="{AA1843F1-2857-42F2-BFEE-BBBF90019684}" type="parTrans" cxnId="{1AAA895F-1E46-4CAE-9534-A0C3F415FCA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D1A7BD4-4E94-4089-B337-0BAB02748C57}" type="sibTrans" cxnId="{1AAA895F-1E46-4CAE-9534-A0C3F415FCA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0CE10AA7-EA85-4089-BB12-11FFE2B3DCB6}">
      <dgm:prSet custT="1"/>
      <dgm:spPr/>
      <dgm:t>
        <a:bodyPr/>
        <a:lstStyle/>
        <a:p>
          <a:r>
            <a:rPr lang="en-US" sz="2100" dirty="0">
              <a:solidFill>
                <a:schemeClr val="tx1"/>
              </a:solidFill>
              <a:latin typeface="Arial" panose="020B0604020202020204" pitchFamily="34" charset="0"/>
              <a:cs typeface="Arial" panose="020B0604020202020204" pitchFamily="34" charset="0"/>
            </a:rPr>
            <a:t>Physical and logical topology</a:t>
          </a:r>
        </a:p>
      </dgm:t>
    </dgm:pt>
    <dgm:pt modelId="{2454C229-8759-44E5-82CD-E8B1DFA802C8}" type="parTrans" cxnId="{B7FDBAEC-97BD-4673-9198-2E7D722A4B6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B156935-05C9-4026-B55A-4DB5DB717722}" type="sibTrans" cxnId="{B7FDBAEC-97BD-4673-9198-2E7D722A4B6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D794F124-FDBA-4D6F-A9C5-2B3357784089}">
      <dgm:prSet custT="1"/>
      <dgm:spPr/>
      <dgm:t>
        <a:bodyPr/>
        <a:lstStyle/>
        <a:p>
          <a:r>
            <a:rPr lang="en-US" sz="2100" dirty="0">
              <a:solidFill>
                <a:schemeClr val="tx1"/>
              </a:solidFill>
              <a:latin typeface="Arial" panose="020B0604020202020204" pitchFamily="34" charset="0"/>
              <a:cs typeface="Arial" panose="020B0604020202020204" pitchFamily="34" charset="0"/>
            </a:rPr>
            <a:t>Quantity and types of endpoints</a:t>
          </a:r>
        </a:p>
      </dgm:t>
    </dgm:pt>
    <dgm:pt modelId="{A40D864F-FBB9-4D61-BD0F-DAB6D689B75A}" type="parTrans" cxnId="{D3AF2C55-E541-4C0D-9EEA-3969C19611B1}">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303395F-F9B0-4931-932F-E4E8571160F0}" type="sibTrans" cxnId="{D3AF2C55-E541-4C0D-9EEA-3969C19611B1}">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1A892F88-C6C4-4420-8E21-31CC26ED8A19}">
      <dgm:prSet custT="1"/>
      <dgm:spPr/>
      <dgm:t>
        <a:bodyPr/>
        <a:lstStyle/>
        <a:p>
          <a:r>
            <a:rPr lang="en-US" sz="2100" dirty="0">
              <a:solidFill>
                <a:schemeClr val="tx1"/>
              </a:solidFill>
              <a:latin typeface="Arial" panose="020B0604020202020204" pitchFamily="34" charset="0"/>
              <a:cs typeface="Arial" panose="020B0604020202020204" pitchFamily="34" charset="0"/>
            </a:rPr>
            <a:t>Access controls</a:t>
          </a:r>
        </a:p>
      </dgm:t>
    </dgm:pt>
    <dgm:pt modelId="{D1D819A6-391C-44B1-874D-6419F984419A}" type="parTrans" cxnId="{47AB33EB-6AF3-4C17-9CC5-AFED103BDBF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D9ECF67-FCA9-4EEC-AEF9-3727737BBA6A}" type="sibTrans" cxnId="{47AB33EB-6AF3-4C17-9CC5-AFED103BDBF9}">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B7EC939-CDE8-464E-A696-64B746F220B2}">
      <dgm:prSet custT="1"/>
      <dgm:spPr/>
      <dgm:t>
        <a:bodyPr/>
        <a:lstStyle/>
        <a:p>
          <a:r>
            <a:rPr lang="en-US" sz="2100" dirty="0">
              <a:solidFill>
                <a:schemeClr val="tx1"/>
              </a:solidFill>
              <a:latin typeface="Arial" panose="020B0604020202020204" pitchFamily="34" charset="0"/>
              <a:cs typeface="Arial" panose="020B0604020202020204" pitchFamily="34" charset="0"/>
            </a:rPr>
            <a:t>Remote access</a:t>
          </a:r>
        </a:p>
      </dgm:t>
    </dgm:pt>
    <dgm:pt modelId="{2DCE0E6D-D312-45D4-A43E-B5D81C7DF4B7}" type="parTrans" cxnId="{D5646BA6-5D35-44F0-BBA7-4A71393112B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DA022C2-3F55-4864-9B16-43BB58FF010C}" type="sibTrans" cxnId="{D5646BA6-5D35-44F0-BBA7-4A71393112B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720EEE1E-B13E-438A-8B52-8510821ACD11}">
      <dgm:prSet custT="1"/>
      <dgm:spPr/>
      <dgm:t>
        <a:bodyPr/>
        <a:lstStyle/>
        <a:p>
          <a:r>
            <a:rPr lang="en-US" sz="2100" dirty="0">
              <a:solidFill>
                <a:schemeClr val="tx1"/>
              </a:solidFill>
              <a:latin typeface="Arial" panose="020B0604020202020204" pitchFamily="34" charset="0"/>
              <a:cs typeface="Arial" panose="020B0604020202020204" pitchFamily="34" charset="0"/>
            </a:rPr>
            <a:t>System/</a:t>
          </a:r>
          <a:br>
            <a:rPr lang="en-US" sz="2100" dirty="0">
              <a:solidFill>
                <a:schemeClr val="tx1"/>
              </a:solidFill>
              <a:latin typeface="Arial" panose="020B0604020202020204" pitchFamily="34" charset="0"/>
              <a:cs typeface="Arial" panose="020B0604020202020204" pitchFamily="34" charset="0"/>
            </a:rPr>
          </a:br>
          <a:r>
            <a:rPr lang="en-US" sz="2100" dirty="0">
              <a:solidFill>
                <a:schemeClr val="tx1"/>
              </a:solidFill>
              <a:latin typeface="Arial" panose="020B0604020202020204" pitchFamily="34" charset="0"/>
              <a:cs typeface="Arial" panose="020B0604020202020204" pitchFamily="34" charset="0"/>
            </a:rPr>
            <a:t>application/data connectivity</a:t>
          </a:r>
        </a:p>
      </dgm:t>
    </dgm:pt>
    <dgm:pt modelId="{3FDFC7F0-CABA-4A1C-A098-F9175C28676B}" type="parTrans" cxnId="{854CB96E-16F3-4916-A9F8-78B3A2C7DD0F}">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6A30A21-AA6E-4E88-916C-C90B72160FD6}" type="sibTrans" cxnId="{854CB96E-16F3-4916-A9F8-78B3A2C7DD0F}">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FAB7F49F-FFB8-45E3-B7DD-8C0551DC0236}">
      <dgm:prSet custT="1"/>
      <dgm:spPr/>
      <dgm:t>
        <a:bodyPr/>
        <a:lstStyle/>
        <a:p>
          <a:r>
            <a:rPr lang="en-US" sz="2100" dirty="0">
              <a:solidFill>
                <a:schemeClr val="tx1"/>
              </a:solidFill>
              <a:latin typeface="Arial" panose="020B0604020202020204" pitchFamily="34" charset="0"/>
              <a:cs typeface="Arial" panose="020B0604020202020204" pitchFamily="34" charset="0"/>
            </a:rPr>
            <a:t>Network security</a:t>
          </a:r>
        </a:p>
      </dgm:t>
    </dgm:pt>
    <dgm:pt modelId="{20F8FC8C-DD18-473F-8BA2-E73342F14F7F}" type="parTrans" cxnId="{CE83084D-1077-45FF-8AA3-E422C8FD9405}">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D0060F2-2A07-4CA8-AF8C-35DBDAC768E6}" type="sibTrans" cxnId="{CE83084D-1077-45FF-8AA3-E422C8FD9405}">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3E83C6B-9013-42C0-88C9-C36E4D77CCAF}">
      <dgm:prSet custT="1"/>
      <dgm:spPr/>
      <dgm:t>
        <a:bodyPr/>
        <a:lstStyle/>
        <a:p>
          <a:r>
            <a:rPr lang="en-US" sz="2100" dirty="0">
              <a:solidFill>
                <a:schemeClr val="tx1"/>
              </a:solidFill>
              <a:latin typeface="Arial" panose="020B0604020202020204" pitchFamily="34" charset="0"/>
              <a:cs typeface="Arial" panose="020B0604020202020204" pitchFamily="34" charset="0"/>
            </a:rPr>
            <a:t>Network operations</a:t>
          </a:r>
        </a:p>
      </dgm:t>
    </dgm:pt>
    <dgm:pt modelId="{46428B4B-1161-40AE-87E3-7E2F4E4E324E}" type="parTrans" cxnId="{10361774-4088-44A4-9608-BE35B0F2187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777B6DD-BDBB-4628-801F-054C7547E794}" type="sibTrans" cxnId="{10361774-4088-44A4-9608-BE35B0F2187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B0F4AB9B-9F16-4521-8D4E-C8E475450449}">
      <dgm:prSet custT="1"/>
      <dgm:spPr/>
      <dgm:t>
        <a:bodyPr/>
        <a:lstStyle/>
        <a:p>
          <a:r>
            <a:rPr lang="en-US" sz="2100" dirty="0">
              <a:solidFill>
                <a:schemeClr val="tx1"/>
              </a:solidFill>
              <a:latin typeface="Arial" panose="020B0604020202020204" pitchFamily="34" charset="0"/>
              <a:cs typeface="Arial" panose="020B0604020202020204" pitchFamily="34" charset="0"/>
            </a:rPr>
            <a:t>Network management</a:t>
          </a:r>
        </a:p>
      </dgm:t>
    </dgm:pt>
    <dgm:pt modelId="{3B5AB3A4-FEC0-4590-863C-490229BE6DFB}" type="parTrans" cxnId="{E3F3C657-CC01-483A-9EB5-247FA63ED634}">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F64A357-5EFC-49DE-9F62-5DEBCFACBCF7}" type="sibTrans" cxnId="{E3F3C657-CC01-483A-9EB5-247FA63ED634}">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9479041-F51D-4FAF-92FC-4076DF8A97CA}" type="pres">
      <dgm:prSet presAssocID="{B68E7B78-8E98-4B67-A214-CB315A802BB7}" presName="diagram" presStyleCnt="0">
        <dgm:presLayoutVars>
          <dgm:dir/>
          <dgm:resizeHandles val="exact"/>
        </dgm:presLayoutVars>
      </dgm:prSet>
      <dgm:spPr/>
    </dgm:pt>
    <dgm:pt modelId="{9ACF0AD9-11CD-4BCF-BBEC-CB8116B02C02}" type="pres">
      <dgm:prSet presAssocID="{C38166E4-6829-4EA2-B5AC-F1EA422896C9}" presName="node" presStyleLbl="node1" presStyleIdx="0" presStyleCnt="12">
        <dgm:presLayoutVars>
          <dgm:bulletEnabled val="1"/>
        </dgm:presLayoutVars>
      </dgm:prSet>
      <dgm:spPr/>
    </dgm:pt>
    <dgm:pt modelId="{EF62C74B-8875-4E6B-A9CE-DBE32F806844}" type="pres">
      <dgm:prSet presAssocID="{D7F273B7-A8CE-4719-8D11-2A72B598F1E1}" presName="sibTrans" presStyleCnt="0"/>
      <dgm:spPr/>
    </dgm:pt>
    <dgm:pt modelId="{E27C5E3E-A3A0-45FE-9FF7-FAE4040407D4}" type="pres">
      <dgm:prSet presAssocID="{B5799BF3-B231-493A-8EA3-096FDA782F74}" presName="node" presStyleLbl="node1" presStyleIdx="1" presStyleCnt="12">
        <dgm:presLayoutVars>
          <dgm:bulletEnabled val="1"/>
        </dgm:presLayoutVars>
      </dgm:prSet>
      <dgm:spPr/>
    </dgm:pt>
    <dgm:pt modelId="{BDAAAE2D-B0AB-4789-BCD9-04841C65F1A1}" type="pres">
      <dgm:prSet presAssocID="{8F3B2860-3C83-43BA-B5BD-59CB18CE8E94}" presName="sibTrans" presStyleCnt="0"/>
      <dgm:spPr/>
    </dgm:pt>
    <dgm:pt modelId="{73A6C197-14FC-4141-9C5A-E733D40C60DE}" type="pres">
      <dgm:prSet presAssocID="{7A1A86C4-3E2C-48FD-8D83-8C7E4DA6DCFE}" presName="node" presStyleLbl="node1" presStyleIdx="2" presStyleCnt="12">
        <dgm:presLayoutVars>
          <dgm:bulletEnabled val="1"/>
        </dgm:presLayoutVars>
      </dgm:prSet>
      <dgm:spPr/>
    </dgm:pt>
    <dgm:pt modelId="{0C96CD74-92CB-4E66-AE13-281D081E60BD}" type="pres">
      <dgm:prSet presAssocID="{C3F69955-858E-4214-A561-F8240688648C}" presName="sibTrans" presStyleCnt="0"/>
      <dgm:spPr/>
    </dgm:pt>
    <dgm:pt modelId="{8F9B9E86-0EFB-46CA-8CC3-C59BD30FE3EA}" type="pres">
      <dgm:prSet presAssocID="{415A5B2D-C417-485F-89B8-407EE4552D60}" presName="node" presStyleLbl="node1" presStyleIdx="3" presStyleCnt="12">
        <dgm:presLayoutVars>
          <dgm:bulletEnabled val="1"/>
        </dgm:presLayoutVars>
      </dgm:prSet>
      <dgm:spPr/>
    </dgm:pt>
    <dgm:pt modelId="{C929006C-A2A7-435B-ABFE-598804E5F75B}" type="pres">
      <dgm:prSet presAssocID="{5D1A7BD4-4E94-4089-B337-0BAB02748C57}" presName="sibTrans" presStyleCnt="0"/>
      <dgm:spPr/>
    </dgm:pt>
    <dgm:pt modelId="{359C9E38-A90B-4752-A707-014071E1FCF7}" type="pres">
      <dgm:prSet presAssocID="{0CE10AA7-EA85-4089-BB12-11FFE2B3DCB6}" presName="node" presStyleLbl="node1" presStyleIdx="4" presStyleCnt="12">
        <dgm:presLayoutVars>
          <dgm:bulletEnabled val="1"/>
        </dgm:presLayoutVars>
      </dgm:prSet>
      <dgm:spPr/>
    </dgm:pt>
    <dgm:pt modelId="{3888BEFF-24E2-4B2B-8DDF-083702F01F56}" type="pres">
      <dgm:prSet presAssocID="{AB156935-05C9-4026-B55A-4DB5DB717722}" presName="sibTrans" presStyleCnt="0"/>
      <dgm:spPr/>
    </dgm:pt>
    <dgm:pt modelId="{675420AC-D438-43E9-866A-7934A1B776B8}" type="pres">
      <dgm:prSet presAssocID="{D794F124-FDBA-4D6F-A9C5-2B3357784089}" presName="node" presStyleLbl="node1" presStyleIdx="5" presStyleCnt="12">
        <dgm:presLayoutVars>
          <dgm:bulletEnabled val="1"/>
        </dgm:presLayoutVars>
      </dgm:prSet>
      <dgm:spPr/>
    </dgm:pt>
    <dgm:pt modelId="{B82DD1EB-11BE-4447-9061-E579970F31B3}" type="pres">
      <dgm:prSet presAssocID="{2303395F-F9B0-4931-932F-E4E8571160F0}" presName="sibTrans" presStyleCnt="0"/>
      <dgm:spPr/>
    </dgm:pt>
    <dgm:pt modelId="{39D58CF7-D34F-43E4-B631-D6141A026139}" type="pres">
      <dgm:prSet presAssocID="{1A892F88-C6C4-4420-8E21-31CC26ED8A19}" presName="node" presStyleLbl="node1" presStyleIdx="6" presStyleCnt="12">
        <dgm:presLayoutVars>
          <dgm:bulletEnabled val="1"/>
        </dgm:presLayoutVars>
      </dgm:prSet>
      <dgm:spPr/>
    </dgm:pt>
    <dgm:pt modelId="{29F68319-C5D6-4F48-8972-631FED03EBDE}" type="pres">
      <dgm:prSet presAssocID="{5D9ECF67-FCA9-4EEC-AEF9-3727737BBA6A}" presName="sibTrans" presStyleCnt="0"/>
      <dgm:spPr/>
    </dgm:pt>
    <dgm:pt modelId="{522D73B3-2713-4DC8-B256-21EEFB03D221}" type="pres">
      <dgm:prSet presAssocID="{9B7EC939-CDE8-464E-A696-64B746F220B2}" presName="node" presStyleLbl="node1" presStyleIdx="7" presStyleCnt="12">
        <dgm:presLayoutVars>
          <dgm:bulletEnabled val="1"/>
        </dgm:presLayoutVars>
      </dgm:prSet>
      <dgm:spPr/>
    </dgm:pt>
    <dgm:pt modelId="{F29E8169-9D9C-462B-845B-0518A5FAE00F}" type="pres">
      <dgm:prSet presAssocID="{2DA022C2-3F55-4864-9B16-43BB58FF010C}" presName="sibTrans" presStyleCnt="0"/>
      <dgm:spPr/>
    </dgm:pt>
    <dgm:pt modelId="{DD8A1DAC-DDA8-4744-BEFA-713087CB89B1}" type="pres">
      <dgm:prSet presAssocID="{720EEE1E-B13E-438A-8B52-8510821ACD11}" presName="node" presStyleLbl="node1" presStyleIdx="8" presStyleCnt="12">
        <dgm:presLayoutVars>
          <dgm:bulletEnabled val="1"/>
        </dgm:presLayoutVars>
      </dgm:prSet>
      <dgm:spPr/>
    </dgm:pt>
    <dgm:pt modelId="{1BA5B948-FFA4-481D-95B0-CDCDDA973994}" type="pres">
      <dgm:prSet presAssocID="{46A30A21-AA6E-4E88-916C-C90B72160FD6}" presName="sibTrans" presStyleCnt="0"/>
      <dgm:spPr/>
    </dgm:pt>
    <dgm:pt modelId="{52AA6B3D-2AF0-462E-83D2-9CF0E0E11FA9}" type="pres">
      <dgm:prSet presAssocID="{FAB7F49F-FFB8-45E3-B7DD-8C0551DC0236}" presName="node" presStyleLbl="node1" presStyleIdx="9" presStyleCnt="12">
        <dgm:presLayoutVars>
          <dgm:bulletEnabled val="1"/>
        </dgm:presLayoutVars>
      </dgm:prSet>
      <dgm:spPr/>
    </dgm:pt>
    <dgm:pt modelId="{DF23CF0B-D4E7-4B02-813B-BB0D85CE3483}" type="pres">
      <dgm:prSet presAssocID="{4D0060F2-2A07-4CA8-AF8C-35DBDAC768E6}" presName="sibTrans" presStyleCnt="0"/>
      <dgm:spPr/>
    </dgm:pt>
    <dgm:pt modelId="{210101FA-31E8-4D3A-8D2D-E02F57F3A1AE}" type="pres">
      <dgm:prSet presAssocID="{A3E83C6B-9013-42C0-88C9-C36E4D77CCAF}" presName="node" presStyleLbl="node1" presStyleIdx="10" presStyleCnt="12">
        <dgm:presLayoutVars>
          <dgm:bulletEnabled val="1"/>
        </dgm:presLayoutVars>
      </dgm:prSet>
      <dgm:spPr/>
    </dgm:pt>
    <dgm:pt modelId="{8F2B14B7-D47B-43A0-9FAE-8890A92E5818}" type="pres">
      <dgm:prSet presAssocID="{8777B6DD-BDBB-4628-801F-054C7547E794}" presName="sibTrans" presStyleCnt="0"/>
      <dgm:spPr/>
    </dgm:pt>
    <dgm:pt modelId="{23C32393-30B6-4525-8B1A-545C44653796}" type="pres">
      <dgm:prSet presAssocID="{B0F4AB9B-9F16-4521-8D4E-C8E475450449}" presName="node" presStyleLbl="node1" presStyleIdx="11" presStyleCnt="12">
        <dgm:presLayoutVars>
          <dgm:bulletEnabled val="1"/>
        </dgm:presLayoutVars>
      </dgm:prSet>
      <dgm:spPr/>
    </dgm:pt>
  </dgm:ptLst>
  <dgm:cxnLst>
    <dgm:cxn modelId="{18ACA104-A8AA-4615-BCD7-17A6A9C4C0FA}" type="presOf" srcId="{0CE10AA7-EA85-4089-BB12-11FFE2B3DCB6}" destId="{359C9E38-A90B-4752-A707-014071E1FCF7}" srcOrd="0" destOrd="0" presId="urn:microsoft.com/office/officeart/2005/8/layout/default#4"/>
    <dgm:cxn modelId="{43D2D21D-1951-4E3C-9C9A-4437AED77BEB}" srcId="{B68E7B78-8E98-4B67-A214-CB315A802BB7}" destId="{B5799BF3-B231-493A-8EA3-096FDA782F74}" srcOrd="1" destOrd="0" parTransId="{0F45AAC3-3BE6-40C5-AE99-26FA0B954F37}" sibTransId="{8F3B2860-3C83-43BA-B5BD-59CB18CE8E94}"/>
    <dgm:cxn modelId="{90F08024-A19A-4083-B4C9-4D172A7EE082}" type="presOf" srcId="{9B7EC939-CDE8-464E-A696-64B746F220B2}" destId="{522D73B3-2713-4DC8-B256-21EEFB03D221}" srcOrd="0" destOrd="0" presId="urn:microsoft.com/office/officeart/2005/8/layout/default#4"/>
    <dgm:cxn modelId="{FC77172B-24AF-48C1-9170-5ACBB9D1FF6E}" srcId="{B68E7B78-8E98-4B67-A214-CB315A802BB7}" destId="{7A1A86C4-3E2C-48FD-8D83-8C7E4DA6DCFE}" srcOrd="2" destOrd="0" parTransId="{032184E8-CDFA-49AA-915B-7AB258165F4E}" sibTransId="{C3F69955-858E-4214-A561-F8240688648C}"/>
    <dgm:cxn modelId="{48D4EA3C-71B0-4047-A1B6-655CCF32512E}" type="presOf" srcId="{1A892F88-C6C4-4420-8E21-31CC26ED8A19}" destId="{39D58CF7-D34F-43E4-B631-D6141A026139}" srcOrd="0" destOrd="0" presId="urn:microsoft.com/office/officeart/2005/8/layout/default#4"/>
    <dgm:cxn modelId="{1AAA895F-1E46-4CAE-9534-A0C3F415FCA0}" srcId="{B68E7B78-8E98-4B67-A214-CB315A802BB7}" destId="{415A5B2D-C417-485F-89B8-407EE4552D60}" srcOrd="3" destOrd="0" parTransId="{AA1843F1-2857-42F2-BFEE-BBBF90019684}" sibTransId="{5D1A7BD4-4E94-4089-B337-0BAB02748C57}"/>
    <dgm:cxn modelId="{CE83084D-1077-45FF-8AA3-E422C8FD9405}" srcId="{B68E7B78-8E98-4B67-A214-CB315A802BB7}" destId="{FAB7F49F-FFB8-45E3-B7DD-8C0551DC0236}" srcOrd="9" destOrd="0" parTransId="{20F8FC8C-DD18-473F-8BA2-E73342F14F7F}" sibTransId="{4D0060F2-2A07-4CA8-AF8C-35DBDAC768E6}"/>
    <dgm:cxn modelId="{854CB96E-16F3-4916-A9F8-78B3A2C7DD0F}" srcId="{B68E7B78-8E98-4B67-A214-CB315A802BB7}" destId="{720EEE1E-B13E-438A-8B52-8510821ACD11}" srcOrd="8" destOrd="0" parTransId="{3FDFC7F0-CABA-4A1C-A098-F9175C28676B}" sibTransId="{46A30A21-AA6E-4E88-916C-C90B72160FD6}"/>
    <dgm:cxn modelId="{10361774-4088-44A4-9608-BE35B0F21873}" srcId="{B68E7B78-8E98-4B67-A214-CB315A802BB7}" destId="{A3E83C6B-9013-42C0-88C9-C36E4D77CCAF}" srcOrd="10" destOrd="0" parTransId="{46428B4B-1161-40AE-87E3-7E2F4E4E324E}" sibTransId="{8777B6DD-BDBB-4628-801F-054C7547E794}"/>
    <dgm:cxn modelId="{D3AF2C55-E541-4C0D-9EEA-3969C19611B1}" srcId="{B68E7B78-8E98-4B67-A214-CB315A802BB7}" destId="{D794F124-FDBA-4D6F-A9C5-2B3357784089}" srcOrd="5" destOrd="0" parTransId="{A40D864F-FBB9-4D61-BD0F-DAB6D689B75A}" sibTransId="{2303395F-F9B0-4931-932F-E4E8571160F0}"/>
    <dgm:cxn modelId="{E3F3C657-CC01-483A-9EB5-247FA63ED634}" srcId="{B68E7B78-8E98-4B67-A214-CB315A802BB7}" destId="{B0F4AB9B-9F16-4521-8D4E-C8E475450449}" srcOrd="11" destOrd="0" parTransId="{3B5AB3A4-FEC0-4590-863C-490229BE6DFB}" sibTransId="{2F64A357-5EFC-49DE-9F62-5DEBCFACBCF7}"/>
    <dgm:cxn modelId="{1A15375A-D3AA-400A-83EF-45C5CE777A05}" type="presOf" srcId="{7A1A86C4-3E2C-48FD-8D83-8C7E4DA6DCFE}" destId="{73A6C197-14FC-4141-9C5A-E733D40C60DE}" srcOrd="0" destOrd="0" presId="urn:microsoft.com/office/officeart/2005/8/layout/default#4"/>
    <dgm:cxn modelId="{F7B30C7B-3995-4B07-BFA9-4E2427646013}" type="presOf" srcId="{B5799BF3-B231-493A-8EA3-096FDA782F74}" destId="{E27C5E3E-A3A0-45FE-9FF7-FAE4040407D4}" srcOrd="0" destOrd="0" presId="urn:microsoft.com/office/officeart/2005/8/layout/default#4"/>
    <dgm:cxn modelId="{A56B3182-F294-4AA9-8A71-ABF3D6693CE9}" type="presOf" srcId="{720EEE1E-B13E-438A-8B52-8510821ACD11}" destId="{DD8A1DAC-DDA8-4744-BEFA-713087CB89B1}" srcOrd="0" destOrd="0" presId="urn:microsoft.com/office/officeart/2005/8/layout/default#4"/>
    <dgm:cxn modelId="{6F1AF68B-D8E2-4ECE-B4F5-14090A1A5CC1}" type="presOf" srcId="{FAB7F49F-FFB8-45E3-B7DD-8C0551DC0236}" destId="{52AA6B3D-2AF0-462E-83D2-9CF0E0E11FA9}" srcOrd="0" destOrd="0" presId="urn:microsoft.com/office/officeart/2005/8/layout/default#4"/>
    <dgm:cxn modelId="{3CEEF690-EBE8-46C1-87E4-46D91058DC4C}" type="presOf" srcId="{C38166E4-6829-4EA2-B5AC-F1EA422896C9}" destId="{9ACF0AD9-11CD-4BCF-BBEC-CB8116B02C02}" srcOrd="0" destOrd="0" presId="urn:microsoft.com/office/officeart/2005/8/layout/default#4"/>
    <dgm:cxn modelId="{2AB01099-3409-4F44-9A79-0CF69C0DB8F4}" type="presOf" srcId="{D794F124-FDBA-4D6F-A9C5-2B3357784089}" destId="{675420AC-D438-43E9-866A-7934A1B776B8}" srcOrd="0" destOrd="0" presId="urn:microsoft.com/office/officeart/2005/8/layout/default#4"/>
    <dgm:cxn modelId="{495B3B9F-FA31-42B8-BC21-A0CAF611586D}" type="presOf" srcId="{A3E83C6B-9013-42C0-88C9-C36E4D77CCAF}" destId="{210101FA-31E8-4D3A-8D2D-E02F57F3A1AE}" srcOrd="0" destOrd="0" presId="urn:microsoft.com/office/officeart/2005/8/layout/default#4"/>
    <dgm:cxn modelId="{D5646BA6-5D35-44F0-BBA7-4A71393112B0}" srcId="{B68E7B78-8E98-4B67-A214-CB315A802BB7}" destId="{9B7EC939-CDE8-464E-A696-64B746F220B2}" srcOrd="7" destOrd="0" parTransId="{2DCE0E6D-D312-45D4-A43E-B5D81C7DF4B7}" sibTransId="{2DA022C2-3F55-4864-9B16-43BB58FF010C}"/>
    <dgm:cxn modelId="{367EB2B0-46A4-408E-BABC-B4276AE54E7F}" type="presOf" srcId="{B68E7B78-8E98-4B67-A214-CB315A802BB7}" destId="{29479041-F51D-4FAF-92FC-4076DF8A97CA}" srcOrd="0" destOrd="0" presId="urn:microsoft.com/office/officeart/2005/8/layout/default#4"/>
    <dgm:cxn modelId="{D567E7C4-E2D4-4CC6-AF55-776928C63116}" type="presOf" srcId="{415A5B2D-C417-485F-89B8-407EE4552D60}" destId="{8F9B9E86-0EFB-46CA-8CC3-C59BD30FE3EA}" srcOrd="0" destOrd="0" presId="urn:microsoft.com/office/officeart/2005/8/layout/default#4"/>
    <dgm:cxn modelId="{89F500CC-EB87-46CE-BB3B-B556CD166FA9}" srcId="{B68E7B78-8E98-4B67-A214-CB315A802BB7}" destId="{C38166E4-6829-4EA2-B5AC-F1EA422896C9}" srcOrd="0" destOrd="0" parTransId="{13145D0A-F08E-418F-9B4D-C8E6DD8C873F}" sibTransId="{D7F273B7-A8CE-4719-8D11-2A72B598F1E1}"/>
    <dgm:cxn modelId="{65563DE6-9FE8-4B26-BEE6-A40525B4E88A}" type="presOf" srcId="{B0F4AB9B-9F16-4521-8D4E-C8E475450449}" destId="{23C32393-30B6-4525-8B1A-545C44653796}" srcOrd="0" destOrd="0" presId="urn:microsoft.com/office/officeart/2005/8/layout/default#4"/>
    <dgm:cxn modelId="{47AB33EB-6AF3-4C17-9CC5-AFED103BDBF9}" srcId="{B68E7B78-8E98-4B67-A214-CB315A802BB7}" destId="{1A892F88-C6C4-4420-8E21-31CC26ED8A19}" srcOrd="6" destOrd="0" parTransId="{D1D819A6-391C-44B1-874D-6419F984419A}" sibTransId="{5D9ECF67-FCA9-4EEC-AEF9-3727737BBA6A}"/>
    <dgm:cxn modelId="{B7FDBAEC-97BD-4673-9198-2E7D722A4B6E}" srcId="{B68E7B78-8E98-4B67-A214-CB315A802BB7}" destId="{0CE10AA7-EA85-4089-BB12-11FFE2B3DCB6}" srcOrd="4" destOrd="0" parTransId="{2454C229-8759-44E5-82CD-E8B1DFA802C8}" sibTransId="{AB156935-05C9-4026-B55A-4DB5DB717722}"/>
    <dgm:cxn modelId="{2847223C-2DB1-43D7-810D-8B2EB02D4668}" type="presParOf" srcId="{29479041-F51D-4FAF-92FC-4076DF8A97CA}" destId="{9ACF0AD9-11CD-4BCF-BBEC-CB8116B02C02}" srcOrd="0" destOrd="0" presId="urn:microsoft.com/office/officeart/2005/8/layout/default#4"/>
    <dgm:cxn modelId="{77E5B0B1-88DF-4881-B0D5-3297A775CE8A}" type="presParOf" srcId="{29479041-F51D-4FAF-92FC-4076DF8A97CA}" destId="{EF62C74B-8875-4E6B-A9CE-DBE32F806844}" srcOrd="1" destOrd="0" presId="urn:microsoft.com/office/officeart/2005/8/layout/default#4"/>
    <dgm:cxn modelId="{A7CBA86F-792F-4905-9C26-82E940BD7799}" type="presParOf" srcId="{29479041-F51D-4FAF-92FC-4076DF8A97CA}" destId="{E27C5E3E-A3A0-45FE-9FF7-FAE4040407D4}" srcOrd="2" destOrd="0" presId="urn:microsoft.com/office/officeart/2005/8/layout/default#4"/>
    <dgm:cxn modelId="{7D3A3F19-67CE-413C-AE25-2955FE90ECE4}" type="presParOf" srcId="{29479041-F51D-4FAF-92FC-4076DF8A97CA}" destId="{BDAAAE2D-B0AB-4789-BCD9-04841C65F1A1}" srcOrd="3" destOrd="0" presId="urn:microsoft.com/office/officeart/2005/8/layout/default#4"/>
    <dgm:cxn modelId="{017585B9-DB10-4D4F-932A-0E1BB321860E}" type="presParOf" srcId="{29479041-F51D-4FAF-92FC-4076DF8A97CA}" destId="{73A6C197-14FC-4141-9C5A-E733D40C60DE}" srcOrd="4" destOrd="0" presId="urn:microsoft.com/office/officeart/2005/8/layout/default#4"/>
    <dgm:cxn modelId="{87417729-7D1C-44B2-ABDB-274AE96E8645}" type="presParOf" srcId="{29479041-F51D-4FAF-92FC-4076DF8A97CA}" destId="{0C96CD74-92CB-4E66-AE13-281D081E60BD}" srcOrd="5" destOrd="0" presId="urn:microsoft.com/office/officeart/2005/8/layout/default#4"/>
    <dgm:cxn modelId="{C81B9EB8-1D69-442E-BEE7-0CD39088FBB3}" type="presParOf" srcId="{29479041-F51D-4FAF-92FC-4076DF8A97CA}" destId="{8F9B9E86-0EFB-46CA-8CC3-C59BD30FE3EA}" srcOrd="6" destOrd="0" presId="urn:microsoft.com/office/officeart/2005/8/layout/default#4"/>
    <dgm:cxn modelId="{D4662D61-E193-47E5-87AB-482C134F21FB}" type="presParOf" srcId="{29479041-F51D-4FAF-92FC-4076DF8A97CA}" destId="{C929006C-A2A7-435B-ABFE-598804E5F75B}" srcOrd="7" destOrd="0" presId="urn:microsoft.com/office/officeart/2005/8/layout/default#4"/>
    <dgm:cxn modelId="{47652107-34AD-404A-9645-E526CE18D984}" type="presParOf" srcId="{29479041-F51D-4FAF-92FC-4076DF8A97CA}" destId="{359C9E38-A90B-4752-A707-014071E1FCF7}" srcOrd="8" destOrd="0" presId="urn:microsoft.com/office/officeart/2005/8/layout/default#4"/>
    <dgm:cxn modelId="{D680AD2B-A791-408A-B27D-83D381981C94}" type="presParOf" srcId="{29479041-F51D-4FAF-92FC-4076DF8A97CA}" destId="{3888BEFF-24E2-4B2B-8DDF-083702F01F56}" srcOrd="9" destOrd="0" presId="urn:microsoft.com/office/officeart/2005/8/layout/default#4"/>
    <dgm:cxn modelId="{032514DD-8252-4587-A469-D1F8D04A46FE}" type="presParOf" srcId="{29479041-F51D-4FAF-92FC-4076DF8A97CA}" destId="{675420AC-D438-43E9-866A-7934A1B776B8}" srcOrd="10" destOrd="0" presId="urn:microsoft.com/office/officeart/2005/8/layout/default#4"/>
    <dgm:cxn modelId="{8F5EFDC2-813F-4E8A-BB61-9D673EC24C5C}" type="presParOf" srcId="{29479041-F51D-4FAF-92FC-4076DF8A97CA}" destId="{B82DD1EB-11BE-4447-9061-E579970F31B3}" srcOrd="11" destOrd="0" presId="urn:microsoft.com/office/officeart/2005/8/layout/default#4"/>
    <dgm:cxn modelId="{FB20F2B5-F902-44CF-86D8-DDCEDB5D836F}" type="presParOf" srcId="{29479041-F51D-4FAF-92FC-4076DF8A97CA}" destId="{39D58CF7-D34F-43E4-B631-D6141A026139}" srcOrd="12" destOrd="0" presId="urn:microsoft.com/office/officeart/2005/8/layout/default#4"/>
    <dgm:cxn modelId="{D0406932-BA04-4736-8D19-4F4A65D8CD8D}" type="presParOf" srcId="{29479041-F51D-4FAF-92FC-4076DF8A97CA}" destId="{29F68319-C5D6-4F48-8972-631FED03EBDE}" srcOrd="13" destOrd="0" presId="urn:microsoft.com/office/officeart/2005/8/layout/default#4"/>
    <dgm:cxn modelId="{68465A13-865F-444F-9745-B76E40364B8C}" type="presParOf" srcId="{29479041-F51D-4FAF-92FC-4076DF8A97CA}" destId="{522D73B3-2713-4DC8-B256-21EEFB03D221}" srcOrd="14" destOrd="0" presId="urn:microsoft.com/office/officeart/2005/8/layout/default#4"/>
    <dgm:cxn modelId="{7976D15E-35DB-42CA-B8C2-7AE1352654BC}" type="presParOf" srcId="{29479041-F51D-4FAF-92FC-4076DF8A97CA}" destId="{F29E8169-9D9C-462B-845B-0518A5FAE00F}" srcOrd="15" destOrd="0" presId="urn:microsoft.com/office/officeart/2005/8/layout/default#4"/>
    <dgm:cxn modelId="{06744932-4616-4053-BE19-DEBE3B2E2504}" type="presParOf" srcId="{29479041-F51D-4FAF-92FC-4076DF8A97CA}" destId="{DD8A1DAC-DDA8-4744-BEFA-713087CB89B1}" srcOrd="16" destOrd="0" presId="urn:microsoft.com/office/officeart/2005/8/layout/default#4"/>
    <dgm:cxn modelId="{EB96C989-05CA-4EF3-B129-C12401793185}" type="presParOf" srcId="{29479041-F51D-4FAF-92FC-4076DF8A97CA}" destId="{1BA5B948-FFA4-481D-95B0-CDCDDA973994}" srcOrd="17" destOrd="0" presId="urn:microsoft.com/office/officeart/2005/8/layout/default#4"/>
    <dgm:cxn modelId="{606AFB15-A504-4475-AC88-67DFD82DA203}" type="presParOf" srcId="{29479041-F51D-4FAF-92FC-4076DF8A97CA}" destId="{52AA6B3D-2AF0-462E-83D2-9CF0E0E11FA9}" srcOrd="18" destOrd="0" presId="urn:microsoft.com/office/officeart/2005/8/layout/default#4"/>
    <dgm:cxn modelId="{03FAAA3F-C980-407A-8EF9-A5FCB909707E}" type="presParOf" srcId="{29479041-F51D-4FAF-92FC-4076DF8A97CA}" destId="{DF23CF0B-D4E7-4B02-813B-BB0D85CE3483}" srcOrd="19" destOrd="0" presId="urn:microsoft.com/office/officeart/2005/8/layout/default#4"/>
    <dgm:cxn modelId="{064FD308-715C-4434-8FA3-66E68615F533}" type="presParOf" srcId="{29479041-F51D-4FAF-92FC-4076DF8A97CA}" destId="{210101FA-31E8-4D3A-8D2D-E02F57F3A1AE}" srcOrd="20" destOrd="0" presId="urn:microsoft.com/office/officeart/2005/8/layout/default#4"/>
    <dgm:cxn modelId="{AD86F5FD-FA87-46F2-B1E3-A3C54C95932F}" type="presParOf" srcId="{29479041-F51D-4FAF-92FC-4076DF8A97CA}" destId="{8F2B14B7-D47B-43A0-9FAE-8890A92E5818}" srcOrd="21" destOrd="0" presId="urn:microsoft.com/office/officeart/2005/8/layout/default#4"/>
    <dgm:cxn modelId="{6E2E7DA3-9FAB-42AC-97C8-804458C35088}" type="presParOf" srcId="{29479041-F51D-4FAF-92FC-4076DF8A97CA}" destId="{23C32393-30B6-4525-8B1A-545C44653796}" srcOrd="22" destOrd="0" presId="urn:microsoft.com/office/officeart/2005/8/layout/defaul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0CC7-F868-425B-8E05-1C9DF9D3652C}">
      <dsp:nvSpPr>
        <dsp:cNvPr id="0" name=""/>
        <dsp:cNvSpPr/>
      </dsp:nvSpPr>
      <dsp:spPr>
        <a:xfrm>
          <a:off x="0" y="0"/>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489A3-40C2-43F7-BCEB-712B45922BBE}">
      <dsp:nvSpPr>
        <dsp:cNvPr id="0" name=""/>
        <dsp:cNvSpPr/>
      </dsp:nvSpPr>
      <dsp:spPr>
        <a:xfrm>
          <a:off x="0" y="0"/>
          <a:ext cx="2057400" cy="46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solidFill>
                <a:srgbClr val="3C4743"/>
              </a:solidFill>
              <a:latin typeface="Arial" panose="020B0604020202020204" pitchFamily="34" charset="0"/>
              <a:cs typeface="Arial" panose="020B0604020202020204" pitchFamily="34" charset="0"/>
            </a:rPr>
            <a:t>Enterprise businesses have 500+ employees</a:t>
          </a:r>
        </a:p>
      </dsp:txBody>
      <dsp:txXfrm>
        <a:off x="0" y="0"/>
        <a:ext cx="2057400" cy="4699000"/>
      </dsp:txXfrm>
    </dsp:sp>
    <dsp:sp modelId="{F4E354BB-48EC-4B92-98CE-B53F0CA98C25}">
      <dsp:nvSpPr>
        <dsp:cNvPr id="0" name=""/>
        <dsp:cNvSpPr/>
      </dsp:nvSpPr>
      <dsp:spPr>
        <a:xfrm>
          <a:off x="2211705" y="44282"/>
          <a:ext cx="8075295" cy="88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Communications are split among multiple devices and applications</a:t>
          </a:r>
          <a:endParaRPr lang="en-US" sz="1800" kern="1200" dirty="0">
            <a:solidFill>
              <a:srgbClr val="3C4743"/>
            </a:solidFill>
            <a:latin typeface="Arial" panose="020B0604020202020204" pitchFamily="34" charset="0"/>
            <a:cs typeface="Arial" panose="020B0604020202020204" pitchFamily="34" charset="0"/>
          </a:endParaRPr>
        </a:p>
      </dsp:txBody>
      <dsp:txXfrm>
        <a:off x="2211705" y="44282"/>
        <a:ext cx="8075295" cy="885651"/>
      </dsp:txXfrm>
    </dsp:sp>
    <dsp:sp modelId="{A20C8D77-214E-4CA3-8CDE-558BA29ECCA9}">
      <dsp:nvSpPr>
        <dsp:cNvPr id="0" name=""/>
        <dsp:cNvSpPr/>
      </dsp:nvSpPr>
      <dsp:spPr>
        <a:xfrm>
          <a:off x="2057400" y="929933"/>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469139-C31F-471E-AC52-24281395CCCD}">
      <dsp:nvSpPr>
        <dsp:cNvPr id="0" name=""/>
        <dsp:cNvSpPr/>
      </dsp:nvSpPr>
      <dsp:spPr>
        <a:xfrm>
          <a:off x="2211705" y="974216"/>
          <a:ext cx="8075295" cy="88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IT departments need to maintain many devices and apps and keep them all secure with minimal cost</a:t>
          </a:r>
        </a:p>
      </dsp:txBody>
      <dsp:txXfrm>
        <a:off x="2211705" y="974216"/>
        <a:ext cx="8075295" cy="885651"/>
      </dsp:txXfrm>
    </dsp:sp>
    <dsp:sp modelId="{91E25F10-A8A2-4B8F-8820-1B74F2E737F4}">
      <dsp:nvSpPr>
        <dsp:cNvPr id="0" name=""/>
        <dsp:cNvSpPr/>
      </dsp:nvSpPr>
      <dsp:spPr>
        <a:xfrm>
          <a:off x="2057400" y="1859867"/>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1352C7-AEA7-409B-BF46-485983E76EA9}">
      <dsp:nvSpPr>
        <dsp:cNvPr id="0" name=""/>
        <dsp:cNvSpPr/>
      </dsp:nvSpPr>
      <dsp:spPr>
        <a:xfrm>
          <a:off x="2211705" y="1904150"/>
          <a:ext cx="8075295" cy="88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Work/life balance is threatened by work communication on personal devices outside of normal business hours</a:t>
          </a:r>
        </a:p>
      </dsp:txBody>
      <dsp:txXfrm>
        <a:off x="2211705" y="1904150"/>
        <a:ext cx="8075295" cy="885651"/>
      </dsp:txXfrm>
    </dsp:sp>
    <dsp:sp modelId="{A4747854-97EC-457F-949D-1D930BD7B016}">
      <dsp:nvSpPr>
        <dsp:cNvPr id="0" name=""/>
        <dsp:cNvSpPr/>
      </dsp:nvSpPr>
      <dsp:spPr>
        <a:xfrm>
          <a:off x="2057400" y="2789801"/>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94BC24-7398-4DB5-81D0-70C83543FAFE}">
      <dsp:nvSpPr>
        <dsp:cNvPr id="0" name=""/>
        <dsp:cNvSpPr/>
      </dsp:nvSpPr>
      <dsp:spPr>
        <a:xfrm>
          <a:off x="2211705" y="2834084"/>
          <a:ext cx="8075295" cy="88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Secure environments must be maintained to protect all regulated and unregulated content and ensure that it is acquired and managed effectively and in compliance with regulations</a:t>
          </a:r>
        </a:p>
      </dsp:txBody>
      <dsp:txXfrm>
        <a:off x="2211705" y="2834084"/>
        <a:ext cx="8075295" cy="885651"/>
      </dsp:txXfrm>
    </dsp:sp>
    <dsp:sp modelId="{76539C66-AE86-4210-ACCE-CD31A82B387C}">
      <dsp:nvSpPr>
        <dsp:cNvPr id="0" name=""/>
        <dsp:cNvSpPr/>
      </dsp:nvSpPr>
      <dsp:spPr>
        <a:xfrm>
          <a:off x="2057400" y="3719735"/>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3A1BD0-FADE-4578-B0AA-2747363A03D6}">
      <dsp:nvSpPr>
        <dsp:cNvPr id="0" name=""/>
        <dsp:cNvSpPr/>
      </dsp:nvSpPr>
      <dsp:spPr>
        <a:xfrm>
          <a:off x="2211705" y="3764018"/>
          <a:ext cx="8075295" cy="88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The customer experience needs to be improved through consistent and personalized communications utilizing the best channels</a:t>
          </a:r>
        </a:p>
      </dsp:txBody>
      <dsp:txXfrm>
        <a:off x="2211705" y="3764018"/>
        <a:ext cx="8075295" cy="885651"/>
      </dsp:txXfrm>
    </dsp:sp>
    <dsp:sp modelId="{9DE1B133-3CAD-4597-AAB1-FC0C40270A7F}">
      <dsp:nvSpPr>
        <dsp:cNvPr id="0" name=""/>
        <dsp:cNvSpPr/>
      </dsp:nvSpPr>
      <dsp:spPr>
        <a:xfrm>
          <a:off x="2057400" y="4649669"/>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D3D3-B256-4183-BE9A-B329CE8C8DF0}">
      <dsp:nvSpPr>
        <dsp:cNvPr id="0" name=""/>
        <dsp:cNvSpPr/>
      </dsp:nvSpPr>
      <dsp:spPr>
        <a:xfrm>
          <a:off x="0" y="44473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868DBE-ED16-47A7-8E42-5E3258AD416C}">
      <dsp:nvSpPr>
        <dsp:cNvPr id="0" name=""/>
        <dsp:cNvSpPr/>
      </dsp:nvSpPr>
      <dsp:spPr>
        <a:xfrm>
          <a:off x="514350" y="6097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Keeping constituents engaged, active, and responsive</a:t>
          </a:r>
        </a:p>
      </dsp:txBody>
      <dsp:txXfrm>
        <a:off x="551817" y="98446"/>
        <a:ext cx="7125966" cy="692586"/>
      </dsp:txXfrm>
    </dsp:sp>
    <dsp:sp modelId="{94204F79-21FA-4FDB-BB78-C54E947B002B}">
      <dsp:nvSpPr>
        <dsp:cNvPr id="0" name=""/>
        <dsp:cNvSpPr/>
      </dsp:nvSpPr>
      <dsp:spPr>
        <a:xfrm>
          <a:off x="0" y="162409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BC9E3A-71D0-4759-9D84-E31F7B89299E}">
      <dsp:nvSpPr>
        <dsp:cNvPr id="0" name=""/>
        <dsp:cNvSpPr/>
      </dsp:nvSpPr>
      <dsp:spPr>
        <a:xfrm>
          <a:off x="514350" y="124033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Addressing the demands of paper-based processes</a:t>
          </a:r>
        </a:p>
      </dsp:txBody>
      <dsp:txXfrm>
        <a:off x="551817" y="1277806"/>
        <a:ext cx="7125966" cy="692586"/>
      </dsp:txXfrm>
    </dsp:sp>
    <dsp:sp modelId="{8C676EF7-CACE-44B6-8E04-47DA3741A406}">
      <dsp:nvSpPr>
        <dsp:cNvPr id="0" name=""/>
        <dsp:cNvSpPr/>
      </dsp:nvSpPr>
      <dsp:spPr>
        <a:xfrm>
          <a:off x="0" y="280345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F55157-AE39-456F-AD31-88BB12D08CB2}">
      <dsp:nvSpPr>
        <dsp:cNvPr id="0" name=""/>
        <dsp:cNvSpPr/>
      </dsp:nvSpPr>
      <dsp:spPr>
        <a:xfrm>
          <a:off x="514350" y="241969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Dealing with obstacles presented by legacy systems</a:t>
          </a:r>
        </a:p>
      </dsp:txBody>
      <dsp:txXfrm>
        <a:off x="551817" y="2457166"/>
        <a:ext cx="7125966" cy="692586"/>
      </dsp:txXfrm>
    </dsp:sp>
    <dsp:sp modelId="{064AEB55-4238-46AA-A2EB-FA82ABECEE0E}">
      <dsp:nvSpPr>
        <dsp:cNvPr id="0" name=""/>
        <dsp:cNvSpPr/>
      </dsp:nvSpPr>
      <dsp:spPr>
        <a:xfrm>
          <a:off x="0" y="3982820"/>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21C5CC-6F64-4AEB-A9C0-77A0B439B7A0}">
      <dsp:nvSpPr>
        <dsp:cNvPr id="0" name=""/>
        <dsp:cNvSpPr/>
      </dsp:nvSpPr>
      <dsp:spPr>
        <a:xfrm>
          <a:off x="514350" y="3599060"/>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Meeting an increasing number of requirements with shrinking budgets</a:t>
          </a:r>
        </a:p>
      </dsp:txBody>
      <dsp:txXfrm>
        <a:off x="551817" y="3636527"/>
        <a:ext cx="7125966"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B219B-AACC-4CFF-B938-CB7CD5A1D68D}">
      <dsp:nvSpPr>
        <dsp:cNvPr id="0" name=""/>
        <dsp:cNvSpPr/>
      </dsp:nvSpPr>
      <dsp:spPr>
        <a:xfrm>
          <a:off x="0" y="259953"/>
          <a:ext cx="3214687" cy="1928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Comprehensive customer service</a:t>
          </a:r>
        </a:p>
      </dsp:txBody>
      <dsp:txXfrm>
        <a:off x="0" y="259953"/>
        <a:ext cx="3214687" cy="1928812"/>
      </dsp:txXfrm>
    </dsp:sp>
    <dsp:sp modelId="{3E8C34DC-5315-49A7-83F3-4FBD1E51BAE6}">
      <dsp:nvSpPr>
        <dsp:cNvPr id="0" name=""/>
        <dsp:cNvSpPr/>
      </dsp:nvSpPr>
      <dsp:spPr>
        <a:xfrm>
          <a:off x="3536156" y="259953"/>
          <a:ext cx="3214687" cy="1928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Marketing reach</a:t>
          </a:r>
        </a:p>
      </dsp:txBody>
      <dsp:txXfrm>
        <a:off x="3536156" y="259953"/>
        <a:ext cx="3214687" cy="1928812"/>
      </dsp:txXfrm>
    </dsp:sp>
    <dsp:sp modelId="{9F0D7409-F5BF-44D0-9929-42313573BCDB}">
      <dsp:nvSpPr>
        <dsp:cNvPr id="0" name=""/>
        <dsp:cNvSpPr/>
      </dsp:nvSpPr>
      <dsp:spPr>
        <a:xfrm>
          <a:off x="7072312" y="259953"/>
          <a:ext cx="3214687" cy="1928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Limited customer base</a:t>
          </a:r>
        </a:p>
      </dsp:txBody>
      <dsp:txXfrm>
        <a:off x="7072312" y="259953"/>
        <a:ext cx="3214687" cy="1928812"/>
      </dsp:txXfrm>
    </dsp:sp>
    <dsp:sp modelId="{659659D6-1350-4725-BD3C-AAFF17AE478B}">
      <dsp:nvSpPr>
        <dsp:cNvPr id="0" name=""/>
        <dsp:cNvSpPr/>
      </dsp:nvSpPr>
      <dsp:spPr>
        <a:xfrm>
          <a:off x="1768078" y="2510234"/>
          <a:ext cx="3214687" cy="1928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Competing demands for budget</a:t>
          </a:r>
        </a:p>
      </dsp:txBody>
      <dsp:txXfrm>
        <a:off x="1768078" y="2510234"/>
        <a:ext cx="3214687" cy="1928812"/>
      </dsp:txXfrm>
    </dsp:sp>
    <dsp:sp modelId="{85ED523B-3D2B-4B8A-A926-A38FCDD82CB3}">
      <dsp:nvSpPr>
        <dsp:cNvPr id="0" name=""/>
        <dsp:cNvSpPr/>
      </dsp:nvSpPr>
      <dsp:spPr>
        <a:xfrm>
          <a:off x="5304234" y="2510234"/>
          <a:ext cx="3214687" cy="1928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SMB perception</a:t>
          </a:r>
        </a:p>
      </dsp:txBody>
      <dsp:txXfrm>
        <a:off x="5304234" y="2510234"/>
        <a:ext cx="3214687" cy="1928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0E529-C5E2-4672-A3C8-4E0982F70CE3}">
      <dsp:nvSpPr>
        <dsp:cNvPr id="0" name=""/>
        <dsp:cNvSpPr/>
      </dsp:nvSpPr>
      <dsp:spPr>
        <a:xfrm>
          <a:off x="771524" y="0"/>
          <a:ext cx="8743950" cy="4699000"/>
        </a:xfrm>
        <a:prstGeom prst="rightArrow">
          <a:avLst/>
        </a:prstGeom>
        <a:noFill/>
        <a:ln w="22225">
          <a:solidFill>
            <a:srgbClr val="FFC000"/>
          </a:solidFill>
        </a:ln>
        <a:effectLst/>
      </dsp:spPr>
      <dsp:style>
        <a:lnRef idx="0">
          <a:scrgbClr r="0" g="0" b="0"/>
        </a:lnRef>
        <a:fillRef idx="1">
          <a:scrgbClr r="0" g="0" b="0"/>
        </a:fillRef>
        <a:effectRef idx="0">
          <a:scrgbClr r="0" g="0" b="0"/>
        </a:effectRef>
        <a:fontRef idx="minor"/>
      </dsp:style>
    </dsp:sp>
    <dsp:sp modelId="{3EF51903-86C4-4C2C-ABB2-C5850DBFC19C}">
      <dsp:nvSpPr>
        <dsp:cNvPr id="0" name=""/>
        <dsp:cNvSpPr/>
      </dsp:nvSpPr>
      <dsp:spPr>
        <a:xfrm>
          <a:off x="0" y="1409700"/>
          <a:ext cx="3086100" cy="187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Identify the problem</a:t>
          </a:r>
        </a:p>
      </dsp:txBody>
      <dsp:txXfrm>
        <a:off x="91755" y="1501455"/>
        <a:ext cx="2902590" cy="1696090"/>
      </dsp:txXfrm>
    </dsp:sp>
    <dsp:sp modelId="{76FEF82B-EDFD-4993-AC91-4EED85186BCF}">
      <dsp:nvSpPr>
        <dsp:cNvPr id="0" name=""/>
        <dsp:cNvSpPr/>
      </dsp:nvSpPr>
      <dsp:spPr>
        <a:xfrm>
          <a:off x="3600450" y="1409700"/>
          <a:ext cx="3086100" cy="187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Formulate a business solution</a:t>
          </a:r>
        </a:p>
      </dsp:txBody>
      <dsp:txXfrm>
        <a:off x="3692205" y="1501455"/>
        <a:ext cx="2902590" cy="1696090"/>
      </dsp:txXfrm>
    </dsp:sp>
    <dsp:sp modelId="{69D1C576-45C8-4E4B-8E03-FABDAC9220FF}">
      <dsp:nvSpPr>
        <dsp:cNvPr id="0" name=""/>
        <dsp:cNvSpPr/>
      </dsp:nvSpPr>
      <dsp:spPr>
        <a:xfrm>
          <a:off x="7200900" y="1409700"/>
          <a:ext cx="3086100" cy="187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Develop a technical solution that meets the business requirements</a:t>
          </a:r>
        </a:p>
      </dsp:txBody>
      <dsp:txXfrm>
        <a:off x="7292655" y="1501455"/>
        <a:ext cx="2902590" cy="16960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807F2-7059-4C95-A320-DA58977A384C}">
      <dsp:nvSpPr>
        <dsp:cNvPr id="0" name=""/>
        <dsp:cNvSpPr/>
      </dsp:nvSpPr>
      <dsp:spPr>
        <a:xfrm>
          <a:off x="2192764" y="1393885"/>
          <a:ext cx="473678" cy="91440"/>
        </a:xfrm>
        <a:custGeom>
          <a:avLst/>
          <a:gdLst/>
          <a:ahLst/>
          <a:cxnLst/>
          <a:rect l="0" t="0" r="0" b="0"/>
          <a:pathLst>
            <a:path>
              <a:moveTo>
                <a:pt x="0" y="45720"/>
              </a:moveTo>
              <a:lnTo>
                <a:pt x="473678" y="45720"/>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2416996" y="1437083"/>
        <a:ext cx="25213" cy="5042"/>
      </dsp:txXfrm>
    </dsp:sp>
    <dsp:sp modelId="{51E483E8-F6EC-4E29-93F1-4FA5ECE9AF64}">
      <dsp:nvSpPr>
        <dsp:cNvPr id="0" name=""/>
        <dsp:cNvSpPr/>
      </dsp:nvSpPr>
      <dsp:spPr>
        <a:xfrm>
          <a:off x="2046" y="781850"/>
          <a:ext cx="2192517" cy="1315510"/>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Identify a need</a:t>
          </a:r>
        </a:p>
      </dsp:txBody>
      <dsp:txXfrm>
        <a:off x="2046" y="781850"/>
        <a:ext cx="2192517" cy="1315510"/>
      </dsp:txXfrm>
    </dsp:sp>
    <dsp:sp modelId="{A8B93A2A-B598-42B3-ADF6-1D40D6830A6E}">
      <dsp:nvSpPr>
        <dsp:cNvPr id="0" name=""/>
        <dsp:cNvSpPr/>
      </dsp:nvSpPr>
      <dsp:spPr>
        <a:xfrm>
          <a:off x="4889560" y="1393885"/>
          <a:ext cx="473678" cy="91440"/>
        </a:xfrm>
        <a:custGeom>
          <a:avLst/>
          <a:gdLst/>
          <a:ahLst/>
          <a:cxnLst/>
          <a:rect l="0" t="0" r="0" b="0"/>
          <a:pathLst>
            <a:path>
              <a:moveTo>
                <a:pt x="0" y="45720"/>
              </a:moveTo>
              <a:lnTo>
                <a:pt x="473678" y="45720"/>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5113793" y="1437083"/>
        <a:ext cx="25213" cy="5042"/>
      </dsp:txXfrm>
    </dsp:sp>
    <dsp:sp modelId="{D583926B-7FE8-4366-93CF-DF2331155B49}">
      <dsp:nvSpPr>
        <dsp:cNvPr id="0" name=""/>
        <dsp:cNvSpPr/>
      </dsp:nvSpPr>
      <dsp:spPr>
        <a:xfrm>
          <a:off x="2698843" y="781850"/>
          <a:ext cx="2192517" cy="1315510"/>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Acquire funding</a:t>
          </a:r>
        </a:p>
      </dsp:txBody>
      <dsp:txXfrm>
        <a:off x="2698843" y="781850"/>
        <a:ext cx="2192517" cy="1315510"/>
      </dsp:txXfrm>
    </dsp:sp>
    <dsp:sp modelId="{5703BFC5-B496-44BB-9049-6C5FF0EC4DDE}">
      <dsp:nvSpPr>
        <dsp:cNvPr id="0" name=""/>
        <dsp:cNvSpPr/>
      </dsp:nvSpPr>
      <dsp:spPr>
        <a:xfrm>
          <a:off x="7586356" y="1393885"/>
          <a:ext cx="473678" cy="91440"/>
        </a:xfrm>
        <a:custGeom>
          <a:avLst/>
          <a:gdLst/>
          <a:ahLst/>
          <a:cxnLst/>
          <a:rect l="0" t="0" r="0" b="0"/>
          <a:pathLst>
            <a:path>
              <a:moveTo>
                <a:pt x="0" y="45720"/>
              </a:moveTo>
              <a:lnTo>
                <a:pt x="473678" y="45720"/>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7810589" y="1437083"/>
        <a:ext cx="25213" cy="5042"/>
      </dsp:txXfrm>
    </dsp:sp>
    <dsp:sp modelId="{6780EC65-DB42-4DD2-B34A-852B1E42A22C}">
      <dsp:nvSpPr>
        <dsp:cNvPr id="0" name=""/>
        <dsp:cNvSpPr/>
      </dsp:nvSpPr>
      <dsp:spPr>
        <a:xfrm>
          <a:off x="5395639" y="781850"/>
          <a:ext cx="2192517" cy="131551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Issue an RFP</a:t>
          </a:r>
        </a:p>
      </dsp:txBody>
      <dsp:txXfrm>
        <a:off x="5395639" y="781850"/>
        <a:ext cx="2192517" cy="1315510"/>
      </dsp:txXfrm>
    </dsp:sp>
    <dsp:sp modelId="{AF0C2392-C9D4-4624-AB21-58F3F74E58E7}">
      <dsp:nvSpPr>
        <dsp:cNvPr id="0" name=""/>
        <dsp:cNvSpPr/>
      </dsp:nvSpPr>
      <dsp:spPr>
        <a:xfrm>
          <a:off x="1098305" y="2095560"/>
          <a:ext cx="8090388" cy="473678"/>
        </a:xfrm>
        <a:custGeom>
          <a:avLst/>
          <a:gdLst/>
          <a:ahLst/>
          <a:cxnLst/>
          <a:rect l="0" t="0" r="0" b="0"/>
          <a:pathLst>
            <a:path>
              <a:moveTo>
                <a:pt x="8090388" y="0"/>
              </a:moveTo>
              <a:lnTo>
                <a:pt x="8090388" y="253939"/>
              </a:lnTo>
              <a:lnTo>
                <a:pt x="0" y="253939"/>
              </a:lnTo>
              <a:lnTo>
                <a:pt x="0" y="473678"/>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4940847" y="2329878"/>
        <a:ext cx="405304" cy="5042"/>
      </dsp:txXfrm>
    </dsp:sp>
    <dsp:sp modelId="{A1502D70-862F-49D7-AA0D-CB3D6EF4EE9D}">
      <dsp:nvSpPr>
        <dsp:cNvPr id="0" name=""/>
        <dsp:cNvSpPr/>
      </dsp:nvSpPr>
      <dsp:spPr>
        <a:xfrm>
          <a:off x="8092435" y="781850"/>
          <a:ext cx="2192517" cy="131551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Communicate with prospective respondents</a:t>
          </a:r>
        </a:p>
      </dsp:txBody>
      <dsp:txXfrm>
        <a:off x="8092435" y="781850"/>
        <a:ext cx="2192517" cy="1315510"/>
      </dsp:txXfrm>
    </dsp:sp>
    <dsp:sp modelId="{528D5449-20D3-4BBB-9F1C-4B6D378F21F7}">
      <dsp:nvSpPr>
        <dsp:cNvPr id="0" name=""/>
        <dsp:cNvSpPr/>
      </dsp:nvSpPr>
      <dsp:spPr>
        <a:xfrm>
          <a:off x="2192764" y="3213674"/>
          <a:ext cx="473678" cy="91440"/>
        </a:xfrm>
        <a:custGeom>
          <a:avLst/>
          <a:gdLst/>
          <a:ahLst/>
          <a:cxnLst/>
          <a:rect l="0" t="0" r="0" b="0"/>
          <a:pathLst>
            <a:path>
              <a:moveTo>
                <a:pt x="0" y="45720"/>
              </a:moveTo>
              <a:lnTo>
                <a:pt x="473678" y="45720"/>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2416996" y="3256873"/>
        <a:ext cx="25213" cy="5042"/>
      </dsp:txXfrm>
    </dsp:sp>
    <dsp:sp modelId="{B20A4ACF-4B43-43F5-816E-D35DD857CDD7}">
      <dsp:nvSpPr>
        <dsp:cNvPr id="0" name=""/>
        <dsp:cNvSpPr/>
      </dsp:nvSpPr>
      <dsp:spPr>
        <a:xfrm>
          <a:off x="2046" y="2601639"/>
          <a:ext cx="2192517" cy="131551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Accept proposals</a:t>
          </a:r>
        </a:p>
      </dsp:txBody>
      <dsp:txXfrm>
        <a:off x="2046" y="2601639"/>
        <a:ext cx="2192517" cy="1315510"/>
      </dsp:txXfrm>
    </dsp:sp>
    <dsp:sp modelId="{8A07FCA9-B197-49B8-8BC6-D7241F1C291C}">
      <dsp:nvSpPr>
        <dsp:cNvPr id="0" name=""/>
        <dsp:cNvSpPr/>
      </dsp:nvSpPr>
      <dsp:spPr>
        <a:xfrm>
          <a:off x="4889560" y="3213674"/>
          <a:ext cx="473678" cy="91440"/>
        </a:xfrm>
        <a:custGeom>
          <a:avLst/>
          <a:gdLst/>
          <a:ahLst/>
          <a:cxnLst/>
          <a:rect l="0" t="0" r="0" b="0"/>
          <a:pathLst>
            <a:path>
              <a:moveTo>
                <a:pt x="0" y="45720"/>
              </a:moveTo>
              <a:lnTo>
                <a:pt x="473678" y="45720"/>
              </a:lnTo>
            </a:path>
          </a:pathLst>
        </a:custGeom>
        <a:noFill/>
        <a:ln w="19050" cap="flat" cmpd="sng" algn="ctr">
          <a:solidFill>
            <a:schemeClr val="accent2">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tx1"/>
            </a:solidFill>
            <a:latin typeface="Arial" panose="020B0604020202020204" pitchFamily="34" charset="0"/>
            <a:cs typeface="Arial" panose="020B0604020202020204" pitchFamily="34" charset="0"/>
          </a:endParaRPr>
        </a:p>
      </dsp:txBody>
      <dsp:txXfrm>
        <a:off x="5113793" y="3256873"/>
        <a:ext cx="25213" cy="5042"/>
      </dsp:txXfrm>
    </dsp:sp>
    <dsp:sp modelId="{22F664ED-4E26-4717-B36B-D94C5A448DFD}">
      <dsp:nvSpPr>
        <dsp:cNvPr id="0" name=""/>
        <dsp:cNvSpPr/>
      </dsp:nvSpPr>
      <dsp:spPr>
        <a:xfrm>
          <a:off x="2698843" y="2601639"/>
          <a:ext cx="2192517" cy="1315510"/>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Select a vendor</a:t>
          </a:r>
        </a:p>
      </dsp:txBody>
      <dsp:txXfrm>
        <a:off x="2698843" y="2601639"/>
        <a:ext cx="2192517" cy="1315510"/>
      </dsp:txXfrm>
    </dsp:sp>
    <dsp:sp modelId="{AB2F360B-CBB9-4CA7-AD8C-344548203BD0}">
      <dsp:nvSpPr>
        <dsp:cNvPr id="0" name=""/>
        <dsp:cNvSpPr/>
      </dsp:nvSpPr>
      <dsp:spPr>
        <a:xfrm>
          <a:off x="5395639" y="2601639"/>
          <a:ext cx="2192517" cy="1315510"/>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Post-RFP procedures</a:t>
          </a:r>
        </a:p>
      </dsp:txBody>
      <dsp:txXfrm>
        <a:off x="5395639" y="2601639"/>
        <a:ext cx="2192517" cy="1315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F0AD9-11CD-4BCF-BBEC-CB8116B02C02}">
      <dsp:nvSpPr>
        <dsp:cNvPr id="0" name=""/>
        <dsp:cNvSpPr/>
      </dsp:nvSpPr>
      <dsp:spPr>
        <a:xfrm>
          <a:off x="94808" y="127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High availability</a:t>
          </a:r>
        </a:p>
      </dsp:txBody>
      <dsp:txXfrm>
        <a:off x="94808" y="1271"/>
        <a:ext cx="2348228" cy="1408937"/>
      </dsp:txXfrm>
    </dsp:sp>
    <dsp:sp modelId="{E27C5E3E-A3A0-45FE-9FF7-FAE4040407D4}">
      <dsp:nvSpPr>
        <dsp:cNvPr id="0" name=""/>
        <dsp:cNvSpPr/>
      </dsp:nvSpPr>
      <dsp:spPr>
        <a:xfrm>
          <a:off x="2677859" y="127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Bandwidth</a:t>
          </a:r>
        </a:p>
      </dsp:txBody>
      <dsp:txXfrm>
        <a:off x="2677859" y="1271"/>
        <a:ext cx="2348228" cy="1408937"/>
      </dsp:txXfrm>
    </dsp:sp>
    <dsp:sp modelId="{73A6C197-14FC-4141-9C5A-E733D40C60DE}">
      <dsp:nvSpPr>
        <dsp:cNvPr id="0" name=""/>
        <dsp:cNvSpPr/>
      </dsp:nvSpPr>
      <dsp:spPr>
        <a:xfrm>
          <a:off x="5260911" y="127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Physical infrastructure</a:t>
          </a:r>
        </a:p>
      </dsp:txBody>
      <dsp:txXfrm>
        <a:off x="5260911" y="1271"/>
        <a:ext cx="2348228" cy="1408937"/>
      </dsp:txXfrm>
    </dsp:sp>
    <dsp:sp modelId="{8F9B9E86-0EFB-46CA-8CC3-C59BD30FE3EA}">
      <dsp:nvSpPr>
        <dsp:cNvPr id="0" name=""/>
        <dsp:cNvSpPr/>
      </dsp:nvSpPr>
      <dsp:spPr>
        <a:xfrm>
          <a:off x="7843963" y="127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Hosting infrastructure</a:t>
          </a:r>
        </a:p>
      </dsp:txBody>
      <dsp:txXfrm>
        <a:off x="7843963" y="1271"/>
        <a:ext cx="2348228" cy="1408937"/>
      </dsp:txXfrm>
    </dsp:sp>
    <dsp:sp modelId="{359C9E38-A90B-4752-A707-014071E1FCF7}">
      <dsp:nvSpPr>
        <dsp:cNvPr id="0" name=""/>
        <dsp:cNvSpPr/>
      </dsp:nvSpPr>
      <dsp:spPr>
        <a:xfrm>
          <a:off x="94808" y="164503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Physical and logical topology</a:t>
          </a:r>
        </a:p>
      </dsp:txBody>
      <dsp:txXfrm>
        <a:off x="94808" y="1645031"/>
        <a:ext cx="2348228" cy="1408937"/>
      </dsp:txXfrm>
    </dsp:sp>
    <dsp:sp modelId="{675420AC-D438-43E9-866A-7934A1B776B8}">
      <dsp:nvSpPr>
        <dsp:cNvPr id="0" name=""/>
        <dsp:cNvSpPr/>
      </dsp:nvSpPr>
      <dsp:spPr>
        <a:xfrm>
          <a:off x="2677859" y="164503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Quantity and types of endpoints</a:t>
          </a:r>
        </a:p>
      </dsp:txBody>
      <dsp:txXfrm>
        <a:off x="2677859" y="1645031"/>
        <a:ext cx="2348228" cy="1408937"/>
      </dsp:txXfrm>
    </dsp:sp>
    <dsp:sp modelId="{39D58CF7-D34F-43E4-B631-D6141A026139}">
      <dsp:nvSpPr>
        <dsp:cNvPr id="0" name=""/>
        <dsp:cNvSpPr/>
      </dsp:nvSpPr>
      <dsp:spPr>
        <a:xfrm>
          <a:off x="5260911" y="164503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Access controls</a:t>
          </a:r>
        </a:p>
      </dsp:txBody>
      <dsp:txXfrm>
        <a:off x="5260911" y="1645031"/>
        <a:ext cx="2348228" cy="1408937"/>
      </dsp:txXfrm>
    </dsp:sp>
    <dsp:sp modelId="{522D73B3-2713-4DC8-B256-21EEFB03D221}">
      <dsp:nvSpPr>
        <dsp:cNvPr id="0" name=""/>
        <dsp:cNvSpPr/>
      </dsp:nvSpPr>
      <dsp:spPr>
        <a:xfrm>
          <a:off x="7843963" y="164503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Remote access</a:t>
          </a:r>
        </a:p>
      </dsp:txBody>
      <dsp:txXfrm>
        <a:off x="7843963" y="1645031"/>
        <a:ext cx="2348228" cy="1408937"/>
      </dsp:txXfrm>
    </dsp:sp>
    <dsp:sp modelId="{DD8A1DAC-DDA8-4744-BEFA-713087CB89B1}">
      <dsp:nvSpPr>
        <dsp:cNvPr id="0" name=""/>
        <dsp:cNvSpPr/>
      </dsp:nvSpPr>
      <dsp:spPr>
        <a:xfrm>
          <a:off x="94808" y="328879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System/</a:t>
          </a:r>
          <a:br>
            <a:rPr lang="en-US" sz="2100" kern="1200" dirty="0">
              <a:solidFill>
                <a:schemeClr val="tx1"/>
              </a:solidFill>
              <a:latin typeface="Arial" panose="020B0604020202020204" pitchFamily="34" charset="0"/>
              <a:cs typeface="Arial" panose="020B0604020202020204" pitchFamily="34" charset="0"/>
            </a:rPr>
          </a:br>
          <a:r>
            <a:rPr lang="en-US" sz="2100" kern="1200" dirty="0">
              <a:solidFill>
                <a:schemeClr val="tx1"/>
              </a:solidFill>
              <a:latin typeface="Arial" panose="020B0604020202020204" pitchFamily="34" charset="0"/>
              <a:cs typeface="Arial" panose="020B0604020202020204" pitchFamily="34" charset="0"/>
            </a:rPr>
            <a:t>application/data connectivity</a:t>
          </a:r>
        </a:p>
      </dsp:txBody>
      <dsp:txXfrm>
        <a:off x="94808" y="3288791"/>
        <a:ext cx="2348228" cy="1408937"/>
      </dsp:txXfrm>
    </dsp:sp>
    <dsp:sp modelId="{52AA6B3D-2AF0-462E-83D2-9CF0E0E11FA9}">
      <dsp:nvSpPr>
        <dsp:cNvPr id="0" name=""/>
        <dsp:cNvSpPr/>
      </dsp:nvSpPr>
      <dsp:spPr>
        <a:xfrm>
          <a:off x="2677859" y="328879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Network security</a:t>
          </a:r>
        </a:p>
      </dsp:txBody>
      <dsp:txXfrm>
        <a:off x="2677859" y="3288791"/>
        <a:ext cx="2348228" cy="1408937"/>
      </dsp:txXfrm>
    </dsp:sp>
    <dsp:sp modelId="{210101FA-31E8-4D3A-8D2D-E02F57F3A1AE}">
      <dsp:nvSpPr>
        <dsp:cNvPr id="0" name=""/>
        <dsp:cNvSpPr/>
      </dsp:nvSpPr>
      <dsp:spPr>
        <a:xfrm>
          <a:off x="5260911" y="328879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Network operations</a:t>
          </a:r>
        </a:p>
      </dsp:txBody>
      <dsp:txXfrm>
        <a:off x="5260911" y="3288791"/>
        <a:ext cx="2348228" cy="1408937"/>
      </dsp:txXfrm>
    </dsp:sp>
    <dsp:sp modelId="{23C32393-30B6-4525-8B1A-545C44653796}">
      <dsp:nvSpPr>
        <dsp:cNvPr id="0" name=""/>
        <dsp:cNvSpPr/>
      </dsp:nvSpPr>
      <dsp:spPr>
        <a:xfrm>
          <a:off x="7843963" y="3288791"/>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Network management</a:t>
          </a:r>
        </a:p>
      </dsp:txBody>
      <dsp:txXfrm>
        <a:off x="7843963" y="3288791"/>
        <a:ext cx="2348228" cy="1408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9/13/2023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1175611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include</a:t>
            </a:r>
          </a:p>
          <a:p>
            <a:pPr marL="171450" indent="-171450">
              <a:buFont typeface="Arial" panose="020B0604020202020204" pitchFamily="34" charset="0"/>
              <a:buChar char="•"/>
            </a:pPr>
            <a:r>
              <a:rPr lang="en-US" dirty="0"/>
              <a:t>Maintaining bank accounts</a:t>
            </a:r>
          </a:p>
          <a:p>
            <a:pPr marL="171450" indent="-171450">
              <a:buFont typeface="Arial" panose="020B0604020202020204" pitchFamily="34" charset="0"/>
              <a:buChar char="•"/>
            </a:pPr>
            <a:r>
              <a:rPr lang="en-US" dirty="0"/>
              <a:t>Managing investment portfolios</a:t>
            </a:r>
          </a:p>
          <a:p>
            <a:pPr marL="171450" indent="-171450">
              <a:buFont typeface="Arial" panose="020B0604020202020204" pitchFamily="34" charset="0"/>
              <a:buChar char="•"/>
            </a:pPr>
            <a:r>
              <a:rPr lang="en-US" dirty="0"/>
              <a:t>Trading in securities</a:t>
            </a:r>
          </a:p>
          <a:p>
            <a:pPr marL="171450" indent="-171450">
              <a:buFont typeface="Arial" panose="020B0604020202020204" pitchFamily="34" charset="0"/>
              <a:buChar char="•"/>
            </a:pPr>
            <a:r>
              <a:rPr lang="en-US" dirty="0"/>
              <a:t>Making loans and mortgages</a:t>
            </a:r>
          </a:p>
          <a:p>
            <a:pPr marL="171450" indent="-171450">
              <a:buFont typeface="Arial" panose="020B0604020202020204" pitchFamily="34" charset="0"/>
              <a:buChar char="•"/>
            </a:pPr>
            <a:r>
              <a:rPr lang="en-US" dirty="0"/>
              <a:t>Financial planning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Confidentiality – assurance that only authorized users can access or view data</a:t>
            </a:r>
          </a:p>
          <a:p>
            <a:pPr marL="0" indent="0">
              <a:buFont typeface="Arial" panose="020B0604020202020204" pitchFamily="34" charset="0"/>
              <a:buNone/>
            </a:pPr>
            <a:r>
              <a:rPr lang="en-US" dirty="0"/>
              <a:t>Integrity – assurance that only authorized users can modify data</a:t>
            </a:r>
          </a:p>
        </p:txBody>
      </p:sp>
      <p:sp>
        <p:nvSpPr>
          <p:cNvPr id="4" name="Slide Number Placeholder 3"/>
          <p:cNvSpPr>
            <a:spLocks noGrp="1"/>
          </p:cNvSpPr>
          <p:nvPr>
            <p:ph type="sldNum" sz="quarter" idx="5"/>
          </p:nvPr>
        </p:nvSpPr>
        <p:spPr/>
        <p:txBody>
          <a:bodyPr/>
          <a:lstStyle/>
          <a:p>
            <a:fld id="{DED491D0-8E1B-49C7-849B-A28568D94497}" type="slidenum">
              <a:rPr lang="en-US" smtClean="0"/>
              <a:pPr/>
              <a:t>13</a:t>
            </a:fld>
            <a:endParaRPr lang="en-US" dirty="0"/>
          </a:p>
        </p:txBody>
      </p:sp>
    </p:spTree>
    <p:extLst>
      <p:ext uri="{BB962C8B-B14F-4D97-AF65-F5344CB8AC3E}">
        <p14:creationId xmlns:p14="http://schemas.microsoft.com/office/powerpoint/2010/main" val="60341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Timely, secure, and clear and reliable</a:t>
            </a:r>
          </a:p>
        </p:txBody>
      </p:sp>
      <p:sp>
        <p:nvSpPr>
          <p:cNvPr id="4" name="Slide Number Placeholder 3"/>
          <p:cNvSpPr>
            <a:spLocks noGrp="1"/>
          </p:cNvSpPr>
          <p:nvPr>
            <p:ph type="sldNum" sz="quarter" idx="5"/>
          </p:nvPr>
        </p:nvSpPr>
        <p:spPr/>
        <p:txBody>
          <a:bodyPr/>
          <a:lstStyle/>
          <a:p>
            <a:fld id="{DED491D0-8E1B-49C7-849B-A28568D94497}" type="slidenum">
              <a:rPr lang="en-US" smtClean="0"/>
              <a:pPr/>
              <a:t>14</a:t>
            </a:fld>
            <a:endParaRPr lang="en-US" dirty="0"/>
          </a:p>
        </p:txBody>
      </p:sp>
    </p:spTree>
    <p:extLst>
      <p:ext uri="{BB962C8B-B14F-4D97-AF65-F5344CB8AC3E}">
        <p14:creationId xmlns:p14="http://schemas.microsoft.com/office/powerpoint/2010/main" val="193296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290675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PII (personally </a:t>
            </a:r>
            <a:r>
              <a:rPr lang="en-US" dirty="0" err="1"/>
              <a:t>identificable</a:t>
            </a:r>
            <a:r>
              <a:rPr lang="en-US" dirty="0"/>
              <a:t> information)</a:t>
            </a:r>
          </a:p>
        </p:txBody>
      </p:sp>
      <p:sp>
        <p:nvSpPr>
          <p:cNvPr id="4" name="Slide Number Placeholder 3"/>
          <p:cNvSpPr>
            <a:spLocks noGrp="1"/>
          </p:cNvSpPr>
          <p:nvPr>
            <p:ph type="sldNum" sz="quarter" idx="5"/>
          </p:nvPr>
        </p:nvSpPr>
        <p:spPr/>
        <p:txBody>
          <a:bodyPr/>
          <a:lstStyle/>
          <a:p>
            <a:fld id="{DED491D0-8E1B-49C7-849B-A28568D94497}" type="slidenum">
              <a:rPr lang="en-US" smtClean="0"/>
              <a:pPr/>
              <a:t>16</a:t>
            </a:fld>
            <a:endParaRPr lang="en-US" dirty="0"/>
          </a:p>
        </p:txBody>
      </p:sp>
    </p:spTree>
    <p:extLst>
      <p:ext uri="{BB962C8B-B14F-4D97-AF65-F5344CB8AC3E}">
        <p14:creationId xmlns:p14="http://schemas.microsoft.com/office/powerpoint/2010/main" val="215296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purchase decision depends on factors:</a:t>
            </a:r>
          </a:p>
          <a:p>
            <a:pPr marL="171450" indent="-171450">
              <a:buFont typeface="Arial" panose="020B0604020202020204" pitchFamily="34" charset="0"/>
              <a:buChar char="•"/>
            </a:pPr>
            <a:r>
              <a:rPr lang="en-US" dirty="0"/>
              <a:t>Purchase price</a:t>
            </a:r>
          </a:p>
          <a:p>
            <a:pPr marL="171450" indent="-171450">
              <a:buFont typeface="Arial" panose="020B0604020202020204" pitchFamily="34" charset="0"/>
              <a:buChar char="•"/>
            </a:pPr>
            <a:r>
              <a:rPr lang="en-US" dirty="0"/>
              <a:t>Availability</a:t>
            </a:r>
          </a:p>
          <a:p>
            <a:pPr marL="171450" indent="-171450">
              <a:buFont typeface="Arial" panose="020B0604020202020204" pitchFamily="34" charset="0"/>
              <a:buChar char="•"/>
            </a:pPr>
            <a:r>
              <a:rPr lang="en-US" dirty="0"/>
              <a:t>Shipping cost</a:t>
            </a:r>
          </a:p>
          <a:p>
            <a:pPr marL="171450" indent="-171450">
              <a:buFont typeface="Arial" panose="020B0604020202020204" pitchFamily="34" charset="0"/>
              <a:buChar char="•"/>
            </a:pPr>
            <a:r>
              <a:rPr lang="en-US" dirty="0"/>
              <a:t>After-sales support</a:t>
            </a:r>
          </a:p>
        </p:txBody>
      </p:sp>
      <p:sp>
        <p:nvSpPr>
          <p:cNvPr id="4" name="Slide Number Placeholder 3"/>
          <p:cNvSpPr>
            <a:spLocks noGrp="1"/>
          </p:cNvSpPr>
          <p:nvPr>
            <p:ph type="sldNum" sz="quarter" idx="5"/>
          </p:nvPr>
        </p:nvSpPr>
        <p:spPr/>
        <p:txBody>
          <a:bodyPr/>
          <a:lstStyle/>
          <a:p>
            <a:fld id="{DED491D0-8E1B-49C7-849B-A28568D94497}" type="slidenum">
              <a:rPr lang="en-US" smtClean="0"/>
              <a:pPr/>
              <a:t>17</a:t>
            </a:fld>
            <a:endParaRPr lang="en-US" dirty="0"/>
          </a:p>
        </p:txBody>
      </p:sp>
    </p:spTree>
    <p:extLst>
      <p:ext uri="{BB962C8B-B14F-4D97-AF65-F5344CB8AC3E}">
        <p14:creationId xmlns:p14="http://schemas.microsoft.com/office/powerpoint/2010/main" val="282676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18</a:t>
            </a:fld>
            <a:endParaRPr lang="en-US" dirty="0"/>
          </a:p>
        </p:txBody>
      </p:sp>
    </p:spTree>
    <p:extLst>
      <p:ext uri="{BB962C8B-B14F-4D97-AF65-F5344CB8AC3E}">
        <p14:creationId xmlns:p14="http://schemas.microsoft.com/office/powerpoint/2010/main" val="105598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19</a:t>
            </a:fld>
            <a:endParaRPr lang="en-US" dirty="0"/>
          </a:p>
        </p:txBody>
      </p:sp>
    </p:spTree>
    <p:extLst>
      <p:ext uri="{BB962C8B-B14F-4D97-AF65-F5344CB8AC3E}">
        <p14:creationId xmlns:p14="http://schemas.microsoft.com/office/powerpoint/2010/main" val="272348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Specialize in travel arrangements, transportation and shipping</a:t>
            </a:r>
          </a:p>
          <a:p>
            <a:endParaRPr lang="en-US" dirty="0"/>
          </a:p>
          <a:p>
            <a:r>
              <a:rPr lang="en-US" dirty="0"/>
              <a:t>Radio frequency identification (RFID)</a:t>
            </a:r>
          </a:p>
        </p:txBody>
      </p:sp>
      <p:sp>
        <p:nvSpPr>
          <p:cNvPr id="4" name="Slide Number Placeholder 3"/>
          <p:cNvSpPr>
            <a:spLocks noGrp="1"/>
          </p:cNvSpPr>
          <p:nvPr>
            <p:ph type="sldNum" sz="quarter" idx="5"/>
          </p:nvPr>
        </p:nvSpPr>
        <p:spPr/>
        <p:txBody>
          <a:bodyPr/>
          <a:lstStyle/>
          <a:p>
            <a:fld id="{DED491D0-8E1B-49C7-849B-A28568D94497}" type="slidenum">
              <a:rPr lang="en-US" smtClean="0"/>
              <a:pPr/>
              <a:t>21</a:t>
            </a:fld>
            <a:endParaRPr lang="en-US" dirty="0"/>
          </a:p>
        </p:txBody>
      </p:sp>
    </p:spTree>
    <p:extLst>
      <p:ext uri="{BB962C8B-B14F-4D97-AF65-F5344CB8AC3E}">
        <p14:creationId xmlns:p14="http://schemas.microsoft.com/office/powerpoint/2010/main" val="136399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Increase in visibility and validation requirements</a:t>
            </a:r>
          </a:p>
          <a:p>
            <a:r>
              <a:rPr lang="en-US" dirty="0"/>
              <a:t>Doing business with them is subject to inspection</a:t>
            </a:r>
          </a:p>
          <a:p>
            <a:endParaRPr lang="en-US" dirty="0"/>
          </a:p>
          <a:p>
            <a:r>
              <a:rPr lang="en-US" dirty="0"/>
              <a:t>RFP – formal document that describes the problem and requests a solution</a:t>
            </a:r>
          </a:p>
          <a:p>
            <a:endParaRPr lang="en-US" dirty="0"/>
          </a:p>
          <a:p>
            <a:r>
              <a:rPr lang="en-US" dirty="0"/>
              <a:t>RFP phases/steps:</a:t>
            </a:r>
          </a:p>
          <a:p>
            <a:pPr marL="171450" indent="-171450">
              <a:buFont typeface="Arial" panose="020B0604020202020204" pitchFamily="34" charset="0"/>
              <a:buChar char="•"/>
            </a:pPr>
            <a:r>
              <a:rPr lang="en-US" dirty="0"/>
              <a:t>Preliminary – red</a:t>
            </a:r>
          </a:p>
          <a:p>
            <a:pPr marL="171450" indent="-171450">
              <a:buFont typeface="Arial" panose="020B0604020202020204" pitchFamily="34" charset="0"/>
              <a:buChar char="•"/>
            </a:pPr>
            <a:r>
              <a:rPr lang="en-US" dirty="0"/>
              <a:t>Active – yellow</a:t>
            </a:r>
          </a:p>
          <a:p>
            <a:pPr marL="171450" indent="-171450">
              <a:buFont typeface="Arial" panose="020B0604020202020204" pitchFamily="34" charset="0"/>
              <a:buChar char="•"/>
            </a:pPr>
            <a:r>
              <a:rPr lang="en-US" dirty="0"/>
              <a:t>Award - green</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011318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RFP limits communication to specific parties, avoiding undocumented information exchange</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23</a:t>
            </a:fld>
            <a:endParaRPr lang="en-US" dirty="0"/>
          </a:p>
        </p:txBody>
      </p:sp>
    </p:spTree>
    <p:extLst>
      <p:ext uri="{BB962C8B-B14F-4D97-AF65-F5344CB8AC3E}">
        <p14:creationId xmlns:p14="http://schemas.microsoft.com/office/powerpoint/2010/main" val="48939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See that people will be online</a:t>
            </a:r>
          </a:p>
          <a:p>
            <a:pPr marL="171450" indent="-171450">
              <a:buFont typeface="Arial" panose="020B0604020202020204" pitchFamily="34" charset="0"/>
              <a:buChar char="•"/>
            </a:pPr>
            <a:r>
              <a:rPr lang="en-US" dirty="0"/>
              <a:t>Make sure that people are doing their work</a:t>
            </a:r>
          </a:p>
          <a:p>
            <a:pPr marL="171450" indent="-171450">
              <a:buFont typeface="Arial" panose="020B0604020202020204" pitchFamily="34" charset="0"/>
              <a:buChar char="•"/>
            </a:pPr>
            <a:r>
              <a:rPr lang="en-US" dirty="0"/>
              <a:t>Every technology fulfill a need (that need produces it)</a:t>
            </a:r>
          </a:p>
        </p:txBody>
      </p:sp>
      <p:sp>
        <p:nvSpPr>
          <p:cNvPr id="4" name="Slide Number Placeholder 3"/>
          <p:cNvSpPr>
            <a:spLocks noGrp="1"/>
          </p:cNvSpPr>
          <p:nvPr>
            <p:ph type="sldNum" sz="quarter" idx="5"/>
          </p:nvPr>
        </p:nvSpPr>
        <p:spPr/>
        <p:txBody>
          <a:bodyPr/>
          <a:lstStyle/>
          <a:p>
            <a:fld id="{DED491D0-8E1B-49C7-849B-A28568D94497}" type="slidenum">
              <a:rPr lang="en-US" smtClean="0"/>
              <a:pPr/>
              <a:t>3</a:t>
            </a:fld>
            <a:endParaRPr lang="en-US" dirty="0"/>
          </a:p>
        </p:txBody>
      </p:sp>
    </p:spTree>
    <p:extLst>
      <p:ext uri="{BB962C8B-B14F-4D97-AF65-F5344CB8AC3E}">
        <p14:creationId xmlns:p14="http://schemas.microsoft.com/office/powerpoint/2010/main" val="2611130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24</a:t>
            </a:fld>
            <a:endParaRPr lang="en-US" dirty="0"/>
          </a:p>
        </p:txBody>
      </p:sp>
    </p:spTree>
    <p:extLst>
      <p:ext uri="{BB962C8B-B14F-4D97-AF65-F5344CB8AC3E}">
        <p14:creationId xmlns:p14="http://schemas.microsoft.com/office/powerpoint/2010/main" val="3997387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25</a:t>
            </a:fld>
            <a:endParaRPr lang="en-US" dirty="0"/>
          </a:p>
        </p:txBody>
      </p:sp>
    </p:spTree>
    <p:extLst>
      <p:ext uri="{BB962C8B-B14F-4D97-AF65-F5344CB8AC3E}">
        <p14:creationId xmlns:p14="http://schemas.microsoft.com/office/powerpoint/2010/main" val="298249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447967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After the steps at the mapping stage:</a:t>
            </a:r>
          </a:p>
          <a:p>
            <a:pPr marL="171450" indent="-171450">
              <a:buFont typeface="Arial" panose="020B0604020202020204" pitchFamily="34" charset="0"/>
              <a:buChar char="•"/>
            </a:pPr>
            <a:r>
              <a:rPr lang="en-US" dirty="0"/>
              <a:t>Define scope of work</a:t>
            </a:r>
          </a:p>
          <a:p>
            <a:pPr marL="171450" indent="-171450">
              <a:buFont typeface="Arial" panose="020B0604020202020204" pitchFamily="34" charset="0"/>
              <a:buChar char="•"/>
            </a:pPr>
            <a:r>
              <a:rPr lang="en-US" dirty="0"/>
              <a:t>Schedule activities</a:t>
            </a:r>
          </a:p>
          <a:p>
            <a:pPr marL="171450" indent="-171450">
              <a:buFont typeface="Arial" panose="020B0604020202020204" pitchFamily="34" charset="0"/>
              <a:buChar char="•"/>
            </a:pPr>
            <a:r>
              <a:rPr lang="en-US" dirty="0"/>
              <a:t>Execute plan</a:t>
            </a:r>
          </a:p>
          <a:p>
            <a:pPr marL="171450" indent="-171450">
              <a:buFont typeface="Arial" panose="020B0604020202020204" pitchFamily="34" charset="0"/>
              <a:buChar char="•"/>
            </a:pPr>
            <a:r>
              <a:rPr lang="en-US" dirty="0"/>
              <a:t>Monitor solution</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28</a:t>
            </a:fld>
            <a:endParaRPr lang="en-US" dirty="0"/>
          </a:p>
        </p:txBody>
      </p:sp>
    </p:spTree>
    <p:extLst>
      <p:ext uri="{BB962C8B-B14F-4D97-AF65-F5344CB8AC3E}">
        <p14:creationId xmlns:p14="http://schemas.microsoft.com/office/powerpoint/2010/main" val="1232208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30</a:t>
            </a:fld>
            <a:endParaRPr lang="en-US" dirty="0"/>
          </a:p>
        </p:txBody>
      </p:sp>
    </p:spTree>
    <p:extLst>
      <p:ext uri="{BB962C8B-B14F-4D97-AF65-F5344CB8AC3E}">
        <p14:creationId xmlns:p14="http://schemas.microsoft.com/office/powerpoint/2010/main" val="2693470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31</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a:t>
            </a:fld>
            <a:endParaRPr lang="en-US" dirty="0"/>
          </a:p>
        </p:txBody>
      </p:sp>
    </p:spTree>
    <p:extLst>
      <p:ext uri="{BB962C8B-B14F-4D97-AF65-F5344CB8AC3E}">
        <p14:creationId xmlns:p14="http://schemas.microsoft.com/office/powerpoint/2010/main" val="110644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Encounter 3 main operational challenges:</a:t>
            </a:r>
          </a:p>
          <a:p>
            <a:pPr marL="228600" indent="-228600">
              <a:buAutoNum type="arabicPeriod"/>
            </a:pPr>
            <a:r>
              <a:rPr lang="en-US" dirty="0"/>
              <a:t>Reducing costs</a:t>
            </a:r>
          </a:p>
          <a:p>
            <a:pPr marL="228600" indent="-228600">
              <a:buAutoNum type="arabicPeriod"/>
            </a:pPr>
            <a:r>
              <a:rPr lang="en-US" dirty="0"/>
              <a:t>Improving team collaboration</a:t>
            </a:r>
          </a:p>
          <a:p>
            <a:pPr marL="228600" indent="-228600">
              <a:buAutoNum type="arabicPeriod"/>
            </a:pPr>
            <a:r>
              <a:rPr lang="en-US" dirty="0"/>
              <a:t>Providing better customer service</a:t>
            </a:r>
          </a:p>
        </p:txBody>
      </p:sp>
      <p:sp>
        <p:nvSpPr>
          <p:cNvPr id="4" name="Slide Number Placeholder 3"/>
          <p:cNvSpPr>
            <a:spLocks noGrp="1"/>
          </p:cNvSpPr>
          <p:nvPr>
            <p:ph type="sldNum" sz="quarter" idx="5"/>
          </p:nvPr>
        </p:nvSpPr>
        <p:spPr/>
        <p:txBody>
          <a:bodyPr/>
          <a:lstStyle/>
          <a:p>
            <a:fld id="{DED491D0-8E1B-49C7-849B-A28568D94497}" type="slidenum">
              <a:rPr lang="en-US" smtClean="0"/>
              <a:pPr/>
              <a:t>6</a:t>
            </a:fld>
            <a:endParaRPr lang="en-US" dirty="0"/>
          </a:p>
        </p:txBody>
      </p:sp>
    </p:spTree>
    <p:extLst>
      <p:ext uri="{BB962C8B-B14F-4D97-AF65-F5344CB8AC3E}">
        <p14:creationId xmlns:p14="http://schemas.microsoft.com/office/powerpoint/2010/main" val="420819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93502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SMB perception – important that it doesn’t appear smaller or limited so that customers and partners can perceive that it can meet their needs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8</a:t>
            </a:fld>
            <a:endParaRPr lang="en-US" dirty="0"/>
          </a:p>
        </p:txBody>
      </p:sp>
    </p:spTree>
    <p:extLst>
      <p:ext uri="{BB962C8B-B14F-4D97-AF65-F5344CB8AC3E}">
        <p14:creationId xmlns:p14="http://schemas.microsoft.com/office/powerpoint/2010/main" val="374780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9</a:t>
            </a:fld>
            <a:endParaRPr lang="en-US" dirty="0"/>
          </a:p>
        </p:txBody>
      </p:sp>
    </p:spTree>
    <p:extLst>
      <p:ext uri="{BB962C8B-B14F-4D97-AF65-F5344CB8AC3E}">
        <p14:creationId xmlns:p14="http://schemas.microsoft.com/office/powerpoint/2010/main" val="33300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Flexibility of telecommuting and remote access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10</a:t>
            </a:fld>
            <a:endParaRPr lang="en-US" dirty="0"/>
          </a:p>
        </p:txBody>
      </p:sp>
    </p:spTree>
    <p:extLst>
      <p:ext uri="{BB962C8B-B14F-4D97-AF65-F5344CB8AC3E}">
        <p14:creationId xmlns:p14="http://schemas.microsoft.com/office/powerpoint/2010/main" val="1514001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Protocol = a set of rules that define a particular aspect of communication</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12</a:t>
            </a:fld>
            <a:endParaRPr lang="en-US" dirty="0"/>
          </a:p>
        </p:txBody>
      </p:sp>
    </p:spTree>
    <p:extLst>
      <p:ext uri="{BB962C8B-B14F-4D97-AF65-F5344CB8AC3E}">
        <p14:creationId xmlns:p14="http://schemas.microsoft.com/office/powerpoint/2010/main" val="3178278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
    </p:custDataLst>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0"/>
    </p:custDataLst>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4.sv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8.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21.sv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4.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5.svg"/><Relationship Id="rId4" Type="http://schemas.openxmlformats.org/officeDocument/2006/relationships/diagramData" Target="../diagrams/data1.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2</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normAutofit fontScale="90000"/>
          </a:bodyPr>
          <a:lstStyle/>
          <a:p>
            <a:r>
              <a:rPr lang="en-US" dirty="0"/>
              <a:t>Solving Today’s Business Communication Challenges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Small Office/Home Office (SOHO) Business</a:t>
            </a:r>
          </a:p>
        </p:txBody>
      </p:sp>
      <p:pic>
        <p:nvPicPr>
          <p:cNvPr id="4" name="Picture 3" descr="An illustration presents employing of a handful of recruits by a small office or a home office. The text reads, fewer than 10 employees."/>
          <p:cNvPicPr>
            <a:picLocks noChangeAspect="1"/>
          </p:cNvPicPr>
          <p:nvPr/>
        </p:nvPicPr>
        <p:blipFill>
          <a:blip r:embed="rId4" cstate="print"/>
          <a:stretch>
            <a:fillRect/>
          </a:stretch>
        </p:blipFill>
        <p:spPr>
          <a:xfrm>
            <a:off x="4423644" y="1680028"/>
            <a:ext cx="3181676" cy="3957308"/>
          </a:xfrm>
          <a:prstGeom prst="rect">
            <a:avLst/>
          </a:prstGeom>
        </p:spPr>
      </p:pic>
      <p:sp>
        <p:nvSpPr>
          <p:cNvPr id="6" name="Rectangle 5"/>
          <p:cNvSpPr/>
          <p:nvPr/>
        </p:nvSpPr>
        <p:spPr>
          <a:xfrm>
            <a:off x="4339754" y="5616806"/>
            <a:ext cx="3686645" cy="646331"/>
          </a:xfrm>
          <a:prstGeom prst="rect">
            <a:avLst/>
          </a:prstGeom>
        </p:spPr>
        <p:txBody>
          <a:bodyPr wrap="square">
            <a:spAutoFit/>
          </a:bodyPr>
          <a:lstStyle/>
          <a:p>
            <a:r>
              <a:rPr lang="en-US" b="1" dirty="0">
                <a:latin typeface="Arial" pitchFamily="34" charset="0"/>
                <a:cs typeface="Arial" pitchFamily="34" charset="0"/>
              </a:rPr>
              <a:t>FIGURE 2-3 </a:t>
            </a:r>
            <a:r>
              <a:rPr lang="en-US" dirty="0">
                <a:latin typeface="Arial" pitchFamily="34" charset="0"/>
                <a:cs typeface="Arial" pitchFamily="34" charset="0"/>
              </a:rPr>
              <a:t>Small office/home office (SOHO) business.</a:t>
            </a:r>
          </a:p>
        </p:txBody>
      </p:sp>
    </p:spTree>
    <p:custDataLst>
      <p:tags r:id="rId1"/>
    </p:custDataLst>
    <p:extLst>
      <p:ext uri="{BB962C8B-B14F-4D97-AF65-F5344CB8AC3E}">
        <p14:creationId xmlns:p14="http://schemas.microsoft.com/office/powerpoint/2010/main" val="54432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SOHO challenges:</a:t>
            </a:r>
          </a:p>
          <a:p>
            <a:pPr>
              <a:spcBef>
                <a:spcPts val="0"/>
              </a:spcBef>
            </a:pPr>
            <a:r>
              <a:rPr lang="en-US" dirty="0"/>
              <a:t>Competing with enterprises and SMBs</a:t>
            </a:r>
          </a:p>
          <a:p>
            <a:pPr>
              <a:spcBef>
                <a:spcPts val="0"/>
              </a:spcBef>
            </a:pPr>
            <a:r>
              <a:rPr lang="en-US" dirty="0"/>
              <a:t>Reaching the customer</a:t>
            </a:r>
          </a:p>
          <a:p>
            <a:pPr>
              <a:spcBef>
                <a:spcPts val="0"/>
              </a:spcBef>
            </a:pPr>
            <a:r>
              <a:rPr lang="en-US" dirty="0"/>
              <a:t>Managing time</a:t>
            </a:r>
          </a:p>
          <a:p>
            <a:pPr>
              <a:spcBef>
                <a:spcPts val="0"/>
              </a:spcBef>
            </a:pPr>
            <a:r>
              <a:rPr lang="en-US" dirty="0"/>
              <a:t>Operating on a limited budget</a:t>
            </a:r>
          </a:p>
          <a:p>
            <a:pPr>
              <a:spcBef>
                <a:spcPts val="0"/>
              </a:spcBef>
            </a:pPr>
            <a:r>
              <a:rPr lang="en-US" dirty="0"/>
              <a:t>Meeting customer needs</a:t>
            </a:r>
          </a:p>
          <a:p>
            <a:pPr>
              <a:spcBef>
                <a:spcPts val="0"/>
              </a:spcBef>
            </a:pPr>
            <a:r>
              <a:rPr lang="en-US" dirty="0"/>
              <a:t>Maintaining security</a:t>
            </a:r>
          </a:p>
        </p:txBody>
      </p:sp>
    </p:spTree>
    <p:extLst>
      <p:ext uri="{BB962C8B-B14F-4D97-AF65-F5344CB8AC3E}">
        <p14:creationId xmlns:p14="http://schemas.microsoft.com/office/powerpoint/2010/main" val="1074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Solving Enterprise Business Communication Challenges</a:t>
            </a:r>
          </a:p>
        </p:txBody>
      </p:sp>
      <p:graphicFrame>
        <p:nvGraphicFramePr>
          <p:cNvPr id="3" name="Content Placeholder 2">
            <a:extLst>
              <a:ext uri="{FF2B5EF4-FFF2-40B4-BE49-F238E27FC236}">
                <a16:creationId xmlns:a16="http://schemas.microsoft.com/office/drawing/2014/main" id="{77B3191E-2344-4821-BECB-D7CCD8C2C8DA}"/>
              </a:ext>
            </a:extLst>
          </p:cNvPr>
          <p:cNvGraphicFramePr>
            <a:graphicFrameLocks noGrp="1"/>
          </p:cNvGraphicFramePr>
          <p:nvPr>
            <p:ph idx="1"/>
            <p:extLst>
              <p:ext uri="{D42A27DB-BD31-4B8C-83A1-F6EECF244321}">
                <p14:modId xmlns:p14="http://schemas.microsoft.com/office/powerpoint/2010/main" val="131362232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309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Banking and Financial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Need timely, secure, clear, and reliable customer communications</a:t>
            </a:r>
          </a:p>
          <a:p>
            <a:r>
              <a:rPr lang="en-US" dirty="0"/>
              <a:t>Confidentiality and integrity are very important</a:t>
            </a:r>
          </a:p>
          <a:p>
            <a:r>
              <a:rPr lang="en-US" dirty="0"/>
              <a:t>Example UC solutions:</a:t>
            </a:r>
          </a:p>
          <a:p>
            <a:pPr lvl="1"/>
            <a:r>
              <a:rPr lang="en-US" dirty="0"/>
              <a:t>Chat or audio/video conferencing at automated teller machines (ATMs)</a:t>
            </a:r>
          </a:p>
          <a:p>
            <a:pPr lvl="1"/>
            <a:r>
              <a:rPr lang="en-US" dirty="0"/>
              <a:t>Integrated analysis training and tools</a:t>
            </a:r>
          </a:p>
          <a:p>
            <a:pPr lvl="1"/>
            <a:r>
              <a:rPr lang="en-US" dirty="0"/>
              <a:t>Multimodal trade alerts and execution</a:t>
            </a:r>
          </a:p>
          <a:p>
            <a:endParaRPr lang="en-US" dirty="0"/>
          </a:p>
          <a:p>
            <a:endParaRPr lang="en-US" dirty="0"/>
          </a:p>
        </p:txBody>
      </p:sp>
      <p:pic>
        <p:nvPicPr>
          <p:cNvPr id="5" name="Picture 4" descr="An illustration has conumers connected to banking and financial services via internet. The wide range of customer services is provided by this business enterprise via the internet, through which customers access the services."/>
          <p:cNvPicPr>
            <a:picLocks noChangeAspect="1"/>
          </p:cNvPicPr>
          <p:nvPr/>
        </p:nvPicPr>
        <p:blipFill>
          <a:blip r:embed="rId4" cstate="print"/>
          <a:stretch>
            <a:fillRect/>
          </a:stretch>
        </p:blipFill>
        <p:spPr>
          <a:xfrm>
            <a:off x="6680696" y="1461052"/>
            <a:ext cx="4023264" cy="4119822"/>
          </a:xfrm>
          <a:prstGeom prst="rect">
            <a:avLst/>
          </a:prstGeom>
        </p:spPr>
      </p:pic>
      <p:sp>
        <p:nvSpPr>
          <p:cNvPr id="6" name="Rectangle 5"/>
          <p:cNvSpPr/>
          <p:nvPr/>
        </p:nvSpPr>
        <p:spPr>
          <a:xfrm>
            <a:off x="6677834" y="5610943"/>
            <a:ext cx="4586514" cy="646331"/>
          </a:xfrm>
          <a:prstGeom prst="rect">
            <a:avLst/>
          </a:prstGeom>
        </p:spPr>
        <p:txBody>
          <a:bodyPr wrap="square">
            <a:spAutoFit/>
          </a:bodyPr>
          <a:lstStyle/>
          <a:p>
            <a:r>
              <a:rPr lang="en-US" b="1" dirty="0">
                <a:latin typeface="Arial" pitchFamily="34" charset="0"/>
                <a:cs typeface="Arial" pitchFamily="34" charset="0"/>
              </a:rPr>
              <a:t>FIGURE 2-4 </a:t>
            </a:r>
            <a:r>
              <a:rPr lang="en-US" dirty="0">
                <a:latin typeface="Arial" pitchFamily="34" charset="0"/>
                <a:cs typeface="Arial" pitchFamily="34" charset="0"/>
              </a:rPr>
              <a:t>Banking and financial services business.</a:t>
            </a:r>
          </a:p>
        </p:txBody>
      </p:sp>
    </p:spTree>
    <p:custDataLst>
      <p:tags r:id="rId1"/>
    </p:custDataLst>
    <p:extLst>
      <p:ext uri="{BB962C8B-B14F-4D97-AF65-F5344CB8AC3E}">
        <p14:creationId xmlns:p14="http://schemas.microsoft.com/office/powerpoint/2010/main" val="194524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Health Care and Patient Care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r>
              <a:rPr lang="en-US" dirty="0"/>
              <a:t>Challenges are similar to banking and financial services</a:t>
            </a:r>
          </a:p>
          <a:p>
            <a:r>
              <a:rPr lang="en-US" dirty="0"/>
              <a:t>Protected health information (PHI) is key</a:t>
            </a:r>
          </a:p>
          <a:p>
            <a:r>
              <a:rPr lang="en-US" dirty="0"/>
              <a:t>Primary goals:</a:t>
            </a:r>
          </a:p>
          <a:p>
            <a:pPr lvl="1"/>
            <a:r>
              <a:rPr lang="en-US" dirty="0"/>
              <a:t>To enhance patient care services</a:t>
            </a:r>
          </a:p>
          <a:p>
            <a:pPr lvl="1"/>
            <a:r>
              <a:rPr lang="en-US" dirty="0"/>
              <a:t>To eliminate human delays in life-threatening situations</a:t>
            </a:r>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ln>
            <a:noFill/>
          </a:ln>
        </p:spPr>
        <p:txBody>
          <a:bodyPr/>
          <a:lstStyle/>
          <a:p>
            <a:r>
              <a:rPr lang="en-US" dirty="0"/>
              <a:t>Example UC real-time solutions:</a:t>
            </a:r>
          </a:p>
          <a:p>
            <a:pPr lvl="1"/>
            <a:r>
              <a:rPr lang="en-US" dirty="0"/>
              <a:t>Access to accurate and pertinent patient healthcare information and status</a:t>
            </a:r>
          </a:p>
          <a:p>
            <a:pPr lvl="1"/>
            <a:r>
              <a:rPr lang="en-US" dirty="0"/>
              <a:t>Access to medical specialists and experts to provide critical, time-sensitive input</a:t>
            </a:r>
          </a:p>
          <a:p>
            <a:pPr lvl="1"/>
            <a:r>
              <a:rPr lang="en-US" dirty="0"/>
              <a:t>Self-service patient services delivered via web applications</a:t>
            </a:r>
          </a:p>
          <a:p>
            <a:endParaRPr lang="en-US" dirty="0"/>
          </a:p>
          <a:p>
            <a:endParaRPr lang="en-US" dirty="0"/>
          </a:p>
        </p:txBody>
      </p:sp>
      <p:pic>
        <p:nvPicPr>
          <p:cNvPr id="9" name="Graphic 8" descr="Medical">
            <a:extLst>
              <a:ext uri="{FF2B5EF4-FFF2-40B4-BE49-F238E27FC236}">
                <a16:creationId xmlns:a16="http://schemas.microsoft.com/office/drawing/2014/main" id="{B29378A0-90B3-4CA5-97EA-09283DDB4BF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2553" y="4312920"/>
            <a:ext cx="1747520" cy="1747520"/>
          </a:xfrm>
          <a:prstGeom prst="rect">
            <a:avLst/>
          </a:prstGeom>
        </p:spPr>
      </p:pic>
    </p:spTree>
    <p:custDataLst>
      <p:tags r:id="rId1"/>
    </p:custDataLst>
    <p:extLst>
      <p:ext uri="{BB962C8B-B14F-4D97-AF65-F5344CB8AC3E}">
        <p14:creationId xmlns:p14="http://schemas.microsoft.com/office/powerpoint/2010/main" val="26123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Health Care and Patient Care Services Business</a:t>
            </a:r>
          </a:p>
        </p:txBody>
      </p:sp>
      <p:pic>
        <p:nvPicPr>
          <p:cNvPr id="4" name="Picture 3" descr="An illustration has the following elements connected via internet to health care or patient care services. Medical professionals, including, patients, doctors, nurses, and medical assistants."/>
          <p:cNvPicPr>
            <a:picLocks noChangeAspect="1"/>
          </p:cNvPicPr>
          <p:nvPr/>
        </p:nvPicPr>
        <p:blipFill>
          <a:blip r:embed="rId4" cstate="print"/>
          <a:stretch>
            <a:fillRect/>
          </a:stretch>
        </p:blipFill>
        <p:spPr>
          <a:xfrm>
            <a:off x="4108848" y="1561446"/>
            <a:ext cx="3699837" cy="4139733"/>
          </a:xfrm>
          <a:prstGeom prst="rect">
            <a:avLst/>
          </a:prstGeom>
        </p:spPr>
      </p:pic>
      <p:sp>
        <p:nvSpPr>
          <p:cNvPr id="6" name="Rectangle 5"/>
          <p:cNvSpPr/>
          <p:nvPr/>
        </p:nvSpPr>
        <p:spPr>
          <a:xfrm>
            <a:off x="3947886" y="5703891"/>
            <a:ext cx="4484913" cy="646331"/>
          </a:xfrm>
          <a:prstGeom prst="rect">
            <a:avLst/>
          </a:prstGeom>
        </p:spPr>
        <p:txBody>
          <a:bodyPr wrap="square">
            <a:spAutoFit/>
          </a:bodyPr>
          <a:lstStyle/>
          <a:p>
            <a:r>
              <a:rPr lang="en-US" b="1" dirty="0">
                <a:latin typeface="Arial" pitchFamily="34" charset="0"/>
                <a:cs typeface="Arial" pitchFamily="34" charset="0"/>
              </a:rPr>
              <a:t>FIGURE 2-5 </a:t>
            </a:r>
            <a:r>
              <a:rPr lang="en-US" dirty="0">
                <a:latin typeface="Arial" pitchFamily="34" charset="0"/>
                <a:cs typeface="Arial" pitchFamily="34" charset="0"/>
              </a:rPr>
              <a:t>Health care and patient care services business.</a:t>
            </a:r>
          </a:p>
        </p:txBody>
      </p:sp>
    </p:spTree>
    <p:custDataLst>
      <p:tags r:id="rId1"/>
    </p:custDataLst>
    <p:extLst>
      <p:ext uri="{BB962C8B-B14F-4D97-AF65-F5344CB8AC3E}">
        <p14:creationId xmlns:p14="http://schemas.microsoft.com/office/powerpoint/2010/main" val="90820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K–12 and Higher Education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Information must be accurate, secure, clear, and available</a:t>
            </a:r>
          </a:p>
          <a:p>
            <a:r>
              <a:rPr lang="en-US" dirty="0"/>
              <a:t>Multimodal communication solutions:</a:t>
            </a:r>
          </a:p>
          <a:p>
            <a:pPr lvl="1"/>
            <a:r>
              <a:rPr lang="en-US" dirty="0"/>
              <a:t>IM chat and audio/video conferencing during registration</a:t>
            </a:r>
          </a:p>
          <a:p>
            <a:pPr lvl="1"/>
            <a:r>
              <a:rPr lang="en-US" dirty="0"/>
              <a:t>Real-time remote advisement</a:t>
            </a:r>
          </a:p>
          <a:p>
            <a:pPr lvl="1"/>
            <a:r>
              <a:rPr lang="en-US" dirty="0"/>
              <a:t>Automated response system for common questions</a:t>
            </a:r>
          </a:p>
          <a:p>
            <a:pPr lvl="1"/>
            <a:r>
              <a:rPr lang="en-US" dirty="0"/>
              <a:t>Automated student/faculty interaction application</a:t>
            </a:r>
          </a:p>
          <a:p>
            <a:pPr lvl="1"/>
            <a:r>
              <a:rPr lang="en-US" dirty="0"/>
              <a:t>Interactive grade distribution and explanation</a:t>
            </a:r>
          </a:p>
          <a:p>
            <a:endParaRPr lang="en-US" dirty="0"/>
          </a:p>
          <a:p>
            <a:endParaRPr lang="en-US" dirty="0"/>
          </a:p>
          <a:p>
            <a:endParaRPr lang="en-US" dirty="0"/>
          </a:p>
        </p:txBody>
      </p:sp>
      <p:pic>
        <p:nvPicPr>
          <p:cNvPr id="5" name="Picture 4" descr="An illustration has authorized individuals, including, teachers, administrators, and teaching assistants, and students who can access course content and educational information, and offer online learning to students, with the use of communications technologies."/>
          <p:cNvPicPr>
            <a:picLocks noChangeAspect="1"/>
          </p:cNvPicPr>
          <p:nvPr/>
        </p:nvPicPr>
        <p:blipFill>
          <a:blip r:embed="rId4" cstate="print"/>
          <a:stretch>
            <a:fillRect/>
          </a:stretch>
        </p:blipFill>
        <p:spPr>
          <a:xfrm>
            <a:off x="7104887" y="1471313"/>
            <a:ext cx="3811387" cy="4290858"/>
          </a:xfrm>
          <a:prstGeom prst="rect">
            <a:avLst/>
          </a:prstGeom>
        </p:spPr>
      </p:pic>
      <p:sp>
        <p:nvSpPr>
          <p:cNvPr id="7" name="Rectangle 6"/>
          <p:cNvSpPr/>
          <p:nvPr/>
        </p:nvSpPr>
        <p:spPr>
          <a:xfrm>
            <a:off x="6937812" y="5747437"/>
            <a:ext cx="5123543" cy="646331"/>
          </a:xfrm>
          <a:prstGeom prst="rect">
            <a:avLst/>
          </a:prstGeom>
        </p:spPr>
        <p:txBody>
          <a:bodyPr wrap="square">
            <a:spAutoFit/>
          </a:bodyPr>
          <a:lstStyle/>
          <a:p>
            <a:r>
              <a:rPr lang="en-US" b="1" dirty="0">
                <a:latin typeface="Arial" pitchFamily="34" charset="0"/>
                <a:cs typeface="Arial" pitchFamily="34" charset="0"/>
              </a:rPr>
              <a:t>FIGURE 2-6 </a:t>
            </a:r>
            <a:r>
              <a:rPr lang="en-US" dirty="0">
                <a:latin typeface="Arial" pitchFamily="34" charset="0"/>
                <a:cs typeface="Arial" pitchFamily="34" charset="0"/>
              </a:rPr>
              <a:t>K–12 and higher education services business.</a:t>
            </a:r>
          </a:p>
        </p:txBody>
      </p:sp>
    </p:spTree>
    <p:custDataLst>
      <p:tags r:id="rId1"/>
    </p:custDataLst>
    <p:extLst>
      <p:ext uri="{BB962C8B-B14F-4D97-AF65-F5344CB8AC3E}">
        <p14:creationId xmlns:p14="http://schemas.microsoft.com/office/powerpoint/2010/main" val="403472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Commercial Retail Products and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r>
              <a:rPr lang="en-US" dirty="0"/>
              <a:t>Main challenges:</a:t>
            </a:r>
          </a:p>
          <a:p>
            <a:pPr lvl="1"/>
            <a:r>
              <a:rPr lang="en-US" dirty="0"/>
              <a:t>Reaching out to new customers</a:t>
            </a:r>
          </a:p>
          <a:p>
            <a:pPr lvl="1"/>
            <a:r>
              <a:rPr lang="en-US" dirty="0"/>
              <a:t>Standing out from other businesses</a:t>
            </a:r>
          </a:p>
          <a:p>
            <a:pPr lvl="1"/>
            <a:r>
              <a:rPr lang="en-US" dirty="0"/>
              <a:t>Meeting existing customer needs</a:t>
            </a:r>
          </a:p>
          <a:p>
            <a:pPr lvl="1"/>
            <a:r>
              <a:rPr lang="en-US" dirty="0"/>
              <a:t>Keeping customers informed of news and updates</a:t>
            </a:r>
          </a:p>
          <a:p>
            <a:pPr lvl="1"/>
            <a:r>
              <a:rPr lang="en-US" dirty="0"/>
              <a:t>Securing customer data</a:t>
            </a:r>
          </a:p>
          <a:p>
            <a:endParaRPr lang="en-US" dirty="0"/>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ln>
            <a:noFill/>
          </a:ln>
        </p:spPr>
        <p:txBody>
          <a:bodyPr/>
          <a:lstStyle/>
          <a:p>
            <a:r>
              <a:rPr lang="en-US" dirty="0"/>
              <a:t>UC solutions:</a:t>
            </a:r>
          </a:p>
          <a:p>
            <a:pPr lvl="1"/>
            <a:r>
              <a:rPr lang="en-US" dirty="0"/>
              <a:t>IM chat, audio, or video conferencing to provide live customer service</a:t>
            </a:r>
          </a:p>
          <a:p>
            <a:pPr lvl="1"/>
            <a:r>
              <a:rPr lang="en-US" dirty="0"/>
              <a:t>Online ordering with flexible delivery options</a:t>
            </a:r>
          </a:p>
          <a:p>
            <a:pPr lvl="1"/>
            <a:r>
              <a:rPr lang="en-US" dirty="0"/>
              <a:t>Extensive purchasing assistance to increase add-on sales</a:t>
            </a:r>
          </a:p>
          <a:p>
            <a:endParaRPr lang="en-US" dirty="0"/>
          </a:p>
          <a:p>
            <a:endParaRPr lang="en-US" dirty="0"/>
          </a:p>
        </p:txBody>
      </p:sp>
      <p:pic>
        <p:nvPicPr>
          <p:cNvPr id="6" name="Graphic 5" descr="Store outline">
            <a:extLst>
              <a:ext uri="{FF2B5EF4-FFF2-40B4-BE49-F238E27FC236}">
                <a16:creationId xmlns:a16="http://schemas.microsoft.com/office/drawing/2014/main" id="{32A55440-66A2-45DB-B190-2B27E34EEBB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0473" y="4138168"/>
            <a:ext cx="2052320" cy="2052320"/>
          </a:xfrm>
          <a:prstGeom prst="rect">
            <a:avLst/>
          </a:prstGeom>
        </p:spPr>
      </p:pic>
    </p:spTree>
    <p:custDataLst>
      <p:tags r:id="rId1"/>
    </p:custDataLst>
    <p:extLst>
      <p:ext uri="{BB962C8B-B14F-4D97-AF65-F5344CB8AC3E}">
        <p14:creationId xmlns:p14="http://schemas.microsoft.com/office/powerpoint/2010/main" val="421829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Commercial Retail Products and Services Business</a:t>
            </a:r>
          </a:p>
        </p:txBody>
      </p:sp>
      <p:pic>
        <p:nvPicPr>
          <p:cNvPr id="4" name="Picture 3" descr="An illustration presents that retail businesses benefit from unified communications solutions to attract and retain more customers with a better customer service."/>
          <p:cNvPicPr>
            <a:picLocks noChangeAspect="1"/>
          </p:cNvPicPr>
          <p:nvPr/>
        </p:nvPicPr>
        <p:blipFill>
          <a:blip r:embed="rId4" cstate="print"/>
          <a:stretch>
            <a:fillRect/>
          </a:stretch>
        </p:blipFill>
        <p:spPr>
          <a:xfrm>
            <a:off x="4100430" y="1536772"/>
            <a:ext cx="3932561" cy="4167341"/>
          </a:xfrm>
          <a:prstGeom prst="rect">
            <a:avLst/>
          </a:prstGeom>
        </p:spPr>
      </p:pic>
      <p:sp>
        <p:nvSpPr>
          <p:cNvPr id="6" name="Rectangle 5"/>
          <p:cNvSpPr/>
          <p:nvPr/>
        </p:nvSpPr>
        <p:spPr>
          <a:xfrm>
            <a:off x="3918857" y="5703892"/>
            <a:ext cx="4441372" cy="646331"/>
          </a:xfrm>
          <a:prstGeom prst="rect">
            <a:avLst/>
          </a:prstGeom>
        </p:spPr>
        <p:txBody>
          <a:bodyPr wrap="square">
            <a:spAutoFit/>
          </a:bodyPr>
          <a:lstStyle/>
          <a:p>
            <a:r>
              <a:rPr lang="en-US" b="1" dirty="0">
                <a:latin typeface="Arial" pitchFamily="34" charset="0"/>
                <a:cs typeface="Arial" pitchFamily="34" charset="0"/>
              </a:rPr>
              <a:t>FIGURE 2-7 </a:t>
            </a:r>
            <a:r>
              <a:rPr lang="en-US" dirty="0">
                <a:latin typeface="Arial" pitchFamily="34" charset="0"/>
                <a:cs typeface="Arial" pitchFamily="34" charset="0"/>
              </a:rPr>
              <a:t>Commercial retail products and services business.</a:t>
            </a:r>
          </a:p>
        </p:txBody>
      </p:sp>
    </p:spTree>
    <p:custDataLst>
      <p:tags r:id="rId1"/>
    </p:custDataLst>
    <p:extLst>
      <p:ext uri="{BB962C8B-B14F-4D97-AF65-F5344CB8AC3E}">
        <p14:creationId xmlns:p14="http://schemas.microsoft.com/office/powerpoint/2010/main" val="18568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Manufacturing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Organizations can streamline the operational process by automating and linking individual activities, such as:</a:t>
            </a:r>
          </a:p>
          <a:p>
            <a:pPr lvl="1"/>
            <a:r>
              <a:rPr lang="en-US" dirty="0"/>
              <a:t>Sales order entry</a:t>
            </a:r>
          </a:p>
          <a:p>
            <a:pPr lvl="1"/>
            <a:r>
              <a:rPr lang="en-US" dirty="0"/>
              <a:t>Purchasing</a:t>
            </a:r>
          </a:p>
          <a:p>
            <a:pPr lvl="1"/>
            <a:r>
              <a:rPr lang="en-US" dirty="0"/>
              <a:t>Supply chain management</a:t>
            </a:r>
          </a:p>
          <a:p>
            <a:pPr lvl="1"/>
            <a:r>
              <a:rPr lang="en-US" dirty="0"/>
              <a:t>Just-in-time (JIT) inventory that the organization purchases or makes when it is needed, and not before</a:t>
            </a:r>
          </a:p>
          <a:p>
            <a:pPr lvl="1"/>
            <a:r>
              <a:rPr lang="en-US" dirty="0"/>
              <a:t>JIT manufacturing processes</a:t>
            </a:r>
          </a:p>
          <a:p>
            <a:endParaRPr lang="en-US" dirty="0"/>
          </a:p>
          <a:p>
            <a:endParaRPr lang="en-US" dirty="0"/>
          </a:p>
        </p:txBody>
      </p:sp>
      <p:pic>
        <p:nvPicPr>
          <p:cNvPr id="5" name="Picture 4" descr="An illustration presents that unified communications solutions benefit the manufacturer in enabling an efficient process flow with the suppliers, retailers, and customers."/>
          <p:cNvPicPr>
            <a:picLocks noChangeAspect="1"/>
          </p:cNvPicPr>
          <p:nvPr/>
        </p:nvPicPr>
        <p:blipFill>
          <a:blip r:embed="rId4" cstate="print"/>
          <a:stretch>
            <a:fillRect/>
          </a:stretch>
        </p:blipFill>
        <p:spPr>
          <a:xfrm>
            <a:off x="6785913" y="1538820"/>
            <a:ext cx="4239896" cy="4364077"/>
          </a:xfrm>
          <a:prstGeom prst="rect">
            <a:avLst/>
          </a:prstGeom>
        </p:spPr>
      </p:pic>
      <p:sp>
        <p:nvSpPr>
          <p:cNvPr id="7" name="Rectangle 6"/>
          <p:cNvSpPr/>
          <p:nvPr/>
        </p:nvSpPr>
        <p:spPr>
          <a:xfrm>
            <a:off x="6646270" y="5917191"/>
            <a:ext cx="4891325" cy="369332"/>
          </a:xfrm>
          <a:prstGeom prst="rect">
            <a:avLst/>
          </a:prstGeom>
        </p:spPr>
        <p:txBody>
          <a:bodyPr wrap="square">
            <a:spAutoFit/>
          </a:bodyPr>
          <a:lstStyle/>
          <a:p>
            <a:r>
              <a:rPr lang="en-US" b="1" dirty="0">
                <a:latin typeface="Arial" pitchFamily="34" charset="0"/>
                <a:cs typeface="Arial" pitchFamily="34" charset="0"/>
              </a:rPr>
              <a:t>FIGURE 2-8 </a:t>
            </a:r>
            <a:r>
              <a:rPr lang="en-US" dirty="0">
                <a:latin typeface="Arial" pitchFamily="34" charset="0"/>
                <a:cs typeface="Arial" pitchFamily="34" charset="0"/>
              </a:rPr>
              <a:t>Manufacturing services business.</a:t>
            </a:r>
          </a:p>
        </p:txBody>
      </p:sp>
    </p:spTree>
    <p:custDataLst>
      <p:tags r:id="rId1"/>
    </p:custDataLst>
    <p:extLst>
      <p:ext uri="{BB962C8B-B14F-4D97-AF65-F5344CB8AC3E}">
        <p14:creationId xmlns:p14="http://schemas.microsoft.com/office/powerpoint/2010/main" val="125209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how the evolution of communications and networking technologies solves business challenges.</a:t>
            </a:r>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Business communication challenges</a:t>
            </a:r>
          </a:p>
          <a:p>
            <a:r>
              <a:rPr lang="en-US" dirty="0"/>
              <a:t>How the public sector and private industry solve business communication challenges</a:t>
            </a:r>
          </a:p>
          <a:p>
            <a:r>
              <a:rPr lang="en-US" dirty="0"/>
              <a:t>How to transform communication requirements into network requirements</a:t>
            </a:r>
          </a:p>
          <a:p>
            <a:r>
              <a:rPr lang="en-US" dirty="0"/>
              <a:t>How to define an organization’s networking requirements</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Customers can be:</a:t>
            </a:r>
          </a:p>
          <a:p>
            <a:pPr marL="171450" indent="-171450">
              <a:spcBef>
                <a:spcPts val="0"/>
              </a:spcBef>
              <a:buFont typeface="Arial" panose="020B0604020202020204" pitchFamily="34" charset="0"/>
              <a:buChar char="•"/>
            </a:pPr>
            <a:r>
              <a:rPr lang="en-US" dirty="0"/>
              <a:t>Manufacturers – component manufacturer to provide to them</a:t>
            </a:r>
          </a:p>
          <a:p>
            <a:pPr marL="171450" indent="-171450">
              <a:spcBef>
                <a:spcPts val="0"/>
              </a:spcBef>
              <a:buFont typeface="Arial" panose="020B0604020202020204" pitchFamily="34" charset="0"/>
              <a:buChar char="•"/>
            </a:pPr>
            <a:r>
              <a:rPr lang="en-US" dirty="0"/>
              <a:t>Wholesaler, Retailer, Consumer</a:t>
            </a:r>
          </a:p>
          <a:p>
            <a:pPr marL="0" indent="0">
              <a:spcBef>
                <a:spcPts val="0"/>
              </a:spcBef>
              <a:buFont typeface="Arial" panose="020B0604020202020204" pitchFamily="34" charset="0"/>
              <a:buNone/>
            </a:pPr>
            <a:endParaRPr lang="en-US" dirty="0"/>
          </a:p>
          <a:p>
            <a:pPr marL="0" indent="0">
              <a:spcBef>
                <a:spcPts val="0"/>
              </a:spcBef>
              <a:buFont typeface="Arial" panose="020B0604020202020204" pitchFamily="34" charset="0"/>
              <a:buNone/>
            </a:pPr>
            <a:r>
              <a:rPr lang="en-US" dirty="0"/>
              <a:t>Linear sequence of steps used by product sales and manufacturing businesses</a:t>
            </a:r>
          </a:p>
          <a:p>
            <a:pPr>
              <a:spcBef>
                <a:spcPts val="0"/>
              </a:spcBef>
            </a:pPr>
            <a:r>
              <a:rPr lang="en-US" dirty="0"/>
              <a:t>Sales – tasks include sales proposal, statement of work, solution mapped to IT and UC enablement, calculating total costs</a:t>
            </a:r>
          </a:p>
          <a:p>
            <a:pPr>
              <a:spcBef>
                <a:spcPts val="0"/>
              </a:spcBef>
            </a:pPr>
            <a:r>
              <a:rPr lang="en-US" dirty="0"/>
              <a:t>Get the order</a:t>
            </a:r>
          </a:p>
          <a:p>
            <a:pPr>
              <a:spcBef>
                <a:spcPts val="0"/>
              </a:spcBef>
            </a:pPr>
            <a:r>
              <a:rPr lang="en-US" dirty="0"/>
              <a:t>Enter the sales order</a:t>
            </a:r>
          </a:p>
          <a:p>
            <a:pPr>
              <a:spcBef>
                <a:spcPts val="0"/>
              </a:spcBef>
            </a:pPr>
            <a:r>
              <a:rPr lang="en-US" dirty="0"/>
              <a:t>Just in time (JIT) make or buy decisions</a:t>
            </a:r>
          </a:p>
          <a:p>
            <a:pPr>
              <a:spcBef>
                <a:spcPts val="0"/>
              </a:spcBef>
            </a:pPr>
            <a:r>
              <a:rPr lang="en-US" dirty="0"/>
              <a:t>Manufacture products</a:t>
            </a:r>
          </a:p>
          <a:p>
            <a:pPr>
              <a:spcBef>
                <a:spcPts val="0"/>
              </a:spcBef>
            </a:pPr>
            <a:r>
              <a:rPr lang="en-US" dirty="0"/>
              <a:t>Package and ship product</a:t>
            </a:r>
          </a:p>
          <a:p>
            <a:pPr>
              <a:spcBef>
                <a:spcPts val="0"/>
              </a:spcBef>
            </a:pPr>
            <a:r>
              <a:rPr lang="en-US" dirty="0"/>
              <a:t>Create invoice and collect payment</a:t>
            </a:r>
          </a:p>
          <a:p>
            <a:pPr>
              <a:spcBef>
                <a:spcPts val="0"/>
              </a:spcBef>
            </a:pPr>
            <a:r>
              <a:rPr lang="en-US" dirty="0"/>
              <a:t>Post sales and ongoing customer service – retain customers</a:t>
            </a:r>
          </a:p>
          <a:p>
            <a:pPr>
              <a:spcBef>
                <a:spcPts val="0"/>
              </a:spcBef>
            </a:pPr>
            <a:endParaRPr lang="en-US" dirty="0"/>
          </a:p>
        </p:txBody>
      </p:sp>
    </p:spTree>
    <p:extLst>
      <p:ext uri="{BB962C8B-B14F-4D97-AF65-F5344CB8AC3E}">
        <p14:creationId xmlns:p14="http://schemas.microsoft.com/office/powerpoint/2010/main" val="420137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t>Travel and Transportation Services Challenges</a:t>
            </a:r>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r>
              <a:rPr lang="en-US" dirty="0"/>
              <a:t>Hotel reservation system communicates with travelers via email or SMS text messaging</a:t>
            </a:r>
          </a:p>
          <a:p>
            <a:r>
              <a:rPr lang="en-US" dirty="0"/>
              <a:t>Frequent travelers issued hotel room key card with embedded RFID chip for automated check-in</a:t>
            </a:r>
          </a:p>
          <a:p>
            <a:r>
              <a:rPr lang="en-US" dirty="0"/>
              <a:t>Hotel automation system configures room to traveler’s preferences (Internet access restrictions, environmental controls)</a:t>
            </a:r>
          </a:p>
          <a:p>
            <a:r>
              <a:rPr lang="en-US" dirty="0"/>
              <a:t>VoIP and UC calls directed to traveler’s laptop via the Internet</a:t>
            </a:r>
          </a:p>
          <a:p>
            <a:endParaRPr lang="en-US" dirty="0"/>
          </a:p>
          <a:p>
            <a:endParaRPr lang="en-US" dirty="0"/>
          </a:p>
        </p:txBody>
      </p:sp>
      <p:pic>
        <p:nvPicPr>
          <p:cNvPr id="5" name="Picture 4" descr="An illustration depicts the usage of internet technology by the travel and transportation services business. The shippers, travelers, and consumers rely on the internet in this sector."/>
          <p:cNvPicPr>
            <a:picLocks noChangeAspect="1"/>
          </p:cNvPicPr>
          <p:nvPr/>
        </p:nvPicPr>
        <p:blipFill>
          <a:blip r:embed="rId4" cstate="print"/>
          <a:stretch>
            <a:fillRect/>
          </a:stretch>
        </p:blipFill>
        <p:spPr>
          <a:xfrm>
            <a:off x="6976581" y="1465653"/>
            <a:ext cx="4116617" cy="4238462"/>
          </a:xfrm>
          <a:prstGeom prst="rect">
            <a:avLst/>
          </a:prstGeom>
        </p:spPr>
      </p:pic>
      <p:sp>
        <p:nvSpPr>
          <p:cNvPr id="7" name="Rectangle 6"/>
          <p:cNvSpPr/>
          <p:nvPr/>
        </p:nvSpPr>
        <p:spPr>
          <a:xfrm>
            <a:off x="6937825" y="5718407"/>
            <a:ext cx="4368801" cy="646331"/>
          </a:xfrm>
          <a:prstGeom prst="rect">
            <a:avLst/>
          </a:prstGeom>
        </p:spPr>
        <p:txBody>
          <a:bodyPr wrap="square">
            <a:spAutoFit/>
          </a:bodyPr>
          <a:lstStyle/>
          <a:p>
            <a:r>
              <a:rPr lang="en-US" b="1" dirty="0">
                <a:latin typeface="Arial" pitchFamily="34" charset="0"/>
                <a:cs typeface="Arial" pitchFamily="34" charset="0"/>
              </a:rPr>
              <a:t>FIGURE 2-9 </a:t>
            </a:r>
            <a:r>
              <a:rPr lang="en-US" dirty="0">
                <a:latin typeface="Arial" pitchFamily="34" charset="0"/>
                <a:cs typeface="Arial" pitchFamily="34" charset="0"/>
              </a:rPr>
              <a:t>Travel and transportation services business.</a:t>
            </a:r>
          </a:p>
        </p:txBody>
      </p:sp>
    </p:spTree>
    <p:custDataLst>
      <p:tags r:id="rId1"/>
    </p:custDataLst>
    <p:extLst>
      <p:ext uri="{BB962C8B-B14F-4D97-AF65-F5344CB8AC3E}">
        <p14:creationId xmlns:p14="http://schemas.microsoft.com/office/powerpoint/2010/main" val="39640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Solving Government Business Communication Challenges </a:t>
            </a:r>
            <a:r>
              <a:rPr lang="en-US" sz="2000" dirty="0">
                <a:ea typeface="ＭＳ Ｐゴシック" pitchFamily="34" charset="-128"/>
              </a:rPr>
              <a:t>(1 of 2)</a:t>
            </a:r>
          </a:p>
        </p:txBody>
      </p:sp>
      <p:sp>
        <p:nvSpPr>
          <p:cNvPr id="4" name="TextBox 3">
            <a:extLst>
              <a:ext uri="{FF2B5EF4-FFF2-40B4-BE49-F238E27FC236}">
                <a16:creationId xmlns:a16="http://schemas.microsoft.com/office/drawing/2014/main" id="{DC9DFDBF-EF1B-4022-BE10-E48554AE84D8}"/>
              </a:ext>
            </a:extLst>
          </p:cNvPr>
          <p:cNvSpPr txBox="1"/>
          <p:nvPr/>
        </p:nvSpPr>
        <p:spPr>
          <a:xfrm>
            <a:off x="952500" y="1590952"/>
            <a:ext cx="10287000" cy="430887"/>
          </a:xfrm>
          <a:prstGeom prst="rect">
            <a:avLst/>
          </a:prstGeom>
          <a:noFill/>
        </p:spPr>
        <p:txBody>
          <a:bodyPr wrap="square" rtlCol="0">
            <a:spAutoFit/>
          </a:bodyPr>
          <a:lstStyle/>
          <a:p>
            <a:pPr algn="ctr"/>
            <a:r>
              <a:rPr lang="en-US" sz="2200" b="1" dirty="0"/>
              <a:t>Request for Proposal (RFP) Process</a:t>
            </a:r>
          </a:p>
        </p:txBody>
      </p:sp>
      <p:graphicFrame>
        <p:nvGraphicFramePr>
          <p:cNvPr id="3" name="Content Placeholder 2">
            <a:extLst>
              <a:ext uri="{FF2B5EF4-FFF2-40B4-BE49-F238E27FC236}">
                <a16:creationId xmlns:a16="http://schemas.microsoft.com/office/drawing/2014/main" id="{3A853CC0-F8D9-4E7B-A3FE-0D57C53D3EDC}"/>
              </a:ext>
            </a:extLst>
          </p:cNvPr>
          <p:cNvGraphicFramePr>
            <a:graphicFrameLocks noGrp="1"/>
          </p:cNvGraphicFramePr>
          <p:nvPr>
            <p:ph idx="1"/>
            <p:extLst>
              <p:ext uri="{D42A27DB-BD31-4B8C-83A1-F6EECF244321}">
                <p14:modId xmlns:p14="http://schemas.microsoft.com/office/powerpoint/2010/main" val="1723725305"/>
              </p:ext>
            </p:extLst>
          </p:nvPr>
        </p:nvGraphicFramePr>
        <p:xfrm>
          <a:off x="952500" y="1806396"/>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278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Solving Government Business Communication Challenges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10287000" cy="5040559"/>
          </a:xfrm>
        </p:spPr>
        <p:txBody>
          <a:bodyPr/>
          <a:lstStyle/>
          <a:p>
            <a:r>
              <a:rPr lang="en-US" dirty="0"/>
              <a:t>RFP process helps avoid wasting taxpayer money and requires formal communications</a:t>
            </a:r>
          </a:p>
          <a:p>
            <a:r>
              <a:rPr lang="en-US" dirty="0"/>
              <a:t>UC can help government vendors be compliant:</a:t>
            </a:r>
          </a:p>
          <a:p>
            <a:pPr lvl="1"/>
            <a:r>
              <a:rPr lang="en-US" dirty="0"/>
              <a:t>Multimodal communication enables government businesses to communicate with agency personnel without violating necessary regulations</a:t>
            </a:r>
          </a:p>
          <a:p>
            <a:pPr lvl="1"/>
            <a:r>
              <a:rPr lang="en-US" dirty="0"/>
              <a:t>A UC-enabled environment can make sure all contact with agencies is authorized</a:t>
            </a:r>
          </a:p>
          <a:p>
            <a:pPr lvl="1"/>
            <a:r>
              <a:rPr lang="en-US" dirty="0"/>
              <a:t>The UC system can deny unauthorized contacts and redirect authorized contacts to authorized individuals</a:t>
            </a:r>
          </a:p>
          <a:p>
            <a:pPr lvl="1"/>
            <a:r>
              <a:rPr lang="en-US" dirty="0"/>
              <a:t>The system can also automatically document each contact and alert appropriate people when mandatory action is approaching</a:t>
            </a:r>
          </a:p>
          <a:p>
            <a:r>
              <a:rPr lang="en-US" dirty="0"/>
              <a:t>A UC system can integrate with a scheduling system to help manage the RFP project</a:t>
            </a:r>
          </a:p>
          <a:p>
            <a:r>
              <a:rPr lang="en-US" dirty="0"/>
              <a:t>UC can help organizations manage government projects they have won as well </a:t>
            </a:r>
          </a:p>
          <a:p>
            <a:endParaRPr lang="en-US" dirty="0"/>
          </a:p>
        </p:txBody>
      </p:sp>
    </p:spTree>
    <p:custDataLst>
      <p:tags r:id="rId1"/>
    </p:custDataLst>
    <p:extLst>
      <p:ext uri="{BB962C8B-B14F-4D97-AF65-F5344CB8AC3E}">
        <p14:creationId xmlns:p14="http://schemas.microsoft.com/office/powerpoint/2010/main" val="996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Solving SMB Business Communication Challenges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400" y="1461052"/>
            <a:ext cx="8541834" cy="4729436"/>
          </a:xfrm>
        </p:spPr>
        <p:txBody>
          <a:bodyPr>
            <a:normAutofit/>
          </a:bodyPr>
          <a:lstStyle/>
          <a:p>
            <a:pPr marL="0" indent="0">
              <a:buNone/>
            </a:pPr>
            <a:r>
              <a:rPr lang="en-US" dirty="0"/>
              <a:t>A well-planned UC solution can help the SMB in many ways:</a:t>
            </a:r>
          </a:p>
          <a:p>
            <a:pPr lvl="1"/>
            <a:r>
              <a:rPr lang="en-US" sz="2200" dirty="0"/>
              <a:t>Multimodal communication</a:t>
            </a:r>
          </a:p>
          <a:p>
            <a:pPr lvl="1"/>
            <a:r>
              <a:rPr lang="en-US" sz="2200" dirty="0"/>
              <a:t>Comprehensive customer service</a:t>
            </a:r>
          </a:p>
          <a:p>
            <a:pPr lvl="1"/>
            <a:r>
              <a:rPr lang="en-US" sz="2200" dirty="0"/>
              <a:t>Reach more prospects</a:t>
            </a:r>
          </a:p>
          <a:p>
            <a:pPr lvl="1"/>
            <a:r>
              <a:rPr lang="en-US" sz="2200" dirty="0"/>
              <a:t>Maximize resources</a:t>
            </a:r>
          </a:p>
          <a:p>
            <a:pPr lvl="1"/>
            <a:r>
              <a:rPr lang="en-US" sz="2200" dirty="0"/>
              <a:t>“Large company” perception</a:t>
            </a:r>
          </a:p>
          <a:p>
            <a:pPr lvl="1"/>
            <a:r>
              <a:rPr lang="en-US" sz="2200" dirty="0"/>
              <a:t>Measurable feedback</a:t>
            </a:r>
          </a:p>
          <a:p>
            <a:endParaRPr lang="en-US" dirty="0"/>
          </a:p>
        </p:txBody>
      </p:sp>
      <p:pic>
        <p:nvPicPr>
          <p:cNvPr id="4" name="Graphic 3" descr="Business Growth outline">
            <a:extLst>
              <a:ext uri="{FF2B5EF4-FFF2-40B4-BE49-F238E27FC236}">
                <a16:creationId xmlns:a16="http://schemas.microsoft.com/office/drawing/2014/main" id="{B003E802-0EC9-4D61-955D-6C333AA2949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9686" y="2263692"/>
            <a:ext cx="4729436" cy="4729436"/>
          </a:xfrm>
          <a:prstGeom prst="rect">
            <a:avLst/>
          </a:prstGeom>
        </p:spPr>
      </p:pic>
    </p:spTree>
    <p:custDataLst>
      <p:tags r:id="rId1"/>
    </p:custDataLst>
    <p:extLst>
      <p:ext uri="{BB962C8B-B14F-4D97-AF65-F5344CB8AC3E}">
        <p14:creationId xmlns:p14="http://schemas.microsoft.com/office/powerpoint/2010/main" val="386948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Solving SOHO Business Communication Challenges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399" y="1461052"/>
            <a:ext cx="8218449" cy="4729436"/>
          </a:xfrm>
        </p:spPr>
        <p:txBody>
          <a:bodyPr>
            <a:normAutofit/>
          </a:bodyPr>
          <a:lstStyle/>
          <a:p>
            <a:pPr marL="0" indent="0">
              <a:buNone/>
            </a:pPr>
            <a:r>
              <a:rPr lang="en-US" dirty="0"/>
              <a:t>Technology and UC solutions can help SOHOs solve their unique problems by:</a:t>
            </a:r>
          </a:p>
          <a:p>
            <a:r>
              <a:rPr lang="en-US" dirty="0"/>
              <a:t>Extending organic communication</a:t>
            </a:r>
          </a:p>
          <a:p>
            <a:r>
              <a:rPr lang="en-US" dirty="0"/>
              <a:t>Providing a professional appearance</a:t>
            </a:r>
          </a:p>
          <a:p>
            <a:r>
              <a:rPr lang="en-US" dirty="0"/>
              <a:t>Leveraging limited resources</a:t>
            </a:r>
          </a:p>
          <a:p>
            <a:r>
              <a:rPr lang="en-US" dirty="0"/>
              <a:t>Responding to customer needs</a:t>
            </a:r>
          </a:p>
          <a:p>
            <a:r>
              <a:rPr lang="en-US" dirty="0"/>
              <a:t>Reaching new customers</a:t>
            </a:r>
          </a:p>
          <a:p>
            <a:endParaRPr lang="en-US" dirty="0"/>
          </a:p>
        </p:txBody>
      </p:sp>
      <p:pic>
        <p:nvPicPr>
          <p:cNvPr id="4" name="Graphic 3" descr="Marketing outline">
            <a:extLst>
              <a:ext uri="{FF2B5EF4-FFF2-40B4-BE49-F238E27FC236}">
                <a16:creationId xmlns:a16="http://schemas.microsoft.com/office/drawing/2014/main" id="{2441A622-DDC6-4E68-ACA2-CC849C455FB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1766" y="1461052"/>
            <a:ext cx="4729436" cy="4729436"/>
          </a:xfrm>
          <a:prstGeom prst="rect">
            <a:avLst/>
          </a:prstGeom>
        </p:spPr>
      </p:pic>
    </p:spTree>
    <p:custDataLst>
      <p:tags r:id="rId1"/>
    </p:custDataLst>
    <p:extLst>
      <p:ext uri="{BB962C8B-B14F-4D97-AF65-F5344CB8AC3E}">
        <p14:creationId xmlns:p14="http://schemas.microsoft.com/office/powerpoint/2010/main" val="80104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Transforming Communication Requirements into Network Solutions — </a:t>
            </a:r>
            <a:r>
              <a:rPr lang="en-US" dirty="0">
                <a:solidFill>
                  <a:schemeClr val="accent2">
                    <a:lumMod val="40000"/>
                    <a:lumOff val="60000"/>
                  </a:schemeClr>
                </a:solidFill>
                <a:ea typeface="ＭＳ Ｐゴシック" pitchFamily="34" charset="-128"/>
              </a:rPr>
              <a:t>Communication Challenges</a:t>
            </a:r>
          </a:p>
        </p:txBody>
      </p:sp>
      <p:pic>
        <p:nvPicPr>
          <p:cNvPr id="4" name="Picture 3" descr="A diagram presents that the best strategy for transforming business requirements into technical solutions is to follow the steps: Identify a business problem; Formulate a business solution; Develop or acquire a technology solution that enables the business solution."/>
          <p:cNvPicPr>
            <a:picLocks noChangeAspect="1"/>
          </p:cNvPicPr>
          <p:nvPr/>
        </p:nvPicPr>
        <p:blipFill>
          <a:blip r:embed="rId4" cstate="print"/>
          <a:stretch>
            <a:fillRect/>
          </a:stretch>
        </p:blipFill>
        <p:spPr>
          <a:xfrm>
            <a:off x="2837910" y="1919765"/>
            <a:ext cx="5821079" cy="3399390"/>
          </a:xfrm>
          <a:prstGeom prst="rect">
            <a:avLst/>
          </a:prstGeom>
        </p:spPr>
      </p:pic>
      <p:sp>
        <p:nvSpPr>
          <p:cNvPr id="6" name="Rectangle 5"/>
          <p:cNvSpPr/>
          <p:nvPr/>
        </p:nvSpPr>
        <p:spPr>
          <a:xfrm>
            <a:off x="2769262" y="5275390"/>
            <a:ext cx="6096000" cy="646331"/>
          </a:xfrm>
          <a:prstGeom prst="rect">
            <a:avLst/>
          </a:prstGeom>
        </p:spPr>
        <p:txBody>
          <a:bodyPr>
            <a:spAutoFit/>
          </a:bodyPr>
          <a:lstStyle/>
          <a:p>
            <a:r>
              <a:rPr lang="en-US" b="1" dirty="0">
                <a:latin typeface="Arial" pitchFamily="34" charset="0"/>
                <a:cs typeface="Arial" pitchFamily="34" charset="0"/>
              </a:rPr>
              <a:t>FIGURE 2-11 </a:t>
            </a:r>
            <a:r>
              <a:rPr lang="en-US" dirty="0">
                <a:latin typeface="Arial" pitchFamily="34" charset="0"/>
                <a:cs typeface="Arial" pitchFamily="34" charset="0"/>
              </a:rPr>
              <a:t>Transforming business requirements into technical solutions. </a:t>
            </a:r>
          </a:p>
        </p:txBody>
      </p:sp>
    </p:spTree>
    <p:custDataLst>
      <p:tags r:id="rId1"/>
    </p:custDataLst>
    <p:extLst>
      <p:ext uri="{BB962C8B-B14F-4D97-AF65-F5344CB8AC3E}">
        <p14:creationId xmlns:p14="http://schemas.microsoft.com/office/powerpoint/2010/main" val="280160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UC can provide benefits to many apps:</a:t>
            </a:r>
          </a:p>
          <a:p>
            <a:pPr>
              <a:spcBef>
                <a:spcPts val="0"/>
              </a:spcBef>
            </a:pPr>
            <a:r>
              <a:rPr lang="en-US" dirty="0"/>
              <a:t>Service-oriented architecture (SOA)</a:t>
            </a:r>
          </a:p>
          <a:p>
            <a:pPr>
              <a:spcBef>
                <a:spcPts val="0"/>
              </a:spcBef>
            </a:pPr>
            <a:r>
              <a:rPr lang="en-US" dirty="0"/>
              <a:t>Customer service (CS)</a:t>
            </a:r>
          </a:p>
          <a:p>
            <a:pPr>
              <a:spcBef>
                <a:spcPts val="0"/>
              </a:spcBef>
            </a:pPr>
            <a:r>
              <a:rPr lang="en-US" dirty="0"/>
              <a:t>Customer relationship management (CRM)</a:t>
            </a:r>
          </a:p>
          <a:p>
            <a:pPr>
              <a:spcBef>
                <a:spcPts val="0"/>
              </a:spcBef>
            </a:pPr>
            <a:r>
              <a:rPr lang="en-US" dirty="0"/>
              <a:t>Supply chain management (SCM)</a:t>
            </a:r>
          </a:p>
          <a:p>
            <a:pPr>
              <a:spcBef>
                <a:spcPts val="0"/>
              </a:spcBef>
            </a:pPr>
            <a:r>
              <a:rPr lang="en-US" dirty="0"/>
              <a:t>Enterprise resource planning (ERP)</a:t>
            </a:r>
          </a:p>
          <a:p>
            <a:pPr>
              <a:spcBef>
                <a:spcPts val="0"/>
              </a:spcBef>
            </a:pPr>
            <a:r>
              <a:rPr lang="en-US" dirty="0"/>
              <a:t>Sales force automation (SFA)</a:t>
            </a:r>
          </a:p>
        </p:txBody>
      </p:sp>
    </p:spTree>
    <p:extLst>
      <p:ext uri="{BB962C8B-B14F-4D97-AF65-F5344CB8AC3E}">
        <p14:creationId xmlns:p14="http://schemas.microsoft.com/office/powerpoint/2010/main" val="95302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Transforming Communication Requirements into Network Solutions — </a:t>
            </a:r>
            <a:r>
              <a:rPr lang="en-US" dirty="0">
                <a:solidFill>
                  <a:schemeClr val="accent2">
                    <a:lumMod val="40000"/>
                    <a:lumOff val="60000"/>
                  </a:schemeClr>
                </a:solidFill>
                <a:ea typeface="ＭＳ Ｐゴシック" pitchFamily="34" charset="-128"/>
              </a:rPr>
              <a:t>Communication Solutions</a:t>
            </a:r>
          </a:p>
        </p:txBody>
      </p:sp>
      <p:pic>
        <p:nvPicPr>
          <p:cNvPr id="4" name="Picture 3" descr="An illustrated diagram. The three components that are required for a solution to exist are people, process, and technology. When the three components maintain a balance, a graph shows an increasing trend. The mapping of technology solutions to business problems includes the following steps: Step 1—Functional requirements; Step 2—Technical requirements; Step 3—Technology solutions."/>
          <p:cNvPicPr>
            <a:picLocks noChangeAspect="1"/>
          </p:cNvPicPr>
          <p:nvPr/>
        </p:nvPicPr>
        <p:blipFill>
          <a:blip r:embed="rId4" cstate="print"/>
          <a:stretch>
            <a:fillRect/>
          </a:stretch>
        </p:blipFill>
        <p:spPr>
          <a:xfrm>
            <a:off x="3439251" y="1597920"/>
            <a:ext cx="4239630" cy="4467567"/>
          </a:xfrm>
          <a:prstGeom prst="rect">
            <a:avLst/>
          </a:prstGeom>
        </p:spPr>
      </p:pic>
      <p:sp>
        <p:nvSpPr>
          <p:cNvPr id="6" name="Rectangle 5"/>
          <p:cNvSpPr/>
          <p:nvPr/>
        </p:nvSpPr>
        <p:spPr>
          <a:xfrm>
            <a:off x="3253164" y="6094294"/>
            <a:ext cx="6096000" cy="369332"/>
          </a:xfrm>
          <a:prstGeom prst="rect">
            <a:avLst/>
          </a:prstGeom>
        </p:spPr>
        <p:txBody>
          <a:bodyPr>
            <a:spAutoFit/>
          </a:bodyPr>
          <a:lstStyle/>
          <a:p>
            <a:r>
              <a:rPr lang="en-US" b="1" dirty="0">
                <a:latin typeface="Arial" pitchFamily="34" charset="0"/>
                <a:cs typeface="Arial" pitchFamily="34" charset="0"/>
              </a:rPr>
              <a:t>FIGURE 2-12 </a:t>
            </a:r>
            <a:r>
              <a:rPr lang="en-US" dirty="0">
                <a:latin typeface="Arial" pitchFamily="34" charset="0"/>
                <a:cs typeface="Arial" pitchFamily="34" charset="0"/>
              </a:rPr>
              <a:t>Solving communication challenges.</a:t>
            </a:r>
          </a:p>
        </p:txBody>
      </p:sp>
    </p:spTree>
    <p:custDataLst>
      <p:tags r:id="rId1"/>
    </p:custDataLst>
    <p:extLst>
      <p:ext uri="{BB962C8B-B14F-4D97-AF65-F5344CB8AC3E}">
        <p14:creationId xmlns:p14="http://schemas.microsoft.com/office/powerpoint/2010/main" val="209305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Connectivity concerns that impact organizations:</a:t>
            </a:r>
          </a:p>
          <a:p>
            <a:pPr>
              <a:spcBef>
                <a:spcPts val="0"/>
              </a:spcBef>
            </a:pPr>
            <a:r>
              <a:rPr lang="en-US" dirty="0"/>
              <a:t>Enterprise connectivity</a:t>
            </a:r>
          </a:p>
          <a:p>
            <a:pPr>
              <a:spcBef>
                <a:spcPts val="0"/>
              </a:spcBef>
            </a:pPr>
            <a:r>
              <a:rPr lang="en-US" dirty="0"/>
              <a:t>Departmental connectivity</a:t>
            </a:r>
          </a:p>
          <a:p>
            <a:pPr>
              <a:spcBef>
                <a:spcPts val="0"/>
              </a:spcBef>
            </a:pPr>
            <a:r>
              <a:rPr lang="en-US" dirty="0"/>
              <a:t>Remote connectivity</a:t>
            </a:r>
          </a:p>
          <a:p>
            <a:pPr>
              <a:spcBef>
                <a:spcPts val="0"/>
              </a:spcBef>
            </a:pPr>
            <a:r>
              <a:rPr lang="en-US" dirty="0"/>
              <a:t>Mobile connectivity</a:t>
            </a:r>
          </a:p>
          <a:p>
            <a:pPr>
              <a:spcBef>
                <a:spcPts val="0"/>
              </a:spcBef>
            </a:pPr>
            <a:r>
              <a:rPr lang="en-US" dirty="0"/>
              <a:t>Customer service delivery connectivity</a:t>
            </a:r>
          </a:p>
        </p:txBody>
      </p:sp>
    </p:spTree>
    <p:extLst>
      <p:ext uri="{BB962C8B-B14F-4D97-AF65-F5344CB8AC3E}">
        <p14:creationId xmlns:p14="http://schemas.microsoft.com/office/powerpoint/2010/main" val="260424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Organizational Communication Challenges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ln>
            <a:solidFill>
              <a:schemeClr val="accent3">
                <a:lumMod val="60000"/>
                <a:lumOff val="40000"/>
              </a:schemeClr>
            </a:solidFill>
          </a:ln>
        </p:spPr>
        <p:txBody>
          <a:bodyPr/>
          <a:lstStyle/>
          <a:p>
            <a:pPr marL="0" indent="0">
              <a:buNone/>
            </a:pPr>
            <a:r>
              <a:rPr lang="en-US" b="1" dirty="0"/>
              <a:t>Challenges</a:t>
            </a:r>
          </a:p>
          <a:p>
            <a:r>
              <a:rPr lang="en-US" dirty="0"/>
              <a:t>Being “off the air”</a:t>
            </a:r>
          </a:p>
          <a:p>
            <a:r>
              <a:rPr lang="en-US" dirty="0"/>
              <a:t>Constantly sending reminders and updates</a:t>
            </a:r>
          </a:p>
          <a:p>
            <a:r>
              <a:rPr lang="en-US" dirty="0"/>
              <a:t>Disconnected messaging</a:t>
            </a:r>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solidFill>
            <a:schemeClr val="accent3">
              <a:lumMod val="20000"/>
              <a:lumOff val="80000"/>
            </a:schemeClr>
          </a:solidFill>
        </p:spPr>
        <p:txBody>
          <a:bodyPr/>
          <a:lstStyle/>
          <a:p>
            <a:pPr marL="0" indent="0">
              <a:buNone/>
            </a:pPr>
            <a:r>
              <a:rPr lang="en-US" b="1" dirty="0"/>
              <a:t>Fixes</a:t>
            </a:r>
          </a:p>
          <a:p>
            <a:r>
              <a:rPr lang="en-US" dirty="0"/>
              <a:t>Act fast</a:t>
            </a:r>
          </a:p>
          <a:p>
            <a:r>
              <a:rPr lang="en-US" dirty="0"/>
              <a:t>Clarify deliverables</a:t>
            </a:r>
          </a:p>
          <a:p>
            <a:r>
              <a:rPr lang="en-US" dirty="0"/>
              <a:t>Set (or reset) expectations</a:t>
            </a:r>
          </a:p>
          <a:p>
            <a:r>
              <a:rPr lang="en-US" dirty="0"/>
              <a:t>Try a different method</a:t>
            </a:r>
          </a:p>
          <a:p>
            <a:endParaRPr lang="en-US" dirty="0"/>
          </a:p>
        </p:txBody>
      </p:sp>
      <p:sp>
        <p:nvSpPr>
          <p:cNvPr id="5" name="TextBox 4">
            <a:extLst>
              <a:ext uri="{FF2B5EF4-FFF2-40B4-BE49-F238E27FC236}">
                <a16:creationId xmlns:a16="http://schemas.microsoft.com/office/drawing/2014/main" id="{FAF39375-F3F7-44AF-B739-D1BE7DF09CA1}"/>
              </a:ext>
            </a:extLst>
          </p:cNvPr>
          <p:cNvSpPr txBox="1"/>
          <p:nvPr/>
        </p:nvSpPr>
        <p:spPr>
          <a:xfrm>
            <a:off x="3044616" y="4531360"/>
            <a:ext cx="6096000" cy="1107996"/>
          </a:xfrm>
          <a:prstGeom prst="rect">
            <a:avLst/>
          </a:prstGeom>
          <a:solidFill>
            <a:schemeClr val="accent2">
              <a:lumMod val="60000"/>
              <a:lumOff val="40000"/>
            </a:schemeClr>
          </a:solidFill>
        </p:spPr>
        <p:txBody>
          <a:bodyPr wrap="square" rtlCol="0">
            <a:spAutoFit/>
          </a:bodyPr>
          <a:lstStyle/>
          <a:p>
            <a:pPr algn="ctr"/>
            <a:r>
              <a:rPr lang="en-US" sz="2200" dirty="0">
                <a:solidFill>
                  <a:schemeClr val="bg2"/>
                </a:solidFill>
              </a:rPr>
              <a:t>Unified communications (UC) can address the most important business challenges by making communication more efficient</a:t>
            </a:r>
          </a:p>
        </p:txBody>
      </p:sp>
    </p:spTree>
    <p:custDataLst>
      <p:tags r:id="rId1"/>
    </p:custDataLst>
    <p:extLst>
      <p:ext uri="{BB962C8B-B14F-4D97-AF65-F5344CB8AC3E}">
        <p14:creationId xmlns:p14="http://schemas.microsoft.com/office/powerpoint/2010/main" val="174106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Defining Your Organization’s Networking Requirements</a:t>
            </a:r>
          </a:p>
        </p:txBody>
      </p:sp>
      <p:graphicFrame>
        <p:nvGraphicFramePr>
          <p:cNvPr id="3" name="Content Placeholder 2">
            <a:extLst>
              <a:ext uri="{FF2B5EF4-FFF2-40B4-BE49-F238E27FC236}">
                <a16:creationId xmlns:a16="http://schemas.microsoft.com/office/drawing/2014/main" id="{0D2F2670-7A5B-4607-938F-AE47CCC204E9}"/>
              </a:ext>
            </a:extLst>
          </p:cNvPr>
          <p:cNvGraphicFramePr>
            <a:graphicFrameLocks noGrp="1"/>
          </p:cNvGraphicFramePr>
          <p:nvPr>
            <p:ph idx="1"/>
            <p:extLst>
              <p:ext uri="{D42A27DB-BD31-4B8C-83A1-F6EECF244321}">
                <p14:modId xmlns:p14="http://schemas.microsoft.com/office/powerpoint/2010/main" val="84461269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9242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Business communication challenges</a:t>
            </a:r>
          </a:p>
          <a:p>
            <a:r>
              <a:rPr lang="en-US" dirty="0"/>
              <a:t>How the public sector and private industry solve business communication challenges</a:t>
            </a:r>
          </a:p>
          <a:p>
            <a:r>
              <a:rPr lang="en-US" dirty="0"/>
              <a:t>How to transform communication requirements into network requirements</a:t>
            </a:r>
          </a:p>
          <a:p>
            <a:r>
              <a:rPr lang="en-US" dirty="0"/>
              <a:t>How to define an organization’s networking requirements</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Each type of organization tends to compete for different customers. </a:t>
            </a:r>
            <a:r>
              <a:rPr lang="en-US" b="1" dirty="0"/>
              <a:t>False</a:t>
            </a:r>
            <a:endParaRPr lang="en-US" dirty="0"/>
          </a:p>
          <a:p>
            <a:pPr marL="0" indent="0">
              <a:spcBef>
                <a:spcPts val="0"/>
              </a:spcBef>
              <a:buNone/>
            </a:pPr>
            <a:r>
              <a:rPr lang="en-US" dirty="0"/>
              <a:t>What could describe a company with five employees? </a:t>
            </a:r>
            <a:r>
              <a:rPr lang="en-US" b="1" dirty="0"/>
              <a:t>SMB and SOHO</a:t>
            </a:r>
            <a:endParaRPr lang="en-US" dirty="0"/>
          </a:p>
          <a:p>
            <a:pPr marL="0" indent="0">
              <a:spcBef>
                <a:spcPts val="0"/>
              </a:spcBef>
              <a:buNone/>
            </a:pPr>
            <a:r>
              <a:rPr lang="en-US" dirty="0"/>
              <a:t>What is not a common business challenge for enterprise organizations? </a:t>
            </a:r>
            <a:r>
              <a:rPr lang="en-US" b="1" dirty="0"/>
              <a:t>Manage time resources</a:t>
            </a:r>
            <a:endParaRPr lang="en-US" dirty="0"/>
          </a:p>
          <a:p>
            <a:pPr marL="0" indent="0">
              <a:spcBef>
                <a:spcPts val="0"/>
              </a:spcBef>
              <a:buNone/>
            </a:pPr>
            <a:r>
              <a:rPr lang="en-US" dirty="0"/>
              <a:t>What property of data security makes sure that only authorized users can modify data? </a:t>
            </a:r>
            <a:r>
              <a:rPr lang="en-US" b="1" dirty="0"/>
              <a:t>Integrity</a:t>
            </a:r>
            <a:endParaRPr lang="en-US" dirty="0"/>
          </a:p>
          <a:p>
            <a:pPr marL="0" indent="0">
              <a:spcBef>
                <a:spcPts val="0"/>
              </a:spcBef>
              <a:buNone/>
            </a:pPr>
            <a:r>
              <a:rPr lang="en-US" dirty="0"/>
              <a:t>A BCP is primarily focused on ensuring what network requirement to support an organization’s operation? </a:t>
            </a:r>
            <a:r>
              <a:rPr lang="en-US" b="1" dirty="0"/>
              <a:t>High availability</a:t>
            </a:r>
            <a:endParaRPr lang="en-US" dirty="0"/>
          </a:p>
          <a:p>
            <a:pPr marL="0" indent="0">
              <a:spcBef>
                <a:spcPts val="0"/>
              </a:spcBef>
              <a:buNone/>
            </a:pPr>
            <a:r>
              <a:rPr lang="en-US" dirty="0"/>
              <a:t>What communication challenge do enterprise and/or SMB organizations encounter that SOHO generally do not encounter? </a:t>
            </a:r>
            <a:r>
              <a:rPr lang="en-US" b="1" dirty="0"/>
              <a:t>Communicating among geographically diverse offices</a:t>
            </a:r>
            <a:endParaRPr lang="en-US" dirty="0"/>
          </a:p>
          <a:p>
            <a:pPr marL="0" indent="0">
              <a:spcBef>
                <a:spcPts val="0"/>
              </a:spcBef>
              <a:buNone/>
            </a:pPr>
            <a:r>
              <a:rPr lang="en-US" dirty="0"/>
              <a:t>What term describes a critical step in the government agency procurement process? </a:t>
            </a:r>
            <a:r>
              <a:rPr lang="en-US" b="1" dirty="0"/>
              <a:t>Request for proposal (RFP</a:t>
            </a:r>
            <a:endParaRPr lang="en-US" dirty="0"/>
          </a:p>
        </p:txBody>
      </p:sp>
    </p:spTree>
    <p:extLst>
      <p:ext uri="{BB962C8B-B14F-4D97-AF65-F5344CB8AC3E}">
        <p14:creationId xmlns:p14="http://schemas.microsoft.com/office/powerpoint/2010/main" val="315109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Why do government agencies require so much oversight and open comms? </a:t>
            </a:r>
            <a:r>
              <a:rPr lang="en-US" b="1" dirty="0"/>
              <a:t>All budgeted funds originate from taxpayers.</a:t>
            </a:r>
            <a:endParaRPr lang="en-US" dirty="0"/>
          </a:p>
          <a:p>
            <a:pPr marL="0" indent="0">
              <a:spcBef>
                <a:spcPts val="0"/>
              </a:spcBef>
              <a:buNone/>
            </a:pPr>
            <a:r>
              <a:rPr lang="en-US" dirty="0"/>
              <a:t>What communications challenges do SOHO organizations normally encounter  that enterprise generally do not? </a:t>
            </a:r>
            <a:r>
              <a:rPr lang="en-US" b="1" dirty="0"/>
              <a:t>Avoid appearing small</a:t>
            </a:r>
            <a:endParaRPr lang="en-US" dirty="0"/>
          </a:p>
          <a:p>
            <a:pPr marL="0" indent="0">
              <a:spcBef>
                <a:spcPts val="0"/>
              </a:spcBef>
              <a:buNone/>
            </a:pPr>
            <a:r>
              <a:rPr lang="en-US" dirty="0"/>
              <a:t>Every technical solution should start by identifying a </a:t>
            </a:r>
            <a:r>
              <a:rPr lang="en-US" b="1" dirty="0"/>
              <a:t>Business problem</a:t>
            </a:r>
            <a:endParaRPr lang="en-US" dirty="0"/>
          </a:p>
        </p:txBody>
      </p:sp>
    </p:spTree>
    <p:extLst>
      <p:ext uri="{BB962C8B-B14F-4D97-AF65-F5344CB8AC3E}">
        <p14:creationId xmlns:p14="http://schemas.microsoft.com/office/powerpoint/2010/main" val="42459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Frequent traveler cards with radio frequency identification (RFID) technology enable travelers to use the same card as the hotel room key. </a:t>
            </a:r>
            <a:r>
              <a:rPr lang="en-US" b="1" dirty="0"/>
              <a:t>True</a:t>
            </a:r>
          </a:p>
          <a:p>
            <a:pPr marL="0" indent="0">
              <a:spcBef>
                <a:spcPts val="0"/>
              </a:spcBef>
              <a:buNone/>
            </a:pPr>
            <a:r>
              <a:rPr lang="en-US" dirty="0"/>
              <a:t>Government agencies emphasize a customer service model in which they are normally in touch directly with their customers while enterprises tend to focus more on mandates and budget limitations. </a:t>
            </a:r>
            <a:r>
              <a:rPr lang="en-US" b="1" dirty="0"/>
              <a:t>False (the opposite is right)</a:t>
            </a:r>
          </a:p>
          <a:p>
            <a:pPr marL="0" indent="0">
              <a:spcBef>
                <a:spcPts val="0"/>
              </a:spcBef>
              <a:buNone/>
            </a:pPr>
            <a:r>
              <a:rPr lang="en-US" dirty="0"/>
              <a:t>When users access applications in the cloud, the wide area network (WAN) limits overall application performance </a:t>
            </a:r>
            <a:r>
              <a:rPr lang="en-US" b="1" dirty="0"/>
              <a:t>True</a:t>
            </a:r>
          </a:p>
          <a:p>
            <a:pPr marL="0" indent="0">
              <a:spcBef>
                <a:spcPts val="0"/>
              </a:spcBef>
              <a:buNone/>
            </a:pPr>
            <a:r>
              <a:rPr lang="en-US" dirty="0"/>
              <a:t>Isabelle is a network engineer for a SMB. She is evaluating the suitability of the company network to support a  new UC system. What network element has the most impact on the quality of real-time video chat? </a:t>
            </a:r>
            <a:r>
              <a:rPr lang="en-US" b="1" dirty="0"/>
              <a:t>Bandwidth</a:t>
            </a:r>
          </a:p>
          <a:p>
            <a:pPr marL="0" indent="0">
              <a:spcBef>
                <a:spcPts val="0"/>
              </a:spcBef>
              <a:buNone/>
            </a:pPr>
            <a:r>
              <a:rPr lang="en-US" dirty="0"/>
              <a:t>What challenge do enterprise and small businesses have in common? </a:t>
            </a:r>
            <a:r>
              <a:rPr lang="en-US" b="1" dirty="0"/>
              <a:t>They tend to compete for the same customers</a:t>
            </a:r>
          </a:p>
          <a:p>
            <a:pPr marL="0" indent="0">
              <a:spcBef>
                <a:spcPts val="0"/>
              </a:spcBef>
              <a:buNone/>
            </a:pPr>
            <a:r>
              <a:rPr lang="en-US" dirty="0"/>
              <a:t>What assures that only authorized users can modify data? </a:t>
            </a:r>
            <a:r>
              <a:rPr lang="en-US" b="1" dirty="0"/>
              <a:t>Integrity</a:t>
            </a:r>
          </a:p>
          <a:p>
            <a:pPr marL="0" indent="0">
              <a:spcBef>
                <a:spcPts val="0"/>
              </a:spcBef>
              <a:buNone/>
            </a:pPr>
            <a:r>
              <a:rPr lang="en-US" dirty="0"/>
              <a:t>What most heavily relies on requests for proposal (RFPs) as primary method of procuring services and products? </a:t>
            </a:r>
            <a:r>
              <a:rPr lang="en-US" b="1" dirty="0"/>
              <a:t>Government</a:t>
            </a:r>
            <a:endParaRPr lang="en-US" dirty="0"/>
          </a:p>
        </p:txBody>
      </p:sp>
    </p:spTree>
    <p:extLst>
      <p:ext uri="{BB962C8B-B14F-4D97-AF65-F5344CB8AC3E}">
        <p14:creationId xmlns:p14="http://schemas.microsoft.com/office/powerpoint/2010/main" val="274404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1 reason why cyber attackers target small businesses is because enterprises tend to use more comprehensive security solutions. </a:t>
            </a:r>
            <a:r>
              <a:rPr lang="en-US" b="1" dirty="0"/>
              <a:t>True</a:t>
            </a:r>
          </a:p>
          <a:p>
            <a:pPr marL="0" indent="0">
              <a:spcBef>
                <a:spcPts val="0"/>
              </a:spcBef>
              <a:buNone/>
            </a:pPr>
            <a:r>
              <a:rPr lang="en-US" dirty="0"/>
              <a:t>A challenge for organizations that are geographically spread out is effective communications throughout the organization. </a:t>
            </a:r>
            <a:r>
              <a:rPr lang="en-US" b="1" dirty="0"/>
              <a:t>True</a:t>
            </a:r>
          </a:p>
          <a:p>
            <a:pPr marL="0" indent="0">
              <a:spcBef>
                <a:spcPts val="0"/>
              </a:spcBef>
              <a:buNone/>
            </a:pPr>
            <a:r>
              <a:rPr lang="en-US" dirty="0"/>
              <a:t>Due to limited resources, what has the greatest challenges reaching the customer, managing time, meeting customer needs, and maintaining security? </a:t>
            </a:r>
            <a:r>
              <a:rPr lang="en-US" b="1"/>
              <a:t>Small office/home office (SOHO)</a:t>
            </a:r>
            <a:endParaRPr lang="en-US" dirty="0"/>
          </a:p>
        </p:txBody>
      </p:sp>
    </p:spTree>
    <p:extLst>
      <p:ext uri="{BB962C8B-B14F-4D97-AF65-F5344CB8AC3E}">
        <p14:creationId xmlns:p14="http://schemas.microsoft.com/office/powerpoint/2010/main" val="28565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8B4-19B7-80C2-5215-055A00FC7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119454A-D661-7781-89BB-031DC1F7C2A8}"/>
              </a:ext>
            </a:extLst>
          </p:cNvPr>
          <p:cNvSpPr>
            <a:spLocks noGrp="1"/>
          </p:cNvSpPr>
          <p:nvPr>
            <p:ph idx="1"/>
          </p:nvPr>
        </p:nvSpPr>
        <p:spPr/>
        <p:txBody>
          <a:bodyPr/>
          <a:lstStyle/>
          <a:p>
            <a:pPr marL="0" indent="0">
              <a:spcBef>
                <a:spcPts val="0"/>
              </a:spcBef>
              <a:buNone/>
            </a:pPr>
            <a:r>
              <a:rPr lang="en-US" dirty="0"/>
              <a:t>Organization classifications</a:t>
            </a:r>
          </a:p>
          <a:p>
            <a:pPr>
              <a:spcBef>
                <a:spcPts val="0"/>
              </a:spcBef>
            </a:pPr>
            <a:r>
              <a:rPr lang="en-US" dirty="0"/>
              <a:t>Enterprise – more than 500 employees</a:t>
            </a:r>
          </a:p>
          <a:p>
            <a:pPr>
              <a:spcBef>
                <a:spcPts val="0"/>
              </a:spcBef>
            </a:pPr>
            <a:r>
              <a:rPr lang="en-US" dirty="0"/>
              <a:t>Medium-sized – more than 100, fewer than 500</a:t>
            </a:r>
          </a:p>
          <a:p>
            <a:pPr>
              <a:spcBef>
                <a:spcPts val="0"/>
              </a:spcBef>
            </a:pPr>
            <a:r>
              <a:rPr lang="en-US" dirty="0"/>
              <a:t>Small – fewer than 100</a:t>
            </a:r>
          </a:p>
          <a:p>
            <a:pPr>
              <a:spcBef>
                <a:spcPts val="0"/>
              </a:spcBef>
            </a:pPr>
            <a:r>
              <a:rPr lang="en-US" dirty="0"/>
              <a:t>Small office/home office (SOHO) – fewer than 10</a:t>
            </a:r>
          </a:p>
          <a:p>
            <a:pPr>
              <a:spcBef>
                <a:spcPts val="0"/>
              </a:spcBef>
            </a:pPr>
            <a:r>
              <a:rPr lang="en-US" dirty="0"/>
              <a:t>Government – a government department agency</a:t>
            </a:r>
          </a:p>
          <a:p>
            <a:pPr>
              <a:spcBef>
                <a:spcPts val="0"/>
              </a:spcBef>
            </a:pPr>
            <a:endParaRPr lang="en-US" dirty="0"/>
          </a:p>
          <a:p>
            <a:pPr marL="0" indent="0">
              <a:spcBef>
                <a:spcPts val="0"/>
              </a:spcBef>
              <a:buNone/>
            </a:pPr>
            <a:r>
              <a:rPr lang="en-US" dirty="0"/>
              <a:t>Session Initialization Protocol (SIP) – UC and other apps use for presence/availability (technology that allows geographic location of a human or nonhuman resource to be determined), IM, chat, collab, audio/video conferencing</a:t>
            </a:r>
          </a:p>
          <a:p>
            <a:pPr marL="0" indent="0">
              <a:spcBef>
                <a:spcPts val="0"/>
              </a:spcBef>
              <a:buNone/>
            </a:pPr>
            <a:endParaRPr lang="en-US" dirty="0"/>
          </a:p>
          <a:p>
            <a:pPr marL="0" indent="0">
              <a:spcBef>
                <a:spcPts val="0"/>
              </a:spcBef>
              <a:buNone/>
            </a:pPr>
            <a:r>
              <a:rPr lang="en-US" dirty="0"/>
              <a:t>Small and medium-sized business = SMB</a:t>
            </a:r>
          </a:p>
        </p:txBody>
      </p:sp>
    </p:spTree>
    <p:extLst>
      <p:ext uri="{BB962C8B-B14F-4D97-AF65-F5344CB8AC3E}">
        <p14:creationId xmlns:p14="http://schemas.microsoft.com/office/powerpoint/2010/main" val="85433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Today’s Multimodal Business Communication Options</a:t>
            </a:r>
          </a:p>
        </p:txBody>
      </p:sp>
      <p:pic>
        <p:nvPicPr>
          <p:cNvPr id="4" name="Picture 3" descr="An illustrated diagram has the following connected to the U C controller: E-mail, instant messaging—I M, Fax, Video, Chat, Voice, S M S or texting. This enables the call center agents to help customers interacting with them."/>
          <p:cNvPicPr>
            <a:picLocks noChangeAspect="1"/>
          </p:cNvPicPr>
          <p:nvPr/>
        </p:nvPicPr>
        <p:blipFill>
          <a:blip r:embed="rId4" cstate="print"/>
          <a:stretch>
            <a:fillRect/>
          </a:stretch>
        </p:blipFill>
        <p:spPr>
          <a:xfrm>
            <a:off x="3735917" y="1548067"/>
            <a:ext cx="4891029" cy="4382008"/>
          </a:xfrm>
          <a:prstGeom prst="rect">
            <a:avLst/>
          </a:prstGeom>
        </p:spPr>
      </p:pic>
      <p:sp>
        <p:nvSpPr>
          <p:cNvPr id="5" name="Rectangle 4"/>
          <p:cNvSpPr/>
          <p:nvPr/>
        </p:nvSpPr>
        <p:spPr>
          <a:xfrm>
            <a:off x="3660717" y="5958880"/>
            <a:ext cx="5181617" cy="646331"/>
          </a:xfrm>
          <a:prstGeom prst="rect">
            <a:avLst/>
          </a:prstGeom>
        </p:spPr>
        <p:txBody>
          <a:bodyPr wrap="square">
            <a:spAutoFit/>
          </a:bodyPr>
          <a:lstStyle/>
          <a:p>
            <a:r>
              <a:rPr lang="en-US" b="1" dirty="0">
                <a:latin typeface="Arial" pitchFamily="34" charset="0"/>
                <a:cs typeface="Arial" pitchFamily="34" charset="0"/>
              </a:rPr>
              <a:t>FIGURE 2-1 </a:t>
            </a:r>
            <a:r>
              <a:rPr lang="en-US" dirty="0">
                <a:latin typeface="Arial" pitchFamily="34" charset="0"/>
                <a:cs typeface="Arial" pitchFamily="34" charset="0"/>
              </a:rPr>
              <a:t>Today’s multimodal business communication options.</a:t>
            </a:r>
          </a:p>
        </p:txBody>
      </p:sp>
    </p:spTree>
    <p:custDataLst>
      <p:tags r:id="rId1"/>
    </p:custDataLst>
    <p:extLst>
      <p:ext uri="{BB962C8B-B14F-4D97-AF65-F5344CB8AC3E}">
        <p14:creationId xmlns:p14="http://schemas.microsoft.com/office/powerpoint/2010/main" val="357214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100D-0932-4374-910B-47247912B4CE}"/>
              </a:ext>
            </a:extLst>
          </p:cNvPr>
          <p:cNvSpPr>
            <a:spLocks noGrp="1"/>
          </p:cNvSpPr>
          <p:nvPr>
            <p:ph type="title"/>
          </p:nvPr>
        </p:nvSpPr>
        <p:spPr/>
        <p:txBody>
          <a:bodyPr/>
          <a:lstStyle/>
          <a:p>
            <a:r>
              <a:rPr lang="en-US" dirty="0">
                <a:ea typeface="ＭＳ Ｐゴシック" pitchFamily="34" charset="-128"/>
              </a:rPr>
              <a:t>Enterprise Challenges</a:t>
            </a:r>
            <a:endParaRPr lang="en-US" dirty="0"/>
          </a:p>
        </p:txBody>
      </p:sp>
      <p:graphicFrame>
        <p:nvGraphicFramePr>
          <p:cNvPr id="10" name="Content Placeholder 9">
            <a:extLst>
              <a:ext uri="{FF2B5EF4-FFF2-40B4-BE49-F238E27FC236}">
                <a16:creationId xmlns:a16="http://schemas.microsoft.com/office/drawing/2014/main" id="{07038A0E-FE84-4E37-A39D-63830DE40DE4}"/>
              </a:ext>
            </a:extLst>
          </p:cNvPr>
          <p:cNvGraphicFramePr>
            <a:graphicFrameLocks noGrp="1"/>
          </p:cNvGraphicFramePr>
          <p:nvPr>
            <p:ph idx="1"/>
            <p:extLst>
              <p:ext uri="{D42A27DB-BD31-4B8C-83A1-F6EECF244321}">
                <p14:modId xmlns:p14="http://schemas.microsoft.com/office/powerpoint/2010/main" val="209597089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Graphic 4" descr="Building outline">
            <a:extLst>
              <a:ext uri="{FF2B5EF4-FFF2-40B4-BE49-F238E27FC236}">
                <a16:creationId xmlns:a16="http://schemas.microsoft.com/office/drawing/2014/main" id="{27F09E71-087A-48F1-8FCD-BA85C144048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920" y="3429000"/>
            <a:ext cx="2132647" cy="2132647"/>
          </a:xfrm>
          <a:prstGeom prst="rect">
            <a:avLst/>
          </a:prstGeom>
        </p:spPr>
      </p:pic>
    </p:spTree>
    <p:custDataLst>
      <p:tags r:id="rId1"/>
    </p:custDataLst>
    <p:extLst>
      <p:ext uri="{BB962C8B-B14F-4D97-AF65-F5344CB8AC3E}">
        <p14:creationId xmlns:p14="http://schemas.microsoft.com/office/powerpoint/2010/main" val="264377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Government Communication Challenges</a:t>
            </a:r>
          </a:p>
        </p:txBody>
      </p:sp>
      <p:graphicFrame>
        <p:nvGraphicFramePr>
          <p:cNvPr id="3" name="Content Placeholder 2">
            <a:extLst>
              <a:ext uri="{FF2B5EF4-FFF2-40B4-BE49-F238E27FC236}">
                <a16:creationId xmlns:a16="http://schemas.microsoft.com/office/drawing/2014/main" id="{60A1A5DE-5FC6-48AF-BBD2-137D9875A096}"/>
              </a:ext>
            </a:extLst>
          </p:cNvPr>
          <p:cNvGraphicFramePr>
            <a:graphicFrameLocks noGrp="1"/>
          </p:cNvGraphicFramePr>
          <p:nvPr>
            <p:ph idx="1"/>
            <p:extLst>
              <p:ext uri="{D42A27DB-BD31-4B8C-83A1-F6EECF244321}">
                <p14:modId xmlns:p14="http://schemas.microsoft.com/office/powerpoint/2010/main" val="23975899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8608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SMB/SOHO Challenges</a:t>
            </a:r>
          </a:p>
        </p:txBody>
      </p:sp>
      <p:graphicFrame>
        <p:nvGraphicFramePr>
          <p:cNvPr id="3" name="Content Placeholder 2">
            <a:extLst>
              <a:ext uri="{FF2B5EF4-FFF2-40B4-BE49-F238E27FC236}">
                <a16:creationId xmlns:a16="http://schemas.microsoft.com/office/drawing/2014/main" id="{EAD32E3D-F8B9-4B8F-A392-E9DB38DC8456}"/>
              </a:ext>
            </a:extLst>
          </p:cNvPr>
          <p:cNvGraphicFramePr>
            <a:graphicFrameLocks noGrp="1"/>
          </p:cNvGraphicFramePr>
          <p:nvPr>
            <p:ph idx="1"/>
            <p:extLst>
              <p:ext uri="{D42A27DB-BD31-4B8C-83A1-F6EECF244321}">
                <p14:modId xmlns:p14="http://schemas.microsoft.com/office/powerpoint/2010/main" val="370114991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4421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Small and Medium-Sized Businesses (SMBs)</a:t>
            </a:r>
          </a:p>
        </p:txBody>
      </p:sp>
      <p:pic>
        <p:nvPicPr>
          <p:cNvPr id="4" name="Picture 3" descr="An illustration depicts that employing of fewer recruits by small and medium-sized businesses. The text reads, Medium-sized business: 100 to 500 employees; Small business: fewer than 100 employees."/>
          <p:cNvPicPr>
            <a:picLocks noChangeAspect="1"/>
          </p:cNvPicPr>
          <p:nvPr/>
        </p:nvPicPr>
        <p:blipFill>
          <a:blip r:embed="rId4" cstate="print"/>
          <a:stretch>
            <a:fillRect/>
          </a:stretch>
        </p:blipFill>
        <p:spPr>
          <a:xfrm>
            <a:off x="2920867" y="1766456"/>
            <a:ext cx="6586223" cy="4038268"/>
          </a:xfrm>
          <a:prstGeom prst="rect">
            <a:avLst/>
          </a:prstGeom>
        </p:spPr>
      </p:pic>
      <p:sp>
        <p:nvSpPr>
          <p:cNvPr id="5" name="Rectangle 4"/>
          <p:cNvSpPr/>
          <p:nvPr/>
        </p:nvSpPr>
        <p:spPr>
          <a:xfrm>
            <a:off x="2860632" y="5804500"/>
            <a:ext cx="6705600" cy="369332"/>
          </a:xfrm>
          <a:prstGeom prst="rect">
            <a:avLst/>
          </a:prstGeom>
        </p:spPr>
        <p:txBody>
          <a:bodyPr wrap="square">
            <a:spAutoFit/>
          </a:bodyPr>
          <a:lstStyle/>
          <a:p>
            <a:r>
              <a:rPr lang="en-US" b="1" dirty="0">
                <a:latin typeface="Arial" pitchFamily="34" charset="0"/>
                <a:cs typeface="Arial" pitchFamily="34" charset="0"/>
              </a:rPr>
              <a:t>FIGURE 2-2 </a:t>
            </a:r>
            <a:r>
              <a:rPr lang="en-US" dirty="0">
                <a:latin typeface="Arial" pitchFamily="34" charset="0"/>
                <a:cs typeface="Arial" pitchFamily="34" charset="0"/>
              </a:rPr>
              <a:t>Small and medium-sized businesses (SMBs). </a:t>
            </a:r>
          </a:p>
        </p:txBody>
      </p:sp>
    </p:spTree>
    <p:custDataLst>
      <p:tags r:id="rId1"/>
    </p:custDataLst>
    <p:extLst>
      <p:ext uri="{BB962C8B-B14F-4D97-AF65-F5344CB8AC3E}">
        <p14:creationId xmlns:p14="http://schemas.microsoft.com/office/powerpoint/2010/main" val="16263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7"/>
  <p:tag name="ARTICULATE_DESIGN_ID_EDUCATIONAL SUBJECTS 16X9" val="K9rhwqOM"/>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1996</Words>
  <Application>Microsoft Office PowerPoint</Application>
  <PresentationFormat>Widescreen</PresentationFormat>
  <Paragraphs>318</Paragraphs>
  <Slides>35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Educational subjects 16x9</vt:lpstr>
      <vt:lpstr>Solving Today’s Business Communication Challenges</vt:lpstr>
      <vt:lpstr>Learning Objective(s) and Key Concepts</vt:lpstr>
      <vt:lpstr>Organizational Communication Challenges</vt:lpstr>
      <vt:lpstr>notes</vt:lpstr>
      <vt:lpstr>Today’s Multimodal Business Communication Options</vt:lpstr>
      <vt:lpstr>Enterprise Challenges</vt:lpstr>
      <vt:lpstr>Government Communication Challenges</vt:lpstr>
      <vt:lpstr>SMB/SOHO Challenges</vt:lpstr>
      <vt:lpstr>Small and Medium-Sized Businesses (SMBs)</vt:lpstr>
      <vt:lpstr>Small Office/Home Office (SOHO) Business</vt:lpstr>
      <vt:lpstr>notes</vt:lpstr>
      <vt:lpstr>Solving Enterprise Business Communication Challenges</vt:lpstr>
      <vt:lpstr>Banking and Financial Services Challenges</vt:lpstr>
      <vt:lpstr>Health Care and Patient Care Services Challenges</vt:lpstr>
      <vt:lpstr>Health Care and Patient Care Services Business</vt:lpstr>
      <vt:lpstr>K–12 and Higher Education Services Challenges</vt:lpstr>
      <vt:lpstr>Commercial Retail Products and Services Challenges</vt:lpstr>
      <vt:lpstr>Commercial Retail Products and Services Business</vt:lpstr>
      <vt:lpstr>Manufacturing Services Challenges</vt:lpstr>
      <vt:lpstr>notes</vt:lpstr>
      <vt:lpstr>Travel and Transportation Services Challenges</vt:lpstr>
      <vt:lpstr>Solving Government Business Communication Challenges (1 of 2)</vt:lpstr>
      <vt:lpstr>Solving Government Business Communication Challenges (2 of 2)</vt:lpstr>
      <vt:lpstr>Solving SMB Business Communication Challenges</vt:lpstr>
      <vt:lpstr>Solving SOHO Business Communication Challenges</vt:lpstr>
      <vt:lpstr>Transforming Communication Requirements into Network Solutions — Communication Challenges</vt:lpstr>
      <vt:lpstr>notes</vt:lpstr>
      <vt:lpstr>Transforming Communication Requirements into Network Solutions — Communication Solutions</vt:lpstr>
      <vt:lpstr>notes</vt:lpstr>
      <vt:lpstr>Defining Your Organization’s Networking Requirements</vt:lpstr>
      <vt:lpstr>Summary</vt:lpstr>
      <vt:lpstr>notes</vt:lpstr>
      <vt:lpstr>notes</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Today’s Business Communication Challenges</dc:title>
  <dc:creator>Kimberly Lindros</dc:creator>
  <cp:lastModifiedBy>Pham, Sarah</cp:lastModifiedBy>
  <cp:revision>23</cp:revision>
  <dcterms:created xsi:type="dcterms:W3CDTF">2021-01-04T08:17:07Z</dcterms:created>
  <dcterms:modified xsi:type="dcterms:W3CDTF">2023-09-13T22:15:37Z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4ABD52DF-C87C-4AFD-9348-1071AEBC888C</vt:lpwstr>
  </property>
  <property fmtid="{D5CDD505-2E9C-101B-9397-08002B2CF9AE}" pid="3" name="ArticulatePath">
    <vt:lpwstr>netcomm3e_ppt_ch02-WORKING</vt:lpwstr>
  </property>
</Properties>
</file>