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0"/>
  </p:notesMasterIdLst>
  <p:handoutMasterIdLst>
    <p:handoutMasterId r:id="rId61"/>
  </p:handoutMasterIdLst>
  <p:sldIdLst>
    <p:sldId id="258" r:id="rId2"/>
    <p:sldId id="271" r:id="rId3"/>
    <p:sldId id="1550" r:id="rId4"/>
    <p:sldId id="1543" r:id="rId5"/>
    <p:sldId id="1579" r:id="rId6"/>
    <p:sldId id="1547" r:id="rId7"/>
    <p:sldId id="1545" r:id="rId8"/>
    <p:sldId id="1580" r:id="rId9"/>
    <p:sldId id="1601" r:id="rId10"/>
    <p:sldId id="1600" r:id="rId11"/>
    <p:sldId id="1598" r:id="rId12"/>
    <p:sldId id="1599" r:id="rId13"/>
    <p:sldId id="1597" r:id="rId14"/>
    <p:sldId id="1567" r:id="rId15"/>
    <p:sldId id="1568" r:id="rId16"/>
    <p:sldId id="1571" r:id="rId17"/>
    <p:sldId id="1581" r:id="rId18"/>
    <p:sldId id="1583" r:id="rId19"/>
    <p:sldId id="1552" r:id="rId20"/>
    <p:sldId id="1546" r:id="rId21"/>
    <p:sldId id="1582" r:id="rId22"/>
    <p:sldId id="1584" r:id="rId23"/>
    <p:sldId id="1585" r:id="rId24"/>
    <p:sldId id="1586" r:id="rId25"/>
    <p:sldId id="1587" r:id="rId26"/>
    <p:sldId id="1588" r:id="rId27"/>
    <p:sldId id="1551" r:id="rId28"/>
    <p:sldId id="319" r:id="rId29"/>
    <p:sldId id="1572" r:id="rId30"/>
    <p:sldId id="1573" r:id="rId31"/>
    <p:sldId id="1544" r:id="rId32"/>
    <p:sldId id="1574" r:id="rId33"/>
    <p:sldId id="1575" r:id="rId34"/>
    <p:sldId id="1576" r:id="rId35"/>
    <p:sldId id="1556" r:id="rId36"/>
    <p:sldId id="1570" r:id="rId37"/>
    <p:sldId id="1589" r:id="rId38"/>
    <p:sldId id="1577" r:id="rId39"/>
    <p:sldId id="1590" r:id="rId40"/>
    <p:sldId id="1578" r:id="rId41"/>
    <p:sldId id="1555" r:id="rId42"/>
    <p:sldId id="1565" r:id="rId43"/>
    <p:sldId id="1591" r:id="rId44"/>
    <p:sldId id="1592" r:id="rId45"/>
    <p:sldId id="1593" r:id="rId46"/>
    <p:sldId id="1557" r:id="rId47"/>
    <p:sldId id="1594" r:id="rId48"/>
    <p:sldId id="1569" r:id="rId49"/>
    <p:sldId id="1566" r:id="rId50"/>
    <p:sldId id="1558" r:id="rId51"/>
    <p:sldId id="1595" r:id="rId52"/>
    <p:sldId id="1559" r:id="rId53"/>
    <p:sldId id="1596" r:id="rId54"/>
    <p:sldId id="1560" r:id="rId55"/>
    <p:sldId id="1561" r:id="rId56"/>
    <p:sldId id="1562" r:id="rId57"/>
    <p:sldId id="1563" r:id="rId58"/>
    <p:sldId id="1542" r:id="rId59"/>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84490" autoAdjust="0"/>
  </p:normalViewPr>
  <p:slideViewPr>
    <p:cSldViewPr snapToGrid="0">
      <p:cViewPr varScale="1">
        <p:scale>
          <a:sx n="56" d="100"/>
          <a:sy n="56" d="100"/>
        </p:scale>
        <p:origin x="206" y="53"/>
      </p:cViewPr>
      <p:guideLst>
        <p:guide orient="horz" pos="2160"/>
        <p:guide pos="3840"/>
      </p:guideLst>
    </p:cSldViewPr>
  </p:slideViewPr>
  <p:notesTextViewPr>
    <p:cViewPr>
      <p:scale>
        <a:sx n="1" d="1"/>
        <a:sy n="1" d="1"/>
      </p:scale>
      <p:origin x="0" y="0"/>
    </p:cViewPr>
  </p:notesTextViewPr>
  <p:sorterViewPr>
    <p:cViewPr varScale="1">
      <p:scale>
        <a:sx n="1" d="1"/>
        <a:sy n="1" d="1"/>
      </p:scale>
      <p:origin x="0" y="-13884"/>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FB79E-33E9-4C0D-9F07-AC2AA12DFE7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1D3E55-1899-440C-97B2-134222009F5B}">
      <dgm:prSet phldrT="[Text]" custT="1"/>
      <dgm:spPr/>
      <dgm:t>
        <a:bodyPr/>
        <a:lstStyle/>
        <a:p>
          <a:r>
            <a:rPr lang="en-US" sz="2200" dirty="0">
              <a:solidFill>
                <a:schemeClr val="tx1"/>
              </a:solidFill>
              <a:latin typeface="Arial" panose="020B0604020202020204" pitchFamily="34" charset="0"/>
              <a:cs typeface="Arial" panose="020B0604020202020204" pitchFamily="34" charset="0"/>
            </a:rPr>
            <a:t>Copper</a:t>
          </a:r>
        </a:p>
      </dgm:t>
    </dgm:pt>
    <dgm:pt modelId="{B56FF63D-3FFB-4E6E-9C11-5C55FEAC9C80}" type="parTrans" cxnId="{08391CD3-296A-47F0-B02D-A7E0293ECE8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7E9ACE3-F9BE-443A-ACAD-4A96EBD4715A}" type="sibTrans" cxnId="{08391CD3-296A-47F0-B02D-A7E0293ECE8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7CFD317-BA38-4656-807A-E9CAF3E9D72D}">
      <dgm:prSet custT="1"/>
      <dgm:spPr/>
      <dgm:t>
        <a:bodyPr/>
        <a:lstStyle/>
        <a:p>
          <a:r>
            <a:rPr lang="en-US" sz="2200" dirty="0">
              <a:solidFill>
                <a:schemeClr val="tx1"/>
              </a:solidFill>
              <a:latin typeface="Arial" panose="020B0604020202020204" pitchFamily="34" charset="0"/>
              <a:cs typeface="Arial" panose="020B0604020202020204" pitchFamily="34" charset="0"/>
            </a:rPr>
            <a:t>Used in unshielded twisted-pair (UTP) and shielded twisted-pair (STP) cable</a:t>
          </a:r>
        </a:p>
      </dgm:t>
    </dgm:pt>
    <dgm:pt modelId="{01943EA0-09A4-4798-80A9-C4CB230633D0}" type="parTrans" cxnId="{F729E441-5600-428E-B9F9-1E92EF268E7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1FF8ED7-F04C-489F-BBC4-F86E7ECA029C}" type="sibTrans" cxnId="{F729E441-5600-428E-B9F9-1E92EF268E7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2A729E7-E511-447A-B847-75134F9E1769}">
      <dgm:prSet custT="1"/>
      <dgm:spPr/>
      <dgm:t>
        <a:bodyPr/>
        <a:lstStyle/>
        <a:p>
          <a:r>
            <a:rPr lang="en-US" sz="2200" dirty="0">
              <a:solidFill>
                <a:schemeClr val="tx1"/>
              </a:solidFill>
              <a:latin typeface="Arial" panose="020B0604020202020204" pitchFamily="34" charset="0"/>
              <a:cs typeface="Arial" panose="020B0604020202020204" pitchFamily="34" charset="0"/>
            </a:rPr>
            <a:t>UTP is most common in office buildings and wired network environments</a:t>
          </a:r>
        </a:p>
      </dgm:t>
    </dgm:pt>
    <dgm:pt modelId="{F367BE19-7DAB-43EB-BB96-00DDCA6B5869}" type="parTrans" cxnId="{1B4219F6-844D-4A5C-8C88-E592ED2396B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450B267-88E0-44CF-BC33-D4F736F0D861}" type="sibTrans" cxnId="{1B4219F6-844D-4A5C-8C88-E592ED2396B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8DEB3EE-ED92-43A2-914B-FC6AF4D448A2}">
      <dgm:prSet custT="1"/>
      <dgm:spPr/>
      <dgm:t>
        <a:bodyPr/>
        <a:lstStyle/>
        <a:p>
          <a:r>
            <a:rPr lang="en-US" sz="2200" dirty="0">
              <a:solidFill>
                <a:schemeClr val="tx1"/>
              </a:solidFill>
              <a:latin typeface="Arial" panose="020B0604020202020204" pitchFamily="34" charset="0"/>
              <a:cs typeface="Arial" panose="020B0604020202020204" pitchFamily="34" charset="0"/>
            </a:rPr>
            <a:t>Coaxial</a:t>
          </a:r>
        </a:p>
      </dgm:t>
    </dgm:pt>
    <dgm:pt modelId="{A614EE4A-D1E4-4B48-8937-B4A694D39E7F}" type="parTrans" cxnId="{F61CD8A7-76AC-4B9A-9DAC-9D71FEDAEB43}">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AE87E33-B450-4AD7-8FF9-28C7F089C7E6}" type="sibTrans" cxnId="{F61CD8A7-76AC-4B9A-9DAC-9D71FEDAEB43}">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826859A-06F9-4219-9018-F202845F06A9}">
      <dgm:prSet custT="1"/>
      <dgm:spPr/>
      <dgm:t>
        <a:bodyPr/>
        <a:lstStyle/>
        <a:p>
          <a:r>
            <a:rPr lang="en-US" sz="2200" dirty="0">
              <a:solidFill>
                <a:schemeClr val="tx1"/>
              </a:solidFill>
              <a:latin typeface="Arial" panose="020B0604020202020204" pitchFamily="34" charset="0"/>
              <a:cs typeface="Arial" panose="020B0604020202020204" pitchFamily="34" charset="0"/>
            </a:rPr>
            <a:t>Rugged indoor or outdoor cable</a:t>
          </a:r>
        </a:p>
      </dgm:t>
    </dgm:pt>
    <dgm:pt modelId="{904170D3-5081-4F81-94D3-F372D531311C}" type="parTrans" cxnId="{6AD7353D-A5A6-47C7-B91D-08E1B887C68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DF38BE8-C88D-46F6-9A4E-17C18E1F39E3}" type="sibTrans" cxnId="{6AD7353D-A5A6-47C7-B91D-08E1B887C68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980F598-DA7F-4CCF-B287-6C22A721FFD2}">
      <dgm:prSet custT="1"/>
      <dgm:spPr/>
      <dgm:t>
        <a:bodyPr/>
        <a:lstStyle/>
        <a:p>
          <a:r>
            <a:rPr lang="en-US" sz="2200" dirty="0">
              <a:solidFill>
                <a:schemeClr val="tx1"/>
              </a:solidFill>
              <a:latin typeface="Arial" panose="020B0604020202020204" pitchFamily="34" charset="0"/>
              <a:cs typeface="Arial" panose="020B0604020202020204" pitchFamily="34" charset="0"/>
            </a:rPr>
            <a:t>Cable TV infrastructure is supported by coaxial cable to the residence</a:t>
          </a:r>
        </a:p>
      </dgm:t>
    </dgm:pt>
    <dgm:pt modelId="{2D7BE321-D39E-4318-B25C-06FC535949F9}" type="parTrans" cxnId="{AA082BF0-5A6E-4B11-965C-E22F7D5AA53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E3135A0-89E7-4788-8337-C01785FCF94E}" type="sibTrans" cxnId="{AA082BF0-5A6E-4B11-965C-E22F7D5AA53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BBE7CE0-2F23-4E23-A84B-14644FF53B11}">
      <dgm:prSet custT="1"/>
      <dgm:spPr/>
      <dgm:t>
        <a:bodyPr/>
        <a:lstStyle/>
        <a:p>
          <a:r>
            <a:rPr lang="en-US" sz="2200" dirty="0">
              <a:solidFill>
                <a:schemeClr val="tx1"/>
              </a:solidFill>
              <a:latin typeface="Arial" panose="020B0604020202020204" pitchFamily="34" charset="0"/>
              <a:cs typeface="Arial" panose="020B0604020202020204" pitchFamily="34" charset="0"/>
            </a:rPr>
            <a:t>Glass/fiber</a:t>
          </a:r>
        </a:p>
      </dgm:t>
    </dgm:pt>
    <dgm:pt modelId="{DA21D38E-697E-460D-A4F7-D4E1FC3821AB}" type="parTrans" cxnId="{DD8D517A-174E-4FE8-86F6-D130A232449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6FC8CE2-31DA-412B-81B3-D03BF188A7E7}" type="sibTrans" cxnId="{DD8D517A-174E-4FE8-86F6-D130A232449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FB85F90-503C-4D41-AEBD-5314C03D4E88}">
      <dgm:prSet custT="1"/>
      <dgm:spPr/>
      <dgm:t>
        <a:bodyPr/>
        <a:lstStyle/>
        <a:p>
          <a:r>
            <a:rPr lang="en-US" sz="2200" dirty="0">
              <a:solidFill>
                <a:schemeClr val="tx1"/>
              </a:solidFill>
              <a:latin typeface="Arial" panose="020B0604020202020204" pitchFamily="34" charset="0"/>
              <a:cs typeface="Arial" panose="020B0604020202020204" pitchFamily="34" charset="0"/>
            </a:rPr>
            <a:t>Fiber cables have a glass core surrounded by a glass cladding; light travels through glass core</a:t>
          </a:r>
        </a:p>
      </dgm:t>
    </dgm:pt>
    <dgm:pt modelId="{76CD6EC4-8E60-439A-B79B-D1C365820F5B}" type="parTrans" cxnId="{03A044BD-09B8-4000-AA01-2973D625250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EF497E4-3A30-492B-9C4D-CE88FBADEA82}" type="sibTrans" cxnId="{03A044BD-09B8-4000-AA01-2973D625250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B6E3B2D-5C20-46C1-83A2-473D14B48487}">
      <dgm:prSet custT="1"/>
      <dgm:spPr/>
      <dgm:t>
        <a:bodyPr/>
        <a:lstStyle/>
        <a:p>
          <a:r>
            <a:rPr lang="en-US" sz="2200" dirty="0">
              <a:solidFill>
                <a:schemeClr val="tx1"/>
              </a:solidFill>
              <a:latin typeface="Arial" panose="020B0604020202020204" pitchFamily="34" charset="0"/>
              <a:cs typeface="Arial" panose="020B0604020202020204" pitchFamily="34" charset="0"/>
            </a:rPr>
            <a:t>Fiber optics can support large amounts of data transmissions over very far distances; often used for long-haul data transmissions</a:t>
          </a:r>
        </a:p>
      </dgm:t>
    </dgm:pt>
    <dgm:pt modelId="{2D1E9562-28BD-439B-A7BA-479C5BB9723D}" type="parTrans" cxnId="{9B2315E7-1464-4E5F-94A8-B7E3BE8D30F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2B848E7-6CA3-47B9-B199-77C452E90FD8}" type="sibTrans" cxnId="{9B2315E7-1464-4E5F-94A8-B7E3BE8D30F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9BF7AC1-CFD2-4DAC-8932-3ECD47AD6338}" type="pres">
      <dgm:prSet presAssocID="{DD8FB79E-33E9-4C0D-9F07-AC2AA12DFE75}" presName="linear" presStyleCnt="0">
        <dgm:presLayoutVars>
          <dgm:animLvl val="lvl"/>
          <dgm:resizeHandles val="exact"/>
        </dgm:presLayoutVars>
      </dgm:prSet>
      <dgm:spPr/>
    </dgm:pt>
    <dgm:pt modelId="{302EBA15-B2A7-4550-9103-421FCF191324}" type="pres">
      <dgm:prSet presAssocID="{281D3E55-1899-440C-97B2-134222009F5B}" presName="parentText" presStyleLbl="node1" presStyleIdx="0" presStyleCnt="3">
        <dgm:presLayoutVars>
          <dgm:chMax val="0"/>
          <dgm:bulletEnabled val="1"/>
        </dgm:presLayoutVars>
      </dgm:prSet>
      <dgm:spPr/>
    </dgm:pt>
    <dgm:pt modelId="{AA7D6E3A-5A0F-4ED0-BC80-DA6E7530102E}" type="pres">
      <dgm:prSet presAssocID="{281D3E55-1899-440C-97B2-134222009F5B}" presName="childText" presStyleLbl="revTx" presStyleIdx="0" presStyleCnt="3">
        <dgm:presLayoutVars>
          <dgm:bulletEnabled val="1"/>
        </dgm:presLayoutVars>
      </dgm:prSet>
      <dgm:spPr/>
    </dgm:pt>
    <dgm:pt modelId="{7D5593E1-CEEA-45BC-B635-6402081F0AB7}" type="pres">
      <dgm:prSet presAssocID="{68DEB3EE-ED92-43A2-914B-FC6AF4D448A2}" presName="parentText" presStyleLbl="node1" presStyleIdx="1" presStyleCnt="3">
        <dgm:presLayoutVars>
          <dgm:chMax val="0"/>
          <dgm:bulletEnabled val="1"/>
        </dgm:presLayoutVars>
      </dgm:prSet>
      <dgm:spPr/>
    </dgm:pt>
    <dgm:pt modelId="{3ADA1508-D14D-4CA2-BE9E-55B1C9930F80}" type="pres">
      <dgm:prSet presAssocID="{68DEB3EE-ED92-43A2-914B-FC6AF4D448A2}" presName="childText" presStyleLbl="revTx" presStyleIdx="1" presStyleCnt="3">
        <dgm:presLayoutVars>
          <dgm:bulletEnabled val="1"/>
        </dgm:presLayoutVars>
      </dgm:prSet>
      <dgm:spPr/>
    </dgm:pt>
    <dgm:pt modelId="{FA0CD438-6C40-48CC-8386-469E8CA0AA26}" type="pres">
      <dgm:prSet presAssocID="{6BBE7CE0-2F23-4E23-A84B-14644FF53B11}" presName="parentText" presStyleLbl="node1" presStyleIdx="2" presStyleCnt="3">
        <dgm:presLayoutVars>
          <dgm:chMax val="0"/>
          <dgm:bulletEnabled val="1"/>
        </dgm:presLayoutVars>
      </dgm:prSet>
      <dgm:spPr/>
    </dgm:pt>
    <dgm:pt modelId="{774E8BC6-DC2F-453F-81DD-556B23240ED2}" type="pres">
      <dgm:prSet presAssocID="{6BBE7CE0-2F23-4E23-A84B-14644FF53B11}" presName="childText" presStyleLbl="revTx" presStyleIdx="2" presStyleCnt="3">
        <dgm:presLayoutVars>
          <dgm:bulletEnabled val="1"/>
        </dgm:presLayoutVars>
      </dgm:prSet>
      <dgm:spPr/>
    </dgm:pt>
  </dgm:ptLst>
  <dgm:cxnLst>
    <dgm:cxn modelId="{A589F017-6711-4F95-B071-D523EA5D68BB}" type="presOf" srcId="{F826859A-06F9-4219-9018-F202845F06A9}" destId="{3ADA1508-D14D-4CA2-BE9E-55B1C9930F80}" srcOrd="0" destOrd="0" presId="urn:microsoft.com/office/officeart/2005/8/layout/vList2"/>
    <dgm:cxn modelId="{97147127-6B72-4CB7-89BA-82EA5E40C6A5}" type="presOf" srcId="{281D3E55-1899-440C-97B2-134222009F5B}" destId="{302EBA15-B2A7-4550-9103-421FCF191324}" srcOrd="0" destOrd="0" presId="urn:microsoft.com/office/officeart/2005/8/layout/vList2"/>
    <dgm:cxn modelId="{6AD7353D-A5A6-47C7-B91D-08E1B887C684}" srcId="{68DEB3EE-ED92-43A2-914B-FC6AF4D448A2}" destId="{F826859A-06F9-4219-9018-F202845F06A9}" srcOrd="0" destOrd="0" parTransId="{904170D3-5081-4F81-94D3-F372D531311C}" sibTransId="{3DF38BE8-C88D-46F6-9A4E-17C18E1F39E3}"/>
    <dgm:cxn modelId="{A93C7C3E-0509-4F3C-BBE6-9F2AED37A038}" type="presOf" srcId="{87CFD317-BA38-4656-807A-E9CAF3E9D72D}" destId="{AA7D6E3A-5A0F-4ED0-BC80-DA6E7530102E}" srcOrd="0" destOrd="0" presId="urn:microsoft.com/office/officeart/2005/8/layout/vList2"/>
    <dgm:cxn modelId="{F729E441-5600-428E-B9F9-1E92EF268E7B}" srcId="{281D3E55-1899-440C-97B2-134222009F5B}" destId="{87CFD317-BA38-4656-807A-E9CAF3E9D72D}" srcOrd="0" destOrd="0" parTransId="{01943EA0-09A4-4798-80A9-C4CB230633D0}" sibTransId="{B1FF8ED7-F04C-489F-BBC4-F86E7ECA029C}"/>
    <dgm:cxn modelId="{A9FF486F-794A-4DC5-BC22-40FAF1DC8E3C}" type="presOf" srcId="{B2A729E7-E511-447A-B847-75134F9E1769}" destId="{AA7D6E3A-5A0F-4ED0-BC80-DA6E7530102E}" srcOrd="0" destOrd="1" presId="urn:microsoft.com/office/officeart/2005/8/layout/vList2"/>
    <dgm:cxn modelId="{DD8D517A-174E-4FE8-86F6-D130A232449F}" srcId="{DD8FB79E-33E9-4C0D-9F07-AC2AA12DFE75}" destId="{6BBE7CE0-2F23-4E23-A84B-14644FF53B11}" srcOrd="2" destOrd="0" parTransId="{DA21D38E-697E-460D-A4F7-D4E1FC3821AB}" sibTransId="{D6FC8CE2-31DA-412B-81B3-D03BF188A7E7}"/>
    <dgm:cxn modelId="{E2F4A981-1D89-48E2-950D-2D9F441C5D5F}" type="presOf" srcId="{DD8FB79E-33E9-4C0D-9F07-AC2AA12DFE75}" destId="{B9BF7AC1-CFD2-4DAC-8932-3ECD47AD6338}" srcOrd="0" destOrd="0" presId="urn:microsoft.com/office/officeart/2005/8/layout/vList2"/>
    <dgm:cxn modelId="{F61CD8A7-76AC-4B9A-9DAC-9D71FEDAEB43}" srcId="{DD8FB79E-33E9-4C0D-9F07-AC2AA12DFE75}" destId="{68DEB3EE-ED92-43A2-914B-FC6AF4D448A2}" srcOrd="1" destOrd="0" parTransId="{A614EE4A-D1E4-4B48-8937-B4A694D39E7F}" sibTransId="{7AE87E33-B450-4AD7-8FF9-28C7F089C7E6}"/>
    <dgm:cxn modelId="{03A044BD-09B8-4000-AA01-2973D6252507}" srcId="{6BBE7CE0-2F23-4E23-A84B-14644FF53B11}" destId="{AFB85F90-503C-4D41-AEBD-5314C03D4E88}" srcOrd="0" destOrd="0" parTransId="{76CD6EC4-8E60-439A-B79B-D1C365820F5B}" sibTransId="{0EF497E4-3A30-492B-9C4D-CE88FBADEA82}"/>
    <dgm:cxn modelId="{00D601C9-820E-4B1F-8B92-35DD5381F825}" type="presOf" srcId="{BB6E3B2D-5C20-46C1-83A2-473D14B48487}" destId="{774E8BC6-DC2F-453F-81DD-556B23240ED2}" srcOrd="0" destOrd="1" presId="urn:microsoft.com/office/officeart/2005/8/layout/vList2"/>
    <dgm:cxn modelId="{89053CCE-3EE4-4D1E-8173-A357EADA5CEA}" type="presOf" srcId="{AFB85F90-503C-4D41-AEBD-5314C03D4E88}" destId="{774E8BC6-DC2F-453F-81DD-556B23240ED2}" srcOrd="0" destOrd="0" presId="urn:microsoft.com/office/officeart/2005/8/layout/vList2"/>
    <dgm:cxn modelId="{AB2948CF-4B17-414E-90B2-178A2F1DD54E}" type="presOf" srcId="{9980F598-DA7F-4CCF-B287-6C22A721FFD2}" destId="{3ADA1508-D14D-4CA2-BE9E-55B1C9930F80}" srcOrd="0" destOrd="1" presId="urn:microsoft.com/office/officeart/2005/8/layout/vList2"/>
    <dgm:cxn modelId="{08391CD3-296A-47F0-B02D-A7E0293ECE8F}" srcId="{DD8FB79E-33E9-4C0D-9F07-AC2AA12DFE75}" destId="{281D3E55-1899-440C-97B2-134222009F5B}" srcOrd="0" destOrd="0" parTransId="{B56FF63D-3FFB-4E6E-9C11-5C55FEAC9C80}" sibTransId="{47E9ACE3-F9BE-443A-ACAD-4A96EBD4715A}"/>
    <dgm:cxn modelId="{3968F1E3-3CAA-448B-B904-EC938592779F}" type="presOf" srcId="{68DEB3EE-ED92-43A2-914B-FC6AF4D448A2}" destId="{7D5593E1-CEEA-45BC-B635-6402081F0AB7}" srcOrd="0" destOrd="0" presId="urn:microsoft.com/office/officeart/2005/8/layout/vList2"/>
    <dgm:cxn modelId="{9B2315E7-1464-4E5F-94A8-B7E3BE8D30FE}" srcId="{6BBE7CE0-2F23-4E23-A84B-14644FF53B11}" destId="{BB6E3B2D-5C20-46C1-83A2-473D14B48487}" srcOrd="1" destOrd="0" parTransId="{2D1E9562-28BD-439B-A7BA-479C5BB9723D}" sibTransId="{42B848E7-6CA3-47B9-B199-77C452E90FD8}"/>
    <dgm:cxn modelId="{AA082BF0-5A6E-4B11-965C-E22F7D5AA53B}" srcId="{68DEB3EE-ED92-43A2-914B-FC6AF4D448A2}" destId="{9980F598-DA7F-4CCF-B287-6C22A721FFD2}" srcOrd="1" destOrd="0" parTransId="{2D7BE321-D39E-4318-B25C-06FC535949F9}" sibTransId="{CE3135A0-89E7-4788-8337-C01785FCF94E}"/>
    <dgm:cxn modelId="{1B4219F6-844D-4A5C-8C88-E592ED2396BF}" srcId="{281D3E55-1899-440C-97B2-134222009F5B}" destId="{B2A729E7-E511-447A-B847-75134F9E1769}" srcOrd="1" destOrd="0" parTransId="{F367BE19-7DAB-43EB-BB96-00DDCA6B5869}" sibTransId="{C450B267-88E0-44CF-BC33-D4F736F0D861}"/>
    <dgm:cxn modelId="{470B28FE-1411-474B-95E8-9D71EDD5856E}" type="presOf" srcId="{6BBE7CE0-2F23-4E23-A84B-14644FF53B11}" destId="{FA0CD438-6C40-48CC-8386-469E8CA0AA26}" srcOrd="0" destOrd="0" presId="urn:microsoft.com/office/officeart/2005/8/layout/vList2"/>
    <dgm:cxn modelId="{B58C61B6-18C2-4E7F-B968-8AD95EF80EA9}" type="presParOf" srcId="{B9BF7AC1-CFD2-4DAC-8932-3ECD47AD6338}" destId="{302EBA15-B2A7-4550-9103-421FCF191324}" srcOrd="0" destOrd="0" presId="urn:microsoft.com/office/officeart/2005/8/layout/vList2"/>
    <dgm:cxn modelId="{40F7F4D8-802F-49DE-AF36-247FFD4F84C2}" type="presParOf" srcId="{B9BF7AC1-CFD2-4DAC-8932-3ECD47AD6338}" destId="{AA7D6E3A-5A0F-4ED0-BC80-DA6E7530102E}" srcOrd="1" destOrd="0" presId="urn:microsoft.com/office/officeart/2005/8/layout/vList2"/>
    <dgm:cxn modelId="{871F7C58-BF18-46A3-8E31-3479EAF8F673}" type="presParOf" srcId="{B9BF7AC1-CFD2-4DAC-8932-3ECD47AD6338}" destId="{7D5593E1-CEEA-45BC-B635-6402081F0AB7}" srcOrd="2" destOrd="0" presId="urn:microsoft.com/office/officeart/2005/8/layout/vList2"/>
    <dgm:cxn modelId="{B83D2932-EF7A-4C16-B88A-3DD6F7C0D3F4}" type="presParOf" srcId="{B9BF7AC1-CFD2-4DAC-8932-3ECD47AD6338}" destId="{3ADA1508-D14D-4CA2-BE9E-55B1C9930F80}" srcOrd="3" destOrd="0" presId="urn:microsoft.com/office/officeart/2005/8/layout/vList2"/>
    <dgm:cxn modelId="{257B0F75-D15F-4669-B092-39E99387417F}" type="presParOf" srcId="{B9BF7AC1-CFD2-4DAC-8932-3ECD47AD6338}" destId="{FA0CD438-6C40-48CC-8386-469E8CA0AA26}" srcOrd="4" destOrd="0" presId="urn:microsoft.com/office/officeart/2005/8/layout/vList2"/>
    <dgm:cxn modelId="{C1B7CCAC-E0DB-4AD1-8A81-FF930187AD4D}" type="presParOf" srcId="{B9BF7AC1-CFD2-4DAC-8932-3ECD47AD6338}" destId="{774E8BC6-DC2F-453F-81DD-556B23240ED2}"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A8F2C1-FC63-4D43-85B1-A639058DD0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AFAAEEB-0012-41ED-B661-A493043EF5D7}">
      <dgm:prSet phldrT="[Text]" custT="1"/>
      <dgm:spPr>
        <a:solidFill>
          <a:schemeClr val="accent3">
            <a:lumMod val="60000"/>
            <a:lumOff val="40000"/>
          </a:schemeClr>
        </a:solidFill>
      </dgm:spPr>
      <dgm:t>
        <a:bodyPr/>
        <a:lstStyle/>
        <a:p>
          <a:pPr algn="ctr"/>
          <a:r>
            <a:rPr lang="en-US" sz="2600" b="1" dirty="0">
              <a:solidFill>
                <a:schemeClr val="bg2"/>
              </a:solidFill>
              <a:latin typeface="Arial" panose="020B0604020202020204" pitchFamily="34" charset="0"/>
              <a:cs typeface="Arial" panose="020B0604020202020204" pitchFamily="34" charset="0"/>
            </a:rPr>
            <a:t>Sublayers</a:t>
          </a:r>
        </a:p>
      </dgm:t>
    </dgm:pt>
    <dgm:pt modelId="{A09A47E5-8C98-47C1-8C4E-9DA7D03299E8}" type="parTrans" cxnId="{A18A7DF8-3A76-4011-9520-64C4AFDFFE5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ECCB817-3C89-40AC-B95C-5E763BB82FCC}" type="sibTrans" cxnId="{A18A7DF8-3A76-4011-9520-64C4AFDFFE5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A7E9518-CED0-43A0-BCC3-CDF3B3DA27F0}">
      <dgm:prSet custT="1"/>
      <dgm:spPr>
        <a:solidFill>
          <a:schemeClr val="bg2">
            <a:lumMod val="95000"/>
          </a:schemeClr>
        </a:solidFill>
      </dgm:spPr>
      <dgm:t>
        <a:bodyPr/>
        <a:lstStyle/>
        <a:p>
          <a:r>
            <a:rPr lang="en-US" sz="2200" dirty="0">
              <a:solidFill>
                <a:schemeClr val="tx1"/>
              </a:solidFill>
              <a:latin typeface="Arial" panose="020B0604020202020204" pitchFamily="34" charset="0"/>
              <a:cs typeface="Arial" panose="020B0604020202020204" pitchFamily="34" charset="0"/>
            </a:rPr>
            <a:t>Logical Link Control (LLC)</a:t>
          </a:r>
        </a:p>
      </dgm:t>
    </dgm:pt>
    <dgm:pt modelId="{E0515308-D24A-416A-B95C-2E9B584C06EE}" type="parTrans" cxnId="{69AD238C-CF85-4F3F-A6AA-23FC2069B09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9B60FCE-CE88-4EF1-A70B-AE8FFA7D7641}" type="sibTrans" cxnId="{69AD238C-CF85-4F3F-A6AA-23FC2069B09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2BE742B-9A68-471C-B4CE-349300694DE0}">
      <dgm:prSet phldrT="[Text]" custT="1"/>
      <dgm:spPr>
        <a:solidFill>
          <a:schemeClr val="bg2">
            <a:lumMod val="95000"/>
          </a:schemeClr>
        </a:solidFill>
      </dgm:spPr>
      <dgm:t>
        <a:bodyPr/>
        <a:lstStyle/>
        <a:p>
          <a:r>
            <a:rPr lang="en-US" sz="2200" dirty="0">
              <a:solidFill>
                <a:schemeClr val="tx1"/>
              </a:solidFill>
              <a:latin typeface="Arial" panose="020B0604020202020204" pitchFamily="34" charset="0"/>
              <a:cs typeface="Arial" panose="020B0604020202020204" pitchFamily="34" charset="0"/>
            </a:rPr>
            <a:t>Media Access Control (MAC)</a:t>
          </a:r>
        </a:p>
      </dgm:t>
    </dgm:pt>
    <dgm:pt modelId="{2375ACE7-E8A2-45F6-AF37-7C300C279865}" type="parTrans" cxnId="{91308DA1-5218-4335-AB19-3FD7360BF133}">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E528A3C-EB3E-49D3-A192-4058F419C817}" type="sibTrans" cxnId="{91308DA1-5218-4335-AB19-3FD7360BF133}">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15B3828-B83C-4C2C-8C5A-CCF020116334}" type="pres">
      <dgm:prSet presAssocID="{5AA8F2C1-FC63-4D43-85B1-A639058DD00C}" presName="linear" presStyleCnt="0">
        <dgm:presLayoutVars>
          <dgm:animLvl val="lvl"/>
          <dgm:resizeHandles val="exact"/>
        </dgm:presLayoutVars>
      </dgm:prSet>
      <dgm:spPr/>
    </dgm:pt>
    <dgm:pt modelId="{C6B7B07D-0912-43B2-9400-E7123C2E0D01}" type="pres">
      <dgm:prSet presAssocID="{9AFAAEEB-0012-41ED-B661-A493043EF5D7}" presName="parentText" presStyleLbl="node1" presStyleIdx="0" presStyleCnt="3">
        <dgm:presLayoutVars>
          <dgm:chMax val="0"/>
          <dgm:bulletEnabled val="1"/>
        </dgm:presLayoutVars>
      </dgm:prSet>
      <dgm:spPr/>
    </dgm:pt>
    <dgm:pt modelId="{76C551E3-1A15-4ACA-B79C-DCAE1F094994}" type="pres">
      <dgm:prSet presAssocID="{7ECCB817-3C89-40AC-B95C-5E763BB82FCC}" presName="spacer" presStyleCnt="0"/>
      <dgm:spPr/>
    </dgm:pt>
    <dgm:pt modelId="{C0825851-DA4F-404C-9255-C7D12A091B01}" type="pres">
      <dgm:prSet presAssocID="{E2BE742B-9A68-471C-B4CE-349300694DE0}" presName="parentText" presStyleLbl="node1" presStyleIdx="1" presStyleCnt="3">
        <dgm:presLayoutVars>
          <dgm:chMax val="0"/>
          <dgm:bulletEnabled val="1"/>
        </dgm:presLayoutVars>
      </dgm:prSet>
      <dgm:spPr/>
    </dgm:pt>
    <dgm:pt modelId="{A14B805C-C73B-42B0-AA20-6E5CBC9DCCB2}" type="pres">
      <dgm:prSet presAssocID="{DE528A3C-EB3E-49D3-A192-4058F419C817}" presName="spacer" presStyleCnt="0"/>
      <dgm:spPr/>
    </dgm:pt>
    <dgm:pt modelId="{437ED3C1-D204-4E45-A7B6-89AC29ADDFF6}" type="pres">
      <dgm:prSet presAssocID="{0A7E9518-CED0-43A0-BCC3-CDF3B3DA27F0}" presName="parentText" presStyleLbl="node1" presStyleIdx="2" presStyleCnt="3">
        <dgm:presLayoutVars>
          <dgm:chMax val="0"/>
          <dgm:bulletEnabled val="1"/>
        </dgm:presLayoutVars>
      </dgm:prSet>
      <dgm:spPr/>
    </dgm:pt>
  </dgm:ptLst>
  <dgm:cxnLst>
    <dgm:cxn modelId="{69AD238C-CF85-4F3F-A6AA-23FC2069B092}" srcId="{5AA8F2C1-FC63-4D43-85B1-A639058DD00C}" destId="{0A7E9518-CED0-43A0-BCC3-CDF3B3DA27F0}" srcOrd="2" destOrd="0" parTransId="{E0515308-D24A-416A-B95C-2E9B584C06EE}" sibTransId="{C9B60FCE-CE88-4EF1-A70B-AE8FFA7D7641}"/>
    <dgm:cxn modelId="{91308DA1-5218-4335-AB19-3FD7360BF133}" srcId="{5AA8F2C1-FC63-4D43-85B1-A639058DD00C}" destId="{E2BE742B-9A68-471C-B4CE-349300694DE0}" srcOrd="1" destOrd="0" parTransId="{2375ACE7-E8A2-45F6-AF37-7C300C279865}" sibTransId="{DE528A3C-EB3E-49D3-A192-4058F419C817}"/>
    <dgm:cxn modelId="{141D38BD-7204-41DA-8194-91408FFD51EB}" type="presOf" srcId="{9AFAAEEB-0012-41ED-B661-A493043EF5D7}" destId="{C6B7B07D-0912-43B2-9400-E7123C2E0D01}" srcOrd="0" destOrd="0" presId="urn:microsoft.com/office/officeart/2005/8/layout/vList2"/>
    <dgm:cxn modelId="{7D308DC8-6F9C-4144-9CAE-DE987630FED1}" type="presOf" srcId="{0A7E9518-CED0-43A0-BCC3-CDF3B3DA27F0}" destId="{437ED3C1-D204-4E45-A7B6-89AC29ADDFF6}" srcOrd="0" destOrd="0" presId="urn:microsoft.com/office/officeart/2005/8/layout/vList2"/>
    <dgm:cxn modelId="{AA4046CD-608A-4B65-BCB4-DACD967425F0}" type="presOf" srcId="{5AA8F2C1-FC63-4D43-85B1-A639058DD00C}" destId="{F15B3828-B83C-4C2C-8C5A-CCF020116334}" srcOrd="0" destOrd="0" presId="urn:microsoft.com/office/officeart/2005/8/layout/vList2"/>
    <dgm:cxn modelId="{22659ADD-2770-4163-989D-C3A4460318D8}" type="presOf" srcId="{E2BE742B-9A68-471C-B4CE-349300694DE0}" destId="{C0825851-DA4F-404C-9255-C7D12A091B01}" srcOrd="0" destOrd="0" presId="urn:microsoft.com/office/officeart/2005/8/layout/vList2"/>
    <dgm:cxn modelId="{A18A7DF8-3A76-4011-9520-64C4AFDFFE59}" srcId="{5AA8F2C1-FC63-4D43-85B1-A639058DD00C}" destId="{9AFAAEEB-0012-41ED-B661-A493043EF5D7}" srcOrd="0" destOrd="0" parTransId="{A09A47E5-8C98-47C1-8C4E-9DA7D03299E8}" sibTransId="{7ECCB817-3C89-40AC-B95C-5E763BB82FCC}"/>
    <dgm:cxn modelId="{18EAD2F5-B193-4E74-9B77-55021D76851E}" type="presParOf" srcId="{F15B3828-B83C-4C2C-8C5A-CCF020116334}" destId="{C6B7B07D-0912-43B2-9400-E7123C2E0D01}" srcOrd="0" destOrd="0" presId="urn:microsoft.com/office/officeart/2005/8/layout/vList2"/>
    <dgm:cxn modelId="{7137290B-D21A-4892-9B8C-C925C68E6217}" type="presParOf" srcId="{F15B3828-B83C-4C2C-8C5A-CCF020116334}" destId="{76C551E3-1A15-4ACA-B79C-DCAE1F094994}" srcOrd="1" destOrd="0" presId="urn:microsoft.com/office/officeart/2005/8/layout/vList2"/>
    <dgm:cxn modelId="{C7827BE9-C0AF-4632-9F69-01A4964C6856}" type="presParOf" srcId="{F15B3828-B83C-4C2C-8C5A-CCF020116334}" destId="{C0825851-DA4F-404C-9255-C7D12A091B01}" srcOrd="2" destOrd="0" presId="urn:microsoft.com/office/officeart/2005/8/layout/vList2"/>
    <dgm:cxn modelId="{ACB9166B-7A1D-4BDB-89E7-934279C4F43E}" type="presParOf" srcId="{F15B3828-B83C-4C2C-8C5A-CCF020116334}" destId="{A14B805C-C73B-42B0-AA20-6E5CBC9DCCB2}" srcOrd="3" destOrd="0" presId="urn:microsoft.com/office/officeart/2005/8/layout/vList2"/>
    <dgm:cxn modelId="{7571121F-C790-4827-AF89-EDEE47019444}" type="presParOf" srcId="{F15B3828-B83C-4C2C-8C5A-CCF020116334}" destId="{437ED3C1-D204-4E45-A7B6-89AC29ADDFF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C03F18-9B1B-43EC-8ED6-9B8008A7F9D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8CFD2ED9-F2E6-448F-8F25-3D0B07B1908D}">
      <dgm:prSet phldrT="[Text]" custT="1"/>
      <dgm:spPr>
        <a:solidFill>
          <a:schemeClr val="accent1">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10Base5 “Thicknet” evolved into 10Base2 “Thinnet”</a:t>
          </a:r>
        </a:p>
      </dgm:t>
    </dgm:pt>
    <dgm:pt modelId="{096FDE8B-F777-4DDB-939F-00FF8974F9E5}" type="parTrans" cxnId="{03D42040-B115-4BA3-8408-CBF727F391EF}">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6A8E7E7-4E21-45E2-9BFB-7DBE34140438}" type="sibTrans" cxnId="{03D42040-B115-4BA3-8408-CBF727F391EF}">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F17F0D3-4A7A-4031-A715-7233AA80D962}">
      <dgm:prSet custT="1"/>
      <dgm:spPr>
        <a:solidFill>
          <a:schemeClr val="accent1">
            <a:lumMod val="60000"/>
            <a:lumOff val="4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Transition to structured wiring systems drove:</a:t>
          </a:r>
        </a:p>
      </dgm:t>
    </dgm:pt>
    <dgm:pt modelId="{4EC3E125-A830-4696-B54A-9A111F2F3979}" type="parTrans" cxnId="{54C05C46-6DBA-45F2-8146-A3D599BDD141}">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A06E43C-CD5E-4AA6-97D2-CABCA5B645BA}" type="sibTrans" cxnId="{54C05C46-6DBA-45F2-8146-A3D599BDD141}">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74E13853-F0A9-4BF3-85AB-F6639A8FB05A}">
      <dgm:prSet custT="1"/>
      <dgm:spPr>
        <a:solidFill>
          <a:schemeClr val="accent1">
            <a:lumMod val="60000"/>
            <a:lumOff val="4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10Base-T, 100Base-TX, and 1000Base-T (GigE) </a:t>
          </a:r>
          <a:r>
            <a:rPr lang="en-US" sz="2000" b="1" dirty="0">
              <a:solidFill>
                <a:schemeClr val="tx1"/>
              </a:solidFill>
              <a:latin typeface="Arial" panose="020B0604020202020204" pitchFamily="34" charset="0"/>
              <a:cs typeface="Arial" panose="020B0604020202020204" pitchFamily="34" charset="0"/>
            </a:rPr>
            <a:t>to the desktop</a:t>
          </a:r>
        </a:p>
      </dgm:t>
    </dgm:pt>
    <dgm:pt modelId="{F5404E7A-F4B6-4C36-86E5-43CDCA6A0FD4}" type="parTrans" cxnId="{1C16CDA3-30A1-40BB-A3C6-5443167652A6}">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89924FF6-2082-434A-8392-94B1364CFCA6}" type="sibTrans" cxnId="{1C16CDA3-30A1-40BB-A3C6-5443167652A6}">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863BF2F4-9D05-4B4E-B5EC-4DA338C2393B}">
      <dgm:prSet custT="1"/>
      <dgm:spPr>
        <a:solidFill>
          <a:schemeClr val="accent1">
            <a:lumMod val="60000"/>
            <a:lumOff val="4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Transition to structured wiring systems drove:</a:t>
          </a:r>
        </a:p>
      </dgm:t>
    </dgm:pt>
    <dgm:pt modelId="{7E908BFA-5019-4A2A-B74E-2B2658275364}" type="parTrans" cxnId="{984B08ED-E9BE-4C08-927A-38FE84A6F842}">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C5C2E789-9E39-4E89-AE55-5D8AFD7BC2C4}" type="sibTrans" cxnId="{984B08ED-E9BE-4C08-927A-38FE84A6F842}">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72B617F-84FD-481A-96F7-65126E791AD8}">
      <dgm:prSet custT="1"/>
      <dgm:spPr>
        <a:solidFill>
          <a:schemeClr val="accent1">
            <a:lumMod val="60000"/>
            <a:lumOff val="4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10GBase-T (10 GigE), 25GBase-T (25 GigE), 40GBase-T (40 GigE), and 100GBase-T (100 GigE) </a:t>
          </a:r>
          <a:r>
            <a:rPr lang="en-US" sz="2000" b="1" dirty="0">
              <a:solidFill>
                <a:schemeClr val="tx1"/>
              </a:solidFill>
              <a:latin typeface="Arial" panose="020B0604020202020204" pitchFamily="34" charset="0"/>
              <a:cs typeface="Arial" panose="020B0604020202020204" pitchFamily="34" charset="0"/>
            </a:rPr>
            <a:t>for server farm connectivity</a:t>
          </a:r>
        </a:p>
      </dgm:t>
    </dgm:pt>
    <dgm:pt modelId="{DD9FB197-AB6E-4B79-9080-6A0D16E32082}" type="parTrans" cxnId="{53874AB7-F067-4F05-8B4D-4B8B3B84691A}">
      <dgm:prSet/>
      <dgm:spPr/>
      <dgm:t>
        <a:bodyPr/>
        <a:lstStyle/>
        <a:p>
          <a:endParaRPr lang="en-US" sz="2000"/>
        </a:p>
      </dgm:t>
    </dgm:pt>
    <dgm:pt modelId="{5EE1B19E-5674-4081-B250-513B53B9B73A}" type="sibTrans" cxnId="{53874AB7-F067-4F05-8B4D-4B8B3B84691A}">
      <dgm:prSet/>
      <dgm:spPr/>
      <dgm:t>
        <a:bodyPr/>
        <a:lstStyle/>
        <a:p>
          <a:endParaRPr lang="en-US" sz="2000"/>
        </a:p>
      </dgm:t>
    </dgm:pt>
    <dgm:pt modelId="{9F93D7F8-5B19-4F5A-8098-FDFE2E83C832}" type="pres">
      <dgm:prSet presAssocID="{19C03F18-9B1B-43EC-8ED6-9B8008A7F9D4}" presName="Name0" presStyleCnt="0">
        <dgm:presLayoutVars>
          <dgm:dir/>
          <dgm:resizeHandles val="exact"/>
        </dgm:presLayoutVars>
      </dgm:prSet>
      <dgm:spPr/>
    </dgm:pt>
    <dgm:pt modelId="{93147354-9BF9-43CC-9BA9-7388F8BAA604}" type="pres">
      <dgm:prSet presAssocID="{8CFD2ED9-F2E6-448F-8F25-3D0B07B1908D}" presName="node" presStyleLbl="node1" presStyleIdx="0" presStyleCnt="3">
        <dgm:presLayoutVars>
          <dgm:bulletEnabled val="1"/>
        </dgm:presLayoutVars>
      </dgm:prSet>
      <dgm:spPr/>
    </dgm:pt>
    <dgm:pt modelId="{BF96E78D-FC35-466E-A38D-3407E44DCDAD}" type="pres">
      <dgm:prSet presAssocID="{46A8E7E7-4E21-45E2-9BFB-7DBE34140438}" presName="sibTrans" presStyleCnt="0"/>
      <dgm:spPr/>
    </dgm:pt>
    <dgm:pt modelId="{CF8773FB-CD40-4915-A0A2-715076F87ED4}" type="pres">
      <dgm:prSet presAssocID="{DF17F0D3-4A7A-4031-A715-7233AA80D962}" presName="node" presStyleLbl="node1" presStyleIdx="1" presStyleCnt="3">
        <dgm:presLayoutVars>
          <dgm:bulletEnabled val="1"/>
        </dgm:presLayoutVars>
      </dgm:prSet>
      <dgm:spPr/>
    </dgm:pt>
    <dgm:pt modelId="{C264EBB2-2AFC-4408-BC35-1A5999E57166}" type="pres">
      <dgm:prSet presAssocID="{9A06E43C-CD5E-4AA6-97D2-CABCA5B645BA}" presName="sibTrans" presStyleCnt="0"/>
      <dgm:spPr/>
    </dgm:pt>
    <dgm:pt modelId="{EC79E3DA-BB54-459C-AA41-1CE3AD44CD9C}" type="pres">
      <dgm:prSet presAssocID="{863BF2F4-9D05-4B4E-B5EC-4DA338C2393B}" presName="node" presStyleLbl="node1" presStyleIdx="2" presStyleCnt="3">
        <dgm:presLayoutVars>
          <dgm:bulletEnabled val="1"/>
        </dgm:presLayoutVars>
      </dgm:prSet>
      <dgm:spPr/>
    </dgm:pt>
  </dgm:ptLst>
  <dgm:cxnLst>
    <dgm:cxn modelId="{23DD0714-BA78-4D2B-96B1-0A8F87E5B0F2}" type="presOf" srcId="{DF17F0D3-4A7A-4031-A715-7233AA80D962}" destId="{CF8773FB-CD40-4915-A0A2-715076F87ED4}" srcOrd="0" destOrd="0" presId="urn:microsoft.com/office/officeart/2005/8/layout/hList6"/>
    <dgm:cxn modelId="{03D42040-B115-4BA3-8408-CBF727F391EF}" srcId="{19C03F18-9B1B-43EC-8ED6-9B8008A7F9D4}" destId="{8CFD2ED9-F2E6-448F-8F25-3D0B07B1908D}" srcOrd="0" destOrd="0" parTransId="{096FDE8B-F777-4DDB-939F-00FF8974F9E5}" sibTransId="{46A8E7E7-4E21-45E2-9BFB-7DBE34140438}"/>
    <dgm:cxn modelId="{54C05C46-6DBA-45F2-8146-A3D599BDD141}" srcId="{19C03F18-9B1B-43EC-8ED6-9B8008A7F9D4}" destId="{DF17F0D3-4A7A-4031-A715-7233AA80D962}" srcOrd="1" destOrd="0" parTransId="{4EC3E125-A830-4696-B54A-9A111F2F3979}" sibTransId="{9A06E43C-CD5E-4AA6-97D2-CABCA5B645BA}"/>
    <dgm:cxn modelId="{DFC3C26D-4C2A-46F7-A593-C977B0C0F9E9}" type="presOf" srcId="{8CFD2ED9-F2E6-448F-8F25-3D0B07B1908D}" destId="{93147354-9BF9-43CC-9BA9-7388F8BAA604}" srcOrd="0" destOrd="0" presId="urn:microsoft.com/office/officeart/2005/8/layout/hList6"/>
    <dgm:cxn modelId="{6C130570-91C1-42E6-8D6A-B156F9C96B65}" type="presOf" srcId="{19C03F18-9B1B-43EC-8ED6-9B8008A7F9D4}" destId="{9F93D7F8-5B19-4F5A-8098-FDFE2E83C832}" srcOrd="0" destOrd="0" presId="urn:microsoft.com/office/officeart/2005/8/layout/hList6"/>
    <dgm:cxn modelId="{1C16CDA3-30A1-40BB-A3C6-5443167652A6}" srcId="{DF17F0D3-4A7A-4031-A715-7233AA80D962}" destId="{74E13853-F0A9-4BF3-85AB-F6639A8FB05A}" srcOrd="0" destOrd="0" parTransId="{F5404E7A-F4B6-4C36-86E5-43CDCA6A0FD4}" sibTransId="{89924FF6-2082-434A-8392-94B1364CFCA6}"/>
    <dgm:cxn modelId="{4E5C2CAA-40B5-453A-A150-F116265D3940}" type="presOf" srcId="{863BF2F4-9D05-4B4E-B5EC-4DA338C2393B}" destId="{EC79E3DA-BB54-459C-AA41-1CE3AD44CD9C}" srcOrd="0" destOrd="0" presId="urn:microsoft.com/office/officeart/2005/8/layout/hList6"/>
    <dgm:cxn modelId="{53874AB7-F067-4F05-8B4D-4B8B3B84691A}" srcId="{863BF2F4-9D05-4B4E-B5EC-4DA338C2393B}" destId="{572B617F-84FD-481A-96F7-65126E791AD8}" srcOrd="0" destOrd="0" parTransId="{DD9FB197-AB6E-4B79-9080-6A0D16E32082}" sibTransId="{5EE1B19E-5674-4081-B250-513B53B9B73A}"/>
    <dgm:cxn modelId="{DFD577E2-D3B5-4924-B14A-4EBAA364E27B}" type="presOf" srcId="{74E13853-F0A9-4BF3-85AB-F6639A8FB05A}" destId="{CF8773FB-CD40-4915-A0A2-715076F87ED4}" srcOrd="0" destOrd="1" presId="urn:microsoft.com/office/officeart/2005/8/layout/hList6"/>
    <dgm:cxn modelId="{984B08ED-E9BE-4C08-927A-38FE84A6F842}" srcId="{19C03F18-9B1B-43EC-8ED6-9B8008A7F9D4}" destId="{863BF2F4-9D05-4B4E-B5EC-4DA338C2393B}" srcOrd="2" destOrd="0" parTransId="{7E908BFA-5019-4A2A-B74E-2B2658275364}" sibTransId="{C5C2E789-9E39-4E89-AE55-5D8AFD7BC2C4}"/>
    <dgm:cxn modelId="{C2CF78FF-3856-4118-BC29-D78840F8A698}" type="presOf" srcId="{572B617F-84FD-481A-96F7-65126E791AD8}" destId="{EC79E3DA-BB54-459C-AA41-1CE3AD44CD9C}" srcOrd="0" destOrd="1" presId="urn:microsoft.com/office/officeart/2005/8/layout/hList6"/>
    <dgm:cxn modelId="{8ACD500E-99C3-4AB4-96A4-F7064D20A834}" type="presParOf" srcId="{9F93D7F8-5B19-4F5A-8098-FDFE2E83C832}" destId="{93147354-9BF9-43CC-9BA9-7388F8BAA604}" srcOrd="0" destOrd="0" presId="urn:microsoft.com/office/officeart/2005/8/layout/hList6"/>
    <dgm:cxn modelId="{C81E2DDC-8499-4615-9060-FC09B0542651}" type="presParOf" srcId="{9F93D7F8-5B19-4F5A-8098-FDFE2E83C832}" destId="{BF96E78D-FC35-466E-A38D-3407E44DCDAD}" srcOrd="1" destOrd="0" presId="urn:microsoft.com/office/officeart/2005/8/layout/hList6"/>
    <dgm:cxn modelId="{30D33DE7-0B59-42E0-814C-CBDE00A16AC7}" type="presParOf" srcId="{9F93D7F8-5B19-4F5A-8098-FDFE2E83C832}" destId="{CF8773FB-CD40-4915-A0A2-715076F87ED4}" srcOrd="2" destOrd="0" presId="urn:microsoft.com/office/officeart/2005/8/layout/hList6"/>
    <dgm:cxn modelId="{FE7678A8-E55F-4EE7-BA5A-6A85F5BB58BF}" type="presParOf" srcId="{9F93D7F8-5B19-4F5A-8098-FDFE2E83C832}" destId="{C264EBB2-2AFC-4408-BC35-1A5999E57166}" srcOrd="3" destOrd="0" presId="urn:microsoft.com/office/officeart/2005/8/layout/hList6"/>
    <dgm:cxn modelId="{6088962B-92A0-4B4C-9628-AE98A11D5655}" type="presParOf" srcId="{9F93D7F8-5B19-4F5A-8098-FDFE2E83C832}" destId="{EC79E3DA-BB54-459C-AA41-1CE3AD44CD9C}"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359E1B-71C2-40BF-8B1E-DB2204092AB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3E3171A-29AB-41C7-A680-2DD5CAEEFE48}">
      <dgm:prSet phldrT="[Text]" custT="1"/>
      <dgm:spPr/>
      <dgm:t>
        <a:bodyPr/>
        <a:lstStyle/>
        <a:p>
          <a:r>
            <a:rPr lang="en-US" sz="2200" dirty="0">
              <a:solidFill>
                <a:schemeClr val="tx1"/>
              </a:solidFill>
              <a:latin typeface="Arial" panose="020B0604020202020204" pitchFamily="34" charset="0"/>
              <a:cs typeface="Arial" panose="020B0604020202020204" pitchFamily="34" charset="0"/>
            </a:rPr>
            <a:t>Carrier sense</a:t>
          </a:r>
        </a:p>
      </dgm:t>
    </dgm:pt>
    <dgm:pt modelId="{536B4512-3772-4A26-AD12-D8E12E8CF836}" type="parTrans" cxnId="{86BE4BC6-4165-40EA-99A2-0EB8F34BB05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BE90150-B280-4E4B-885A-75CC66DD4948}" type="sibTrans" cxnId="{86BE4BC6-4165-40EA-99A2-0EB8F34BB05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CB1CF8F-35BC-48ED-9429-779C2B43978C}">
      <dgm:prSet custT="1"/>
      <dgm:spPr/>
      <dgm:t>
        <a:bodyPr/>
        <a:lstStyle/>
        <a:p>
          <a:r>
            <a:rPr lang="en-US" sz="2200" dirty="0">
              <a:solidFill>
                <a:schemeClr val="tx1"/>
              </a:solidFill>
              <a:latin typeface="Arial" panose="020B0604020202020204" pitchFamily="34" charset="0"/>
              <a:cs typeface="Arial" panose="020B0604020202020204" pitchFamily="34" charset="0"/>
            </a:rPr>
            <a:t>Multiple access</a:t>
          </a:r>
        </a:p>
      </dgm:t>
    </dgm:pt>
    <dgm:pt modelId="{86F79320-E39A-4DBF-B314-E213E168C181}" type="parTrans" cxnId="{BD4F0B96-77A0-46AD-8618-CE7B846574F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470F794-5728-4F4E-A966-13C899549929}" type="sibTrans" cxnId="{BD4F0B96-77A0-46AD-8618-CE7B846574F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894F12B-69C1-45E1-9E4F-07461AA14562}">
      <dgm:prSet custT="1"/>
      <dgm:spPr/>
      <dgm:t>
        <a:bodyPr/>
        <a:lstStyle/>
        <a:p>
          <a:r>
            <a:rPr lang="en-US" sz="2200" dirty="0">
              <a:solidFill>
                <a:schemeClr val="tx1"/>
              </a:solidFill>
              <a:latin typeface="Arial" panose="020B0604020202020204" pitchFamily="34" charset="0"/>
              <a:cs typeface="Arial" panose="020B0604020202020204" pitchFamily="34" charset="0"/>
            </a:rPr>
            <a:t>Collision detection</a:t>
          </a:r>
        </a:p>
      </dgm:t>
    </dgm:pt>
    <dgm:pt modelId="{C224E742-B5EB-4894-8C9B-ED901A7D1E7B}" type="parTrans" cxnId="{5FA83BA7-47E2-400E-986F-DA3D19ADCC3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FE2B6B0-F2A8-4EA4-925B-1A085B755B4F}" type="sibTrans" cxnId="{5FA83BA7-47E2-400E-986F-DA3D19ADCC3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A0ED16D-6B4D-400C-BC6E-FF6D66A9F90A}" type="pres">
      <dgm:prSet presAssocID="{8A359E1B-71C2-40BF-8B1E-DB2204092AB8}" presName="Name0" presStyleCnt="0">
        <dgm:presLayoutVars>
          <dgm:chMax val="7"/>
          <dgm:chPref val="7"/>
          <dgm:dir/>
        </dgm:presLayoutVars>
      </dgm:prSet>
      <dgm:spPr/>
    </dgm:pt>
    <dgm:pt modelId="{66993000-0B69-4E9B-A5CB-40D789B3E6C1}" type="pres">
      <dgm:prSet presAssocID="{8A359E1B-71C2-40BF-8B1E-DB2204092AB8}" presName="Name1" presStyleCnt="0"/>
      <dgm:spPr/>
    </dgm:pt>
    <dgm:pt modelId="{3CF0B00F-43DA-40FC-A682-A4E1D81F8B81}" type="pres">
      <dgm:prSet presAssocID="{8A359E1B-71C2-40BF-8B1E-DB2204092AB8}" presName="cycle" presStyleCnt="0"/>
      <dgm:spPr/>
    </dgm:pt>
    <dgm:pt modelId="{EEA84822-8502-4003-9EA5-92FE4663BAAA}" type="pres">
      <dgm:prSet presAssocID="{8A359E1B-71C2-40BF-8B1E-DB2204092AB8}" presName="srcNode" presStyleLbl="node1" presStyleIdx="0" presStyleCnt="3"/>
      <dgm:spPr/>
    </dgm:pt>
    <dgm:pt modelId="{073F0250-8765-43A6-98A7-CF327B57476E}" type="pres">
      <dgm:prSet presAssocID="{8A359E1B-71C2-40BF-8B1E-DB2204092AB8}" presName="conn" presStyleLbl="parChTrans1D2" presStyleIdx="0" presStyleCnt="1"/>
      <dgm:spPr/>
    </dgm:pt>
    <dgm:pt modelId="{FF80DF61-6128-4AF8-A878-6581D26D28F7}" type="pres">
      <dgm:prSet presAssocID="{8A359E1B-71C2-40BF-8B1E-DB2204092AB8}" presName="extraNode" presStyleLbl="node1" presStyleIdx="0" presStyleCnt="3"/>
      <dgm:spPr/>
    </dgm:pt>
    <dgm:pt modelId="{C6265957-D750-492F-8F16-8F2C0D97A075}" type="pres">
      <dgm:prSet presAssocID="{8A359E1B-71C2-40BF-8B1E-DB2204092AB8}" presName="dstNode" presStyleLbl="node1" presStyleIdx="0" presStyleCnt="3"/>
      <dgm:spPr/>
    </dgm:pt>
    <dgm:pt modelId="{C150C1C0-A880-40DC-B728-5AAB45DA919C}" type="pres">
      <dgm:prSet presAssocID="{23E3171A-29AB-41C7-A680-2DD5CAEEFE48}" presName="text_1" presStyleLbl="node1" presStyleIdx="0" presStyleCnt="3">
        <dgm:presLayoutVars>
          <dgm:bulletEnabled val="1"/>
        </dgm:presLayoutVars>
      </dgm:prSet>
      <dgm:spPr/>
    </dgm:pt>
    <dgm:pt modelId="{0B5E2F25-A0DD-46ED-AA20-F12D08B1D841}" type="pres">
      <dgm:prSet presAssocID="{23E3171A-29AB-41C7-A680-2DD5CAEEFE48}" presName="accent_1" presStyleCnt="0"/>
      <dgm:spPr/>
    </dgm:pt>
    <dgm:pt modelId="{4ED91549-7F93-48E9-9884-8F83AD61CAF9}" type="pres">
      <dgm:prSet presAssocID="{23E3171A-29AB-41C7-A680-2DD5CAEEFE48}" presName="accentRepeatNode" presStyleLbl="solidFgAcc1" presStyleIdx="0" presStyleCnt="3"/>
      <dgm:spPr/>
    </dgm:pt>
    <dgm:pt modelId="{7DB12782-5FD6-4489-8AE4-AEE3E8E90464}" type="pres">
      <dgm:prSet presAssocID="{6CB1CF8F-35BC-48ED-9429-779C2B43978C}" presName="text_2" presStyleLbl="node1" presStyleIdx="1" presStyleCnt="3">
        <dgm:presLayoutVars>
          <dgm:bulletEnabled val="1"/>
        </dgm:presLayoutVars>
      </dgm:prSet>
      <dgm:spPr/>
    </dgm:pt>
    <dgm:pt modelId="{F4743C13-B714-4879-B562-7E7D2442ECA1}" type="pres">
      <dgm:prSet presAssocID="{6CB1CF8F-35BC-48ED-9429-779C2B43978C}" presName="accent_2" presStyleCnt="0"/>
      <dgm:spPr/>
    </dgm:pt>
    <dgm:pt modelId="{1D061C4D-CA34-4B46-B0AF-90633402DB69}" type="pres">
      <dgm:prSet presAssocID="{6CB1CF8F-35BC-48ED-9429-779C2B43978C}" presName="accentRepeatNode" presStyleLbl="solidFgAcc1" presStyleIdx="1" presStyleCnt="3"/>
      <dgm:spPr/>
    </dgm:pt>
    <dgm:pt modelId="{9CC16122-3040-4AEB-BB7C-975B7659A032}" type="pres">
      <dgm:prSet presAssocID="{2894F12B-69C1-45E1-9E4F-07461AA14562}" presName="text_3" presStyleLbl="node1" presStyleIdx="2" presStyleCnt="3">
        <dgm:presLayoutVars>
          <dgm:bulletEnabled val="1"/>
        </dgm:presLayoutVars>
      </dgm:prSet>
      <dgm:spPr/>
    </dgm:pt>
    <dgm:pt modelId="{D2CCD1BF-44A7-43F1-9787-E50EE6B79FF3}" type="pres">
      <dgm:prSet presAssocID="{2894F12B-69C1-45E1-9E4F-07461AA14562}" presName="accent_3" presStyleCnt="0"/>
      <dgm:spPr/>
    </dgm:pt>
    <dgm:pt modelId="{16115AA9-7FB1-4355-9E2B-3A5BC5D322AD}" type="pres">
      <dgm:prSet presAssocID="{2894F12B-69C1-45E1-9E4F-07461AA14562}" presName="accentRepeatNode" presStyleLbl="solidFgAcc1" presStyleIdx="2" presStyleCnt="3"/>
      <dgm:spPr/>
    </dgm:pt>
  </dgm:ptLst>
  <dgm:cxnLst>
    <dgm:cxn modelId="{C56F0308-BD98-4F22-821A-2068D5F38706}" type="presOf" srcId="{6CB1CF8F-35BC-48ED-9429-779C2B43978C}" destId="{7DB12782-5FD6-4489-8AE4-AEE3E8E90464}" srcOrd="0" destOrd="0" presId="urn:microsoft.com/office/officeart/2008/layout/VerticalCurvedList"/>
    <dgm:cxn modelId="{D38F7F25-346D-49BC-A6BB-9D5F40FB5EB8}" type="presOf" srcId="{2894F12B-69C1-45E1-9E4F-07461AA14562}" destId="{9CC16122-3040-4AEB-BB7C-975B7659A032}" srcOrd="0" destOrd="0" presId="urn:microsoft.com/office/officeart/2008/layout/VerticalCurvedList"/>
    <dgm:cxn modelId="{D791F145-5D41-44F4-9ED8-EF1EA6718439}" type="presOf" srcId="{FBE90150-B280-4E4B-885A-75CC66DD4948}" destId="{073F0250-8765-43A6-98A7-CF327B57476E}" srcOrd="0" destOrd="0" presId="urn:microsoft.com/office/officeart/2008/layout/VerticalCurvedList"/>
    <dgm:cxn modelId="{BD4F0B96-77A0-46AD-8618-CE7B846574FA}" srcId="{8A359E1B-71C2-40BF-8B1E-DB2204092AB8}" destId="{6CB1CF8F-35BC-48ED-9429-779C2B43978C}" srcOrd="1" destOrd="0" parTransId="{86F79320-E39A-4DBF-B314-E213E168C181}" sibTransId="{1470F794-5728-4F4E-A966-13C899549929}"/>
    <dgm:cxn modelId="{33972B9E-B089-47B8-AE78-FE93A5839FC9}" type="presOf" srcId="{8A359E1B-71C2-40BF-8B1E-DB2204092AB8}" destId="{7A0ED16D-6B4D-400C-BC6E-FF6D66A9F90A}" srcOrd="0" destOrd="0" presId="urn:microsoft.com/office/officeart/2008/layout/VerticalCurvedList"/>
    <dgm:cxn modelId="{5FA83BA7-47E2-400E-986F-DA3D19ADCC30}" srcId="{8A359E1B-71C2-40BF-8B1E-DB2204092AB8}" destId="{2894F12B-69C1-45E1-9E4F-07461AA14562}" srcOrd="2" destOrd="0" parTransId="{C224E742-B5EB-4894-8C9B-ED901A7D1E7B}" sibTransId="{3FE2B6B0-F2A8-4EA4-925B-1A085B755B4F}"/>
    <dgm:cxn modelId="{86BE4BC6-4165-40EA-99A2-0EB8F34BB054}" srcId="{8A359E1B-71C2-40BF-8B1E-DB2204092AB8}" destId="{23E3171A-29AB-41C7-A680-2DD5CAEEFE48}" srcOrd="0" destOrd="0" parTransId="{536B4512-3772-4A26-AD12-D8E12E8CF836}" sibTransId="{FBE90150-B280-4E4B-885A-75CC66DD4948}"/>
    <dgm:cxn modelId="{51B367DA-0D66-4E10-8251-E58AD58739C7}" type="presOf" srcId="{23E3171A-29AB-41C7-A680-2DD5CAEEFE48}" destId="{C150C1C0-A880-40DC-B728-5AAB45DA919C}" srcOrd="0" destOrd="0" presId="urn:microsoft.com/office/officeart/2008/layout/VerticalCurvedList"/>
    <dgm:cxn modelId="{6B8378ED-7653-4232-A87E-1EFA210226C9}" type="presParOf" srcId="{7A0ED16D-6B4D-400C-BC6E-FF6D66A9F90A}" destId="{66993000-0B69-4E9B-A5CB-40D789B3E6C1}" srcOrd="0" destOrd="0" presId="urn:microsoft.com/office/officeart/2008/layout/VerticalCurvedList"/>
    <dgm:cxn modelId="{15A07F6E-A3CF-4C37-8C8B-A4D8A6FE0773}" type="presParOf" srcId="{66993000-0B69-4E9B-A5CB-40D789B3E6C1}" destId="{3CF0B00F-43DA-40FC-A682-A4E1D81F8B81}" srcOrd="0" destOrd="0" presId="urn:microsoft.com/office/officeart/2008/layout/VerticalCurvedList"/>
    <dgm:cxn modelId="{F894B55A-6E02-483C-AEA9-02CAB023FACF}" type="presParOf" srcId="{3CF0B00F-43DA-40FC-A682-A4E1D81F8B81}" destId="{EEA84822-8502-4003-9EA5-92FE4663BAAA}" srcOrd="0" destOrd="0" presId="urn:microsoft.com/office/officeart/2008/layout/VerticalCurvedList"/>
    <dgm:cxn modelId="{1E6246AA-873D-4800-BD3A-C84A170E556A}" type="presParOf" srcId="{3CF0B00F-43DA-40FC-A682-A4E1D81F8B81}" destId="{073F0250-8765-43A6-98A7-CF327B57476E}" srcOrd="1" destOrd="0" presId="urn:microsoft.com/office/officeart/2008/layout/VerticalCurvedList"/>
    <dgm:cxn modelId="{C9D08FC0-6BC1-4565-B6A7-2493B58D57D4}" type="presParOf" srcId="{3CF0B00F-43DA-40FC-A682-A4E1D81F8B81}" destId="{FF80DF61-6128-4AF8-A878-6581D26D28F7}" srcOrd="2" destOrd="0" presId="urn:microsoft.com/office/officeart/2008/layout/VerticalCurvedList"/>
    <dgm:cxn modelId="{996AE52E-4515-47EB-B807-B37C64B715FA}" type="presParOf" srcId="{3CF0B00F-43DA-40FC-A682-A4E1D81F8B81}" destId="{C6265957-D750-492F-8F16-8F2C0D97A075}" srcOrd="3" destOrd="0" presId="urn:microsoft.com/office/officeart/2008/layout/VerticalCurvedList"/>
    <dgm:cxn modelId="{36F9A54D-C71B-4331-80DE-D1DB35FA843C}" type="presParOf" srcId="{66993000-0B69-4E9B-A5CB-40D789B3E6C1}" destId="{C150C1C0-A880-40DC-B728-5AAB45DA919C}" srcOrd="1" destOrd="0" presId="urn:microsoft.com/office/officeart/2008/layout/VerticalCurvedList"/>
    <dgm:cxn modelId="{3FCD2E24-C8E8-4364-B929-437DB38E7312}" type="presParOf" srcId="{66993000-0B69-4E9B-A5CB-40D789B3E6C1}" destId="{0B5E2F25-A0DD-46ED-AA20-F12D08B1D841}" srcOrd="2" destOrd="0" presId="urn:microsoft.com/office/officeart/2008/layout/VerticalCurvedList"/>
    <dgm:cxn modelId="{EDB3D0F6-264D-4239-88C4-A1DD8E868689}" type="presParOf" srcId="{0B5E2F25-A0DD-46ED-AA20-F12D08B1D841}" destId="{4ED91549-7F93-48E9-9884-8F83AD61CAF9}" srcOrd="0" destOrd="0" presId="urn:microsoft.com/office/officeart/2008/layout/VerticalCurvedList"/>
    <dgm:cxn modelId="{F3F81F08-6E28-43AA-BFB4-55D7CB4A90C7}" type="presParOf" srcId="{66993000-0B69-4E9B-A5CB-40D789B3E6C1}" destId="{7DB12782-5FD6-4489-8AE4-AEE3E8E90464}" srcOrd="3" destOrd="0" presId="urn:microsoft.com/office/officeart/2008/layout/VerticalCurvedList"/>
    <dgm:cxn modelId="{330C9B7B-FA34-4276-B4E1-86DF51596D8D}" type="presParOf" srcId="{66993000-0B69-4E9B-A5CB-40D789B3E6C1}" destId="{F4743C13-B714-4879-B562-7E7D2442ECA1}" srcOrd="4" destOrd="0" presId="urn:microsoft.com/office/officeart/2008/layout/VerticalCurvedList"/>
    <dgm:cxn modelId="{2BB0D8F7-163A-4D6D-B1CB-FEF56FE3A7BC}" type="presParOf" srcId="{F4743C13-B714-4879-B562-7E7D2442ECA1}" destId="{1D061C4D-CA34-4B46-B0AF-90633402DB69}" srcOrd="0" destOrd="0" presId="urn:microsoft.com/office/officeart/2008/layout/VerticalCurvedList"/>
    <dgm:cxn modelId="{3CE9BBB2-A7D1-4F59-9944-C77B10EFAC21}" type="presParOf" srcId="{66993000-0B69-4E9B-A5CB-40D789B3E6C1}" destId="{9CC16122-3040-4AEB-BB7C-975B7659A032}" srcOrd="5" destOrd="0" presId="urn:microsoft.com/office/officeart/2008/layout/VerticalCurvedList"/>
    <dgm:cxn modelId="{70669235-8EC7-4A00-B57C-BED89263032E}" type="presParOf" srcId="{66993000-0B69-4E9B-A5CB-40D789B3E6C1}" destId="{D2CCD1BF-44A7-43F1-9787-E50EE6B79FF3}" srcOrd="6" destOrd="0" presId="urn:microsoft.com/office/officeart/2008/layout/VerticalCurvedList"/>
    <dgm:cxn modelId="{4DC77E3D-EF63-45D1-8872-44EFCA31B280}" type="presParOf" srcId="{D2CCD1BF-44A7-43F1-9787-E50EE6B79FF3}" destId="{16115AA9-7FB1-4355-9E2B-3A5BC5D322AD}"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A61E73-2D79-4B8D-AD1E-C05E73E25B4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AB9A0BD-BBEC-47B9-A46F-E654BFEEA31A}">
      <dgm:prSet phldrT="[Text]" custT="1"/>
      <dgm:spPr/>
      <dgm:t>
        <a:bodyPr/>
        <a:lstStyle/>
        <a:p>
          <a:r>
            <a:rPr lang="en-US" sz="2200" dirty="0">
              <a:solidFill>
                <a:schemeClr val="tx1"/>
              </a:solidFill>
              <a:latin typeface="Arial" panose="020B0604020202020204" pitchFamily="34" charset="0"/>
              <a:cs typeface="Arial" panose="020B0604020202020204" pitchFamily="34" charset="0"/>
            </a:rPr>
            <a:t>Repeaters and hubs—Layer 1 forwarding</a:t>
          </a:r>
        </a:p>
      </dgm:t>
    </dgm:pt>
    <dgm:pt modelId="{724C2430-393B-41F5-8595-5B62F706FD6C}" type="parTrans" cxnId="{4845E493-8310-4100-B655-93E43AA0B1A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D4E4DCD-B8FE-4CE6-B673-99D6C1AD99D4}" type="sibTrans" cxnId="{4845E493-8310-4100-B655-93E43AA0B1A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7FBEDEE-BC4B-4625-8A3F-6EF9F92BDA6A}">
      <dgm:prSet custT="1"/>
      <dgm:spPr/>
      <dgm:t>
        <a:bodyPr/>
        <a:lstStyle/>
        <a:p>
          <a:r>
            <a:rPr lang="en-US" sz="2200" dirty="0">
              <a:solidFill>
                <a:schemeClr val="tx1"/>
              </a:solidFill>
              <a:latin typeface="Arial" panose="020B0604020202020204" pitchFamily="34" charset="0"/>
              <a:cs typeface="Arial" panose="020B0604020202020204" pitchFamily="34" charset="0"/>
            </a:rPr>
            <a:t>Bridges and switches—Layer 2 forwarding </a:t>
          </a:r>
        </a:p>
      </dgm:t>
    </dgm:pt>
    <dgm:pt modelId="{F7B9F0B3-9A84-45CA-B94C-D70A50252978}" type="parTrans" cxnId="{0D2D6A92-8985-4C70-A97F-60D3C501CCD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BDBE20D-37E0-42D6-96EE-304AC8B22069}" type="sibTrans" cxnId="{0D2D6A92-8985-4C70-A97F-60D3C501CCD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9AAFA59-E93B-4EFB-B6B1-D81A5A9E983A}">
      <dgm:prSet custT="1"/>
      <dgm:spPr/>
      <dgm:t>
        <a:bodyPr/>
        <a:lstStyle/>
        <a:p>
          <a:r>
            <a:rPr lang="en-US" sz="2200" dirty="0">
              <a:solidFill>
                <a:schemeClr val="tx1"/>
              </a:solidFill>
              <a:latin typeface="Arial" panose="020B0604020202020204" pitchFamily="34" charset="0"/>
              <a:cs typeface="Arial" panose="020B0604020202020204" pitchFamily="34" charset="0"/>
            </a:rPr>
            <a:t>Routers—Layer 3 routing</a:t>
          </a:r>
        </a:p>
      </dgm:t>
    </dgm:pt>
    <dgm:pt modelId="{67108068-6C42-474F-A355-1FBCC7647283}" type="parTrans" cxnId="{31EC0FC6-BE94-4548-B2C7-1140030C017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889EEAB-0AEB-480A-8A13-C4991298B0D6}" type="sibTrans" cxnId="{31EC0FC6-BE94-4548-B2C7-1140030C017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A714782-C1AB-4C71-BEDF-A85EABBD96BA}" type="pres">
      <dgm:prSet presAssocID="{B7A61E73-2D79-4B8D-AD1E-C05E73E25B41}" presName="Name0" presStyleCnt="0">
        <dgm:presLayoutVars>
          <dgm:chMax val="7"/>
          <dgm:chPref val="7"/>
          <dgm:dir/>
        </dgm:presLayoutVars>
      </dgm:prSet>
      <dgm:spPr/>
    </dgm:pt>
    <dgm:pt modelId="{9557F735-B6A0-4C07-8B43-98310DB4857E}" type="pres">
      <dgm:prSet presAssocID="{B7A61E73-2D79-4B8D-AD1E-C05E73E25B41}" presName="Name1" presStyleCnt="0"/>
      <dgm:spPr/>
    </dgm:pt>
    <dgm:pt modelId="{40E5CABC-2C1A-45DA-8147-D0ADBE57B007}" type="pres">
      <dgm:prSet presAssocID="{B7A61E73-2D79-4B8D-AD1E-C05E73E25B41}" presName="cycle" presStyleCnt="0"/>
      <dgm:spPr/>
    </dgm:pt>
    <dgm:pt modelId="{E157EC73-58FB-49EA-AE09-F2FFB3AF226C}" type="pres">
      <dgm:prSet presAssocID="{B7A61E73-2D79-4B8D-AD1E-C05E73E25B41}" presName="srcNode" presStyleLbl="node1" presStyleIdx="0" presStyleCnt="3"/>
      <dgm:spPr/>
    </dgm:pt>
    <dgm:pt modelId="{297879AD-3B56-4FE8-80D2-873787CCF6D2}" type="pres">
      <dgm:prSet presAssocID="{B7A61E73-2D79-4B8D-AD1E-C05E73E25B41}" presName="conn" presStyleLbl="parChTrans1D2" presStyleIdx="0" presStyleCnt="1"/>
      <dgm:spPr/>
    </dgm:pt>
    <dgm:pt modelId="{F229E66E-6E8B-45D9-9B7E-48B335A70675}" type="pres">
      <dgm:prSet presAssocID="{B7A61E73-2D79-4B8D-AD1E-C05E73E25B41}" presName="extraNode" presStyleLbl="node1" presStyleIdx="0" presStyleCnt="3"/>
      <dgm:spPr/>
    </dgm:pt>
    <dgm:pt modelId="{91296317-88DB-4D2F-BEE1-6B9356D7F82F}" type="pres">
      <dgm:prSet presAssocID="{B7A61E73-2D79-4B8D-AD1E-C05E73E25B41}" presName="dstNode" presStyleLbl="node1" presStyleIdx="0" presStyleCnt="3"/>
      <dgm:spPr/>
    </dgm:pt>
    <dgm:pt modelId="{3D1D6F0C-0A7D-478F-848D-784E19F31C58}" type="pres">
      <dgm:prSet presAssocID="{2AB9A0BD-BBEC-47B9-A46F-E654BFEEA31A}" presName="text_1" presStyleLbl="node1" presStyleIdx="0" presStyleCnt="3">
        <dgm:presLayoutVars>
          <dgm:bulletEnabled val="1"/>
        </dgm:presLayoutVars>
      </dgm:prSet>
      <dgm:spPr/>
    </dgm:pt>
    <dgm:pt modelId="{D4BEFA4E-EFD6-4B3D-AC94-86CCDE8C23D0}" type="pres">
      <dgm:prSet presAssocID="{2AB9A0BD-BBEC-47B9-A46F-E654BFEEA31A}" presName="accent_1" presStyleCnt="0"/>
      <dgm:spPr/>
    </dgm:pt>
    <dgm:pt modelId="{85517CB8-D80B-4400-9572-D0F767BAE85E}" type="pres">
      <dgm:prSet presAssocID="{2AB9A0BD-BBEC-47B9-A46F-E654BFEEA31A}" presName="accentRepeatNode" presStyleLbl="solidFgAcc1" presStyleIdx="0" presStyleCnt="3"/>
      <dgm:spPr/>
    </dgm:pt>
    <dgm:pt modelId="{53AE30AF-F9C9-4832-B07E-A4D0284341DA}" type="pres">
      <dgm:prSet presAssocID="{C7FBEDEE-BC4B-4625-8A3F-6EF9F92BDA6A}" presName="text_2" presStyleLbl="node1" presStyleIdx="1" presStyleCnt="3">
        <dgm:presLayoutVars>
          <dgm:bulletEnabled val="1"/>
        </dgm:presLayoutVars>
      </dgm:prSet>
      <dgm:spPr/>
    </dgm:pt>
    <dgm:pt modelId="{36766584-CC9F-4AC7-B9DE-CA2814EE591E}" type="pres">
      <dgm:prSet presAssocID="{C7FBEDEE-BC4B-4625-8A3F-6EF9F92BDA6A}" presName="accent_2" presStyleCnt="0"/>
      <dgm:spPr/>
    </dgm:pt>
    <dgm:pt modelId="{43DD967F-C894-49BE-A983-07B2FFCC4631}" type="pres">
      <dgm:prSet presAssocID="{C7FBEDEE-BC4B-4625-8A3F-6EF9F92BDA6A}" presName="accentRepeatNode" presStyleLbl="solidFgAcc1" presStyleIdx="1" presStyleCnt="3"/>
      <dgm:spPr/>
    </dgm:pt>
    <dgm:pt modelId="{2DCF4D5B-DA4F-4DF5-9B91-F858D178A598}" type="pres">
      <dgm:prSet presAssocID="{09AAFA59-E93B-4EFB-B6B1-D81A5A9E983A}" presName="text_3" presStyleLbl="node1" presStyleIdx="2" presStyleCnt="3">
        <dgm:presLayoutVars>
          <dgm:bulletEnabled val="1"/>
        </dgm:presLayoutVars>
      </dgm:prSet>
      <dgm:spPr/>
    </dgm:pt>
    <dgm:pt modelId="{87AF2201-E5DE-4AC9-8953-B2B82E34162F}" type="pres">
      <dgm:prSet presAssocID="{09AAFA59-E93B-4EFB-B6B1-D81A5A9E983A}" presName="accent_3" presStyleCnt="0"/>
      <dgm:spPr/>
    </dgm:pt>
    <dgm:pt modelId="{D544CF24-FDC6-4770-9673-E68F12D5D855}" type="pres">
      <dgm:prSet presAssocID="{09AAFA59-E93B-4EFB-B6B1-D81A5A9E983A}" presName="accentRepeatNode" presStyleLbl="solidFgAcc1" presStyleIdx="2" presStyleCnt="3"/>
      <dgm:spPr/>
    </dgm:pt>
  </dgm:ptLst>
  <dgm:cxnLst>
    <dgm:cxn modelId="{ECFE2D24-F40C-4F64-AE19-8BB0843672F5}" type="presOf" srcId="{2AB9A0BD-BBEC-47B9-A46F-E654BFEEA31A}" destId="{3D1D6F0C-0A7D-478F-848D-784E19F31C58}" srcOrd="0" destOrd="0" presId="urn:microsoft.com/office/officeart/2008/layout/VerticalCurvedList"/>
    <dgm:cxn modelId="{6FD75E66-19B9-4A12-A743-67082A0344DD}" type="presOf" srcId="{B7A61E73-2D79-4B8D-AD1E-C05E73E25B41}" destId="{9A714782-C1AB-4C71-BEDF-A85EABBD96BA}" srcOrd="0" destOrd="0" presId="urn:microsoft.com/office/officeart/2008/layout/VerticalCurvedList"/>
    <dgm:cxn modelId="{2AA48B53-D9D1-4F35-80F1-8321F67B080B}" type="presOf" srcId="{C7FBEDEE-BC4B-4625-8A3F-6EF9F92BDA6A}" destId="{53AE30AF-F9C9-4832-B07E-A4D0284341DA}" srcOrd="0" destOrd="0" presId="urn:microsoft.com/office/officeart/2008/layout/VerticalCurvedList"/>
    <dgm:cxn modelId="{0D2D6A92-8985-4C70-A97F-60D3C501CCDA}" srcId="{B7A61E73-2D79-4B8D-AD1E-C05E73E25B41}" destId="{C7FBEDEE-BC4B-4625-8A3F-6EF9F92BDA6A}" srcOrd="1" destOrd="0" parTransId="{F7B9F0B3-9A84-45CA-B94C-D70A50252978}" sibTransId="{EBDBE20D-37E0-42D6-96EE-304AC8B22069}"/>
    <dgm:cxn modelId="{4845E493-8310-4100-B655-93E43AA0B1AE}" srcId="{B7A61E73-2D79-4B8D-AD1E-C05E73E25B41}" destId="{2AB9A0BD-BBEC-47B9-A46F-E654BFEEA31A}" srcOrd="0" destOrd="0" parTransId="{724C2430-393B-41F5-8595-5B62F706FD6C}" sibTransId="{2D4E4DCD-B8FE-4CE6-B673-99D6C1AD99D4}"/>
    <dgm:cxn modelId="{A8E10FA0-E292-498B-9C05-3F787B3D2238}" type="presOf" srcId="{09AAFA59-E93B-4EFB-B6B1-D81A5A9E983A}" destId="{2DCF4D5B-DA4F-4DF5-9B91-F858D178A598}" srcOrd="0" destOrd="0" presId="urn:microsoft.com/office/officeart/2008/layout/VerticalCurvedList"/>
    <dgm:cxn modelId="{8B0177AD-72F1-4CC7-9314-4FC31C8E697D}" type="presOf" srcId="{2D4E4DCD-B8FE-4CE6-B673-99D6C1AD99D4}" destId="{297879AD-3B56-4FE8-80D2-873787CCF6D2}" srcOrd="0" destOrd="0" presId="urn:microsoft.com/office/officeart/2008/layout/VerticalCurvedList"/>
    <dgm:cxn modelId="{31EC0FC6-BE94-4548-B2C7-1140030C0174}" srcId="{B7A61E73-2D79-4B8D-AD1E-C05E73E25B41}" destId="{09AAFA59-E93B-4EFB-B6B1-D81A5A9E983A}" srcOrd="2" destOrd="0" parTransId="{67108068-6C42-474F-A355-1FBCC7647283}" sibTransId="{C889EEAB-0AEB-480A-8A13-C4991298B0D6}"/>
    <dgm:cxn modelId="{57F84437-8EAE-4973-90FE-5D01EDBAA981}" type="presParOf" srcId="{9A714782-C1AB-4C71-BEDF-A85EABBD96BA}" destId="{9557F735-B6A0-4C07-8B43-98310DB4857E}" srcOrd="0" destOrd="0" presId="urn:microsoft.com/office/officeart/2008/layout/VerticalCurvedList"/>
    <dgm:cxn modelId="{9E71BDFF-00C2-4B63-8A90-D37CCBD866FF}" type="presParOf" srcId="{9557F735-B6A0-4C07-8B43-98310DB4857E}" destId="{40E5CABC-2C1A-45DA-8147-D0ADBE57B007}" srcOrd="0" destOrd="0" presId="urn:microsoft.com/office/officeart/2008/layout/VerticalCurvedList"/>
    <dgm:cxn modelId="{C1DF36A7-5FDD-4566-96FD-8CA857299E46}" type="presParOf" srcId="{40E5CABC-2C1A-45DA-8147-D0ADBE57B007}" destId="{E157EC73-58FB-49EA-AE09-F2FFB3AF226C}" srcOrd="0" destOrd="0" presId="urn:microsoft.com/office/officeart/2008/layout/VerticalCurvedList"/>
    <dgm:cxn modelId="{EBF1C085-DDF5-453B-BBA4-F8C872209719}" type="presParOf" srcId="{40E5CABC-2C1A-45DA-8147-D0ADBE57B007}" destId="{297879AD-3B56-4FE8-80D2-873787CCF6D2}" srcOrd="1" destOrd="0" presId="urn:microsoft.com/office/officeart/2008/layout/VerticalCurvedList"/>
    <dgm:cxn modelId="{207115C8-CFF4-4485-BFEC-7DEC403E06FA}" type="presParOf" srcId="{40E5CABC-2C1A-45DA-8147-D0ADBE57B007}" destId="{F229E66E-6E8B-45D9-9B7E-48B335A70675}" srcOrd="2" destOrd="0" presId="urn:microsoft.com/office/officeart/2008/layout/VerticalCurvedList"/>
    <dgm:cxn modelId="{7EE087E5-1B48-45DC-B5DE-05F0EFDED04A}" type="presParOf" srcId="{40E5CABC-2C1A-45DA-8147-D0ADBE57B007}" destId="{91296317-88DB-4D2F-BEE1-6B9356D7F82F}" srcOrd="3" destOrd="0" presId="urn:microsoft.com/office/officeart/2008/layout/VerticalCurvedList"/>
    <dgm:cxn modelId="{8D741145-5AC1-4CCA-A972-AEDD184D3F7E}" type="presParOf" srcId="{9557F735-B6A0-4C07-8B43-98310DB4857E}" destId="{3D1D6F0C-0A7D-478F-848D-784E19F31C58}" srcOrd="1" destOrd="0" presId="urn:microsoft.com/office/officeart/2008/layout/VerticalCurvedList"/>
    <dgm:cxn modelId="{AE233A06-9697-478C-BECE-4FC9C6A4659C}" type="presParOf" srcId="{9557F735-B6A0-4C07-8B43-98310DB4857E}" destId="{D4BEFA4E-EFD6-4B3D-AC94-86CCDE8C23D0}" srcOrd="2" destOrd="0" presId="urn:microsoft.com/office/officeart/2008/layout/VerticalCurvedList"/>
    <dgm:cxn modelId="{785EF24F-8D0A-432C-BF47-857425AA28C6}" type="presParOf" srcId="{D4BEFA4E-EFD6-4B3D-AC94-86CCDE8C23D0}" destId="{85517CB8-D80B-4400-9572-D0F767BAE85E}" srcOrd="0" destOrd="0" presId="urn:microsoft.com/office/officeart/2008/layout/VerticalCurvedList"/>
    <dgm:cxn modelId="{3EBDDE0A-472E-4CAD-B43B-F9D124204842}" type="presParOf" srcId="{9557F735-B6A0-4C07-8B43-98310DB4857E}" destId="{53AE30AF-F9C9-4832-B07E-A4D0284341DA}" srcOrd="3" destOrd="0" presId="urn:microsoft.com/office/officeart/2008/layout/VerticalCurvedList"/>
    <dgm:cxn modelId="{69C09810-2533-47AF-ABA4-02C4B1733475}" type="presParOf" srcId="{9557F735-B6A0-4C07-8B43-98310DB4857E}" destId="{36766584-CC9F-4AC7-B9DE-CA2814EE591E}" srcOrd="4" destOrd="0" presId="urn:microsoft.com/office/officeart/2008/layout/VerticalCurvedList"/>
    <dgm:cxn modelId="{E65C7635-B9CB-4FE8-A96E-CA936A77F35F}" type="presParOf" srcId="{36766584-CC9F-4AC7-B9DE-CA2814EE591E}" destId="{43DD967F-C894-49BE-A983-07B2FFCC4631}" srcOrd="0" destOrd="0" presId="urn:microsoft.com/office/officeart/2008/layout/VerticalCurvedList"/>
    <dgm:cxn modelId="{D84E30D2-08AE-49C0-8919-FC77CC68CD74}" type="presParOf" srcId="{9557F735-B6A0-4C07-8B43-98310DB4857E}" destId="{2DCF4D5B-DA4F-4DF5-9B91-F858D178A598}" srcOrd="5" destOrd="0" presId="urn:microsoft.com/office/officeart/2008/layout/VerticalCurvedList"/>
    <dgm:cxn modelId="{7A256144-0CFA-45F6-A47A-8CEA12C10414}" type="presParOf" srcId="{9557F735-B6A0-4C07-8B43-98310DB4857E}" destId="{87AF2201-E5DE-4AC9-8953-B2B82E34162F}" srcOrd="6" destOrd="0" presId="urn:microsoft.com/office/officeart/2008/layout/VerticalCurvedList"/>
    <dgm:cxn modelId="{5BED037E-F2FB-4940-AF0B-4C4CDC073BA9}" type="presParOf" srcId="{87AF2201-E5DE-4AC9-8953-B2B82E34162F}" destId="{D544CF24-FDC6-4770-9673-E68F12D5D85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5059E7-1722-4462-8412-02F19320B144}" type="doc">
      <dgm:prSet loTypeId="urn:microsoft.com/office/officeart/2005/8/layout/default#9" loCatId="list" qsTypeId="urn:microsoft.com/office/officeart/2005/8/quickstyle/simple1" qsCatId="simple" csTypeId="urn:microsoft.com/office/officeart/2005/8/colors/accent1_2" csCatId="accent1" phldr="1"/>
      <dgm:spPr/>
      <dgm:t>
        <a:bodyPr/>
        <a:lstStyle/>
        <a:p>
          <a:endParaRPr lang="en-US"/>
        </a:p>
      </dgm:t>
    </dgm:pt>
    <dgm:pt modelId="{1CE4BBB2-E150-4E27-8824-D15607AE82B2}">
      <dgm:prSet phldrT="[Tex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Port density</a:t>
          </a:r>
        </a:p>
      </dgm:t>
    </dgm:pt>
    <dgm:pt modelId="{4DB5243E-9933-4992-8963-E1A1E1E0480D}" type="parTrans" cxnId="{1FDFED58-9D9C-4927-BC73-A32FB1D62A6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F28BA40-E2D7-4F5D-B1DF-8C8F35AAABD3}" type="sibTrans" cxnId="{1FDFED58-9D9C-4927-BC73-A32FB1D62A6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5E8BAE0-B033-4100-BE5D-EC16717B00FF}">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Power over Ethernet (PoE)</a:t>
          </a:r>
        </a:p>
      </dgm:t>
    </dgm:pt>
    <dgm:pt modelId="{E10D5481-F6D6-4FA7-9D2A-94ADC681EA0F}" type="parTrans" cxnId="{6E4E8F69-804E-4397-82CE-C74E9DD930B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9CA3671-683E-49B4-BA8F-F7511D248672}" type="sibTrans" cxnId="{6E4E8F69-804E-4397-82CE-C74E9DD930B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93358BE-E6C5-4655-8732-FC7DA757CA00}">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Layer 2 versus Layer 3 edge switch</a:t>
          </a:r>
        </a:p>
      </dgm:t>
    </dgm:pt>
    <dgm:pt modelId="{08D5ED7C-9226-4D48-AB5E-B9937746F765}" type="parTrans" cxnId="{A999C468-2D03-416B-B79D-5F5B7B58613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E7BBF56-35A5-4FE1-93C1-F896175ED86C}" type="sibTrans" cxnId="{A999C468-2D03-416B-B79D-5F5B7B58613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6CB48F3-E9C1-4556-9B96-639B5A13975D}">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Layer 2 and Layer 3 resiliency and redundancy</a:t>
          </a:r>
        </a:p>
      </dgm:t>
    </dgm:pt>
    <dgm:pt modelId="{88E9FB20-9C5C-497F-A61B-00B493A0050D}" type="parTrans" cxnId="{479360D6-B15A-4DCC-8276-7C3333EA606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E0E630D-394E-4921-80C3-4A76B886AAD1}" type="sibTrans" cxnId="{479360D6-B15A-4DCC-8276-7C3333EA606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32E50D6-9E98-4C66-A0AD-13342E5FF217}">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Layer 2 and Layer 3 trunking</a:t>
          </a:r>
        </a:p>
      </dgm:t>
    </dgm:pt>
    <dgm:pt modelId="{5502F1A3-C126-4567-9ECE-4C7FBB22A57A}" type="parTrans" cxnId="{4EFE6893-F05C-41B5-AA9C-A3380A07BC6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5F2272C-728B-4373-B620-87254C945CAB}" type="sibTrans" cxnId="{4EFE6893-F05C-41B5-AA9C-A3380A07BC6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B903569-210C-48DE-8002-87D520B30C64}">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Switch architecture</a:t>
          </a:r>
        </a:p>
      </dgm:t>
    </dgm:pt>
    <dgm:pt modelId="{54039442-4B42-42EF-B52C-ADB2F9038C6A}" type="parTrans" cxnId="{F3ABF30C-15B2-4EA5-AAFF-2EBE310F369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24BD801-F000-489D-A957-291AB73C8E4E}" type="sibTrans" cxnId="{F3ABF30C-15B2-4EA5-AAFF-2EBE310F369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861077B-F215-46F0-BDB3-1D254A4536AD}">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Switch security</a:t>
          </a:r>
        </a:p>
      </dgm:t>
    </dgm:pt>
    <dgm:pt modelId="{4B572616-974D-4882-8FB1-037917C5134A}" type="parTrans" cxnId="{8199C3EA-08A2-4447-B2B4-B26D2064977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F69667F-D0EF-4D36-A1C9-77AD5E4CE402}" type="sibTrans" cxnId="{8199C3EA-08A2-4447-B2B4-B26D2064977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588C3EC-B5A9-43C1-AA3B-E161BDB88ECF}" type="pres">
      <dgm:prSet presAssocID="{B35059E7-1722-4462-8412-02F19320B144}" presName="diagram" presStyleCnt="0">
        <dgm:presLayoutVars>
          <dgm:dir/>
          <dgm:resizeHandles val="exact"/>
        </dgm:presLayoutVars>
      </dgm:prSet>
      <dgm:spPr/>
    </dgm:pt>
    <dgm:pt modelId="{8DC39991-7726-45EC-B762-513E49B79EF5}" type="pres">
      <dgm:prSet presAssocID="{1CE4BBB2-E150-4E27-8824-D15607AE82B2}" presName="node" presStyleLbl="node1" presStyleIdx="0" presStyleCnt="7">
        <dgm:presLayoutVars>
          <dgm:bulletEnabled val="1"/>
        </dgm:presLayoutVars>
      </dgm:prSet>
      <dgm:spPr/>
    </dgm:pt>
    <dgm:pt modelId="{76D76F68-E238-4D71-B5DE-381D1CCF620C}" type="pres">
      <dgm:prSet presAssocID="{CF28BA40-E2D7-4F5D-B1DF-8C8F35AAABD3}" presName="sibTrans" presStyleCnt="0"/>
      <dgm:spPr/>
    </dgm:pt>
    <dgm:pt modelId="{B6D7B153-0BE4-4770-AC7F-F53788D91F9B}" type="pres">
      <dgm:prSet presAssocID="{55E8BAE0-B033-4100-BE5D-EC16717B00FF}" presName="node" presStyleLbl="node1" presStyleIdx="1" presStyleCnt="7">
        <dgm:presLayoutVars>
          <dgm:bulletEnabled val="1"/>
        </dgm:presLayoutVars>
      </dgm:prSet>
      <dgm:spPr/>
    </dgm:pt>
    <dgm:pt modelId="{5A89ECFE-E254-4972-93AC-AF8D529CF99A}" type="pres">
      <dgm:prSet presAssocID="{59CA3671-683E-49B4-BA8F-F7511D248672}" presName="sibTrans" presStyleCnt="0"/>
      <dgm:spPr/>
    </dgm:pt>
    <dgm:pt modelId="{3CCC3F55-FE30-4A2D-8E81-CDA4C6749725}" type="pres">
      <dgm:prSet presAssocID="{993358BE-E6C5-4655-8732-FC7DA757CA00}" presName="node" presStyleLbl="node1" presStyleIdx="2" presStyleCnt="7">
        <dgm:presLayoutVars>
          <dgm:bulletEnabled val="1"/>
        </dgm:presLayoutVars>
      </dgm:prSet>
      <dgm:spPr/>
    </dgm:pt>
    <dgm:pt modelId="{371C688D-E4A3-4035-94DF-B0F5BB6DB6EE}" type="pres">
      <dgm:prSet presAssocID="{2E7BBF56-35A5-4FE1-93C1-F896175ED86C}" presName="sibTrans" presStyleCnt="0"/>
      <dgm:spPr/>
    </dgm:pt>
    <dgm:pt modelId="{8A39AA4B-453D-4EB8-93F2-E980B916593F}" type="pres">
      <dgm:prSet presAssocID="{96CB48F3-E9C1-4556-9B96-639B5A13975D}" presName="node" presStyleLbl="node1" presStyleIdx="3" presStyleCnt="7">
        <dgm:presLayoutVars>
          <dgm:bulletEnabled val="1"/>
        </dgm:presLayoutVars>
      </dgm:prSet>
      <dgm:spPr/>
    </dgm:pt>
    <dgm:pt modelId="{82EEDCB7-008D-4D36-B13D-3FF3E1F416B6}" type="pres">
      <dgm:prSet presAssocID="{5E0E630D-394E-4921-80C3-4A76B886AAD1}" presName="sibTrans" presStyleCnt="0"/>
      <dgm:spPr/>
    </dgm:pt>
    <dgm:pt modelId="{55E470B2-69FB-46BF-97BF-BAE2A8E65776}" type="pres">
      <dgm:prSet presAssocID="{432E50D6-9E98-4C66-A0AD-13342E5FF217}" presName="node" presStyleLbl="node1" presStyleIdx="4" presStyleCnt="7">
        <dgm:presLayoutVars>
          <dgm:bulletEnabled val="1"/>
        </dgm:presLayoutVars>
      </dgm:prSet>
      <dgm:spPr/>
    </dgm:pt>
    <dgm:pt modelId="{76D558DC-C30F-4B8F-8FC7-C88311BAE3C6}" type="pres">
      <dgm:prSet presAssocID="{B5F2272C-728B-4373-B620-87254C945CAB}" presName="sibTrans" presStyleCnt="0"/>
      <dgm:spPr/>
    </dgm:pt>
    <dgm:pt modelId="{0054F919-B841-4CDF-806B-CF6F6E693E22}" type="pres">
      <dgm:prSet presAssocID="{6B903569-210C-48DE-8002-87D520B30C64}" presName="node" presStyleLbl="node1" presStyleIdx="5" presStyleCnt="7">
        <dgm:presLayoutVars>
          <dgm:bulletEnabled val="1"/>
        </dgm:presLayoutVars>
      </dgm:prSet>
      <dgm:spPr/>
    </dgm:pt>
    <dgm:pt modelId="{629406E1-8556-4771-8638-EA03AD20AC41}" type="pres">
      <dgm:prSet presAssocID="{324BD801-F000-489D-A957-291AB73C8E4E}" presName="sibTrans" presStyleCnt="0"/>
      <dgm:spPr/>
    </dgm:pt>
    <dgm:pt modelId="{366AB452-3FEF-4695-8BB9-055C357E8526}" type="pres">
      <dgm:prSet presAssocID="{5861077B-F215-46F0-BDB3-1D254A4536AD}" presName="node" presStyleLbl="node1" presStyleIdx="6" presStyleCnt="7">
        <dgm:presLayoutVars>
          <dgm:bulletEnabled val="1"/>
        </dgm:presLayoutVars>
      </dgm:prSet>
      <dgm:spPr/>
    </dgm:pt>
  </dgm:ptLst>
  <dgm:cxnLst>
    <dgm:cxn modelId="{F3ABF30C-15B2-4EA5-AAFF-2EBE310F369E}" srcId="{B35059E7-1722-4462-8412-02F19320B144}" destId="{6B903569-210C-48DE-8002-87D520B30C64}" srcOrd="5" destOrd="0" parTransId="{54039442-4B42-42EF-B52C-ADB2F9038C6A}" sibTransId="{324BD801-F000-489D-A957-291AB73C8E4E}"/>
    <dgm:cxn modelId="{1373692D-BFDB-49A0-A735-5FF63AF3A5A1}" type="presOf" srcId="{5861077B-F215-46F0-BDB3-1D254A4536AD}" destId="{366AB452-3FEF-4695-8BB9-055C357E8526}" srcOrd="0" destOrd="0" presId="urn:microsoft.com/office/officeart/2005/8/layout/default#9"/>
    <dgm:cxn modelId="{B9751846-C03B-44A1-8A85-6CCE8CDA0667}" type="presOf" srcId="{55E8BAE0-B033-4100-BE5D-EC16717B00FF}" destId="{B6D7B153-0BE4-4770-AC7F-F53788D91F9B}" srcOrd="0" destOrd="0" presId="urn:microsoft.com/office/officeart/2005/8/layout/default#9"/>
    <dgm:cxn modelId="{A999C468-2D03-416B-B79D-5F5B7B586131}" srcId="{B35059E7-1722-4462-8412-02F19320B144}" destId="{993358BE-E6C5-4655-8732-FC7DA757CA00}" srcOrd="2" destOrd="0" parTransId="{08D5ED7C-9226-4D48-AB5E-B9937746F765}" sibTransId="{2E7BBF56-35A5-4FE1-93C1-F896175ED86C}"/>
    <dgm:cxn modelId="{6E4E8F69-804E-4397-82CE-C74E9DD930BE}" srcId="{B35059E7-1722-4462-8412-02F19320B144}" destId="{55E8BAE0-B033-4100-BE5D-EC16717B00FF}" srcOrd="1" destOrd="0" parTransId="{E10D5481-F6D6-4FA7-9D2A-94ADC681EA0F}" sibTransId="{59CA3671-683E-49B4-BA8F-F7511D248672}"/>
    <dgm:cxn modelId="{04B36570-25C1-490A-8CB2-F06B048DDFBE}" type="presOf" srcId="{432E50D6-9E98-4C66-A0AD-13342E5FF217}" destId="{55E470B2-69FB-46BF-97BF-BAE2A8E65776}" srcOrd="0" destOrd="0" presId="urn:microsoft.com/office/officeart/2005/8/layout/default#9"/>
    <dgm:cxn modelId="{1FDFED58-9D9C-4927-BC73-A32FB1D62A68}" srcId="{B35059E7-1722-4462-8412-02F19320B144}" destId="{1CE4BBB2-E150-4E27-8824-D15607AE82B2}" srcOrd="0" destOrd="0" parTransId="{4DB5243E-9933-4992-8963-E1A1E1E0480D}" sibTransId="{CF28BA40-E2D7-4F5D-B1DF-8C8F35AAABD3}"/>
    <dgm:cxn modelId="{81FE787E-FFEF-4D53-B719-3E2813BC25B1}" type="presOf" srcId="{1CE4BBB2-E150-4E27-8824-D15607AE82B2}" destId="{8DC39991-7726-45EC-B762-513E49B79EF5}" srcOrd="0" destOrd="0" presId="urn:microsoft.com/office/officeart/2005/8/layout/default#9"/>
    <dgm:cxn modelId="{8F2E0181-5DCF-488A-99E2-6079A5D95EDD}" type="presOf" srcId="{96CB48F3-E9C1-4556-9B96-639B5A13975D}" destId="{8A39AA4B-453D-4EB8-93F2-E980B916593F}" srcOrd="0" destOrd="0" presId="urn:microsoft.com/office/officeart/2005/8/layout/default#9"/>
    <dgm:cxn modelId="{B790AC8E-19BF-4ECE-B79E-B1175A2CA27E}" type="presOf" srcId="{B35059E7-1722-4462-8412-02F19320B144}" destId="{5588C3EC-B5A9-43C1-AA3B-E161BDB88ECF}" srcOrd="0" destOrd="0" presId="urn:microsoft.com/office/officeart/2005/8/layout/default#9"/>
    <dgm:cxn modelId="{4EFE6893-F05C-41B5-AA9C-A3380A07BC66}" srcId="{B35059E7-1722-4462-8412-02F19320B144}" destId="{432E50D6-9E98-4C66-A0AD-13342E5FF217}" srcOrd="4" destOrd="0" parTransId="{5502F1A3-C126-4567-9ECE-4C7FBB22A57A}" sibTransId="{B5F2272C-728B-4373-B620-87254C945CAB}"/>
    <dgm:cxn modelId="{155518CF-4580-4BE1-AE64-7DF935A9F773}" type="presOf" srcId="{6B903569-210C-48DE-8002-87D520B30C64}" destId="{0054F919-B841-4CDF-806B-CF6F6E693E22}" srcOrd="0" destOrd="0" presId="urn:microsoft.com/office/officeart/2005/8/layout/default#9"/>
    <dgm:cxn modelId="{9497FBD2-65CA-4AF9-8936-AD8D55163FC2}" type="presOf" srcId="{993358BE-E6C5-4655-8732-FC7DA757CA00}" destId="{3CCC3F55-FE30-4A2D-8E81-CDA4C6749725}" srcOrd="0" destOrd="0" presId="urn:microsoft.com/office/officeart/2005/8/layout/default#9"/>
    <dgm:cxn modelId="{479360D6-B15A-4DCC-8276-7C3333EA606E}" srcId="{B35059E7-1722-4462-8412-02F19320B144}" destId="{96CB48F3-E9C1-4556-9B96-639B5A13975D}" srcOrd="3" destOrd="0" parTransId="{88E9FB20-9C5C-497F-A61B-00B493A0050D}" sibTransId="{5E0E630D-394E-4921-80C3-4A76B886AAD1}"/>
    <dgm:cxn modelId="{8199C3EA-08A2-4447-B2B4-B26D20649771}" srcId="{B35059E7-1722-4462-8412-02F19320B144}" destId="{5861077B-F215-46F0-BDB3-1D254A4536AD}" srcOrd="6" destOrd="0" parTransId="{4B572616-974D-4882-8FB1-037917C5134A}" sibTransId="{BF69667F-D0EF-4D36-A1C9-77AD5E4CE402}"/>
    <dgm:cxn modelId="{8CBDBACC-54BC-4011-BAA6-4E28DC4D06AF}" type="presParOf" srcId="{5588C3EC-B5A9-43C1-AA3B-E161BDB88ECF}" destId="{8DC39991-7726-45EC-B762-513E49B79EF5}" srcOrd="0" destOrd="0" presId="urn:microsoft.com/office/officeart/2005/8/layout/default#9"/>
    <dgm:cxn modelId="{9699E9FE-77BC-4750-A535-AC192F5A2455}" type="presParOf" srcId="{5588C3EC-B5A9-43C1-AA3B-E161BDB88ECF}" destId="{76D76F68-E238-4D71-B5DE-381D1CCF620C}" srcOrd="1" destOrd="0" presId="urn:microsoft.com/office/officeart/2005/8/layout/default#9"/>
    <dgm:cxn modelId="{792528A4-7ECC-4865-8162-5F2591E0DDD4}" type="presParOf" srcId="{5588C3EC-B5A9-43C1-AA3B-E161BDB88ECF}" destId="{B6D7B153-0BE4-4770-AC7F-F53788D91F9B}" srcOrd="2" destOrd="0" presId="urn:microsoft.com/office/officeart/2005/8/layout/default#9"/>
    <dgm:cxn modelId="{0DDA70EE-E481-4A33-8960-1B6AF85805E1}" type="presParOf" srcId="{5588C3EC-B5A9-43C1-AA3B-E161BDB88ECF}" destId="{5A89ECFE-E254-4972-93AC-AF8D529CF99A}" srcOrd="3" destOrd="0" presId="urn:microsoft.com/office/officeart/2005/8/layout/default#9"/>
    <dgm:cxn modelId="{6569F17F-A8A3-47E7-9127-6CDD0B4CE2FF}" type="presParOf" srcId="{5588C3EC-B5A9-43C1-AA3B-E161BDB88ECF}" destId="{3CCC3F55-FE30-4A2D-8E81-CDA4C6749725}" srcOrd="4" destOrd="0" presId="urn:microsoft.com/office/officeart/2005/8/layout/default#9"/>
    <dgm:cxn modelId="{F88F4C77-75AF-4EAB-A798-B5D9F99098E9}" type="presParOf" srcId="{5588C3EC-B5A9-43C1-AA3B-E161BDB88ECF}" destId="{371C688D-E4A3-4035-94DF-B0F5BB6DB6EE}" srcOrd="5" destOrd="0" presId="urn:microsoft.com/office/officeart/2005/8/layout/default#9"/>
    <dgm:cxn modelId="{61005A8D-9024-4D45-990F-BE26629314DC}" type="presParOf" srcId="{5588C3EC-B5A9-43C1-AA3B-E161BDB88ECF}" destId="{8A39AA4B-453D-4EB8-93F2-E980B916593F}" srcOrd="6" destOrd="0" presId="urn:microsoft.com/office/officeart/2005/8/layout/default#9"/>
    <dgm:cxn modelId="{B6A64509-DFBB-4F39-A92E-FEBB405BAF76}" type="presParOf" srcId="{5588C3EC-B5A9-43C1-AA3B-E161BDB88ECF}" destId="{82EEDCB7-008D-4D36-B13D-3FF3E1F416B6}" srcOrd="7" destOrd="0" presId="urn:microsoft.com/office/officeart/2005/8/layout/default#9"/>
    <dgm:cxn modelId="{0063B02C-0505-400A-B266-F1B3AB8F8E05}" type="presParOf" srcId="{5588C3EC-B5A9-43C1-AA3B-E161BDB88ECF}" destId="{55E470B2-69FB-46BF-97BF-BAE2A8E65776}" srcOrd="8" destOrd="0" presId="urn:microsoft.com/office/officeart/2005/8/layout/default#9"/>
    <dgm:cxn modelId="{2FE21F46-F761-4CAB-AE41-948BE006FED9}" type="presParOf" srcId="{5588C3EC-B5A9-43C1-AA3B-E161BDB88ECF}" destId="{76D558DC-C30F-4B8F-8FC7-C88311BAE3C6}" srcOrd="9" destOrd="0" presId="urn:microsoft.com/office/officeart/2005/8/layout/default#9"/>
    <dgm:cxn modelId="{F217C38A-1737-4779-9F16-4BD50E3E50FB}" type="presParOf" srcId="{5588C3EC-B5A9-43C1-AA3B-E161BDB88ECF}" destId="{0054F919-B841-4CDF-806B-CF6F6E693E22}" srcOrd="10" destOrd="0" presId="urn:microsoft.com/office/officeart/2005/8/layout/default#9"/>
    <dgm:cxn modelId="{B0383F56-F809-4160-B1F8-18E02CDB6D0E}" type="presParOf" srcId="{5588C3EC-B5A9-43C1-AA3B-E161BDB88ECF}" destId="{629406E1-8556-4771-8638-EA03AD20AC41}" srcOrd="11" destOrd="0" presId="urn:microsoft.com/office/officeart/2005/8/layout/default#9"/>
    <dgm:cxn modelId="{B2903911-14CB-4BA4-8D69-CE9863B7E7AD}" type="presParOf" srcId="{5588C3EC-B5A9-43C1-AA3B-E161BDB88ECF}" destId="{366AB452-3FEF-4695-8BB9-055C357E8526}" srcOrd="12" destOrd="0" presId="urn:microsoft.com/office/officeart/2005/8/layout/default#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C9AD1F-C227-42BE-9FAD-5DEEBDDA147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7A042AA-6985-4263-9265-743698F27E25}">
      <dgm:prSet phldrT="[Text]" custT="1"/>
      <dgm:spPr/>
      <dgm:t>
        <a:bodyPr/>
        <a:lstStyle/>
        <a:p>
          <a:r>
            <a:rPr lang="en-US" sz="2200" dirty="0">
              <a:solidFill>
                <a:schemeClr val="tx1"/>
              </a:solidFill>
              <a:latin typeface="Arial" panose="020B0604020202020204" pitchFamily="34" charset="0"/>
              <a:cs typeface="Arial" panose="020B0604020202020204" pitchFamily="34" charset="0"/>
            </a:rPr>
            <a:t>Ethernet running at 1 Gbps is also called GigE</a:t>
          </a:r>
        </a:p>
      </dgm:t>
    </dgm:pt>
    <dgm:pt modelId="{D734C9A3-9E22-4CDB-8800-4838E8479E90}" type="parTrans" cxnId="{CE2EF13E-749F-4FD8-B00A-0B69883FBC8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6845110-1632-4EBC-B0D8-8BB2EC2DFE49}" type="sibTrans" cxnId="{CE2EF13E-749F-4FD8-B00A-0B69883FBC8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1A2D047-7D35-44B3-B237-D60EAAB1BC65}">
      <dgm:prSet custT="1"/>
      <dgm:spPr/>
      <dgm:t>
        <a:bodyPr/>
        <a:lstStyle/>
        <a:p>
          <a:r>
            <a:rPr lang="en-US" sz="2200" dirty="0">
              <a:solidFill>
                <a:schemeClr val="tx1"/>
              </a:solidFill>
              <a:latin typeface="Arial" panose="020B0604020202020204" pitchFamily="34" charset="0"/>
              <a:cs typeface="Arial" panose="020B0604020202020204" pitchFamily="34" charset="0"/>
            </a:rPr>
            <a:t>Ethernet running at 10 Gbps (10 times faster) is also called10 GigE</a:t>
          </a:r>
        </a:p>
      </dgm:t>
    </dgm:pt>
    <dgm:pt modelId="{C1B3E9B0-9035-4F71-802E-84F27605DD5D}" type="parTrans" cxnId="{F4DD3BD7-BC75-4DBB-86EB-6C5B1BD2469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F038C42-849E-4472-8DAC-E4F309CF4CA7}" type="sibTrans" cxnId="{F4DD3BD7-BC75-4DBB-86EB-6C5B1BD2469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4A18476-BB4A-42A4-81D5-7BB560FD7024}">
      <dgm:prSet custT="1"/>
      <dgm:spPr/>
      <dgm:t>
        <a:bodyPr/>
        <a:lstStyle/>
        <a:p>
          <a:r>
            <a:rPr lang="en-US" sz="2200" dirty="0">
              <a:solidFill>
                <a:schemeClr val="tx1"/>
              </a:solidFill>
              <a:latin typeface="Arial" panose="020B0604020202020204" pitchFamily="34" charset="0"/>
              <a:cs typeface="Arial" panose="020B0604020202020204" pitchFamily="34" charset="0"/>
            </a:rPr>
            <a:t>Current, most common versions of Ethernet are 100 Mbps and GigE</a:t>
          </a:r>
        </a:p>
      </dgm:t>
    </dgm:pt>
    <dgm:pt modelId="{12E2F559-024C-43AC-BF6F-3B0DD5F509AE}" type="parTrans" cxnId="{3354DDF8-41E5-4E32-884F-01E6BD01C35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1AF5BB4-EBC7-40E7-B03D-D9CE878351F8}" type="sibTrans" cxnId="{3354DDF8-41E5-4E32-884F-01E6BD01C35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E994AA6-73AE-4F3A-ACA9-A8337199DD45}">
      <dgm:prSet custT="1"/>
      <dgm:spPr/>
      <dgm:t>
        <a:bodyPr/>
        <a:lstStyle/>
        <a:p>
          <a:r>
            <a:rPr lang="en-US" sz="2200" dirty="0">
              <a:solidFill>
                <a:schemeClr val="tx1"/>
              </a:solidFill>
              <a:latin typeface="Arial" panose="020B0604020202020204" pitchFamily="34" charset="0"/>
              <a:cs typeface="Arial" panose="020B0604020202020204" pitchFamily="34" charset="0"/>
            </a:rPr>
            <a:t>10 GigE is becoming a standard for LANs</a:t>
          </a:r>
        </a:p>
      </dgm:t>
    </dgm:pt>
    <dgm:pt modelId="{9C098902-F1FD-4FAA-9D94-67794114C019}" type="parTrans" cxnId="{C2FDE6E9-CE10-4199-8C55-D99017FD7A2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708C109-72DB-41BD-B493-9C60D5FE0021}" type="sibTrans" cxnId="{C2FDE6E9-CE10-4199-8C55-D99017FD7A2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135225A-7CE3-4C31-90C0-DC18387B4E56}" type="pres">
      <dgm:prSet presAssocID="{FFC9AD1F-C227-42BE-9FAD-5DEEBDDA1471}" presName="Name0" presStyleCnt="0">
        <dgm:presLayoutVars>
          <dgm:chMax val="7"/>
          <dgm:chPref val="7"/>
          <dgm:dir/>
        </dgm:presLayoutVars>
      </dgm:prSet>
      <dgm:spPr/>
    </dgm:pt>
    <dgm:pt modelId="{FB209190-8169-4DCE-B21B-BA69867ACA30}" type="pres">
      <dgm:prSet presAssocID="{FFC9AD1F-C227-42BE-9FAD-5DEEBDDA1471}" presName="Name1" presStyleCnt="0"/>
      <dgm:spPr/>
    </dgm:pt>
    <dgm:pt modelId="{0C115D5F-C767-40A7-839D-F612450E433D}" type="pres">
      <dgm:prSet presAssocID="{FFC9AD1F-C227-42BE-9FAD-5DEEBDDA1471}" presName="cycle" presStyleCnt="0"/>
      <dgm:spPr/>
    </dgm:pt>
    <dgm:pt modelId="{A251296D-30FA-4720-8235-A64AF3DEF9F5}" type="pres">
      <dgm:prSet presAssocID="{FFC9AD1F-C227-42BE-9FAD-5DEEBDDA1471}" presName="srcNode" presStyleLbl="node1" presStyleIdx="0" presStyleCnt="4"/>
      <dgm:spPr/>
    </dgm:pt>
    <dgm:pt modelId="{6ADDF9C7-A751-4F3C-8738-F75994509C8E}" type="pres">
      <dgm:prSet presAssocID="{FFC9AD1F-C227-42BE-9FAD-5DEEBDDA1471}" presName="conn" presStyleLbl="parChTrans1D2" presStyleIdx="0" presStyleCnt="1"/>
      <dgm:spPr/>
    </dgm:pt>
    <dgm:pt modelId="{E904BF9C-3A21-4A20-AA0F-0256126DE220}" type="pres">
      <dgm:prSet presAssocID="{FFC9AD1F-C227-42BE-9FAD-5DEEBDDA1471}" presName="extraNode" presStyleLbl="node1" presStyleIdx="0" presStyleCnt="4"/>
      <dgm:spPr/>
    </dgm:pt>
    <dgm:pt modelId="{182D49F3-DC61-4EEB-AEFB-8EEC8EC9022A}" type="pres">
      <dgm:prSet presAssocID="{FFC9AD1F-C227-42BE-9FAD-5DEEBDDA1471}" presName="dstNode" presStyleLbl="node1" presStyleIdx="0" presStyleCnt="4"/>
      <dgm:spPr/>
    </dgm:pt>
    <dgm:pt modelId="{4ED6A7E8-128C-4BA3-99AB-A80DA5677B67}" type="pres">
      <dgm:prSet presAssocID="{87A042AA-6985-4263-9265-743698F27E25}" presName="text_1" presStyleLbl="node1" presStyleIdx="0" presStyleCnt="4">
        <dgm:presLayoutVars>
          <dgm:bulletEnabled val="1"/>
        </dgm:presLayoutVars>
      </dgm:prSet>
      <dgm:spPr/>
    </dgm:pt>
    <dgm:pt modelId="{9DDF19AB-30D5-4452-AB97-3304DE604A92}" type="pres">
      <dgm:prSet presAssocID="{87A042AA-6985-4263-9265-743698F27E25}" presName="accent_1" presStyleCnt="0"/>
      <dgm:spPr/>
    </dgm:pt>
    <dgm:pt modelId="{32417B55-8013-4FC1-80EF-6D633290B198}" type="pres">
      <dgm:prSet presAssocID="{87A042AA-6985-4263-9265-743698F27E25}" presName="accentRepeatNode" presStyleLbl="solidFgAcc1" presStyleIdx="0" presStyleCnt="4"/>
      <dgm:spPr/>
    </dgm:pt>
    <dgm:pt modelId="{AA701322-53D3-4795-A907-E85F228AA9F7}" type="pres">
      <dgm:prSet presAssocID="{91A2D047-7D35-44B3-B237-D60EAAB1BC65}" presName="text_2" presStyleLbl="node1" presStyleIdx="1" presStyleCnt="4">
        <dgm:presLayoutVars>
          <dgm:bulletEnabled val="1"/>
        </dgm:presLayoutVars>
      </dgm:prSet>
      <dgm:spPr/>
    </dgm:pt>
    <dgm:pt modelId="{ABBB98ED-F85F-4AE4-BB5F-4DAEB8273BFD}" type="pres">
      <dgm:prSet presAssocID="{91A2D047-7D35-44B3-B237-D60EAAB1BC65}" presName="accent_2" presStyleCnt="0"/>
      <dgm:spPr/>
    </dgm:pt>
    <dgm:pt modelId="{2964BE2F-5ECA-4BDE-8B79-DB5F171B1839}" type="pres">
      <dgm:prSet presAssocID="{91A2D047-7D35-44B3-B237-D60EAAB1BC65}" presName="accentRepeatNode" presStyleLbl="solidFgAcc1" presStyleIdx="1" presStyleCnt="4"/>
      <dgm:spPr/>
    </dgm:pt>
    <dgm:pt modelId="{6752209C-5897-4FF4-A610-BBBBEB17A744}" type="pres">
      <dgm:prSet presAssocID="{A4A18476-BB4A-42A4-81D5-7BB560FD7024}" presName="text_3" presStyleLbl="node1" presStyleIdx="2" presStyleCnt="4">
        <dgm:presLayoutVars>
          <dgm:bulletEnabled val="1"/>
        </dgm:presLayoutVars>
      </dgm:prSet>
      <dgm:spPr/>
    </dgm:pt>
    <dgm:pt modelId="{4551710A-F025-4245-8465-DE300CB992AB}" type="pres">
      <dgm:prSet presAssocID="{A4A18476-BB4A-42A4-81D5-7BB560FD7024}" presName="accent_3" presStyleCnt="0"/>
      <dgm:spPr/>
    </dgm:pt>
    <dgm:pt modelId="{630BE27F-67BA-4BEC-AC14-54941DC20330}" type="pres">
      <dgm:prSet presAssocID="{A4A18476-BB4A-42A4-81D5-7BB560FD7024}" presName="accentRepeatNode" presStyleLbl="solidFgAcc1" presStyleIdx="2" presStyleCnt="4"/>
      <dgm:spPr/>
    </dgm:pt>
    <dgm:pt modelId="{DF6A9CCE-6AD9-4FA4-BF78-C0085E28D678}" type="pres">
      <dgm:prSet presAssocID="{6E994AA6-73AE-4F3A-ACA9-A8337199DD45}" presName="text_4" presStyleLbl="node1" presStyleIdx="3" presStyleCnt="4">
        <dgm:presLayoutVars>
          <dgm:bulletEnabled val="1"/>
        </dgm:presLayoutVars>
      </dgm:prSet>
      <dgm:spPr/>
    </dgm:pt>
    <dgm:pt modelId="{43269C4C-F43F-4EBF-8FB1-B4BA10CE8125}" type="pres">
      <dgm:prSet presAssocID="{6E994AA6-73AE-4F3A-ACA9-A8337199DD45}" presName="accent_4" presStyleCnt="0"/>
      <dgm:spPr/>
    </dgm:pt>
    <dgm:pt modelId="{A9BC756D-8EEA-4F74-A787-93716AE72B52}" type="pres">
      <dgm:prSet presAssocID="{6E994AA6-73AE-4F3A-ACA9-A8337199DD45}" presName="accentRepeatNode" presStyleLbl="solidFgAcc1" presStyleIdx="3" presStyleCnt="4"/>
      <dgm:spPr/>
    </dgm:pt>
  </dgm:ptLst>
  <dgm:cxnLst>
    <dgm:cxn modelId="{65D0860C-909F-4BED-A944-A84D5F3F3BFC}" type="presOf" srcId="{6E994AA6-73AE-4F3A-ACA9-A8337199DD45}" destId="{DF6A9CCE-6AD9-4FA4-BF78-C0085E28D678}" srcOrd="0" destOrd="0" presId="urn:microsoft.com/office/officeart/2008/layout/VerticalCurvedList"/>
    <dgm:cxn modelId="{7A6DF61E-A140-4A68-A2D0-96709A59E1EC}" type="presOf" srcId="{A4A18476-BB4A-42A4-81D5-7BB560FD7024}" destId="{6752209C-5897-4FF4-A610-BBBBEB17A744}" srcOrd="0" destOrd="0" presId="urn:microsoft.com/office/officeart/2008/layout/VerticalCurvedList"/>
    <dgm:cxn modelId="{6562DD2E-3DC2-45EF-AD15-5E68FBABAB96}" type="presOf" srcId="{91A2D047-7D35-44B3-B237-D60EAAB1BC65}" destId="{AA701322-53D3-4795-A907-E85F228AA9F7}" srcOrd="0" destOrd="0" presId="urn:microsoft.com/office/officeart/2008/layout/VerticalCurvedList"/>
    <dgm:cxn modelId="{CE2EF13E-749F-4FD8-B00A-0B69883FBC8C}" srcId="{FFC9AD1F-C227-42BE-9FAD-5DEEBDDA1471}" destId="{87A042AA-6985-4263-9265-743698F27E25}" srcOrd="0" destOrd="0" parTransId="{D734C9A3-9E22-4CDB-8800-4838E8479E90}" sibTransId="{E6845110-1632-4EBC-B0D8-8BB2EC2DFE49}"/>
    <dgm:cxn modelId="{66AD8E8E-7D4B-4EDB-898E-494353CD1EB0}" type="presOf" srcId="{FFC9AD1F-C227-42BE-9FAD-5DEEBDDA1471}" destId="{3135225A-7CE3-4C31-90C0-DC18387B4E56}" srcOrd="0" destOrd="0" presId="urn:microsoft.com/office/officeart/2008/layout/VerticalCurvedList"/>
    <dgm:cxn modelId="{9F098DB6-60CC-4154-97EA-CFD3D4BD7E85}" type="presOf" srcId="{E6845110-1632-4EBC-B0D8-8BB2EC2DFE49}" destId="{6ADDF9C7-A751-4F3C-8738-F75994509C8E}" srcOrd="0" destOrd="0" presId="urn:microsoft.com/office/officeart/2008/layout/VerticalCurvedList"/>
    <dgm:cxn modelId="{D1ED78C2-4A36-47D3-ADB9-7F0274DF2E9C}" type="presOf" srcId="{87A042AA-6985-4263-9265-743698F27E25}" destId="{4ED6A7E8-128C-4BA3-99AB-A80DA5677B67}" srcOrd="0" destOrd="0" presId="urn:microsoft.com/office/officeart/2008/layout/VerticalCurvedList"/>
    <dgm:cxn modelId="{F4DD3BD7-BC75-4DBB-86EB-6C5B1BD2469C}" srcId="{FFC9AD1F-C227-42BE-9FAD-5DEEBDDA1471}" destId="{91A2D047-7D35-44B3-B237-D60EAAB1BC65}" srcOrd="1" destOrd="0" parTransId="{C1B3E9B0-9035-4F71-802E-84F27605DD5D}" sibTransId="{BF038C42-849E-4472-8DAC-E4F309CF4CA7}"/>
    <dgm:cxn modelId="{C2FDE6E9-CE10-4199-8C55-D99017FD7A28}" srcId="{FFC9AD1F-C227-42BE-9FAD-5DEEBDDA1471}" destId="{6E994AA6-73AE-4F3A-ACA9-A8337199DD45}" srcOrd="3" destOrd="0" parTransId="{9C098902-F1FD-4FAA-9D94-67794114C019}" sibTransId="{5708C109-72DB-41BD-B493-9C60D5FE0021}"/>
    <dgm:cxn modelId="{3354DDF8-41E5-4E32-884F-01E6BD01C35C}" srcId="{FFC9AD1F-C227-42BE-9FAD-5DEEBDDA1471}" destId="{A4A18476-BB4A-42A4-81D5-7BB560FD7024}" srcOrd="2" destOrd="0" parTransId="{12E2F559-024C-43AC-BF6F-3B0DD5F509AE}" sibTransId="{A1AF5BB4-EBC7-40E7-B03D-D9CE878351F8}"/>
    <dgm:cxn modelId="{F4262E82-18CC-4394-A46C-17CF6BB569CD}" type="presParOf" srcId="{3135225A-7CE3-4C31-90C0-DC18387B4E56}" destId="{FB209190-8169-4DCE-B21B-BA69867ACA30}" srcOrd="0" destOrd="0" presId="urn:microsoft.com/office/officeart/2008/layout/VerticalCurvedList"/>
    <dgm:cxn modelId="{D6C408FF-6BDD-4B51-87E1-28554AB9D514}" type="presParOf" srcId="{FB209190-8169-4DCE-B21B-BA69867ACA30}" destId="{0C115D5F-C767-40A7-839D-F612450E433D}" srcOrd="0" destOrd="0" presId="urn:microsoft.com/office/officeart/2008/layout/VerticalCurvedList"/>
    <dgm:cxn modelId="{7C1801DD-FE09-459C-BE63-F21B47D07096}" type="presParOf" srcId="{0C115D5F-C767-40A7-839D-F612450E433D}" destId="{A251296D-30FA-4720-8235-A64AF3DEF9F5}" srcOrd="0" destOrd="0" presId="urn:microsoft.com/office/officeart/2008/layout/VerticalCurvedList"/>
    <dgm:cxn modelId="{1BC057BA-3D7E-426F-B74E-F6045D4799B8}" type="presParOf" srcId="{0C115D5F-C767-40A7-839D-F612450E433D}" destId="{6ADDF9C7-A751-4F3C-8738-F75994509C8E}" srcOrd="1" destOrd="0" presId="urn:microsoft.com/office/officeart/2008/layout/VerticalCurvedList"/>
    <dgm:cxn modelId="{8545BC11-6A43-4E9D-B726-AB626BF3F76D}" type="presParOf" srcId="{0C115D5F-C767-40A7-839D-F612450E433D}" destId="{E904BF9C-3A21-4A20-AA0F-0256126DE220}" srcOrd="2" destOrd="0" presId="urn:microsoft.com/office/officeart/2008/layout/VerticalCurvedList"/>
    <dgm:cxn modelId="{81A3AEA9-44CB-46CC-A4EB-0BA2E99CA9A7}" type="presParOf" srcId="{0C115D5F-C767-40A7-839D-F612450E433D}" destId="{182D49F3-DC61-4EEB-AEFB-8EEC8EC9022A}" srcOrd="3" destOrd="0" presId="urn:microsoft.com/office/officeart/2008/layout/VerticalCurvedList"/>
    <dgm:cxn modelId="{0EBAF048-6914-4756-B9CA-E2C71A6BE78A}" type="presParOf" srcId="{FB209190-8169-4DCE-B21B-BA69867ACA30}" destId="{4ED6A7E8-128C-4BA3-99AB-A80DA5677B67}" srcOrd="1" destOrd="0" presId="urn:microsoft.com/office/officeart/2008/layout/VerticalCurvedList"/>
    <dgm:cxn modelId="{EB1114EF-DCD7-4CFC-B3D6-CEEFD411FD13}" type="presParOf" srcId="{FB209190-8169-4DCE-B21B-BA69867ACA30}" destId="{9DDF19AB-30D5-4452-AB97-3304DE604A92}" srcOrd="2" destOrd="0" presId="urn:microsoft.com/office/officeart/2008/layout/VerticalCurvedList"/>
    <dgm:cxn modelId="{BC8DD7F2-E940-43E6-8536-FC2F9A3867ED}" type="presParOf" srcId="{9DDF19AB-30D5-4452-AB97-3304DE604A92}" destId="{32417B55-8013-4FC1-80EF-6D633290B198}" srcOrd="0" destOrd="0" presId="urn:microsoft.com/office/officeart/2008/layout/VerticalCurvedList"/>
    <dgm:cxn modelId="{F92A5657-1905-4C91-8767-54C28264D2CC}" type="presParOf" srcId="{FB209190-8169-4DCE-B21B-BA69867ACA30}" destId="{AA701322-53D3-4795-A907-E85F228AA9F7}" srcOrd="3" destOrd="0" presId="urn:microsoft.com/office/officeart/2008/layout/VerticalCurvedList"/>
    <dgm:cxn modelId="{71ED79D2-0F2A-43C9-B04D-26CA3F939DE0}" type="presParOf" srcId="{FB209190-8169-4DCE-B21B-BA69867ACA30}" destId="{ABBB98ED-F85F-4AE4-BB5F-4DAEB8273BFD}" srcOrd="4" destOrd="0" presId="urn:microsoft.com/office/officeart/2008/layout/VerticalCurvedList"/>
    <dgm:cxn modelId="{A7105369-C8AD-4A8B-B3D9-FDD6DE6AC575}" type="presParOf" srcId="{ABBB98ED-F85F-4AE4-BB5F-4DAEB8273BFD}" destId="{2964BE2F-5ECA-4BDE-8B79-DB5F171B1839}" srcOrd="0" destOrd="0" presId="urn:microsoft.com/office/officeart/2008/layout/VerticalCurvedList"/>
    <dgm:cxn modelId="{2F6FDAB7-F51B-40DE-B2C6-1BAF6B51C5A5}" type="presParOf" srcId="{FB209190-8169-4DCE-B21B-BA69867ACA30}" destId="{6752209C-5897-4FF4-A610-BBBBEB17A744}" srcOrd="5" destOrd="0" presId="urn:microsoft.com/office/officeart/2008/layout/VerticalCurvedList"/>
    <dgm:cxn modelId="{1894338D-53F9-43E7-B338-C12902C11C51}" type="presParOf" srcId="{FB209190-8169-4DCE-B21B-BA69867ACA30}" destId="{4551710A-F025-4245-8465-DE300CB992AB}" srcOrd="6" destOrd="0" presId="urn:microsoft.com/office/officeart/2008/layout/VerticalCurvedList"/>
    <dgm:cxn modelId="{68BAA559-F13E-4C2A-A79F-58B7FAABCA36}" type="presParOf" srcId="{4551710A-F025-4245-8465-DE300CB992AB}" destId="{630BE27F-67BA-4BEC-AC14-54941DC20330}" srcOrd="0" destOrd="0" presId="urn:microsoft.com/office/officeart/2008/layout/VerticalCurvedList"/>
    <dgm:cxn modelId="{80AC5144-CED2-4089-8A46-3DEF29124297}" type="presParOf" srcId="{FB209190-8169-4DCE-B21B-BA69867ACA30}" destId="{DF6A9CCE-6AD9-4FA4-BF78-C0085E28D678}" srcOrd="7" destOrd="0" presId="urn:microsoft.com/office/officeart/2008/layout/VerticalCurvedList"/>
    <dgm:cxn modelId="{704A89FE-7AE8-4D54-8249-D3E0BC5AB987}" type="presParOf" srcId="{FB209190-8169-4DCE-B21B-BA69867ACA30}" destId="{43269C4C-F43F-4EBF-8FB1-B4BA10CE8125}" srcOrd="8" destOrd="0" presId="urn:microsoft.com/office/officeart/2008/layout/VerticalCurvedList"/>
    <dgm:cxn modelId="{D3397EAE-E199-483B-A5F6-8CED64A177F8}" type="presParOf" srcId="{43269C4C-F43F-4EBF-8FB1-B4BA10CE8125}" destId="{A9BC756D-8EEA-4F74-A787-93716AE72B52}"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EBA15-B2A7-4550-9103-421FCF191324}">
      <dsp:nvSpPr>
        <dsp:cNvPr id="0" name=""/>
        <dsp:cNvSpPr/>
      </dsp:nvSpPr>
      <dsp:spPr>
        <a:xfrm>
          <a:off x="0" y="8262"/>
          <a:ext cx="1028700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Copper</a:t>
          </a:r>
        </a:p>
      </dsp:txBody>
      <dsp:txXfrm>
        <a:off x="31984" y="40246"/>
        <a:ext cx="10223032" cy="591232"/>
      </dsp:txXfrm>
    </dsp:sp>
    <dsp:sp modelId="{AA7D6E3A-5A0F-4ED0-BC80-DA6E7530102E}">
      <dsp:nvSpPr>
        <dsp:cNvPr id="0" name=""/>
        <dsp:cNvSpPr/>
      </dsp:nvSpPr>
      <dsp:spPr>
        <a:xfrm>
          <a:off x="0" y="663462"/>
          <a:ext cx="10287000" cy="706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Used in unshielded twisted-pair (UTP) and shielded twisted-pair (STP) cable</a:t>
          </a:r>
        </a:p>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UTP is most common in office buildings and wired network environments</a:t>
          </a:r>
        </a:p>
      </dsp:txBody>
      <dsp:txXfrm>
        <a:off x="0" y="663462"/>
        <a:ext cx="10287000" cy="706387"/>
      </dsp:txXfrm>
    </dsp:sp>
    <dsp:sp modelId="{7D5593E1-CEEA-45BC-B635-6402081F0AB7}">
      <dsp:nvSpPr>
        <dsp:cNvPr id="0" name=""/>
        <dsp:cNvSpPr/>
      </dsp:nvSpPr>
      <dsp:spPr>
        <a:xfrm>
          <a:off x="0" y="1369849"/>
          <a:ext cx="1028700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Coaxial</a:t>
          </a:r>
        </a:p>
      </dsp:txBody>
      <dsp:txXfrm>
        <a:off x="31984" y="1401833"/>
        <a:ext cx="10223032" cy="591232"/>
      </dsp:txXfrm>
    </dsp:sp>
    <dsp:sp modelId="{3ADA1508-D14D-4CA2-BE9E-55B1C9930F80}">
      <dsp:nvSpPr>
        <dsp:cNvPr id="0" name=""/>
        <dsp:cNvSpPr/>
      </dsp:nvSpPr>
      <dsp:spPr>
        <a:xfrm>
          <a:off x="0" y="2025049"/>
          <a:ext cx="10287000" cy="706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Rugged indoor or outdoor cable</a:t>
          </a:r>
        </a:p>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Cable TV infrastructure is supported by coaxial cable to the residence</a:t>
          </a:r>
        </a:p>
      </dsp:txBody>
      <dsp:txXfrm>
        <a:off x="0" y="2025049"/>
        <a:ext cx="10287000" cy="706387"/>
      </dsp:txXfrm>
    </dsp:sp>
    <dsp:sp modelId="{FA0CD438-6C40-48CC-8386-469E8CA0AA26}">
      <dsp:nvSpPr>
        <dsp:cNvPr id="0" name=""/>
        <dsp:cNvSpPr/>
      </dsp:nvSpPr>
      <dsp:spPr>
        <a:xfrm>
          <a:off x="0" y="2731437"/>
          <a:ext cx="1028700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Glass/fiber</a:t>
          </a:r>
        </a:p>
      </dsp:txBody>
      <dsp:txXfrm>
        <a:off x="31984" y="2763421"/>
        <a:ext cx="10223032" cy="591232"/>
      </dsp:txXfrm>
    </dsp:sp>
    <dsp:sp modelId="{774E8BC6-DC2F-453F-81DD-556B23240ED2}">
      <dsp:nvSpPr>
        <dsp:cNvPr id="0" name=""/>
        <dsp:cNvSpPr/>
      </dsp:nvSpPr>
      <dsp:spPr>
        <a:xfrm>
          <a:off x="0" y="3386637"/>
          <a:ext cx="10287000"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Fiber cables have a glass core surrounded by a glass cladding; light travels through glass core</a:t>
          </a:r>
        </a:p>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Fiber optics can support large amounts of data transmissions over very far distances; often used for long-haul data transmissions</a:t>
          </a:r>
        </a:p>
      </dsp:txBody>
      <dsp:txXfrm>
        <a:off x="0" y="3386637"/>
        <a:ext cx="10287000" cy="130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7B07D-0912-43B2-9400-E7123C2E0D01}">
      <dsp:nvSpPr>
        <dsp:cNvPr id="0" name=""/>
        <dsp:cNvSpPr/>
      </dsp:nvSpPr>
      <dsp:spPr>
        <a:xfrm>
          <a:off x="0" y="352974"/>
          <a:ext cx="4862512" cy="1216800"/>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bg2"/>
              </a:solidFill>
              <a:latin typeface="Arial" panose="020B0604020202020204" pitchFamily="34" charset="0"/>
              <a:cs typeface="Arial" panose="020B0604020202020204" pitchFamily="34" charset="0"/>
            </a:rPr>
            <a:t>Sublayers</a:t>
          </a:r>
        </a:p>
      </dsp:txBody>
      <dsp:txXfrm>
        <a:off x="59399" y="412373"/>
        <a:ext cx="4743714" cy="1098002"/>
      </dsp:txXfrm>
    </dsp:sp>
    <dsp:sp modelId="{C0825851-DA4F-404C-9255-C7D12A091B01}">
      <dsp:nvSpPr>
        <dsp:cNvPr id="0" name=""/>
        <dsp:cNvSpPr/>
      </dsp:nvSpPr>
      <dsp:spPr>
        <a:xfrm>
          <a:off x="0" y="1756975"/>
          <a:ext cx="4862512" cy="1216800"/>
        </a:xfrm>
        <a:prstGeom prst="roundRect">
          <a:avLst/>
        </a:prstGeom>
        <a:solidFill>
          <a:schemeClr val="bg2">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Media Access Control (MAC)</a:t>
          </a:r>
        </a:p>
      </dsp:txBody>
      <dsp:txXfrm>
        <a:off x="59399" y="1816374"/>
        <a:ext cx="4743714" cy="1098002"/>
      </dsp:txXfrm>
    </dsp:sp>
    <dsp:sp modelId="{437ED3C1-D204-4E45-A7B6-89AC29ADDFF6}">
      <dsp:nvSpPr>
        <dsp:cNvPr id="0" name=""/>
        <dsp:cNvSpPr/>
      </dsp:nvSpPr>
      <dsp:spPr>
        <a:xfrm>
          <a:off x="0" y="3160975"/>
          <a:ext cx="4862512" cy="1216800"/>
        </a:xfrm>
        <a:prstGeom prst="roundRect">
          <a:avLst/>
        </a:prstGeom>
        <a:solidFill>
          <a:schemeClr val="bg2">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Logical Link Control (LLC)</a:t>
          </a:r>
        </a:p>
      </dsp:txBody>
      <dsp:txXfrm>
        <a:off x="59399" y="3220374"/>
        <a:ext cx="4743714"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47354-9BF9-43CC-9BA9-7388F8BAA604}">
      <dsp:nvSpPr>
        <dsp:cNvPr id="0" name=""/>
        <dsp:cNvSpPr/>
      </dsp:nvSpPr>
      <dsp:spPr>
        <a:xfrm rot="16200000">
          <a:off x="-715785" y="717041"/>
          <a:ext cx="4699000" cy="3264916"/>
        </a:xfrm>
        <a:prstGeom prst="flowChartManualOperation">
          <a:avLst/>
        </a:prstGeom>
        <a:solidFill>
          <a:schemeClr val="accent1">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10Base5 “Thicknet” evolved into 10Base2 “Thinnet”</a:t>
          </a:r>
        </a:p>
      </dsp:txBody>
      <dsp:txXfrm rot="5400000">
        <a:off x="1257" y="939799"/>
        <a:ext cx="3264916" cy="2819400"/>
      </dsp:txXfrm>
    </dsp:sp>
    <dsp:sp modelId="{CF8773FB-CD40-4915-A0A2-715076F87ED4}">
      <dsp:nvSpPr>
        <dsp:cNvPr id="0" name=""/>
        <dsp:cNvSpPr/>
      </dsp:nvSpPr>
      <dsp:spPr>
        <a:xfrm rot="16200000">
          <a:off x="2794000" y="717041"/>
          <a:ext cx="4699000" cy="3264916"/>
        </a:xfrm>
        <a:prstGeom prst="flowChartManualOperation">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Transition to structured wiring systems drove:</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10Base-T, 100Base-TX, and 1000Base-T (GigE) </a:t>
          </a:r>
          <a:r>
            <a:rPr lang="en-US" sz="2000" b="1" kern="1200" dirty="0">
              <a:solidFill>
                <a:schemeClr val="tx1"/>
              </a:solidFill>
              <a:latin typeface="Arial" panose="020B0604020202020204" pitchFamily="34" charset="0"/>
              <a:cs typeface="Arial" panose="020B0604020202020204" pitchFamily="34" charset="0"/>
            </a:rPr>
            <a:t>to the desktop</a:t>
          </a:r>
        </a:p>
      </dsp:txBody>
      <dsp:txXfrm rot="5400000">
        <a:off x="3511042" y="939799"/>
        <a:ext cx="3264916" cy="2819400"/>
      </dsp:txXfrm>
    </dsp:sp>
    <dsp:sp modelId="{EC79E3DA-BB54-459C-AA41-1CE3AD44CD9C}">
      <dsp:nvSpPr>
        <dsp:cNvPr id="0" name=""/>
        <dsp:cNvSpPr/>
      </dsp:nvSpPr>
      <dsp:spPr>
        <a:xfrm rot="16200000">
          <a:off x="6303785" y="717041"/>
          <a:ext cx="4699000" cy="3264916"/>
        </a:xfrm>
        <a:prstGeom prst="flowChartManualOperation">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Transition to structured wiring systems drove:</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10GBase-T (10 GigE), 25GBase-T (25 GigE), 40GBase-T (40 GigE), and 100GBase-T (100 GigE) </a:t>
          </a:r>
          <a:r>
            <a:rPr lang="en-US" sz="2000" b="1" kern="1200" dirty="0">
              <a:solidFill>
                <a:schemeClr val="tx1"/>
              </a:solidFill>
              <a:latin typeface="Arial" panose="020B0604020202020204" pitchFamily="34" charset="0"/>
              <a:cs typeface="Arial" panose="020B0604020202020204" pitchFamily="34" charset="0"/>
            </a:rPr>
            <a:t>for server farm connectivity</a:t>
          </a:r>
        </a:p>
      </dsp:txBody>
      <dsp:txXfrm rot="5400000">
        <a:off x="7020827" y="939799"/>
        <a:ext cx="3264916" cy="2819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F0250-8765-43A6-98A7-CF327B57476E}">
      <dsp:nvSpPr>
        <dsp:cNvPr id="0" name=""/>
        <dsp:cNvSpPr/>
      </dsp:nvSpPr>
      <dsp:spPr>
        <a:xfrm>
          <a:off x="-5312393" y="-813628"/>
          <a:ext cx="6326256" cy="6326256"/>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50C1C0-A880-40DC-B728-5AAB45DA919C}">
      <dsp:nvSpPr>
        <dsp:cNvPr id="0" name=""/>
        <dsp:cNvSpPr/>
      </dsp:nvSpPr>
      <dsp:spPr>
        <a:xfrm>
          <a:off x="652221" y="469900"/>
          <a:ext cx="7109533" cy="939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6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Carrier sense</a:t>
          </a:r>
        </a:p>
      </dsp:txBody>
      <dsp:txXfrm>
        <a:off x="652221" y="469900"/>
        <a:ext cx="7109533" cy="939800"/>
      </dsp:txXfrm>
    </dsp:sp>
    <dsp:sp modelId="{4ED91549-7F93-48E9-9884-8F83AD61CAF9}">
      <dsp:nvSpPr>
        <dsp:cNvPr id="0" name=""/>
        <dsp:cNvSpPr/>
      </dsp:nvSpPr>
      <dsp:spPr>
        <a:xfrm>
          <a:off x="64846" y="352425"/>
          <a:ext cx="1174750" cy="11747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B12782-5FD6-4489-8AE4-AEE3E8E90464}">
      <dsp:nvSpPr>
        <dsp:cNvPr id="0" name=""/>
        <dsp:cNvSpPr/>
      </dsp:nvSpPr>
      <dsp:spPr>
        <a:xfrm>
          <a:off x="993838" y="1879600"/>
          <a:ext cx="6767916" cy="939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6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Multiple access</a:t>
          </a:r>
        </a:p>
      </dsp:txBody>
      <dsp:txXfrm>
        <a:off x="993838" y="1879600"/>
        <a:ext cx="6767916" cy="939800"/>
      </dsp:txXfrm>
    </dsp:sp>
    <dsp:sp modelId="{1D061C4D-CA34-4B46-B0AF-90633402DB69}">
      <dsp:nvSpPr>
        <dsp:cNvPr id="0" name=""/>
        <dsp:cNvSpPr/>
      </dsp:nvSpPr>
      <dsp:spPr>
        <a:xfrm>
          <a:off x="406463" y="1762125"/>
          <a:ext cx="1174750" cy="11747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C16122-3040-4AEB-BB7C-975B7659A032}">
      <dsp:nvSpPr>
        <dsp:cNvPr id="0" name=""/>
        <dsp:cNvSpPr/>
      </dsp:nvSpPr>
      <dsp:spPr>
        <a:xfrm>
          <a:off x="652221" y="3289300"/>
          <a:ext cx="7109533" cy="939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6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Collision detection</a:t>
          </a:r>
        </a:p>
      </dsp:txBody>
      <dsp:txXfrm>
        <a:off x="652221" y="3289300"/>
        <a:ext cx="7109533" cy="939800"/>
      </dsp:txXfrm>
    </dsp:sp>
    <dsp:sp modelId="{16115AA9-7FB1-4355-9E2B-3A5BC5D322AD}">
      <dsp:nvSpPr>
        <dsp:cNvPr id="0" name=""/>
        <dsp:cNvSpPr/>
      </dsp:nvSpPr>
      <dsp:spPr>
        <a:xfrm>
          <a:off x="64846" y="3171824"/>
          <a:ext cx="1174750" cy="11747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879AD-3B56-4FE8-80D2-873787CCF6D2}">
      <dsp:nvSpPr>
        <dsp:cNvPr id="0" name=""/>
        <dsp:cNvSpPr/>
      </dsp:nvSpPr>
      <dsp:spPr>
        <a:xfrm>
          <a:off x="-5312393" y="-813628"/>
          <a:ext cx="6326256" cy="6326256"/>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1D6F0C-0A7D-478F-848D-784E19F31C58}">
      <dsp:nvSpPr>
        <dsp:cNvPr id="0" name=""/>
        <dsp:cNvSpPr/>
      </dsp:nvSpPr>
      <dsp:spPr>
        <a:xfrm>
          <a:off x="652221" y="469900"/>
          <a:ext cx="9569932" cy="939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6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Repeaters and hubs—Layer 1 forwarding</a:t>
          </a:r>
        </a:p>
      </dsp:txBody>
      <dsp:txXfrm>
        <a:off x="652221" y="469900"/>
        <a:ext cx="9569932" cy="939800"/>
      </dsp:txXfrm>
    </dsp:sp>
    <dsp:sp modelId="{85517CB8-D80B-4400-9572-D0F767BAE85E}">
      <dsp:nvSpPr>
        <dsp:cNvPr id="0" name=""/>
        <dsp:cNvSpPr/>
      </dsp:nvSpPr>
      <dsp:spPr>
        <a:xfrm>
          <a:off x="64846" y="352425"/>
          <a:ext cx="1174750" cy="11747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AE30AF-F9C9-4832-B07E-A4D0284341DA}">
      <dsp:nvSpPr>
        <dsp:cNvPr id="0" name=""/>
        <dsp:cNvSpPr/>
      </dsp:nvSpPr>
      <dsp:spPr>
        <a:xfrm>
          <a:off x="993838" y="1879600"/>
          <a:ext cx="9228315" cy="939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6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Bridges and switches—Layer 2 forwarding </a:t>
          </a:r>
        </a:p>
      </dsp:txBody>
      <dsp:txXfrm>
        <a:off x="993838" y="1879600"/>
        <a:ext cx="9228315" cy="939800"/>
      </dsp:txXfrm>
    </dsp:sp>
    <dsp:sp modelId="{43DD967F-C894-49BE-A983-07B2FFCC4631}">
      <dsp:nvSpPr>
        <dsp:cNvPr id="0" name=""/>
        <dsp:cNvSpPr/>
      </dsp:nvSpPr>
      <dsp:spPr>
        <a:xfrm>
          <a:off x="406463" y="1762125"/>
          <a:ext cx="1174750" cy="11747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CF4D5B-DA4F-4DF5-9B91-F858D178A598}">
      <dsp:nvSpPr>
        <dsp:cNvPr id="0" name=""/>
        <dsp:cNvSpPr/>
      </dsp:nvSpPr>
      <dsp:spPr>
        <a:xfrm>
          <a:off x="652221" y="3289300"/>
          <a:ext cx="9569932" cy="939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6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Routers—Layer 3 routing</a:t>
          </a:r>
        </a:p>
      </dsp:txBody>
      <dsp:txXfrm>
        <a:off x="652221" y="3289300"/>
        <a:ext cx="9569932" cy="939800"/>
      </dsp:txXfrm>
    </dsp:sp>
    <dsp:sp modelId="{D544CF24-FDC6-4770-9673-E68F12D5D855}">
      <dsp:nvSpPr>
        <dsp:cNvPr id="0" name=""/>
        <dsp:cNvSpPr/>
      </dsp:nvSpPr>
      <dsp:spPr>
        <a:xfrm>
          <a:off x="64846" y="3171824"/>
          <a:ext cx="1174750" cy="11747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39991-7726-45EC-B762-513E49B79EF5}">
      <dsp:nvSpPr>
        <dsp:cNvPr id="0" name=""/>
        <dsp:cNvSpPr/>
      </dsp:nvSpPr>
      <dsp:spPr>
        <a:xfrm>
          <a:off x="3013" y="795399"/>
          <a:ext cx="2390923" cy="1434554"/>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Port density</a:t>
          </a:r>
        </a:p>
      </dsp:txBody>
      <dsp:txXfrm>
        <a:off x="3013" y="795399"/>
        <a:ext cx="2390923" cy="1434554"/>
      </dsp:txXfrm>
    </dsp:sp>
    <dsp:sp modelId="{B6D7B153-0BE4-4770-AC7F-F53788D91F9B}">
      <dsp:nvSpPr>
        <dsp:cNvPr id="0" name=""/>
        <dsp:cNvSpPr/>
      </dsp:nvSpPr>
      <dsp:spPr>
        <a:xfrm>
          <a:off x="2633029" y="795399"/>
          <a:ext cx="2390923" cy="1434554"/>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Power over Ethernet (PoE)</a:t>
          </a:r>
        </a:p>
      </dsp:txBody>
      <dsp:txXfrm>
        <a:off x="2633029" y="795399"/>
        <a:ext cx="2390923" cy="1434554"/>
      </dsp:txXfrm>
    </dsp:sp>
    <dsp:sp modelId="{3CCC3F55-FE30-4A2D-8E81-CDA4C6749725}">
      <dsp:nvSpPr>
        <dsp:cNvPr id="0" name=""/>
        <dsp:cNvSpPr/>
      </dsp:nvSpPr>
      <dsp:spPr>
        <a:xfrm>
          <a:off x="5263046" y="795399"/>
          <a:ext cx="2390923" cy="1434554"/>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Layer 2 versus Layer 3 edge switch</a:t>
          </a:r>
        </a:p>
      </dsp:txBody>
      <dsp:txXfrm>
        <a:off x="5263046" y="795399"/>
        <a:ext cx="2390923" cy="1434554"/>
      </dsp:txXfrm>
    </dsp:sp>
    <dsp:sp modelId="{8A39AA4B-453D-4EB8-93F2-E980B916593F}">
      <dsp:nvSpPr>
        <dsp:cNvPr id="0" name=""/>
        <dsp:cNvSpPr/>
      </dsp:nvSpPr>
      <dsp:spPr>
        <a:xfrm>
          <a:off x="7893062" y="795399"/>
          <a:ext cx="2390923" cy="1434554"/>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Layer 2 and Layer 3 resiliency and redundancy</a:t>
          </a:r>
        </a:p>
      </dsp:txBody>
      <dsp:txXfrm>
        <a:off x="7893062" y="795399"/>
        <a:ext cx="2390923" cy="1434554"/>
      </dsp:txXfrm>
    </dsp:sp>
    <dsp:sp modelId="{55E470B2-69FB-46BF-97BF-BAE2A8E65776}">
      <dsp:nvSpPr>
        <dsp:cNvPr id="0" name=""/>
        <dsp:cNvSpPr/>
      </dsp:nvSpPr>
      <dsp:spPr>
        <a:xfrm>
          <a:off x="1318021" y="2469046"/>
          <a:ext cx="2390923" cy="1434554"/>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Layer 2 and Layer 3 trunking</a:t>
          </a:r>
        </a:p>
      </dsp:txBody>
      <dsp:txXfrm>
        <a:off x="1318021" y="2469046"/>
        <a:ext cx="2390923" cy="1434554"/>
      </dsp:txXfrm>
    </dsp:sp>
    <dsp:sp modelId="{0054F919-B841-4CDF-806B-CF6F6E693E22}">
      <dsp:nvSpPr>
        <dsp:cNvPr id="0" name=""/>
        <dsp:cNvSpPr/>
      </dsp:nvSpPr>
      <dsp:spPr>
        <a:xfrm>
          <a:off x="3948038" y="2469046"/>
          <a:ext cx="2390923" cy="1434554"/>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Switch architecture</a:t>
          </a:r>
        </a:p>
      </dsp:txBody>
      <dsp:txXfrm>
        <a:off x="3948038" y="2469046"/>
        <a:ext cx="2390923" cy="1434554"/>
      </dsp:txXfrm>
    </dsp:sp>
    <dsp:sp modelId="{366AB452-3FEF-4695-8BB9-055C357E8526}">
      <dsp:nvSpPr>
        <dsp:cNvPr id="0" name=""/>
        <dsp:cNvSpPr/>
      </dsp:nvSpPr>
      <dsp:spPr>
        <a:xfrm>
          <a:off x="6578054" y="2469046"/>
          <a:ext cx="2390923" cy="1434554"/>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Switch security</a:t>
          </a:r>
        </a:p>
      </dsp:txBody>
      <dsp:txXfrm>
        <a:off x="6578054" y="2469046"/>
        <a:ext cx="2390923" cy="14345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DF9C7-A751-4F3C-8738-F75994509C8E}">
      <dsp:nvSpPr>
        <dsp:cNvPr id="0" name=""/>
        <dsp:cNvSpPr/>
      </dsp:nvSpPr>
      <dsp:spPr>
        <a:xfrm>
          <a:off x="-5312763" y="-813628"/>
          <a:ext cx="6326256" cy="6326256"/>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D6A7E8-128C-4BA3-99AB-A80DA5677B67}">
      <dsp:nvSpPr>
        <dsp:cNvPr id="0" name=""/>
        <dsp:cNvSpPr/>
      </dsp:nvSpPr>
      <dsp:spPr>
        <a:xfrm>
          <a:off x="530617" y="361259"/>
          <a:ext cx="9691166"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Ethernet running at 1 Gbps is also called GigE</a:t>
          </a:r>
        </a:p>
      </dsp:txBody>
      <dsp:txXfrm>
        <a:off x="530617" y="361259"/>
        <a:ext cx="9691166" cy="722894"/>
      </dsp:txXfrm>
    </dsp:sp>
    <dsp:sp modelId="{32417B55-8013-4FC1-80EF-6D633290B198}">
      <dsp:nvSpPr>
        <dsp:cNvPr id="0" name=""/>
        <dsp:cNvSpPr/>
      </dsp:nvSpPr>
      <dsp:spPr>
        <a:xfrm>
          <a:off x="78808" y="270897"/>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701322-53D3-4795-A907-E85F228AA9F7}">
      <dsp:nvSpPr>
        <dsp:cNvPr id="0" name=""/>
        <dsp:cNvSpPr/>
      </dsp:nvSpPr>
      <dsp:spPr>
        <a:xfrm>
          <a:off x="945069" y="1445788"/>
          <a:ext cx="9276715"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Ethernet running at 10 Gbps (10 times faster) is also called10 GigE</a:t>
          </a:r>
        </a:p>
      </dsp:txBody>
      <dsp:txXfrm>
        <a:off x="945069" y="1445788"/>
        <a:ext cx="9276715" cy="722894"/>
      </dsp:txXfrm>
    </dsp:sp>
    <dsp:sp modelId="{2964BE2F-5ECA-4BDE-8B79-DB5F171B1839}">
      <dsp:nvSpPr>
        <dsp:cNvPr id="0" name=""/>
        <dsp:cNvSpPr/>
      </dsp:nvSpPr>
      <dsp:spPr>
        <a:xfrm>
          <a:off x="493260" y="1355426"/>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52209C-5897-4FF4-A610-BBBBEB17A744}">
      <dsp:nvSpPr>
        <dsp:cNvPr id="0" name=""/>
        <dsp:cNvSpPr/>
      </dsp:nvSpPr>
      <dsp:spPr>
        <a:xfrm>
          <a:off x="945069" y="2530317"/>
          <a:ext cx="9276715"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Current, most common versions of Ethernet are 100 Mbps and GigE</a:t>
          </a:r>
        </a:p>
      </dsp:txBody>
      <dsp:txXfrm>
        <a:off x="945069" y="2530317"/>
        <a:ext cx="9276715" cy="722894"/>
      </dsp:txXfrm>
    </dsp:sp>
    <dsp:sp modelId="{630BE27F-67BA-4BEC-AC14-54941DC20330}">
      <dsp:nvSpPr>
        <dsp:cNvPr id="0" name=""/>
        <dsp:cNvSpPr/>
      </dsp:nvSpPr>
      <dsp:spPr>
        <a:xfrm>
          <a:off x="493260" y="2439955"/>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6A9CCE-6AD9-4FA4-BF78-C0085E28D678}">
      <dsp:nvSpPr>
        <dsp:cNvPr id="0" name=""/>
        <dsp:cNvSpPr/>
      </dsp:nvSpPr>
      <dsp:spPr>
        <a:xfrm>
          <a:off x="530617" y="3614846"/>
          <a:ext cx="9691166"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10 GigE is becoming a standard for LANs</a:t>
          </a:r>
        </a:p>
      </dsp:txBody>
      <dsp:txXfrm>
        <a:off x="530617" y="3614846"/>
        <a:ext cx="9691166" cy="722894"/>
      </dsp:txXfrm>
    </dsp:sp>
    <dsp:sp modelId="{A9BC756D-8EEA-4F74-A787-93716AE72B52}">
      <dsp:nvSpPr>
        <dsp:cNvPr id="0" name=""/>
        <dsp:cNvSpPr/>
      </dsp:nvSpPr>
      <dsp:spPr>
        <a:xfrm>
          <a:off x="78808" y="3524484"/>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default#9">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pPr/>
              <a:t>9/27/2023</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p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9/27/2023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a:t>
            </a:fld>
            <a:endParaRPr lang="en-US" dirty="0"/>
          </a:p>
        </p:txBody>
      </p:sp>
    </p:spTree>
    <p:extLst>
      <p:ext uri="{BB962C8B-B14F-4D97-AF65-F5344CB8AC3E}">
        <p14:creationId xmlns:p14="http://schemas.microsoft.com/office/powerpoint/2010/main" val="1960023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15</a:t>
            </a:fld>
            <a:endParaRPr lang="en-US" dirty="0"/>
          </a:p>
        </p:txBody>
      </p:sp>
    </p:spTree>
    <p:extLst>
      <p:ext uri="{BB962C8B-B14F-4D97-AF65-F5344CB8AC3E}">
        <p14:creationId xmlns:p14="http://schemas.microsoft.com/office/powerpoint/2010/main" val="3829582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Media Access Control (MAC)—The MAC sublayer controls access to the media. This is where the Ethernet transceiver operates and interfaces with the Physical Layer. This sublayer listens to the network, and transmits or receives Ethernet frames onto the physical network. This listening is the carrier sense of multiple access with collision detection (CSMA/CD). This will be discussed further in the next section.</a:t>
            </a:r>
          </a:p>
          <a:p>
            <a:pPr marL="171450" indent="-171450">
              <a:buFont typeface="Arial" panose="020B0604020202020204" pitchFamily="34" charset="0"/>
              <a:buChar char="•"/>
            </a:pPr>
            <a:r>
              <a:rPr lang="en-US" dirty="0"/>
              <a:t>Logical Link Control (LLC)—The LLC sublayer controls linking logically. The LLC sublayer sits above the MAC sublayer and acts like a traffic cop, organizing the upper layer protocols into their MAC layer frame prior to transmission onto the network. Think of the LLC sublayer as the flow and error control traffic cop. It allows multipoint communications over a computer network.</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19</a:t>
            </a:fld>
            <a:endParaRPr lang="en-US" dirty="0"/>
          </a:p>
        </p:txBody>
      </p:sp>
    </p:spTree>
    <p:extLst>
      <p:ext uri="{BB962C8B-B14F-4D97-AF65-F5344CB8AC3E}">
        <p14:creationId xmlns:p14="http://schemas.microsoft.com/office/powerpoint/2010/main" val="96507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Each ethernet packet is 1500 bytes</a:t>
            </a:r>
          </a:p>
          <a:p>
            <a:r>
              <a:rPr lang="en-US" dirty="0"/>
              <a:t>Fcs = frame check sequence, checks integrity of data</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20</a:t>
            </a:fld>
            <a:endParaRPr lang="en-US" dirty="0"/>
          </a:p>
        </p:txBody>
      </p:sp>
    </p:spTree>
    <p:extLst>
      <p:ext uri="{BB962C8B-B14F-4D97-AF65-F5344CB8AC3E}">
        <p14:creationId xmlns:p14="http://schemas.microsoft.com/office/powerpoint/2010/main" val="164521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21</a:t>
            </a:fld>
            <a:endParaRPr lang="en-US" dirty="0"/>
          </a:p>
        </p:txBody>
      </p:sp>
    </p:spTree>
    <p:extLst>
      <p:ext uri="{BB962C8B-B14F-4D97-AF65-F5344CB8AC3E}">
        <p14:creationId xmlns:p14="http://schemas.microsoft.com/office/powerpoint/2010/main" val="255610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Higher speeds allow for real-time applications and time-sensitive protocols</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27</a:t>
            </a:fld>
            <a:endParaRPr lang="en-US" dirty="0"/>
          </a:p>
        </p:txBody>
      </p:sp>
    </p:spTree>
    <p:extLst>
      <p:ext uri="{BB962C8B-B14F-4D97-AF65-F5344CB8AC3E}">
        <p14:creationId xmlns:p14="http://schemas.microsoft.com/office/powerpoint/2010/main" val="1148057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Technology driven by business needs</a:t>
            </a:r>
          </a:p>
        </p:txBody>
      </p:sp>
      <p:sp>
        <p:nvSpPr>
          <p:cNvPr id="4" name="Slide Number Placeholder 3"/>
          <p:cNvSpPr>
            <a:spLocks noGrp="1"/>
          </p:cNvSpPr>
          <p:nvPr>
            <p:ph type="sldNum" sz="quarter" idx="5"/>
          </p:nvPr>
        </p:nvSpPr>
        <p:spPr/>
        <p:txBody>
          <a:bodyPr/>
          <a:lstStyle/>
          <a:p>
            <a:fld id="{DED491D0-8E1B-49C7-849B-A28568D94497}" type="slidenum">
              <a:rPr lang="en-US" smtClean="0"/>
              <a:pPr/>
              <a:t>28</a:t>
            </a:fld>
            <a:endParaRPr lang="en-US" dirty="0"/>
          </a:p>
        </p:txBody>
      </p:sp>
    </p:spTree>
    <p:extLst>
      <p:ext uri="{BB962C8B-B14F-4D97-AF65-F5344CB8AC3E}">
        <p14:creationId xmlns:p14="http://schemas.microsoft.com/office/powerpoint/2010/main" val="887437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Carrier sense</a:t>
            </a:r>
            <a:r>
              <a:rPr lang="en-US" dirty="0"/>
              <a:t>—NIC cards listen on the physical media for specific voltage levels or carrier signals. If the coast is clear, the NIC can transmit on the network. If someone is already transmitting, you will know because the carrier sense voltage level is different.</a:t>
            </a:r>
          </a:p>
          <a:p>
            <a:pPr marL="171450" indent="-171450">
              <a:buFont typeface="Arial" panose="020B0604020202020204" pitchFamily="34" charset="0"/>
              <a:buChar char="•"/>
            </a:pPr>
            <a:r>
              <a:rPr lang="en-US" b="1" dirty="0"/>
              <a:t>Multiple access</a:t>
            </a:r>
            <a:r>
              <a:rPr lang="en-US" dirty="0"/>
              <a:t>—NIC cards can transmit simultaneously. When this occurs, it causes a collision situation on the physical media. This collision is noticed by the NIC card transceivers that listen to specific voltage levels or carrier signals.</a:t>
            </a:r>
          </a:p>
          <a:p>
            <a:pPr marL="171450" indent="-171450">
              <a:buFont typeface="Arial" panose="020B0604020202020204" pitchFamily="34" charset="0"/>
              <a:buChar char="•"/>
            </a:pPr>
            <a:r>
              <a:rPr lang="en-US" b="1" dirty="0"/>
              <a:t>Collision detection</a:t>
            </a:r>
            <a:r>
              <a:rPr lang="en-US" dirty="0"/>
              <a:t>—NIC cards react to signal collisions by retransmitting after receiving notification that a collision occurred. Although this solution solves the problem caused by the initial collision, bus topologies with excessive collisions also can cause problems.</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31</a:t>
            </a:fld>
            <a:endParaRPr lang="en-US" dirty="0"/>
          </a:p>
        </p:txBody>
      </p:sp>
    </p:spTree>
    <p:extLst>
      <p:ext uri="{BB962C8B-B14F-4D97-AF65-F5344CB8AC3E}">
        <p14:creationId xmlns:p14="http://schemas.microsoft.com/office/powerpoint/2010/main" val="1285773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32</a:t>
            </a:fld>
            <a:endParaRPr lang="en-US" dirty="0"/>
          </a:p>
        </p:txBody>
      </p:sp>
    </p:spTree>
    <p:extLst>
      <p:ext uri="{BB962C8B-B14F-4D97-AF65-F5344CB8AC3E}">
        <p14:creationId xmlns:p14="http://schemas.microsoft.com/office/powerpoint/2010/main" val="1377608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33</a:t>
            </a:fld>
            <a:endParaRPr lang="en-US" dirty="0"/>
          </a:p>
        </p:txBody>
      </p:sp>
    </p:spTree>
    <p:extLst>
      <p:ext uri="{BB962C8B-B14F-4D97-AF65-F5344CB8AC3E}">
        <p14:creationId xmlns:p14="http://schemas.microsoft.com/office/powerpoint/2010/main" val="1709403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34</a:t>
            </a:fld>
            <a:endParaRPr lang="en-US" dirty="0"/>
          </a:p>
        </p:txBody>
      </p:sp>
    </p:spTree>
    <p:extLst>
      <p:ext uri="{BB962C8B-B14F-4D97-AF65-F5344CB8AC3E}">
        <p14:creationId xmlns:p14="http://schemas.microsoft.com/office/powerpoint/2010/main" val="18716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5</a:t>
            </a:fld>
            <a:endParaRPr lang="en-US" dirty="0"/>
          </a:p>
        </p:txBody>
      </p:sp>
    </p:spTree>
    <p:extLst>
      <p:ext uri="{BB962C8B-B14F-4D97-AF65-F5344CB8AC3E}">
        <p14:creationId xmlns:p14="http://schemas.microsoft.com/office/powerpoint/2010/main" val="3462219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35</a:t>
            </a:fld>
            <a:endParaRPr lang="en-US" dirty="0"/>
          </a:p>
        </p:txBody>
      </p:sp>
    </p:spTree>
    <p:extLst>
      <p:ext uri="{BB962C8B-B14F-4D97-AF65-F5344CB8AC3E}">
        <p14:creationId xmlns:p14="http://schemas.microsoft.com/office/powerpoint/2010/main" val="1427648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36</a:t>
            </a:fld>
            <a:endParaRPr lang="en-US" dirty="0"/>
          </a:p>
        </p:txBody>
      </p:sp>
    </p:spTree>
    <p:extLst>
      <p:ext uri="{BB962C8B-B14F-4D97-AF65-F5344CB8AC3E}">
        <p14:creationId xmlns:p14="http://schemas.microsoft.com/office/powerpoint/2010/main" val="2350368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the picture above we have three broadcast domains, since all ports on a hub or a switch are in the same broadcast domain, and all ports on a router are in a different broadcast domain.</a:t>
            </a:r>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37</a:t>
            </a:fld>
            <a:endParaRPr lang="en-US" dirty="0"/>
          </a:p>
        </p:txBody>
      </p:sp>
    </p:spTree>
    <p:extLst>
      <p:ext uri="{BB962C8B-B14F-4D97-AF65-F5344CB8AC3E}">
        <p14:creationId xmlns:p14="http://schemas.microsoft.com/office/powerpoint/2010/main" val="1309495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38</a:t>
            </a:fld>
            <a:endParaRPr lang="en-US" dirty="0"/>
          </a:p>
        </p:txBody>
      </p:sp>
    </p:spTree>
    <p:extLst>
      <p:ext uri="{BB962C8B-B14F-4D97-AF65-F5344CB8AC3E}">
        <p14:creationId xmlns:p14="http://schemas.microsoft.com/office/powerpoint/2010/main" val="2755639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40</a:t>
            </a:fld>
            <a:endParaRPr lang="en-US" dirty="0"/>
          </a:p>
        </p:txBody>
      </p:sp>
    </p:spTree>
    <p:extLst>
      <p:ext uri="{BB962C8B-B14F-4D97-AF65-F5344CB8AC3E}">
        <p14:creationId xmlns:p14="http://schemas.microsoft.com/office/powerpoint/2010/main" val="3999282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41</a:t>
            </a:fld>
            <a:endParaRPr lang="en-US" dirty="0"/>
          </a:p>
        </p:txBody>
      </p:sp>
    </p:spTree>
    <p:extLst>
      <p:ext uri="{BB962C8B-B14F-4D97-AF65-F5344CB8AC3E}">
        <p14:creationId xmlns:p14="http://schemas.microsoft.com/office/powerpoint/2010/main" val="1576471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Port density—Organizations need high port densities to ensure the lowest cost of connectivity.</a:t>
            </a:r>
          </a:p>
          <a:p>
            <a:pPr marL="171450" indent="-171450">
              <a:buFont typeface="Arial" panose="020B0604020202020204" pitchFamily="34" charset="0"/>
              <a:buChar char="•"/>
            </a:pPr>
            <a:r>
              <a:rPr lang="en-US" dirty="0"/>
              <a:t>Power over Ethernet (PoE)—Supports IP phones for VoIP and other network-connected devices that may require electrical power distribution.</a:t>
            </a:r>
          </a:p>
          <a:p>
            <a:pPr marL="171450" indent="-171450">
              <a:buFont typeface="Arial" panose="020B0604020202020204" pitchFamily="34" charset="0"/>
              <a:buChar char="•"/>
            </a:pPr>
            <a:r>
              <a:rPr lang="en-US" dirty="0"/>
              <a:t>Layer 2 versus Layer 3 edge switch—Depends upon network traffic requirements and whether real-time applications and time-sensitive protocols are required.</a:t>
            </a:r>
          </a:p>
          <a:p>
            <a:pPr marL="171450" indent="-171450">
              <a:buFont typeface="Arial" panose="020B0604020202020204" pitchFamily="34" charset="0"/>
              <a:buChar char="•"/>
            </a:pPr>
            <a:r>
              <a:rPr lang="en-US" dirty="0"/>
              <a:t>Layer 2 and Layer 3 resiliency and redundancy—Requirements should be driven by real-time applications and whether subsecond failover is required.</a:t>
            </a:r>
          </a:p>
          <a:p>
            <a:pPr marL="171450" indent="-171450">
              <a:buFont typeface="Arial" panose="020B0604020202020204" pitchFamily="34" charset="0"/>
              <a:buChar char="•"/>
            </a:pPr>
            <a:r>
              <a:rPr lang="en-US" dirty="0"/>
              <a:t>Layer 2 and Layer 3 trunking—Backbone trunking, load-balancing, and use of 100 Gbps Ethernet LAN trunks may be required, especially if access to server farms and real-time applications is required.</a:t>
            </a:r>
          </a:p>
          <a:p>
            <a:pPr marL="171450" indent="-171450">
              <a:buFont typeface="Arial" panose="020B0604020202020204" pitchFamily="34" charset="0"/>
              <a:buChar char="•"/>
            </a:pPr>
            <a:r>
              <a:rPr lang="en-US" dirty="0"/>
              <a:t>Switch architecture—Use of ASIC; high-speed, backplane architectures; dual processors; and LAN switching should be assessed.</a:t>
            </a:r>
          </a:p>
          <a:p>
            <a:pPr marL="171450" indent="-171450">
              <a:buFont typeface="Arial" panose="020B0604020202020204" pitchFamily="34" charset="0"/>
              <a:buChar char="•"/>
            </a:pPr>
            <a:r>
              <a:rPr lang="en-US" dirty="0"/>
              <a:t>Switch security—Use of MAC layer address filtering, Simple Network Management Protocol (SNMP) monitoring and alarming, security lockdowns, and other layered security controls should be implemented to ensure confidentiality, integrity, and availability.</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42</a:t>
            </a:fld>
            <a:endParaRPr lang="en-US" dirty="0"/>
          </a:p>
        </p:txBody>
      </p:sp>
    </p:spTree>
    <p:extLst>
      <p:ext uri="{BB962C8B-B14F-4D97-AF65-F5344CB8AC3E}">
        <p14:creationId xmlns:p14="http://schemas.microsoft.com/office/powerpoint/2010/main" val="4201482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46</a:t>
            </a:fld>
            <a:endParaRPr lang="en-US" dirty="0"/>
          </a:p>
        </p:txBody>
      </p:sp>
    </p:spTree>
    <p:extLst>
      <p:ext uri="{BB962C8B-B14F-4D97-AF65-F5344CB8AC3E}">
        <p14:creationId xmlns:p14="http://schemas.microsoft.com/office/powerpoint/2010/main" val="1541747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48</a:t>
            </a:fld>
            <a:endParaRPr lang="en-US" dirty="0"/>
          </a:p>
        </p:txBody>
      </p:sp>
    </p:spTree>
    <p:extLst>
      <p:ext uri="{BB962C8B-B14F-4D97-AF65-F5344CB8AC3E}">
        <p14:creationId xmlns:p14="http://schemas.microsoft.com/office/powerpoint/2010/main" val="1925351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49</a:t>
            </a:fld>
            <a:endParaRPr lang="en-US" dirty="0"/>
          </a:p>
        </p:txBody>
      </p:sp>
    </p:spTree>
    <p:extLst>
      <p:ext uri="{BB962C8B-B14F-4D97-AF65-F5344CB8AC3E}">
        <p14:creationId xmlns:p14="http://schemas.microsoft.com/office/powerpoint/2010/main" val="1794299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Troubleshoot from bottom up</a:t>
            </a:r>
          </a:p>
          <a:p>
            <a:r>
              <a:rPr lang="en-US" dirty="0"/>
              <a:t>critical</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6</a:t>
            </a:fld>
            <a:endParaRPr lang="en-US" dirty="0"/>
          </a:p>
        </p:txBody>
      </p:sp>
    </p:spTree>
    <p:extLst>
      <p:ext uri="{BB962C8B-B14F-4D97-AF65-F5344CB8AC3E}">
        <p14:creationId xmlns:p14="http://schemas.microsoft.com/office/powerpoint/2010/main" val="2360022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50</a:t>
            </a:fld>
            <a:endParaRPr lang="en-US" dirty="0"/>
          </a:p>
        </p:txBody>
      </p:sp>
    </p:spTree>
    <p:extLst>
      <p:ext uri="{BB962C8B-B14F-4D97-AF65-F5344CB8AC3E}">
        <p14:creationId xmlns:p14="http://schemas.microsoft.com/office/powerpoint/2010/main" val="102750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LANs that cover entire buildings and span multiple departments often utilize the star-wired fiber optic cabling for connectivity to a common Ethernet switch or router.</a:t>
            </a:r>
          </a:p>
          <a:p>
            <a:pPr marL="171450" indent="-171450">
              <a:buFont typeface="Arial" panose="020B0604020202020204" pitchFamily="34" charset="0"/>
              <a:buChar char="•"/>
            </a:pPr>
            <a:r>
              <a:rPr lang="en-US" dirty="0"/>
              <a:t>The backplane of the high-speed switch provides high-speed connectivity for 10/100/1,000/4,000/10,000 Mbps Ethernet LAN connections.</a:t>
            </a:r>
          </a:p>
          <a:p>
            <a:pPr marL="171450" indent="-171450">
              <a:buFont typeface="Arial" panose="020B0604020202020204" pitchFamily="34" charset="0"/>
              <a:buChar char="•"/>
            </a:pPr>
            <a:r>
              <a:rPr lang="en-US" dirty="0"/>
              <a:t>This topology is called a </a:t>
            </a:r>
            <a:r>
              <a:rPr lang="en-US" b="1" dirty="0"/>
              <a:t>collapsed backbone </a:t>
            </a:r>
            <a:r>
              <a:rPr lang="en-US" dirty="0"/>
              <a:t>(also known as a </a:t>
            </a:r>
            <a:r>
              <a:rPr lang="en-US" i="1" dirty="0"/>
              <a:t>backbone-in-a-box</a:t>
            </a:r>
            <a:r>
              <a:rPr lang="en-US" dirty="0"/>
              <a:t> or </a:t>
            </a:r>
            <a:r>
              <a:rPr lang="en-US" i="1" dirty="0"/>
              <a:t>inverted backbone</a:t>
            </a:r>
            <a:r>
              <a:rPr lang="en-US" dirty="0"/>
              <a:t>).</a:t>
            </a:r>
          </a:p>
          <a:p>
            <a:pPr marL="171450" indent="-171450">
              <a:buFont typeface="Arial" panose="020B0604020202020204" pitchFamily="34" charset="0"/>
              <a:buChar char="•"/>
            </a:pPr>
            <a:r>
              <a:rPr lang="en-US" dirty="0"/>
              <a:t>A collapsed backbone minimizes traffic flowing between departmental LANs given that they can transfer frames and packets at high speeds on a common backplane. </a:t>
            </a:r>
          </a:p>
          <a:p>
            <a:pPr marL="171450" indent="-171450">
              <a:buFont typeface="Arial" panose="020B0604020202020204" pitchFamily="34" charset="0"/>
              <a:buChar char="•"/>
            </a:pPr>
            <a:r>
              <a:rPr lang="en-US" dirty="0"/>
              <a:t>Switch in the middle is part of the Distribution Layer</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52</a:t>
            </a:fld>
            <a:endParaRPr lang="en-US" dirty="0"/>
          </a:p>
        </p:txBody>
      </p:sp>
    </p:spTree>
    <p:extLst>
      <p:ext uri="{BB962C8B-B14F-4D97-AF65-F5344CB8AC3E}">
        <p14:creationId xmlns:p14="http://schemas.microsoft.com/office/powerpoint/2010/main" val="1580446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Like building collapsed backbone, campus collapsed backbone creates even bigger networks.</a:t>
            </a:r>
          </a:p>
          <a:p>
            <a:pPr marL="171450" indent="-171450">
              <a:buFont typeface="Arial" panose="020B0604020202020204" pitchFamily="34" charset="0"/>
              <a:buChar char="•"/>
            </a:pPr>
            <a:r>
              <a:rPr lang="en-US" dirty="0"/>
              <a:t>A collection of central switches that connect multiple building collapsed backbones can create an organizational campus network while retaining the separation of each workgroup, department, and building. </a:t>
            </a:r>
          </a:p>
          <a:p>
            <a:pPr marL="171450" indent="-171450">
              <a:buFont typeface="Arial" panose="020B0604020202020204" pitchFamily="34" charset="0"/>
              <a:buChar char="•"/>
            </a:pPr>
            <a:r>
              <a:rPr lang="en-US" dirty="0"/>
              <a:t>Common network connection levels are:</a:t>
            </a:r>
          </a:p>
          <a:p>
            <a:pPr marL="628650" lvl="1" indent="-171450">
              <a:buFont typeface="Arial" panose="020B0604020202020204" pitchFamily="34" charset="0"/>
              <a:buChar char="•"/>
            </a:pPr>
            <a:r>
              <a:rPr lang="en-US" dirty="0"/>
              <a:t>Edge network—Workgroup LAN supporting PC and workstation connectivity</a:t>
            </a:r>
          </a:p>
          <a:p>
            <a:pPr marL="628650" lvl="1" indent="-171450">
              <a:buFont typeface="Arial" panose="020B0604020202020204" pitchFamily="34" charset="0"/>
              <a:buChar char="•"/>
            </a:pPr>
            <a:r>
              <a:rPr lang="en-US" dirty="0"/>
              <a:t>Distribution network—Building backbone network that connects workgroup LANs into department LANs</a:t>
            </a:r>
          </a:p>
          <a:p>
            <a:pPr marL="628650" lvl="1" indent="-171450">
              <a:buFont typeface="Arial" panose="020B0604020202020204" pitchFamily="34" charset="0"/>
              <a:buChar char="•"/>
            </a:pPr>
            <a:r>
              <a:rPr lang="en-US" dirty="0"/>
              <a:t>Core backbone network—High-speed backbone network that connects building backbones and departmental LANs into a common and shared network. This can be a metro Ethernet MAN, a campus backbone network, or a building backbone network.</a:t>
            </a:r>
          </a:p>
          <a:p>
            <a:endParaRPr lang="en-US" dirty="0"/>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54</a:t>
            </a:fld>
            <a:endParaRPr lang="en-US" dirty="0"/>
          </a:p>
        </p:txBody>
      </p:sp>
    </p:spTree>
    <p:extLst>
      <p:ext uri="{BB962C8B-B14F-4D97-AF65-F5344CB8AC3E}">
        <p14:creationId xmlns:p14="http://schemas.microsoft.com/office/powerpoint/2010/main" val="1081091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Service providers can use existing single-mode fiber optic cabling to extend the physical distance of Ethernet LAN connections</a:t>
            </a:r>
          </a:p>
          <a:p>
            <a:pPr marL="171450" indent="-171450">
              <a:buFont typeface="Arial" panose="020B0604020202020204" pitchFamily="34" charset="0"/>
              <a:buChar char="•"/>
            </a:pPr>
            <a:r>
              <a:rPr lang="en-US" dirty="0"/>
              <a:t>Metropolitan area networks are supported by carrier backbone networks capable of supporting Ethernet LAN connections</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55</a:t>
            </a:fld>
            <a:endParaRPr lang="en-US" dirty="0"/>
          </a:p>
        </p:txBody>
      </p:sp>
    </p:spTree>
    <p:extLst>
      <p:ext uri="{BB962C8B-B14F-4D97-AF65-F5344CB8AC3E}">
        <p14:creationId xmlns:p14="http://schemas.microsoft.com/office/powerpoint/2010/main" val="3309137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56</a:t>
            </a:fld>
            <a:endParaRPr lang="en-US" dirty="0"/>
          </a:p>
        </p:txBody>
      </p:sp>
    </p:spTree>
    <p:extLst>
      <p:ext uri="{BB962C8B-B14F-4D97-AF65-F5344CB8AC3E}">
        <p14:creationId xmlns:p14="http://schemas.microsoft.com/office/powerpoint/2010/main" val="3090632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Organizations utilize both multimode and single-mode fiber optic cabling.</a:t>
            </a:r>
          </a:p>
          <a:p>
            <a:pPr marL="171450" indent="-171450">
              <a:buFont typeface="Arial" panose="020B0604020202020204" pitchFamily="34" charset="0"/>
              <a:buChar char="•"/>
            </a:pPr>
            <a:r>
              <a:rPr lang="en-US" dirty="0"/>
              <a:t>With single-mode fiber optics, 25, 40, and 100 Gbps Ethernet backbone trunking is possible.</a:t>
            </a:r>
          </a:p>
          <a:p>
            <a:pPr marL="171450" indent="-171450">
              <a:buFont typeface="Arial" panose="020B0604020202020204" pitchFamily="34" charset="0"/>
              <a:buChar char="•"/>
            </a:pPr>
            <a:r>
              <a:rPr lang="en-US" dirty="0"/>
              <a:t>Aggregating 10 GigE backbone connections and interconnecting Ethernet LAN switches with 25, 40, or 100 Gbps trunks provides both a resilient and high-speed backbone connection.</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57</a:t>
            </a:fld>
            <a:endParaRPr lang="en-US" dirty="0"/>
          </a:p>
        </p:txBody>
      </p:sp>
    </p:spTree>
    <p:extLst>
      <p:ext uri="{BB962C8B-B14F-4D97-AF65-F5344CB8AC3E}">
        <p14:creationId xmlns:p14="http://schemas.microsoft.com/office/powerpoint/2010/main" val="1072655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58</a:t>
            </a:fld>
            <a:endParaRPr lang="en-US" dirty="0"/>
          </a:p>
        </p:txBody>
      </p:sp>
    </p:spTree>
    <p:extLst>
      <p:ext uri="{BB962C8B-B14F-4D97-AF65-F5344CB8AC3E}">
        <p14:creationId xmlns:p14="http://schemas.microsoft.com/office/powerpoint/2010/main" val="107399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7</a:t>
            </a:fld>
            <a:endParaRPr lang="en-US" dirty="0"/>
          </a:p>
        </p:txBody>
      </p:sp>
    </p:spTree>
    <p:extLst>
      <p:ext uri="{BB962C8B-B14F-4D97-AF65-F5344CB8AC3E}">
        <p14:creationId xmlns:p14="http://schemas.microsoft.com/office/powerpoint/2010/main" val="1985098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63940"/>
                </a:solidFill>
                <a:effectLst/>
                <a:latin typeface="Libre Franklin" panose="020F0502020204030204" pitchFamily="34" charset="0"/>
              </a:rPr>
              <a:t>100BaseTX is a type of standard for implementing Fast Ethernet networks</a:t>
            </a:r>
          </a:p>
          <a:p>
            <a:endParaRPr lang="en-US" dirty="0"/>
          </a:p>
          <a:p>
            <a:r>
              <a:rPr lang="en-US" dirty="0"/>
              <a:t>Copper = each level represents a level of bandwidth</a:t>
            </a:r>
          </a:p>
        </p:txBody>
      </p:sp>
      <p:sp>
        <p:nvSpPr>
          <p:cNvPr id="4" name="Slide Number Placeholder 3"/>
          <p:cNvSpPr>
            <a:spLocks noGrp="1"/>
          </p:cNvSpPr>
          <p:nvPr>
            <p:ph type="sldNum" sz="quarter" idx="5"/>
          </p:nvPr>
        </p:nvSpPr>
        <p:spPr/>
        <p:txBody>
          <a:bodyPr/>
          <a:lstStyle/>
          <a:p>
            <a:fld id="{DED491D0-8E1B-49C7-849B-A28568D94497}" type="slidenum">
              <a:rPr lang="en-US" smtClean="0"/>
              <a:pPr/>
              <a:t>8</a:t>
            </a:fld>
            <a:endParaRPr lang="en-US" dirty="0"/>
          </a:p>
        </p:txBody>
      </p:sp>
    </p:spTree>
    <p:extLst>
      <p:ext uri="{BB962C8B-B14F-4D97-AF65-F5344CB8AC3E}">
        <p14:creationId xmlns:p14="http://schemas.microsoft.com/office/powerpoint/2010/main" val="221492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pairs of wires</a:t>
            </a:r>
          </a:p>
        </p:txBody>
      </p:sp>
      <p:sp>
        <p:nvSpPr>
          <p:cNvPr id="4" name="Slide Number Placeholder 3"/>
          <p:cNvSpPr>
            <a:spLocks noGrp="1"/>
          </p:cNvSpPr>
          <p:nvPr>
            <p:ph type="sldNum" sz="quarter" idx="5"/>
          </p:nvPr>
        </p:nvSpPr>
        <p:spPr/>
        <p:txBody>
          <a:bodyPr/>
          <a:lstStyle/>
          <a:p>
            <a:fld id="{DED491D0-8E1B-49C7-849B-A28568D94497}" type="slidenum">
              <a:rPr lang="en-US" smtClean="0"/>
              <a:pPr/>
              <a:t>9</a:t>
            </a:fld>
            <a:endParaRPr lang="en-US" dirty="0"/>
          </a:p>
        </p:txBody>
      </p:sp>
    </p:spTree>
    <p:extLst>
      <p:ext uri="{BB962C8B-B14F-4D97-AF65-F5344CB8AC3E}">
        <p14:creationId xmlns:p14="http://schemas.microsoft.com/office/powerpoint/2010/main" val="207386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Crossover – </a:t>
            </a:r>
            <a:r>
              <a:rPr lang="en-US" dirty="0" err="1"/>
              <a:t>straightthrough</a:t>
            </a:r>
            <a:endParaRPr lang="en-US" dirty="0"/>
          </a:p>
          <a:p>
            <a:r>
              <a:rPr lang="en-US" dirty="0"/>
              <a:t>Depending on how the wires are twisted (colors)</a:t>
            </a:r>
          </a:p>
        </p:txBody>
      </p:sp>
      <p:sp>
        <p:nvSpPr>
          <p:cNvPr id="4" name="Slide Number Placeholder 3"/>
          <p:cNvSpPr>
            <a:spLocks noGrp="1"/>
          </p:cNvSpPr>
          <p:nvPr>
            <p:ph type="sldNum" sz="quarter" idx="5"/>
          </p:nvPr>
        </p:nvSpPr>
        <p:spPr/>
        <p:txBody>
          <a:bodyPr/>
          <a:lstStyle/>
          <a:p>
            <a:fld id="{DED491D0-8E1B-49C7-849B-A28568D94497}" type="slidenum">
              <a:rPr lang="en-US" smtClean="0"/>
              <a:pPr/>
              <a:t>10</a:t>
            </a:fld>
            <a:endParaRPr lang="en-US" dirty="0"/>
          </a:p>
        </p:txBody>
      </p:sp>
    </p:spTree>
    <p:extLst>
      <p:ext uri="{BB962C8B-B14F-4D97-AF65-F5344CB8AC3E}">
        <p14:creationId xmlns:p14="http://schemas.microsoft.com/office/powerpoint/2010/main" val="2079546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 yellow – 10g</a:t>
            </a:r>
          </a:p>
          <a:p>
            <a:r>
              <a:rPr lang="en-US" dirty="0"/>
              <a:t>Multi= orange – 1g</a:t>
            </a:r>
          </a:p>
          <a:p>
            <a:endParaRPr lang="en-US" dirty="0"/>
          </a:p>
          <a:p>
            <a:r>
              <a:rPr lang="en-US" dirty="0"/>
              <a:t>Fiber cuts = outages, fragile and takes long to repair</a:t>
            </a:r>
          </a:p>
        </p:txBody>
      </p:sp>
      <p:sp>
        <p:nvSpPr>
          <p:cNvPr id="4" name="Slide Number Placeholder 3"/>
          <p:cNvSpPr>
            <a:spLocks noGrp="1"/>
          </p:cNvSpPr>
          <p:nvPr>
            <p:ph type="sldNum" sz="quarter" idx="5"/>
          </p:nvPr>
        </p:nvSpPr>
        <p:spPr/>
        <p:txBody>
          <a:bodyPr/>
          <a:lstStyle/>
          <a:p>
            <a:fld id="{DED491D0-8E1B-49C7-849B-A28568D94497}" type="slidenum">
              <a:rPr lang="en-US" smtClean="0"/>
              <a:pPr/>
              <a:t>11</a:t>
            </a:fld>
            <a:endParaRPr lang="en-US" dirty="0"/>
          </a:p>
        </p:txBody>
      </p:sp>
    </p:spTree>
    <p:extLst>
      <p:ext uri="{BB962C8B-B14F-4D97-AF65-F5344CB8AC3E}">
        <p14:creationId xmlns:p14="http://schemas.microsoft.com/office/powerpoint/2010/main" val="2201604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Workstation outlet and RJ-45 connections—The termination point at the desktop location where twisted-pair cabling is connected to an 8-pin, modular RJ-45 connector</a:t>
            </a:r>
          </a:p>
          <a:p>
            <a:pPr marL="171450" lvl="0" indent="-171450">
              <a:buFont typeface="Arial" panose="020B0604020202020204" pitchFamily="34" charset="0"/>
              <a:buChar char="•"/>
            </a:pPr>
            <a:r>
              <a:rPr lang="en-US" dirty="0"/>
              <a:t>Intermediate distribution frame (IDF) or wiring closet—The location or room where building backbone cabling terminates to provide connectivity to desktop locations</a:t>
            </a:r>
          </a:p>
          <a:p>
            <a:pPr marL="171450" lvl="0" indent="-171450">
              <a:buFont typeface="Arial" panose="020B0604020202020204" pitchFamily="34" charset="0"/>
              <a:buChar char="•"/>
            </a:pPr>
            <a:r>
              <a:rPr lang="en-US" dirty="0"/>
              <a:t>Intrabuilding distribution—The cabling that typically emanates from a main distribution frame (MDF) or data center facility to an intermediate distribution frame (IDF) or wiring closets</a:t>
            </a:r>
          </a:p>
          <a:p>
            <a:pPr marL="171450" lvl="0" indent="-171450">
              <a:buFont typeface="Arial" panose="020B0604020202020204" pitchFamily="34" charset="0"/>
              <a:buChar char="•"/>
            </a:pPr>
            <a:r>
              <a:rPr lang="en-US" dirty="0"/>
              <a:t>Main distribution frame (MDF) or data center—The location or room where backbone cabling terminates to provide connectivity to the data center facility</a:t>
            </a:r>
          </a:p>
          <a:p>
            <a:pPr marL="171450" lvl="0" indent="-171450">
              <a:buFont typeface="Arial" panose="020B0604020202020204" pitchFamily="34" charset="0"/>
              <a:buChar char="•"/>
            </a:pPr>
            <a:r>
              <a:rPr lang="en-US" dirty="0"/>
              <a:t>Campus or building backbone distribution—The inter-building cabling that typically consists of fiber optic backbone cabling and twisted-pair bundled cabling to support 10-20+ years of connectivity for a campus or within a building</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14</a:t>
            </a:fld>
            <a:endParaRPr lang="en-US" dirty="0"/>
          </a:p>
        </p:txBody>
      </p:sp>
    </p:spTree>
    <p:extLst>
      <p:ext uri="{BB962C8B-B14F-4D97-AF65-F5344CB8AC3E}">
        <p14:creationId xmlns:p14="http://schemas.microsoft.com/office/powerpoint/2010/main" val="19184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2022 by Jones &amp; Bartlett Learning, LLC an Ascend Learning Company. www.jblearning.com.</a:t>
            </a:r>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2022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2022 by Jones &amp; Bartlett Learning, LLC an Ascend Learning Company. www.jblearning.com</a:t>
            </a: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4.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6.xml"/><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3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21.xml"/><Relationship Id="rId7" Type="http://schemas.openxmlformats.org/officeDocument/2006/relationships/diagramColors" Target="../diagrams/colors5.xml"/><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1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19.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26.xml"/><Relationship Id="rId7" Type="http://schemas.openxmlformats.org/officeDocument/2006/relationships/diagramColors" Target="../diagrams/colors6.xml"/><Relationship Id="rId2" Type="http://schemas.openxmlformats.org/officeDocument/2006/relationships/slideLayout" Target="../slideLayouts/slideLayout3.xml"/><Relationship Id="rId1" Type="http://schemas.openxmlformats.org/officeDocument/2006/relationships/tags" Target="../tags/tag2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2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22.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23.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24.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25.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26.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34.xml"/><Relationship Id="rId4" Type="http://schemas.openxmlformats.org/officeDocument/2006/relationships/image" Target="../media/image27.jpeg"/></Relationships>
</file>

<file path=ppt/slides/_rels/slide5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34.xml"/><Relationship Id="rId7" Type="http://schemas.openxmlformats.org/officeDocument/2006/relationships/diagramColors" Target="../diagrams/colors7.xml"/><Relationship Id="rId2" Type="http://schemas.openxmlformats.org/officeDocument/2006/relationships/slideLayout" Target="../slideLayouts/slideLayout3.xml"/><Relationship Id="rId1" Type="http://schemas.openxmlformats.org/officeDocument/2006/relationships/tags" Target="../tags/tag35.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28.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4</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The Physical and Data Link Layers</a:t>
            </a:r>
          </a:p>
        </p:txBody>
      </p:sp>
      <p:pic>
        <p:nvPicPr>
          <p:cNvPr id="23" name="Picture Placeholder 22">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8140977" y="460749"/>
            <a:ext cx="3523146" cy="5936502"/>
          </a:xfrm>
        </p:spPr>
      </p:pic>
    </p:spTree>
    <p:custDataLst>
      <p:tags r:id="rId1"/>
    </p:custDataLst>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C5D5-5287-CDAD-1980-A6C315E85DD7}"/>
              </a:ext>
            </a:extLst>
          </p:cNvPr>
          <p:cNvSpPr>
            <a:spLocks noGrp="1"/>
          </p:cNvSpPr>
          <p:nvPr>
            <p:ph type="title"/>
          </p:nvPr>
        </p:nvSpPr>
        <p:spPr>
          <a:xfrm>
            <a:off x="0" y="121033"/>
            <a:ext cx="12192000" cy="1002089"/>
          </a:xfrm>
        </p:spPr>
        <p:txBody>
          <a:bodyPr anchor="ctr">
            <a:normAutofit/>
          </a:bodyPr>
          <a:lstStyle/>
          <a:p>
            <a:r>
              <a:rPr lang="en-US" dirty="0"/>
              <a:t>Twisted Pair Cable</a:t>
            </a:r>
          </a:p>
        </p:txBody>
      </p:sp>
      <p:pic>
        <p:nvPicPr>
          <p:cNvPr id="5" name="Content Placeholder 4">
            <a:extLst>
              <a:ext uri="{FF2B5EF4-FFF2-40B4-BE49-F238E27FC236}">
                <a16:creationId xmlns:a16="http://schemas.microsoft.com/office/drawing/2014/main" id="{ADD1DC0F-83CC-848C-E2E7-6FF93DC57B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2500" y="2517570"/>
            <a:ext cx="10287000" cy="3182586"/>
          </a:xfrm>
          <a:noFill/>
        </p:spPr>
      </p:pic>
    </p:spTree>
    <p:extLst>
      <p:ext uri="{BB962C8B-B14F-4D97-AF65-F5344CB8AC3E}">
        <p14:creationId xmlns:p14="http://schemas.microsoft.com/office/powerpoint/2010/main" val="64510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6029-772A-2739-22B5-F032DED69635}"/>
              </a:ext>
            </a:extLst>
          </p:cNvPr>
          <p:cNvSpPr>
            <a:spLocks noGrp="1"/>
          </p:cNvSpPr>
          <p:nvPr>
            <p:ph type="title"/>
          </p:nvPr>
        </p:nvSpPr>
        <p:spPr/>
        <p:txBody>
          <a:bodyPr/>
          <a:lstStyle/>
          <a:p>
            <a:r>
              <a:rPr lang="en-US" b="1" i="0" dirty="0">
                <a:effectLst/>
              </a:rPr>
              <a:t>Single Mode vs Multimode Fiber Cable</a:t>
            </a:r>
            <a:endParaRPr lang="en-US" dirty="0"/>
          </a:p>
        </p:txBody>
      </p:sp>
      <p:sp>
        <p:nvSpPr>
          <p:cNvPr id="3" name="Content Placeholder 2">
            <a:extLst>
              <a:ext uri="{FF2B5EF4-FFF2-40B4-BE49-F238E27FC236}">
                <a16:creationId xmlns:a16="http://schemas.microsoft.com/office/drawing/2014/main" id="{9B5913B7-AEBA-249B-739C-38D8129ED72F}"/>
              </a:ext>
            </a:extLst>
          </p:cNvPr>
          <p:cNvSpPr>
            <a:spLocks noGrp="1"/>
          </p:cNvSpPr>
          <p:nvPr>
            <p:ph idx="1"/>
          </p:nvPr>
        </p:nvSpPr>
        <p:spPr/>
        <p:txBody>
          <a:bodyPr>
            <a:normAutofit fontScale="77500" lnSpcReduction="20000"/>
          </a:bodyPr>
          <a:lstStyle/>
          <a:p>
            <a:r>
              <a:rPr lang="en-US" b="0" i="0" dirty="0">
                <a:solidFill>
                  <a:srgbClr val="19191A"/>
                </a:solidFill>
                <a:effectLst/>
                <a:latin typeface="Open Sans" panose="020B0606030504020204" pitchFamily="34" charset="0"/>
              </a:rPr>
              <a:t>In optical fiber technology, </a:t>
            </a:r>
            <a:r>
              <a:rPr lang="en-US" b="0" i="0" u="none" strike="noStrike" dirty="0">
                <a:solidFill>
                  <a:schemeClr val="tx2"/>
                </a:solidFill>
                <a:effectLst/>
                <a:latin typeface="Open Sans" panose="020B0606030504020204" pitchFamily="34" charset="0"/>
              </a:rPr>
              <a:t>single mode fiber</a:t>
            </a:r>
            <a:r>
              <a:rPr lang="en-US" b="0" i="0" dirty="0">
                <a:solidFill>
                  <a:schemeClr val="tx2"/>
                </a:solidFill>
                <a:effectLst/>
                <a:latin typeface="Open Sans" panose="020B0606030504020204" pitchFamily="34" charset="0"/>
              </a:rPr>
              <a:t> </a:t>
            </a:r>
            <a:r>
              <a:rPr lang="en-US" b="0" i="0" dirty="0">
                <a:solidFill>
                  <a:srgbClr val="19191A"/>
                </a:solidFill>
                <a:effectLst/>
                <a:latin typeface="Open Sans" panose="020B0606030504020204" pitchFamily="34" charset="0"/>
              </a:rPr>
              <a:t>(SMF) or </a:t>
            </a:r>
            <a:r>
              <a:rPr lang="en-US" b="0" i="0" dirty="0" err="1">
                <a:solidFill>
                  <a:srgbClr val="19191A"/>
                </a:solidFill>
                <a:effectLst/>
                <a:latin typeface="Open Sans" panose="020B0606030504020204" pitchFamily="34" charset="0"/>
              </a:rPr>
              <a:t>monomode</a:t>
            </a:r>
            <a:r>
              <a:rPr lang="en-US" b="0" i="0" dirty="0">
                <a:solidFill>
                  <a:srgbClr val="19191A"/>
                </a:solidFill>
                <a:effectLst/>
                <a:latin typeface="Open Sans" panose="020B0606030504020204" pitchFamily="34" charset="0"/>
              </a:rPr>
              <a:t> fiber, is an optical fiber that is designed for the transmission of a single ray or mode of light as a carrier to propagate at a time</a:t>
            </a:r>
          </a:p>
          <a:p>
            <a:pPr algn="l"/>
            <a:r>
              <a:rPr lang="en-US" b="1" i="0" dirty="0">
                <a:solidFill>
                  <a:srgbClr val="19191A"/>
                </a:solidFill>
                <a:effectLst/>
                <a:latin typeface="Open Sans" panose="020B0606030504020204" pitchFamily="34" charset="0"/>
              </a:rPr>
              <a:t>Advantages of Single Mode Fiber</a:t>
            </a:r>
            <a:endParaRPr lang="en-US" dirty="0">
              <a:solidFill>
                <a:srgbClr val="19191A"/>
              </a:solidFill>
              <a:latin typeface="Open Sans" panose="020B0606030504020204" pitchFamily="34" charset="0"/>
            </a:endParaRPr>
          </a:p>
          <a:p>
            <a:pPr algn="l"/>
            <a:r>
              <a:rPr lang="en-US" b="0" i="0" dirty="0">
                <a:solidFill>
                  <a:srgbClr val="19191A"/>
                </a:solidFill>
                <a:effectLst/>
                <a:latin typeface="Open Sans" panose="020B0606030504020204" pitchFamily="34" charset="0"/>
              </a:rPr>
              <a:t>Single mode fiber distance: single mode fiber supports a greater distance than multimode fiber because of its lower attenuation. </a:t>
            </a:r>
          </a:p>
          <a:p>
            <a:pPr algn="l"/>
            <a:r>
              <a:rPr lang="en-US" b="0" i="0" dirty="0">
                <a:solidFill>
                  <a:srgbClr val="19191A"/>
                </a:solidFill>
                <a:effectLst/>
                <a:latin typeface="Open Sans" panose="020B0606030504020204" pitchFamily="34" charset="0"/>
              </a:rPr>
              <a:t>For example, multimode fiber generally has a reach of several hundred meters, whereas SM fiber has the potential to reach 200 km.</a:t>
            </a:r>
          </a:p>
          <a:p>
            <a:pPr algn="just">
              <a:buFont typeface="Arial" panose="020B0604020202020204" pitchFamily="34" charset="0"/>
              <a:buChar char="•"/>
            </a:pPr>
            <a:r>
              <a:rPr lang="en-US" b="0" i="0" dirty="0">
                <a:solidFill>
                  <a:srgbClr val="19191A"/>
                </a:solidFill>
                <a:effectLst/>
                <a:latin typeface="Open Sans" panose="020B0606030504020204" pitchFamily="34" charset="0"/>
              </a:rPr>
              <a:t>Bandwidth capacity: A single mode optical fiber cable offers a higher bandwidth than a multimode fiber optic cable.</a:t>
            </a:r>
          </a:p>
          <a:p>
            <a:pPr algn="just">
              <a:buFont typeface="Arial" panose="020B0604020202020204" pitchFamily="34" charset="0"/>
              <a:buChar char="•"/>
            </a:pPr>
            <a:r>
              <a:rPr lang="en-US" b="0" i="0" dirty="0">
                <a:solidFill>
                  <a:srgbClr val="19191A"/>
                </a:solidFill>
                <a:effectLst/>
                <a:latin typeface="Open Sans" panose="020B0606030504020204" pitchFamily="34" charset="0"/>
              </a:rPr>
              <a:t>Data dispersion: single mode fiber only transmits light of one mode, causing no modal dispersion.</a:t>
            </a:r>
          </a:p>
          <a:p>
            <a:pPr algn="just">
              <a:buFont typeface="Arial" panose="020B0604020202020204" pitchFamily="34" charset="0"/>
              <a:buChar char="•"/>
            </a:pPr>
            <a:r>
              <a:rPr lang="en-US" b="0" i="0" dirty="0">
                <a:solidFill>
                  <a:srgbClr val="19191A"/>
                </a:solidFill>
                <a:effectLst/>
                <a:latin typeface="Open Sans" panose="020B0606030504020204" pitchFamily="34" charset="0"/>
              </a:rPr>
              <a:t>Single mode fiber speed: Single mode fiber doesn’t have modal dispersion, modal noise, and other effects that come with multimode transmission. </a:t>
            </a:r>
          </a:p>
          <a:p>
            <a:pPr algn="just">
              <a:buFont typeface="Arial" panose="020B0604020202020204" pitchFamily="34" charset="0"/>
              <a:buChar char="•"/>
            </a:pPr>
            <a:r>
              <a:rPr lang="en-US" b="0" i="0" dirty="0">
                <a:solidFill>
                  <a:srgbClr val="19191A"/>
                </a:solidFill>
                <a:effectLst/>
                <a:latin typeface="Open Sans" panose="020B0606030504020204" pitchFamily="34" charset="0"/>
              </a:rPr>
              <a:t>So it can carry signals at much higher speeds and up to 50 times more distance than multimode fiber.</a:t>
            </a:r>
          </a:p>
          <a:p>
            <a:endParaRPr lang="en-US" dirty="0"/>
          </a:p>
        </p:txBody>
      </p:sp>
    </p:spTree>
    <p:extLst>
      <p:ext uri="{BB962C8B-B14F-4D97-AF65-F5344CB8AC3E}">
        <p14:creationId xmlns:p14="http://schemas.microsoft.com/office/powerpoint/2010/main" val="43135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6EC5-50DF-6C3C-EF43-376602500B45}"/>
              </a:ext>
            </a:extLst>
          </p:cNvPr>
          <p:cNvSpPr>
            <a:spLocks noGrp="1"/>
          </p:cNvSpPr>
          <p:nvPr>
            <p:ph type="title"/>
          </p:nvPr>
        </p:nvSpPr>
        <p:spPr/>
        <p:txBody>
          <a:bodyPr/>
          <a:lstStyle/>
          <a:p>
            <a:r>
              <a:rPr lang="en-US" b="1" i="0" dirty="0">
                <a:effectLst/>
              </a:rPr>
              <a:t>Single Mode vs Multimode Fiber Cable</a:t>
            </a:r>
            <a:endParaRPr lang="en-US" dirty="0"/>
          </a:p>
        </p:txBody>
      </p:sp>
      <p:sp>
        <p:nvSpPr>
          <p:cNvPr id="3" name="Content Placeholder 2">
            <a:extLst>
              <a:ext uri="{FF2B5EF4-FFF2-40B4-BE49-F238E27FC236}">
                <a16:creationId xmlns:a16="http://schemas.microsoft.com/office/drawing/2014/main" id="{B65CD05B-8304-A561-36C3-4064D4F8E15B}"/>
              </a:ext>
            </a:extLst>
          </p:cNvPr>
          <p:cNvSpPr>
            <a:spLocks noGrp="1"/>
          </p:cNvSpPr>
          <p:nvPr>
            <p:ph idx="1"/>
          </p:nvPr>
        </p:nvSpPr>
        <p:spPr/>
        <p:txBody>
          <a:bodyPr>
            <a:normAutofit fontScale="92500" lnSpcReduction="20000"/>
          </a:bodyPr>
          <a:lstStyle/>
          <a:p>
            <a:pPr algn="l"/>
            <a:r>
              <a:rPr lang="en-US" b="1" i="0" dirty="0">
                <a:solidFill>
                  <a:srgbClr val="19191A"/>
                </a:solidFill>
                <a:effectLst/>
                <a:latin typeface="Open Sans" panose="020B0606030504020204" pitchFamily="34" charset="0"/>
              </a:rPr>
              <a:t>Disadvantages of Single Mode Fiber </a:t>
            </a:r>
          </a:p>
          <a:p>
            <a:pPr algn="l"/>
            <a:r>
              <a:rPr lang="en-US" b="0" i="0" dirty="0">
                <a:solidFill>
                  <a:srgbClr val="19191A"/>
                </a:solidFill>
                <a:effectLst/>
                <a:latin typeface="Open Sans" panose="020B0606030504020204" pitchFamily="34" charset="0"/>
              </a:rPr>
              <a:t>Requires much tighter tolerances: it is difficult to couple light into a single mode fiber than into a multimode fiber because of the smaller fiber core diameter inside the SMF. </a:t>
            </a:r>
          </a:p>
          <a:p>
            <a:pPr algn="l"/>
            <a:r>
              <a:rPr lang="en-US" b="0" i="0" dirty="0">
                <a:solidFill>
                  <a:srgbClr val="19191A"/>
                </a:solidFill>
                <a:effectLst/>
                <a:latin typeface="Open Sans" panose="020B0606030504020204" pitchFamily="34" charset="0"/>
              </a:rPr>
              <a:t>The smaller cores (8-10 µm) require much tighter tolerances than coupling light into the larger cores (62.5/50 µm) of multimode fibers.</a:t>
            </a:r>
          </a:p>
          <a:p>
            <a:pPr algn="just">
              <a:buFont typeface="Arial" panose="020B0604020202020204" pitchFamily="34" charset="0"/>
              <a:buChar char="•"/>
            </a:pPr>
            <a:r>
              <a:rPr lang="en-US" b="0" i="0" dirty="0">
                <a:solidFill>
                  <a:srgbClr val="19191A"/>
                </a:solidFill>
                <a:effectLst/>
                <a:latin typeface="Open Sans" panose="020B0606030504020204" pitchFamily="34" charset="0"/>
              </a:rPr>
              <a:t>Costs more: single mode fiber components and equipment are more expensive than that of multimode fiber. </a:t>
            </a:r>
          </a:p>
          <a:p>
            <a:pPr algn="just">
              <a:buFont typeface="Arial" panose="020B0604020202020204" pitchFamily="34" charset="0"/>
              <a:buChar char="•"/>
            </a:pPr>
            <a:r>
              <a:rPr lang="en-US" b="0" i="0" dirty="0">
                <a:solidFill>
                  <a:srgbClr val="19191A"/>
                </a:solidFill>
                <a:effectLst/>
                <a:latin typeface="Open Sans" panose="020B0606030504020204" pitchFamily="34" charset="0"/>
              </a:rPr>
              <a:t>Multimode fiber can support multiple light modes, its price is higher than single mode fiber. </a:t>
            </a:r>
          </a:p>
          <a:p>
            <a:pPr algn="just">
              <a:buFont typeface="Arial" panose="020B0604020202020204" pitchFamily="34" charset="0"/>
              <a:buChar char="•"/>
            </a:pPr>
            <a:r>
              <a:rPr lang="en-US" b="0" i="0" dirty="0">
                <a:solidFill>
                  <a:srgbClr val="19191A"/>
                </a:solidFill>
                <a:effectLst/>
                <a:latin typeface="Open Sans" panose="020B0606030504020204" pitchFamily="34" charset="0"/>
              </a:rPr>
              <a:t>However, on the device side, single mode fiber devices are more expensive than multimode fiber devices because single mode fiber typically uses solid-state laser diodes. </a:t>
            </a:r>
          </a:p>
          <a:p>
            <a:pPr algn="just">
              <a:buFont typeface="Arial" panose="020B0604020202020204" pitchFamily="34" charset="0"/>
              <a:buChar char="•"/>
            </a:pPr>
            <a:r>
              <a:rPr lang="en-US" b="0" i="0" dirty="0">
                <a:solidFill>
                  <a:srgbClr val="19191A"/>
                </a:solidFill>
                <a:effectLst/>
                <a:latin typeface="Open Sans" panose="020B0606030504020204" pitchFamily="34" charset="0"/>
              </a:rPr>
              <a:t>Stricter technology: it is more difficult to manufacture and handle SMFs than MMFs.</a:t>
            </a:r>
          </a:p>
          <a:p>
            <a:endParaRPr lang="en-US" dirty="0"/>
          </a:p>
        </p:txBody>
      </p:sp>
    </p:spTree>
    <p:extLst>
      <p:ext uri="{BB962C8B-B14F-4D97-AF65-F5344CB8AC3E}">
        <p14:creationId xmlns:p14="http://schemas.microsoft.com/office/powerpoint/2010/main" val="408695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CF98-0C80-B038-9B95-62E5A2BE7592}"/>
              </a:ext>
            </a:extLst>
          </p:cNvPr>
          <p:cNvSpPr>
            <a:spLocks noGrp="1"/>
          </p:cNvSpPr>
          <p:nvPr>
            <p:ph type="title"/>
          </p:nvPr>
        </p:nvSpPr>
        <p:spPr>
          <a:xfrm>
            <a:off x="0" y="121033"/>
            <a:ext cx="12192000" cy="1002089"/>
          </a:xfrm>
        </p:spPr>
        <p:txBody>
          <a:bodyPr anchor="ctr">
            <a:normAutofit/>
          </a:bodyPr>
          <a:lstStyle/>
          <a:p>
            <a:pPr fontAlgn="base"/>
            <a:r>
              <a:rPr lang="en-US" b="1" i="0" dirty="0">
                <a:effectLst/>
              </a:rPr>
              <a:t>Single Mode vs Multimode Fiber Cable</a:t>
            </a:r>
            <a:endParaRPr lang="en-US" dirty="0"/>
          </a:p>
        </p:txBody>
      </p:sp>
      <p:pic>
        <p:nvPicPr>
          <p:cNvPr id="4" name="Picture 3">
            <a:extLst>
              <a:ext uri="{FF2B5EF4-FFF2-40B4-BE49-F238E27FC236}">
                <a16:creationId xmlns:a16="http://schemas.microsoft.com/office/drawing/2014/main" id="{600A7120-EAA1-F7EF-087D-E92E92C99CAB}"/>
              </a:ext>
            </a:extLst>
          </p:cNvPr>
          <p:cNvPicPr>
            <a:picLocks noChangeAspect="1"/>
          </p:cNvPicPr>
          <p:nvPr/>
        </p:nvPicPr>
        <p:blipFill>
          <a:blip r:embed="rId2"/>
          <a:stretch>
            <a:fillRect/>
          </a:stretch>
        </p:blipFill>
        <p:spPr>
          <a:xfrm>
            <a:off x="925830" y="1808710"/>
            <a:ext cx="10287000" cy="4063366"/>
          </a:xfrm>
          <a:prstGeom prst="rect">
            <a:avLst/>
          </a:prstGeom>
          <a:noFill/>
        </p:spPr>
      </p:pic>
    </p:spTree>
    <p:extLst>
      <p:ext uri="{BB962C8B-B14F-4D97-AF65-F5344CB8AC3E}">
        <p14:creationId xmlns:p14="http://schemas.microsoft.com/office/powerpoint/2010/main" val="310945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Structured Wiring System</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Is a modular cabling solution that is flexible</a:t>
            </a:r>
          </a:p>
          <a:p>
            <a:r>
              <a:rPr lang="en-US" dirty="0"/>
              <a:t>Includes both outside cabling and indoor cabling</a:t>
            </a:r>
          </a:p>
          <a:p>
            <a:r>
              <a:rPr lang="en-US" dirty="0"/>
              <a:t>Has the following parts:</a:t>
            </a:r>
          </a:p>
          <a:p>
            <a:pPr lvl="1"/>
            <a:r>
              <a:rPr lang="en-US" dirty="0"/>
              <a:t>Workstation outlet and RJ-45 connections</a:t>
            </a:r>
          </a:p>
          <a:p>
            <a:pPr lvl="1"/>
            <a:r>
              <a:rPr lang="en-US" dirty="0"/>
              <a:t>Intermediate distribution frame (IDF) or wiring closet</a:t>
            </a:r>
          </a:p>
          <a:p>
            <a:pPr lvl="1"/>
            <a:r>
              <a:rPr lang="en-US" dirty="0"/>
              <a:t>Intrabuilding distribution</a:t>
            </a:r>
          </a:p>
          <a:p>
            <a:pPr lvl="1"/>
            <a:r>
              <a:rPr lang="en-US" dirty="0"/>
              <a:t>Main distribution frame (MDF) or data center</a:t>
            </a:r>
          </a:p>
          <a:p>
            <a:pPr lvl="1"/>
            <a:r>
              <a:rPr lang="en-US" dirty="0"/>
              <a:t>Campus or building backbone distribution</a:t>
            </a:r>
          </a:p>
        </p:txBody>
      </p:sp>
    </p:spTree>
    <p:custDataLst>
      <p:tags r:id="rId1"/>
    </p:custDataLst>
    <p:extLst>
      <p:ext uri="{BB962C8B-B14F-4D97-AF65-F5344CB8AC3E}">
        <p14:creationId xmlns:p14="http://schemas.microsoft.com/office/powerpoint/2010/main" val="280996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Example of a Structured Wiring System</a:t>
            </a:r>
          </a:p>
        </p:txBody>
      </p:sp>
      <p:pic>
        <p:nvPicPr>
          <p:cNvPr id="4" name="Picture 3" descr="An illustration presents that a facility includes the fiber telco entrance through which an outside wiring maintains connections between outside plant and inside building cabling. There are three wiring closets, with each unit comprising a mainframe and two desktop P Cs. The mainframes are connected through backbone wiring. The connections between the devices in the rooms are done through horizontal wiring. The outlets of the horizontal cabling system lead to the work areas."/>
          <p:cNvPicPr>
            <a:picLocks noChangeAspect="1"/>
          </p:cNvPicPr>
          <p:nvPr/>
        </p:nvPicPr>
        <p:blipFill>
          <a:blip r:embed="rId4" cstate="print"/>
          <a:stretch>
            <a:fillRect/>
          </a:stretch>
        </p:blipFill>
        <p:spPr>
          <a:xfrm>
            <a:off x="3314662" y="1452596"/>
            <a:ext cx="4926089" cy="4780937"/>
          </a:xfrm>
          <a:prstGeom prst="rect">
            <a:avLst/>
          </a:prstGeom>
        </p:spPr>
      </p:pic>
      <p:sp>
        <p:nvSpPr>
          <p:cNvPr id="6" name="Rectangle 5"/>
          <p:cNvSpPr/>
          <p:nvPr/>
        </p:nvSpPr>
        <p:spPr>
          <a:xfrm>
            <a:off x="3207544" y="6248763"/>
            <a:ext cx="6096000" cy="369332"/>
          </a:xfrm>
          <a:prstGeom prst="rect">
            <a:avLst/>
          </a:prstGeom>
        </p:spPr>
        <p:txBody>
          <a:bodyPr>
            <a:spAutoFit/>
          </a:bodyPr>
          <a:lstStyle/>
          <a:p>
            <a:r>
              <a:rPr lang="en-US" b="1" dirty="0">
                <a:latin typeface="Arial" pitchFamily="34" charset="0"/>
                <a:cs typeface="Arial" pitchFamily="34" charset="0"/>
              </a:rPr>
              <a:t>FIGURE 4-9 </a:t>
            </a:r>
            <a:r>
              <a:rPr lang="en-US" dirty="0">
                <a:latin typeface="Arial" pitchFamily="34" charset="0"/>
                <a:cs typeface="Arial" pitchFamily="34" charset="0"/>
              </a:rPr>
              <a:t>An example of a structured wiring system. </a:t>
            </a:r>
          </a:p>
        </p:txBody>
      </p:sp>
    </p:spTree>
    <p:custDataLst>
      <p:tags r:id="rId1"/>
    </p:custDataLst>
    <p:extLst>
      <p:ext uri="{BB962C8B-B14F-4D97-AF65-F5344CB8AC3E}">
        <p14:creationId xmlns:p14="http://schemas.microsoft.com/office/powerpoint/2010/main" val="290795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Data Link Layer: OSI Layer 2</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3">
              <a:lumMod val="20000"/>
              <a:lumOff val="80000"/>
            </a:schemeClr>
          </a:solidFill>
        </p:spPr>
        <p:txBody>
          <a:bodyPr/>
          <a:lstStyle/>
          <a:p>
            <a:r>
              <a:rPr lang="en-US" dirty="0"/>
              <a:t>Think of Data Link Layer as the physical envelope (frame format) that you put the letter in, where the letter is composed of a series of 1’s and 0’s </a:t>
            </a:r>
          </a:p>
          <a:p>
            <a:r>
              <a:rPr lang="en-US" dirty="0"/>
              <a:t>Frame format</a:t>
            </a:r>
          </a:p>
          <a:p>
            <a:pPr lvl="1"/>
            <a:r>
              <a:rPr lang="en-US" dirty="0"/>
              <a:t>Is based on 8 bits or 1 octet, also known as a byte</a:t>
            </a:r>
          </a:p>
          <a:p>
            <a:pPr lvl="1"/>
            <a:r>
              <a:rPr lang="en-US" dirty="0"/>
              <a:t>Is what defines the structure of the 1’s and 0’s being transmitted</a:t>
            </a:r>
          </a:p>
          <a:p>
            <a:r>
              <a:rPr lang="en-US" dirty="0"/>
              <a:t>Data Link Layer prepares data to be placed onto the physical link</a:t>
            </a:r>
          </a:p>
          <a:p>
            <a:endParaRPr lang="en-US" dirty="0"/>
          </a:p>
          <a:p>
            <a:endParaRPr lang="en-US" dirty="0"/>
          </a:p>
          <a:p>
            <a:endParaRPr lang="en-US" dirty="0"/>
          </a:p>
          <a:p>
            <a:endParaRPr lang="en-US" dirty="0"/>
          </a:p>
        </p:txBody>
      </p:sp>
      <p:graphicFrame>
        <p:nvGraphicFramePr>
          <p:cNvPr id="5" name="Content Placeholder 4">
            <a:extLst>
              <a:ext uri="{FF2B5EF4-FFF2-40B4-BE49-F238E27FC236}">
                <a16:creationId xmlns:a16="http://schemas.microsoft.com/office/drawing/2014/main" id="{4C8D70DC-F716-448F-8F60-C328B86218BA}"/>
              </a:ext>
            </a:extLst>
          </p:cNvPr>
          <p:cNvGraphicFramePr>
            <a:graphicFrameLocks noGrp="1"/>
          </p:cNvGraphicFramePr>
          <p:nvPr>
            <p:ph sz="half" idx="2"/>
            <p:extLst>
              <p:ext uri="{D42A27DB-BD31-4B8C-83A1-F6EECF244321}">
                <p14:modId xmlns:p14="http://schemas.microsoft.com/office/powerpoint/2010/main" val="824155825"/>
              </p:ext>
            </p:extLst>
          </p:nvPr>
        </p:nvGraphicFramePr>
        <p:xfrm>
          <a:off x="6415088" y="1460500"/>
          <a:ext cx="4862512" cy="4730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83403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2152-D96E-876F-C702-89A67A82685A}"/>
              </a:ext>
            </a:extLst>
          </p:cNvPr>
          <p:cNvSpPr>
            <a:spLocks noGrp="1"/>
          </p:cNvSpPr>
          <p:nvPr>
            <p:ph type="title"/>
          </p:nvPr>
        </p:nvSpPr>
        <p:spPr/>
        <p:txBody>
          <a:bodyPr/>
          <a:lstStyle/>
          <a:p>
            <a:pPr>
              <a:lnSpc>
                <a:spcPct val="100000"/>
              </a:lnSpc>
              <a:spcBef>
                <a:spcPts val="0"/>
              </a:spcBef>
              <a:defRPr/>
            </a:pPr>
            <a:r>
              <a:rPr lang="en-US" sz="2200" dirty="0">
                <a:latin typeface="Arial" panose="020B0604020202020204" pitchFamily="34" charset="0"/>
                <a:cs typeface="Arial" panose="020B0604020202020204" pitchFamily="34" charset="0"/>
              </a:rPr>
              <a:t>Media Access Control (MAC)</a:t>
            </a:r>
            <a:br>
              <a:rPr lang="en-US" sz="2200" dirty="0">
                <a:solidFill>
                  <a:schemeClr val="tx1"/>
                </a:solidFill>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5B377D8-E925-C6B8-B7A4-DC0B570DF87E}"/>
              </a:ext>
            </a:extLst>
          </p:cNvPr>
          <p:cNvSpPr>
            <a:spLocks noGrp="1"/>
          </p:cNvSpPr>
          <p:nvPr>
            <p:ph sz="half" idx="1"/>
          </p:nvPr>
        </p:nvSpPr>
        <p:spPr/>
        <p:txBody>
          <a:bodyPr/>
          <a:lstStyle/>
          <a:p>
            <a:r>
              <a:rPr lang="en-US" dirty="0">
                <a:effectLst/>
                <a:latin typeface="Helvetica" pitchFamily="2" charset="0"/>
              </a:rPr>
              <a:t>The MAC sublayer controls access to the media. </a:t>
            </a:r>
          </a:p>
          <a:p>
            <a:r>
              <a:rPr lang="en-US" dirty="0">
                <a:effectLst/>
                <a:latin typeface="Helvetica" pitchFamily="2" charset="0"/>
              </a:rPr>
              <a:t>This is where the Ethernet transceiver operates and interfaces with the Physical Layer. </a:t>
            </a:r>
          </a:p>
          <a:p>
            <a:r>
              <a:rPr lang="en-US" dirty="0">
                <a:effectLst/>
                <a:latin typeface="Helvetica" pitchFamily="2" charset="0"/>
              </a:rPr>
              <a:t>This sublayer listens to the network, and transmits or receives Ethernet frames onto the physical network</a:t>
            </a:r>
          </a:p>
          <a:p>
            <a:endParaRPr lang="en-US" dirty="0"/>
          </a:p>
        </p:txBody>
      </p:sp>
      <p:sp>
        <p:nvSpPr>
          <p:cNvPr id="4" name="Content Placeholder 3">
            <a:extLst>
              <a:ext uri="{FF2B5EF4-FFF2-40B4-BE49-F238E27FC236}">
                <a16:creationId xmlns:a16="http://schemas.microsoft.com/office/drawing/2014/main" id="{5338B61F-99D2-016E-9B8B-CDA019FBBB0E}"/>
              </a:ext>
            </a:extLst>
          </p:cNvPr>
          <p:cNvSpPr>
            <a:spLocks noGrp="1"/>
          </p:cNvSpPr>
          <p:nvPr>
            <p:ph sz="half" idx="2"/>
          </p:nvPr>
        </p:nvSpPr>
        <p:spPr/>
        <p:txBody>
          <a:bodyPr/>
          <a:lstStyle/>
          <a:p>
            <a:r>
              <a:rPr lang="en-US" dirty="0">
                <a:effectLst/>
                <a:latin typeface="Helvetica" pitchFamily="2" charset="0"/>
              </a:rPr>
              <a:t>This listening is the carrier sense of carrier sense multiple access with collision detection</a:t>
            </a:r>
          </a:p>
          <a:p>
            <a:r>
              <a:rPr lang="en-US" dirty="0">
                <a:effectLst/>
                <a:latin typeface="Helvetica" pitchFamily="2" charset="0"/>
              </a:rPr>
              <a:t>(CSMA/CD).</a:t>
            </a:r>
          </a:p>
          <a:p>
            <a:endParaRPr lang="en-US" dirty="0"/>
          </a:p>
        </p:txBody>
      </p:sp>
    </p:spTree>
    <p:extLst>
      <p:ext uri="{BB962C8B-B14F-4D97-AF65-F5344CB8AC3E}">
        <p14:creationId xmlns:p14="http://schemas.microsoft.com/office/powerpoint/2010/main" val="140672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49CE-A150-21C8-25A0-60D974D4CCAA}"/>
              </a:ext>
            </a:extLst>
          </p:cNvPr>
          <p:cNvSpPr>
            <a:spLocks noGrp="1"/>
          </p:cNvSpPr>
          <p:nvPr>
            <p:ph type="title"/>
          </p:nvPr>
        </p:nvSpPr>
        <p:spPr/>
        <p:txBody>
          <a:bodyPr/>
          <a:lstStyle/>
          <a:p>
            <a:r>
              <a:rPr lang="en-US" dirty="0">
                <a:effectLst/>
                <a:latin typeface="Helvetica" pitchFamily="2" charset="0"/>
              </a:rPr>
              <a:t>Logical Link Control (LLC)</a:t>
            </a:r>
            <a:br>
              <a:rPr lang="en-US" dirty="0">
                <a:effectLst/>
                <a:latin typeface="Helvetica" pitchFamily="2" charset="0"/>
              </a:rPr>
            </a:br>
            <a:endParaRPr lang="en-US" dirty="0"/>
          </a:p>
        </p:txBody>
      </p:sp>
      <p:sp>
        <p:nvSpPr>
          <p:cNvPr id="3" name="Content Placeholder 2">
            <a:extLst>
              <a:ext uri="{FF2B5EF4-FFF2-40B4-BE49-F238E27FC236}">
                <a16:creationId xmlns:a16="http://schemas.microsoft.com/office/drawing/2014/main" id="{CCE1ECD6-11C0-EDC3-9856-425615D73659}"/>
              </a:ext>
            </a:extLst>
          </p:cNvPr>
          <p:cNvSpPr>
            <a:spLocks noGrp="1"/>
          </p:cNvSpPr>
          <p:nvPr>
            <p:ph sz="half" idx="1"/>
          </p:nvPr>
        </p:nvSpPr>
        <p:spPr/>
        <p:txBody>
          <a:bodyPr/>
          <a:lstStyle/>
          <a:p>
            <a:r>
              <a:rPr lang="en-US" dirty="0">
                <a:effectLst/>
                <a:latin typeface="Helvetica" pitchFamily="2" charset="0"/>
              </a:rPr>
              <a:t>The LLC sublayer controls linking logically. </a:t>
            </a:r>
          </a:p>
          <a:p>
            <a:r>
              <a:rPr lang="en-US" dirty="0">
                <a:effectLst/>
                <a:latin typeface="Helvetica" pitchFamily="2" charset="0"/>
              </a:rPr>
              <a:t>The LLC sublayer sits above the MAC sublayer and acts like a traffic cop, organizing the upper layer protocols into their MAC layer frame prior to transmission onto the network. </a:t>
            </a:r>
            <a:endParaRPr lang="en-US" dirty="0"/>
          </a:p>
        </p:txBody>
      </p:sp>
      <p:sp>
        <p:nvSpPr>
          <p:cNvPr id="4" name="Content Placeholder 3">
            <a:extLst>
              <a:ext uri="{FF2B5EF4-FFF2-40B4-BE49-F238E27FC236}">
                <a16:creationId xmlns:a16="http://schemas.microsoft.com/office/drawing/2014/main" id="{11B480FD-D760-F7AC-909D-4B99519A568C}"/>
              </a:ext>
            </a:extLst>
          </p:cNvPr>
          <p:cNvSpPr>
            <a:spLocks noGrp="1"/>
          </p:cNvSpPr>
          <p:nvPr>
            <p:ph sz="half" idx="2"/>
          </p:nvPr>
        </p:nvSpPr>
        <p:spPr/>
        <p:txBody>
          <a:bodyPr/>
          <a:lstStyle/>
          <a:p>
            <a:r>
              <a:rPr lang="en-US" dirty="0">
                <a:effectLst/>
                <a:latin typeface="Helvetica" pitchFamily="2" charset="0"/>
              </a:rPr>
              <a:t>Think of the LLC sublayer as the flow and error control traffic cop. </a:t>
            </a:r>
          </a:p>
          <a:p>
            <a:r>
              <a:rPr lang="en-US" dirty="0">
                <a:effectLst/>
                <a:latin typeface="Helvetica" pitchFamily="2" charset="0"/>
              </a:rPr>
              <a:t>It</a:t>
            </a:r>
            <a:r>
              <a:rPr lang="en-US" dirty="0">
                <a:latin typeface="Helvetica" pitchFamily="2" charset="0"/>
              </a:rPr>
              <a:t> </a:t>
            </a:r>
            <a:r>
              <a:rPr lang="en-US" dirty="0">
                <a:effectLst/>
                <a:latin typeface="Helvetica" pitchFamily="2" charset="0"/>
              </a:rPr>
              <a:t>allows multipoint communications over a computer network.</a:t>
            </a:r>
          </a:p>
          <a:p>
            <a:endParaRPr lang="en-US" dirty="0"/>
          </a:p>
        </p:txBody>
      </p:sp>
    </p:spTree>
    <p:extLst>
      <p:ext uri="{BB962C8B-B14F-4D97-AF65-F5344CB8AC3E}">
        <p14:creationId xmlns:p14="http://schemas.microsoft.com/office/powerpoint/2010/main" val="317893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The Data Link Layer and its Sublayers</a:t>
            </a:r>
          </a:p>
        </p:txBody>
      </p:sp>
      <p:pic>
        <p:nvPicPr>
          <p:cNvPr id="4" name="Picture 3" descr="An illustration presents that a computer used by a client communicates with the server through the data link layer. This layer has two sublayers: the logical link control, L L C, sublayer and the media access control M A C, sublayer. The M A C sublayer is connected to the ethernet LAN with a 24-Port P o E plus L 3 switch. The ethernet LAN is in turn connected to the server."/>
          <p:cNvPicPr>
            <a:picLocks noChangeAspect="1"/>
          </p:cNvPicPr>
          <p:nvPr/>
        </p:nvPicPr>
        <p:blipFill>
          <a:blip r:embed="rId4" cstate="print"/>
          <a:stretch>
            <a:fillRect/>
          </a:stretch>
        </p:blipFill>
        <p:spPr>
          <a:xfrm>
            <a:off x="3749039" y="1378164"/>
            <a:ext cx="5078437" cy="4660695"/>
          </a:xfrm>
          <a:prstGeom prst="rect">
            <a:avLst/>
          </a:prstGeom>
        </p:spPr>
      </p:pic>
      <p:sp>
        <p:nvSpPr>
          <p:cNvPr id="6" name="Rectangle 5"/>
          <p:cNvSpPr/>
          <p:nvPr/>
        </p:nvSpPr>
        <p:spPr>
          <a:xfrm>
            <a:off x="3639013" y="6042466"/>
            <a:ext cx="6096000" cy="369332"/>
          </a:xfrm>
          <a:prstGeom prst="rect">
            <a:avLst/>
          </a:prstGeom>
        </p:spPr>
        <p:txBody>
          <a:bodyPr>
            <a:spAutoFit/>
          </a:bodyPr>
          <a:lstStyle/>
          <a:p>
            <a:r>
              <a:rPr lang="en-US" b="1" dirty="0">
                <a:latin typeface="Arial" pitchFamily="34" charset="0"/>
                <a:cs typeface="Arial" pitchFamily="34" charset="0"/>
              </a:rPr>
              <a:t>FIGURE 4-11 </a:t>
            </a:r>
            <a:r>
              <a:rPr lang="en-US" dirty="0">
                <a:latin typeface="Arial" pitchFamily="34" charset="0"/>
                <a:cs typeface="Arial" pitchFamily="34" charset="0"/>
              </a:rPr>
              <a:t>The Data Link Layer and its </a:t>
            </a:r>
            <a:r>
              <a:rPr lang="en-US" dirty="0" err="1">
                <a:latin typeface="Arial" pitchFamily="34" charset="0"/>
                <a:cs typeface="Arial" pitchFamily="34" charset="0"/>
              </a:rPr>
              <a:t>sublayers</a:t>
            </a:r>
            <a:r>
              <a:rPr lang="en-US" dirty="0">
                <a:latin typeface="Arial" pitchFamily="34" charset="0"/>
                <a:cs typeface="Arial" pitchFamily="34" charset="0"/>
              </a:rPr>
              <a:t>.</a:t>
            </a:r>
          </a:p>
        </p:txBody>
      </p:sp>
    </p:spTree>
    <p:custDataLst>
      <p:tags r:id="rId1"/>
    </p:custDataLst>
    <p:extLst>
      <p:ext uri="{BB962C8B-B14F-4D97-AF65-F5344CB8AC3E}">
        <p14:creationId xmlns:p14="http://schemas.microsoft.com/office/powerpoint/2010/main" val="135128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Differentiate between the standards, specifications, technologies, and infrastructure that drive current LAN connectivity.</a:t>
            </a:r>
          </a:p>
          <a:p>
            <a:endParaRPr lang="en-US" dirty="0"/>
          </a:p>
          <a:p>
            <a:endParaRPr lang="en-US" dirty="0"/>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4225830"/>
          </a:xfrm>
        </p:spPr>
        <p:txBody>
          <a:bodyPr/>
          <a:lstStyle/>
          <a:p>
            <a:r>
              <a:rPr lang="en-US" sz="2000" dirty="0"/>
              <a:t>The IEEE 802.3 standard and specifications</a:t>
            </a:r>
          </a:p>
          <a:p>
            <a:r>
              <a:rPr lang="en-US" sz="2000" dirty="0"/>
              <a:t>The Physical Layer and Data Link Layer</a:t>
            </a:r>
          </a:p>
          <a:p>
            <a:r>
              <a:rPr lang="en-US" sz="2000" dirty="0"/>
              <a:t>Structured wiring and internetworking Ethernet LANs</a:t>
            </a:r>
          </a:p>
          <a:p>
            <a:r>
              <a:rPr lang="en-US" sz="2000" dirty="0"/>
              <a:t>Designing Ethernet networks for workgroups, buildings, campuses, and metropolitan area networks</a:t>
            </a:r>
          </a:p>
          <a:p>
            <a:r>
              <a:rPr lang="en-US" sz="2000" dirty="0"/>
              <a:t>GigE and 10 GigE specifications, and backbone trunking</a:t>
            </a:r>
          </a:p>
          <a:p>
            <a:pPr marL="0" indent="0">
              <a:buNone/>
            </a:pPr>
            <a:endParaRPr lang="en-US" dirty="0"/>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Ethernet and IEEE 802.3 Frame Formats</a:t>
            </a:r>
          </a:p>
        </p:txBody>
      </p:sp>
      <p:pic>
        <p:nvPicPr>
          <p:cNvPr id="4" name="Picture 3" descr="An illustration presents that the structure of Ethernet II is as follows: The preamble field has 8 bytes. The destination address field and source address field have 6 bytes each. The ether-type field size is 2-byte long. The data field size is 46–1500 bytes. The frame checksum, F C S, field is 4 bytes. The structure of I E E E 802.3 is as follows: The preamble field has 8 bytes. The start of frame, S O F, field has 1 byte. The destination address field and source address field have 6 bytes each. The ether-type field size is 2-byte long. The 802.2 header and data size is 46–1500 bytes. The F C S field is 4 bytes. The structure of the extended ethernet frame is as follows: 802.3 M A C—The destination address field and source address field have 6 bytes each. The ether-type field size is 2-byte long. 802.2 L L C—D S A P and S S A P have one 1 byte each; the control field has one 1 byte. 802.2 SNAP—O U I has three bytes and the ether-type field size is 2-byte long. The data field size is 46–1500 bytes. The cyclic redundancy check, C R C, is 4 bytes."/>
          <p:cNvPicPr>
            <a:picLocks noChangeAspect="1"/>
          </p:cNvPicPr>
          <p:nvPr/>
        </p:nvPicPr>
        <p:blipFill>
          <a:blip r:embed="rId4" cstate="print"/>
          <a:stretch>
            <a:fillRect/>
          </a:stretch>
        </p:blipFill>
        <p:spPr>
          <a:xfrm>
            <a:off x="2538182" y="1808899"/>
            <a:ext cx="7546379" cy="3875649"/>
          </a:xfrm>
          <a:prstGeom prst="rect">
            <a:avLst/>
          </a:prstGeom>
        </p:spPr>
      </p:pic>
      <p:sp>
        <p:nvSpPr>
          <p:cNvPr id="6" name="Rectangle 5"/>
          <p:cNvSpPr/>
          <p:nvPr/>
        </p:nvSpPr>
        <p:spPr>
          <a:xfrm>
            <a:off x="2487867" y="5660323"/>
            <a:ext cx="6096000" cy="369332"/>
          </a:xfrm>
          <a:prstGeom prst="rect">
            <a:avLst/>
          </a:prstGeom>
        </p:spPr>
        <p:txBody>
          <a:bodyPr>
            <a:spAutoFit/>
          </a:bodyPr>
          <a:lstStyle/>
          <a:p>
            <a:r>
              <a:rPr lang="en-US" b="1" dirty="0">
                <a:latin typeface="Arial" pitchFamily="34" charset="0"/>
                <a:cs typeface="Arial" pitchFamily="34" charset="0"/>
              </a:rPr>
              <a:t>FIGURE 4-12 </a:t>
            </a:r>
            <a:r>
              <a:rPr lang="en-US" dirty="0">
                <a:latin typeface="Arial" pitchFamily="34" charset="0"/>
                <a:cs typeface="Arial" pitchFamily="34" charset="0"/>
              </a:rPr>
              <a:t>Ethernet II and IEEE 802.3 frame formats.</a:t>
            </a:r>
          </a:p>
        </p:txBody>
      </p:sp>
    </p:spTree>
    <p:custDataLst>
      <p:tags r:id="rId1"/>
    </p:custDataLst>
    <p:extLst>
      <p:ext uri="{BB962C8B-B14F-4D97-AF65-F5344CB8AC3E}">
        <p14:creationId xmlns:p14="http://schemas.microsoft.com/office/powerpoint/2010/main" val="58596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37F38F7-B04D-BE1A-3ECC-E4804A293E0F}"/>
              </a:ext>
            </a:extLst>
          </p:cNvPr>
          <p:cNvSpPr>
            <a:spLocks noGrp="1"/>
          </p:cNvSpPr>
          <p:nvPr>
            <p:ph type="title"/>
          </p:nvPr>
        </p:nvSpPr>
        <p:spPr>
          <a:xfrm>
            <a:off x="0" y="121033"/>
            <a:ext cx="12192000" cy="1002089"/>
          </a:xfrm>
        </p:spPr>
        <p:txBody>
          <a:bodyPr/>
          <a:lstStyle/>
          <a:p>
            <a:r>
              <a:rPr lang="en-US" dirty="0"/>
              <a:t>IEEE 802.3 Frame Format</a:t>
            </a:r>
          </a:p>
        </p:txBody>
      </p:sp>
      <p:pic>
        <p:nvPicPr>
          <p:cNvPr id="8" name="Content Placeholder 7" descr="Timeline&#10;&#10;Description automatically generated">
            <a:extLst>
              <a:ext uri="{FF2B5EF4-FFF2-40B4-BE49-F238E27FC236}">
                <a16:creationId xmlns:a16="http://schemas.microsoft.com/office/drawing/2014/main" id="{75CD364D-6412-EA4F-78BC-A059EEE4F8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2500" y="2327563"/>
            <a:ext cx="10287000" cy="3157005"/>
          </a:xfrm>
          <a:noFill/>
        </p:spPr>
      </p:pic>
    </p:spTree>
    <p:extLst>
      <p:ext uri="{BB962C8B-B14F-4D97-AF65-F5344CB8AC3E}">
        <p14:creationId xmlns:p14="http://schemas.microsoft.com/office/powerpoint/2010/main" val="75779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9296C-EE47-E860-916F-B74AEEE4FD3D}"/>
              </a:ext>
            </a:extLst>
          </p:cNvPr>
          <p:cNvSpPr>
            <a:spLocks noGrp="1"/>
          </p:cNvSpPr>
          <p:nvPr>
            <p:ph type="title"/>
          </p:nvPr>
        </p:nvSpPr>
        <p:spPr/>
        <p:txBody>
          <a:bodyPr/>
          <a:lstStyle/>
          <a:p>
            <a:r>
              <a:rPr lang="en-US" dirty="0"/>
              <a:t>IEEE 802.3 Frame Format</a:t>
            </a:r>
          </a:p>
        </p:txBody>
      </p:sp>
      <p:sp>
        <p:nvSpPr>
          <p:cNvPr id="5" name="Content Placeholder 4">
            <a:extLst>
              <a:ext uri="{FF2B5EF4-FFF2-40B4-BE49-F238E27FC236}">
                <a16:creationId xmlns:a16="http://schemas.microsoft.com/office/drawing/2014/main" id="{BAE39225-650B-087E-F76F-04C4DF154B97}"/>
              </a:ext>
            </a:extLst>
          </p:cNvPr>
          <p:cNvSpPr>
            <a:spLocks noGrp="1"/>
          </p:cNvSpPr>
          <p:nvPr>
            <p:ph sz="half" idx="1"/>
          </p:nvPr>
        </p:nvSpPr>
        <p:spPr/>
        <p:txBody>
          <a:bodyPr/>
          <a:lstStyle/>
          <a:p>
            <a:pPr algn="l" fontAlgn="base">
              <a:buFont typeface="Arial" panose="020B0604020202020204" pitchFamily="34" charset="0"/>
              <a:buChar char="•"/>
            </a:pPr>
            <a:r>
              <a:rPr lang="en-US" b="1" i="0" dirty="0">
                <a:solidFill>
                  <a:srgbClr val="273239"/>
                </a:solidFill>
                <a:effectLst/>
                <a:latin typeface="urw-din"/>
              </a:rPr>
              <a:t>PREAMBLE –</a:t>
            </a:r>
            <a:r>
              <a:rPr lang="en-US" b="0" i="0" dirty="0">
                <a:solidFill>
                  <a:srgbClr val="273239"/>
                </a:solidFill>
                <a:effectLst/>
                <a:latin typeface="urw-din"/>
              </a:rPr>
              <a:t> Ethernet frame starts with 7-Bytes Preamble. </a:t>
            </a:r>
          </a:p>
          <a:p>
            <a:pPr algn="l" fontAlgn="base">
              <a:buFont typeface="Arial" panose="020B0604020202020204" pitchFamily="34" charset="0"/>
              <a:buChar char="•"/>
            </a:pPr>
            <a:r>
              <a:rPr lang="en-US" b="0" i="0" dirty="0">
                <a:solidFill>
                  <a:srgbClr val="273239"/>
                </a:solidFill>
                <a:effectLst/>
                <a:latin typeface="urw-din"/>
              </a:rPr>
              <a:t>This is a pattern of alternative 0’s and 1’s which indicates starting of the frame and allow sender and receiver to establish bit synchronization. </a:t>
            </a:r>
          </a:p>
          <a:p>
            <a:pPr algn="l" fontAlgn="base">
              <a:buFont typeface="Arial" panose="020B0604020202020204" pitchFamily="34" charset="0"/>
              <a:buChar char="•"/>
            </a:pPr>
            <a:r>
              <a:rPr lang="en-US" b="0" i="0" dirty="0">
                <a:solidFill>
                  <a:srgbClr val="273239"/>
                </a:solidFill>
                <a:effectLst/>
                <a:latin typeface="urw-din"/>
              </a:rPr>
              <a:t>Initially, PRE (Preamble) was introduced to allow for the loss of a few bits due to signal delays. </a:t>
            </a:r>
          </a:p>
          <a:p>
            <a:endParaRPr lang="en-US" dirty="0"/>
          </a:p>
        </p:txBody>
      </p:sp>
      <p:sp>
        <p:nvSpPr>
          <p:cNvPr id="6" name="Content Placeholder 5">
            <a:extLst>
              <a:ext uri="{FF2B5EF4-FFF2-40B4-BE49-F238E27FC236}">
                <a16:creationId xmlns:a16="http://schemas.microsoft.com/office/drawing/2014/main" id="{1D9F0101-1141-D0D1-3508-50BAC7EBDB75}"/>
              </a:ext>
            </a:extLst>
          </p:cNvPr>
          <p:cNvSpPr>
            <a:spLocks noGrp="1"/>
          </p:cNvSpPr>
          <p:nvPr>
            <p:ph sz="half" idx="2"/>
          </p:nvPr>
        </p:nvSpPr>
        <p:spPr/>
        <p:txBody>
          <a:bodyPr/>
          <a:lstStyle/>
          <a:p>
            <a:r>
              <a:rPr lang="en-US" b="0" i="0" dirty="0">
                <a:solidFill>
                  <a:srgbClr val="273239"/>
                </a:solidFill>
                <a:effectLst/>
                <a:latin typeface="urw-din"/>
              </a:rPr>
              <a:t>But today’s high-speed Ethernet don’t need Preamble to protect the frame bits.</a:t>
            </a:r>
            <a:br>
              <a:rPr lang="en-US" b="0" i="0" dirty="0">
                <a:solidFill>
                  <a:srgbClr val="273239"/>
                </a:solidFill>
                <a:effectLst/>
                <a:latin typeface="urw-din"/>
              </a:rPr>
            </a:br>
            <a:endParaRPr lang="en-US" b="0" i="0" dirty="0">
              <a:solidFill>
                <a:srgbClr val="273239"/>
              </a:solidFill>
              <a:effectLst/>
              <a:latin typeface="urw-din"/>
            </a:endParaRPr>
          </a:p>
          <a:p>
            <a:r>
              <a:rPr lang="en-US" b="0" i="0" dirty="0">
                <a:solidFill>
                  <a:srgbClr val="273239"/>
                </a:solidFill>
                <a:effectLst/>
                <a:latin typeface="urw-din"/>
              </a:rPr>
              <a:t>PRE (Preamble) indicates the receiver that frame is coming and allow the receiver to lock onto the data stream before the actual frame begins.</a:t>
            </a:r>
          </a:p>
          <a:p>
            <a:endParaRPr lang="en-US" dirty="0"/>
          </a:p>
        </p:txBody>
      </p:sp>
    </p:spTree>
    <p:extLst>
      <p:ext uri="{BB962C8B-B14F-4D97-AF65-F5344CB8AC3E}">
        <p14:creationId xmlns:p14="http://schemas.microsoft.com/office/powerpoint/2010/main" val="385874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5199-E7CA-24A8-4AA7-FF24767505A1}"/>
              </a:ext>
            </a:extLst>
          </p:cNvPr>
          <p:cNvSpPr>
            <a:spLocks noGrp="1"/>
          </p:cNvSpPr>
          <p:nvPr>
            <p:ph type="title"/>
          </p:nvPr>
        </p:nvSpPr>
        <p:spPr/>
        <p:txBody>
          <a:bodyPr/>
          <a:lstStyle/>
          <a:p>
            <a:r>
              <a:rPr lang="en-US" dirty="0"/>
              <a:t>IEEE 802.3 Frame Format</a:t>
            </a:r>
          </a:p>
        </p:txBody>
      </p:sp>
      <p:sp>
        <p:nvSpPr>
          <p:cNvPr id="3" name="Content Placeholder 2">
            <a:extLst>
              <a:ext uri="{FF2B5EF4-FFF2-40B4-BE49-F238E27FC236}">
                <a16:creationId xmlns:a16="http://schemas.microsoft.com/office/drawing/2014/main" id="{9FCE7523-34CB-9268-1915-CA7AC17CB265}"/>
              </a:ext>
            </a:extLst>
          </p:cNvPr>
          <p:cNvSpPr>
            <a:spLocks noGrp="1"/>
          </p:cNvSpPr>
          <p:nvPr>
            <p:ph sz="half" idx="1"/>
          </p:nvPr>
        </p:nvSpPr>
        <p:spPr/>
        <p:txBody>
          <a:bodyPr/>
          <a:lstStyle/>
          <a:p>
            <a:r>
              <a:rPr lang="en-US" b="1" i="0" dirty="0">
                <a:solidFill>
                  <a:srgbClr val="273239"/>
                </a:solidFill>
                <a:effectLst/>
                <a:latin typeface="urw-din"/>
              </a:rPr>
              <a:t>Start of frame delimiter (SFD) –</a:t>
            </a:r>
            <a:r>
              <a:rPr lang="en-US" b="0" i="0" dirty="0">
                <a:solidFill>
                  <a:srgbClr val="273239"/>
                </a:solidFill>
                <a:effectLst/>
                <a:latin typeface="urw-din"/>
              </a:rPr>
              <a:t> This is a 1-Byte field which is always set to 10101011. </a:t>
            </a:r>
          </a:p>
          <a:p>
            <a:r>
              <a:rPr lang="en-US" b="0" i="0" dirty="0">
                <a:solidFill>
                  <a:srgbClr val="273239"/>
                </a:solidFill>
                <a:effectLst/>
                <a:latin typeface="urw-din"/>
              </a:rPr>
              <a:t>SFD indicates that upcoming bits are starting of the frame, which is the destination address. </a:t>
            </a:r>
          </a:p>
          <a:p>
            <a:r>
              <a:rPr lang="en-US" b="0" i="0" dirty="0">
                <a:solidFill>
                  <a:srgbClr val="273239"/>
                </a:solidFill>
                <a:effectLst/>
                <a:latin typeface="urw-din"/>
              </a:rPr>
              <a:t>Sometimes SFD is considered the part of PRE, this is the reason Preamble is described as 8 Bytes in many places. </a:t>
            </a:r>
          </a:p>
          <a:p>
            <a:r>
              <a:rPr lang="en-US" b="0" i="0" dirty="0">
                <a:solidFill>
                  <a:srgbClr val="273239"/>
                </a:solidFill>
                <a:effectLst/>
                <a:latin typeface="urw-din"/>
              </a:rPr>
              <a:t>The SFD warns station or stations that this is the last chance for synchronization.</a:t>
            </a:r>
          </a:p>
          <a:p>
            <a:endParaRPr lang="en-US" dirty="0"/>
          </a:p>
        </p:txBody>
      </p:sp>
      <p:sp>
        <p:nvSpPr>
          <p:cNvPr id="4" name="Content Placeholder 3">
            <a:extLst>
              <a:ext uri="{FF2B5EF4-FFF2-40B4-BE49-F238E27FC236}">
                <a16:creationId xmlns:a16="http://schemas.microsoft.com/office/drawing/2014/main" id="{E3387B48-00CC-B444-29F5-5B1A4377271E}"/>
              </a:ext>
            </a:extLst>
          </p:cNvPr>
          <p:cNvSpPr>
            <a:spLocks noGrp="1"/>
          </p:cNvSpPr>
          <p:nvPr>
            <p:ph sz="half" idx="2"/>
          </p:nvPr>
        </p:nvSpPr>
        <p:spPr/>
        <p:txBody>
          <a:bodyPr/>
          <a:lstStyle/>
          <a:p>
            <a:pPr algn="l" fontAlgn="base">
              <a:buFont typeface="Arial" panose="020B0604020202020204" pitchFamily="34" charset="0"/>
              <a:buChar char="•"/>
            </a:pPr>
            <a:r>
              <a:rPr lang="en-US" b="1" i="0" dirty="0">
                <a:solidFill>
                  <a:srgbClr val="273239"/>
                </a:solidFill>
                <a:effectLst/>
                <a:latin typeface="urw-din"/>
              </a:rPr>
              <a:t>Destination Address –</a:t>
            </a:r>
            <a:r>
              <a:rPr lang="en-US" b="0" i="0" dirty="0">
                <a:solidFill>
                  <a:srgbClr val="273239"/>
                </a:solidFill>
                <a:effectLst/>
                <a:latin typeface="urw-din"/>
              </a:rPr>
              <a:t> This is 6-Byte field which contains the MAC address of machine for which data is destined.</a:t>
            </a:r>
          </a:p>
          <a:p>
            <a:pPr algn="l" fontAlgn="base">
              <a:buFont typeface="Arial" panose="020B0604020202020204" pitchFamily="34" charset="0"/>
              <a:buChar char="•"/>
            </a:pPr>
            <a:r>
              <a:rPr lang="en-US" b="1" i="0" dirty="0">
                <a:solidFill>
                  <a:srgbClr val="273239"/>
                </a:solidFill>
                <a:effectLst/>
                <a:latin typeface="urw-din"/>
              </a:rPr>
              <a:t>Source Address –</a:t>
            </a:r>
            <a:r>
              <a:rPr lang="en-US" b="0" i="0" dirty="0">
                <a:solidFill>
                  <a:srgbClr val="273239"/>
                </a:solidFill>
                <a:effectLst/>
                <a:latin typeface="urw-din"/>
              </a:rPr>
              <a:t> This is a 6-Byte field which contains the MAC address of source machine. </a:t>
            </a:r>
          </a:p>
          <a:p>
            <a:pPr algn="l" fontAlgn="base">
              <a:buFont typeface="Arial" panose="020B0604020202020204" pitchFamily="34" charset="0"/>
              <a:buChar char="•"/>
            </a:pPr>
            <a:r>
              <a:rPr lang="en-US" b="0" i="0" dirty="0">
                <a:solidFill>
                  <a:srgbClr val="273239"/>
                </a:solidFill>
                <a:effectLst/>
                <a:latin typeface="urw-din"/>
              </a:rPr>
              <a:t>As Source Address is always an individual address (Unicast), the least significant bit of first byte is always 0.</a:t>
            </a:r>
          </a:p>
          <a:p>
            <a:endParaRPr lang="en-US" dirty="0"/>
          </a:p>
        </p:txBody>
      </p:sp>
    </p:spTree>
    <p:extLst>
      <p:ext uri="{BB962C8B-B14F-4D97-AF65-F5344CB8AC3E}">
        <p14:creationId xmlns:p14="http://schemas.microsoft.com/office/powerpoint/2010/main" val="355959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1C90-887D-884C-6594-153642279A7F}"/>
              </a:ext>
            </a:extLst>
          </p:cNvPr>
          <p:cNvSpPr>
            <a:spLocks noGrp="1"/>
          </p:cNvSpPr>
          <p:nvPr>
            <p:ph type="title"/>
          </p:nvPr>
        </p:nvSpPr>
        <p:spPr/>
        <p:txBody>
          <a:bodyPr/>
          <a:lstStyle/>
          <a:p>
            <a:r>
              <a:rPr lang="en-US" dirty="0"/>
              <a:t>IEEE 802.3 Frame Format</a:t>
            </a:r>
          </a:p>
        </p:txBody>
      </p:sp>
      <p:sp>
        <p:nvSpPr>
          <p:cNvPr id="3" name="Content Placeholder 2">
            <a:extLst>
              <a:ext uri="{FF2B5EF4-FFF2-40B4-BE49-F238E27FC236}">
                <a16:creationId xmlns:a16="http://schemas.microsoft.com/office/drawing/2014/main" id="{17CD757D-F7B0-4D5C-3387-72155642B1C1}"/>
              </a:ext>
            </a:extLst>
          </p:cNvPr>
          <p:cNvSpPr>
            <a:spLocks noGrp="1"/>
          </p:cNvSpPr>
          <p:nvPr>
            <p:ph sz="half" idx="1"/>
          </p:nvPr>
        </p:nvSpPr>
        <p:spPr/>
        <p:txBody>
          <a:bodyPr/>
          <a:lstStyle/>
          <a:p>
            <a:r>
              <a:rPr lang="en-US" b="1" i="0" dirty="0">
                <a:solidFill>
                  <a:srgbClr val="273239"/>
                </a:solidFill>
                <a:effectLst/>
                <a:latin typeface="urw-din"/>
              </a:rPr>
              <a:t>Length –</a:t>
            </a:r>
            <a:r>
              <a:rPr lang="en-US" b="0" i="0" dirty="0">
                <a:solidFill>
                  <a:srgbClr val="273239"/>
                </a:solidFill>
                <a:effectLst/>
                <a:latin typeface="urw-din"/>
              </a:rPr>
              <a:t> Length is a 2-Byte field, which indicates the length of entire Ethernet frame. </a:t>
            </a:r>
          </a:p>
          <a:p>
            <a:r>
              <a:rPr lang="en-US" b="0" i="0" dirty="0">
                <a:solidFill>
                  <a:srgbClr val="273239"/>
                </a:solidFill>
                <a:effectLst/>
                <a:latin typeface="urw-din"/>
              </a:rPr>
              <a:t>This 16-bit field can hold the length value between 0 to 65534, but length cannot be larger than 1500 because of some own limitations of Ethernet.</a:t>
            </a:r>
          </a:p>
          <a:p>
            <a:endParaRPr lang="en-US" dirty="0"/>
          </a:p>
        </p:txBody>
      </p:sp>
      <p:sp>
        <p:nvSpPr>
          <p:cNvPr id="4" name="Content Placeholder 3">
            <a:extLst>
              <a:ext uri="{FF2B5EF4-FFF2-40B4-BE49-F238E27FC236}">
                <a16:creationId xmlns:a16="http://schemas.microsoft.com/office/drawing/2014/main" id="{320B7618-E848-9047-B86F-6F8504FCC70E}"/>
              </a:ext>
            </a:extLst>
          </p:cNvPr>
          <p:cNvSpPr>
            <a:spLocks noGrp="1"/>
          </p:cNvSpPr>
          <p:nvPr>
            <p:ph sz="half" idx="2"/>
          </p:nvPr>
        </p:nvSpPr>
        <p:spPr/>
        <p:txBody>
          <a:bodyPr/>
          <a:lstStyle/>
          <a:p>
            <a:pPr algn="l" fontAlgn="base">
              <a:buFont typeface="Arial" panose="020B0604020202020204" pitchFamily="34" charset="0"/>
              <a:buChar char="•"/>
            </a:pPr>
            <a:r>
              <a:rPr lang="en-US" b="1" i="0" dirty="0">
                <a:solidFill>
                  <a:srgbClr val="273239"/>
                </a:solidFill>
                <a:effectLst/>
                <a:latin typeface="urw-din"/>
              </a:rPr>
              <a:t>Data –</a:t>
            </a:r>
            <a:r>
              <a:rPr lang="en-US" b="0" i="0" dirty="0">
                <a:solidFill>
                  <a:srgbClr val="273239"/>
                </a:solidFill>
                <a:effectLst/>
                <a:latin typeface="urw-din"/>
              </a:rPr>
              <a:t> This is the place where actual data is inserted, also known as </a:t>
            </a:r>
            <a:r>
              <a:rPr lang="en-US" b="1" i="0" dirty="0">
                <a:solidFill>
                  <a:srgbClr val="273239"/>
                </a:solidFill>
                <a:effectLst/>
                <a:latin typeface="urw-din"/>
              </a:rPr>
              <a:t>Payload</a:t>
            </a:r>
            <a:r>
              <a:rPr lang="en-US" b="0" i="0" dirty="0">
                <a:solidFill>
                  <a:srgbClr val="273239"/>
                </a:solidFill>
                <a:effectLst/>
                <a:latin typeface="urw-din"/>
              </a:rPr>
              <a:t>. </a:t>
            </a:r>
          </a:p>
          <a:p>
            <a:pPr algn="l" fontAlgn="base">
              <a:buFont typeface="Arial" panose="020B0604020202020204" pitchFamily="34" charset="0"/>
              <a:buChar char="•"/>
            </a:pPr>
            <a:r>
              <a:rPr lang="en-US" b="0" i="0" dirty="0">
                <a:solidFill>
                  <a:srgbClr val="273239"/>
                </a:solidFill>
                <a:effectLst/>
                <a:latin typeface="urw-din"/>
              </a:rPr>
              <a:t>Both IP header and data will be inserted here if Internet Protocol is used over Ethernet. </a:t>
            </a:r>
          </a:p>
          <a:p>
            <a:pPr algn="l" fontAlgn="base">
              <a:buFont typeface="Arial" panose="020B0604020202020204" pitchFamily="34" charset="0"/>
              <a:buChar char="•"/>
            </a:pPr>
            <a:r>
              <a:rPr lang="en-US" b="0" i="0" dirty="0">
                <a:solidFill>
                  <a:srgbClr val="273239"/>
                </a:solidFill>
                <a:effectLst/>
                <a:latin typeface="urw-din"/>
              </a:rPr>
              <a:t>The maximum data present may be as long as 1500 Bytes. </a:t>
            </a:r>
          </a:p>
          <a:p>
            <a:pPr algn="l" fontAlgn="base">
              <a:buFont typeface="Arial" panose="020B0604020202020204" pitchFamily="34" charset="0"/>
              <a:buChar char="•"/>
            </a:pPr>
            <a:r>
              <a:rPr lang="en-US" b="0" i="0" dirty="0">
                <a:solidFill>
                  <a:srgbClr val="273239"/>
                </a:solidFill>
                <a:effectLst/>
                <a:latin typeface="urw-din"/>
              </a:rPr>
              <a:t>In case data length is less than minimum length i.e. 46 bytes, then padding 0’s is added to meet the minimum possible length.</a:t>
            </a:r>
          </a:p>
        </p:txBody>
      </p:sp>
    </p:spTree>
    <p:extLst>
      <p:ext uri="{BB962C8B-B14F-4D97-AF65-F5344CB8AC3E}">
        <p14:creationId xmlns:p14="http://schemas.microsoft.com/office/powerpoint/2010/main" val="330590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8F28-6364-D824-8B53-0B4ABEF6E723}"/>
              </a:ext>
            </a:extLst>
          </p:cNvPr>
          <p:cNvSpPr>
            <a:spLocks noGrp="1"/>
          </p:cNvSpPr>
          <p:nvPr>
            <p:ph type="title"/>
          </p:nvPr>
        </p:nvSpPr>
        <p:spPr/>
        <p:txBody>
          <a:bodyPr/>
          <a:lstStyle/>
          <a:p>
            <a:r>
              <a:rPr lang="en-US" dirty="0"/>
              <a:t>IEEE 802.3 Frame Format</a:t>
            </a:r>
          </a:p>
        </p:txBody>
      </p:sp>
      <p:sp>
        <p:nvSpPr>
          <p:cNvPr id="3" name="Content Placeholder 2">
            <a:extLst>
              <a:ext uri="{FF2B5EF4-FFF2-40B4-BE49-F238E27FC236}">
                <a16:creationId xmlns:a16="http://schemas.microsoft.com/office/drawing/2014/main" id="{DE0E3F6D-51F5-4AA8-37CB-5DE4F0BDCA36}"/>
              </a:ext>
            </a:extLst>
          </p:cNvPr>
          <p:cNvSpPr>
            <a:spLocks noGrp="1"/>
          </p:cNvSpPr>
          <p:nvPr>
            <p:ph sz="half" idx="1"/>
          </p:nvPr>
        </p:nvSpPr>
        <p:spPr/>
        <p:txBody>
          <a:bodyPr/>
          <a:lstStyle/>
          <a:p>
            <a:pPr algn="l" fontAlgn="base">
              <a:buFont typeface="Arial" panose="020B0604020202020204" pitchFamily="34" charset="0"/>
              <a:buChar char="•"/>
            </a:pPr>
            <a:r>
              <a:rPr lang="en-US" b="1" i="0" dirty="0">
                <a:solidFill>
                  <a:srgbClr val="273239"/>
                </a:solidFill>
                <a:effectLst/>
                <a:latin typeface="urw-din"/>
              </a:rPr>
              <a:t>Cyclic Redundancy Check (CRC) –</a:t>
            </a:r>
            <a:r>
              <a:rPr lang="en-US" b="0" i="0" dirty="0">
                <a:solidFill>
                  <a:srgbClr val="273239"/>
                </a:solidFill>
                <a:effectLst/>
                <a:latin typeface="urw-din"/>
              </a:rPr>
              <a:t> CRC is 4 Byte field. </a:t>
            </a:r>
          </a:p>
          <a:p>
            <a:pPr algn="l" fontAlgn="base">
              <a:buFont typeface="Arial" panose="020B0604020202020204" pitchFamily="34" charset="0"/>
              <a:buChar char="•"/>
            </a:pPr>
            <a:r>
              <a:rPr lang="en-US" b="0" i="0" dirty="0">
                <a:solidFill>
                  <a:srgbClr val="273239"/>
                </a:solidFill>
                <a:effectLst/>
                <a:latin typeface="urw-din"/>
              </a:rPr>
              <a:t>This field contains a 32-bits hash code of data, which is generated over the Destination Address, Source Address, Length, and Data field. </a:t>
            </a:r>
          </a:p>
          <a:p>
            <a:pPr algn="l" fontAlgn="base">
              <a:buFont typeface="Arial" panose="020B0604020202020204" pitchFamily="34" charset="0"/>
              <a:buChar char="•"/>
            </a:pPr>
            <a:r>
              <a:rPr lang="en-US" b="0" i="0" dirty="0">
                <a:solidFill>
                  <a:srgbClr val="273239"/>
                </a:solidFill>
                <a:effectLst/>
                <a:latin typeface="urw-din"/>
              </a:rPr>
              <a:t>If the checksum computed by destination is not the same as sent checksum value, data received is corrupted.</a:t>
            </a:r>
            <a:br>
              <a:rPr lang="en-US" dirty="0"/>
            </a:br>
            <a:endParaRPr lang="en-US" dirty="0"/>
          </a:p>
          <a:p>
            <a:endParaRPr lang="en-US" dirty="0"/>
          </a:p>
        </p:txBody>
      </p:sp>
      <p:sp>
        <p:nvSpPr>
          <p:cNvPr id="4" name="Content Placeholder 3">
            <a:extLst>
              <a:ext uri="{FF2B5EF4-FFF2-40B4-BE49-F238E27FC236}">
                <a16:creationId xmlns:a16="http://schemas.microsoft.com/office/drawing/2014/main" id="{45F57CD0-8DF4-C882-0F39-285F3156F40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47070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C185-8D30-C3D5-4F2C-91F34E3ECD08}"/>
              </a:ext>
            </a:extLst>
          </p:cNvPr>
          <p:cNvSpPr>
            <a:spLocks noGrp="1"/>
          </p:cNvSpPr>
          <p:nvPr>
            <p:ph type="title"/>
          </p:nvPr>
        </p:nvSpPr>
        <p:spPr/>
        <p:txBody>
          <a:bodyPr/>
          <a:lstStyle/>
          <a:p>
            <a:r>
              <a:rPr lang="en-US" dirty="0"/>
              <a:t>Extended Ethernet Frame</a:t>
            </a:r>
          </a:p>
        </p:txBody>
      </p:sp>
      <p:sp>
        <p:nvSpPr>
          <p:cNvPr id="3" name="Content Placeholder 2">
            <a:extLst>
              <a:ext uri="{FF2B5EF4-FFF2-40B4-BE49-F238E27FC236}">
                <a16:creationId xmlns:a16="http://schemas.microsoft.com/office/drawing/2014/main" id="{F22FD01C-DFED-9908-BFA7-42EF9B7DF733}"/>
              </a:ext>
            </a:extLst>
          </p:cNvPr>
          <p:cNvSpPr>
            <a:spLocks noGrp="1"/>
          </p:cNvSpPr>
          <p:nvPr>
            <p:ph sz="half" idx="1"/>
          </p:nvPr>
        </p:nvSpPr>
        <p:spPr/>
        <p:txBody>
          <a:bodyPr/>
          <a:lstStyle/>
          <a:p>
            <a:r>
              <a:rPr lang="en-US" b="1" i="0" dirty="0">
                <a:solidFill>
                  <a:srgbClr val="273239"/>
                </a:solidFill>
                <a:effectLst/>
                <a:latin typeface="urw-din"/>
              </a:rPr>
              <a:t>DA</a:t>
            </a:r>
            <a:r>
              <a:rPr lang="en-US" b="0" i="0" dirty="0">
                <a:solidFill>
                  <a:srgbClr val="273239"/>
                </a:solidFill>
                <a:effectLst/>
                <a:latin typeface="urw-din"/>
              </a:rPr>
              <a:t> [Destination MAC Address] : </a:t>
            </a:r>
            <a:r>
              <a:rPr lang="en-US" b="1" i="1" dirty="0">
                <a:solidFill>
                  <a:srgbClr val="273239"/>
                </a:solidFill>
                <a:effectLst/>
                <a:latin typeface="urw-din"/>
              </a:rPr>
              <a:t>6 bytes</a:t>
            </a:r>
            <a:br>
              <a:rPr lang="en-US" dirty="0"/>
            </a:br>
            <a:r>
              <a:rPr lang="en-US" b="1" i="0" dirty="0">
                <a:solidFill>
                  <a:srgbClr val="273239"/>
                </a:solidFill>
                <a:effectLst/>
                <a:latin typeface="urw-din"/>
              </a:rPr>
              <a:t>SA</a:t>
            </a:r>
            <a:r>
              <a:rPr lang="en-US" b="0" i="0" dirty="0">
                <a:solidFill>
                  <a:srgbClr val="273239"/>
                </a:solidFill>
                <a:effectLst/>
                <a:latin typeface="urw-din"/>
              </a:rPr>
              <a:t> [Source MAC Address] : </a:t>
            </a:r>
            <a:r>
              <a:rPr lang="en-US" b="1" i="1" dirty="0">
                <a:solidFill>
                  <a:srgbClr val="273239"/>
                </a:solidFill>
                <a:effectLst/>
                <a:latin typeface="urw-din"/>
              </a:rPr>
              <a:t>6 bytes</a:t>
            </a:r>
            <a:br>
              <a:rPr lang="en-US" dirty="0"/>
            </a:br>
            <a:r>
              <a:rPr lang="en-US" b="1" i="0" dirty="0">
                <a:solidFill>
                  <a:srgbClr val="273239"/>
                </a:solidFill>
                <a:effectLst/>
                <a:latin typeface="urw-din"/>
              </a:rPr>
              <a:t>Type</a:t>
            </a:r>
            <a:r>
              <a:rPr lang="en-US" b="0" i="0" dirty="0">
                <a:solidFill>
                  <a:srgbClr val="273239"/>
                </a:solidFill>
                <a:effectLst/>
                <a:latin typeface="urw-din"/>
              </a:rPr>
              <a:t> [0x8870 (</a:t>
            </a:r>
            <a:r>
              <a:rPr lang="en-US" b="0" i="0" dirty="0" err="1">
                <a:solidFill>
                  <a:srgbClr val="273239"/>
                </a:solidFill>
                <a:effectLst/>
                <a:latin typeface="urw-din"/>
              </a:rPr>
              <a:t>Ethertype</a:t>
            </a:r>
            <a:r>
              <a:rPr lang="en-US" b="0" i="0" dirty="0">
                <a:solidFill>
                  <a:srgbClr val="273239"/>
                </a:solidFill>
                <a:effectLst/>
                <a:latin typeface="urw-din"/>
              </a:rPr>
              <a:t>)] : </a:t>
            </a:r>
            <a:r>
              <a:rPr lang="en-US" b="1" i="1" dirty="0">
                <a:solidFill>
                  <a:srgbClr val="273239"/>
                </a:solidFill>
                <a:effectLst/>
                <a:latin typeface="urw-din"/>
              </a:rPr>
              <a:t>2 bytes</a:t>
            </a:r>
            <a:br>
              <a:rPr lang="en-US" dirty="0"/>
            </a:br>
            <a:r>
              <a:rPr lang="en-US" b="1" i="0" dirty="0">
                <a:solidFill>
                  <a:srgbClr val="273239"/>
                </a:solidFill>
                <a:effectLst/>
                <a:latin typeface="urw-din"/>
              </a:rPr>
              <a:t>DSAP</a:t>
            </a:r>
            <a:r>
              <a:rPr lang="en-US" b="0" i="0" dirty="0">
                <a:solidFill>
                  <a:srgbClr val="273239"/>
                </a:solidFill>
                <a:effectLst/>
                <a:latin typeface="urw-din"/>
              </a:rPr>
              <a:t> [802.2 Destination Service Access Point] : </a:t>
            </a:r>
            <a:r>
              <a:rPr lang="en-US" b="1" i="1" dirty="0">
                <a:solidFill>
                  <a:srgbClr val="273239"/>
                </a:solidFill>
                <a:effectLst/>
                <a:latin typeface="urw-din"/>
              </a:rPr>
              <a:t>1 byte</a:t>
            </a:r>
          </a:p>
          <a:p>
            <a:r>
              <a:rPr lang="en-US" b="0" i="0" dirty="0">
                <a:solidFill>
                  <a:schemeClr val="tx2"/>
                </a:solidFill>
                <a:effectLst/>
                <a:latin typeface="Verdana" panose="020B0604030504040204" pitchFamily="34" charset="0"/>
              </a:rPr>
              <a:t>The Destination Service Access Point (DSAP) is an eight-bit field that allows the LLC layer to keep track of multiple connections across an IEEE 802 LAN environment</a:t>
            </a:r>
            <a:br>
              <a:rPr lang="en-US" dirty="0"/>
            </a:br>
            <a:endParaRPr lang="en-US" dirty="0"/>
          </a:p>
        </p:txBody>
      </p:sp>
      <p:sp>
        <p:nvSpPr>
          <p:cNvPr id="4" name="Content Placeholder 3">
            <a:extLst>
              <a:ext uri="{FF2B5EF4-FFF2-40B4-BE49-F238E27FC236}">
                <a16:creationId xmlns:a16="http://schemas.microsoft.com/office/drawing/2014/main" id="{20C050C6-DB6B-28BD-E184-3038716ED693}"/>
              </a:ext>
            </a:extLst>
          </p:cNvPr>
          <p:cNvSpPr>
            <a:spLocks noGrp="1"/>
          </p:cNvSpPr>
          <p:nvPr>
            <p:ph sz="half" idx="2"/>
          </p:nvPr>
        </p:nvSpPr>
        <p:spPr/>
        <p:txBody>
          <a:bodyPr/>
          <a:lstStyle/>
          <a:p>
            <a:r>
              <a:rPr lang="en-US" b="1" i="0" dirty="0">
                <a:solidFill>
                  <a:srgbClr val="273239"/>
                </a:solidFill>
                <a:effectLst/>
                <a:latin typeface="urw-din"/>
              </a:rPr>
              <a:t>SSAP</a:t>
            </a:r>
            <a:r>
              <a:rPr lang="en-US" b="0" i="0" dirty="0">
                <a:solidFill>
                  <a:srgbClr val="273239"/>
                </a:solidFill>
                <a:effectLst/>
                <a:latin typeface="urw-din"/>
              </a:rPr>
              <a:t> [802.2 Source Service Access Point] : </a:t>
            </a:r>
            <a:r>
              <a:rPr lang="en-US" b="1" i="1" dirty="0">
                <a:solidFill>
                  <a:srgbClr val="273239"/>
                </a:solidFill>
                <a:effectLst/>
                <a:latin typeface="urw-din"/>
              </a:rPr>
              <a:t>1 byte</a:t>
            </a:r>
          </a:p>
          <a:p>
            <a:r>
              <a:rPr lang="en-US" dirty="0"/>
              <a:t>See DSAP but for source</a:t>
            </a:r>
          </a:p>
          <a:p>
            <a:r>
              <a:rPr lang="en-US" b="1" i="0" dirty="0">
                <a:solidFill>
                  <a:srgbClr val="273239"/>
                </a:solidFill>
                <a:effectLst/>
                <a:latin typeface="urw-din"/>
              </a:rPr>
              <a:t>Ctrl</a:t>
            </a:r>
            <a:r>
              <a:rPr lang="en-US" b="0" i="0" dirty="0">
                <a:solidFill>
                  <a:srgbClr val="273239"/>
                </a:solidFill>
                <a:effectLst/>
                <a:latin typeface="urw-din"/>
              </a:rPr>
              <a:t> [802.2 Control Field] : </a:t>
            </a:r>
            <a:r>
              <a:rPr lang="en-US" b="1" i="1" dirty="0">
                <a:solidFill>
                  <a:srgbClr val="273239"/>
                </a:solidFill>
                <a:effectLst/>
                <a:latin typeface="urw-din"/>
              </a:rPr>
              <a:t>1 byte</a:t>
            </a:r>
          </a:p>
          <a:p>
            <a:r>
              <a:rPr lang="en-US" b="1" i="0" dirty="0">
                <a:solidFill>
                  <a:srgbClr val="273239"/>
                </a:solidFill>
                <a:effectLst/>
                <a:latin typeface="urw-din"/>
              </a:rPr>
              <a:t>Data</a:t>
            </a:r>
            <a:r>
              <a:rPr lang="en-US" b="0" i="0" dirty="0">
                <a:solidFill>
                  <a:srgbClr val="273239"/>
                </a:solidFill>
                <a:effectLst/>
                <a:latin typeface="urw-din"/>
              </a:rPr>
              <a:t> [Protocol Data] : </a:t>
            </a:r>
            <a:r>
              <a:rPr lang="en-US" b="1" i="1" dirty="0">
                <a:solidFill>
                  <a:srgbClr val="273239"/>
                </a:solidFill>
                <a:effectLst/>
                <a:latin typeface="urw-din"/>
              </a:rPr>
              <a:t>&gt; 46 bytes</a:t>
            </a:r>
          </a:p>
          <a:p>
            <a:r>
              <a:rPr lang="en-US" b="1" i="0" dirty="0">
                <a:solidFill>
                  <a:srgbClr val="273239"/>
                </a:solidFill>
                <a:effectLst/>
                <a:latin typeface="urw-din"/>
              </a:rPr>
              <a:t>FCS </a:t>
            </a:r>
            <a:r>
              <a:rPr lang="en-US" b="0" i="0" dirty="0">
                <a:solidFill>
                  <a:srgbClr val="273239"/>
                </a:solidFill>
                <a:effectLst/>
                <a:latin typeface="urw-din"/>
              </a:rPr>
              <a:t>[Frame Checksum] : </a:t>
            </a:r>
            <a:r>
              <a:rPr lang="en-US" b="1" i="1" dirty="0">
                <a:solidFill>
                  <a:srgbClr val="273239"/>
                </a:solidFill>
                <a:effectLst/>
                <a:latin typeface="urw-din"/>
              </a:rPr>
              <a:t>4 bytes</a:t>
            </a:r>
          </a:p>
          <a:p>
            <a:r>
              <a:rPr lang="en-US" b="1" i="1" dirty="0">
                <a:solidFill>
                  <a:srgbClr val="273239"/>
                </a:solidFill>
                <a:latin typeface="urw-din"/>
              </a:rPr>
              <a:t>802.2SNAP – Vendor private protocol identifiers</a:t>
            </a:r>
            <a:endParaRPr lang="en-US" dirty="0"/>
          </a:p>
        </p:txBody>
      </p:sp>
    </p:spTree>
    <p:extLst>
      <p:ext uri="{BB962C8B-B14F-4D97-AF65-F5344CB8AC3E}">
        <p14:creationId xmlns:p14="http://schemas.microsoft.com/office/powerpoint/2010/main" val="46482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Ethernet Evolution</a:t>
            </a:r>
          </a:p>
        </p:txBody>
      </p:sp>
      <p:graphicFrame>
        <p:nvGraphicFramePr>
          <p:cNvPr id="3" name="Content Placeholder 2">
            <a:extLst>
              <a:ext uri="{FF2B5EF4-FFF2-40B4-BE49-F238E27FC236}">
                <a16:creationId xmlns:a16="http://schemas.microsoft.com/office/drawing/2014/main" id="{9016F897-89A7-41E5-BEBE-301D33C8C63E}"/>
              </a:ext>
            </a:extLst>
          </p:cNvPr>
          <p:cNvGraphicFramePr>
            <a:graphicFrameLocks noGrp="1"/>
          </p:cNvGraphicFramePr>
          <p:nvPr>
            <p:ph idx="1"/>
            <p:extLst>
              <p:ext uri="{D42A27DB-BD31-4B8C-83A1-F6EECF244321}">
                <p14:modId xmlns:p14="http://schemas.microsoft.com/office/powerpoint/2010/main" val="700141467"/>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8555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339E7D-D941-374E-86EC-46D807B24D5F}"/>
              </a:ext>
            </a:extLst>
          </p:cNvPr>
          <p:cNvSpPr>
            <a:spLocks noGrp="1"/>
          </p:cNvSpPr>
          <p:nvPr>
            <p:ph type="title"/>
          </p:nvPr>
        </p:nvSpPr>
        <p:spPr/>
        <p:txBody>
          <a:bodyPr/>
          <a:lstStyle/>
          <a:p>
            <a:r>
              <a:rPr lang="en-US" dirty="0">
                <a:ea typeface="ＭＳ Ｐゴシック" pitchFamily="34" charset="-128"/>
              </a:rPr>
              <a:t>IEEE 802.3 Standards and Specifications: Solving Business Challenges </a:t>
            </a:r>
            <a:r>
              <a:rPr lang="en-US" sz="2000" dirty="0">
                <a:ea typeface="ＭＳ Ｐゴシック" pitchFamily="34" charset="-128"/>
              </a:rPr>
              <a:t>(1 of 2)</a:t>
            </a:r>
            <a:endParaRPr lang="en-US" sz="2000" dirty="0"/>
          </a:p>
        </p:txBody>
      </p:sp>
      <p:graphicFrame>
        <p:nvGraphicFramePr>
          <p:cNvPr id="12" name="Content Placeholder 3" descr="Alt text FPO"/>
          <p:cNvGraphicFramePr>
            <a:graphicFrameLocks noGrp="1"/>
          </p:cNvGraphicFramePr>
          <p:nvPr>
            <p:ph sz="half" idx="2"/>
            <p:extLst>
              <p:ext uri="{D42A27DB-BD31-4B8C-83A1-F6EECF244321}">
                <p14:modId xmlns:p14="http://schemas.microsoft.com/office/powerpoint/2010/main" val="2991066248"/>
              </p:ext>
            </p:extLst>
          </p:nvPr>
        </p:nvGraphicFramePr>
        <p:xfrm>
          <a:off x="853440" y="1532776"/>
          <a:ext cx="10393680" cy="4680296"/>
        </p:xfrm>
        <a:graphic>
          <a:graphicData uri="http://schemas.openxmlformats.org/drawingml/2006/table">
            <a:tbl>
              <a:tblPr firstRow="1" bandRow="1">
                <a:tableStyleId>{C083E6E3-FA7D-4D7B-A595-EF9225AFEA82}</a:tableStyleId>
              </a:tblPr>
              <a:tblGrid>
                <a:gridCol w="3119846">
                  <a:extLst>
                    <a:ext uri="{9D8B030D-6E8A-4147-A177-3AD203B41FA5}">
                      <a16:colId xmlns:a16="http://schemas.microsoft.com/office/drawing/2014/main" val="20000"/>
                    </a:ext>
                  </a:extLst>
                </a:gridCol>
                <a:gridCol w="3527109">
                  <a:extLst>
                    <a:ext uri="{9D8B030D-6E8A-4147-A177-3AD203B41FA5}">
                      <a16:colId xmlns:a16="http://schemas.microsoft.com/office/drawing/2014/main" val="1089231776"/>
                    </a:ext>
                  </a:extLst>
                </a:gridCol>
                <a:gridCol w="3746725">
                  <a:extLst>
                    <a:ext uri="{9D8B030D-6E8A-4147-A177-3AD203B41FA5}">
                      <a16:colId xmlns:a16="http://schemas.microsoft.com/office/drawing/2014/main" val="20001"/>
                    </a:ext>
                  </a:extLst>
                </a:gridCol>
              </a:tblGrid>
              <a:tr h="474056">
                <a:tc>
                  <a:txBody>
                    <a:bodyPr/>
                    <a:lstStyle/>
                    <a:p>
                      <a:r>
                        <a:rPr lang="en-US" sz="1800" dirty="0">
                          <a:latin typeface="Arial" panose="020B0604020202020204" pitchFamily="34" charset="0"/>
                          <a:cs typeface="Arial" panose="020B0604020202020204" pitchFamily="34" charset="0"/>
                        </a:rPr>
                        <a:t>Business Challenge</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Business Solution</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Technical Solution</a:t>
                      </a:r>
                      <a:endParaRPr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74056">
                <a:tc>
                  <a:txBody>
                    <a:bodyPr/>
                    <a:lstStyle/>
                    <a:p>
                      <a:r>
                        <a:rPr lang="en-US" sz="1800" b="0" i="0" dirty="0">
                          <a:latin typeface="Arial" panose="020B0604020202020204" pitchFamily="34" charset="0"/>
                          <a:cs typeface="Arial" panose="020B0604020202020204" pitchFamily="34" charset="0"/>
                        </a:rPr>
                        <a:t>Need to connect PCs,</a:t>
                      </a:r>
                    </a:p>
                    <a:p>
                      <a:r>
                        <a:rPr lang="en-US" sz="1800" b="0" i="0" dirty="0">
                          <a:latin typeface="Arial" panose="020B0604020202020204" pitchFamily="34" charset="0"/>
                          <a:cs typeface="Arial" panose="020B0604020202020204" pitchFamily="34" charset="0"/>
                        </a:rPr>
                        <a:t>workstations, and servers</a:t>
                      </a:r>
                    </a:p>
                  </a:txBody>
                  <a:tcPr/>
                </a:tc>
                <a:tc>
                  <a:txBody>
                    <a:bodyPr/>
                    <a:lstStyle/>
                    <a:p>
                      <a:r>
                        <a:rPr lang="en-US" sz="1800" b="0" i="0" dirty="0">
                          <a:latin typeface="Arial" panose="020B0604020202020204" pitchFamily="34" charset="0"/>
                          <a:cs typeface="Arial" panose="020B0604020202020204" pitchFamily="34" charset="0"/>
                        </a:rPr>
                        <a:t>Interconnect the PCs, workstations, and servers on the</a:t>
                      </a:r>
                    </a:p>
                    <a:p>
                      <a:r>
                        <a:rPr lang="en-US" sz="1800" b="0" i="0" dirty="0">
                          <a:latin typeface="Arial" panose="020B0604020202020204" pitchFamily="34" charset="0"/>
                          <a:cs typeface="Arial" panose="020B0604020202020204" pitchFamily="34" charset="0"/>
                        </a:rPr>
                        <a:t>same physical and logical network</a:t>
                      </a:r>
                    </a:p>
                  </a:txBody>
                  <a:tcPr/>
                </a:tc>
                <a:tc>
                  <a:txBody>
                    <a:bodyPr/>
                    <a:lstStyle/>
                    <a:p>
                      <a:r>
                        <a:rPr lang="en-US" sz="1800" b="0" i="0" dirty="0">
                          <a:latin typeface="Arial" panose="020B0604020202020204" pitchFamily="34" charset="0"/>
                          <a:cs typeface="Arial" panose="020B0604020202020204" pitchFamily="34" charset="0"/>
                        </a:rPr>
                        <a:t>Ethernet switch connectivity via</a:t>
                      </a:r>
                    </a:p>
                    <a:p>
                      <a:r>
                        <a:rPr lang="en-US" sz="1800" b="0" i="0" dirty="0">
                          <a:latin typeface="Arial" panose="020B0604020202020204" pitchFamily="34" charset="0"/>
                          <a:cs typeface="Arial" panose="020B0604020202020204" pitchFamily="34" charset="0"/>
                        </a:rPr>
                        <a:t>star-wired, unshielded twisted-pair</a:t>
                      </a:r>
                    </a:p>
                    <a:p>
                      <a:r>
                        <a:rPr lang="en-US" sz="1800" b="0" i="0" dirty="0">
                          <a:latin typeface="Arial" panose="020B0604020202020204" pitchFamily="34" charset="0"/>
                          <a:cs typeface="Arial" panose="020B0604020202020204" pitchFamily="34" charset="0"/>
                        </a:rPr>
                        <a:t>cabling</a:t>
                      </a:r>
                    </a:p>
                  </a:txBody>
                  <a:tcPr/>
                </a:tc>
                <a:extLst>
                  <a:ext uri="{0D108BD9-81ED-4DB2-BD59-A6C34878D82A}">
                    <a16:rowId xmlns:a16="http://schemas.microsoft.com/office/drawing/2014/main" val="10001"/>
                  </a:ext>
                </a:extLst>
              </a:tr>
              <a:tr h="474056">
                <a:tc>
                  <a:txBody>
                    <a:bodyPr/>
                    <a:lstStyle/>
                    <a:p>
                      <a:r>
                        <a:rPr lang="en-US" sz="1800" dirty="0">
                          <a:highlight>
                            <a:srgbClr val="FFFF00"/>
                          </a:highlight>
                          <a:latin typeface="Arial" panose="020B0604020202020204" pitchFamily="34" charset="0"/>
                          <a:cs typeface="Arial" panose="020B0604020202020204" pitchFamily="34" charset="0"/>
                        </a:rPr>
                        <a:t>Need to share and access applications with other workers</a:t>
                      </a:r>
                    </a:p>
                    <a:p>
                      <a:endParaRPr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Install shared applications on servers for all users to access</a:t>
                      </a:r>
                    </a:p>
                  </a:txBody>
                  <a:tcPr/>
                </a:tc>
                <a:tc>
                  <a:txBody>
                    <a:bodyPr/>
                    <a:lstStyle/>
                    <a:p>
                      <a:r>
                        <a:rPr lang="en-US" sz="1800" dirty="0">
                          <a:latin typeface="Arial" panose="020B0604020202020204" pitchFamily="34" charset="0"/>
                          <a:cs typeface="Arial" panose="020B0604020202020204" pitchFamily="34" charset="0"/>
                        </a:rPr>
                        <a:t>Implement LAN servers with enterprise-wide access controls</a:t>
                      </a:r>
                    </a:p>
                  </a:txBody>
                  <a:tcPr/>
                </a:tc>
                <a:extLst>
                  <a:ext uri="{0D108BD9-81ED-4DB2-BD59-A6C34878D82A}">
                    <a16:rowId xmlns:a16="http://schemas.microsoft.com/office/drawing/2014/main" val="10002"/>
                  </a:ext>
                </a:extLst>
              </a:tr>
              <a:tr h="474056">
                <a:tc>
                  <a:txBody>
                    <a:bodyPr/>
                    <a:lstStyle/>
                    <a:p>
                      <a:r>
                        <a:rPr lang="en-US" sz="1800" b="0" i="0" dirty="0">
                          <a:latin typeface="Arial" panose="020B0604020202020204" pitchFamily="34" charset="0"/>
                          <a:cs typeface="Arial" panose="020B0604020202020204" pitchFamily="34" charset="0"/>
                        </a:rPr>
                        <a:t>Need to share files between workers</a:t>
                      </a:r>
                    </a:p>
                  </a:txBody>
                  <a:tcPr/>
                </a:tc>
                <a:tc>
                  <a:txBody>
                    <a:bodyPr/>
                    <a:lstStyle/>
                    <a:p>
                      <a:r>
                        <a:rPr lang="en-US" sz="1800" b="0" i="0" dirty="0">
                          <a:latin typeface="Arial" panose="020B0604020202020204" pitchFamily="34" charset="0"/>
                          <a:cs typeface="Arial" panose="020B0604020202020204" pitchFamily="34" charset="0"/>
                        </a:rPr>
                        <a:t>Implement user and shared permission rights for access to drives, folders, and data</a:t>
                      </a:r>
                    </a:p>
                  </a:txBody>
                  <a:tcPr/>
                </a:tc>
                <a:tc>
                  <a:txBody>
                    <a:bodyPr/>
                    <a:lstStyle/>
                    <a:p>
                      <a:r>
                        <a:rPr lang="en-US" sz="1800" b="0" i="0" dirty="0">
                          <a:latin typeface="Arial" panose="020B0604020202020204" pitchFamily="34" charset="0"/>
                          <a:cs typeface="Arial" panose="020B0604020202020204" pitchFamily="34" charset="0"/>
                        </a:rPr>
                        <a:t>Implement standardized access controls and permission rights as per policy definition</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74056">
                <a:tc>
                  <a:txBody>
                    <a:bodyPr/>
                    <a:lstStyle/>
                    <a:p>
                      <a:r>
                        <a:rPr lang="en-US" sz="1800" b="0" i="0" dirty="0">
                          <a:latin typeface="Arial" panose="020B0604020202020204" pitchFamily="34" charset="0"/>
                          <a:cs typeface="Arial" panose="020B0604020202020204" pitchFamily="34" charset="0"/>
                        </a:rPr>
                        <a:t>Need to share printers and other devices among multiple users</a:t>
                      </a:r>
                    </a:p>
                  </a:txBody>
                  <a:tcPr/>
                </a:tc>
                <a:tc>
                  <a:txBody>
                    <a:bodyPr/>
                    <a:lstStyle/>
                    <a:p>
                      <a:r>
                        <a:rPr lang="en-US" sz="1800" b="0" i="0" dirty="0">
                          <a:latin typeface="Arial" panose="020B0604020202020204" pitchFamily="34" charset="0"/>
                          <a:cs typeface="Arial" panose="020B0604020202020204" pitchFamily="34" charset="0"/>
                        </a:rPr>
                        <a:t>Allow users to access shared servers and printers</a:t>
                      </a:r>
                    </a:p>
                  </a:txBody>
                  <a:tcPr/>
                </a:tc>
                <a:tc>
                  <a:txBody>
                    <a:bodyPr/>
                    <a:lstStyle/>
                    <a:p>
                      <a:r>
                        <a:rPr lang="en-US" sz="1800" b="0" i="0" dirty="0">
                          <a:latin typeface="Arial" panose="020B0604020202020204" pitchFamily="34" charset="0"/>
                          <a:cs typeface="Arial" panose="020B0604020202020204" pitchFamily="34" charset="0"/>
                        </a:rPr>
                        <a:t>Integrate office automation functionality within departments and workgroups</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43907900"/>
                  </a:ext>
                </a:extLst>
              </a:tr>
            </a:tbl>
          </a:graphicData>
        </a:graphic>
      </p:graphicFrame>
    </p:spTree>
    <p:custDataLst>
      <p:tags r:id="rId1"/>
    </p:custDataLst>
    <p:extLst>
      <p:ext uri="{BB962C8B-B14F-4D97-AF65-F5344CB8AC3E}">
        <p14:creationId xmlns:p14="http://schemas.microsoft.com/office/powerpoint/2010/main" val="24627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339E7D-D941-374E-86EC-46D807B24D5F}"/>
              </a:ext>
            </a:extLst>
          </p:cNvPr>
          <p:cNvSpPr>
            <a:spLocks noGrp="1"/>
          </p:cNvSpPr>
          <p:nvPr>
            <p:ph type="title"/>
          </p:nvPr>
        </p:nvSpPr>
        <p:spPr/>
        <p:txBody>
          <a:bodyPr/>
          <a:lstStyle/>
          <a:p>
            <a:r>
              <a:rPr lang="en-US" dirty="0">
                <a:ea typeface="ＭＳ Ｐゴシック" pitchFamily="34" charset="-128"/>
              </a:rPr>
              <a:t>IEEE 802.3 Standards and Specifications: Solving Business Challenges </a:t>
            </a:r>
            <a:r>
              <a:rPr lang="en-US" sz="2000" dirty="0">
                <a:ea typeface="ＭＳ Ｐゴシック" pitchFamily="34" charset="-128"/>
              </a:rPr>
              <a:t>(2 of 2)</a:t>
            </a:r>
            <a:endParaRPr lang="en-US" sz="2000" dirty="0"/>
          </a:p>
        </p:txBody>
      </p:sp>
      <p:graphicFrame>
        <p:nvGraphicFramePr>
          <p:cNvPr id="12" name="Content Placeholder 3" descr="Alt text FPO"/>
          <p:cNvGraphicFramePr>
            <a:graphicFrameLocks noGrp="1"/>
          </p:cNvGraphicFramePr>
          <p:nvPr>
            <p:ph sz="half" idx="2"/>
            <p:extLst>
              <p:ext uri="{D42A27DB-BD31-4B8C-83A1-F6EECF244321}">
                <p14:modId xmlns:p14="http://schemas.microsoft.com/office/powerpoint/2010/main" val="2457573526"/>
              </p:ext>
            </p:extLst>
          </p:nvPr>
        </p:nvGraphicFramePr>
        <p:xfrm>
          <a:off x="853440" y="1532776"/>
          <a:ext cx="10393680" cy="4588856"/>
        </p:xfrm>
        <a:graphic>
          <a:graphicData uri="http://schemas.openxmlformats.org/drawingml/2006/table">
            <a:tbl>
              <a:tblPr firstRow="1" bandRow="1">
                <a:tableStyleId>{C083E6E3-FA7D-4D7B-A595-EF9225AFEA82}</a:tableStyleId>
              </a:tblPr>
              <a:tblGrid>
                <a:gridCol w="3119846">
                  <a:extLst>
                    <a:ext uri="{9D8B030D-6E8A-4147-A177-3AD203B41FA5}">
                      <a16:colId xmlns:a16="http://schemas.microsoft.com/office/drawing/2014/main" val="20000"/>
                    </a:ext>
                  </a:extLst>
                </a:gridCol>
                <a:gridCol w="3527109">
                  <a:extLst>
                    <a:ext uri="{9D8B030D-6E8A-4147-A177-3AD203B41FA5}">
                      <a16:colId xmlns:a16="http://schemas.microsoft.com/office/drawing/2014/main" val="1089231776"/>
                    </a:ext>
                  </a:extLst>
                </a:gridCol>
                <a:gridCol w="3746725">
                  <a:extLst>
                    <a:ext uri="{9D8B030D-6E8A-4147-A177-3AD203B41FA5}">
                      <a16:colId xmlns:a16="http://schemas.microsoft.com/office/drawing/2014/main" val="20001"/>
                    </a:ext>
                  </a:extLst>
                </a:gridCol>
              </a:tblGrid>
              <a:tr h="474056">
                <a:tc>
                  <a:txBody>
                    <a:bodyPr/>
                    <a:lstStyle/>
                    <a:p>
                      <a:r>
                        <a:rPr lang="en-US" sz="1800" dirty="0">
                          <a:latin typeface="Arial" panose="020B0604020202020204" pitchFamily="34" charset="0"/>
                          <a:cs typeface="Arial" panose="020B0604020202020204" pitchFamily="34" charset="0"/>
                        </a:rPr>
                        <a:t>Business Challenge</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Business Solution</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Technical Solution</a:t>
                      </a:r>
                      <a:endParaRPr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74056">
                <a:tc>
                  <a:txBody>
                    <a:bodyPr/>
                    <a:lstStyle/>
                    <a:p>
                      <a:r>
                        <a:rPr lang="en-US" sz="1800" b="0" i="0" dirty="0">
                          <a:latin typeface="Arial" panose="020B0604020202020204" pitchFamily="34" charset="0"/>
                          <a:cs typeface="Arial" panose="020B0604020202020204" pitchFamily="34" charset="0"/>
                        </a:rPr>
                        <a:t>Need to communicate with other workers throughout the company</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Support multiple methods of communicating between users—VoIP, email, IM chat, conferencing, and collaboration</a:t>
                      </a:r>
                    </a:p>
                    <a:p>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Enable VoIP, SIP, and unified communication solutions for user desktops and mobile devices</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03116230"/>
                  </a:ext>
                </a:extLst>
              </a:tr>
              <a:tr h="474056">
                <a:tc>
                  <a:txBody>
                    <a:bodyPr/>
                    <a:lstStyle/>
                    <a:p>
                      <a:r>
                        <a:rPr lang="en-US" sz="1800" b="0" i="0" dirty="0">
                          <a:latin typeface="Arial" panose="020B0604020202020204" pitchFamily="34" charset="0"/>
                          <a:cs typeface="Arial" panose="020B0604020202020204" pitchFamily="34" charset="0"/>
                        </a:rPr>
                        <a:t>Need for faster network speeds and increased connectivity to allow distributed applications and worldwide collaboration</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Support applications such as multimedia (a combination of voice, data, imaging, and video)</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Enable applications, including desktop video conferencing, video on demand, and transmission of video images, such as for medical diagnosis</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86166182"/>
                  </a:ext>
                </a:extLst>
              </a:tr>
              <a:tr h="474056">
                <a:tc>
                  <a:txBody>
                    <a:bodyPr/>
                    <a:lstStyle/>
                    <a:p>
                      <a:r>
                        <a:rPr lang="en-US" sz="1800" b="0" i="0" dirty="0">
                          <a:latin typeface="Arial" panose="020B0604020202020204" pitchFamily="34" charset="0"/>
                          <a:cs typeface="Arial" panose="020B0604020202020204" pitchFamily="34" charset="0"/>
                        </a:rPr>
                        <a:t>Need for faster backbone networking speeds for MANs and data center backbone connections</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Support high-speed LAN connections in the MAN and data center</a:t>
                      </a:r>
                    </a:p>
                  </a:txBody>
                  <a:tcPr/>
                </a:tc>
                <a:tc>
                  <a:txBody>
                    <a:bodyPr/>
                    <a:lstStyle/>
                    <a:p>
                      <a:r>
                        <a:rPr lang="en-US" sz="1800" b="0" i="0" dirty="0">
                          <a:latin typeface="Arial" panose="020B0604020202020204" pitchFamily="34" charset="0"/>
                          <a:cs typeface="Arial" panose="020B0604020202020204" pitchFamily="34" charset="0"/>
                        </a:rPr>
                        <a:t>Enable data backup and recovery solutions and disaster recovery backup network connections, and extend the LAN within a MAN</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43152657"/>
                  </a:ext>
                </a:extLst>
              </a:tr>
            </a:tbl>
          </a:graphicData>
        </a:graphic>
      </p:graphicFrame>
    </p:spTree>
    <p:custDataLst>
      <p:tags r:id="rId1"/>
    </p:custDataLst>
    <p:extLst>
      <p:ext uri="{BB962C8B-B14F-4D97-AF65-F5344CB8AC3E}">
        <p14:creationId xmlns:p14="http://schemas.microsoft.com/office/powerpoint/2010/main" val="135088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Physical Layer and Data Link Layer</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1">
              <a:lumMod val="20000"/>
              <a:lumOff val="80000"/>
            </a:schemeClr>
          </a:solidFill>
        </p:spPr>
        <p:txBody>
          <a:bodyPr/>
          <a:lstStyle/>
          <a:p>
            <a:pPr marL="0" indent="0">
              <a:buNone/>
            </a:pPr>
            <a:r>
              <a:rPr lang="en-US" b="1" dirty="0"/>
              <a:t>Physical Layer</a:t>
            </a:r>
          </a:p>
          <a:p>
            <a:r>
              <a:rPr lang="en-US" dirty="0"/>
              <a:t>Where the signaling of 1’s and 0’s occurs</a:t>
            </a:r>
          </a:p>
          <a:p>
            <a:r>
              <a:rPr lang="en-US" dirty="0"/>
              <a:t>Where cabling and other transmission media is needed to transit them</a:t>
            </a:r>
          </a:p>
          <a:p>
            <a:pPr marL="0" indent="0">
              <a:buNone/>
            </a:pPr>
            <a:r>
              <a:rPr lang="en-US" b="1" dirty="0"/>
              <a:t>Data Link Layer</a:t>
            </a:r>
          </a:p>
          <a:p>
            <a:r>
              <a:rPr lang="en-US" dirty="0"/>
              <a:t>Defines the frame format that the 1’s and 0’s are to follow</a:t>
            </a:r>
          </a:p>
          <a:p>
            <a:endParaRPr lang="en-US" dirty="0"/>
          </a:p>
          <a:p>
            <a:endParaRPr lang="en-US" dirty="0"/>
          </a:p>
          <a:p>
            <a:endParaRPr lang="en-US" dirty="0"/>
          </a:p>
        </p:txBody>
      </p:sp>
      <p:pic>
        <p:nvPicPr>
          <p:cNvPr id="5" name="Picture 4" descr="An illustration presents the layers in the O S I and T C P or I P reference models. O S I model has seven layers, and T C P or I P has four layers. Layer 1: data link and Layer 2: physical, in the O S I model are linked to Layer 1: Network, in T C P model. Layer 3: Internet, in the O S I model is linked to Layer 2: Internet, in T C P model. Layer 4: Transport, in the O S I model is linked to Layer 3: Transport, in T C P model. Layer 5: Session, Layer 6: Presentation, and Layer 7: Application, in the O S I model are linked to Layer 4: Application in T C P model."/>
          <p:cNvPicPr>
            <a:picLocks noChangeAspect="1"/>
          </p:cNvPicPr>
          <p:nvPr/>
        </p:nvPicPr>
        <p:blipFill>
          <a:blip r:embed="rId3" cstate="print"/>
          <a:stretch>
            <a:fillRect/>
          </a:stretch>
        </p:blipFill>
        <p:spPr>
          <a:xfrm>
            <a:off x="6881447" y="1468431"/>
            <a:ext cx="3862754" cy="4094519"/>
          </a:xfrm>
          <a:prstGeom prst="rect">
            <a:avLst/>
          </a:prstGeom>
        </p:spPr>
      </p:pic>
      <p:sp>
        <p:nvSpPr>
          <p:cNvPr id="7" name="Rectangle 6"/>
          <p:cNvSpPr/>
          <p:nvPr/>
        </p:nvSpPr>
        <p:spPr>
          <a:xfrm>
            <a:off x="6758354" y="5585266"/>
            <a:ext cx="4144108" cy="646331"/>
          </a:xfrm>
          <a:prstGeom prst="rect">
            <a:avLst/>
          </a:prstGeom>
        </p:spPr>
        <p:txBody>
          <a:bodyPr wrap="square">
            <a:spAutoFit/>
          </a:bodyPr>
          <a:lstStyle/>
          <a:p>
            <a:r>
              <a:rPr lang="en-US" b="1" dirty="0">
                <a:latin typeface="Arial" pitchFamily="34" charset="0"/>
                <a:cs typeface="Arial" pitchFamily="34" charset="0"/>
              </a:rPr>
              <a:t>FIGURE 4-1 </a:t>
            </a:r>
            <a:r>
              <a:rPr lang="en-US" dirty="0">
                <a:latin typeface="Arial" pitchFamily="34" charset="0"/>
                <a:cs typeface="Arial" pitchFamily="34" charset="0"/>
              </a:rPr>
              <a:t>OSI model compared to TCP/IP model.</a:t>
            </a:r>
          </a:p>
        </p:txBody>
      </p:sp>
    </p:spTree>
    <p:custDataLst>
      <p:tags r:id="rId1"/>
    </p:custDataLst>
    <p:extLst>
      <p:ext uri="{BB962C8B-B14F-4D97-AF65-F5344CB8AC3E}">
        <p14:creationId xmlns:p14="http://schemas.microsoft.com/office/powerpoint/2010/main" val="261237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339E7D-D941-374E-86EC-46D807B24D5F}"/>
              </a:ext>
            </a:extLst>
          </p:cNvPr>
          <p:cNvSpPr>
            <a:spLocks noGrp="1"/>
          </p:cNvSpPr>
          <p:nvPr>
            <p:ph type="title"/>
          </p:nvPr>
        </p:nvSpPr>
        <p:spPr/>
        <p:txBody>
          <a:bodyPr/>
          <a:lstStyle/>
          <a:p>
            <a:r>
              <a:rPr lang="en-US" dirty="0">
                <a:ea typeface="ＭＳ Ｐゴシック" pitchFamily="34" charset="-128"/>
              </a:rPr>
              <a:t>Some IEEE 802.3 CSMA/CD Standards</a:t>
            </a:r>
            <a:endParaRPr lang="en-US" dirty="0"/>
          </a:p>
        </p:txBody>
      </p:sp>
      <p:graphicFrame>
        <p:nvGraphicFramePr>
          <p:cNvPr id="12" name="Content Placeholder 3" descr="Alt text FPO"/>
          <p:cNvGraphicFramePr>
            <a:graphicFrameLocks noGrp="1"/>
          </p:cNvGraphicFramePr>
          <p:nvPr>
            <p:ph sz="half" idx="2"/>
            <p:extLst>
              <p:ext uri="{D42A27DB-BD31-4B8C-83A1-F6EECF244321}">
                <p14:modId xmlns:p14="http://schemas.microsoft.com/office/powerpoint/2010/main" val="2073975975"/>
              </p:ext>
            </p:extLst>
          </p:nvPr>
        </p:nvGraphicFramePr>
        <p:xfrm>
          <a:off x="853440" y="1532776"/>
          <a:ext cx="10393680" cy="3450704"/>
        </p:xfrm>
        <a:graphic>
          <a:graphicData uri="http://schemas.openxmlformats.org/drawingml/2006/table">
            <a:tbl>
              <a:tblPr firstRow="1" bandRow="1">
                <a:tableStyleId>{3B4B98B0-60AC-42C2-AFA5-B58CD77FA1E5}</a:tableStyleId>
              </a:tblPr>
              <a:tblGrid>
                <a:gridCol w="2401389">
                  <a:extLst>
                    <a:ext uri="{9D8B030D-6E8A-4147-A177-3AD203B41FA5}">
                      <a16:colId xmlns:a16="http://schemas.microsoft.com/office/drawing/2014/main" val="20000"/>
                    </a:ext>
                  </a:extLst>
                </a:gridCol>
                <a:gridCol w="2133600">
                  <a:extLst>
                    <a:ext uri="{9D8B030D-6E8A-4147-A177-3AD203B41FA5}">
                      <a16:colId xmlns:a16="http://schemas.microsoft.com/office/drawing/2014/main" val="1089231776"/>
                    </a:ext>
                  </a:extLst>
                </a:gridCol>
                <a:gridCol w="5858691">
                  <a:extLst>
                    <a:ext uri="{9D8B030D-6E8A-4147-A177-3AD203B41FA5}">
                      <a16:colId xmlns:a16="http://schemas.microsoft.com/office/drawing/2014/main" val="20001"/>
                    </a:ext>
                  </a:extLst>
                </a:gridCol>
              </a:tblGrid>
              <a:tr h="474056">
                <a:tc>
                  <a:txBody>
                    <a:bodyPr/>
                    <a:lstStyle/>
                    <a:p>
                      <a:r>
                        <a:rPr lang="en-US" sz="1800" dirty="0"/>
                        <a:t>Ethernet Standard</a:t>
                      </a:r>
                      <a:endParaRPr sz="1800" dirty="0">
                        <a:latin typeface="Arial" panose="020B0604020202020204" pitchFamily="34" charset="0"/>
                        <a:cs typeface="Arial" panose="020B0604020202020204" pitchFamily="34" charset="0"/>
                      </a:endParaRPr>
                    </a:p>
                  </a:txBody>
                  <a:tcPr anchor="ctr"/>
                </a:tc>
                <a:tc>
                  <a:txBody>
                    <a:bodyPr/>
                    <a:lstStyle/>
                    <a:p>
                      <a:r>
                        <a:rPr lang="en-US" sz="1800" dirty="0"/>
                        <a:t>Release Date</a:t>
                      </a:r>
                      <a:endParaRPr sz="1800" dirty="0">
                        <a:latin typeface="Arial" panose="020B0604020202020204" pitchFamily="34" charset="0"/>
                        <a:cs typeface="Arial" panose="020B0604020202020204" pitchFamily="34" charset="0"/>
                      </a:endParaRPr>
                    </a:p>
                  </a:txBody>
                  <a:tcPr anchor="ctr"/>
                </a:tc>
                <a:tc>
                  <a:txBody>
                    <a:bodyPr/>
                    <a:lstStyle/>
                    <a:p>
                      <a:r>
                        <a:rPr lang="en-US" sz="1800" dirty="0"/>
                        <a:t>Description</a:t>
                      </a:r>
                      <a:endParaRPr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74056">
                <a:tc>
                  <a:txBody>
                    <a:bodyPr/>
                    <a:lstStyle/>
                    <a:p>
                      <a:r>
                        <a:rPr lang="en-US" sz="1800" b="0" i="0" dirty="0">
                          <a:latin typeface="Arial" panose="020B0604020202020204" pitchFamily="34" charset="0"/>
                          <a:cs typeface="Arial" panose="020B0604020202020204" pitchFamily="34" charset="0"/>
                        </a:rPr>
                        <a:t>802.3</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1983</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(10Base5) 10 Mbps using thick coaxial cable</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03116230"/>
                  </a:ext>
                </a:extLst>
              </a:tr>
              <a:tr h="474056">
                <a:tc>
                  <a:txBody>
                    <a:bodyPr/>
                    <a:lstStyle/>
                    <a:p>
                      <a:r>
                        <a:rPr lang="en-US" sz="1800" b="0" i="0" dirty="0">
                          <a:latin typeface="Arial" panose="020B0604020202020204" pitchFamily="34" charset="0"/>
                          <a:cs typeface="Arial" panose="020B0604020202020204" pitchFamily="34" charset="0"/>
                        </a:rPr>
                        <a:t>802.3ab</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1999</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(1000Base-T) 1 Gbps using twisted-pair cable</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86166182"/>
                  </a:ext>
                </a:extLst>
              </a:tr>
              <a:tr h="474056">
                <a:tc>
                  <a:txBody>
                    <a:bodyPr/>
                    <a:lstStyle/>
                    <a:p>
                      <a:r>
                        <a:rPr lang="en-US" sz="1800" b="0" i="0" dirty="0">
                          <a:latin typeface="Arial" panose="020B0604020202020204" pitchFamily="34" charset="0"/>
                          <a:cs typeface="Arial" panose="020B0604020202020204" pitchFamily="34" charset="0"/>
                        </a:rPr>
                        <a:t>802.3an</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2006</a:t>
                      </a:r>
                    </a:p>
                  </a:txBody>
                  <a:tcPr/>
                </a:tc>
                <a:tc>
                  <a:txBody>
                    <a:bodyPr/>
                    <a:lstStyle/>
                    <a:p>
                      <a:r>
                        <a:rPr lang="en-US" sz="1800" b="0" i="0" dirty="0">
                          <a:latin typeface="Arial" panose="020B0604020202020204" pitchFamily="34" charset="0"/>
                          <a:cs typeface="Arial" panose="020B0604020202020204" pitchFamily="34" charset="0"/>
                        </a:rPr>
                        <a:t>(10GBase-T) 10 Gbps using twisted-pair cable</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43152657"/>
                  </a:ext>
                </a:extLst>
              </a:tr>
              <a:tr h="474056">
                <a:tc>
                  <a:txBody>
                    <a:bodyPr/>
                    <a:lstStyle/>
                    <a:p>
                      <a:r>
                        <a:rPr lang="en-US" sz="1800" b="0" i="0" dirty="0">
                          <a:latin typeface="Arial" panose="020B0604020202020204" pitchFamily="34" charset="0"/>
                          <a:cs typeface="Arial" panose="020B0604020202020204" pitchFamily="34" charset="0"/>
                        </a:rPr>
                        <a:t>802.3ba</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2010</a:t>
                      </a:r>
                    </a:p>
                  </a:txBody>
                  <a:tcPr/>
                </a:tc>
                <a:tc>
                  <a:txBody>
                    <a:bodyPr/>
                    <a:lstStyle/>
                    <a:p>
                      <a:r>
                        <a:rPr lang="en-US" sz="1800" b="0" i="0" dirty="0">
                          <a:latin typeface="Arial" panose="020B0604020202020204" pitchFamily="34" charset="0"/>
                          <a:cs typeface="Arial" panose="020B0604020202020204" pitchFamily="34" charset="0"/>
                        </a:rPr>
                        <a:t>40 Gbps and 100 Gbps to support both endpoint and link aggregation over single-mode fiber</a:t>
                      </a:r>
                    </a:p>
                  </a:txBody>
                  <a:tcPr/>
                </a:tc>
                <a:extLst>
                  <a:ext uri="{0D108BD9-81ED-4DB2-BD59-A6C34878D82A}">
                    <a16:rowId xmlns:a16="http://schemas.microsoft.com/office/drawing/2014/main" val="2451962627"/>
                  </a:ext>
                </a:extLst>
              </a:tr>
              <a:tr h="474056">
                <a:tc>
                  <a:txBody>
                    <a:bodyPr/>
                    <a:lstStyle/>
                    <a:p>
                      <a:r>
                        <a:rPr lang="en-US" sz="1800" b="0" i="0" dirty="0">
                          <a:latin typeface="Arial" panose="020B0604020202020204" pitchFamily="34" charset="0"/>
                          <a:cs typeface="Arial" panose="020B0604020202020204" pitchFamily="34" charset="0"/>
                        </a:rPr>
                        <a:t>802.3cg</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2019</a:t>
                      </a:r>
                    </a:p>
                  </a:txBody>
                  <a:tcPr/>
                </a:tc>
                <a:tc>
                  <a:txBody>
                    <a:bodyPr/>
                    <a:lstStyle/>
                    <a:p>
                      <a:r>
                        <a:rPr lang="en-US" sz="1800" b="0" i="0" dirty="0">
                          <a:latin typeface="Arial" panose="020B0604020202020204" pitchFamily="34" charset="0"/>
                          <a:cs typeface="Arial" panose="020B0604020202020204" pitchFamily="34" charset="0"/>
                        </a:rPr>
                        <a:t>10Base-T equivalent 10 Mbps network to support transmit and receive signaling over a single pair of unshielded twisted-pair cabling</a:t>
                      </a:r>
                    </a:p>
                  </a:txBody>
                  <a:tcPr/>
                </a:tc>
                <a:extLst>
                  <a:ext uri="{0D108BD9-81ED-4DB2-BD59-A6C34878D82A}">
                    <a16:rowId xmlns:a16="http://schemas.microsoft.com/office/drawing/2014/main" val="1248418597"/>
                  </a:ext>
                </a:extLst>
              </a:tr>
            </a:tbl>
          </a:graphicData>
        </a:graphic>
      </p:graphicFrame>
    </p:spTree>
    <p:custDataLst>
      <p:tags r:id="rId1"/>
    </p:custDataLst>
    <p:extLst>
      <p:ext uri="{BB962C8B-B14F-4D97-AF65-F5344CB8AC3E}">
        <p14:creationId xmlns:p14="http://schemas.microsoft.com/office/powerpoint/2010/main" val="37841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How Multiple Nodes Share Network Media</a:t>
            </a:r>
          </a:p>
        </p:txBody>
      </p:sp>
      <p:sp>
        <p:nvSpPr>
          <p:cNvPr id="6" name="TextBox 5">
            <a:extLst>
              <a:ext uri="{FF2B5EF4-FFF2-40B4-BE49-F238E27FC236}">
                <a16:creationId xmlns:a16="http://schemas.microsoft.com/office/drawing/2014/main" id="{6F86F851-185C-468A-ACC1-EECA3D914D4E}"/>
              </a:ext>
            </a:extLst>
          </p:cNvPr>
          <p:cNvSpPr txBox="1"/>
          <p:nvPr/>
        </p:nvSpPr>
        <p:spPr>
          <a:xfrm>
            <a:off x="1045257" y="3681027"/>
            <a:ext cx="2405743" cy="492443"/>
          </a:xfrm>
          <a:prstGeom prst="rect">
            <a:avLst/>
          </a:prstGeom>
          <a:noFill/>
        </p:spPr>
        <p:txBody>
          <a:bodyPr wrap="square" rtlCol="0">
            <a:spAutoFit/>
          </a:bodyPr>
          <a:lstStyle/>
          <a:p>
            <a:r>
              <a:rPr lang="en-US" sz="2600" dirty="0">
                <a:latin typeface="Arial" panose="020B0604020202020204" pitchFamily="34" charset="0"/>
                <a:cs typeface="Arial" panose="020B0604020202020204" pitchFamily="34" charset="0"/>
              </a:rPr>
              <a:t>CSMA/CD</a:t>
            </a:r>
          </a:p>
        </p:txBody>
      </p:sp>
      <p:graphicFrame>
        <p:nvGraphicFramePr>
          <p:cNvPr id="5" name="Content Placeholder 4">
            <a:extLst>
              <a:ext uri="{FF2B5EF4-FFF2-40B4-BE49-F238E27FC236}">
                <a16:creationId xmlns:a16="http://schemas.microsoft.com/office/drawing/2014/main" id="{37374831-34C4-4AAF-A4C5-B7354DC3676E}"/>
              </a:ext>
            </a:extLst>
          </p:cNvPr>
          <p:cNvGraphicFramePr>
            <a:graphicFrameLocks noGrp="1"/>
          </p:cNvGraphicFramePr>
          <p:nvPr>
            <p:ph idx="1"/>
            <p:extLst>
              <p:ext uri="{D42A27DB-BD31-4B8C-83A1-F6EECF244321}">
                <p14:modId xmlns:p14="http://schemas.microsoft.com/office/powerpoint/2010/main" val="3509465364"/>
              </p:ext>
            </p:extLst>
          </p:nvPr>
        </p:nvGraphicFramePr>
        <p:xfrm>
          <a:off x="3320142" y="1577749"/>
          <a:ext cx="7826601"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2689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Ethernet Carrier Sense Multiple Access</a:t>
            </a:r>
          </a:p>
        </p:txBody>
      </p:sp>
      <p:pic>
        <p:nvPicPr>
          <p:cNvPr id="4" name="Picture 3" descr="An illustration presents that in the C S M A, the terminal listens to sensing carrier and detects collisions of shared channels. In illustration 1, if the medium is free, the transmission takes place. In illustration 2, if traffic is detected the user waits a random time before sensing the line again. The access method repeats until the medium is free."/>
          <p:cNvPicPr>
            <a:picLocks noChangeAspect="1"/>
          </p:cNvPicPr>
          <p:nvPr/>
        </p:nvPicPr>
        <p:blipFill>
          <a:blip r:embed="rId4" cstate="print"/>
          <a:stretch>
            <a:fillRect/>
          </a:stretch>
        </p:blipFill>
        <p:spPr>
          <a:xfrm>
            <a:off x="1275966" y="2159000"/>
            <a:ext cx="9640067" cy="3270737"/>
          </a:xfrm>
          <a:prstGeom prst="rect">
            <a:avLst/>
          </a:prstGeom>
        </p:spPr>
      </p:pic>
      <p:sp>
        <p:nvSpPr>
          <p:cNvPr id="6" name="Rectangle 5"/>
          <p:cNvSpPr/>
          <p:nvPr/>
        </p:nvSpPr>
        <p:spPr>
          <a:xfrm>
            <a:off x="1181397" y="5458265"/>
            <a:ext cx="6096000" cy="369332"/>
          </a:xfrm>
          <a:prstGeom prst="rect">
            <a:avLst/>
          </a:prstGeom>
        </p:spPr>
        <p:txBody>
          <a:bodyPr>
            <a:spAutoFit/>
          </a:bodyPr>
          <a:lstStyle/>
          <a:p>
            <a:r>
              <a:rPr lang="en-US" b="1" dirty="0">
                <a:latin typeface="Arial" pitchFamily="34" charset="0"/>
                <a:cs typeface="Arial" pitchFamily="34" charset="0"/>
              </a:rPr>
              <a:t>FIGURE 4-15 </a:t>
            </a:r>
            <a:r>
              <a:rPr lang="en-US" dirty="0">
                <a:latin typeface="Arial" pitchFamily="34" charset="0"/>
                <a:cs typeface="Arial" pitchFamily="34" charset="0"/>
              </a:rPr>
              <a:t>Ethernet carrier sense multiple access.</a:t>
            </a:r>
          </a:p>
        </p:txBody>
      </p:sp>
    </p:spTree>
    <p:custDataLst>
      <p:tags r:id="rId1"/>
    </p:custDataLst>
    <p:extLst>
      <p:ext uri="{BB962C8B-B14F-4D97-AF65-F5344CB8AC3E}">
        <p14:creationId xmlns:p14="http://schemas.microsoft.com/office/powerpoint/2010/main" val="213065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Ethernet Collision Detection</a:t>
            </a:r>
          </a:p>
        </p:txBody>
      </p:sp>
      <p:pic>
        <p:nvPicPr>
          <p:cNvPr id="4" name="Picture 3" descr="An illustration presents that there are four nodes, of which Nodes 1 and 4 transmit simultaneously. The nodes listen and determine that a collision has occurred, upon which transmission is ceased."/>
          <p:cNvPicPr>
            <a:picLocks noChangeAspect="1"/>
          </p:cNvPicPr>
          <p:nvPr/>
        </p:nvPicPr>
        <p:blipFill>
          <a:blip r:embed="rId4" cstate="print"/>
          <a:stretch>
            <a:fillRect/>
          </a:stretch>
        </p:blipFill>
        <p:spPr>
          <a:xfrm>
            <a:off x="2294009" y="1765300"/>
            <a:ext cx="7803409" cy="4031762"/>
          </a:xfrm>
          <a:prstGeom prst="rect">
            <a:avLst/>
          </a:prstGeom>
        </p:spPr>
      </p:pic>
      <p:sp>
        <p:nvSpPr>
          <p:cNvPr id="5" name="Rectangle 4"/>
          <p:cNvSpPr/>
          <p:nvPr/>
        </p:nvSpPr>
        <p:spPr>
          <a:xfrm>
            <a:off x="2216639" y="5702497"/>
            <a:ext cx="6096000" cy="369332"/>
          </a:xfrm>
          <a:prstGeom prst="rect">
            <a:avLst/>
          </a:prstGeom>
        </p:spPr>
        <p:txBody>
          <a:bodyPr>
            <a:spAutoFit/>
          </a:bodyPr>
          <a:lstStyle/>
          <a:p>
            <a:r>
              <a:rPr lang="en-US" b="1" dirty="0">
                <a:latin typeface="Arial" pitchFamily="34" charset="0"/>
                <a:cs typeface="Arial" pitchFamily="34" charset="0"/>
              </a:rPr>
              <a:t>FIGURE 4-16 </a:t>
            </a:r>
            <a:r>
              <a:rPr lang="en-US" dirty="0">
                <a:latin typeface="Arial" pitchFamily="34" charset="0"/>
                <a:cs typeface="Arial" pitchFamily="34" charset="0"/>
              </a:rPr>
              <a:t>Ethernet collision detection. </a:t>
            </a:r>
          </a:p>
        </p:txBody>
      </p:sp>
    </p:spTree>
    <p:custDataLst>
      <p:tags r:id="rId1"/>
    </p:custDataLst>
    <p:extLst>
      <p:ext uri="{BB962C8B-B14F-4D97-AF65-F5344CB8AC3E}">
        <p14:creationId xmlns:p14="http://schemas.microsoft.com/office/powerpoint/2010/main" val="264295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Ethernet Technology Bandwidth Speed Evolution</a:t>
            </a:r>
          </a:p>
        </p:txBody>
      </p:sp>
      <p:pic>
        <p:nvPicPr>
          <p:cNvPr id="4" name="Picture 3" descr="An illustration presents that the evolution is as follows. 1983: 10 Base 5 and 10 Base 2, coaxial cabling. 1990: 10 Base-T, U T P cabling. 1995: 100 Base-T, Cat 5–U T P cabling. 1999: 1000 Base-T, Cat 5 slash 6– UTP cabling. 2006: 10 G Base-T Cat 6a or 7 U T P Cabling. 2010: 40 or 100 G b p s backbone trunking single-mode."/>
          <p:cNvPicPr>
            <a:picLocks noChangeAspect="1"/>
          </p:cNvPicPr>
          <p:nvPr/>
        </p:nvPicPr>
        <p:blipFill>
          <a:blip r:embed="rId4" cstate="print"/>
          <a:stretch>
            <a:fillRect/>
          </a:stretch>
        </p:blipFill>
        <p:spPr>
          <a:xfrm>
            <a:off x="2220724" y="1835305"/>
            <a:ext cx="7459819" cy="3870569"/>
          </a:xfrm>
          <a:prstGeom prst="rect">
            <a:avLst/>
          </a:prstGeom>
        </p:spPr>
      </p:pic>
      <p:sp>
        <p:nvSpPr>
          <p:cNvPr id="6" name="Rectangle 5"/>
          <p:cNvSpPr/>
          <p:nvPr/>
        </p:nvSpPr>
        <p:spPr>
          <a:xfrm>
            <a:off x="2112560" y="5699233"/>
            <a:ext cx="7010399" cy="369332"/>
          </a:xfrm>
          <a:prstGeom prst="rect">
            <a:avLst/>
          </a:prstGeom>
        </p:spPr>
        <p:txBody>
          <a:bodyPr wrap="square">
            <a:spAutoFit/>
          </a:bodyPr>
          <a:lstStyle/>
          <a:p>
            <a:r>
              <a:rPr lang="en-US" b="1" dirty="0">
                <a:latin typeface="Arial" pitchFamily="34" charset="0"/>
                <a:cs typeface="Arial" pitchFamily="34" charset="0"/>
              </a:rPr>
              <a:t>FIGURE 4-17 </a:t>
            </a:r>
            <a:r>
              <a:rPr lang="en-US" dirty="0">
                <a:latin typeface="Arial" pitchFamily="34" charset="0"/>
                <a:cs typeface="Arial" pitchFamily="34" charset="0"/>
              </a:rPr>
              <a:t>Ethernet technology bandwidth speed evolution. </a:t>
            </a:r>
          </a:p>
        </p:txBody>
      </p:sp>
    </p:spTree>
    <p:custDataLst>
      <p:tags r:id="rId1"/>
    </p:custDataLst>
    <p:extLst>
      <p:ext uri="{BB962C8B-B14F-4D97-AF65-F5344CB8AC3E}">
        <p14:creationId xmlns:p14="http://schemas.microsoft.com/office/powerpoint/2010/main" val="147586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Internetworking LANs: Bridging Versus Routing </a:t>
            </a:r>
            <a:r>
              <a:rPr lang="en-US" sz="2000" dirty="0">
                <a:ea typeface="ＭＳ Ｐゴシック" pitchFamily="34" charset="-128"/>
              </a:rPr>
              <a:t>(1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Reasons to separate and internetwork LANs: Security, traffic segmentation, and ease of network management</a:t>
            </a:r>
          </a:p>
          <a:p>
            <a:r>
              <a:rPr lang="en-US" dirty="0"/>
              <a:t>Server access and maximizing performance are key considerations when designing LANs</a:t>
            </a:r>
          </a:p>
          <a:p>
            <a:r>
              <a:rPr lang="en-US" dirty="0"/>
              <a:t>Where you put servers can impact how you design network</a:t>
            </a:r>
          </a:p>
          <a:p>
            <a:r>
              <a:rPr lang="en-US" dirty="0"/>
              <a:t>Need for high-speed backbone connectivity from data center to desktop location is paramount</a:t>
            </a:r>
          </a:p>
          <a:p>
            <a:r>
              <a:rPr lang="en-US" dirty="0"/>
              <a:t>How Layer 2 and Layer 3 networking can achieve that is main objective of internetworking</a:t>
            </a:r>
          </a:p>
          <a:p>
            <a:endParaRPr lang="en-US" dirty="0"/>
          </a:p>
        </p:txBody>
      </p:sp>
    </p:spTree>
    <p:custDataLst>
      <p:tags r:id="rId1"/>
    </p:custDataLst>
    <p:extLst>
      <p:ext uri="{BB962C8B-B14F-4D97-AF65-F5344CB8AC3E}">
        <p14:creationId xmlns:p14="http://schemas.microsoft.com/office/powerpoint/2010/main" val="398016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Internetworking LANs: Bridging Versus Routing </a:t>
            </a:r>
            <a:r>
              <a:rPr lang="en-US" sz="2000" dirty="0">
                <a:ea typeface="ＭＳ Ｐゴシック" pitchFamily="34" charset="-128"/>
              </a:rPr>
              <a:t>(2 of 2)</a:t>
            </a:r>
          </a:p>
        </p:txBody>
      </p:sp>
      <p:graphicFrame>
        <p:nvGraphicFramePr>
          <p:cNvPr id="3" name="Content Placeholder 2">
            <a:extLst>
              <a:ext uri="{FF2B5EF4-FFF2-40B4-BE49-F238E27FC236}">
                <a16:creationId xmlns:a16="http://schemas.microsoft.com/office/drawing/2014/main" id="{E1D791A0-2C2B-4398-955B-8DF08BA0EE2A}"/>
              </a:ext>
            </a:extLst>
          </p:cNvPr>
          <p:cNvGraphicFramePr>
            <a:graphicFrameLocks noGrp="1"/>
          </p:cNvGraphicFramePr>
          <p:nvPr>
            <p:ph idx="1"/>
            <p:extLst>
              <p:ext uri="{D42A27DB-BD31-4B8C-83A1-F6EECF244321}">
                <p14:modId xmlns:p14="http://schemas.microsoft.com/office/powerpoint/2010/main" val="2361601557"/>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4633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1992BD8-B474-B853-197E-1C77CF5766CF}"/>
              </a:ext>
            </a:extLst>
          </p:cNvPr>
          <p:cNvSpPr>
            <a:spLocks noGrp="1"/>
          </p:cNvSpPr>
          <p:nvPr>
            <p:ph type="title"/>
          </p:nvPr>
        </p:nvSpPr>
        <p:spPr>
          <a:xfrm>
            <a:off x="0" y="121033"/>
            <a:ext cx="12192000" cy="1002089"/>
          </a:xfrm>
        </p:spPr>
        <p:txBody>
          <a:bodyPr/>
          <a:lstStyle/>
          <a:p>
            <a:r>
              <a:rPr lang="en-US" dirty="0"/>
              <a:t>Broadcast Domain</a:t>
            </a:r>
          </a:p>
        </p:txBody>
      </p:sp>
      <p:pic>
        <p:nvPicPr>
          <p:cNvPr id="6" name="Picture 5">
            <a:extLst>
              <a:ext uri="{FF2B5EF4-FFF2-40B4-BE49-F238E27FC236}">
                <a16:creationId xmlns:a16="http://schemas.microsoft.com/office/drawing/2014/main" id="{5D36840D-BE5A-A2FC-BB4D-9474F81F0891}"/>
              </a:ext>
            </a:extLst>
          </p:cNvPr>
          <p:cNvPicPr>
            <a:picLocks noChangeAspect="1"/>
          </p:cNvPicPr>
          <p:nvPr/>
        </p:nvPicPr>
        <p:blipFill>
          <a:blip r:embed="rId3"/>
          <a:stretch>
            <a:fillRect/>
          </a:stretch>
        </p:blipFill>
        <p:spPr>
          <a:xfrm>
            <a:off x="914400" y="2278091"/>
            <a:ext cx="4855464" cy="3095357"/>
          </a:xfrm>
          <a:prstGeom prst="rect">
            <a:avLst/>
          </a:prstGeom>
          <a:noFill/>
        </p:spPr>
      </p:pic>
      <p:sp>
        <p:nvSpPr>
          <p:cNvPr id="3" name="Content Placeholder 2">
            <a:extLst>
              <a:ext uri="{FF2B5EF4-FFF2-40B4-BE49-F238E27FC236}">
                <a16:creationId xmlns:a16="http://schemas.microsoft.com/office/drawing/2014/main" id="{243D810C-8CF3-8F19-4D1E-E8AD271DE67A}"/>
              </a:ext>
            </a:extLst>
          </p:cNvPr>
          <p:cNvSpPr>
            <a:spLocks noGrp="1"/>
          </p:cNvSpPr>
          <p:nvPr>
            <p:ph sz="half" idx="2"/>
          </p:nvPr>
        </p:nvSpPr>
        <p:spPr>
          <a:xfrm>
            <a:off x="6415368" y="1461052"/>
            <a:ext cx="4862232" cy="4729436"/>
          </a:xfrm>
        </p:spPr>
        <p:txBody>
          <a:bodyPr>
            <a:normAutofit/>
          </a:bodyPr>
          <a:lstStyle/>
          <a:p>
            <a:r>
              <a:rPr lang="en-US" sz="2000" b="0" i="0">
                <a:effectLst/>
              </a:rPr>
              <a:t>A broadcast domain is the domain in which a broadcast is forwarded. </a:t>
            </a:r>
          </a:p>
          <a:p>
            <a:r>
              <a:rPr lang="en-US" sz="2000" b="0" i="0">
                <a:effectLst/>
              </a:rPr>
              <a:t>A broadcast domain contains all devices that can reach each other at the data link layer (OSI layer 2) by using broadcast. </a:t>
            </a:r>
          </a:p>
          <a:p>
            <a:r>
              <a:rPr lang="en-US" sz="2000" b="0" i="0">
                <a:effectLst/>
              </a:rPr>
              <a:t>All ports on a hub or a switch are by default in the same broadcast domain. </a:t>
            </a:r>
          </a:p>
          <a:p>
            <a:r>
              <a:rPr lang="en-US" sz="2000" b="0" i="0">
                <a:effectLst/>
              </a:rPr>
              <a:t>All ports on a router are in the different broadcast domains and routers don’t forward broadcasts from one broadcast domain to another.</a:t>
            </a:r>
            <a:endParaRPr lang="en-US" sz="2000"/>
          </a:p>
        </p:txBody>
      </p:sp>
    </p:spTree>
    <p:extLst>
      <p:ext uri="{BB962C8B-B14F-4D97-AF65-F5344CB8AC3E}">
        <p14:creationId xmlns:p14="http://schemas.microsoft.com/office/powerpoint/2010/main" val="421870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LAN Hub Single Broadcast Domain</a:t>
            </a:r>
          </a:p>
        </p:txBody>
      </p:sp>
      <p:pic>
        <p:nvPicPr>
          <p:cNvPr id="4" name="Picture 3" descr="An illustration presents that the hub is at the center illustrating star-wired connections of P C workstations, with each node receiving an echo request. One of the nodes labeled sending node transmits data to the hub."/>
          <p:cNvPicPr>
            <a:picLocks noChangeAspect="1"/>
          </p:cNvPicPr>
          <p:nvPr/>
        </p:nvPicPr>
        <p:blipFill>
          <a:blip r:embed="rId4" cstate="print"/>
          <a:stretch>
            <a:fillRect/>
          </a:stretch>
        </p:blipFill>
        <p:spPr>
          <a:xfrm>
            <a:off x="3346117" y="1579582"/>
            <a:ext cx="4908883" cy="4499810"/>
          </a:xfrm>
          <a:prstGeom prst="rect">
            <a:avLst/>
          </a:prstGeom>
        </p:spPr>
      </p:pic>
      <p:sp>
        <p:nvSpPr>
          <p:cNvPr id="6" name="Rectangle 5"/>
          <p:cNvSpPr/>
          <p:nvPr/>
        </p:nvSpPr>
        <p:spPr>
          <a:xfrm>
            <a:off x="3250222" y="6072750"/>
            <a:ext cx="6096000" cy="369332"/>
          </a:xfrm>
          <a:prstGeom prst="rect">
            <a:avLst/>
          </a:prstGeom>
        </p:spPr>
        <p:txBody>
          <a:bodyPr>
            <a:spAutoFit/>
          </a:bodyPr>
          <a:lstStyle/>
          <a:p>
            <a:r>
              <a:rPr lang="en-US" b="1" dirty="0">
                <a:latin typeface="Arial" pitchFamily="34" charset="0"/>
                <a:cs typeface="Arial" pitchFamily="34" charset="0"/>
              </a:rPr>
              <a:t>FIGURE 4-18 </a:t>
            </a:r>
            <a:r>
              <a:rPr lang="en-US" dirty="0">
                <a:latin typeface="Arial" pitchFamily="34" charset="0"/>
                <a:cs typeface="Arial" pitchFamily="34" charset="0"/>
              </a:rPr>
              <a:t>LAN hub single broadcast domain.</a:t>
            </a:r>
          </a:p>
        </p:txBody>
      </p:sp>
    </p:spTree>
    <p:custDataLst>
      <p:tags r:id="rId1"/>
    </p:custDataLst>
    <p:extLst>
      <p:ext uri="{BB962C8B-B14F-4D97-AF65-F5344CB8AC3E}">
        <p14:creationId xmlns:p14="http://schemas.microsoft.com/office/powerpoint/2010/main" val="342717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5AAA-3F96-9CAD-ACD3-CD2D213E46CD}"/>
              </a:ext>
            </a:extLst>
          </p:cNvPr>
          <p:cNvSpPr>
            <a:spLocks noGrp="1"/>
          </p:cNvSpPr>
          <p:nvPr>
            <p:ph type="title"/>
          </p:nvPr>
        </p:nvSpPr>
        <p:spPr/>
        <p:txBody>
          <a:bodyPr/>
          <a:lstStyle/>
          <a:p>
            <a:r>
              <a:rPr lang="en-US" dirty="0"/>
              <a:t>Collision Domain</a:t>
            </a:r>
          </a:p>
        </p:txBody>
      </p:sp>
      <p:sp>
        <p:nvSpPr>
          <p:cNvPr id="3" name="Content Placeholder 2">
            <a:extLst>
              <a:ext uri="{FF2B5EF4-FFF2-40B4-BE49-F238E27FC236}">
                <a16:creationId xmlns:a16="http://schemas.microsoft.com/office/drawing/2014/main" id="{0B7DA35E-6664-79B9-6142-548C4B21C1AB}"/>
              </a:ext>
            </a:extLst>
          </p:cNvPr>
          <p:cNvSpPr>
            <a:spLocks noGrp="1"/>
          </p:cNvSpPr>
          <p:nvPr>
            <p:ph sz="half" idx="1"/>
          </p:nvPr>
        </p:nvSpPr>
        <p:spPr/>
        <p:txBody>
          <a:bodyPr/>
          <a:lstStyle/>
          <a:p>
            <a:r>
              <a:rPr lang="en-US" b="0" i="0" dirty="0">
                <a:solidFill>
                  <a:srgbClr val="000000"/>
                </a:solidFill>
                <a:effectLst/>
                <a:latin typeface="arial" panose="020B0604020202020204" pitchFamily="34" charset="0"/>
              </a:rPr>
              <a:t>A collision domain is, as the name implies, the part of a network where packet collisions can occur. </a:t>
            </a:r>
          </a:p>
          <a:p>
            <a:r>
              <a:rPr lang="en-US" b="0" i="0" dirty="0">
                <a:solidFill>
                  <a:srgbClr val="000000"/>
                </a:solidFill>
                <a:effectLst/>
                <a:latin typeface="arial" panose="020B0604020202020204" pitchFamily="34" charset="0"/>
              </a:rPr>
              <a:t>A collision occurs when two devices send a packet at the same time on the shared network segment. </a:t>
            </a:r>
          </a:p>
          <a:p>
            <a:r>
              <a:rPr lang="en-US" b="0" i="0" dirty="0">
                <a:solidFill>
                  <a:srgbClr val="000000"/>
                </a:solidFill>
                <a:effectLst/>
                <a:latin typeface="arial" panose="020B0604020202020204" pitchFamily="34" charset="0"/>
              </a:rPr>
              <a:t>The packets collide and both devices must send the packets again, which reduces network efficiency. </a:t>
            </a:r>
          </a:p>
        </p:txBody>
      </p:sp>
      <p:sp>
        <p:nvSpPr>
          <p:cNvPr id="4" name="Content Placeholder 3">
            <a:extLst>
              <a:ext uri="{FF2B5EF4-FFF2-40B4-BE49-F238E27FC236}">
                <a16:creationId xmlns:a16="http://schemas.microsoft.com/office/drawing/2014/main" id="{AEC47CB1-1D10-C0CA-9CE7-FCC367EF627A}"/>
              </a:ext>
            </a:extLst>
          </p:cNvPr>
          <p:cNvSpPr>
            <a:spLocks noGrp="1"/>
          </p:cNvSpPr>
          <p:nvPr>
            <p:ph sz="half" idx="2"/>
          </p:nvPr>
        </p:nvSpPr>
        <p:spPr/>
        <p:txBody>
          <a:bodyPr/>
          <a:lstStyle/>
          <a:p>
            <a:r>
              <a:rPr lang="en-US" b="0" i="0" dirty="0">
                <a:solidFill>
                  <a:srgbClr val="000000"/>
                </a:solidFill>
                <a:effectLst/>
                <a:latin typeface="arial" panose="020B0604020202020204" pitchFamily="34" charset="0"/>
              </a:rPr>
              <a:t>Collisions are often in a hub environment, because each port on a hub is in the same collision domain. </a:t>
            </a:r>
          </a:p>
          <a:p>
            <a:r>
              <a:rPr lang="en-US" b="0" i="0" dirty="0">
                <a:solidFill>
                  <a:srgbClr val="000000"/>
                </a:solidFill>
                <a:effectLst/>
                <a:latin typeface="arial" panose="020B0604020202020204" pitchFamily="34" charset="0"/>
              </a:rPr>
              <a:t>By contrast, each port on a bridge, a switch or a router is in a separate collision domain.</a:t>
            </a:r>
            <a:endParaRPr lang="en-US" dirty="0"/>
          </a:p>
          <a:p>
            <a:endParaRPr lang="en-US" dirty="0"/>
          </a:p>
        </p:txBody>
      </p:sp>
    </p:spTree>
    <p:extLst>
      <p:ext uri="{BB962C8B-B14F-4D97-AF65-F5344CB8AC3E}">
        <p14:creationId xmlns:p14="http://schemas.microsoft.com/office/powerpoint/2010/main" val="175011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OSI Model Compared to TCP/ IP Model</a:t>
            </a:r>
          </a:p>
        </p:txBody>
      </p:sp>
      <p:pic>
        <p:nvPicPr>
          <p:cNvPr id="4" name="Picture 3" descr="A graph of a sine wave illustrates a smooth continuous periodic oscillation, with the voltage changing continuously over time. "/>
          <p:cNvPicPr>
            <a:picLocks noChangeAspect="1"/>
          </p:cNvPicPr>
          <p:nvPr/>
        </p:nvPicPr>
        <p:blipFill>
          <a:blip r:embed="rId4" cstate="print"/>
          <a:stretch>
            <a:fillRect/>
          </a:stretch>
        </p:blipFill>
        <p:spPr>
          <a:xfrm>
            <a:off x="3869084" y="1599730"/>
            <a:ext cx="4184670" cy="4269209"/>
          </a:xfrm>
          <a:prstGeom prst="rect">
            <a:avLst/>
          </a:prstGeom>
        </p:spPr>
      </p:pic>
      <p:sp>
        <p:nvSpPr>
          <p:cNvPr id="6" name="Rectangle 5"/>
          <p:cNvSpPr/>
          <p:nvPr/>
        </p:nvSpPr>
        <p:spPr>
          <a:xfrm>
            <a:off x="3825657" y="5813865"/>
            <a:ext cx="4196862" cy="369332"/>
          </a:xfrm>
          <a:prstGeom prst="rect">
            <a:avLst/>
          </a:prstGeom>
        </p:spPr>
        <p:txBody>
          <a:bodyPr wrap="square">
            <a:spAutoFit/>
          </a:bodyPr>
          <a:lstStyle/>
          <a:p>
            <a:r>
              <a:rPr lang="en-US" b="1" dirty="0">
                <a:latin typeface="Arial" pitchFamily="34" charset="0"/>
                <a:cs typeface="Arial" pitchFamily="34" charset="0"/>
              </a:rPr>
              <a:t>FIGURE 4-2 </a:t>
            </a:r>
            <a:r>
              <a:rPr lang="en-US" dirty="0">
                <a:latin typeface="Arial" pitchFamily="34" charset="0"/>
                <a:cs typeface="Arial" pitchFamily="34" charset="0"/>
              </a:rPr>
              <a:t>A sine wave. </a:t>
            </a:r>
          </a:p>
        </p:txBody>
      </p:sp>
    </p:spTree>
    <p:custDataLst>
      <p:tags r:id="rId1"/>
    </p:custDataLst>
    <p:extLst>
      <p:ext uri="{BB962C8B-B14F-4D97-AF65-F5344CB8AC3E}">
        <p14:creationId xmlns:p14="http://schemas.microsoft.com/office/powerpoint/2010/main" val="228688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Multiple Collision Domains with a Layer 2 Switch</a:t>
            </a:r>
          </a:p>
        </p:txBody>
      </p:sp>
      <p:pic>
        <p:nvPicPr>
          <p:cNvPr id="4" name="Picture 3" descr="An illustration presents that the Layer 2 switch is at the center connected to P Cs marked with M A C addresses 102, 101, 104, 100, 105, and 103, in order in the clockwise direction. The node with M A C 104 is directed with a message reads, send to 102. The transmission is from 104 to the LAN switch, and in turn to 102."/>
          <p:cNvPicPr>
            <a:picLocks noChangeAspect="1"/>
          </p:cNvPicPr>
          <p:nvPr/>
        </p:nvPicPr>
        <p:blipFill>
          <a:blip r:embed="rId4" cstate="print"/>
          <a:stretch>
            <a:fillRect/>
          </a:stretch>
        </p:blipFill>
        <p:spPr>
          <a:xfrm>
            <a:off x="3524308" y="1430560"/>
            <a:ext cx="4540191" cy="4815354"/>
          </a:xfrm>
          <a:prstGeom prst="rect">
            <a:avLst/>
          </a:prstGeom>
        </p:spPr>
      </p:pic>
      <p:sp>
        <p:nvSpPr>
          <p:cNvPr id="6" name="Rectangle 5"/>
          <p:cNvSpPr/>
          <p:nvPr/>
        </p:nvSpPr>
        <p:spPr>
          <a:xfrm>
            <a:off x="3431951" y="6225344"/>
            <a:ext cx="7115908" cy="369332"/>
          </a:xfrm>
          <a:prstGeom prst="rect">
            <a:avLst/>
          </a:prstGeom>
        </p:spPr>
        <p:txBody>
          <a:bodyPr wrap="square">
            <a:spAutoFit/>
          </a:bodyPr>
          <a:lstStyle/>
          <a:p>
            <a:r>
              <a:rPr lang="en-US" b="1" dirty="0">
                <a:latin typeface="Arial" pitchFamily="34" charset="0"/>
                <a:cs typeface="Arial" pitchFamily="34" charset="0"/>
              </a:rPr>
              <a:t>FIGURE 4-19 </a:t>
            </a:r>
            <a:r>
              <a:rPr lang="en-US" dirty="0">
                <a:latin typeface="Arial" pitchFamily="34" charset="0"/>
                <a:cs typeface="Arial" pitchFamily="34" charset="0"/>
              </a:rPr>
              <a:t>Multiple collision domains with a Layer 2 switch.</a:t>
            </a:r>
          </a:p>
        </p:txBody>
      </p:sp>
    </p:spTree>
    <p:custDataLst>
      <p:tags r:id="rId1"/>
    </p:custDataLst>
    <p:extLst>
      <p:ext uri="{BB962C8B-B14F-4D97-AF65-F5344CB8AC3E}">
        <p14:creationId xmlns:p14="http://schemas.microsoft.com/office/powerpoint/2010/main" val="85262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Ethernet Network Design Fundamentals </a:t>
            </a:r>
            <a:r>
              <a:rPr lang="en-US" sz="2000" dirty="0">
                <a:ea typeface="ＭＳ Ｐゴシック" pitchFamily="34" charset="-128"/>
              </a:rPr>
              <a:t>(1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b="1" dirty="0"/>
              <a:t>Edge networks</a:t>
            </a:r>
            <a:r>
              <a:rPr lang="en-US" dirty="0"/>
              <a:t>—The desktop workstation LAN connection</a:t>
            </a:r>
          </a:p>
          <a:p>
            <a:r>
              <a:rPr lang="en-US" b="1" dirty="0"/>
              <a:t>Building backbone networks</a:t>
            </a:r>
            <a:r>
              <a:rPr lang="en-US" dirty="0"/>
              <a:t>—Aggregations of edge network switches into a collapsed backbone within that building</a:t>
            </a:r>
          </a:p>
          <a:p>
            <a:r>
              <a:rPr lang="en-US" b="1" dirty="0"/>
              <a:t>Campus backbone networks</a:t>
            </a:r>
            <a:r>
              <a:rPr lang="en-US" dirty="0"/>
              <a:t>—Campus backbone networks are aggregations of multiple buildings on the same physical campus</a:t>
            </a:r>
          </a:p>
          <a:p>
            <a:r>
              <a:rPr lang="en-US" b="1" dirty="0"/>
              <a:t>Metropolitan area networks (MANs)</a:t>
            </a:r>
            <a:r>
              <a:rPr lang="en-US" dirty="0"/>
              <a:t>—Aggregations of remote buildings, but within a regional MAN service area (usually provided by a metro Ethernet service provider)</a:t>
            </a:r>
          </a:p>
          <a:p>
            <a:r>
              <a:rPr lang="en-US" b="1" dirty="0"/>
              <a:t>Wide area backbone networks</a:t>
            </a:r>
            <a:r>
              <a:rPr lang="en-US" dirty="0"/>
              <a:t>—Cloud-based wide area network infrastructures such as Multiprotocol Label Switching (MPLS) for wide area IP network connectivity</a:t>
            </a:r>
          </a:p>
          <a:p>
            <a:endParaRPr lang="en-US" dirty="0"/>
          </a:p>
        </p:txBody>
      </p:sp>
    </p:spTree>
    <p:custDataLst>
      <p:tags r:id="rId1"/>
    </p:custDataLst>
    <p:extLst>
      <p:ext uri="{BB962C8B-B14F-4D97-AF65-F5344CB8AC3E}">
        <p14:creationId xmlns:p14="http://schemas.microsoft.com/office/powerpoint/2010/main" val="57022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Ethernet Network Design Fundamentals </a:t>
            </a:r>
            <a:r>
              <a:rPr lang="en-US" sz="2000" dirty="0">
                <a:ea typeface="ＭＳ Ｐゴシック" pitchFamily="34" charset="-128"/>
              </a:rPr>
              <a:t>(2 of 2)</a:t>
            </a:r>
          </a:p>
        </p:txBody>
      </p:sp>
      <p:graphicFrame>
        <p:nvGraphicFramePr>
          <p:cNvPr id="3" name="Content Placeholder 2">
            <a:extLst>
              <a:ext uri="{FF2B5EF4-FFF2-40B4-BE49-F238E27FC236}">
                <a16:creationId xmlns:a16="http://schemas.microsoft.com/office/drawing/2014/main" id="{AE18DEB9-0700-4B5A-BDD1-B2AA7864C017}"/>
              </a:ext>
            </a:extLst>
          </p:cNvPr>
          <p:cNvGraphicFramePr>
            <a:graphicFrameLocks noGrp="1"/>
          </p:cNvGraphicFramePr>
          <p:nvPr>
            <p:ph idx="1"/>
            <p:extLst>
              <p:ext uri="{D42A27DB-BD31-4B8C-83A1-F6EECF244321}">
                <p14:modId xmlns:p14="http://schemas.microsoft.com/office/powerpoint/2010/main" val="3270609861"/>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4299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F2DB-3C2B-ADB3-190E-09D471198CD6}"/>
              </a:ext>
            </a:extLst>
          </p:cNvPr>
          <p:cNvSpPr>
            <a:spLocks noGrp="1"/>
          </p:cNvSpPr>
          <p:nvPr>
            <p:ph type="title"/>
          </p:nvPr>
        </p:nvSpPr>
        <p:spPr/>
        <p:txBody>
          <a:bodyPr/>
          <a:lstStyle/>
          <a:p>
            <a:r>
              <a:rPr lang="en-US" dirty="0"/>
              <a:t>Cut through or Store and forward?</a:t>
            </a:r>
          </a:p>
        </p:txBody>
      </p:sp>
      <p:sp>
        <p:nvSpPr>
          <p:cNvPr id="4" name="Content Placeholder 3">
            <a:extLst>
              <a:ext uri="{FF2B5EF4-FFF2-40B4-BE49-F238E27FC236}">
                <a16:creationId xmlns:a16="http://schemas.microsoft.com/office/drawing/2014/main" id="{CA9FE8E1-698F-A6F4-14F6-6078D524B241}"/>
              </a:ext>
            </a:extLst>
          </p:cNvPr>
          <p:cNvSpPr>
            <a:spLocks noGrp="1"/>
          </p:cNvSpPr>
          <p:nvPr>
            <p:ph idx="1"/>
          </p:nvPr>
        </p:nvSpPr>
        <p:spPr/>
        <p:txBody>
          <a:bodyPr>
            <a:normAutofit fontScale="92500" lnSpcReduction="20000"/>
          </a:bodyPr>
          <a:lstStyle/>
          <a:p>
            <a:r>
              <a:rPr lang="en-US" b="0" i="0" dirty="0">
                <a:solidFill>
                  <a:srgbClr val="333333"/>
                </a:solidFill>
                <a:latin typeface="Helvetica" pitchFamily="2" charset="0"/>
              </a:rPr>
              <a:t>Cut through switching</a:t>
            </a:r>
          </a:p>
          <a:p>
            <a:r>
              <a:rPr lang="en-US" b="0" i="0" dirty="0">
                <a:solidFill>
                  <a:srgbClr val="19191A"/>
                </a:solidFill>
                <a:effectLst/>
                <a:latin typeface="Open Sans" panose="020B0606030504020204" pitchFamily="34" charset="0"/>
              </a:rPr>
              <a:t>When switches receive the frame, it will look up its first 6 bytes of the frame that following the preamble. </a:t>
            </a:r>
          </a:p>
          <a:p>
            <a:r>
              <a:rPr lang="en-US" b="0" i="0" dirty="0">
                <a:solidFill>
                  <a:srgbClr val="19191A"/>
                </a:solidFill>
                <a:effectLst/>
                <a:latin typeface="Open Sans" panose="020B0606030504020204" pitchFamily="34" charset="0"/>
              </a:rPr>
              <a:t>Then the LAN switch will check the destination MAC address in its switching table, and determine the outgoing interface port, and forwards the frame to its destination. </a:t>
            </a:r>
          </a:p>
          <a:p>
            <a:r>
              <a:rPr lang="en-US" b="0" i="0" dirty="0">
                <a:solidFill>
                  <a:srgbClr val="19191A"/>
                </a:solidFill>
                <a:effectLst/>
                <a:latin typeface="Open Sans" panose="020B0606030504020204" pitchFamily="34" charset="0"/>
              </a:rPr>
              <a:t>No CRC error-checking in cut-through switching process. </a:t>
            </a:r>
          </a:p>
          <a:p>
            <a:r>
              <a:rPr lang="en-US" b="0" i="0" dirty="0">
                <a:solidFill>
                  <a:srgbClr val="19191A"/>
                </a:solidFill>
                <a:effectLst/>
                <a:latin typeface="Open Sans" panose="020B0606030504020204" pitchFamily="34" charset="0"/>
              </a:rPr>
              <a:t>Therefore, frames with and without errors will be forwarded to the receiving switches. </a:t>
            </a:r>
          </a:p>
          <a:p>
            <a:r>
              <a:rPr lang="en-US" b="0" i="0" dirty="0">
                <a:solidFill>
                  <a:srgbClr val="19191A"/>
                </a:solidFill>
                <a:effectLst/>
                <a:latin typeface="Open Sans" panose="020B0606030504020204" pitchFamily="34" charset="0"/>
              </a:rPr>
              <a:t>And error-check process needs to be carried out by the receiving device to ensure error-free transmission. </a:t>
            </a:r>
          </a:p>
          <a:p>
            <a:r>
              <a:rPr lang="en-US" b="0" i="0" dirty="0">
                <a:solidFill>
                  <a:srgbClr val="19191A"/>
                </a:solidFill>
                <a:effectLst/>
                <a:latin typeface="Open Sans" panose="020B0606030504020204" pitchFamily="34" charset="0"/>
              </a:rPr>
              <a:t>To improve this situation, fragment free switching is applied to compensate for the drawbacks of cut-through switching, which will discard frames that smaller than 64 bytes in length and reduce late collisions in data transmission.</a:t>
            </a:r>
            <a:endParaRPr lang="en-US" dirty="0"/>
          </a:p>
        </p:txBody>
      </p:sp>
    </p:spTree>
    <p:extLst>
      <p:ext uri="{BB962C8B-B14F-4D97-AF65-F5344CB8AC3E}">
        <p14:creationId xmlns:p14="http://schemas.microsoft.com/office/powerpoint/2010/main" val="270387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7FD548-5E21-3724-DD8A-57BFD7AE6A5D}"/>
              </a:ext>
            </a:extLst>
          </p:cNvPr>
          <p:cNvSpPr>
            <a:spLocks noGrp="1"/>
          </p:cNvSpPr>
          <p:nvPr>
            <p:ph type="title"/>
          </p:nvPr>
        </p:nvSpPr>
        <p:spPr/>
        <p:txBody>
          <a:bodyPr/>
          <a:lstStyle/>
          <a:p>
            <a:r>
              <a:rPr lang="en-US" dirty="0"/>
              <a:t>Cut through or Store and forward?</a:t>
            </a:r>
          </a:p>
        </p:txBody>
      </p:sp>
      <p:sp>
        <p:nvSpPr>
          <p:cNvPr id="6" name="Content Placeholder 5">
            <a:extLst>
              <a:ext uri="{FF2B5EF4-FFF2-40B4-BE49-F238E27FC236}">
                <a16:creationId xmlns:a16="http://schemas.microsoft.com/office/drawing/2014/main" id="{21E23D46-BDBA-CF00-D7FC-64F10FFD8DED}"/>
              </a:ext>
            </a:extLst>
          </p:cNvPr>
          <p:cNvSpPr>
            <a:spLocks noGrp="1"/>
          </p:cNvSpPr>
          <p:nvPr>
            <p:ph idx="1"/>
          </p:nvPr>
        </p:nvSpPr>
        <p:spPr/>
        <p:txBody>
          <a:bodyPr/>
          <a:lstStyle/>
          <a:p>
            <a:r>
              <a:rPr lang="en-US" dirty="0">
                <a:solidFill>
                  <a:srgbClr val="19191A"/>
                </a:solidFill>
                <a:latin typeface="Open Sans" panose="020B0606030504020204" pitchFamily="34" charset="0"/>
              </a:rPr>
              <a:t>S</a:t>
            </a:r>
            <a:r>
              <a:rPr lang="en-US" b="0" i="0" dirty="0">
                <a:solidFill>
                  <a:srgbClr val="19191A"/>
                </a:solidFill>
                <a:effectLst/>
                <a:latin typeface="Open Sans" panose="020B0606030504020204" pitchFamily="34" charset="0"/>
              </a:rPr>
              <a:t>tore-and-forward switching will wait until the entire frame has arrived before forwarding it. </a:t>
            </a:r>
          </a:p>
          <a:p>
            <a:r>
              <a:rPr lang="en-US" b="0" i="0" dirty="0">
                <a:solidFill>
                  <a:srgbClr val="19191A"/>
                </a:solidFill>
                <a:effectLst/>
                <a:latin typeface="Open Sans" panose="020B0606030504020204" pitchFamily="34" charset="0"/>
              </a:rPr>
              <a:t>Then the LAN switch will store each complete frame into switch memory buffers and check errors before making a forwarding decision. </a:t>
            </a:r>
          </a:p>
          <a:p>
            <a:r>
              <a:rPr lang="en-US" b="0" i="0" dirty="0">
                <a:solidFill>
                  <a:srgbClr val="19191A"/>
                </a:solidFill>
                <a:effectLst/>
                <a:latin typeface="Open Sans" panose="020B0606030504020204" pitchFamily="34" charset="0"/>
              </a:rPr>
              <a:t>CRC (cyclic redundancy check) which uses a mathematical formula based on the number of bits (1s) in the frame to check the received frame. </a:t>
            </a:r>
          </a:p>
          <a:p>
            <a:r>
              <a:rPr lang="en-US" b="0" i="0" dirty="0">
                <a:solidFill>
                  <a:srgbClr val="19191A"/>
                </a:solidFill>
                <a:effectLst/>
                <a:latin typeface="Open Sans" panose="020B0606030504020204" pitchFamily="34" charset="0"/>
              </a:rPr>
              <a:t>If no errors are present, the frame will be forwarded to the destination address. Otherwise the corrupted frame will be discarded. </a:t>
            </a:r>
          </a:p>
          <a:p>
            <a:r>
              <a:rPr lang="en-US" b="0" i="0" dirty="0">
                <a:solidFill>
                  <a:srgbClr val="19191A"/>
                </a:solidFill>
                <a:effectLst/>
                <a:latin typeface="Open Sans" panose="020B0606030504020204" pitchFamily="34" charset="0"/>
              </a:rPr>
              <a:t>This process ensures high level of error-free network traffic, because the destination network will not be affected by the corrupted frames.</a:t>
            </a:r>
            <a:endParaRPr lang="en-US" dirty="0"/>
          </a:p>
          <a:p>
            <a:endParaRPr lang="en-US" dirty="0"/>
          </a:p>
        </p:txBody>
      </p:sp>
    </p:spTree>
    <p:extLst>
      <p:ext uri="{BB962C8B-B14F-4D97-AF65-F5344CB8AC3E}">
        <p14:creationId xmlns:p14="http://schemas.microsoft.com/office/powerpoint/2010/main" val="217226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66DC8EB-0494-E739-FBB5-99E0B2E76543}"/>
              </a:ext>
            </a:extLst>
          </p:cNvPr>
          <p:cNvSpPr>
            <a:spLocks noGrp="1"/>
          </p:cNvSpPr>
          <p:nvPr>
            <p:ph type="title"/>
          </p:nvPr>
        </p:nvSpPr>
        <p:spPr>
          <a:xfrm>
            <a:off x="0" y="121033"/>
            <a:ext cx="12192000" cy="1002089"/>
          </a:xfrm>
        </p:spPr>
        <p:txBody>
          <a:bodyPr/>
          <a:lstStyle/>
          <a:p>
            <a:r>
              <a:rPr lang="en-US" dirty="0"/>
              <a:t>Cut through or Store and forward?</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4C24C82E-1ED0-9982-91FF-FEBEFDDB4F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383" y="1490870"/>
            <a:ext cx="9589893" cy="4699047"/>
          </a:xfrm>
          <a:noFill/>
        </p:spPr>
      </p:pic>
    </p:spTree>
    <p:extLst>
      <p:ext uri="{BB962C8B-B14F-4D97-AF65-F5344CB8AC3E}">
        <p14:creationId xmlns:p14="http://schemas.microsoft.com/office/powerpoint/2010/main" val="267482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Edge Network: Workgroup LAN Connection to the Desktop</a:t>
            </a:r>
          </a:p>
        </p:txBody>
      </p:sp>
      <p:pic>
        <p:nvPicPr>
          <p:cNvPr id="4" name="Picture 3" descr="An illustration presents that the workgroup LAN server is connected to the ethernet Layer 2 or Layer 3 switch through an R J-45 patch cable. The switch is connected to an R J-45 patch panel again via an R J-45 patch cable. The panel is connected to a server through a Data-Grade—Cat 5 or Cat 6—4-Pair, U T P cable, which in turn is connected to a desktop P C via an R J-45 patch cable."/>
          <p:cNvPicPr>
            <a:picLocks noChangeAspect="1"/>
          </p:cNvPicPr>
          <p:nvPr/>
        </p:nvPicPr>
        <p:blipFill>
          <a:blip r:embed="rId4" cstate="print"/>
          <a:stretch>
            <a:fillRect/>
          </a:stretch>
        </p:blipFill>
        <p:spPr>
          <a:xfrm>
            <a:off x="2768936" y="1692942"/>
            <a:ext cx="6932626" cy="4195783"/>
          </a:xfrm>
          <a:prstGeom prst="rect">
            <a:avLst/>
          </a:prstGeom>
        </p:spPr>
      </p:pic>
      <p:sp>
        <p:nvSpPr>
          <p:cNvPr id="6" name="Rectangle 5"/>
          <p:cNvSpPr/>
          <p:nvPr/>
        </p:nvSpPr>
        <p:spPr>
          <a:xfrm>
            <a:off x="2702857" y="5866218"/>
            <a:ext cx="6096000" cy="369332"/>
          </a:xfrm>
          <a:prstGeom prst="rect">
            <a:avLst/>
          </a:prstGeom>
        </p:spPr>
        <p:txBody>
          <a:bodyPr>
            <a:spAutoFit/>
          </a:bodyPr>
          <a:lstStyle/>
          <a:p>
            <a:r>
              <a:rPr lang="en-US" b="1" dirty="0">
                <a:latin typeface="Arial" pitchFamily="34" charset="0"/>
                <a:cs typeface="Arial" pitchFamily="34" charset="0"/>
              </a:rPr>
              <a:t>FIGURE 4-20 </a:t>
            </a:r>
            <a:r>
              <a:rPr lang="en-US" dirty="0">
                <a:latin typeface="Arial" pitchFamily="34" charset="0"/>
                <a:cs typeface="Arial" pitchFamily="34" charset="0"/>
              </a:rPr>
              <a:t>Workgroup LAN connection to the desktop.</a:t>
            </a:r>
          </a:p>
        </p:txBody>
      </p:sp>
    </p:spTree>
    <p:custDataLst>
      <p:tags r:id="rId1"/>
    </p:custDataLst>
    <p:extLst>
      <p:ext uri="{BB962C8B-B14F-4D97-AF65-F5344CB8AC3E}">
        <p14:creationId xmlns:p14="http://schemas.microsoft.com/office/powerpoint/2010/main" val="5675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51FF-27D3-A4B1-50C2-434E28F55407}"/>
              </a:ext>
            </a:extLst>
          </p:cNvPr>
          <p:cNvSpPr>
            <a:spLocks noGrp="1"/>
          </p:cNvSpPr>
          <p:nvPr>
            <p:ph type="title"/>
          </p:nvPr>
        </p:nvSpPr>
        <p:spPr/>
        <p:txBody>
          <a:bodyPr/>
          <a:lstStyle/>
          <a:p>
            <a:r>
              <a:rPr lang="en-US" dirty="0"/>
              <a:t>Workgroups</a:t>
            </a:r>
          </a:p>
        </p:txBody>
      </p:sp>
      <p:sp>
        <p:nvSpPr>
          <p:cNvPr id="3" name="Content Placeholder 2">
            <a:extLst>
              <a:ext uri="{FF2B5EF4-FFF2-40B4-BE49-F238E27FC236}">
                <a16:creationId xmlns:a16="http://schemas.microsoft.com/office/drawing/2014/main" id="{B5F5E987-2D09-D98E-5474-78987693AE86}"/>
              </a:ext>
            </a:extLst>
          </p:cNvPr>
          <p:cNvSpPr>
            <a:spLocks noGrp="1"/>
          </p:cNvSpPr>
          <p:nvPr>
            <p:ph idx="1"/>
          </p:nvPr>
        </p:nvSpPr>
        <p:spPr/>
        <p:txBody>
          <a:bodyPr/>
          <a:lstStyle/>
          <a:p>
            <a:r>
              <a:rPr lang="en-US" dirty="0">
                <a:solidFill>
                  <a:srgbClr val="333333"/>
                </a:solidFill>
                <a:effectLst/>
                <a:latin typeface="Helvetica" pitchFamily="2" charset="0"/>
              </a:rPr>
              <a:t>Workgroups typically need to share data and information, and it makes sense to be able to do this within their own workgroup LAN</a:t>
            </a:r>
          </a:p>
          <a:p>
            <a:r>
              <a:rPr lang="en-US" dirty="0">
                <a:solidFill>
                  <a:srgbClr val="333333"/>
                </a:solidFill>
                <a:effectLst/>
                <a:latin typeface="Helvetica" pitchFamily="2" charset="0"/>
              </a:rPr>
              <a:t>The term workgroup refers to a group of users and their</a:t>
            </a:r>
            <a:r>
              <a:rPr lang="en-US" dirty="0">
                <a:solidFill>
                  <a:srgbClr val="333333"/>
                </a:solidFill>
                <a:latin typeface="Helvetica" pitchFamily="2" charset="0"/>
              </a:rPr>
              <a:t> </a:t>
            </a:r>
            <a:r>
              <a:rPr lang="en-US" dirty="0">
                <a:solidFill>
                  <a:srgbClr val="333333"/>
                </a:solidFill>
                <a:effectLst/>
                <a:latin typeface="Helvetica" pitchFamily="2" charset="0"/>
              </a:rPr>
              <a:t>devices that are needed to perform their job functions.</a:t>
            </a:r>
          </a:p>
          <a:p>
            <a:r>
              <a:rPr lang="en-US" dirty="0">
                <a:solidFill>
                  <a:srgbClr val="333333"/>
                </a:solidFill>
                <a:latin typeface="Helvetica" pitchFamily="2" charset="0"/>
              </a:rPr>
              <a:t>Used to be a Microsoft term for resources to be shared across the same LAN (pre–Active Directory days)</a:t>
            </a:r>
            <a:endParaRPr lang="en-US" dirty="0">
              <a:solidFill>
                <a:srgbClr val="333333"/>
              </a:solidFill>
              <a:effectLst/>
              <a:latin typeface="Helvetica" pitchFamily="2" charset="0"/>
            </a:endParaRPr>
          </a:p>
          <a:p>
            <a:endParaRPr lang="en-US" dirty="0">
              <a:solidFill>
                <a:srgbClr val="333333"/>
              </a:solidFill>
              <a:effectLst/>
              <a:latin typeface="Helvetica" pitchFamily="2" charset="0"/>
            </a:endParaRPr>
          </a:p>
          <a:p>
            <a:endParaRPr lang="en-US" dirty="0"/>
          </a:p>
        </p:txBody>
      </p:sp>
    </p:spTree>
    <p:extLst>
      <p:ext uri="{BB962C8B-B14F-4D97-AF65-F5344CB8AC3E}">
        <p14:creationId xmlns:p14="http://schemas.microsoft.com/office/powerpoint/2010/main" val="133547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Edge Network: Workgroup LAN (Also known as Access Layer)</a:t>
            </a:r>
          </a:p>
        </p:txBody>
      </p:sp>
      <p:pic>
        <p:nvPicPr>
          <p:cNvPr id="4" name="Picture 3" descr="An illustration presents that the workgroup LAN has a Layer 2 switch at the center and connected to five desktop P Cs, of which three are labeled A P data entry, and the other three are labeled Check Printing, A P auditing, and printer, respectively."/>
          <p:cNvPicPr>
            <a:picLocks noChangeAspect="1"/>
          </p:cNvPicPr>
          <p:nvPr/>
        </p:nvPicPr>
        <p:blipFill>
          <a:blip r:embed="rId4" cstate="print"/>
          <a:stretch>
            <a:fillRect/>
          </a:stretch>
        </p:blipFill>
        <p:spPr>
          <a:xfrm>
            <a:off x="3643459" y="1719834"/>
            <a:ext cx="4641631" cy="4121769"/>
          </a:xfrm>
          <a:prstGeom prst="rect">
            <a:avLst/>
          </a:prstGeom>
        </p:spPr>
      </p:pic>
      <p:sp>
        <p:nvSpPr>
          <p:cNvPr id="6" name="Rectangle 5"/>
          <p:cNvSpPr/>
          <p:nvPr/>
        </p:nvSpPr>
        <p:spPr>
          <a:xfrm>
            <a:off x="3547257" y="5841603"/>
            <a:ext cx="3578372" cy="507831"/>
          </a:xfrm>
          <a:prstGeom prst="rect">
            <a:avLst/>
          </a:prstGeom>
        </p:spPr>
        <p:txBody>
          <a:bodyPr wrap="square">
            <a:spAutoFit/>
          </a:bodyPr>
          <a:lstStyle/>
          <a:p>
            <a:r>
              <a:rPr lang="en-US" b="1" dirty="0">
                <a:latin typeface="Arial" pitchFamily="34" charset="0"/>
                <a:cs typeface="Arial" pitchFamily="34" charset="0"/>
              </a:rPr>
              <a:t>FIGURE 4-21 </a:t>
            </a:r>
            <a:r>
              <a:rPr lang="en-US" dirty="0">
                <a:latin typeface="Arial" pitchFamily="34" charset="0"/>
                <a:cs typeface="Arial" pitchFamily="34" charset="0"/>
              </a:rPr>
              <a:t>Workgroup LAN.</a:t>
            </a:r>
          </a:p>
          <a:p>
            <a:r>
              <a:rPr lang="en-US" sz="900" dirty="0">
                <a:latin typeface="Arial" pitchFamily="34" charset="0"/>
                <a:cs typeface="Arial" pitchFamily="34" charset="0"/>
              </a:rPr>
              <a:t>Modified from Copyright study-ccna.com 2020. All rights reserved.</a:t>
            </a:r>
          </a:p>
        </p:txBody>
      </p:sp>
    </p:spTree>
    <p:custDataLst>
      <p:tags r:id="rId1"/>
    </p:custDataLst>
    <p:extLst>
      <p:ext uri="{BB962C8B-B14F-4D97-AF65-F5344CB8AC3E}">
        <p14:creationId xmlns:p14="http://schemas.microsoft.com/office/powerpoint/2010/main" val="251415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Edge Network: Use of PoE Switches</a:t>
            </a:r>
          </a:p>
        </p:txBody>
      </p:sp>
      <p:pic>
        <p:nvPicPr>
          <p:cNvPr id="4" name="Picture 3" descr="An illustration presents that a workgroup LAN server and a V o I P call server are connected to G i g E with G i g E P o E Layer 2 or 3 switch with V LANs via an R J-45 patch cable. The LAN server connection is through data V LAN and dual N I C s, and the call server connection is through Voice V LAN and dual N I Cs. The G i g E is connected to an R J-45 patch panel again via an R J-45 patch cable. The panel is connected to a server through a Data-Grade—Cat 5 or Cat 6—4-Pair, U T P cable, alongside G i g E with voice and data signals. The server is connected to an I P phone which in turn is connected to a desktop P C, both via an R J-45 patch cable in the form of G i g E."/>
          <p:cNvPicPr>
            <a:picLocks noChangeAspect="1"/>
          </p:cNvPicPr>
          <p:nvPr/>
        </p:nvPicPr>
        <p:blipFill>
          <a:blip r:embed="rId4" cstate="print"/>
          <a:stretch>
            <a:fillRect/>
          </a:stretch>
        </p:blipFill>
        <p:spPr>
          <a:xfrm>
            <a:off x="2634386" y="1669599"/>
            <a:ext cx="7341884" cy="4151337"/>
          </a:xfrm>
          <a:prstGeom prst="rect">
            <a:avLst/>
          </a:prstGeom>
        </p:spPr>
      </p:pic>
      <p:sp>
        <p:nvSpPr>
          <p:cNvPr id="6" name="Rectangle 5"/>
          <p:cNvSpPr/>
          <p:nvPr/>
        </p:nvSpPr>
        <p:spPr>
          <a:xfrm>
            <a:off x="2577387" y="5772657"/>
            <a:ext cx="6096000" cy="507831"/>
          </a:xfrm>
          <a:prstGeom prst="rect">
            <a:avLst/>
          </a:prstGeom>
        </p:spPr>
        <p:txBody>
          <a:bodyPr>
            <a:spAutoFit/>
          </a:bodyPr>
          <a:lstStyle/>
          <a:p>
            <a:r>
              <a:rPr lang="en-US" b="1" dirty="0">
                <a:latin typeface="Arial" pitchFamily="34" charset="0"/>
                <a:cs typeface="Arial" pitchFamily="34" charset="0"/>
              </a:rPr>
              <a:t>FIGURE 4-22 </a:t>
            </a:r>
            <a:r>
              <a:rPr lang="en-US" dirty="0" err="1">
                <a:latin typeface="Arial" pitchFamily="34" charset="0"/>
                <a:cs typeface="Arial" pitchFamily="34" charset="0"/>
              </a:rPr>
              <a:t>PoE</a:t>
            </a:r>
            <a:r>
              <a:rPr lang="en-US" dirty="0">
                <a:latin typeface="Arial" pitchFamily="34" charset="0"/>
                <a:cs typeface="Arial" pitchFamily="34" charset="0"/>
              </a:rPr>
              <a:t> LAN switches.</a:t>
            </a:r>
          </a:p>
          <a:p>
            <a:r>
              <a:rPr lang="en-US" sz="900" dirty="0">
                <a:latin typeface="Arial" pitchFamily="34" charset="0"/>
                <a:cs typeface="Arial" pitchFamily="34" charset="0"/>
              </a:rPr>
              <a:t>Data from National Institute of Standards and Technology.</a:t>
            </a:r>
          </a:p>
        </p:txBody>
      </p:sp>
    </p:spTree>
    <p:custDataLst>
      <p:tags r:id="rId1"/>
    </p:custDataLst>
    <p:extLst>
      <p:ext uri="{BB962C8B-B14F-4D97-AF65-F5344CB8AC3E}">
        <p14:creationId xmlns:p14="http://schemas.microsoft.com/office/powerpoint/2010/main" val="94892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8CE1-38F4-DA7F-E282-BF5C3A33CA4D}"/>
              </a:ext>
            </a:extLst>
          </p:cNvPr>
          <p:cNvSpPr>
            <a:spLocks noGrp="1"/>
          </p:cNvSpPr>
          <p:nvPr>
            <p:ph type="title"/>
          </p:nvPr>
        </p:nvSpPr>
        <p:spPr/>
        <p:txBody>
          <a:bodyPr/>
          <a:lstStyle/>
          <a:p>
            <a:r>
              <a:rPr lang="en-US" dirty="0"/>
              <a:t>Frequency vs bps</a:t>
            </a:r>
          </a:p>
        </p:txBody>
      </p:sp>
      <p:pic>
        <p:nvPicPr>
          <p:cNvPr id="5" name="Content Placeholder 4" descr="A picture containing text, antenna&#10;&#10;Description automatically generated">
            <a:extLst>
              <a:ext uri="{FF2B5EF4-FFF2-40B4-BE49-F238E27FC236}">
                <a16:creationId xmlns:a16="http://schemas.microsoft.com/office/drawing/2014/main" id="{4C936CC5-BE25-A537-B6E6-8C56D57F3C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5642" y="1745673"/>
            <a:ext cx="11055927" cy="4465122"/>
          </a:xfrm>
        </p:spPr>
      </p:pic>
    </p:spTree>
    <p:extLst>
      <p:ext uri="{BB962C8B-B14F-4D97-AF65-F5344CB8AC3E}">
        <p14:creationId xmlns:p14="http://schemas.microsoft.com/office/powerpoint/2010/main" val="69919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Edge Network: Departmental LAN</a:t>
            </a:r>
          </a:p>
        </p:txBody>
      </p:sp>
      <p:pic>
        <p:nvPicPr>
          <p:cNvPr id="4" name="Picture 3" descr="Illustrations present that the LAN topologies are illustrated as follows. Flat backbone Layer 2 switching: A router is connected to two LAN switches, and each switch is connected to multiple desktop P Cs. Hierarchical backbone Layer 3 routing: Two routers are connected individually to a switch, and each switch in turn is connected to multiple desktop P Cs."/>
          <p:cNvPicPr>
            <a:picLocks noChangeAspect="1"/>
          </p:cNvPicPr>
          <p:nvPr/>
        </p:nvPicPr>
        <p:blipFill>
          <a:blip r:embed="rId4" cstate="print"/>
          <a:stretch>
            <a:fillRect/>
          </a:stretch>
        </p:blipFill>
        <p:spPr>
          <a:xfrm>
            <a:off x="2748357" y="1789176"/>
            <a:ext cx="6904756" cy="4054778"/>
          </a:xfrm>
          <a:prstGeom prst="rect">
            <a:avLst/>
          </a:prstGeom>
        </p:spPr>
      </p:pic>
      <p:sp>
        <p:nvSpPr>
          <p:cNvPr id="6" name="Rectangle 5"/>
          <p:cNvSpPr/>
          <p:nvPr/>
        </p:nvSpPr>
        <p:spPr>
          <a:xfrm>
            <a:off x="2674578" y="5872480"/>
            <a:ext cx="6096000" cy="369332"/>
          </a:xfrm>
          <a:prstGeom prst="rect">
            <a:avLst/>
          </a:prstGeom>
        </p:spPr>
        <p:txBody>
          <a:bodyPr>
            <a:spAutoFit/>
          </a:bodyPr>
          <a:lstStyle/>
          <a:p>
            <a:r>
              <a:rPr lang="en-US" b="1" dirty="0">
                <a:latin typeface="Arial" pitchFamily="34" charset="0"/>
                <a:cs typeface="Arial" pitchFamily="34" charset="0"/>
              </a:rPr>
              <a:t>FIGURE 4-23 </a:t>
            </a:r>
            <a:r>
              <a:rPr lang="en-US" dirty="0">
                <a:latin typeface="Arial" pitchFamily="34" charset="0"/>
                <a:cs typeface="Arial" pitchFamily="34" charset="0"/>
              </a:rPr>
              <a:t>Departmental backbone LAN topologies.</a:t>
            </a:r>
          </a:p>
        </p:txBody>
      </p:sp>
    </p:spTree>
    <p:custDataLst>
      <p:tags r:id="rId1"/>
    </p:custDataLst>
    <p:extLst>
      <p:ext uri="{BB962C8B-B14F-4D97-AF65-F5344CB8AC3E}">
        <p14:creationId xmlns:p14="http://schemas.microsoft.com/office/powerpoint/2010/main" val="390016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3814-B214-C92F-A8EB-B54501635B7B}"/>
              </a:ext>
            </a:extLst>
          </p:cNvPr>
          <p:cNvSpPr>
            <a:spLocks noGrp="1"/>
          </p:cNvSpPr>
          <p:nvPr>
            <p:ph type="title"/>
          </p:nvPr>
        </p:nvSpPr>
        <p:spPr/>
        <p:txBody>
          <a:bodyPr/>
          <a:lstStyle/>
          <a:p>
            <a:r>
              <a:rPr lang="en-US" dirty="0">
                <a:effectLst/>
                <a:latin typeface="Helvetica" pitchFamily="2" charset="0"/>
              </a:rPr>
              <a:t>Switched LAN aggregation</a:t>
            </a:r>
            <a:endParaRPr lang="en-US" dirty="0"/>
          </a:p>
        </p:txBody>
      </p:sp>
      <p:sp>
        <p:nvSpPr>
          <p:cNvPr id="3" name="Content Placeholder 2">
            <a:extLst>
              <a:ext uri="{FF2B5EF4-FFF2-40B4-BE49-F238E27FC236}">
                <a16:creationId xmlns:a16="http://schemas.microsoft.com/office/drawing/2014/main" id="{EA70CC0C-97EF-B85F-49B4-B3B1234A8D76}"/>
              </a:ext>
            </a:extLst>
          </p:cNvPr>
          <p:cNvSpPr>
            <a:spLocks noGrp="1"/>
          </p:cNvSpPr>
          <p:nvPr>
            <p:ph idx="1"/>
          </p:nvPr>
        </p:nvSpPr>
        <p:spPr/>
        <p:txBody>
          <a:bodyPr/>
          <a:lstStyle/>
          <a:p>
            <a:r>
              <a:rPr lang="en-US" dirty="0">
                <a:effectLst/>
                <a:latin typeface="Helvetica" pitchFamily="2" charset="0"/>
              </a:rPr>
              <a:t>Edge switches require a high-speed backbone trunk connection. </a:t>
            </a:r>
          </a:p>
          <a:p>
            <a:r>
              <a:rPr lang="en-US" dirty="0">
                <a:effectLst/>
                <a:latin typeface="Helvetica" pitchFamily="2" charset="0"/>
              </a:rPr>
              <a:t>Load-balancing, redundancy, and sub-second failover are all requirements for backbone network connectivity. </a:t>
            </a:r>
          </a:p>
          <a:p>
            <a:r>
              <a:rPr lang="en-US" dirty="0">
                <a:effectLst/>
                <a:latin typeface="Helvetica" pitchFamily="2" charset="0"/>
              </a:rPr>
              <a:t>Workgroup file servers housed in data centers require high-speed backbone connectivity.</a:t>
            </a:r>
          </a:p>
          <a:p>
            <a:r>
              <a:rPr lang="en-US" dirty="0"/>
              <a:t>802.1Q </a:t>
            </a:r>
            <a:r>
              <a:rPr lang="en-US" dirty="0" err="1"/>
              <a:t>Vlan</a:t>
            </a:r>
            <a:r>
              <a:rPr lang="en-US" dirty="0"/>
              <a:t> - where needed</a:t>
            </a:r>
          </a:p>
        </p:txBody>
      </p:sp>
    </p:spTree>
    <p:extLst>
      <p:ext uri="{BB962C8B-B14F-4D97-AF65-F5344CB8AC3E}">
        <p14:creationId xmlns:p14="http://schemas.microsoft.com/office/powerpoint/2010/main" val="223546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Building Backbone: Collapsed Backbones</a:t>
            </a:r>
          </a:p>
        </p:txBody>
      </p:sp>
      <p:pic>
        <p:nvPicPr>
          <p:cNvPr id="4" name="Picture 3" descr="An illustration depicts a collapsed backbone topology. A high-speed switch is at the center, and is connected to multiple LAN switches. Each LAN switch is connected to multiple desktop P Cs."/>
          <p:cNvPicPr>
            <a:picLocks noChangeAspect="1"/>
          </p:cNvPicPr>
          <p:nvPr/>
        </p:nvPicPr>
        <p:blipFill>
          <a:blip r:embed="rId4" cstate="print"/>
          <a:stretch>
            <a:fillRect/>
          </a:stretch>
        </p:blipFill>
        <p:spPr>
          <a:xfrm>
            <a:off x="3307548" y="1691175"/>
            <a:ext cx="6027271" cy="4094167"/>
          </a:xfrm>
          <a:prstGeom prst="rect">
            <a:avLst/>
          </a:prstGeom>
        </p:spPr>
      </p:pic>
      <p:sp>
        <p:nvSpPr>
          <p:cNvPr id="6" name="Rectangle 5"/>
          <p:cNvSpPr/>
          <p:nvPr/>
        </p:nvSpPr>
        <p:spPr>
          <a:xfrm>
            <a:off x="3225795" y="5796286"/>
            <a:ext cx="6096000" cy="369332"/>
          </a:xfrm>
          <a:prstGeom prst="rect">
            <a:avLst/>
          </a:prstGeom>
        </p:spPr>
        <p:txBody>
          <a:bodyPr>
            <a:spAutoFit/>
          </a:bodyPr>
          <a:lstStyle/>
          <a:p>
            <a:r>
              <a:rPr lang="en-US" b="1" dirty="0">
                <a:latin typeface="Arial" pitchFamily="34" charset="0"/>
                <a:cs typeface="Arial" pitchFamily="34" charset="0"/>
              </a:rPr>
              <a:t>FIGURE 4-24 </a:t>
            </a:r>
            <a:r>
              <a:rPr lang="en-US" dirty="0">
                <a:latin typeface="Arial" pitchFamily="34" charset="0"/>
                <a:cs typeface="Arial" pitchFamily="34" charset="0"/>
              </a:rPr>
              <a:t>Collapsed building backbone network.</a:t>
            </a:r>
          </a:p>
        </p:txBody>
      </p:sp>
    </p:spTree>
    <p:custDataLst>
      <p:tags r:id="rId1"/>
    </p:custDataLst>
    <p:extLst>
      <p:ext uri="{BB962C8B-B14F-4D97-AF65-F5344CB8AC3E}">
        <p14:creationId xmlns:p14="http://schemas.microsoft.com/office/powerpoint/2010/main" val="37497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A29B-56B9-C42A-EEF5-2F7F1FEDE4A9}"/>
              </a:ext>
            </a:extLst>
          </p:cNvPr>
          <p:cNvSpPr>
            <a:spLocks noGrp="1"/>
          </p:cNvSpPr>
          <p:nvPr>
            <p:ph type="title"/>
          </p:nvPr>
        </p:nvSpPr>
        <p:spPr/>
        <p:txBody>
          <a:bodyPr/>
          <a:lstStyle/>
          <a:p>
            <a:r>
              <a:rPr lang="en-US" dirty="0"/>
              <a:t>3 Tier Architecture</a:t>
            </a:r>
          </a:p>
        </p:txBody>
      </p:sp>
      <p:sp>
        <p:nvSpPr>
          <p:cNvPr id="3" name="Content Placeholder 2">
            <a:extLst>
              <a:ext uri="{FF2B5EF4-FFF2-40B4-BE49-F238E27FC236}">
                <a16:creationId xmlns:a16="http://schemas.microsoft.com/office/drawing/2014/main" id="{9CE32BF7-6BB3-CF6F-F3A4-7D4F9FC3C1C8}"/>
              </a:ext>
            </a:extLst>
          </p:cNvPr>
          <p:cNvSpPr>
            <a:spLocks noGrp="1"/>
          </p:cNvSpPr>
          <p:nvPr>
            <p:ph idx="1"/>
          </p:nvPr>
        </p:nvSpPr>
        <p:spPr/>
        <p:txBody>
          <a:bodyPr/>
          <a:lstStyle/>
          <a:p>
            <a:r>
              <a:rPr lang="en-US" dirty="0">
                <a:effectLst/>
                <a:latin typeface="Helvetica" pitchFamily="2" charset="0"/>
              </a:rPr>
              <a:t>Access network</a:t>
            </a:r>
          </a:p>
          <a:p>
            <a:r>
              <a:rPr lang="en-US" dirty="0">
                <a:effectLst/>
                <a:latin typeface="Helvetica" pitchFamily="2" charset="0"/>
              </a:rPr>
              <a:t>Workgroup LAN supporting PC and workstation connectivity</a:t>
            </a:r>
          </a:p>
          <a:p>
            <a:r>
              <a:rPr lang="en-US" dirty="0">
                <a:effectLst/>
                <a:latin typeface="Helvetica" pitchFamily="2" charset="0"/>
              </a:rPr>
              <a:t>Distribution network</a:t>
            </a:r>
          </a:p>
          <a:p>
            <a:r>
              <a:rPr lang="en-US" dirty="0">
                <a:effectLst/>
                <a:latin typeface="Helvetica" pitchFamily="2" charset="0"/>
              </a:rPr>
              <a:t>Building backbone network that connects workgroup LANs into department LANs</a:t>
            </a:r>
          </a:p>
          <a:p>
            <a:r>
              <a:rPr lang="en-US" dirty="0">
                <a:effectLst/>
                <a:latin typeface="Helvetica" pitchFamily="2" charset="0"/>
              </a:rPr>
              <a:t>Core backbone network</a:t>
            </a:r>
          </a:p>
          <a:p>
            <a:r>
              <a:rPr lang="en-US" dirty="0">
                <a:effectLst/>
                <a:latin typeface="Helvetica" pitchFamily="2" charset="0"/>
              </a:rPr>
              <a:t>High-speed backbone network that connects building backbones and departmental LANs into a common and shared network.</a:t>
            </a:r>
          </a:p>
          <a:p>
            <a:r>
              <a:rPr lang="en-US" dirty="0">
                <a:effectLst/>
                <a:latin typeface="Helvetica" pitchFamily="2" charset="0"/>
              </a:rPr>
              <a:t>This can be a metro Ethernet MAN, a campus backbone network, or a building backbone network.</a:t>
            </a:r>
          </a:p>
          <a:p>
            <a:endParaRPr lang="en-US" dirty="0"/>
          </a:p>
        </p:txBody>
      </p:sp>
    </p:spTree>
    <p:extLst>
      <p:ext uri="{BB962C8B-B14F-4D97-AF65-F5344CB8AC3E}">
        <p14:creationId xmlns:p14="http://schemas.microsoft.com/office/powerpoint/2010/main" val="319816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Campus Backbone: Collapsed Data Center Backbone</a:t>
            </a:r>
          </a:p>
        </p:txBody>
      </p:sp>
      <p:pic>
        <p:nvPicPr>
          <p:cNvPr id="4" name="Picture 3" descr="An illustration presents that the network has a data center connected to three high-speed switches through fiber cabling. Each high-speed switch is connected to two LAN switches in turn connected to multiple desktop P Cs."/>
          <p:cNvPicPr>
            <a:picLocks noChangeAspect="1"/>
          </p:cNvPicPr>
          <p:nvPr/>
        </p:nvPicPr>
        <p:blipFill>
          <a:blip r:embed="rId4" cstate="print"/>
          <a:stretch>
            <a:fillRect/>
          </a:stretch>
        </p:blipFill>
        <p:spPr>
          <a:xfrm>
            <a:off x="3448695" y="1623176"/>
            <a:ext cx="5224272" cy="4596384"/>
          </a:xfrm>
          <a:prstGeom prst="rect">
            <a:avLst/>
          </a:prstGeom>
        </p:spPr>
      </p:pic>
      <p:sp>
        <p:nvSpPr>
          <p:cNvPr id="6" name="Rectangle 5"/>
          <p:cNvSpPr/>
          <p:nvPr/>
        </p:nvSpPr>
        <p:spPr>
          <a:xfrm>
            <a:off x="3366490" y="6235899"/>
            <a:ext cx="6096000" cy="369332"/>
          </a:xfrm>
          <a:prstGeom prst="rect">
            <a:avLst/>
          </a:prstGeom>
        </p:spPr>
        <p:txBody>
          <a:bodyPr>
            <a:spAutoFit/>
          </a:bodyPr>
          <a:lstStyle/>
          <a:p>
            <a:r>
              <a:rPr lang="en-US" b="1" dirty="0">
                <a:latin typeface="Arial" pitchFamily="34" charset="0"/>
                <a:cs typeface="Arial" pitchFamily="34" charset="0"/>
              </a:rPr>
              <a:t>FIGURE 4-25 </a:t>
            </a:r>
            <a:r>
              <a:rPr lang="en-US" dirty="0">
                <a:latin typeface="Arial" pitchFamily="34" charset="0"/>
                <a:cs typeface="Arial" pitchFamily="34" charset="0"/>
              </a:rPr>
              <a:t>Collapsed campus backbone network. </a:t>
            </a:r>
          </a:p>
        </p:txBody>
      </p:sp>
    </p:spTree>
    <p:custDataLst>
      <p:tags r:id="rId1"/>
    </p:custDataLst>
    <p:extLst>
      <p:ext uri="{BB962C8B-B14F-4D97-AF65-F5344CB8AC3E}">
        <p14:creationId xmlns:p14="http://schemas.microsoft.com/office/powerpoint/2010/main" val="129048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Metropolitan Area Backbone: Metro Ethernet Backbone</a:t>
            </a:r>
          </a:p>
        </p:txBody>
      </p:sp>
      <p:pic>
        <p:nvPicPr>
          <p:cNvPr id="4" name="Picture 3" descr="An illustration presents that the ethernet transport network has a headquarters with a host server and an enabled I P, P B X service. The metro ethernet connects to four sites, labeled Site 1 through Site 4. Sites 1, 3, and 4 have 5 M B links, and Site 2 provides a 10 M B link."/>
          <p:cNvPicPr>
            <a:picLocks noChangeAspect="1"/>
          </p:cNvPicPr>
          <p:nvPr/>
        </p:nvPicPr>
        <p:blipFill>
          <a:blip r:embed="rId4" cstate="print"/>
          <a:stretch>
            <a:fillRect/>
          </a:stretch>
        </p:blipFill>
        <p:spPr>
          <a:xfrm>
            <a:off x="3656296" y="1537863"/>
            <a:ext cx="4084789" cy="4305163"/>
          </a:xfrm>
          <a:prstGeom prst="rect">
            <a:avLst/>
          </a:prstGeom>
        </p:spPr>
      </p:pic>
      <p:sp>
        <p:nvSpPr>
          <p:cNvPr id="5" name="Rectangle 4"/>
          <p:cNvSpPr/>
          <p:nvPr/>
        </p:nvSpPr>
        <p:spPr>
          <a:xfrm>
            <a:off x="3385968" y="5838344"/>
            <a:ext cx="6096000" cy="507831"/>
          </a:xfrm>
          <a:prstGeom prst="rect">
            <a:avLst/>
          </a:prstGeom>
        </p:spPr>
        <p:txBody>
          <a:bodyPr>
            <a:spAutoFit/>
          </a:bodyPr>
          <a:lstStyle/>
          <a:p>
            <a:r>
              <a:rPr lang="en-US" b="1" dirty="0">
                <a:latin typeface="Arial" pitchFamily="34" charset="0"/>
                <a:cs typeface="Arial" pitchFamily="34" charset="0"/>
              </a:rPr>
              <a:t>FIGURE 4-26 </a:t>
            </a:r>
            <a:r>
              <a:rPr lang="en-US" dirty="0">
                <a:latin typeface="Arial" pitchFamily="34" charset="0"/>
                <a:cs typeface="Arial" pitchFamily="34" charset="0"/>
              </a:rPr>
              <a:t>Metro Ethernet backbone network.</a:t>
            </a:r>
          </a:p>
          <a:p>
            <a:r>
              <a:rPr lang="en-US" sz="900" dirty="0">
                <a:latin typeface="Arial" pitchFamily="34" charset="0"/>
                <a:cs typeface="Arial" pitchFamily="34" charset="0"/>
              </a:rPr>
              <a:t>ForeScout.com</a:t>
            </a:r>
          </a:p>
        </p:txBody>
      </p:sp>
    </p:spTree>
    <p:custDataLst>
      <p:tags r:id="rId1"/>
    </p:custDataLst>
    <p:extLst>
      <p:ext uri="{BB962C8B-B14F-4D97-AF65-F5344CB8AC3E}">
        <p14:creationId xmlns:p14="http://schemas.microsoft.com/office/powerpoint/2010/main" val="178344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GigE and 10 GigE Specifications</a:t>
            </a:r>
          </a:p>
        </p:txBody>
      </p:sp>
      <p:graphicFrame>
        <p:nvGraphicFramePr>
          <p:cNvPr id="3" name="Content Placeholder 2">
            <a:extLst>
              <a:ext uri="{FF2B5EF4-FFF2-40B4-BE49-F238E27FC236}">
                <a16:creationId xmlns:a16="http://schemas.microsoft.com/office/drawing/2014/main" id="{98C97400-9287-42EC-9300-AAF781E90D6F}"/>
              </a:ext>
            </a:extLst>
          </p:cNvPr>
          <p:cNvGraphicFramePr>
            <a:graphicFrameLocks noGrp="1"/>
          </p:cNvGraphicFramePr>
          <p:nvPr>
            <p:ph idx="1"/>
            <p:extLst>
              <p:ext uri="{D42A27DB-BD31-4B8C-83A1-F6EECF244321}">
                <p14:modId xmlns:p14="http://schemas.microsoft.com/office/powerpoint/2010/main" val="1347495163"/>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1167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25, 40, and 100 GigE: Server Farms and Backbone Trunking</a:t>
            </a:r>
          </a:p>
        </p:txBody>
      </p:sp>
      <p:pic>
        <p:nvPicPr>
          <p:cNvPr id="4" name="Picture 3" descr="An illustration presents that a high-speed switch is at the center, and is connected to multiple LAN switches. Each LAN switch is connected to multiple desktop P Cs. Each LAN switch is interconnected through the 10 slash 40 slash 100 G b p s trunks."/>
          <p:cNvPicPr>
            <a:picLocks noChangeAspect="1"/>
          </p:cNvPicPr>
          <p:nvPr/>
        </p:nvPicPr>
        <p:blipFill>
          <a:blip r:embed="rId4" cstate="print"/>
          <a:stretch>
            <a:fillRect/>
          </a:stretch>
        </p:blipFill>
        <p:spPr>
          <a:xfrm>
            <a:off x="3168026" y="1638416"/>
            <a:ext cx="6113564" cy="4152784"/>
          </a:xfrm>
          <a:prstGeom prst="rect">
            <a:avLst/>
          </a:prstGeom>
        </p:spPr>
      </p:pic>
      <p:sp>
        <p:nvSpPr>
          <p:cNvPr id="6" name="Rectangle 5"/>
          <p:cNvSpPr/>
          <p:nvPr/>
        </p:nvSpPr>
        <p:spPr>
          <a:xfrm>
            <a:off x="3009900" y="5798663"/>
            <a:ext cx="6096000" cy="507831"/>
          </a:xfrm>
          <a:prstGeom prst="rect">
            <a:avLst/>
          </a:prstGeom>
        </p:spPr>
        <p:txBody>
          <a:bodyPr>
            <a:spAutoFit/>
          </a:bodyPr>
          <a:lstStyle/>
          <a:p>
            <a:r>
              <a:rPr lang="en-US" b="1" dirty="0">
                <a:latin typeface="Arial" pitchFamily="34" charset="0"/>
                <a:cs typeface="Arial" pitchFamily="34" charset="0"/>
              </a:rPr>
              <a:t>FIGURE 4-27 </a:t>
            </a:r>
            <a:r>
              <a:rPr lang="en-US" dirty="0">
                <a:latin typeface="Arial" pitchFamily="34" charset="0"/>
                <a:cs typeface="Arial" pitchFamily="34" charset="0"/>
              </a:rPr>
              <a:t>Server farm and backbone </a:t>
            </a:r>
            <a:r>
              <a:rPr lang="en-US" dirty="0" err="1">
                <a:latin typeface="Arial" pitchFamily="34" charset="0"/>
                <a:cs typeface="Arial" pitchFamily="34" charset="0"/>
              </a:rPr>
              <a:t>trunking</a:t>
            </a:r>
            <a:r>
              <a:rPr lang="en-US" dirty="0">
                <a:latin typeface="Arial" pitchFamily="34" charset="0"/>
                <a:cs typeface="Arial" pitchFamily="34" charset="0"/>
              </a:rPr>
              <a:t>.</a:t>
            </a:r>
          </a:p>
          <a:p>
            <a:r>
              <a:rPr lang="en-US" sz="900" dirty="0">
                <a:latin typeface="Arial" pitchFamily="34" charset="0"/>
                <a:cs typeface="Arial" pitchFamily="34" charset="0"/>
              </a:rPr>
              <a:t>ForeScout.com.</a:t>
            </a:r>
          </a:p>
        </p:txBody>
      </p:sp>
    </p:spTree>
    <p:custDataLst>
      <p:tags r:id="rId1"/>
    </p:custDataLst>
    <p:extLst>
      <p:ext uri="{BB962C8B-B14F-4D97-AF65-F5344CB8AC3E}">
        <p14:creationId xmlns:p14="http://schemas.microsoft.com/office/powerpoint/2010/main" val="232260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The IEEE 802.3 standard and specifications</a:t>
            </a:r>
          </a:p>
          <a:p>
            <a:r>
              <a:rPr lang="en-US" dirty="0"/>
              <a:t>The Physical Layer and Data Link Layer</a:t>
            </a:r>
          </a:p>
          <a:p>
            <a:r>
              <a:rPr lang="en-US" dirty="0"/>
              <a:t>Structured wiring and internetworking Ethernet LANs</a:t>
            </a:r>
          </a:p>
          <a:p>
            <a:r>
              <a:rPr lang="en-US" dirty="0"/>
              <a:t>Designing Ethernet networks for workgroups, buildings, campuses, and metropolitan area networks</a:t>
            </a:r>
          </a:p>
          <a:p>
            <a:r>
              <a:rPr lang="en-US" dirty="0"/>
              <a:t>GigE and 10 GigE specifications, and backbone trunking</a:t>
            </a:r>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Physical Layer: OSI Layer 1</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Operates at the bottom layer (Layer 1) of the Open Systems Interconnection (OSI) Reference Model</a:t>
            </a:r>
          </a:p>
          <a:p>
            <a:r>
              <a:rPr lang="en-US" b="1" dirty="0"/>
              <a:t>Reliability</a:t>
            </a:r>
            <a:r>
              <a:rPr lang="en-US" dirty="0"/>
              <a:t> is the availability and integrity of the data transmission</a:t>
            </a:r>
          </a:p>
          <a:p>
            <a:r>
              <a:rPr lang="en-US" b="1" dirty="0"/>
              <a:t>Availability</a:t>
            </a:r>
            <a:r>
              <a:rPr lang="en-US" dirty="0"/>
              <a:t> refers to uptime—whether there is physical link access to the communication line</a:t>
            </a:r>
          </a:p>
          <a:p>
            <a:r>
              <a:rPr lang="en-US" b="1" dirty="0"/>
              <a:t>Integrity</a:t>
            </a:r>
            <a:r>
              <a:rPr lang="en-US" dirty="0"/>
              <a:t> refers to whether the data (the 1’s and 0’s) made it to the destination intact and accurate</a:t>
            </a:r>
          </a:p>
          <a:p>
            <a:r>
              <a:rPr lang="en-US" dirty="0"/>
              <a:t>Transmission medium can be air (radio frequency), metal (copper unshielded twisted-pair, shielded twisted-pair, or coaxial cable), or glass (optical fiber)</a:t>
            </a:r>
          </a:p>
        </p:txBody>
      </p:sp>
    </p:spTree>
    <p:custDataLst>
      <p:tags r:id="rId1"/>
    </p:custDataLst>
    <p:extLst>
      <p:ext uri="{BB962C8B-B14F-4D97-AF65-F5344CB8AC3E}">
        <p14:creationId xmlns:p14="http://schemas.microsoft.com/office/powerpoint/2010/main" val="281595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Transmission Media</a:t>
            </a:r>
          </a:p>
        </p:txBody>
      </p:sp>
      <p:graphicFrame>
        <p:nvGraphicFramePr>
          <p:cNvPr id="3" name="Content Placeholder 2">
            <a:extLst>
              <a:ext uri="{FF2B5EF4-FFF2-40B4-BE49-F238E27FC236}">
                <a16:creationId xmlns:a16="http://schemas.microsoft.com/office/drawing/2014/main" id="{54572921-E30E-4E12-BC2B-63D1DEE58505}"/>
              </a:ext>
            </a:extLst>
          </p:cNvPr>
          <p:cNvGraphicFramePr>
            <a:graphicFrameLocks noGrp="1"/>
          </p:cNvGraphicFramePr>
          <p:nvPr>
            <p:ph idx="1"/>
            <p:extLst>
              <p:ext uri="{D42A27DB-BD31-4B8C-83A1-F6EECF244321}">
                <p14:modId xmlns:p14="http://schemas.microsoft.com/office/powerpoint/2010/main" val="2907907436"/>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0411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4F20632-ECB2-A67A-C005-0818A1207243}"/>
              </a:ext>
            </a:extLst>
          </p:cNvPr>
          <p:cNvSpPr>
            <a:spLocks noGrp="1"/>
          </p:cNvSpPr>
          <p:nvPr>
            <p:ph type="title"/>
          </p:nvPr>
        </p:nvSpPr>
        <p:spPr>
          <a:xfrm>
            <a:off x="0" y="121033"/>
            <a:ext cx="12192000" cy="1002089"/>
          </a:xfrm>
        </p:spPr>
        <p:txBody>
          <a:bodyPr/>
          <a:lstStyle/>
          <a:p>
            <a:r>
              <a:rPr lang="en-US" dirty="0">
                <a:ea typeface="ＭＳ Ｐゴシック" pitchFamily="34" charset="-128"/>
              </a:rPr>
              <a:t>Transmission Media</a:t>
            </a:r>
            <a:endParaRPr lang="en-US" dirty="0"/>
          </a:p>
        </p:txBody>
      </p:sp>
      <p:pic>
        <p:nvPicPr>
          <p:cNvPr id="5" name="Content Placeholder 4" descr="Table&#10;&#10;Description automatically generated">
            <a:extLst>
              <a:ext uri="{FF2B5EF4-FFF2-40B4-BE49-F238E27FC236}">
                <a16:creationId xmlns:a16="http://schemas.microsoft.com/office/drawing/2014/main" id="{9800415A-A8BC-D73B-D39E-F1F8BD35EE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5359" y="1490870"/>
            <a:ext cx="8207942" cy="4699047"/>
          </a:xfrm>
          <a:noFill/>
        </p:spPr>
      </p:pic>
    </p:spTree>
    <p:extLst>
      <p:ext uri="{BB962C8B-B14F-4D97-AF65-F5344CB8AC3E}">
        <p14:creationId xmlns:p14="http://schemas.microsoft.com/office/powerpoint/2010/main" val="352331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EC2BAF3-7A3C-F64D-560A-790752663E85}"/>
              </a:ext>
            </a:extLst>
          </p:cNvPr>
          <p:cNvSpPr>
            <a:spLocks noGrp="1"/>
          </p:cNvSpPr>
          <p:nvPr>
            <p:ph type="title"/>
          </p:nvPr>
        </p:nvSpPr>
        <p:spPr>
          <a:xfrm>
            <a:off x="0" y="121033"/>
            <a:ext cx="12192000" cy="1002089"/>
          </a:xfrm>
        </p:spPr>
        <p:txBody>
          <a:bodyPr/>
          <a:lstStyle/>
          <a:p>
            <a:r>
              <a:rPr lang="en-US"/>
              <a:t>Twisted Pair Cable</a:t>
            </a:r>
          </a:p>
        </p:txBody>
      </p:sp>
      <p:pic>
        <p:nvPicPr>
          <p:cNvPr id="4" name="Picture 3">
            <a:extLst>
              <a:ext uri="{FF2B5EF4-FFF2-40B4-BE49-F238E27FC236}">
                <a16:creationId xmlns:a16="http://schemas.microsoft.com/office/drawing/2014/main" id="{AD7AC19E-D3CA-8ECE-95CA-88F4DA7314B4}"/>
              </a:ext>
            </a:extLst>
          </p:cNvPr>
          <p:cNvPicPr>
            <a:picLocks noChangeAspect="1"/>
          </p:cNvPicPr>
          <p:nvPr/>
        </p:nvPicPr>
        <p:blipFill>
          <a:blip r:embed="rId3"/>
          <a:stretch>
            <a:fillRect/>
          </a:stretch>
        </p:blipFill>
        <p:spPr>
          <a:xfrm>
            <a:off x="1462422" y="1490870"/>
            <a:ext cx="9213816" cy="4699047"/>
          </a:xfrm>
          <a:prstGeom prst="rect">
            <a:avLst/>
          </a:prstGeom>
          <a:noFill/>
        </p:spPr>
      </p:pic>
    </p:spTree>
    <p:extLst>
      <p:ext uri="{BB962C8B-B14F-4D97-AF65-F5344CB8AC3E}">
        <p14:creationId xmlns:p14="http://schemas.microsoft.com/office/powerpoint/2010/main" val="10914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5"/>
  <p:tag name="ARTICULATE_DESIGN_ID_EDUCATIONAL SUBJECTS 16X9" val="4NgYH41a"/>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790</TotalTime>
  <Words>4288</Words>
  <Application>Microsoft Office PowerPoint</Application>
  <PresentationFormat>Widescreen</PresentationFormat>
  <Paragraphs>416</Paragraphs>
  <Slides>58</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Arial</vt:lpstr>
      <vt:lpstr>Calibri</vt:lpstr>
      <vt:lpstr>Helvetica</vt:lpstr>
      <vt:lpstr>Libre Franklin</vt:lpstr>
      <vt:lpstr>Open Sans</vt:lpstr>
      <vt:lpstr>urw-din</vt:lpstr>
      <vt:lpstr>Verdana</vt:lpstr>
      <vt:lpstr>Wingdings</vt:lpstr>
      <vt:lpstr>Educational subjects 16x9</vt:lpstr>
      <vt:lpstr>The Physical and Data Link Layers</vt:lpstr>
      <vt:lpstr>Learning Objective(s) and Key Concepts</vt:lpstr>
      <vt:lpstr>Physical Layer and Data Link Layer</vt:lpstr>
      <vt:lpstr>OSI Model Compared to TCP/ IP Model</vt:lpstr>
      <vt:lpstr>Frequency vs bps</vt:lpstr>
      <vt:lpstr>Physical Layer: OSI Layer 1</vt:lpstr>
      <vt:lpstr>Transmission Media</vt:lpstr>
      <vt:lpstr>Transmission Media</vt:lpstr>
      <vt:lpstr>Twisted Pair Cable</vt:lpstr>
      <vt:lpstr>Twisted Pair Cable</vt:lpstr>
      <vt:lpstr>Single Mode vs Multimode Fiber Cable</vt:lpstr>
      <vt:lpstr>Single Mode vs Multimode Fiber Cable</vt:lpstr>
      <vt:lpstr>Single Mode vs Multimode Fiber Cable</vt:lpstr>
      <vt:lpstr>Structured Wiring System</vt:lpstr>
      <vt:lpstr>Example of a Structured Wiring System</vt:lpstr>
      <vt:lpstr>Data Link Layer: OSI Layer 2</vt:lpstr>
      <vt:lpstr>Media Access Control (MAC) </vt:lpstr>
      <vt:lpstr>Logical Link Control (LLC) </vt:lpstr>
      <vt:lpstr>The Data Link Layer and its Sublayers</vt:lpstr>
      <vt:lpstr>Ethernet and IEEE 802.3 Frame Formats</vt:lpstr>
      <vt:lpstr>IEEE 802.3 Frame Format</vt:lpstr>
      <vt:lpstr>IEEE 802.3 Frame Format</vt:lpstr>
      <vt:lpstr>IEEE 802.3 Frame Format</vt:lpstr>
      <vt:lpstr>IEEE 802.3 Frame Format</vt:lpstr>
      <vt:lpstr>IEEE 802.3 Frame Format</vt:lpstr>
      <vt:lpstr>Extended Ethernet Frame</vt:lpstr>
      <vt:lpstr>Ethernet Evolution</vt:lpstr>
      <vt:lpstr>IEEE 802.3 Standards and Specifications: Solving Business Challenges (1 of 2)</vt:lpstr>
      <vt:lpstr>IEEE 802.3 Standards and Specifications: Solving Business Challenges (2 of 2)</vt:lpstr>
      <vt:lpstr>Some IEEE 802.3 CSMA/CD Standards</vt:lpstr>
      <vt:lpstr>How Multiple Nodes Share Network Media</vt:lpstr>
      <vt:lpstr>Ethernet Carrier Sense Multiple Access</vt:lpstr>
      <vt:lpstr>Ethernet Collision Detection</vt:lpstr>
      <vt:lpstr>Ethernet Technology Bandwidth Speed Evolution</vt:lpstr>
      <vt:lpstr>Internetworking LANs: Bridging Versus Routing (1 of 2)</vt:lpstr>
      <vt:lpstr>Internetworking LANs: Bridging Versus Routing (2 of 2)</vt:lpstr>
      <vt:lpstr>Broadcast Domain</vt:lpstr>
      <vt:lpstr>LAN Hub Single Broadcast Domain</vt:lpstr>
      <vt:lpstr>Collision Domain</vt:lpstr>
      <vt:lpstr>Multiple Collision Domains with a Layer 2 Switch</vt:lpstr>
      <vt:lpstr>Ethernet Network Design Fundamentals (1 of 2)</vt:lpstr>
      <vt:lpstr>Ethernet Network Design Fundamentals (2 of 2)</vt:lpstr>
      <vt:lpstr>Cut through or Store and forward?</vt:lpstr>
      <vt:lpstr>Cut through or Store and forward?</vt:lpstr>
      <vt:lpstr>Cut through or Store and forward?</vt:lpstr>
      <vt:lpstr>Edge Network: Workgroup LAN Connection to the Desktop</vt:lpstr>
      <vt:lpstr>Workgroups</vt:lpstr>
      <vt:lpstr>Edge Network: Workgroup LAN (Also known as Access Layer)</vt:lpstr>
      <vt:lpstr>Edge Network: Use of PoE Switches</vt:lpstr>
      <vt:lpstr>Edge Network: Departmental LAN</vt:lpstr>
      <vt:lpstr>Switched LAN aggregation</vt:lpstr>
      <vt:lpstr>Building Backbone: Collapsed Backbones</vt:lpstr>
      <vt:lpstr>3 Tier Architecture</vt:lpstr>
      <vt:lpstr>Campus Backbone: Collapsed Data Center Backbone</vt:lpstr>
      <vt:lpstr>Metropolitan Area Backbone: Metro Ethernet Backbone</vt:lpstr>
      <vt:lpstr>GigE and 10 GigE Specifications</vt:lpstr>
      <vt:lpstr>25, 40, and 100 GigE: Server Farms and Backbone Trunking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Kristin Parker</dc:creator>
  <cp:lastModifiedBy>Pham, Sarah</cp:lastModifiedBy>
  <cp:revision>80</cp:revision>
  <dcterms:created xsi:type="dcterms:W3CDTF">2019-03-08T18:11:57Z</dcterms:created>
  <dcterms:modified xsi:type="dcterms:W3CDTF">2023-09-27T22:01:22Z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D8F977C3-9C59-41FD-AAEE-CD365D97BB80</vt:lpwstr>
  </property>
  <property fmtid="{D5CDD505-2E9C-101B-9397-08002B2CF9AE}" pid="3" name="ArticulatePath">
    <vt:lpwstr>netcomm3e_ppt_ch02-WORKING</vt:lpwstr>
  </property>
</Properties>
</file>