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5.xml" ContentType="application/vnd.openxmlformats-officedocument.presentationml.tags+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2"/>
  </p:notesMasterIdLst>
  <p:handoutMasterIdLst>
    <p:handoutMasterId r:id="rId53"/>
  </p:handoutMasterIdLst>
  <p:sldIdLst>
    <p:sldId id="258" r:id="rId2"/>
    <p:sldId id="271" r:id="rId3"/>
    <p:sldId id="1550" r:id="rId4"/>
    <p:sldId id="1562" r:id="rId5"/>
    <p:sldId id="1549" r:id="rId6"/>
    <p:sldId id="1548" r:id="rId7"/>
    <p:sldId id="1547" r:id="rId8"/>
    <p:sldId id="1559" r:id="rId9"/>
    <p:sldId id="1575" r:id="rId10"/>
    <p:sldId id="1576" r:id="rId11"/>
    <p:sldId id="1577" r:id="rId12"/>
    <p:sldId id="1560" r:id="rId13"/>
    <p:sldId id="1578" r:id="rId14"/>
    <p:sldId id="1564" r:id="rId15"/>
    <p:sldId id="1543" r:id="rId16"/>
    <p:sldId id="1579" r:id="rId17"/>
    <p:sldId id="1551" r:id="rId18"/>
    <p:sldId id="1570" r:id="rId19"/>
    <p:sldId id="1584" r:id="rId20"/>
    <p:sldId id="1585" r:id="rId21"/>
    <p:sldId id="1586" r:id="rId22"/>
    <p:sldId id="1580" r:id="rId23"/>
    <p:sldId id="1581" r:id="rId24"/>
    <p:sldId id="1582" r:id="rId25"/>
    <p:sldId id="1583" r:id="rId26"/>
    <p:sldId id="1565" r:id="rId27"/>
    <p:sldId id="319" r:id="rId28"/>
    <p:sldId id="1568" r:id="rId29"/>
    <p:sldId id="1587" r:id="rId30"/>
    <p:sldId id="1588" r:id="rId31"/>
    <p:sldId id="1567" r:id="rId32"/>
    <p:sldId id="1566" r:id="rId33"/>
    <p:sldId id="1589" r:id="rId34"/>
    <p:sldId id="1590" r:id="rId35"/>
    <p:sldId id="1591" r:id="rId36"/>
    <p:sldId id="1592" r:id="rId37"/>
    <p:sldId id="1593" r:id="rId38"/>
    <p:sldId id="1594" r:id="rId39"/>
    <p:sldId id="1595" r:id="rId40"/>
    <p:sldId id="1569" r:id="rId41"/>
    <p:sldId id="1571" r:id="rId42"/>
    <p:sldId id="1558" r:id="rId43"/>
    <p:sldId id="1544" r:id="rId44"/>
    <p:sldId id="1572" r:id="rId45"/>
    <p:sldId id="1573" r:id="rId46"/>
    <p:sldId id="1555" r:id="rId47"/>
    <p:sldId id="1574" r:id="rId48"/>
    <p:sldId id="1553" r:id="rId49"/>
    <p:sldId id="1552" r:id="rId50"/>
    <p:sldId id="1542" r:id="rId51"/>
  </p:sldIdLst>
  <p:sldSz cx="12192000" cy="6858000"/>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4"/>
    <a:srgbClr val="FFFFFF"/>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73739" autoAdjust="0"/>
  </p:normalViewPr>
  <p:slideViewPr>
    <p:cSldViewPr snapToGrid="0">
      <p:cViewPr varScale="1">
        <p:scale>
          <a:sx n="60" d="100"/>
          <a:sy n="60" d="100"/>
        </p:scale>
        <p:origin x="48" y="72"/>
      </p:cViewPr>
      <p:guideLst>
        <p:guide orient="horz" pos="2160"/>
        <p:guide pos="3840"/>
      </p:guideLst>
    </p:cSldViewPr>
  </p:slideViewPr>
  <p:notesTextViewPr>
    <p:cViewPr>
      <p:scale>
        <a:sx n="1" d="1"/>
        <a:sy n="1" d="1"/>
      </p:scale>
      <p:origin x="0" y="0"/>
    </p:cViewPr>
  </p:notesTextViewPr>
  <p:sorterViewPr>
    <p:cViewPr varScale="1">
      <p:scale>
        <a:sx n="1" d="1"/>
        <a:sy n="1" d="1"/>
      </p:scale>
      <p:origin x="0" y="-4136"/>
    </p:cViewPr>
  </p:sorter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E19472-170C-48D7-A296-CFF0FB0F0DB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257A0CB-E055-4BED-B14E-60B7816EF3E3}">
      <dgm:prSet phldrT="[Text]" custT="1"/>
      <dgm:spPr>
        <a:solidFill>
          <a:schemeClr val="accent1">
            <a:lumMod val="60000"/>
            <a:lumOff val="40000"/>
          </a:schemeClr>
        </a:solidFill>
      </dgm:spPr>
      <dgm:t>
        <a:bodyPr/>
        <a:lstStyle/>
        <a:p>
          <a:r>
            <a:rPr lang="en-US" sz="2200" dirty="0">
              <a:solidFill>
                <a:schemeClr val="tx1"/>
              </a:solidFill>
              <a:latin typeface="Arial" panose="020B0604020202020204" pitchFamily="34" charset="0"/>
              <a:cs typeface="Arial" panose="020B0604020202020204" pitchFamily="34" charset="0"/>
            </a:rPr>
            <a:t>Primary protocol that relays packets across most of today’s diverse networks</a:t>
          </a:r>
        </a:p>
      </dgm:t>
    </dgm:pt>
    <dgm:pt modelId="{C3BD7637-40FA-4073-9B8E-6321ACBEA9EF}" type="parTrans" cxnId="{02AB6FEC-6486-469D-9B71-3CE202D971D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B4CD910-C2DB-4089-A847-8C324CF0D328}" type="sibTrans" cxnId="{02AB6FEC-6486-469D-9B71-3CE202D971DF}">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8B84AC3-2FEC-4BB7-9020-08D0A178468E}">
      <dgm:prSet custT="1"/>
      <dgm:spPr>
        <a:solidFill>
          <a:schemeClr val="accent1">
            <a:lumMod val="60000"/>
            <a:lumOff val="40000"/>
          </a:schemeClr>
        </a:solidFill>
      </dgm:spPr>
      <dgm:t>
        <a:bodyPr/>
        <a:lstStyle/>
        <a:p>
          <a:r>
            <a:rPr lang="en-US" sz="2200" dirty="0">
              <a:solidFill>
                <a:schemeClr val="tx1"/>
              </a:solidFill>
              <a:latin typeface="Arial" panose="020B0604020202020204" pitchFamily="34" charset="0"/>
              <a:cs typeface="Arial" panose="020B0604020202020204" pitchFamily="34" charset="0"/>
            </a:rPr>
            <a:t>Provides packet routing and host identification to deliver packets to their destinations</a:t>
          </a:r>
        </a:p>
      </dgm:t>
    </dgm:pt>
    <dgm:pt modelId="{A9E1E8A5-B180-464F-B89E-4ED4F1D64168}" type="parTrans" cxnId="{BBAF0CD4-2EBF-482A-A545-53EC7F910DC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CDDB3B1-9E46-4030-B14B-66AC75C6CBF3}" type="sibTrans" cxnId="{BBAF0CD4-2EBF-482A-A545-53EC7F910DC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D5AB87C5-7EA2-49CA-862D-159D9B2799E2}">
      <dgm:prSet custT="1"/>
      <dgm:spPr>
        <a:solidFill>
          <a:schemeClr val="accent1">
            <a:lumMod val="60000"/>
            <a:lumOff val="40000"/>
          </a:schemeClr>
        </a:solidFill>
      </dgm:spPr>
      <dgm:t>
        <a:bodyPr/>
        <a:lstStyle/>
        <a:p>
          <a:r>
            <a:rPr lang="en-US" sz="2200" dirty="0">
              <a:solidFill>
                <a:schemeClr val="tx1"/>
              </a:solidFill>
              <a:latin typeface="Arial" panose="020B0604020202020204" pitchFamily="34" charset="0"/>
              <a:cs typeface="Arial" panose="020B0604020202020204" pitchFamily="34" charset="0"/>
            </a:rPr>
            <a:t>Treats all packets, also called </a:t>
          </a:r>
          <a:r>
            <a:rPr lang="en-US" sz="2200" b="1" dirty="0">
              <a:solidFill>
                <a:schemeClr val="tx1"/>
              </a:solidFill>
              <a:latin typeface="Arial" panose="020B0604020202020204" pitchFamily="34" charset="0"/>
              <a:cs typeface="Arial" panose="020B0604020202020204" pitchFamily="34" charset="0"/>
            </a:rPr>
            <a:t>datagrams</a:t>
          </a:r>
          <a:r>
            <a:rPr lang="en-US" sz="2200" dirty="0">
              <a:solidFill>
                <a:schemeClr val="tx1"/>
              </a:solidFill>
              <a:latin typeface="Arial" panose="020B0604020202020204" pitchFamily="34" charset="0"/>
              <a:cs typeface="Arial" panose="020B0604020202020204" pitchFamily="34" charset="0"/>
            </a:rPr>
            <a:t>, separately</a:t>
          </a:r>
        </a:p>
      </dgm:t>
    </dgm:pt>
    <dgm:pt modelId="{5690295D-0C55-476B-8FAF-C0D7B95D8B75}" type="parTrans" cxnId="{D8502156-A158-40D8-9744-CC080AE906A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3401129-FAFF-4003-ACB2-1A2C3F1D05A8}" type="sibTrans" cxnId="{D8502156-A158-40D8-9744-CC080AE906A4}">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5BA33BE-F75B-486F-8094-DD3BBCC0EE6B}">
      <dgm:prSet custT="1"/>
      <dgm:spPr>
        <a:solidFill>
          <a:schemeClr val="accent1">
            <a:lumMod val="60000"/>
            <a:lumOff val="40000"/>
          </a:schemeClr>
        </a:solidFill>
      </dgm:spPr>
      <dgm:t>
        <a:bodyPr/>
        <a:lstStyle/>
        <a:p>
          <a:r>
            <a:rPr lang="en-US" sz="2200" dirty="0">
              <a:solidFill>
                <a:schemeClr val="tx1"/>
              </a:solidFill>
              <a:latin typeface="Arial" panose="020B0604020202020204" pitchFamily="34" charset="0"/>
              <a:cs typeface="Arial" panose="020B0604020202020204" pitchFamily="34" charset="0"/>
            </a:rPr>
            <a:t>Each packet contains a header with the destination’s IP address</a:t>
          </a:r>
        </a:p>
      </dgm:t>
    </dgm:pt>
    <dgm:pt modelId="{6C8E0F9D-9E90-49FA-A6F3-7F413CFDD414}" type="parTrans" cxnId="{0A8E1AFB-A340-4561-BD3A-4EB26AF6052A}">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DD7A0A6-9473-40E4-89B6-B4FE25679577}" type="sibTrans" cxnId="{0A8E1AFB-A340-4561-BD3A-4EB26AF6052A}">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DE508D0-D4F0-4E09-AF42-FD4B70D9775F}" type="pres">
      <dgm:prSet presAssocID="{BFE19472-170C-48D7-A296-CFF0FB0F0DB6}" presName="linear" presStyleCnt="0">
        <dgm:presLayoutVars>
          <dgm:dir/>
          <dgm:animLvl val="lvl"/>
          <dgm:resizeHandles val="exact"/>
        </dgm:presLayoutVars>
      </dgm:prSet>
      <dgm:spPr/>
    </dgm:pt>
    <dgm:pt modelId="{DDA52F86-E667-4D71-8DF7-07EE27BC62BE}" type="pres">
      <dgm:prSet presAssocID="{F257A0CB-E055-4BED-B14E-60B7816EF3E3}" presName="parentLin" presStyleCnt="0"/>
      <dgm:spPr/>
    </dgm:pt>
    <dgm:pt modelId="{D982F484-E5B8-424C-8136-BE1B930613E9}" type="pres">
      <dgm:prSet presAssocID="{F257A0CB-E055-4BED-B14E-60B7816EF3E3}" presName="parentLeftMargin" presStyleLbl="node1" presStyleIdx="0" presStyleCnt="4"/>
      <dgm:spPr/>
    </dgm:pt>
    <dgm:pt modelId="{B20495DF-220E-4B5E-8E52-AD939F8B1578}" type="pres">
      <dgm:prSet presAssocID="{F257A0CB-E055-4BED-B14E-60B7816EF3E3}" presName="parentText" presStyleLbl="node1" presStyleIdx="0" presStyleCnt="4">
        <dgm:presLayoutVars>
          <dgm:chMax val="0"/>
          <dgm:bulletEnabled val="1"/>
        </dgm:presLayoutVars>
      </dgm:prSet>
      <dgm:spPr/>
    </dgm:pt>
    <dgm:pt modelId="{743F2A71-93FD-487B-9A6F-C5C084997B6A}" type="pres">
      <dgm:prSet presAssocID="{F257A0CB-E055-4BED-B14E-60B7816EF3E3}" presName="negativeSpace" presStyleCnt="0"/>
      <dgm:spPr/>
    </dgm:pt>
    <dgm:pt modelId="{A2D148C2-55FD-4E81-9401-7E749DEF3CC5}" type="pres">
      <dgm:prSet presAssocID="{F257A0CB-E055-4BED-B14E-60B7816EF3E3}" presName="childText" presStyleLbl="conFgAcc1" presStyleIdx="0" presStyleCnt="4">
        <dgm:presLayoutVars>
          <dgm:bulletEnabled val="1"/>
        </dgm:presLayoutVars>
      </dgm:prSet>
      <dgm:spPr>
        <a:solidFill>
          <a:schemeClr val="bg2">
            <a:lumMod val="95000"/>
            <a:alpha val="90000"/>
          </a:schemeClr>
        </a:solidFill>
        <a:ln>
          <a:noFill/>
        </a:ln>
      </dgm:spPr>
    </dgm:pt>
    <dgm:pt modelId="{3F41786B-AA5B-491C-8210-6552A074F14A}" type="pres">
      <dgm:prSet presAssocID="{8B4CD910-C2DB-4089-A847-8C324CF0D328}" presName="spaceBetweenRectangles" presStyleCnt="0"/>
      <dgm:spPr/>
    </dgm:pt>
    <dgm:pt modelId="{EF775345-6DB9-4C14-A6C2-24542D88C239}" type="pres">
      <dgm:prSet presAssocID="{28B84AC3-2FEC-4BB7-9020-08D0A178468E}" presName="parentLin" presStyleCnt="0"/>
      <dgm:spPr/>
    </dgm:pt>
    <dgm:pt modelId="{B92A4F3B-F88A-49FE-B763-6A53D9798288}" type="pres">
      <dgm:prSet presAssocID="{28B84AC3-2FEC-4BB7-9020-08D0A178468E}" presName="parentLeftMargin" presStyleLbl="node1" presStyleIdx="0" presStyleCnt="4"/>
      <dgm:spPr/>
    </dgm:pt>
    <dgm:pt modelId="{2C714EE4-E246-474C-8A19-3833484AF015}" type="pres">
      <dgm:prSet presAssocID="{28B84AC3-2FEC-4BB7-9020-08D0A178468E}" presName="parentText" presStyleLbl="node1" presStyleIdx="1" presStyleCnt="4">
        <dgm:presLayoutVars>
          <dgm:chMax val="0"/>
          <dgm:bulletEnabled val="1"/>
        </dgm:presLayoutVars>
      </dgm:prSet>
      <dgm:spPr/>
    </dgm:pt>
    <dgm:pt modelId="{4B6E84F1-7F90-463D-AD79-3A1929EBAA3A}" type="pres">
      <dgm:prSet presAssocID="{28B84AC3-2FEC-4BB7-9020-08D0A178468E}" presName="negativeSpace" presStyleCnt="0"/>
      <dgm:spPr/>
    </dgm:pt>
    <dgm:pt modelId="{AA52B09A-CE77-4037-BC2E-72E8C7D04BF3}" type="pres">
      <dgm:prSet presAssocID="{28B84AC3-2FEC-4BB7-9020-08D0A178468E}" presName="childText" presStyleLbl="conFgAcc1" presStyleIdx="1" presStyleCnt="4">
        <dgm:presLayoutVars>
          <dgm:bulletEnabled val="1"/>
        </dgm:presLayoutVars>
      </dgm:prSet>
      <dgm:spPr>
        <a:solidFill>
          <a:schemeClr val="bg2">
            <a:lumMod val="95000"/>
            <a:alpha val="90000"/>
          </a:schemeClr>
        </a:solidFill>
        <a:ln>
          <a:noFill/>
        </a:ln>
      </dgm:spPr>
    </dgm:pt>
    <dgm:pt modelId="{03612A52-ED28-4D64-BFBE-BC180AC91017}" type="pres">
      <dgm:prSet presAssocID="{ACDDB3B1-9E46-4030-B14B-66AC75C6CBF3}" presName="spaceBetweenRectangles" presStyleCnt="0"/>
      <dgm:spPr/>
    </dgm:pt>
    <dgm:pt modelId="{A383434C-434A-4B96-8F3D-9114C8D7F2DC}" type="pres">
      <dgm:prSet presAssocID="{D5AB87C5-7EA2-49CA-862D-159D9B2799E2}" presName="parentLin" presStyleCnt="0"/>
      <dgm:spPr/>
    </dgm:pt>
    <dgm:pt modelId="{49D4111D-1BC8-408A-A9ED-73DBA53FA224}" type="pres">
      <dgm:prSet presAssocID="{D5AB87C5-7EA2-49CA-862D-159D9B2799E2}" presName="parentLeftMargin" presStyleLbl="node1" presStyleIdx="1" presStyleCnt="4"/>
      <dgm:spPr/>
    </dgm:pt>
    <dgm:pt modelId="{65066945-F716-47E6-889C-9C4C38DD5BF9}" type="pres">
      <dgm:prSet presAssocID="{D5AB87C5-7EA2-49CA-862D-159D9B2799E2}" presName="parentText" presStyleLbl="node1" presStyleIdx="2" presStyleCnt="4">
        <dgm:presLayoutVars>
          <dgm:chMax val="0"/>
          <dgm:bulletEnabled val="1"/>
        </dgm:presLayoutVars>
      </dgm:prSet>
      <dgm:spPr/>
    </dgm:pt>
    <dgm:pt modelId="{DBE7C156-0EFD-49A4-A6A5-469001A84070}" type="pres">
      <dgm:prSet presAssocID="{D5AB87C5-7EA2-49CA-862D-159D9B2799E2}" presName="negativeSpace" presStyleCnt="0"/>
      <dgm:spPr/>
    </dgm:pt>
    <dgm:pt modelId="{DE3C75B2-E101-4015-BF8D-81C704945804}" type="pres">
      <dgm:prSet presAssocID="{D5AB87C5-7EA2-49CA-862D-159D9B2799E2}" presName="childText" presStyleLbl="conFgAcc1" presStyleIdx="2" presStyleCnt="4">
        <dgm:presLayoutVars>
          <dgm:bulletEnabled val="1"/>
        </dgm:presLayoutVars>
      </dgm:prSet>
      <dgm:spPr>
        <a:solidFill>
          <a:schemeClr val="bg2">
            <a:lumMod val="95000"/>
            <a:alpha val="90000"/>
          </a:schemeClr>
        </a:solidFill>
        <a:ln>
          <a:noFill/>
        </a:ln>
      </dgm:spPr>
    </dgm:pt>
    <dgm:pt modelId="{7DF9CF5F-45D7-4F9E-97F8-FD0F9DC46ECE}" type="pres">
      <dgm:prSet presAssocID="{43401129-FAFF-4003-ACB2-1A2C3F1D05A8}" presName="spaceBetweenRectangles" presStyleCnt="0"/>
      <dgm:spPr/>
    </dgm:pt>
    <dgm:pt modelId="{21689006-96C7-46A3-8A3D-AFF14D91557F}" type="pres">
      <dgm:prSet presAssocID="{F5BA33BE-F75B-486F-8094-DD3BBCC0EE6B}" presName="parentLin" presStyleCnt="0"/>
      <dgm:spPr/>
    </dgm:pt>
    <dgm:pt modelId="{43FB1485-B295-42DC-8008-EB9FA714B6D3}" type="pres">
      <dgm:prSet presAssocID="{F5BA33BE-F75B-486F-8094-DD3BBCC0EE6B}" presName="parentLeftMargin" presStyleLbl="node1" presStyleIdx="2" presStyleCnt="4"/>
      <dgm:spPr/>
    </dgm:pt>
    <dgm:pt modelId="{4B92639C-B0EC-4A9D-9A76-7EF04E391E69}" type="pres">
      <dgm:prSet presAssocID="{F5BA33BE-F75B-486F-8094-DD3BBCC0EE6B}" presName="parentText" presStyleLbl="node1" presStyleIdx="3" presStyleCnt="4">
        <dgm:presLayoutVars>
          <dgm:chMax val="0"/>
          <dgm:bulletEnabled val="1"/>
        </dgm:presLayoutVars>
      </dgm:prSet>
      <dgm:spPr/>
    </dgm:pt>
    <dgm:pt modelId="{AAD53CE3-76CB-470D-9347-C4D29DD1E54D}" type="pres">
      <dgm:prSet presAssocID="{F5BA33BE-F75B-486F-8094-DD3BBCC0EE6B}" presName="negativeSpace" presStyleCnt="0"/>
      <dgm:spPr/>
    </dgm:pt>
    <dgm:pt modelId="{D813C3EE-2DFD-4FAB-B8A7-43299D116FEF}" type="pres">
      <dgm:prSet presAssocID="{F5BA33BE-F75B-486F-8094-DD3BBCC0EE6B}" presName="childText" presStyleLbl="conFgAcc1" presStyleIdx="3" presStyleCnt="4">
        <dgm:presLayoutVars>
          <dgm:bulletEnabled val="1"/>
        </dgm:presLayoutVars>
      </dgm:prSet>
      <dgm:spPr>
        <a:solidFill>
          <a:schemeClr val="bg2">
            <a:lumMod val="95000"/>
            <a:alpha val="90000"/>
          </a:schemeClr>
        </a:solidFill>
        <a:ln>
          <a:noFill/>
        </a:ln>
      </dgm:spPr>
    </dgm:pt>
  </dgm:ptLst>
  <dgm:cxnLst>
    <dgm:cxn modelId="{FE69630B-90D0-44BA-857D-E6EE1C65D6C5}" type="presOf" srcId="{F257A0CB-E055-4BED-B14E-60B7816EF3E3}" destId="{B20495DF-220E-4B5E-8E52-AD939F8B1578}" srcOrd="1" destOrd="0" presId="urn:microsoft.com/office/officeart/2005/8/layout/list1"/>
    <dgm:cxn modelId="{A066D230-88E6-4C85-87AD-96D77076DD6B}" type="presOf" srcId="{F257A0CB-E055-4BED-B14E-60B7816EF3E3}" destId="{D982F484-E5B8-424C-8136-BE1B930613E9}" srcOrd="0" destOrd="0" presId="urn:microsoft.com/office/officeart/2005/8/layout/list1"/>
    <dgm:cxn modelId="{B3057D5C-3D33-4942-883E-FE46F886AD1C}" type="presOf" srcId="{28B84AC3-2FEC-4BB7-9020-08D0A178468E}" destId="{B92A4F3B-F88A-49FE-B763-6A53D9798288}" srcOrd="0" destOrd="0" presId="urn:microsoft.com/office/officeart/2005/8/layout/list1"/>
    <dgm:cxn modelId="{B8718542-CB6A-4EFE-85B8-65172BDA243D}" type="presOf" srcId="{D5AB87C5-7EA2-49CA-862D-159D9B2799E2}" destId="{49D4111D-1BC8-408A-A9ED-73DBA53FA224}" srcOrd="0" destOrd="0" presId="urn:microsoft.com/office/officeart/2005/8/layout/list1"/>
    <dgm:cxn modelId="{D8502156-A158-40D8-9744-CC080AE906A4}" srcId="{BFE19472-170C-48D7-A296-CFF0FB0F0DB6}" destId="{D5AB87C5-7EA2-49CA-862D-159D9B2799E2}" srcOrd="2" destOrd="0" parTransId="{5690295D-0C55-476B-8FAF-C0D7B95D8B75}" sibTransId="{43401129-FAFF-4003-ACB2-1A2C3F1D05A8}"/>
    <dgm:cxn modelId="{B3507376-9D46-4C3D-9591-924158FA84C3}" type="presOf" srcId="{28B84AC3-2FEC-4BB7-9020-08D0A178468E}" destId="{2C714EE4-E246-474C-8A19-3833484AF015}" srcOrd="1" destOrd="0" presId="urn:microsoft.com/office/officeart/2005/8/layout/list1"/>
    <dgm:cxn modelId="{59754095-EB15-421B-BCDB-3CABDE0D58C4}" type="presOf" srcId="{D5AB87C5-7EA2-49CA-862D-159D9B2799E2}" destId="{65066945-F716-47E6-889C-9C4C38DD5BF9}" srcOrd="1" destOrd="0" presId="urn:microsoft.com/office/officeart/2005/8/layout/list1"/>
    <dgm:cxn modelId="{2450CD9F-EBA0-4001-848A-F0B6F51BE873}" type="presOf" srcId="{F5BA33BE-F75B-486F-8094-DD3BBCC0EE6B}" destId="{43FB1485-B295-42DC-8008-EB9FA714B6D3}" srcOrd="0" destOrd="0" presId="urn:microsoft.com/office/officeart/2005/8/layout/list1"/>
    <dgm:cxn modelId="{AA9AA9AE-603E-410A-ABF5-4E29EE4CFE31}" type="presOf" srcId="{BFE19472-170C-48D7-A296-CFF0FB0F0DB6}" destId="{2DE508D0-D4F0-4E09-AF42-FD4B70D9775F}" srcOrd="0" destOrd="0" presId="urn:microsoft.com/office/officeart/2005/8/layout/list1"/>
    <dgm:cxn modelId="{BBAF0CD4-2EBF-482A-A545-53EC7F910DC8}" srcId="{BFE19472-170C-48D7-A296-CFF0FB0F0DB6}" destId="{28B84AC3-2FEC-4BB7-9020-08D0A178468E}" srcOrd="1" destOrd="0" parTransId="{A9E1E8A5-B180-464F-B89E-4ED4F1D64168}" sibTransId="{ACDDB3B1-9E46-4030-B14B-66AC75C6CBF3}"/>
    <dgm:cxn modelId="{C546B2E6-66EE-4BCB-A15E-789CDABF0A77}" type="presOf" srcId="{F5BA33BE-F75B-486F-8094-DD3BBCC0EE6B}" destId="{4B92639C-B0EC-4A9D-9A76-7EF04E391E69}" srcOrd="1" destOrd="0" presId="urn:microsoft.com/office/officeart/2005/8/layout/list1"/>
    <dgm:cxn modelId="{02AB6FEC-6486-469D-9B71-3CE202D971DF}" srcId="{BFE19472-170C-48D7-A296-CFF0FB0F0DB6}" destId="{F257A0CB-E055-4BED-B14E-60B7816EF3E3}" srcOrd="0" destOrd="0" parTransId="{C3BD7637-40FA-4073-9B8E-6321ACBEA9EF}" sibTransId="{8B4CD910-C2DB-4089-A847-8C324CF0D328}"/>
    <dgm:cxn modelId="{0A8E1AFB-A340-4561-BD3A-4EB26AF6052A}" srcId="{BFE19472-170C-48D7-A296-CFF0FB0F0DB6}" destId="{F5BA33BE-F75B-486F-8094-DD3BBCC0EE6B}" srcOrd="3" destOrd="0" parTransId="{6C8E0F9D-9E90-49FA-A6F3-7F413CFDD414}" sibTransId="{BDD7A0A6-9473-40E4-89B6-B4FE25679577}"/>
    <dgm:cxn modelId="{72AF344F-365E-4996-81B9-F8C09937314D}" type="presParOf" srcId="{2DE508D0-D4F0-4E09-AF42-FD4B70D9775F}" destId="{DDA52F86-E667-4D71-8DF7-07EE27BC62BE}" srcOrd="0" destOrd="0" presId="urn:microsoft.com/office/officeart/2005/8/layout/list1"/>
    <dgm:cxn modelId="{CC2CA6F4-76E9-4CB6-826A-9DE97EB4D90B}" type="presParOf" srcId="{DDA52F86-E667-4D71-8DF7-07EE27BC62BE}" destId="{D982F484-E5B8-424C-8136-BE1B930613E9}" srcOrd="0" destOrd="0" presId="urn:microsoft.com/office/officeart/2005/8/layout/list1"/>
    <dgm:cxn modelId="{EFDA5831-19AF-4061-8D2B-D718773155BD}" type="presParOf" srcId="{DDA52F86-E667-4D71-8DF7-07EE27BC62BE}" destId="{B20495DF-220E-4B5E-8E52-AD939F8B1578}" srcOrd="1" destOrd="0" presId="urn:microsoft.com/office/officeart/2005/8/layout/list1"/>
    <dgm:cxn modelId="{1CDA1A6C-B9D3-4FB6-8666-CFDBFECC9A5B}" type="presParOf" srcId="{2DE508D0-D4F0-4E09-AF42-FD4B70D9775F}" destId="{743F2A71-93FD-487B-9A6F-C5C084997B6A}" srcOrd="1" destOrd="0" presId="urn:microsoft.com/office/officeart/2005/8/layout/list1"/>
    <dgm:cxn modelId="{96F98D63-619C-4C2C-93C3-32C181EC8C28}" type="presParOf" srcId="{2DE508D0-D4F0-4E09-AF42-FD4B70D9775F}" destId="{A2D148C2-55FD-4E81-9401-7E749DEF3CC5}" srcOrd="2" destOrd="0" presId="urn:microsoft.com/office/officeart/2005/8/layout/list1"/>
    <dgm:cxn modelId="{4A2A630E-5BDB-419D-A653-CDF1BD81AB34}" type="presParOf" srcId="{2DE508D0-D4F0-4E09-AF42-FD4B70D9775F}" destId="{3F41786B-AA5B-491C-8210-6552A074F14A}" srcOrd="3" destOrd="0" presId="urn:microsoft.com/office/officeart/2005/8/layout/list1"/>
    <dgm:cxn modelId="{D62DD237-648B-477F-9CC8-C57840D289D5}" type="presParOf" srcId="{2DE508D0-D4F0-4E09-AF42-FD4B70D9775F}" destId="{EF775345-6DB9-4C14-A6C2-24542D88C239}" srcOrd="4" destOrd="0" presId="urn:microsoft.com/office/officeart/2005/8/layout/list1"/>
    <dgm:cxn modelId="{CAEFE9D7-6297-48F9-84F6-F579FCB49AED}" type="presParOf" srcId="{EF775345-6DB9-4C14-A6C2-24542D88C239}" destId="{B92A4F3B-F88A-49FE-B763-6A53D9798288}" srcOrd="0" destOrd="0" presId="urn:microsoft.com/office/officeart/2005/8/layout/list1"/>
    <dgm:cxn modelId="{38C06FF8-1C03-4C4F-916D-6A9509554B2C}" type="presParOf" srcId="{EF775345-6DB9-4C14-A6C2-24542D88C239}" destId="{2C714EE4-E246-474C-8A19-3833484AF015}" srcOrd="1" destOrd="0" presId="urn:microsoft.com/office/officeart/2005/8/layout/list1"/>
    <dgm:cxn modelId="{414BBF16-33A4-482D-A184-E561EEE75C9D}" type="presParOf" srcId="{2DE508D0-D4F0-4E09-AF42-FD4B70D9775F}" destId="{4B6E84F1-7F90-463D-AD79-3A1929EBAA3A}" srcOrd="5" destOrd="0" presId="urn:microsoft.com/office/officeart/2005/8/layout/list1"/>
    <dgm:cxn modelId="{0C62A9E0-340C-46CF-8024-1E93B103F8F5}" type="presParOf" srcId="{2DE508D0-D4F0-4E09-AF42-FD4B70D9775F}" destId="{AA52B09A-CE77-4037-BC2E-72E8C7D04BF3}" srcOrd="6" destOrd="0" presId="urn:microsoft.com/office/officeart/2005/8/layout/list1"/>
    <dgm:cxn modelId="{3BA3AA54-EC09-4918-BA3B-5E62A410C21F}" type="presParOf" srcId="{2DE508D0-D4F0-4E09-AF42-FD4B70D9775F}" destId="{03612A52-ED28-4D64-BFBE-BC180AC91017}" srcOrd="7" destOrd="0" presId="urn:microsoft.com/office/officeart/2005/8/layout/list1"/>
    <dgm:cxn modelId="{4A99A756-5FDD-4801-BFCE-5A1F6C33BCBE}" type="presParOf" srcId="{2DE508D0-D4F0-4E09-AF42-FD4B70D9775F}" destId="{A383434C-434A-4B96-8F3D-9114C8D7F2DC}" srcOrd="8" destOrd="0" presId="urn:microsoft.com/office/officeart/2005/8/layout/list1"/>
    <dgm:cxn modelId="{F6164979-6078-491A-A820-9F20D5D4F102}" type="presParOf" srcId="{A383434C-434A-4B96-8F3D-9114C8D7F2DC}" destId="{49D4111D-1BC8-408A-A9ED-73DBA53FA224}" srcOrd="0" destOrd="0" presId="urn:microsoft.com/office/officeart/2005/8/layout/list1"/>
    <dgm:cxn modelId="{177E3CEF-FC66-46A2-B22A-B80D71199D01}" type="presParOf" srcId="{A383434C-434A-4B96-8F3D-9114C8D7F2DC}" destId="{65066945-F716-47E6-889C-9C4C38DD5BF9}" srcOrd="1" destOrd="0" presId="urn:microsoft.com/office/officeart/2005/8/layout/list1"/>
    <dgm:cxn modelId="{E0E3BD94-9210-4E2C-99C4-49F717610D9E}" type="presParOf" srcId="{2DE508D0-D4F0-4E09-AF42-FD4B70D9775F}" destId="{DBE7C156-0EFD-49A4-A6A5-469001A84070}" srcOrd="9" destOrd="0" presId="urn:microsoft.com/office/officeart/2005/8/layout/list1"/>
    <dgm:cxn modelId="{4390A9A0-DED5-48D8-952D-F27CDC8E071C}" type="presParOf" srcId="{2DE508D0-D4F0-4E09-AF42-FD4B70D9775F}" destId="{DE3C75B2-E101-4015-BF8D-81C704945804}" srcOrd="10" destOrd="0" presId="urn:microsoft.com/office/officeart/2005/8/layout/list1"/>
    <dgm:cxn modelId="{BB626AB6-285F-42D7-A7E8-03BD1CA2C480}" type="presParOf" srcId="{2DE508D0-D4F0-4E09-AF42-FD4B70D9775F}" destId="{7DF9CF5F-45D7-4F9E-97F8-FD0F9DC46ECE}" srcOrd="11" destOrd="0" presId="urn:microsoft.com/office/officeart/2005/8/layout/list1"/>
    <dgm:cxn modelId="{34B50772-F9F9-4FF5-A374-842D09E7041A}" type="presParOf" srcId="{2DE508D0-D4F0-4E09-AF42-FD4B70D9775F}" destId="{21689006-96C7-46A3-8A3D-AFF14D91557F}" srcOrd="12" destOrd="0" presId="urn:microsoft.com/office/officeart/2005/8/layout/list1"/>
    <dgm:cxn modelId="{8E0C2C32-E761-44D6-A0F2-A0EB07FE657B}" type="presParOf" srcId="{21689006-96C7-46A3-8A3D-AFF14D91557F}" destId="{43FB1485-B295-42DC-8008-EB9FA714B6D3}" srcOrd="0" destOrd="0" presId="urn:microsoft.com/office/officeart/2005/8/layout/list1"/>
    <dgm:cxn modelId="{0F0C3AB8-F31A-43B8-A233-6C2A5358F752}" type="presParOf" srcId="{21689006-96C7-46A3-8A3D-AFF14D91557F}" destId="{4B92639C-B0EC-4A9D-9A76-7EF04E391E69}" srcOrd="1" destOrd="0" presId="urn:microsoft.com/office/officeart/2005/8/layout/list1"/>
    <dgm:cxn modelId="{C27F02B1-7E5D-457D-B878-1182F2A9C7F0}" type="presParOf" srcId="{2DE508D0-D4F0-4E09-AF42-FD4B70D9775F}" destId="{AAD53CE3-76CB-470D-9347-C4D29DD1E54D}" srcOrd="13" destOrd="0" presId="urn:microsoft.com/office/officeart/2005/8/layout/list1"/>
    <dgm:cxn modelId="{CF74EA46-4D0A-47B0-9C17-5C8020D40759}" type="presParOf" srcId="{2DE508D0-D4F0-4E09-AF42-FD4B70D9775F}" destId="{D813C3EE-2DFD-4FAB-B8A7-43299D116FEF}"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08817D-EFA5-4A1D-AE15-6F1A7386331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9158DE3-946A-40F7-8919-EBA1791FE3A7}">
      <dgm:prSet phldrT="[Text]" custT="1"/>
      <dgm:spPr>
        <a:solidFill>
          <a:schemeClr val="accent3">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Devices on IP-based networks, like the Internet, need IP addresses</a:t>
          </a:r>
        </a:p>
      </dgm:t>
    </dgm:pt>
    <dgm:pt modelId="{96B74D66-73DB-4011-ABCC-8346C40292FE}" type="parTrans" cxnId="{12D601A5-1DE7-4100-A89D-89029E8E908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4C6028B-C30C-4EC4-9AFC-A8244DEBF373}" type="sibTrans" cxnId="{12D601A5-1DE7-4100-A89D-89029E8E908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404F0876-7FD0-402B-A3F8-2D325056C2AE}">
      <dgm:prSet custT="1"/>
      <dgm:spPr>
        <a:solidFill>
          <a:schemeClr val="accent3">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Internet Engineering Task Force (IETF) develops and promotes Internet standards, and publishes IPv4 and IPv6</a:t>
          </a:r>
        </a:p>
      </dgm:t>
    </dgm:pt>
    <dgm:pt modelId="{FDE6D9F1-3EC7-449F-B17B-17F87EB0D966}" type="parTrans" cxnId="{53695753-EAD8-4431-BD5A-38556EA9FB3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FD6BE48-CB06-4EC4-A059-306FBDD8522C}" type="sibTrans" cxnId="{53695753-EAD8-4431-BD5A-38556EA9FB3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131A643-5AC1-49D8-BC8C-3EDA6116712E}">
      <dgm:prSet custT="1"/>
      <dgm:spPr>
        <a:solidFill>
          <a:schemeClr val="accent3">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Internet Assigned Numbers Authority (IANA)</a:t>
          </a:r>
        </a:p>
      </dgm:t>
    </dgm:pt>
    <dgm:pt modelId="{D1D99DC9-CFA9-4FF9-8269-DE27A6F2D4E5}" type="parTrans" cxnId="{B502FB24-DF86-4F09-ACFD-25D22ADF762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1B92BE5-451F-4EE7-AC50-F5FF6DFE2C2D}" type="sibTrans" cxnId="{B502FB24-DF86-4F09-ACFD-25D22ADF762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762605A0-8110-4E93-AB5F-DA2C63420316}">
      <dgm:prSet custT="1"/>
      <dgm:spPr/>
      <dgm:t>
        <a:bodyPr/>
        <a:lstStyle/>
        <a:p>
          <a:r>
            <a:rPr lang="en-US" sz="2200" dirty="0">
              <a:solidFill>
                <a:schemeClr val="tx1"/>
              </a:solidFill>
              <a:latin typeface="Arial" panose="020B0604020202020204" pitchFamily="34" charset="0"/>
              <a:cs typeface="Arial" panose="020B0604020202020204" pitchFamily="34" charset="0"/>
            </a:rPr>
            <a:t>Is responsible for coordinating IP addresses and resources around the world</a:t>
          </a:r>
        </a:p>
      </dgm:t>
    </dgm:pt>
    <dgm:pt modelId="{46BDDBA1-5D2B-4759-B6AE-28A27612E891}" type="parTrans" cxnId="{63A8C673-36C9-4191-BDC2-1A424D44669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0BE0336-1B3C-4100-BE5A-486CAA3CD2E1}" type="sibTrans" cxnId="{63A8C673-36C9-4191-BDC2-1A424D44669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9A772FE-49F1-4FAB-9A4B-1D6AEAD9E1FC}">
      <dgm:prSet custT="1"/>
      <dgm:spPr/>
      <dgm:t>
        <a:bodyPr/>
        <a:lstStyle/>
        <a:p>
          <a:r>
            <a:rPr lang="en-US" sz="2200" dirty="0">
              <a:solidFill>
                <a:schemeClr val="tx1"/>
              </a:solidFill>
              <a:latin typeface="Arial" panose="020B0604020202020204" pitchFamily="34" charset="0"/>
              <a:cs typeface="Arial" panose="020B0604020202020204" pitchFamily="34" charset="0"/>
            </a:rPr>
            <a:t>Reported that it exhausted the primary address pool of IPv4 addresses on February 3, 2011</a:t>
          </a:r>
        </a:p>
      </dgm:t>
    </dgm:pt>
    <dgm:pt modelId="{CABC724E-3C56-4A29-A8D6-D148188EAF82}" type="parTrans" cxnId="{C02830C1-DD8C-4FBC-883B-2B3633BFBAF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6CCF03D-EA81-434E-9B4C-BE05E238E7C3}" type="sibTrans" cxnId="{C02830C1-DD8C-4FBC-883B-2B3633BFBAF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03884953-C583-4F1D-955A-1843DBF61F4C}">
      <dgm:prSet custT="1"/>
      <dgm:spPr>
        <a:solidFill>
          <a:schemeClr val="accent3">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IPv4 still in primary use; slow transition to IPv6</a:t>
          </a:r>
        </a:p>
      </dgm:t>
    </dgm:pt>
    <dgm:pt modelId="{B9DFCD00-AFBF-4C79-A0EA-FC72A8B43704}" type="parTrans" cxnId="{BEF58B6A-E7B0-4590-BE87-CD0E5F47FD4C}">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101F298-8347-4CE9-A83F-2AA91EC8253A}" type="sibTrans" cxnId="{BEF58B6A-E7B0-4590-BE87-CD0E5F47FD4C}">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485641A-DEF6-4634-BD29-D5875E035A01}" type="pres">
      <dgm:prSet presAssocID="{7708817D-EFA5-4A1D-AE15-6F1A73863317}" presName="linear" presStyleCnt="0">
        <dgm:presLayoutVars>
          <dgm:animLvl val="lvl"/>
          <dgm:resizeHandles val="exact"/>
        </dgm:presLayoutVars>
      </dgm:prSet>
      <dgm:spPr/>
    </dgm:pt>
    <dgm:pt modelId="{AF8AD960-40C5-48AD-9C20-BAC82E3FF44A}" type="pres">
      <dgm:prSet presAssocID="{09158DE3-946A-40F7-8919-EBA1791FE3A7}" presName="parentText" presStyleLbl="node1" presStyleIdx="0" presStyleCnt="4">
        <dgm:presLayoutVars>
          <dgm:chMax val="0"/>
          <dgm:bulletEnabled val="1"/>
        </dgm:presLayoutVars>
      </dgm:prSet>
      <dgm:spPr/>
    </dgm:pt>
    <dgm:pt modelId="{B35E266E-25F0-4168-AFE3-474E54F45DB5}" type="pres">
      <dgm:prSet presAssocID="{54C6028B-C30C-4EC4-9AFC-A8244DEBF373}" presName="spacer" presStyleCnt="0"/>
      <dgm:spPr/>
    </dgm:pt>
    <dgm:pt modelId="{3EB937AF-7776-43A5-8EB0-2AAAE3EA3C83}" type="pres">
      <dgm:prSet presAssocID="{404F0876-7FD0-402B-A3F8-2D325056C2AE}" presName="parentText" presStyleLbl="node1" presStyleIdx="1" presStyleCnt="4">
        <dgm:presLayoutVars>
          <dgm:chMax val="0"/>
          <dgm:bulletEnabled val="1"/>
        </dgm:presLayoutVars>
      </dgm:prSet>
      <dgm:spPr/>
    </dgm:pt>
    <dgm:pt modelId="{EE0A10D7-C0E5-4B33-8567-756807F5CC40}" type="pres">
      <dgm:prSet presAssocID="{AFD6BE48-CB06-4EC4-A059-306FBDD8522C}" presName="spacer" presStyleCnt="0"/>
      <dgm:spPr/>
    </dgm:pt>
    <dgm:pt modelId="{635AF7A3-732B-41FE-8DCE-4DF671AC71DE}" type="pres">
      <dgm:prSet presAssocID="{6131A643-5AC1-49D8-BC8C-3EDA6116712E}" presName="parentText" presStyleLbl="node1" presStyleIdx="2" presStyleCnt="4">
        <dgm:presLayoutVars>
          <dgm:chMax val="0"/>
          <dgm:bulletEnabled val="1"/>
        </dgm:presLayoutVars>
      </dgm:prSet>
      <dgm:spPr/>
    </dgm:pt>
    <dgm:pt modelId="{2EFFAE78-861F-49C0-8C06-90363251330F}" type="pres">
      <dgm:prSet presAssocID="{6131A643-5AC1-49D8-BC8C-3EDA6116712E}" presName="childText" presStyleLbl="revTx" presStyleIdx="0" presStyleCnt="1">
        <dgm:presLayoutVars>
          <dgm:bulletEnabled val="1"/>
        </dgm:presLayoutVars>
      </dgm:prSet>
      <dgm:spPr/>
    </dgm:pt>
    <dgm:pt modelId="{0DAF3B64-EB03-4957-A55D-EA2F6F255EE5}" type="pres">
      <dgm:prSet presAssocID="{03884953-C583-4F1D-955A-1843DBF61F4C}" presName="parentText" presStyleLbl="node1" presStyleIdx="3" presStyleCnt="4">
        <dgm:presLayoutVars>
          <dgm:chMax val="0"/>
          <dgm:bulletEnabled val="1"/>
        </dgm:presLayoutVars>
      </dgm:prSet>
      <dgm:spPr/>
    </dgm:pt>
  </dgm:ptLst>
  <dgm:cxnLst>
    <dgm:cxn modelId="{B502FB24-DF86-4F09-ACFD-25D22ADF762E}" srcId="{7708817D-EFA5-4A1D-AE15-6F1A73863317}" destId="{6131A643-5AC1-49D8-BC8C-3EDA6116712E}" srcOrd="2" destOrd="0" parTransId="{D1D99DC9-CFA9-4FF9-8269-DE27A6F2D4E5}" sibTransId="{F1B92BE5-451F-4EE7-AC50-F5FF6DFE2C2D}"/>
    <dgm:cxn modelId="{7CD7F52F-101B-4958-8F3F-6DB4593AC508}" type="presOf" srcId="{7708817D-EFA5-4A1D-AE15-6F1A73863317}" destId="{3485641A-DEF6-4634-BD29-D5875E035A01}" srcOrd="0" destOrd="0" presId="urn:microsoft.com/office/officeart/2005/8/layout/vList2"/>
    <dgm:cxn modelId="{E4151E31-F74B-42E4-AE1E-FBB368B9BBF5}" type="presOf" srcId="{A9A772FE-49F1-4FAB-9A4B-1D6AEAD9E1FC}" destId="{2EFFAE78-861F-49C0-8C06-90363251330F}" srcOrd="0" destOrd="1" presId="urn:microsoft.com/office/officeart/2005/8/layout/vList2"/>
    <dgm:cxn modelId="{BEF58B6A-E7B0-4590-BE87-CD0E5F47FD4C}" srcId="{7708817D-EFA5-4A1D-AE15-6F1A73863317}" destId="{03884953-C583-4F1D-955A-1843DBF61F4C}" srcOrd="3" destOrd="0" parTransId="{B9DFCD00-AFBF-4C79-A0EA-FC72A8B43704}" sibTransId="{6101F298-8347-4CE9-A83F-2AA91EC8253A}"/>
    <dgm:cxn modelId="{6CF8116B-A34E-4781-8687-36B2B3834D23}" type="presOf" srcId="{6131A643-5AC1-49D8-BC8C-3EDA6116712E}" destId="{635AF7A3-732B-41FE-8DCE-4DF671AC71DE}" srcOrd="0" destOrd="0" presId="urn:microsoft.com/office/officeart/2005/8/layout/vList2"/>
    <dgm:cxn modelId="{53695753-EAD8-4431-BD5A-38556EA9FB3D}" srcId="{7708817D-EFA5-4A1D-AE15-6F1A73863317}" destId="{404F0876-7FD0-402B-A3F8-2D325056C2AE}" srcOrd="1" destOrd="0" parTransId="{FDE6D9F1-3EC7-449F-B17B-17F87EB0D966}" sibTransId="{AFD6BE48-CB06-4EC4-A059-306FBDD8522C}"/>
    <dgm:cxn modelId="{63A8C673-36C9-4191-BDC2-1A424D446691}" srcId="{6131A643-5AC1-49D8-BC8C-3EDA6116712E}" destId="{762605A0-8110-4E93-AB5F-DA2C63420316}" srcOrd="0" destOrd="0" parTransId="{46BDDBA1-5D2B-4759-B6AE-28A27612E891}" sibTransId="{50BE0336-1B3C-4100-BE5A-486CAA3CD2E1}"/>
    <dgm:cxn modelId="{F3E3229B-8038-46CC-BCF4-5AF320F09309}" type="presOf" srcId="{404F0876-7FD0-402B-A3F8-2D325056C2AE}" destId="{3EB937AF-7776-43A5-8EB0-2AAAE3EA3C83}" srcOrd="0" destOrd="0" presId="urn:microsoft.com/office/officeart/2005/8/layout/vList2"/>
    <dgm:cxn modelId="{12D601A5-1DE7-4100-A89D-89029E8E9085}" srcId="{7708817D-EFA5-4A1D-AE15-6F1A73863317}" destId="{09158DE3-946A-40F7-8919-EBA1791FE3A7}" srcOrd="0" destOrd="0" parTransId="{96B74D66-73DB-4011-ABCC-8346C40292FE}" sibTransId="{54C6028B-C30C-4EC4-9AFC-A8244DEBF373}"/>
    <dgm:cxn modelId="{4D45A2B2-8979-47AB-AAF9-FB22B5247250}" type="presOf" srcId="{03884953-C583-4F1D-955A-1843DBF61F4C}" destId="{0DAF3B64-EB03-4957-A55D-EA2F6F255EE5}" srcOrd="0" destOrd="0" presId="urn:microsoft.com/office/officeart/2005/8/layout/vList2"/>
    <dgm:cxn modelId="{C02830C1-DD8C-4FBC-883B-2B3633BFBAF2}" srcId="{6131A643-5AC1-49D8-BC8C-3EDA6116712E}" destId="{A9A772FE-49F1-4FAB-9A4B-1D6AEAD9E1FC}" srcOrd="1" destOrd="0" parTransId="{CABC724E-3C56-4A29-A8D6-D148188EAF82}" sibTransId="{A6CCF03D-EA81-434E-9B4C-BE05E238E7C3}"/>
    <dgm:cxn modelId="{8C64D0C1-C57C-4569-807C-8913E3335799}" type="presOf" srcId="{09158DE3-946A-40F7-8919-EBA1791FE3A7}" destId="{AF8AD960-40C5-48AD-9C20-BAC82E3FF44A}" srcOrd="0" destOrd="0" presId="urn:microsoft.com/office/officeart/2005/8/layout/vList2"/>
    <dgm:cxn modelId="{F54191E7-7EC1-4CED-91DC-48D8CE72007C}" type="presOf" srcId="{762605A0-8110-4E93-AB5F-DA2C63420316}" destId="{2EFFAE78-861F-49C0-8C06-90363251330F}" srcOrd="0" destOrd="0" presId="urn:microsoft.com/office/officeart/2005/8/layout/vList2"/>
    <dgm:cxn modelId="{9CBA62F5-C102-469C-B9AE-E694353FD644}" type="presParOf" srcId="{3485641A-DEF6-4634-BD29-D5875E035A01}" destId="{AF8AD960-40C5-48AD-9C20-BAC82E3FF44A}" srcOrd="0" destOrd="0" presId="urn:microsoft.com/office/officeart/2005/8/layout/vList2"/>
    <dgm:cxn modelId="{FBA7A46F-1F71-48F4-86E0-7A27D409556D}" type="presParOf" srcId="{3485641A-DEF6-4634-BD29-D5875E035A01}" destId="{B35E266E-25F0-4168-AFE3-474E54F45DB5}" srcOrd="1" destOrd="0" presId="urn:microsoft.com/office/officeart/2005/8/layout/vList2"/>
    <dgm:cxn modelId="{B87F8B36-DAF3-4909-8510-70A6585749D2}" type="presParOf" srcId="{3485641A-DEF6-4634-BD29-D5875E035A01}" destId="{3EB937AF-7776-43A5-8EB0-2AAAE3EA3C83}" srcOrd="2" destOrd="0" presId="urn:microsoft.com/office/officeart/2005/8/layout/vList2"/>
    <dgm:cxn modelId="{27507AE7-363E-4439-AB05-01EB43299933}" type="presParOf" srcId="{3485641A-DEF6-4634-BD29-D5875E035A01}" destId="{EE0A10D7-C0E5-4B33-8567-756807F5CC40}" srcOrd="3" destOrd="0" presId="urn:microsoft.com/office/officeart/2005/8/layout/vList2"/>
    <dgm:cxn modelId="{FAD3F988-6DC4-416D-8F43-CCC6B284FED7}" type="presParOf" srcId="{3485641A-DEF6-4634-BD29-D5875E035A01}" destId="{635AF7A3-732B-41FE-8DCE-4DF671AC71DE}" srcOrd="4" destOrd="0" presId="urn:microsoft.com/office/officeart/2005/8/layout/vList2"/>
    <dgm:cxn modelId="{7FC06EBB-FC4C-4001-BCBA-FC38B3815FB9}" type="presParOf" srcId="{3485641A-DEF6-4634-BD29-D5875E035A01}" destId="{2EFFAE78-861F-49C0-8C06-90363251330F}" srcOrd="5" destOrd="0" presId="urn:microsoft.com/office/officeart/2005/8/layout/vList2"/>
    <dgm:cxn modelId="{7875316F-BBF0-439E-997E-BA69945CBD6A}" type="presParOf" srcId="{3485641A-DEF6-4634-BD29-D5875E035A01}" destId="{0DAF3B64-EB03-4957-A55D-EA2F6F255EE5}"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4CD774-654A-4FF0-BF61-29023710C5F0}"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9D05C0C6-ECE6-405A-82C9-68619B4FEDAB}">
      <dgm:prSet phldrT="[Text]" custT="1"/>
      <dgm:spPr>
        <a:solidFill>
          <a:schemeClr val="accent3">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ctr"/>
          <a:r>
            <a:rPr lang="en-US" sz="2200" b="1" dirty="0">
              <a:solidFill>
                <a:schemeClr val="tx1"/>
              </a:solidFill>
              <a:latin typeface="Arial" panose="020B0604020202020204" pitchFamily="34" charset="0"/>
              <a:cs typeface="Arial" panose="020B0604020202020204" pitchFamily="34" charset="0"/>
            </a:rPr>
            <a:t>Private Address Ranges</a:t>
          </a:r>
        </a:p>
      </dgm:t>
    </dgm:pt>
    <dgm:pt modelId="{683785E6-6EA3-4AC7-A326-EA2C85A4DDF2}" type="parTrans" cxnId="{C04D4F00-69D4-48A0-8C1D-8F36A1D6636C}">
      <dgm:prSet/>
      <dgm:spPr/>
      <dgm:t>
        <a:bodyPr/>
        <a:lstStyle/>
        <a:p>
          <a:pPr algn="ctr"/>
          <a:endParaRPr lang="en-US" sz="2200">
            <a:solidFill>
              <a:schemeClr val="tx1"/>
            </a:solidFill>
            <a:latin typeface="Arial" panose="020B0604020202020204" pitchFamily="34" charset="0"/>
            <a:cs typeface="Arial" panose="020B0604020202020204" pitchFamily="34" charset="0"/>
          </a:endParaRPr>
        </a:p>
      </dgm:t>
    </dgm:pt>
    <dgm:pt modelId="{C4A4390A-B0A2-4FE6-ACA1-704E010B5645}" type="sibTrans" cxnId="{C04D4F00-69D4-48A0-8C1D-8F36A1D6636C}">
      <dgm:prSet/>
      <dgm:spPr/>
      <dgm:t>
        <a:bodyPr/>
        <a:lstStyle/>
        <a:p>
          <a:pPr algn="ctr"/>
          <a:endParaRPr lang="en-US" sz="2200">
            <a:solidFill>
              <a:schemeClr val="tx1"/>
            </a:solidFill>
            <a:latin typeface="Arial" panose="020B0604020202020204" pitchFamily="34" charset="0"/>
            <a:cs typeface="Arial" panose="020B0604020202020204" pitchFamily="34" charset="0"/>
          </a:endParaRPr>
        </a:p>
      </dgm:t>
    </dgm:pt>
    <dgm:pt modelId="{BB9CBE79-0279-4953-BE23-43843FE0304B}">
      <dgm:prSet custT="1"/>
      <dgm:spPr>
        <a:solidFill>
          <a:schemeClr val="bg2">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ctr"/>
          <a:r>
            <a:rPr lang="en-US" sz="2200" dirty="0">
              <a:solidFill>
                <a:schemeClr val="tx1"/>
              </a:solidFill>
              <a:latin typeface="Arial" panose="020B0604020202020204" pitchFamily="34" charset="0"/>
              <a:cs typeface="Arial" panose="020B0604020202020204" pitchFamily="34" charset="0"/>
            </a:rPr>
            <a:t>172.16.0.0 to 172.31.255.255</a:t>
          </a:r>
        </a:p>
      </dgm:t>
    </dgm:pt>
    <dgm:pt modelId="{71563979-3CAE-421A-BF5B-0F3206C7603F}" type="parTrans" cxnId="{7FF4F81B-FC01-41E2-83BB-613807EA015B}">
      <dgm:prSet/>
      <dgm:spPr/>
      <dgm:t>
        <a:bodyPr/>
        <a:lstStyle/>
        <a:p>
          <a:pPr algn="ctr"/>
          <a:endParaRPr lang="en-US" sz="2200">
            <a:solidFill>
              <a:schemeClr val="tx1"/>
            </a:solidFill>
            <a:latin typeface="Arial" panose="020B0604020202020204" pitchFamily="34" charset="0"/>
            <a:cs typeface="Arial" panose="020B0604020202020204" pitchFamily="34" charset="0"/>
          </a:endParaRPr>
        </a:p>
      </dgm:t>
    </dgm:pt>
    <dgm:pt modelId="{3ABAEF5C-DCA5-4283-A653-3E28AB8F2065}" type="sibTrans" cxnId="{7FF4F81B-FC01-41E2-83BB-613807EA015B}">
      <dgm:prSet/>
      <dgm:spPr/>
      <dgm:t>
        <a:bodyPr/>
        <a:lstStyle/>
        <a:p>
          <a:pPr algn="ctr"/>
          <a:endParaRPr lang="en-US" sz="2200">
            <a:solidFill>
              <a:schemeClr val="tx1"/>
            </a:solidFill>
            <a:latin typeface="Arial" panose="020B0604020202020204" pitchFamily="34" charset="0"/>
            <a:cs typeface="Arial" panose="020B0604020202020204" pitchFamily="34" charset="0"/>
          </a:endParaRPr>
        </a:p>
      </dgm:t>
    </dgm:pt>
    <dgm:pt modelId="{E3F7C862-78BE-4C54-8945-490D09927635}">
      <dgm:prSet custT="1"/>
      <dgm:spPr>
        <a:solidFill>
          <a:schemeClr val="bg2">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ctr"/>
          <a:r>
            <a:rPr lang="en-US" sz="2200" dirty="0">
              <a:solidFill>
                <a:schemeClr val="tx1"/>
              </a:solidFill>
              <a:latin typeface="Arial" panose="020B0604020202020204" pitchFamily="34" charset="0"/>
              <a:cs typeface="Arial" panose="020B0604020202020204" pitchFamily="34" charset="0"/>
            </a:rPr>
            <a:t>192.168.0.0 to 192.168.255.255</a:t>
          </a:r>
        </a:p>
      </dgm:t>
    </dgm:pt>
    <dgm:pt modelId="{0A48C5E7-FE6C-4D11-BE7A-F3BE03A9E105}" type="parTrans" cxnId="{70819539-5D91-4DF5-A857-DC6BF7E08C73}">
      <dgm:prSet/>
      <dgm:spPr/>
      <dgm:t>
        <a:bodyPr/>
        <a:lstStyle/>
        <a:p>
          <a:pPr algn="ctr"/>
          <a:endParaRPr lang="en-US" sz="2200">
            <a:solidFill>
              <a:schemeClr val="tx1"/>
            </a:solidFill>
            <a:latin typeface="Arial" panose="020B0604020202020204" pitchFamily="34" charset="0"/>
            <a:cs typeface="Arial" panose="020B0604020202020204" pitchFamily="34" charset="0"/>
          </a:endParaRPr>
        </a:p>
      </dgm:t>
    </dgm:pt>
    <dgm:pt modelId="{C46045BE-54D1-48BB-B1CB-F2E962855C2C}" type="sibTrans" cxnId="{70819539-5D91-4DF5-A857-DC6BF7E08C73}">
      <dgm:prSet/>
      <dgm:spPr/>
      <dgm:t>
        <a:bodyPr/>
        <a:lstStyle/>
        <a:p>
          <a:pPr algn="ctr"/>
          <a:endParaRPr lang="en-US" sz="2200">
            <a:solidFill>
              <a:schemeClr val="tx1"/>
            </a:solidFill>
            <a:latin typeface="Arial" panose="020B0604020202020204" pitchFamily="34" charset="0"/>
            <a:cs typeface="Arial" panose="020B0604020202020204" pitchFamily="34" charset="0"/>
          </a:endParaRPr>
        </a:p>
      </dgm:t>
    </dgm:pt>
    <dgm:pt modelId="{DA6FE57E-10B7-49C7-8384-C0585889AB11}">
      <dgm:prSet phldrT="[Text]" custT="1"/>
      <dgm:spPr>
        <a:solidFill>
          <a:schemeClr val="bg2">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ctr"/>
          <a:r>
            <a:rPr lang="en-US" sz="2200" dirty="0">
              <a:solidFill>
                <a:schemeClr val="tx1"/>
              </a:solidFill>
              <a:latin typeface="Arial" panose="020B0604020202020204" pitchFamily="34" charset="0"/>
              <a:cs typeface="Arial" panose="020B0604020202020204" pitchFamily="34" charset="0"/>
            </a:rPr>
            <a:t>10.0.0.0 to 10.255.255.255</a:t>
          </a:r>
        </a:p>
      </dgm:t>
    </dgm:pt>
    <dgm:pt modelId="{9A624349-6C81-4B79-941F-0F0B0A51336A}" type="parTrans" cxnId="{6A464630-2F91-49A8-B1C7-CD3D249FB8F0}">
      <dgm:prSet/>
      <dgm:spPr/>
      <dgm:t>
        <a:bodyPr/>
        <a:lstStyle/>
        <a:p>
          <a:pPr algn="ctr"/>
          <a:endParaRPr lang="en-US" sz="2200">
            <a:solidFill>
              <a:schemeClr val="tx1"/>
            </a:solidFill>
            <a:latin typeface="Arial" panose="020B0604020202020204" pitchFamily="34" charset="0"/>
            <a:cs typeface="Arial" panose="020B0604020202020204" pitchFamily="34" charset="0"/>
          </a:endParaRPr>
        </a:p>
      </dgm:t>
    </dgm:pt>
    <dgm:pt modelId="{9C9E00DF-A2A0-4389-99C2-15049FEEF63B}" type="sibTrans" cxnId="{6A464630-2F91-49A8-B1C7-CD3D249FB8F0}">
      <dgm:prSet/>
      <dgm:spPr/>
      <dgm:t>
        <a:bodyPr/>
        <a:lstStyle/>
        <a:p>
          <a:pPr algn="ctr"/>
          <a:endParaRPr lang="en-US" sz="2200">
            <a:solidFill>
              <a:schemeClr val="tx1"/>
            </a:solidFill>
            <a:latin typeface="Arial" panose="020B0604020202020204" pitchFamily="34" charset="0"/>
            <a:cs typeface="Arial" panose="020B0604020202020204" pitchFamily="34" charset="0"/>
          </a:endParaRPr>
        </a:p>
      </dgm:t>
    </dgm:pt>
    <dgm:pt modelId="{953A8DA8-8C3E-45FB-8178-D3F79CC54EC5}" type="pres">
      <dgm:prSet presAssocID="{994CD774-654A-4FF0-BF61-29023710C5F0}" presName="linear" presStyleCnt="0">
        <dgm:presLayoutVars>
          <dgm:animLvl val="lvl"/>
          <dgm:resizeHandles val="exact"/>
        </dgm:presLayoutVars>
      </dgm:prSet>
      <dgm:spPr/>
    </dgm:pt>
    <dgm:pt modelId="{EBAE03F4-CD29-4302-BE68-E5A12FB611C9}" type="pres">
      <dgm:prSet presAssocID="{9D05C0C6-ECE6-405A-82C9-68619B4FEDAB}" presName="parentText" presStyleLbl="node1" presStyleIdx="0" presStyleCnt="4">
        <dgm:presLayoutVars>
          <dgm:chMax val="0"/>
          <dgm:bulletEnabled val="1"/>
        </dgm:presLayoutVars>
      </dgm:prSet>
      <dgm:spPr/>
    </dgm:pt>
    <dgm:pt modelId="{928F0C72-C321-4168-B956-21F20BD97943}" type="pres">
      <dgm:prSet presAssocID="{C4A4390A-B0A2-4FE6-ACA1-704E010B5645}" presName="spacer" presStyleCnt="0"/>
      <dgm:spPr/>
    </dgm:pt>
    <dgm:pt modelId="{D573F1D4-E12C-4B35-AD5F-E9A0EC3D9807}" type="pres">
      <dgm:prSet presAssocID="{DA6FE57E-10B7-49C7-8384-C0585889AB11}" presName="parentText" presStyleLbl="node1" presStyleIdx="1" presStyleCnt="4">
        <dgm:presLayoutVars>
          <dgm:chMax val="0"/>
          <dgm:bulletEnabled val="1"/>
        </dgm:presLayoutVars>
      </dgm:prSet>
      <dgm:spPr/>
    </dgm:pt>
    <dgm:pt modelId="{AC228FAB-C518-4ABE-B196-CB933F83FE31}" type="pres">
      <dgm:prSet presAssocID="{9C9E00DF-A2A0-4389-99C2-15049FEEF63B}" presName="spacer" presStyleCnt="0"/>
      <dgm:spPr/>
    </dgm:pt>
    <dgm:pt modelId="{D2761448-1CAF-4573-9B8D-0722973D34FC}" type="pres">
      <dgm:prSet presAssocID="{BB9CBE79-0279-4953-BE23-43843FE0304B}" presName="parentText" presStyleLbl="node1" presStyleIdx="2" presStyleCnt="4">
        <dgm:presLayoutVars>
          <dgm:chMax val="0"/>
          <dgm:bulletEnabled val="1"/>
        </dgm:presLayoutVars>
      </dgm:prSet>
      <dgm:spPr/>
    </dgm:pt>
    <dgm:pt modelId="{9E7C9DED-516C-4D4F-ABA4-4BE2FEA490D7}" type="pres">
      <dgm:prSet presAssocID="{3ABAEF5C-DCA5-4283-A653-3E28AB8F2065}" presName="spacer" presStyleCnt="0"/>
      <dgm:spPr/>
    </dgm:pt>
    <dgm:pt modelId="{D26DB8FF-9E6F-4349-8496-0CEC47BE465A}" type="pres">
      <dgm:prSet presAssocID="{E3F7C862-78BE-4C54-8945-490D09927635}" presName="parentText" presStyleLbl="node1" presStyleIdx="3" presStyleCnt="4">
        <dgm:presLayoutVars>
          <dgm:chMax val="0"/>
          <dgm:bulletEnabled val="1"/>
        </dgm:presLayoutVars>
      </dgm:prSet>
      <dgm:spPr/>
    </dgm:pt>
  </dgm:ptLst>
  <dgm:cxnLst>
    <dgm:cxn modelId="{C04D4F00-69D4-48A0-8C1D-8F36A1D6636C}" srcId="{994CD774-654A-4FF0-BF61-29023710C5F0}" destId="{9D05C0C6-ECE6-405A-82C9-68619B4FEDAB}" srcOrd="0" destOrd="0" parTransId="{683785E6-6EA3-4AC7-A326-EA2C85A4DDF2}" sibTransId="{C4A4390A-B0A2-4FE6-ACA1-704E010B5645}"/>
    <dgm:cxn modelId="{F852B410-2139-4F54-B371-57A27A27FC1C}" type="presOf" srcId="{BB9CBE79-0279-4953-BE23-43843FE0304B}" destId="{D2761448-1CAF-4573-9B8D-0722973D34FC}" srcOrd="0" destOrd="0" presId="urn:microsoft.com/office/officeart/2005/8/layout/vList2"/>
    <dgm:cxn modelId="{7FF4F81B-FC01-41E2-83BB-613807EA015B}" srcId="{994CD774-654A-4FF0-BF61-29023710C5F0}" destId="{BB9CBE79-0279-4953-BE23-43843FE0304B}" srcOrd="2" destOrd="0" parTransId="{71563979-3CAE-421A-BF5B-0F3206C7603F}" sibTransId="{3ABAEF5C-DCA5-4283-A653-3E28AB8F2065}"/>
    <dgm:cxn modelId="{6A464630-2F91-49A8-B1C7-CD3D249FB8F0}" srcId="{994CD774-654A-4FF0-BF61-29023710C5F0}" destId="{DA6FE57E-10B7-49C7-8384-C0585889AB11}" srcOrd="1" destOrd="0" parTransId="{9A624349-6C81-4B79-941F-0F0B0A51336A}" sibTransId="{9C9E00DF-A2A0-4389-99C2-15049FEEF63B}"/>
    <dgm:cxn modelId="{70819539-5D91-4DF5-A857-DC6BF7E08C73}" srcId="{994CD774-654A-4FF0-BF61-29023710C5F0}" destId="{E3F7C862-78BE-4C54-8945-490D09927635}" srcOrd="3" destOrd="0" parTransId="{0A48C5E7-FE6C-4D11-BE7A-F3BE03A9E105}" sibTransId="{C46045BE-54D1-48BB-B1CB-F2E962855C2C}"/>
    <dgm:cxn modelId="{699C893B-C480-43CD-AD17-AC98E0ADCDD8}" type="presOf" srcId="{9D05C0C6-ECE6-405A-82C9-68619B4FEDAB}" destId="{EBAE03F4-CD29-4302-BE68-E5A12FB611C9}" srcOrd="0" destOrd="0" presId="urn:microsoft.com/office/officeart/2005/8/layout/vList2"/>
    <dgm:cxn modelId="{E387B8B2-2A74-44D4-8F9E-2F7709F06ADF}" type="presOf" srcId="{994CD774-654A-4FF0-BF61-29023710C5F0}" destId="{953A8DA8-8C3E-45FB-8178-D3F79CC54EC5}" srcOrd="0" destOrd="0" presId="urn:microsoft.com/office/officeart/2005/8/layout/vList2"/>
    <dgm:cxn modelId="{A74325CC-8A2E-44A2-A684-63F11B68B012}" type="presOf" srcId="{E3F7C862-78BE-4C54-8945-490D09927635}" destId="{D26DB8FF-9E6F-4349-8496-0CEC47BE465A}" srcOrd="0" destOrd="0" presId="urn:microsoft.com/office/officeart/2005/8/layout/vList2"/>
    <dgm:cxn modelId="{FC3789EB-2A60-422D-8C7C-6451F56F81DD}" type="presOf" srcId="{DA6FE57E-10B7-49C7-8384-C0585889AB11}" destId="{D573F1D4-E12C-4B35-AD5F-E9A0EC3D9807}" srcOrd="0" destOrd="0" presId="urn:microsoft.com/office/officeart/2005/8/layout/vList2"/>
    <dgm:cxn modelId="{AC35104F-2028-4DA1-9FF8-E772CFE758D4}" type="presParOf" srcId="{953A8DA8-8C3E-45FB-8178-D3F79CC54EC5}" destId="{EBAE03F4-CD29-4302-BE68-E5A12FB611C9}" srcOrd="0" destOrd="0" presId="urn:microsoft.com/office/officeart/2005/8/layout/vList2"/>
    <dgm:cxn modelId="{1D7791F3-5EB2-423F-8B7F-2836EBF7CC07}" type="presParOf" srcId="{953A8DA8-8C3E-45FB-8178-D3F79CC54EC5}" destId="{928F0C72-C321-4168-B956-21F20BD97943}" srcOrd="1" destOrd="0" presId="urn:microsoft.com/office/officeart/2005/8/layout/vList2"/>
    <dgm:cxn modelId="{55C8062B-EBE7-4E68-9E74-876A7E4ECF7B}" type="presParOf" srcId="{953A8DA8-8C3E-45FB-8178-D3F79CC54EC5}" destId="{D573F1D4-E12C-4B35-AD5F-E9A0EC3D9807}" srcOrd="2" destOrd="0" presId="urn:microsoft.com/office/officeart/2005/8/layout/vList2"/>
    <dgm:cxn modelId="{DCAFB121-EF36-4E7B-A12B-1D2D1CF66275}" type="presParOf" srcId="{953A8DA8-8C3E-45FB-8178-D3F79CC54EC5}" destId="{AC228FAB-C518-4ABE-B196-CB933F83FE31}" srcOrd="3" destOrd="0" presId="urn:microsoft.com/office/officeart/2005/8/layout/vList2"/>
    <dgm:cxn modelId="{312780AA-F000-4922-B2FA-569DCE50F0B5}" type="presParOf" srcId="{953A8DA8-8C3E-45FB-8178-D3F79CC54EC5}" destId="{D2761448-1CAF-4573-9B8D-0722973D34FC}" srcOrd="4" destOrd="0" presId="urn:microsoft.com/office/officeart/2005/8/layout/vList2"/>
    <dgm:cxn modelId="{D3747AA9-C4CD-41B7-9E6D-14AF50AD5DE6}" type="presParOf" srcId="{953A8DA8-8C3E-45FB-8178-D3F79CC54EC5}" destId="{9E7C9DED-516C-4D4F-ABA4-4BE2FEA490D7}" srcOrd="5" destOrd="0" presId="urn:microsoft.com/office/officeart/2005/8/layout/vList2"/>
    <dgm:cxn modelId="{A3656948-82EE-43E4-9426-37870A10E82F}" type="presParOf" srcId="{953A8DA8-8C3E-45FB-8178-D3F79CC54EC5}" destId="{D26DB8FF-9E6F-4349-8496-0CEC47BE465A}"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A9C20F-B178-4BD1-B3E4-EBD4189438F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13E1753-7939-402C-890E-1F07A98F85A7}">
      <dgm:prSet phldrT="[Text]" custT="1"/>
      <dgm:spPr>
        <a:solidFill>
          <a:schemeClr val="accent2">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Unicast—Sending a packet to a single destination</a:t>
          </a:r>
        </a:p>
      </dgm:t>
    </dgm:pt>
    <dgm:pt modelId="{495BA502-1883-46E1-87D9-C4A67FE7DECA}" type="parTrans" cxnId="{197A22AA-EDDE-415A-B8C2-6244D254FDC3}">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0AC3EC4-6215-46F8-A229-918E1DC8A0EC}" type="sibTrans" cxnId="{197A22AA-EDDE-415A-B8C2-6244D254FDC3}">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B5BD6B35-4313-4AB0-902E-351638DF2C4F}">
      <dgm:prSet custT="1"/>
      <dgm:spPr>
        <a:solidFill>
          <a:schemeClr val="accent2">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Anycast—Sending a packet to the nearest node in a specified group of nodes</a:t>
          </a:r>
        </a:p>
      </dgm:t>
    </dgm:pt>
    <dgm:pt modelId="{99ED9114-53B5-4EB5-A7F9-898B993B37C8}" type="parTrans" cxnId="{3441EC47-A8D9-41A0-A9E0-E785E38496E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9582010-B7FA-485C-BE62-3532CAE8B02D}" type="sibTrans" cxnId="{3441EC47-A8D9-41A0-A9E0-E785E38496E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E0F6BACE-986C-4376-91A1-EFAB5C30178C}">
      <dgm:prSet custT="1"/>
      <dgm:spPr>
        <a:solidFill>
          <a:schemeClr val="accent2">
            <a:lumMod val="20000"/>
            <a:lumOff val="80000"/>
          </a:schemeClr>
        </a:solidFill>
      </dgm:spPr>
      <dgm:t>
        <a:bodyPr/>
        <a:lstStyle/>
        <a:p>
          <a:r>
            <a:rPr lang="en-US" sz="2200" dirty="0">
              <a:solidFill>
                <a:schemeClr val="tx1"/>
              </a:solidFill>
              <a:latin typeface="Arial" panose="020B0604020202020204" pitchFamily="34" charset="0"/>
              <a:cs typeface="Arial" panose="020B0604020202020204" pitchFamily="34" charset="0"/>
            </a:rPr>
            <a:t>Multicast—Sending a packet to multiple destinations</a:t>
          </a:r>
        </a:p>
      </dgm:t>
    </dgm:pt>
    <dgm:pt modelId="{BC72E686-81F4-4B6D-9C04-8064E60B424A}" type="parTrans" cxnId="{9BBD8CF4-49D7-4BA1-8192-9507E495129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D0067087-42A1-435A-834C-0AA744E2892F}" type="sibTrans" cxnId="{9BBD8CF4-49D7-4BA1-8192-9507E495129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C000BC6-516D-4847-8FD3-B90DB08603A5}" type="pres">
      <dgm:prSet presAssocID="{40A9C20F-B178-4BD1-B3E4-EBD4189438F8}" presName="linear" presStyleCnt="0">
        <dgm:presLayoutVars>
          <dgm:dir/>
          <dgm:animLvl val="lvl"/>
          <dgm:resizeHandles val="exact"/>
        </dgm:presLayoutVars>
      </dgm:prSet>
      <dgm:spPr/>
    </dgm:pt>
    <dgm:pt modelId="{5863C729-9072-4F90-A7BD-7E495FF4D12E}" type="pres">
      <dgm:prSet presAssocID="{F13E1753-7939-402C-890E-1F07A98F85A7}" presName="parentLin" presStyleCnt="0"/>
      <dgm:spPr/>
    </dgm:pt>
    <dgm:pt modelId="{AEF70755-7667-4170-B603-632394A66EEE}" type="pres">
      <dgm:prSet presAssocID="{F13E1753-7939-402C-890E-1F07A98F85A7}" presName="parentLeftMargin" presStyleLbl="node1" presStyleIdx="0" presStyleCnt="3"/>
      <dgm:spPr/>
    </dgm:pt>
    <dgm:pt modelId="{92CD9898-0ABB-4DCE-A06C-A59DEFF62FAD}" type="pres">
      <dgm:prSet presAssocID="{F13E1753-7939-402C-890E-1F07A98F85A7}" presName="parentText" presStyleLbl="node1" presStyleIdx="0" presStyleCnt="3">
        <dgm:presLayoutVars>
          <dgm:chMax val="0"/>
          <dgm:bulletEnabled val="1"/>
        </dgm:presLayoutVars>
      </dgm:prSet>
      <dgm:spPr/>
    </dgm:pt>
    <dgm:pt modelId="{102D1DFA-B76B-490F-B2D9-ED6DB3A5A797}" type="pres">
      <dgm:prSet presAssocID="{F13E1753-7939-402C-890E-1F07A98F85A7}" presName="negativeSpace" presStyleCnt="0"/>
      <dgm:spPr/>
    </dgm:pt>
    <dgm:pt modelId="{34BED58E-E358-486C-BCCB-0FCF11410237}" type="pres">
      <dgm:prSet presAssocID="{F13E1753-7939-402C-890E-1F07A98F85A7}" presName="childText" presStyleLbl="conFgAcc1" presStyleIdx="0" presStyleCnt="3">
        <dgm:presLayoutVars>
          <dgm:bulletEnabled val="1"/>
        </dgm:presLayoutVars>
      </dgm:prSet>
      <dgm:spPr>
        <a:solidFill>
          <a:schemeClr val="bg2">
            <a:lumMod val="95000"/>
            <a:alpha val="90000"/>
          </a:schemeClr>
        </a:solidFill>
        <a:ln>
          <a:noFill/>
        </a:ln>
      </dgm:spPr>
    </dgm:pt>
    <dgm:pt modelId="{2AE18EDA-913E-49E8-BD94-19C55C8E3802}" type="pres">
      <dgm:prSet presAssocID="{60AC3EC4-6215-46F8-A229-918E1DC8A0EC}" presName="spaceBetweenRectangles" presStyleCnt="0"/>
      <dgm:spPr/>
    </dgm:pt>
    <dgm:pt modelId="{15BEE632-C93C-486C-A6C2-C0F00EC3EE6D}" type="pres">
      <dgm:prSet presAssocID="{B5BD6B35-4313-4AB0-902E-351638DF2C4F}" presName="parentLin" presStyleCnt="0"/>
      <dgm:spPr/>
    </dgm:pt>
    <dgm:pt modelId="{65D17E03-9A56-4C92-8840-83BA81E42583}" type="pres">
      <dgm:prSet presAssocID="{B5BD6B35-4313-4AB0-902E-351638DF2C4F}" presName="parentLeftMargin" presStyleLbl="node1" presStyleIdx="0" presStyleCnt="3"/>
      <dgm:spPr/>
    </dgm:pt>
    <dgm:pt modelId="{044D6CA7-DAF4-4E47-854D-4ADDB59D10A5}" type="pres">
      <dgm:prSet presAssocID="{B5BD6B35-4313-4AB0-902E-351638DF2C4F}" presName="parentText" presStyleLbl="node1" presStyleIdx="1" presStyleCnt="3">
        <dgm:presLayoutVars>
          <dgm:chMax val="0"/>
          <dgm:bulletEnabled val="1"/>
        </dgm:presLayoutVars>
      </dgm:prSet>
      <dgm:spPr/>
    </dgm:pt>
    <dgm:pt modelId="{FD718B6C-771C-4B1F-A53F-BFEC3879DCAE}" type="pres">
      <dgm:prSet presAssocID="{B5BD6B35-4313-4AB0-902E-351638DF2C4F}" presName="negativeSpace" presStyleCnt="0"/>
      <dgm:spPr/>
    </dgm:pt>
    <dgm:pt modelId="{58FF6F45-2C1F-4384-AC41-19779F94C7E3}" type="pres">
      <dgm:prSet presAssocID="{B5BD6B35-4313-4AB0-902E-351638DF2C4F}" presName="childText" presStyleLbl="conFgAcc1" presStyleIdx="1" presStyleCnt="3">
        <dgm:presLayoutVars>
          <dgm:bulletEnabled val="1"/>
        </dgm:presLayoutVars>
      </dgm:prSet>
      <dgm:spPr>
        <a:solidFill>
          <a:schemeClr val="bg2">
            <a:lumMod val="95000"/>
            <a:alpha val="90000"/>
          </a:schemeClr>
        </a:solidFill>
        <a:ln>
          <a:noFill/>
        </a:ln>
      </dgm:spPr>
    </dgm:pt>
    <dgm:pt modelId="{EAE1B1ED-E975-459B-9677-6F9E867D862B}" type="pres">
      <dgm:prSet presAssocID="{69582010-B7FA-485C-BE62-3532CAE8B02D}" presName="spaceBetweenRectangles" presStyleCnt="0"/>
      <dgm:spPr/>
    </dgm:pt>
    <dgm:pt modelId="{5F9B4875-4E11-4B35-A5C0-09BA6166476D}" type="pres">
      <dgm:prSet presAssocID="{E0F6BACE-986C-4376-91A1-EFAB5C30178C}" presName="parentLin" presStyleCnt="0"/>
      <dgm:spPr/>
    </dgm:pt>
    <dgm:pt modelId="{2A157727-C674-42FA-9EAC-EDE66BB1F0E1}" type="pres">
      <dgm:prSet presAssocID="{E0F6BACE-986C-4376-91A1-EFAB5C30178C}" presName="parentLeftMargin" presStyleLbl="node1" presStyleIdx="1" presStyleCnt="3"/>
      <dgm:spPr/>
    </dgm:pt>
    <dgm:pt modelId="{4DE3588B-9654-4C7E-A25F-CA3ACF95B748}" type="pres">
      <dgm:prSet presAssocID="{E0F6BACE-986C-4376-91A1-EFAB5C30178C}" presName="parentText" presStyleLbl="node1" presStyleIdx="2" presStyleCnt="3">
        <dgm:presLayoutVars>
          <dgm:chMax val="0"/>
          <dgm:bulletEnabled val="1"/>
        </dgm:presLayoutVars>
      </dgm:prSet>
      <dgm:spPr/>
    </dgm:pt>
    <dgm:pt modelId="{2B7476E1-836C-4668-B75B-42630CB37ED3}" type="pres">
      <dgm:prSet presAssocID="{E0F6BACE-986C-4376-91A1-EFAB5C30178C}" presName="negativeSpace" presStyleCnt="0"/>
      <dgm:spPr/>
    </dgm:pt>
    <dgm:pt modelId="{F3315F39-14A2-4BC5-855B-D3FCBD9B0AB2}" type="pres">
      <dgm:prSet presAssocID="{E0F6BACE-986C-4376-91A1-EFAB5C30178C}" presName="childText" presStyleLbl="conFgAcc1" presStyleIdx="2" presStyleCnt="3">
        <dgm:presLayoutVars>
          <dgm:bulletEnabled val="1"/>
        </dgm:presLayoutVars>
      </dgm:prSet>
      <dgm:spPr>
        <a:solidFill>
          <a:schemeClr val="bg2">
            <a:lumMod val="95000"/>
            <a:alpha val="90000"/>
          </a:schemeClr>
        </a:solidFill>
        <a:ln>
          <a:noFill/>
        </a:ln>
      </dgm:spPr>
    </dgm:pt>
  </dgm:ptLst>
  <dgm:cxnLst>
    <dgm:cxn modelId="{A22E0329-ADC6-47FA-938C-E01F041759CA}" type="presOf" srcId="{F13E1753-7939-402C-890E-1F07A98F85A7}" destId="{92CD9898-0ABB-4DCE-A06C-A59DEFF62FAD}" srcOrd="1" destOrd="0" presId="urn:microsoft.com/office/officeart/2005/8/layout/list1"/>
    <dgm:cxn modelId="{EAD41F5E-1DE1-4B77-AEFA-368C8D97DC47}" type="presOf" srcId="{B5BD6B35-4313-4AB0-902E-351638DF2C4F}" destId="{044D6CA7-DAF4-4E47-854D-4ADDB59D10A5}" srcOrd="1" destOrd="0" presId="urn:microsoft.com/office/officeart/2005/8/layout/list1"/>
    <dgm:cxn modelId="{02629B5F-D12F-4CEA-9E4A-D632799E0197}" type="presOf" srcId="{40A9C20F-B178-4BD1-B3E4-EBD4189438F8}" destId="{2C000BC6-516D-4847-8FD3-B90DB08603A5}" srcOrd="0" destOrd="0" presId="urn:microsoft.com/office/officeart/2005/8/layout/list1"/>
    <dgm:cxn modelId="{3441EC47-A8D9-41A0-A9E0-E785E38496ED}" srcId="{40A9C20F-B178-4BD1-B3E4-EBD4189438F8}" destId="{B5BD6B35-4313-4AB0-902E-351638DF2C4F}" srcOrd="1" destOrd="0" parTransId="{99ED9114-53B5-4EB5-A7F9-898B993B37C8}" sibTransId="{69582010-B7FA-485C-BE62-3532CAE8B02D}"/>
    <dgm:cxn modelId="{D666E059-0682-4C97-968C-8B18880D94DA}" type="presOf" srcId="{E0F6BACE-986C-4376-91A1-EFAB5C30178C}" destId="{4DE3588B-9654-4C7E-A25F-CA3ACF95B748}" srcOrd="1" destOrd="0" presId="urn:microsoft.com/office/officeart/2005/8/layout/list1"/>
    <dgm:cxn modelId="{8D6B0E7D-A31E-4811-BAA1-0115BE5E1C40}" type="presOf" srcId="{E0F6BACE-986C-4376-91A1-EFAB5C30178C}" destId="{2A157727-C674-42FA-9EAC-EDE66BB1F0E1}" srcOrd="0" destOrd="0" presId="urn:microsoft.com/office/officeart/2005/8/layout/list1"/>
    <dgm:cxn modelId="{AC9617A6-5FF3-436C-83F5-B0876A35E8EE}" type="presOf" srcId="{F13E1753-7939-402C-890E-1F07A98F85A7}" destId="{AEF70755-7667-4170-B603-632394A66EEE}" srcOrd="0" destOrd="0" presId="urn:microsoft.com/office/officeart/2005/8/layout/list1"/>
    <dgm:cxn modelId="{197A22AA-EDDE-415A-B8C2-6244D254FDC3}" srcId="{40A9C20F-B178-4BD1-B3E4-EBD4189438F8}" destId="{F13E1753-7939-402C-890E-1F07A98F85A7}" srcOrd="0" destOrd="0" parTransId="{495BA502-1883-46E1-87D9-C4A67FE7DECA}" sibTransId="{60AC3EC4-6215-46F8-A229-918E1DC8A0EC}"/>
    <dgm:cxn modelId="{A0B1BAB1-0572-4590-B696-BD9CE3471C98}" type="presOf" srcId="{B5BD6B35-4313-4AB0-902E-351638DF2C4F}" destId="{65D17E03-9A56-4C92-8840-83BA81E42583}" srcOrd="0" destOrd="0" presId="urn:microsoft.com/office/officeart/2005/8/layout/list1"/>
    <dgm:cxn modelId="{9BBD8CF4-49D7-4BA1-8192-9507E4951297}" srcId="{40A9C20F-B178-4BD1-B3E4-EBD4189438F8}" destId="{E0F6BACE-986C-4376-91A1-EFAB5C30178C}" srcOrd="2" destOrd="0" parTransId="{BC72E686-81F4-4B6D-9C04-8064E60B424A}" sibTransId="{D0067087-42A1-435A-834C-0AA744E2892F}"/>
    <dgm:cxn modelId="{D91988B3-0375-4E88-8478-B123D5BB84CB}" type="presParOf" srcId="{2C000BC6-516D-4847-8FD3-B90DB08603A5}" destId="{5863C729-9072-4F90-A7BD-7E495FF4D12E}" srcOrd="0" destOrd="0" presId="urn:microsoft.com/office/officeart/2005/8/layout/list1"/>
    <dgm:cxn modelId="{BAA88C7C-356A-4DE3-BCE7-4E6C4BDEA493}" type="presParOf" srcId="{5863C729-9072-4F90-A7BD-7E495FF4D12E}" destId="{AEF70755-7667-4170-B603-632394A66EEE}" srcOrd="0" destOrd="0" presId="urn:microsoft.com/office/officeart/2005/8/layout/list1"/>
    <dgm:cxn modelId="{05F5DD08-E2A1-4E74-865B-0C7AFE83B0F4}" type="presParOf" srcId="{5863C729-9072-4F90-A7BD-7E495FF4D12E}" destId="{92CD9898-0ABB-4DCE-A06C-A59DEFF62FAD}" srcOrd="1" destOrd="0" presId="urn:microsoft.com/office/officeart/2005/8/layout/list1"/>
    <dgm:cxn modelId="{1974F246-5DBC-45F7-856C-7CBD69549568}" type="presParOf" srcId="{2C000BC6-516D-4847-8FD3-B90DB08603A5}" destId="{102D1DFA-B76B-490F-B2D9-ED6DB3A5A797}" srcOrd="1" destOrd="0" presId="urn:microsoft.com/office/officeart/2005/8/layout/list1"/>
    <dgm:cxn modelId="{C2B37B78-B40A-4822-8FDE-D42DFF27FAAA}" type="presParOf" srcId="{2C000BC6-516D-4847-8FD3-B90DB08603A5}" destId="{34BED58E-E358-486C-BCCB-0FCF11410237}" srcOrd="2" destOrd="0" presId="urn:microsoft.com/office/officeart/2005/8/layout/list1"/>
    <dgm:cxn modelId="{B3FD4D1C-A5A4-4692-8515-20D9AA5F8D97}" type="presParOf" srcId="{2C000BC6-516D-4847-8FD3-B90DB08603A5}" destId="{2AE18EDA-913E-49E8-BD94-19C55C8E3802}" srcOrd="3" destOrd="0" presId="urn:microsoft.com/office/officeart/2005/8/layout/list1"/>
    <dgm:cxn modelId="{9F34CE72-0DC1-4239-BAF5-B7917FB6ABC9}" type="presParOf" srcId="{2C000BC6-516D-4847-8FD3-B90DB08603A5}" destId="{15BEE632-C93C-486C-A6C2-C0F00EC3EE6D}" srcOrd="4" destOrd="0" presId="urn:microsoft.com/office/officeart/2005/8/layout/list1"/>
    <dgm:cxn modelId="{02CFC126-A623-47E8-A0CE-4D4E7B7001A0}" type="presParOf" srcId="{15BEE632-C93C-486C-A6C2-C0F00EC3EE6D}" destId="{65D17E03-9A56-4C92-8840-83BA81E42583}" srcOrd="0" destOrd="0" presId="urn:microsoft.com/office/officeart/2005/8/layout/list1"/>
    <dgm:cxn modelId="{AB009462-DBC5-4C72-8406-0DE66B872AFD}" type="presParOf" srcId="{15BEE632-C93C-486C-A6C2-C0F00EC3EE6D}" destId="{044D6CA7-DAF4-4E47-854D-4ADDB59D10A5}" srcOrd="1" destOrd="0" presId="urn:microsoft.com/office/officeart/2005/8/layout/list1"/>
    <dgm:cxn modelId="{EE70B5B7-06CE-4A01-AC6A-80B5A5CFC66C}" type="presParOf" srcId="{2C000BC6-516D-4847-8FD3-B90DB08603A5}" destId="{FD718B6C-771C-4B1F-A53F-BFEC3879DCAE}" srcOrd="5" destOrd="0" presId="urn:microsoft.com/office/officeart/2005/8/layout/list1"/>
    <dgm:cxn modelId="{96257F33-750F-47F8-9096-B15842BB270B}" type="presParOf" srcId="{2C000BC6-516D-4847-8FD3-B90DB08603A5}" destId="{58FF6F45-2C1F-4384-AC41-19779F94C7E3}" srcOrd="6" destOrd="0" presId="urn:microsoft.com/office/officeart/2005/8/layout/list1"/>
    <dgm:cxn modelId="{AB5E2649-D4F7-4A30-9CE2-257C4B31547D}" type="presParOf" srcId="{2C000BC6-516D-4847-8FD3-B90DB08603A5}" destId="{EAE1B1ED-E975-459B-9677-6F9E867D862B}" srcOrd="7" destOrd="0" presId="urn:microsoft.com/office/officeart/2005/8/layout/list1"/>
    <dgm:cxn modelId="{5F87D643-F020-4712-A96D-C1BDF57FF0C4}" type="presParOf" srcId="{2C000BC6-516D-4847-8FD3-B90DB08603A5}" destId="{5F9B4875-4E11-4B35-A5C0-09BA6166476D}" srcOrd="8" destOrd="0" presId="urn:microsoft.com/office/officeart/2005/8/layout/list1"/>
    <dgm:cxn modelId="{45180501-EA73-493D-9350-DC36F195F36E}" type="presParOf" srcId="{5F9B4875-4E11-4B35-A5C0-09BA6166476D}" destId="{2A157727-C674-42FA-9EAC-EDE66BB1F0E1}" srcOrd="0" destOrd="0" presId="urn:microsoft.com/office/officeart/2005/8/layout/list1"/>
    <dgm:cxn modelId="{15EB7F2A-36EE-41C4-ACCC-BD70F0AF64A9}" type="presParOf" srcId="{5F9B4875-4E11-4B35-A5C0-09BA6166476D}" destId="{4DE3588B-9654-4C7E-A25F-CA3ACF95B748}" srcOrd="1" destOrd="0" presId="urn:microsoft.com/office/officeart/2005/8/layout/list1"/>
    <dgm:cxn modelId="{3F970058-BCBC-43F6-AA2E-DF2A087A471F}" type="presParOf" srcId="{2C000BC6-516D-4847-8FD3-B90DB08603A5}" destId="{2B7476E1-836C-4668-B75B-42630CB37ED3}" srcOrd="9" destOrd="0" presId="urn:microsoft.com/office/officeart/2005/8/layout/list1"/>
    <dgm:cxn modelId="{F7976DBB-F409-48BF-A161-A3DA82FE6C1D}" type="presParOf" srcId="{2C000BC6-516D-4847-8FD3-B90DB08603A5}" destId="{F3315F39-14A2-4BC5-855B-D3FCBD9B0AB2}"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D148C2-55FD-4E81-9401-7E749DEF3CC5}">
      <dsp:nvSpPr>
        <dsp:cNvPr id="0" name=""/>
        <dsp:cNvSpPr/>
      </dsp:nvSpPr>
      <dsp:spPr>
        <a:xfrm>
          <a:off x="0" y="444739"/>
          <a:ext cx="10287000" cy="6552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20495DF-220E-4B5E-8E52-AD939F8B1578}">
      <dsp:nvSpPr>
        <dsp:cNvPr id="0" name=""/>
        <dsp:cNvSpPr/>
      </dsp:nvSpPr>
      <dsp:spPr>
        <a:xfrm>
          <a:off x="514350" y="60979"/>
          <a:ext cx="7200900" cy="767520"/>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Primary protocol that relays packets across most of today’s diverse networks</a:t>
          </a:r>
        </a:p>
      </dsp:txBody>
      <dsp:txXfrm>
        <a:off x="551817" y="98446"/>
        <a:ext cx="7125966" cy="692586"/>
      </dsp:txXfrm>
    </dsp:sp>
    <dsp:sp modelId="{AA52B09A-CE77-4037-BC2E-72E8C7D04BF3}">
      <dsp:nvSpPr>
        <dsp:cNvPr id="0" name=""/>
        <dsp:cNvSpPr/>
      </dsp:nvSpPr>
      <dsp:spPr>
        <a:xfrm>
          <a:off x="0" y="1624099"/>
          <a:ext cx="10287000" cy="6552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C714EE4-E246-474C-8A19-3833484AF015}">
      <dsp:nvSpPr>
        <dsp:cNvPr id="0" name=""/>
        <dsp:cNvSpPr/>
      </dsp:nvSpPr>
      <dsp:spPr>
        <a:xfrm>
          <a:off x="514350" y="1240339"/>
          <a:ext cx="7200900" cy="767520"/>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Provides packet routing and host identification to deliver packets to their destinations</a:t>
          </a:r>
        </a:p>
      </dsp:txBody>
      <dsp:txXfrm>
        <a:off x="551817" y="1277806"/>
        <a:ext cx="7125966" cy="692586"/>
      </dsp:txXfrm>
    </dsp:sp>
    <dsp:sp modelId="{DE3C75B2-E101-4015-BF8D-81C704945804}">
      <dsp:nvSpPr>
        <dsp:cNvPr id="0" name=""/>
        <dsp:cNvSpPr/>
      </dsp:nvSpPr>
      <dsp:spPr>
        <a:xfrm>
          <a:off x="0" y="2803459"/>
          <a:ext cx="10287000" cy="6552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5066945-F716-47E6-889C-9C4C38DD5BF9}">
      <dsp:nvSpPr>
        <dsp:cNvPr id="0" name=""/>
        <dsp:cNvSpPr/>
      </dsp:nvSpPr>
      <dsp:spPr>
        <a:xfrm>
          <a:off x="514350" y="2419699"/>
          <a:ext cx="7200900" cy="767520"/>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Treats all packets, also called </a:t>
          </a:r>
          <a:r>
            <a:rPr lang="en-US" sz="2200" b="1" kern="1200" dirty="0">
              <a:solidFill>
                <a:schemeClr val="tx1"/>
              </a:solidFill>
              <a:latin typeface="Arial" panose="020B0604020202020204" pitchFamily="34" charset="0"/>
              <a:cs typeface="Arial" panose="020B0604020202020204" pitchFamily="34" charset="0"/>
            </a:rPr>
            <a:t>datagrams</a:t>
          </a:r>
          <a:r>
            <a:rPr lang="en-US" sz="2200" kern="1200" dirty="0">
              <a:solidFill>
                <a:schemeClr val="tx1"/>
              </a:solidFill>
              <a:latin typeface="Arial" panose="020B0604020202020204" pitchFamily="34" charset="0"/>
              <a:cs typeface="Arial" panose="020B0604020202020204" pitchFamily="34" charset="0"/>
            </a:rPr>
            <a:t>, separately</a:t>
          </a:r>
        </a:p>
      </dsp:txBody>
      <dsp:txXfrm>
        <a:off x="551817" y="2457166"/>
        <a:ext cx="7125966" cy="692586"/>
      </dsp:txXfrm>
    </dsp:sp>
    <dsp:sp modelId="{D813C3EE-2DFD-4FAB-B8A7-43299D116FEF}">
      <dsp:nvSpPr>
        <dsp:cNvPr id="0" name=""/>
        <dsp:cNvSpPr/>
      </dsp:nvSpPr>
      <dsp:spPr>
        <a:xfrm>
          <a:off x="0" y="3982820"/>
          <a:ext cx="10287000" cy="6552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B92639C-B0EC-4A9D-9A76-7EF04E391E69}">
      <dsp:nvSpPr>
        <dsp:cNvPr id="0" name=""/>
        <dsp:cNvSpPr/>
      </dsp:nvSpPr>
      <dsp:spPr>
        <a:xfrm>
          <a:off x="514350" y="3599060"/>
          <a:ext cx="7200900" cy="767520"/>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Each packet contains a header with the destination’s IP address</a:t>
          </a:r>
        </a:p>
      </dsp:txBody>
      <dsp:txXfrm>
        <a:off x="551817" y="3636527"/>
        <a:ext cx="7125966"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AD960-40C5-48AD-9C20-BAC82E3FF44A}">
      <dsp:nvSpPr>
        <dsp:cNvPr id="0" name=""/>
        <dsp:cNvSpPr/>
      </dsp:nvSpPr>
      <dsp:spPr>
        <a:xfrm>
          <a:off x="0" y="34418"/>
          <a:ext cx="10287000" cy="842400"/>
        </a:xfrm>
        <a:prstGeom prst="round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Devices on IP-based networks, like the Internet, need IP addresses</a:t>
          </a:r>
        </a:p>
      </dsp:txBody>
      <dsp:txXfrm>
        <a:off x="41123" y="75541"/>
        <a:ext cx="10204754" cy="760154"/>
      </dsp:txXfrm>
    </dsp:sp>
    <dsp:sp modelId="{3EB937AF-7776-43A5-8EB0-2AAAE3EA3C83}">
      <dsp:nvSpPr>
        <dsp:cNvPr id="0" name=""/>
        <dsp:cNvSpPr/>
      </dsp:nvSpPr>
      <dsp:spPr>
        <a:xfrm>
          <a:off x="0" y="1006418"/>
          <a:ext cx="10287000" cy="842400"/>
        </a:xfrm>
        <a:prstGeom prst="round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Internet Engineering Task Force (IETF) develops and promotes Internet standards, and publishes IPv4 and IPv6</a:t>
          </a:r>
        </a:p>
      </dsp:txBody>
      <dsp:txXfrm>
        <a:off x="41123" y="1047541"/>
        <a:ext cx="10204754" cy="760154"/>
      </dsp:txXfrm>
    </dsp:sp>
    <dsp:sp modelId="{635AF7A3-732B-41FE-8DCE-4DF671AC71DE}">
      <dsp:nvSpPr>
        <dsp:cNvPr id="0" name=""/>
        <dsp:cNvSpPr/>
      </dsp:nvSpPr>
      <dsp:spPr>
        <a:xfrm>
          <a:off x="0" y="1978418"/>
          <a:ext cx="10287000" cy="842400"/>
        </a:xfrm>
        <a:prstGeom prst="round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Internet Assigned Numbers Authority (IANA)</a:t>
          </a:r>
        </a:p>
      </dsp:txBody>
      <dsp:txXfrm>
        <a:off x="41123" y="2019541"/>
        <a:ext cx="10204754" cy="760154"/>
      </dsp:txXfrm>
    </dsp:sp>
    <dsp:sp modelId="{2EFFAE78-861F-49C0-8C06-90363251330F}">
      <dsp:nvSpPr>
        <dsp:cNvPr id="0" name=""/>
        <dsp:cNvSpPr/>
      </dsp:nvSpPr>
      <dsp:spPr>
        <a:xfrm>
          <a:off x="0" y="2820818"/>
          <a:ext cx="10287000" cy="1001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tx1"/>
              </a:solidFill>
              <a:latin typeface="Arial" panose="020B0604020202020204" pitchFamily="34" charset="0"/>
              <a:cs typeface="Arial" panose="020B0604020202020204" pitchFamily="34" charset="0"/>
            </a:rPr>
            <a:t>Is responsible for coordinating IP addresses and resources around the world</a:t>
          </a:r>
        </a:p>
        <a:p>
          <a:pPr marL="228600" lvl="1" indent="-228600" algn="l" defTabSz="977900">
            <a:lnSpc>
              <a:spcPct val="90000"/>
            </a:lnSpc>
            <a:spcBef>
              <a:spcPct val="0"/>
            </a:spcBef>
            <a:spcAft>
              <a:spcPct val="20000"/>
            </a:spcAft>
            <a:buChar char="•"/>
          </a:pPr>
          <a:r>
            <a:rPr lang="en-US" sz="2200" kern="1200" dirty="0">
              <a:solidFill>
                <a:schemeClr val="tx1"/>
              </a:solidFill>
              <a:latin typeface="Arial" panose="020B0604020202020204" pitchFamily="34" charset="0"/>
              <a:cs typeface="Arial" panose="020B0604020202020204" pitchFamily="34" charset="0"/>
            </a:rPr>
            <a:t>Reported that it exhausted the primary address pool of IPv4 addresses on February 3, 2011</a:t>
          </a:r>
        </a:p>
      </dsp:txBody>
      <dsp:txXfrm>
        <a:off x="0" y="2820818"/>
        <a:ext cx="10287000" cy="1001362"/>
      </dsp:txXfrm>
    </dsp:sp>
    <dsp:sp modelId="{0DAF3B64-EB03-4957-A55D-EA2F6F255EE5}">
      <dsp:nvSpPr>
        <dsp:cNvPr id="0" name=""/>
        <dsp:cNvSpPr/>
      </dsp:nvSpPr>
      <dsp:spPr>
        <a:xfrm>
          <a:off x="0" y="3822181"/>
          <a:ext cx="10287000" cy="842400"/>
        </a:xfrm>
        <a:prstGeom prst="round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IPv4 still in primary use; slow transition to IPv6</a:t>
          </a:r>
        </a:p>
      </dsp:txBody>
      <dsp:txXfrm>
        <a:off x="41123" y="3863304"/>
        <a:ext cx="10204754" cy="7601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E03F4-CD29-4302-BE68-E5A12FB611C9}">
      <dsp:nvSpPr>
        <dsp:cNvPr id="0" name=""/>
        <dsp:cNvSpPr/>
      </dsp:nvSpPr>
      <dsp:spPr>
        <a:xfrm>
          <a:off x="0" y="560"/>
          <a:ext cx="4404360" cy="511280"/>
        </a:xfrm>
        <a:prstGeom prst="roundRect">
          <a:avLst/>
        </a:prstGeom>
        <a:solidFill>
          <a:schemeClr val="accent3">
            <a:lumMod val="40000"/>
            <a:lumOff val="6000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chemeClr val="tx1"/>
              </a:solidFill>
              <a:latin typeface="Arial" panose="020B0604020202020204" pitchFamily="34" charset="0"/>
              <a:cs typeface="Arial" panose="020B0604020202020204" pitchFamily="34" charset="0"/>
            </a:rPr>
            <a:t>Private Address Ranges</a:t>
          </a:r>
        </a:p>
      </dsp:txBody>
      <dsp:txXfrm>
        <a:off x="24959" y="25519"/>
        <a:ext cx="4354442" cy="461362"/>
      </dsp:txXfrm>
    </dsp:sp>
    <dsp:sp modelId="{D573F1D4-E12C-4B35-AD5F-E9A0EC3D9807}">
      <dsp:nvSpPr>
        <dsp:cNvPr id="0" name=""/>
        <dsp:cNvSpPr/>
      </dsp:nvSpPr>
      <dsp:spPr>
        <a:xfrm>
          <a:off x="0" y="526143"/>
          <a:ext cx="4404360" cy="511280"/>
        </a:xfrm>
        <a:prstGeom prst="roundRect">
          <a:avLst/>
        </a:prstGeom>
        <a:solidFill>
          <a:schemeClr val="bg2">
            <a:lumMod val="9500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10.0.0.0 to 10.255.255.255</a:t>
          </a:r>
        </a:p>
      </dsp:txBody>
      <dsp:txXfrm>
        <a:off x="24959" y="551102"/>
        <a:ext cx="4354442" cy="461362"/>
      </dsp:txXfrm>
    </dsp:sp>
    <dsp:sp modelId="{D2761448-1CAF-4573-9B8D-0722973D34FC}">
      <dsp:nvSpPr>
        <dsp:cNvPr id="0" name=""/>
        <dsp:cNvSpPr/>
      </dsp:nvSpPr>
      <dsp:spPr>
        <a:xfrm>
          <a:off x="0" y="1051725"/>
          <a:ext cx="4404360" cy="511280"/>
        </a:xfrm>
        <a:prstGeom prst="roundRect">
          <a:avLst/>
        </a:prstGeom>
        <a:solidFill>
          <a:schemeClr val="bg2">
            <a:lumMod val="9500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172.16.0.0 to 172.31.255.255</a:t>
          </a:r>
        </a:p>
      </dsp:txBody>
      <dsp:txXfrm>
        <a:off x="24959" y="1076684"/>
        <a:ext cx="4354442" cy="461362"/>
      </dsp:txXfrm>
    </dsp:sp>
    <dsp:sp modelId="{D26DB8FF-9E6F-4349-8496-0CEC47BE465A}">
      <dsp:nvSpPr>
        <dsp:cNvPr id="0" name=""/>
        <dsp:cNvSpPr/>
      </dsp:nvSpPr>
      <dsp:spPr>
        <a:xfrm>
          <a:off x="0" y="1577308"/>
          <a:ext cx="4404360" cy="511280"/>
        </a:xfrm>
        <a:prstGeom prst="roundRect">
          <a:avLst/>
        </a:prstGeom>
        <a:solidFill>
          <a:schemeClr val="bg2">
            <a:lumMod val="9500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192.168.0.0 to 192.168.255.255</a:t>
          </a:r>
        </a:p>
      </dsp:txBody>
      <dsp:txXfrm>
        <a:off x="24959" y="1602267"/>
        <a:ext cx="4354442" cy="4613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ED58E-E358-486C-BCCB-0FCF11410237}">
      <dsp:nvSpPr>
        <dsp:cNvPr id="0" name=""/>
        <dsp:cNvSpPr/>
      </dsp:nvSpPr>
      <dsp:spPr>
        <a:xfrm>
          <a:off x="0" y="449842"/>
          <a:ext cx="10131647" cy="7056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2CD9898-0ABB-4DCE-A06C-A59DEFF62FAD}">
      <dsp:nvSpPr>
        <dsp:cNvPr id="0" name=""/>
        <dsp:cNvSpPr/>
      </dsp:nvSpPr>
      <dsp:spPr>
        <a:xfrm>
          <a:off x="506582" y="36562"/>
          <a:ext cx="7092152" cy="826560"/>
        </a:xfrm>
        <a:prstGeom prst="round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8066" tIns="0" rIns="268066"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Unicast—Sending a packet to a single destination</a:t>
          </a:r>
        </a:p>
      </dsp:txBody>
      <dsp:txXfrm>
        <a:off x="546931" y="76911"/>
        <a:ext cx="7011454" cy="745862"/>
      </dsp:txXfrm>
    </dsp:sp>
    <dsp:sp modelId="{58FF6F45-2C1F-4384-AC41-19779F94C7E3}">
      <dsp:nvSpPr>
        <dsp:cNvPr id="0" name=""/>
        <dsp:cNvSpPr/>
      </dsp:nvSpPr>
      <dsp:spPr>
        <a:xfrm>
          <a:off x="0" y="1719922"/>
          <a:ext cx="10131647" cy="7056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44D6CA7-DAF4-4E47-854D-4ADDB59D10A5}">
      <dsp:nvSpPr>
        <dsp:cNvPr id="0" name=""/>
        <dsp:cNvSpPr/>
      </dsp:nvSpPr>
      <dsp:spPr>
        <a:xfrm>
          <a:off x="506582" y="1306642"/>
          <a:ext cx="7092152" cy="826560"/>
        </a:xfrm>
        <a:prstGeom prst="round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8066" tIns="0" rIns="268066"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Anycast—Sending a packet to the nearest node in a specified group of nodes</a:t>
          </a:r>
        </a:p>
      </dsp:txBody>
      <dsp:txXfrm>
        <a:off x="546931" y="1346991"/>
        <a:ext cx="7011454" cy="745862"/>
      </dsp:txXfrm>
    </dsp:sp>
    <dsp:sp modelId="{F3315F39-14A2-4BC5-855B-D3FCBD9B0AB2}">
      <dsp:nvSpPr>
        <dsp:cNvPr id="0" name=""/>
        <dsp:cNvSpPr/>
      </dsp:nvSpPr>
      <dsp:spPr>
        <a:xfrm>
          <a:off x="0" y="2990002"/>
          <a:ext cx="10131647" cy="705600"/>
        </a:xfrm>
        <a:prstGeom prst="rect">
          <a:avLst/>
        </a:prstGeom>
        <a:solidFill>
          <a:schemeClr val="bg2">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E3588B-9654-4C7E-A25F-CA3ACF95B748}">
      <dsp:nvSpPr>
        <dsp:cNvPr id="0" name=""/>
        <dsp:cNvSpPr/>
      </dsp:nvSpPr>
      <dsp:spPr>
        <a:xfrm>
          <a:off x="506582" y="2576722"/>
          <a:ext cx="7092152" cy="826560"/>
        </a:xfrm>
        <a:prstGeom prst="round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8066" tIns="0" rIns="268066"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Multicast—Sending a packet to multiple destinations</a:t>
          </a:r>
        </a:p>
      </dsp:txBody>
      <dsp:txXfrm>
        <a:off x="546931" y="2617071"/>
        <a:ext cx="7011454" cy="74586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pPr/>
              <a:t>10/2/2023</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p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10/2/2023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2</a:t>
            </a:fld>
            <a:endParaRPr lang="en-US" dirty="0"/>
          </a:p>
        </p:txBody>
      </p:sp>
    </p:spTree>
    <p:extLst>
      <p:ext uri="{BB962C8B-B14F-4D97-AF65-F5344CB8AC3E}">
        <p14:creationId xmlns:p14="http://schemas.microsoft.com/office/powerpoint/2010/main" val="158199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12</a:t>
            </a:fld>
            <a:endParaRPr lang="en-US" dirty="0"/>
          </a:p>
        </p:txBody>
      </p:sp>
    </p:spTree>
    <p:extLst>
      <p:ext uri="{BB962C8B-B14F-4D97-AF65-F5344CB8AC3E}">
        <p14:creationId xmlns:p14="http://schemas.microsoft.com/office/powerpoint/2010/main" val="1813010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15</a:t>
            </a:fld>
            <a:endParaRPr lang="en-US" dirty="0"/>
          </a:p>
        </p:txBody>
      </p:sp>
    </p:spTree>
    <p:extLst>
      <p:ext uri="{BB962C8B-B14F-4D97-AF65-F5344CB8AC3E}">
        <p14:creationId xmlns:p14="http://schemas.microsoft.com/office/powerpoint/2010/main" val="2166300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17</a:t>
            </a:fld>
            <a:endParaRPr lang="en-US" dirty="0"/>
          </a:p>
        </p:txBody>
      </p:sp>
    </p:spTree>
    <p:extLst>
      <p:ext uri="{BB962C8B-B14F-4D97-AF65-F5344CB8AC3E}">
        <p14:creationId xmlns:p14="http://schemas.microsoft.com/office/powerpoint/2010/main" val="705383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26</a:t>
            </a:fld>
            <a:endParaRPr lang="en-US" dirty="0"/>
          </a:p>
        </p:txBody>
      </p:sp>
    </p:spTree>
    <p:extLst>
      <p:ext uri="{BB962C8B-B14F-4D97-AF65-F5344CB8AC3E}">
        <p14:creationId xmlns:p14="http://schemas.microsoft.com/office/powerpoint/2010/main" val="2459540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Homes usually use Class C network classes.</a:t>
            </a:r>
          </a:p>
        </p:txBody>
      </p:sp>
      <p:sp>
        <p:nvSpPr>
          <p:cNvPr id="4" name="Slide Number Placeholder 3"/>
          <p:cNvSpPr>
            <a:spLocks noGrp="1"/>
          </p:cNvSpPr>
          <p:nvPr>
            <p:ph type="sldNum" sz="quarter" idx="5"/>
          </p:nvPr>
        </p:nvSpPr>
        <p:spPr/>
        <p:txBody>
          <a:bodyPr/>
          <a:lstStyle/>
          <a:p>
            <a:fld id="{DED491D0-8E1B-49C7-849B-A28568D94497}" type="slidenum">
              <a:rPr lang="en-US" smtClean="0"/>
              <a:pPr/>
              <a:t>27</a:t>
            </a:fld>
            <a:endParaRPr lang="en-US" dirty="0"/>
          </a:p>
        </p:txBody>
      </p:sp>
    </p:spTree>
    <p:extLst>
      <p:ext uri="{BB962C8B-B14F-4D97-AF65-F5344CB8AC3E}">
        <p14:creationId xmlns:p14="http://schemas.microsoft.com/office/powerpoint/2010/main" val="1417678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AND gates</a:t>
            </a:r>
          </a:p>
          <a:p>
            <a:endParaRPr lang="en-US" dirty="0"/>
          </a:p>
          <a:p>
            <a:r>
              <a:rPr lang="en-US" dirty="0"/>
              <a:t>A bunch of people live in the same zip codes, but have different physical addresses.</a:t>
            </a:r>
          </a:p>
          <a:p>
            <a:r>
              <a:rPr lang="en-US" dirty="0"/>
              <a:t>Zip code = network, </a:t>
            </a:r>
            <a:r>
              <a:rPr lang="en-US"/>
              <a:t>physical address = IP</a:t>
            </a:r>
          </a:p>
        </p:txBody>
      </p:sp>
      <p:sp>
        <p:nvSpPr>
          <p:cNvPr id="4" name="Slide Number Placeholder 3"/>
          <p:cNvSpPr>
            <a:spLocks noGrp="1"/>
          </p:cNvSpPr>
          <p:nvPr>
            <p:ph type="sldNum" sz="quarter" idx="5"/>
          </p:nvPr>
        </p:nvSpPr>
        <p:spPr/>
        <p:txBody>
          <a:bodyPr/>
          <a:lstStyle/>
          <a:p>
            <a:fld id="{DED491D0-8E1B-49C7-849B-A28568D94497}" type="slidenum">
              <a:rPr lang="en-US" smtClean="0"/>
              <a:pPr/>
              <a:t>28</a:t>
            </a:fld>
            <a:endParaRPr lang="en-US" dirty="0"/>
          </a:p>
        </p:txBody>
      </p:sp>
    </p:spTree>
    <p:extLst>
      <p:ext uri="{BB962C8B-B14F-4D97-AF65-F5344CB8AC3E}">
        <p14:creationId xmlns:p14="http://schemas.microsoft.com/office/powerpoint/2010/main" val="4206672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31</a:t>
            </a:fld>
            <a:endParaRPr lang="en-US" dirty="0"/>
          </a:p>
        </p:txBody>
      </p:sp>
    </p:spTree>
    <p:extLst>
      <p:ext uri="{BB962C8B-B14F-4D97-AF65-F5344CB8AC3E}">
        <p14:creationId xmlns:p14="http://schemas.microsoft.com/office/powerpoint/2010/main" val="3378482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32</a:t>
            </a:fld>
            <a:endParaRPr lang="en-US" dirty="0"/>
          </a:p>
        </p:txBody>
      </p:sp>
    </p:spTree>
    <p:extLst>
      <p:ext uri="{BB962C8B-B14F-4D97-AF65-F5344CB8AC3E}">
        <p14:creationId xmlns:p14="http://schemas.microsoft.com/office/powerpoint/2010/main" val="362959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40</a:t>
            </a:fld>
            <a:endParaRPr lang="en-US" dirty="0"/>
          </a:p>
        </p:txBody>
      </p:sp>
    </p:spTree>
    <p:extLst>
      <p:ext uri="{BB962C8B-B14F-4D97-AF65-F5344CB8AC3E}">
        <p14:creationId xmlns:p14="http://schemas.microsoft.com/office/powerpoint/2010/main" val="1898666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41</a:t>
            </a:fld>
            <a:endParaRPr lang="en-US" dirty="0"/>
          </a:p>
        </p:txBody>
      </p:sp>
    </p:spTree>
    <p:extLst>
      <p:ext uri="{BB962C8B-B14F-4D97-AF65-F5344CB8AC3E}">
        <p14:creationId xmlns:p14="http://schemas.microsoft.com/office/powerpoint/2010/main" val="3956613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OSI Network Layer is responsible for sending packets across different networks</a:t>
            </a:r>
          </a:p>
          <a:p>
            <a:r>
              <a:rPr lang="en-US" dirty="0"/>
              <a:t>OSI Transport Layer handles end-to-end message delivery</a:t>
            </a:r>
          </a:p>
          <a:p>
            <a:r>
              <a:rPr lang="en-US" dirty="0"/>
              <a:t>These layers correspond to the Internet and Transport Layers in the TCP/IP Reference Model.</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a:t>
            </a:fld>
            <a:endParaRPr lang="en-US" dirty="0"/>
          </a:p>
        </p:txBody>
      </p:sp>
    </p:spTree>
    <p:extLst>
      <p:ext uri="{BB962C8B-B14F-4D97-AF65-F5344CB8AC3E}">
        <p14:creationId xmlns:p14="http://schemas.microsoft.com/office/powerpoint/2010/main" val="961575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42</a:t>
            </a:fld>
            <a:endParaRPr lang="en-US" dirty="0"/>
          </a:p>
        </p:txBody>
      </p:sp>
    </p:spTree>
    <p:extLst>
      <p:ext uri="{BB962C8B-B14F-4D97-AF65-F5344CB8AC3E}">
        <p14:creationId xmlns:p14="http://schemas.microsoft.com/office/powerpoint/2010/main" val="3413834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43</a:t>
            </a:fld>
            <a:endParaRPr lang="en-US" dirty="0"/>
          </a:p>
        </p:txBody>
      </p:sp>
    </p:spTree>
    <p:extLst>
      <p:ext uri="{BB962C8B-B14F-4D97-AF65-F5344CB8AC3E}">
        <p14:creationId xmlns:p14="http://schemas.microsoft.com/office/powerpoint/2010/main" val="2343063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44</a:t>
            </a:fld>
            <a:endParaRPr lang="en-US" dirty="0"/>
          </a:p>
        </p:txBody>
      </p:sp>
    </p:spTree>
    <p:extLst>
      <p:ext uri="{BB962C8B-B14F-4D97-AF65-F5344CB8AC3E}">
        <p14:creationId xmlns:p14="http://schemas.microsoft.com/office/powerpoint/2010/main" val="4237182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45</a:t>
            </a:fld>
            <a:endParaRPr lang="en-US" dirty="0"/>
          </a:p>
        </p:txBody>
      </p:sp>
    </p:spTree>
    <p:extLst>
      <p:ext uri="{BB962C8B-B14F-4D97-AF65-F5344CB8AC3E}">
        <p14:creationId xmlns:p14="http://schemas.microsoft.com/office/powerpoint/2010/main" val="2628229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46</a:t>
            </a:fld>
            <a:endParaRPr lang="en-US" dirty="0"/>
          </a:p>
        </p:txBody>
      </p:sp>
    </p:spTree>
    <p:extLst>
      <p:ext uri="{BB962C8B-B14F-4D97-AF65-F5344CB8AC3E}">
        <p14:creationId xmlns:p14="http://schemas.microsoft.com/office/powerpoint/2010/main" val="3565847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47</a:t>
            </a:fld>
            <a:endParaRPr lang="en-US" dirty="0"/>
          </a:p>
        </p:txBody>
      </p:sp>
    </p:spTree>
    <p:extLst>
      <p:ext uri="{BB962C8B-B14F-4D97-AF65-F5344CB8AC3E}">
        <p14:creationId xmlns:p14="http://schemas.microsoft.com/office/powerpoint/2010/main" val="990392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48</a:t>
            </a:fld>
            <a:endParaRPr lang="en-US" dirty="0"/>
          </a:p>
        </p:txBody>
      </p:sp>
    </p:spTree>
    <p:extLst>
      <p:ext uri="{BB962C8B-B14F-4D97-AF65-F5344CB8AC3E}">
        <p14:creationId xmlns:p14="http://schemas.microsoft.com/office/powerpoint/2010/main" val="3461370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49</a:t>
            </a:fld>
            <a:endParaRPr lang="en-US" dirty="0"/>
          </a:p>
        </p:txBody>
      </p:sp>
    </p:spTree>
    <p:extLst>
      <p:ext uri="{BB962C8B-B14F-4D97-AF65-F5344CB8AC3E}">
        <p14:creationId xmlns:p14="http://schemas.microsoft.com/office/powerpoint/2010/main" val="1429548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50</a:t>
            </a:fld>
            <a:endParaRPr lang="en-US" dirty="0"/>
          </a:p>
        </p:txBody>
      </p:sp>
    </p:spTree>
    <p:extLst>
      <p:ext uri="{BB962C8B-B14F-4D97-AF65-F5344CB8AC3E}">
        <p14:creationId xmlns:p14="http://schemas.microsoft.com/office/powerpoint/2010/main" val="1073993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a:t>
            </a:fld>
            <a:endParaRPr lang="en-US" dirty="0"/>
          </a:p>
        </p:txBody>
      </p:sp>
    </p:spTree>
    <p:extLst>
      <p:ext uri="{BB962C8B-B14F-4D97-AF65-F5344CB8AC3E}">
        <p14:creationId xmlns:p14="http://schemas.microsoft.com/office/powerpoint/2010/main" val="3952765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RFC 791 – IP</a:t>
            </a:r>
          </a:p>
          <a:p>
            <a:endParaRPr lang="en-US" dirty="0"/>
          </a:p>
          <a:p>
            <a:r>
              <a:rPr lang="en-US" dirty="0"/>
              <a:t>ICMP – ping</a:t>
            </a:r>
          </a:p>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5</a:t>
            </a:fld>
            <a:endParaRPr lang="en-US" dirty="0"/>
          </a:p>
        </p:txBody>
      </p:sp>
    </p:spTree>
    <p:extLst>
      <p:ext uri="{BB962C8B-B14F-4D97-AF65-F5344CB8AC3E}">
        <p14:creationId xmlns:p14="http://schemas.microsoft.com/office/powerpoint/2010/main" val="2360579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r>
              <a:rPr lang="en-US" dirty="0"/>
              <a:t>TCP - BGP – Border gateway protocol </a:t>
            </a:r>
            <a:r>
              <a:rPr lang="en-US" dirty="0">
                <a:sym typeface="Wingdings" panose="05000000000000000000" pitchFamily="2" charset="2"/>
              </a:rPr>
              <a:t> connection oriented (must be reliable)</a:t>
            </a:r>
            <a:endParaRPr lang="en-US" dirty="0"/>
          </a:p>
          <a:p>
            <a:r>
              <a:rPr lang="en-US" dirty="0"/>
              <a:t>UDP – DNS + DHCP </a:t>
            </a:r>
            <a:r>
              <a:rPr lang="en-US" dirty="0">
                <a:sym typeface="Wingdings" panose="05000000000000000000" pitchFamily="2" charset="2"/>
              </a:rPr>
              <a:t> connection less</a:t>
            </a:r>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6</a:t>
            </a:fld>
            <a:endParaRPr lang="en-US" dirty="0"/>
          </a:p>
        </p:txBody>
      </p:sp>
    </p:spTree>
    <p:extLst>
      <p:ext uri="{BB962C8B-B14F-4D97-AF65-F5344CB8AC3E}">
        <p14:creationId xmlns:p14="http://schemas.microsoft.com/office/powerpoint/2010/main" val="2345342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7</a:t>
            </a:fld>
            <a:endParaRPr lang="en-US" dirty="0"/>
          </a:p>
        </p:txBody>
      </p:sp>
    </p:spTree>
    <p:extLst>
      <p:ext uri="{BB962C8B-B14F-4D97-AF65-F5344CB8AC3E}">
        <p14:creationId xmlns:p14="http://schemas.microsoft.com/office/powerpoint/2010/main" val="3918740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10/2/2023</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8</a:t>
            </a:fld>
            <a:endParaRPr lang="en-US" dirty="0"/>
          </a:p>
        </p:txBody>
      </p:sp>
    </p:spTree>
    <p:extLst>
      <p:ext uri="{BB962C8B-B14F-4D97-AF65-F5344CB8AC3E}">
        <p14:creationId xmlns:p14="http://schemas.microsoft.com/office/powerpoint/2010/main" val="70363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9</a:t>
            </a:fld>
            <a:endParaRPr lang="en-US" dirty="0"/>
          </a:p>
        </p:txBody>
      </p:sp>
    </p:spTree>
    <p:extLst>
      <p:ext uri="{BB962C8B-B14F-4D97-AF65-F5344CB8AC3E}">
        <p14:creationId xmlns:p14="http://schemas.microsoft.com/office/powerpoint/2010/main" val="1043212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Prioritize voice and video since they take more bandwidth</a:t>
            </a:r>
          </a:p>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10</a:t>
            </a:fld>
            <a:endParaRPr lang="en-US" dirty="0"/>
          </a:p>
        </p:txBody>
      </p:sp>
    </p:spTree>
    <p:extLst>
      <p:ext uri="{BB962C8B-B14F-4D97-AF65-F5344CB8AC3E}">
        <p14:creationId xmlns:p14="http://schemas.microsoft.com/office/powerpoint/2010/main" val="2791978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2022 by Jones &amp; Bartlett Learning, LLC an Ascend Learning Company. www.jblearning.com.</a:t>
            </a:r>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latin typeface="Arial" panose="020B0604020202020204" pitchFamily="34" charset="0"/>
                <a:cs typeface="Arial" panose="020B0604020202020204" pitchFamily="34" charset="0"/>
              </a:rPr>
              <a:t>Copyright © 2022 by Jones &amp; Bartlett Learning, LLC an Ascend Learning Company. www.jblearning.com. Background texture © Bunphot/Getty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custDataLst>
      <p:tags r:id="rId1"/>
    </p:custDataLst>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dirty="0"/>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dirty="0"/>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2022 by Jones &amp; Bartlett Learning, LLC an Ascend Learning Company. www.jblearning.com</a:t>
            </a:r>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2.xml"/><Relationship Id="rId7" Type="http://schemas.openxmlformats.org/officeDocument/2006/relationships/diagramColors" Target="../diagrams/colors2.xml"/><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6.xml"/><Relationship Id="rId7" Type="http://schemas.openxmlformats.org/officeDocument/2006/relationships/diagramColors" Target="../diagrams/colors3.xml"/><Relationship Id="rId2" Type="http://schemas.openxmlformats.org/officeDocument/2006/relationships/slideLayout" Target="../slideLayouts/slideLayout3.xml"/><Relationship Id="rId1" Type="http://schemas.openxmlformats.org/officeDocument/2006/relationships/tags" Target="../tags/tag19.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www.cloudflare.com/learning/dns/top-level-domain/"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2.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image" Target="../media/image12.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4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22.xml"/><Relationship Id="rId7" Type="http://schemas.openxmlformats.org/officeDocument/2006/relationships/diagramColors" Target="../diagrams/colors4.xml"/><Relationship Id="rId2" Type="http://schemas.openxmlformats.org/officeDocument/2006/relationships/slideLayout" Target="../slideLayouts/slideLayout3.xml"/><Relationship Id="rId1" Type="http://schemas.openxmlformats.org/officeDocument/2006/relationships/tags" Target="../tags/tag25.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30.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6.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5</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The Network and Transport Layers</a:t>
            </a:r>
          </a:p>
        </p:txBody>
      </p:sp>
      <p:pic>
        <p:nvPicPr>
          <p:cNvPr id="23" name="Picture Placeholder 22">
            <a:extLst>
              <a:ext uri="{FF2B5EF4-FFF2-40B4-BE49-F238E27FC236}">
                <a16:creationId xmlns:a16="http://schemas.microsoft.com/office/drawing/2014/main" id="{DE3B0E28-485E-BB45-B53C-65FC375BD2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8140977" y="460749"/>
            <a:ext cx="3523146" cy="5936502"/>
          </a:xfrm>
        </p:spPr>
      </p:pic>
    </p:spTree>
    <p:custDataLst>
      <p:tags r:id="rId1"/>
    </p:custDataLst>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F370C-97D8-C6F8-B144-E9C566AA4643}"/>
              </a:ext>
            </a:extLst>
          </p:cNvPr>
          <p:cNvSpPr>
            <a:spLocks noGrp="1"/>
          </p:cNvSpPr>
          <p:nvPr>
            <p:ph type="title"/>
          </p:nvPr>
        </p:nvSpPr>
        <p:spPr/>
        <p:txBody>
          <a:bodyPr/>
          <a:lstStyle/>
          <a:p>
            <a:r>
              <a:rPr lang="en-US" dirty="0">
                <a:ea typeface="ＭＳ Ｐゴシック" pitchFamily="34" charset="-128"/>
              </a:rPr>
              <a:t>IPv4 Packet Header</a:t>
            </a:r>
            <a:endParaRPr lang="en-US" dirty="0"/>
          </a:p>
        </p:txBody>
      </p:sp>
      <p:sp>
        <p:nvSpPr>
          <p:cNvPr id="3" name="Content Placeholder 2">
            <a:extLst>
              <a:ext uri="{FF2B5EF4-FFF2-40B4-BE49-F238E27FC236}">
                <a16:creationId xmlns:a16="http://schemas.microsoft.com/office/drawing/2014/main" id="{1B2B626A-0C2E-A787-11FC-D9EDD644DF91}"/>
              </a:ext>
            </a:extLst>
          </p:cNvPr>
          <p:cNvSpPr>
            <a:spLocks noGrp="1"/>
          </p:cNvSpPr>
          <p:nvPr>
            <p:ph sz="half" idx="1"/>
          </p:nvPr>
        </p:nvSpPr>
        <p:spPr/>
        <p:txBody>
          <a:bodyPr/>
          <a:lstStyle/>
          <a:p>
            <a:r>
              <a:rPr lang="en-US" dirty="0">
                <a:effectLst/>
                <a:latin typeface="Helvetica" pitchFamily="2" charset="0"/>
              </a:rPr>
              <a:t>Packet timeouts—IP adds a Time To Live (TTL) value to each packet header. </a:t>
            </a:r>
          </a:p>
          <a:p>
            <a:r>
              <a:rPr lang="en-US" dirty="0">
                <a:effectLst/>
                <a:latin typeface="Helvetica" pitchFamily="2" charset="0"/>
              </a:rPr>
              <a:t>Each router that handles the packet decrements the TTL value. </a:t>
            </a:r>
          </a:p>
          <a:p>
            <a:r>
              <a:rPr lang="en-US" dirty="0">
                <a:effectLst/>
                <a:latin typeface="Helvetica" pitchFamily="2" charset="0"/>
              </a:rPr>
              <a:t>If TTL reaches zero, the current router drops the packet. </a:t>
            </a:r>
          </a:p>
          <a:p>
            <a:r>
              <a:rPr lang="en-US" dirty="0">
                <a:effectLst/>
                <a:latin typeface="Helvetica" pitchFamily="2" charset="0"/>
              </a:rPr>
              <a:t>This protection mechanism keeps packets from following circular paths and flooding a network.</a:t>
            </a:r>
          </a:p>
          <a:p>
            <a:endParaRPr lang="en-US" dirty="0"/>
          </a:p>
        </p:txBody>
      </p:sp>
      <p:sp>
        <p:nvSpPr>
          <p:cNvPr id="4" name="Content Placeholder 3">
            <a:extLst>
              <a:ext uri="{FF2B5EF4-FFF2-40B4-BE49-F238E27FC236}">
                <a16:creationId xmlns:a16="http://schemas.microsoft.com/office/drawing/2014/main" id="{F2D26CBA-0D7B-B8A6-62B7-5D0F0A843DB5}"/>
              </a:ext>
            </a:extLst>
          </p:cNvPr>
          <p:cNvSpPr>
            <a:spLocks noGrp="1"/>
          </p:cNvSpPr>
          <p:nvPr>
            <p:ph sz="half" idx="2"/>
          </p:nvPr>
        </p:nvSpPr>
        <p:spPr/>
        <p:txBody>
          <a:bodyPr/>
          <a:lstStyle/>
          <a:p>
            <a:r>
              <a:rPr lang="en-US" dirty="0">
                <a:effectLst/>
                <a:latin typeface="Helvetica" pitchFamily="2" charset="0"/>
              </a:rPr>
              <a:t>Type of service—IP allows software to prioritize network traffic. </a:t>
            </a:r>
          </a:p>
          <a:p>
            <a:r>
              <a:rPr lang="en-US" dirty="0">
                <a:effectLst/>
                <a:latin typeface="Helvetica" pitchFamily="2" charset="0"/>
              </a:rPr>
              <a:t>Each IP packet contains header data that labels the packet with a type of service. </a:t>
            </a:r>
          </a:p>
          <a:p>
            <a:r>
              <a:rPr lang="en-US" dirty="0">
                <a:effectLst/>
                <a:latin typeface="Helvetica" pitchFamily="2" charset="0"/>
              </a:rPr>
              <a:t>Network devices can use these labels to handle packets with a higher or lower priority.</a:t>
            </a:r>
          </a:p>
          <a:p>
            <a:endParaRPr lang="en-US" dirty="0"/>
          </a:p>
        </p:txBody>
      </p:sp>
    </p:spTree>
    <p:extLst>
      <p:ext uri="{BB962C8B-B14F-4D97-AF65-F5344CB8AC3E}">
        <p14:creationId xmlns:p14="http://schemas.microsoft.com/office/powerpoint/2010/main" val="238901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9AA6-F09B-F876-413F-1D1D5374F106}"/>
              </a:ext>
            </a:extLst>
          </p:cNvPr>
          <p:cNvSpPr>
            <a:spLocks noGrp="1"/>
          </p:cNvSpPr>
          <p:nvPr>
            <p:ph type="title"/>
          </p:nvPr>
        </p:nvSpPr>
        <p:spPr/>
        <p:txBody>
          <a:bodyPr/>
          <a:lstStyle/>
          <a:p>
            <a:r>
              <a:rPr lang="en-US" dirty="0">
                <a:ea typeface="ＭＳ Ｐゴシック" pitchFamily="34" charset="-128"/>
              </a:rPr>
              <a:t>IPv4 Packet Header</a:t>
            </a:r>
            <a:endParaRPr lang="en-US" dirty="0"/>
          </a:p>
        </p:txBody>
      </p:sp>
      <p:sp>
        <p:nvSpPr>
          <p:cNvPr id="3" name="Content Placeholder 2">
            <a:extLst>
              <a:ext uri="{FF2B5EF4-FFF2-40B4-BE49-F238E27FC236}">
                <a16:creationId xmlns:a16="http://schemas.microsoft.com/office/drawing/2014/main" id="{EF6D53FE-54E7-6F47-6187-798701AC6214}"/>
              </a:ext>
            </a:extLst>
          </p:cNvPr>
          <p:cNvSpPr>
            <a:spLocks noGrp="1"/>
          </p:cNvSpPr>
          <p:nvPr>
            <p:ph idx="1"/>
          </p:nvPr>
        </p:nvSpPr>
        <p:spPr/>
        <p:txBody>
          <a:bodyPr/>
          <a:lstStyle/>
          <a:p>
            <a:r>
              <a:rPr lang="en-US" dirty="0">
                <a:effectLst/>
                <a:latin typeface="Helvetica" pitchFamily="2" charset="0"/>
              </a:rPr>
              <a:t>Additional features—IP supports several optional features, including:</a:t>
            </a:r>
          </a:p>
          <a:p>
            <a:r>
              <a:rPr lang="en-US" dirty="0">
                <a:effectLst/>
                <a:latin typeface="Helvetica" pitchFamily="2" charset="0"/>
              </a:rPr>
              <a:t>Source routing—Allows the source to set requirements on the path the packet takes through the network</a:t>
            </a:r>
          </a:p>
          <a:p>
            <a:r>
              <a:rPr lang="en-US" dirty="0">
                <a:effectLst/>
                <a:latin typeface="Helvetica" pitchFamily="2" charset="0"/>
              </a:rPr>
              <a:t>Record route—Traces the route a packet takes</a:t>
            </a:r>
          </a:p>
          <a:p>
            <a:r>
              <a:rPr lang="en-US" dirty="0">
                <a:effectLst/>
                <a:latin typeface="Helvetica" pitchFamily="2" charset="0"/>
              </a:rPr>
              <a:t>Security labels—Assign security features label to packets</a:t>
            </a:r>
          </a:p>
          <a:p>
            <a:endParaRPr lang="en-US" dirty="0"/>
          </a:p>
        </p:txBody>
      </p:sp>
    </p:spTree>
    <p:extLst>
      <p:ext uri="{BB962C8B-B14F-4D97-AF65-F5344CB8AC3E}">
        <p14:creationId xmlns:p14="http://schemas.microsoft.com/office/powerpoint/2010/main" val="4219706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IPv6 Packet Header</a:t>
            </a:r>
          </a:p>
        </p:txBody>
      </p:sp>
      <p:pic>
        <p:nvPicPr>
          <p:cNvPr id="4" name="Picture 3" descr="An illustration presents that the eight fields are listed as follows. The 4-bit version field is the first header field in an I P packet. The second field of 8 bits is the traffic class field, followed by flow label. The next field is payload length field of 16 bits, followed by next header of 8 bits, and hop limit of 8 bits. This is followed by the source address and by the destination address, both containing 128-bits."/>
          <p:cNvPicPr>
            <a:picLocks noChangeAspect="1"/>
          </p:cNvPicPr>
          <p:nvPr/>
        </p:nvPicPr>
        <p:blipFill>
          <a:blip r:embed="rId4" cstate="print"/>
          <a:stretch>
            <a:fillRect/>
          </a:stretch>
        </p:blipFill>
        <p:spPr>
          <a:xfrm>
            <a:off x="2870895" y="1690035"/>
            <a:ext cx="6797948" cy="3972827"/>
          </a:xfrm>
          <a:prstGeom prst="rect">
            <a:avLst/>
          </a:prstGeom>
        </p:spPr>
      </p:pic>
      <p:sp>
        <p:nvSpPr>
          <p:cNvPr id="6" name="Rectangle 5"/>
          <p:cNvSpPr/>
          <p:nvPr/>
        </p:nvSpPr>
        <p:spPr>
          <a:xfrm>
            <a:off x="2782758" y="5640488"/>
            <a:ext cx="6096000" cy="369332"/>
          </a:xfrm>
          <a:prstGeom prst="rect">
            <a:avLst/>
          </a:prstGeom>
        </p:spPr>
        <p:txBody>
          <a:bodyPr>
            <a:spAutoFit/>
          </a:bodyPr>
          <a:lstStyle/>
          <a:p>
            <a:r>
              <a:rPr lang="en-US" b="1" dirty="0">
                <a:latin typeface="Arial" pitchFamily="34" charset="0"/>
                <a:cs typeface="Arial" pitchFamily="34" charset="0"/>
              </a:rPr>
              <a:t>FIGURE 5-4 </a:t>
            </a:r>
            <a:r>
              <a:rPr lang="en-US" dirty="0">
                <a:latin typeface="Arial" pitchFamily="34" charset="0"/>
                <a:cs typeface="Arial" pitchFamily="34" charset="0"/>
              </a:rPr>
              <a:t>IPv6 packet header. </a:t>
            </a:r>
          </a:p>
        </p:txBody>
      </p:sp>
    </p:spTree>
    <p:custDataLst>
      <p:tags r:id="rId1"/>
    </p:custDataLst>
    <p:extLst>
      <p:ext uri="{BB962C8B-B14F-4D97-AF65-F5344CB8AC3E}">
        <p14:creationId xmlns:p14="http://schemas.microsoft.com/office/powerpoint/2010/main" val="381022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BC4A3B-9FE1-8A8F-7B6B-AD236E38B44B}"/>
              </a:ext>
            </a:extLst>
          </p:cNvPr>
          <p:cNvSpPr>
            <a:spLocks noGrp="1"/>
          </p:cNvSpPr>
          <p:nvPr>
            <p:ph type="title"/>
          </p:nvPr>
        </p:nvSpPr>
        <p:spPr/>
        <p:txBody>
          <a:bodyPr/>
          <a:lstStyle/>
          <a:p>
            <a:r>
              <a:rPr lang="en-US" dirty="0">
                <a:ea typeface="ＭＳ Ｐゴシック" pitchFamily="34" charset="-128"/>
              </a:rPr>
              <a:t>IPv6 Packet Header</a:t>
            </a:r>
            <a:endParaRPr lang="en-US" dirty="0"/>
          </a:p>
        </p:txBody>
      </p:sp>
      <p:sp>
        <p:nvSpPr>
          <p:cNvPr id="5" name="Content Placeholder 4">
            <a:extLst>
              <a:ext uri="{FF2B5EF4-FFF2-40B4-BE49-F238E27FC236}">
                <a16:creationId xmlns:a16="http://schemas.microsoft.com/office/drawing/2014/main" id="{0BA116BF-C759-8CA8-E9A4-9AC31A1766C9}"/>
              </a:ext>
            </a:extLst>
          </p:cNvPr>
          <p:cNvSpPr>
            <a:spLocks noGrp="1"/>
          </p:cNvSpPr>
          <p:nvPr>
            <p:ph sz="half" idx="1"/>
          </p:nvPr>
        </p:nvSpPr>
        <p:spPr/>
        <p:txBody>
          <a:bodyPr/>
          <a:lstStyle/>
          <a:p>
            <a:r>
              <a:rPr lang="en-US" dirty="0">
                <a:solidFill>
                  <a:srgbClr val="333333"/>
                </a:solidFill>
                <a:effectLst/>
                <a:latin typeface="Helvetica" pitchFamily="2" charset="0"/>
              </a:rPr>
              <a:t>IPv6 introduced a more streamlined packet format design.</a:t>
            </a:r>
          </a:p>
          <a:p>
            <a:r>
              <a:rPr lang="en-US" dirty="0">
                <a:solidFill>
                  <a:srgbClr val="333333"/>
                </a:solidFill>
                <a:effectLst/>
                <a:latin typeface="Helvetica" pitchFamily="2" charset="0"/>
              </a:rPr>
              <a:t>IPv6 provides the following services:</a:t>
            </a:r>
          </a:p>
          <a:p>
            <a:r>
              <a:rPr lang="en-US" dirty="0">
                <a:effectLst/>
                <a:latin typeface="Helvetica" pitchFamily="2" charset="0"/>
              </a:rPr>
              <a:t>Version—A 4-bit value that signifies which IP version is being used. </a:t>
            </a:r>
          </a:p>
          <a:p>
            <a:r>
              <a:rPr lang="en-US" dirty="0">
                <a:effectLst/>
                <a:latin typeface="Helvetica" pitchFamily="2" charset="0"/>
              </a:rPr>
              <a:t>For IPv6, this value is 6.</a:t>
            </a:r>
          </a:p>
          <a:p>
            <a:r>
              <a:rPr lang="en-US" dirty="0">
                <a:effectLst/>
                <a:latin typeface="Helvetica" pitchFamily="2" charset="0"/>
              </a:rPr>
              <a:t>Traffic class—An 8-bit field used by source hosts and forwarding routers to distinguish classes or priorities for IPv6 packets.</a:t>
            </a:r>
          </a:p>
          <a:p>
            <a:endParaRPr lang="en-US" dirty="0"/>
          </a:p>
        </p:txBody>
      </p:sp>
      <p:sp>
        <p:nvSpPr>
          <p:cNvPr id="6" name="Content Placeholder 5">
            <a:extLst>
              <a:ext uri="{FF2B5EF4-FFF2-40B4-BE49-F238E27FC236}">
                <a16:creationId xmlns:a16="http://schemas.microsoft.com/office/drawing/2014/main" id="{7FCD3B77-DC43-700C-A2DE-0315CA3D3AC2}"/>
              </a:ext>
            </a:extLst>
          </p:cNvPr>
          <p:cNvSpPr>
            <a:spLocks noGrp="1"/>
          </p:cNvSpPr>
          <p:nvPr>
            <p:ph sz="half" idx="2"/>
          </p:nvPr>
        </p:nvSpPr>
        <p:spPr/>
        <p:txBody>
          <a:bodyPr/>
          <a:lstStyle/>
          <a:p>
            <a:r>
              <a:rPr lang="en-US" dirty="0">
                <a:effectLst/>
                <a:latin typeface="Helvetica" pitchFamily="2" charset="0"/>
              </a:rPr>
              <a:t>Flow label—IPv6 allows sources to designate special handling by routers, such as nondefault quality of service (QoS) or real-time applications or service.</a:t>
            </a:r>
          </a:p>
          <a:p>
            <a:r>
              <a:rPr lang="en-US" dirty="0">
                <a:effectLst/>
                <a:latin typeface="Helvetica" pitchFamily="2" charset="0"/>
              </a:rPr>
              <a:t>Addressing—Each IP header contains 128-bit addresses that identify the source and destination hosts.</a:t>
            </a:r>
          </a:p>
          <a:p>
            <a:r>
              <a:rPr lang="en-US" dirty="0">
                <a:effectLst/>
                <a:latin typeface="Helvetica" pitchFamily="2" charset="0"/>
              </a:rPr>
              <a:t>Intermediate routers that use these addresses choose a path through the network for the packet.</a:t>
            </a:r>
          </a:p>
          <a:p>
            <a:endParaRPr lang="en-US" dirty="0"/>
          </a:p>
        </p:txBody>
      </p:sp>
    </p:spTree>
    <p:extLst>
      <p:ext uri="{BB962C8B-B14F-4D97-AF65-F5344CB8AC3E}">
        <p14:creationId xmlns:p14="http://schemas.microsoft.com/office/powerpoint/2010/main" val="378013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ea typeface="ＭＳ Ｐゴシック" pitchFamily="34" charset="-128"/>
              </a:rPr>
              <a:t>The Internet Protocol—Decentralization</a:t>
            </a:r>
            <a:endParaRPr lang="en-US" dirty="0"/>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solidFill>
            <a:schemeClr val="accent1">
              <a:lumMod val="60000"/>
              <a:lumOff val="40000"/>
            </a:schemeClr>
          </a:solidFill>
          <a:ln>
            <a:noFill/>
          </a:ln>
        </p:spPr>
        <p:txBody>
          <a:bodyPr/>
          <a:lstStyle/>
          <a:p>
            <a:r>
              <a:rPr lang="en-US" dirty="0"/>
              <a:t>IP networks are decentralized and dynamic</a:t>
            </a:r>
          </a:p>
          <a:p>
            <a:r>
              <a:rPr lang="en-US" dirty="0"/>
              <a:t>Packet might not reach its destination node or, if it reaches its destination, might be different from the original packet</a:t>
            </a:r>
          </a:p>
          <a:p>
            <a:r>
              <a:rPr lang="en-US" dirty="0"/>
              <a:t>A network node can use a checksum to tell if a packet header has changed</a:t>
            </a:r>
          </a:p>
          <a:p>
            <a:endParaRPr lang="en-US" dirty="0"/>
          </a:p>
          <a:p>
            <a:endParaRPr lang="en-US" dirty="0"/>
          </a:p>
        </p:txBody>
      </p:sp>
      <p:pic>
        <p:nvPicPr>
          <p:cNvPr id="5" name="Picture 4" descr="An illustration presents that three networks with no central server have multiple nodes that connect to each other. The first network is connected to the other two networks that lie parallel to each other and are interconnected."/>
          <p:cNvPicPr>
            <a:picLocks noChangeAspect="1"/>
          </p:cNvPicPr>
          <p:nvPr/>
        </p:nvPicPr>
        <p:blipFill>
          <a:blip r:embed="rId3" cstate="print"/>
          <a:stretch>
            <a:fillRect/>
          </a:stretch>
        </p:blipFill>
        <p:spPr>
          <a:xfrm>
            <a:off x="6765138" y="1508277"/>
            <a:ext cx="4011328" cy="3726981"/>
          </a:xfrm>
          <a:prstGeom prst="rect">
            <a:avLst/>
          </a:prstGeom>
        </p:spPr>
      </p:pic>
      <p:sp>
        <p:nvSpPr>
          <p:cNvPr id="8" name="Rectangle 7"/>
          <p:cNvSpPr/>
          <p:nvPr/>
        </p:nvSpPr>
        <p:spPr>
          <a:xfrm>
            <a:off x="6657473" y="5255477"/>
            <a:ext cx="4331369" cy="375301"/>
          </a:xfrm>
          <a:prstGeom prst="rect">
            <a:avLst/>
          </a:prstGeom>
        </p:spPr>
        <p:txBody>
          <a:bodyPr wrap="square">
            <a:spAutoFit/>
          </a:bodyPr>
          <a:lstStyle/>
          <a:p>
            <a:r>
              <a:rPr lang="en-US" b="1" dirty="0">
                <a:latin typeface="Arial" pitchFamily="34" charset="0"/>
                <a:cs typeface="Arial" pitchFamily="34" charset="0"/>
              </a:rPr>
              <a:t>FIGURE 5-5 </a:t>
            </a:r>
            <a:r>
              <a:rPr lang="en-US" dirty="0">
                <a:latin typeface="Arial" pitchFamily="34" charset="0"/>
                <a:cs typeface="Arial" pitchFamily="34" charset="0"/>
              </a:rPr>
              <a:t>Decentralized IP network. </a:t>
            </a:r>
          </a:p>
        </p:txBody>
      </p:sp>
    </p:spTree>
    <p:custDataLst>
      <p:tags r:id="rId1"/>
    </p:custDataLst>
    <p:extLst>
      <p:ext uri="{BB962C8B-B14F-4D97-AF65-F5344CB8AC3E}">
        <p14:creationId xmlns:p14="http://schemas.microsoft.com/office/powerpoint/2010/main" val="174106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IPv4 Header Checksum</a:t>
            </a:r>
          </a:p>
        </p:txBody>
      </p:sp>
      <p:pic>
        <p:nvPicPr>
          <p:cNvPr id="4" name="Picture 3" descr="An illustration presents that the 14 fields are listed as follows. The four-bit version field is the first header field in an I P packet. The second field of 4 bits is the internet header length, I H L. At the bottom of the I P header is the field data or the T C P segment. The differentiated services field is 8 bits. The 16-bit total length field is the next header in the I P packet. This is followed by the 16-bit identification field, the 3-bit flags field, the fragment offset field which is 13 bits long. Time to live, T T L, is of 8-bit field, followed by protocol, and by the 16-bit checksum field, which is highlighted. This is followed by the source I P address and by the destination I P address. The option field of variable length plus padding together contain 32 bits."/>
          <p:cNvPicPr>
            <a:picLocks noChangeAspect="1"/>
          </p:cNvPicPr>
          <p:nvPr/>
        </p:nvPicPr>
        <p:blipFill>
          <a:blip r:embed="rId4" cstate="print"/>
          <a:stretch>
            <a:fillRect/>
          </a:stretch>
        </p:blipFill>
        <p:spPr>
          <a:xfrm>
            <a:off x="2660102" y="1622176"/>
            <a:ext cx="7411084" cy="3399001"/>
          </a:xfrm>
          <a:prstGeom prst="rect">
            <a:avLst/>
          </a:prstGeom>
        </p:spPr>
      </p:pic>
      <p:sp>
        <p:nvSpPr>
          <p:cNvPr id="6" name="Rectangle 5"/>
          <p:cNvSpPr/>
          <p:nvPr/>
        </p:nvSpPr>
        <p:spPr>
          <a:xfrm>
            <a:off x="2566737" y="5046929"/>
            <a:ext cx="6096000" cy="369332"/>
          </a:xfrm>
          <a:prstGeom prst="rect">
            <a:avLst/>
          </a:prstGeom>
        </p:spPr>
        <p:txBody>
          <a:bodyPr>
            <a:spAutoFit/>
          </a:bodyPr>
          <a:lstStyle/>
          <a:p>
            <a:r>
              <a:rPr lang="en-US" b="1" dirty="0">
                <a:latin typeface="Arial" pitchFamily="34" charset="0"/>
                <a:cs typeface="Arial" pitchFamily="34" charset="0"/>
              </a:rPr>
              <a:t>FIGURE 5-6 </a:t>
            </a:r>
            <a:r>
              <a:rPr lang="en-US" dirty="0">
                <a:latin typeface="Arial" pitchFamily="34" charset="0"/>
                <a:cs typeface="Arial" pitchFamily="34" charset="0"/>
              </a:rPr>
              <a:t>IPv4 Header Checksum.</a:t>
            </a:r>
          </a:p>
        </p:txBody>
      </p:sp>
    </p:spTree>
    <p:custDataLst>
      <p:tags r:id="rId1"/>
    </p:custDataLst>
    <p:extLst>
      <p:ext uri="{BB962C8B-B14F-4D97-AF65-F5344CB8AC3E}">
        <p14:creationId xmlns:p14="http://schemas.microsoft.com/office/powerpoint/2010/main" val="352757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519D-6C9E-793C-0C3B-587610FD0E8A}"/>
              </a:ext>
            </a:extLst>
          </p:cNvPr>
          <p:cNvSpPr>
            <a:spLocks noGrp="1"/>
          </p:cNvSpPr>
          <p:nvPr>
            <p:ph type="title"/>
          </p:nvPr>
        </p:nvSpPr>
        <p:spPr/>
        <p:txBody>
          <a:bodyPr/>
          <a:lstStyle/>
          <a:p>
            <a:r>
              <a:rPr lang="en-US" dirty="0">
                <a:ea typeface="ＭＳ Ｐゴシック" pitchFamily="34" charset="-128"/>
              </a:rPr>
              <a:t>IPv4 Header Checksum</a:t>
            </a:r>
            <a:endParaRPr lang="en-US" dirty="0"/>
          </a:p>
        </p:txBody>
      </p:sp>
      <p:sp>
        <p:nvSpPr>
          <p:cNvPr id="3" name="Content Placeholder 2">
            <a:extLst>
              <a:ext uri="{FF2B5EF4-FFF2-40B4-BE49-F238E27FC236}">
                <a16:creationId xmlns:a16="http://schemas.microsoft.com/office/drawing/2014/main" id="{11AE8C02-B4A5-A74E-ED1F-9B794E2A5E3D}"/>
              </a:ext>
            </a:extLst>
          </p:cNvPr>
          <p:cNvSpPr>
            <a:spLocks noGrp="1"/>
          </p:cNvSpPr>
          <p:nvPr>
            <p:ph idx="1"/>
          </p:nvPr>
        </p:nvSpPr>
        <p:spPr/>
        <p:txBody>
          <a:bodyPr/>
          <a:lstStyle/>
          <a:p>
            <a:r>
              <a:rPr lang="en-US" dirty="0"/>
              <a:t>IPv4 Includes a header checksum, this checksum is altered anytime the header is altered</a:t>
            </a:r>
          </a:p>
          <a:p>
            <a:r>
              <a:rPr lang="en-US" dirty="0"/>
              <a:t>This obviously adds latency to the processing of this data, but it helps check for errors</a:t>
            </a:r>
          </a:p>
          <a:p>
            <a:r>
              <a:rPr lang="en-US" dirty="0"/>
              <a:t>IPv6 does not include checksums – this was done for increased performance</a:t>
            </a:r>
          </a:p>
        </p:txBody>
      </p:sp>
    </p:spTree>
    <p:extLst>
      <p:ext uri="{BB962C8B-B14F-4D97-AF65-F5344CB8AC3E}">
        <p14:creationId xmlns:p14="http://schemas.microsoft.com/office/powerpoint/2010/main" val="307252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IP Addressing: IPv4 versus IPv6</a:t>
            </a:r>
          </a:p>
        </p:txBody>
      </p:sp>
      <p:graphicFrame>
        <p:nvGraphicFramePr>
          <p:cNvPr id="3" name="Content Placeholder 2">
            <a:extLst>
              <a:ext uri="{FF2B5EF4-FFF2-40B4-BE49-F238E27FC236}">
                <a16:creationId xmlns:a16="http://schemas.microsoft.com/office/drawing/2014/main" id="{E169B031-94F2-40C2-9DFF-1FDAC638657D}"/>
              </a:ext>
            </a:extLst>
          </p:cNvPr>
          <p:cNvGraphicFramePr>
            <a:graphicFrameLocks noGrp="1"/>
          </p:cNvGraphicFramePr>
          <p:nvPr>
            <p:ph idx="1"/>
            <p:extLst>
              <p:ext uri="{D42A27DB-BD31-4B8C-83A1-F6EECF244321}">
                <p14:modId xmlns:p14="http://schemas.microsoft.com/office/powerpoint/2010/main" val="1689053693"/>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681558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ea typeface="ＭＳ Ｐゴシック" pitchFamily="34" charset="-128"/>
              </a:rPr>
              <a:t>IPv4</a:t>
            </a:r>
            <a:endParaRPr lang="en-US" dirty="0"/>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solidFill>
            <a:schemeClr val="accent3">
              <a:lumMod val="20000"/>
              <a:lumOff val="80000"/>
            </a:schemeClr>
          </a:solidFill>
          <a:ln>
            <a:noFill/>
          </a:ln>
        </p:spPr>
        <p:txBody>
          <a:bodyPr/>
          <a:lstStyle/>
          <a:p>
            <a:r>
              <a:rPr lang="en-US" dirty="0"/>
              <a:t>32-bit addresses (4 bytes)</a:t>
            </a:r>
          </a:p>
          <a:p>
            <a:r>
              <a:rPr lang="en-US" dirty="0"/>
              <a:t>Usually displayed in dot notation</a:t>
            </a:r>
          </a:p>
          <a:p>
            <a:r>
              <a:rPr lang="en-US" dirty="0"/>
              <a:t>Four separate 8-bit numbers (octets)</a:t>
            </a:r>
          </a:p>
          <a:p>
            <a:r>
              <a:rPr lang="en-US" dirty="0"/>
              <a:t>Octets separated by periods</a:t>
            </a:r>
          </a:p>
          <a:p>
            <a:r>
              <a:rPr lang="en-US" dirty="0"/>
              <a:t>Octet value is between 0 and 255</a:t>
            </a:r>
          </a:p>
          <a:p>
            <a:r>
              <a:rPr lang="en-US" dirty="0"/>
              <a:t>Example: </a:t>
            </a:r>
            <a:r>
              <a:rPr lang="en-US" b="1" dirty="0">
                <a:solidFill>
                  <a:schemeClr val="accent2">
                    <a:lumMod val="75000"/>
                  </a:schemeClr>
                </a:solidFill>
              </a:rPr>
              <a:t>192.168.0.1</a:t>
            </a:r>
          </a:p>
          <a:p>
            <a:r>
              <a:rPr lang="en-US" dirty="0"/>
              <a:t>IPv4 networks can be classful or classless</a:t>
            </a:r>
          </a:p>
          <a:p>
            <a:endParaRPr lang="en-US" dirty="0"/>
          </a:p>
          <a:p>
            <a:endParaRPr lang="en-US" dirty="0"/>
          </a:p>
        </p:txBody>
      </p:sp>
      <p:sp>
        <p:nvSpPr>
          <p:cNvPr id="6" name="Content Placeholder 5">
            <a:extLst>
              <a:ext uri="{FF2B5EF4-FFF2-40B4-BE49-F238E27FC236}">
                <a16:creationId xmlns:a16="http://schemas.microsoft.com/office/drawing/2014/main" id="{14366BF5-D8B6-43A7-BCBB-CF1EC0F44A5B}"/>
              </a:ext>
            </a:extLst>
          </p:cNvPr>
          <p:cNvSpPr>
            <a:spLocks noGrp="1"/>
          </p:cNvSpPr>
          <p:nvPr>
            <p:ph sz="half" idx="2"/>
          </p:nvPr>
        </p:nvSpPr>
        <p:spPr/>
        <p:txBody>
          <a:bodyPr/>
          <a:lstStyle/>
          <a:p>
            <a:pPr marL="0" indent="0">
              <a:buNone/>
            </a:pPr>
            <a:r>
              <a:rPr lang="en-US" dirty="0"/>
              <a:t>Dynamic Host Configuration Protocol (DHCP)</a:t>
            </a:r>
          </a:p>
          <a:p>
            <a:pPr lvl="1"/>
            <a:r>
              <a:rPr lang="en-US" dirty="0"/>
              <a:t>A standard method for internal devices to request and receive IP addresses and configuration information</a:t>
            </a:r>
          </a:p>
          <a:p>
            <a:r>
              <a:rPr lang="en-US" dirty="0"/>
              <a:t>Network address translation (NAT) and private IP addresses make it possible to continue using IPv4 well into the future</a:t>
            </a:r>
          </a:p>
          <a:p>
            <a:endParaRPr lang="en-US" dirty="0"/>
          </a:p>
          <a:p>
            <a:endParaRPr lang="en-US" dirty="0"/>
          </a:p>
        </p:txBody>
      </p:sp>
    </p:spTree>
    <p:custDataLst>
      <p:tags r:id="rId1"/>
    </p:custDataLst>
    <p:extLst>
      <p:ext uri="{BB962C8B-B14F-4D97-AF65-F5344CB8AC3E}">
        <p14:creationId xmlns:p14="http://schemas.microsoft.com/office/powerpoint/2010/main" val="276473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644356-D3D8-C0A6-B1C0-E65C29A54637}"/>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47452DF0-A219-ABF5-DDD6-531A6AB14199}"/>
              </a:ext>
            </a:extLst>
          </p:cNvPr>
          <p:cNvSpPr>
            <a:spLocks noGrp="1"/>
          </p:cNvSpPr>
          <p:nvPr>
            <p:ph idx="1"/>
          </p:nvPr>
        </p:nvSpPr>
        <p:spPr/>
        <p:txBody>
          <a:bodyPr>
            <a:normAutofit fontScale="92500" lnSpcReduction="10000"/>
          </a:bodyPr>
          <a:lstStyle/>
          <a:p>
            <a:r>
              <a:rPr lang="en-US" b="0" i="0" dirty="0">
                <a:solidFill>
                  <a:srgbClr val="273239"/>
                </a:solidFill>
                <a:effectLst/>
                <a:latin typeface="urw-din"/>
              </a:rPr>
              <a:t>To access the Internet, one public IP address is needed, but we can use a private IP address in our private network. </a:t>
            </a:r>
          </a:p>
          <a:p>
            <a:r>
              <a:rPr lang="en-US" b="0" i="0" dirty="0">
                <a:solidFill>
                  <a:srgbClr val="273239"/>
                </a:solidFill>
                <a:effectLst/>
                <a:latin typeface="urw-din"/>
              </a:rPr>
              <a:t>The idea of NAT is to allow multiple devices to access the Internet through a single public address. </a:t>
            </a:r>
          </a:p>
          <a:p>
            <a:r>
              <a:rPr lang="en-US" b="0" i="0" dirty="0">
                <a:solidFill>
                  <a:srgbClr val="273239"/>
                </a:solidFill>
                <a:effectLst/>
                <a:latin typeface="urw-din"/>
              </a:rPr>
              <a:t>To achieve this, the translation of a private IP address to a public IP address is required. </a:t>
            </a:r>
          </a:p>
          <a:p>
            <a:r>
              <a:rPr lang="en-US" b="1" i="0" dirty="0">
                <a:solidFill>
                  <a:srgbClr val="273239"/>
                </a:solidFill>
                <a:effectLst/>
                <a:latin typeface="urw-din"/>
              </a:rPr>
              <a:t>Network Address Translation (NAT)</a:t>
            </a:r>
            <a:r>
              <a:rPr lang="en-US" b="0" i="0" dirty="0">
                <a:solidFill>
                  <a:srgbClr val="273239"/>
                </a:solidFill>
                <a:effectLst/>
                <a:latin typeface="urw-din"/>
              </a:rPr>
              <a:t> is a process in which one or more local IP address is translated into one or more Global IP address and vice versa in order to provide Internet access to the local hosts. </a:t>
            </a:r>
          </a:p>
          <a:p>
            <a:r>
              <a:rPr lang="en-US" b="0" i="0" dirty="0">
                <a:solidFill>
                  <a:srgbClr val="273239"/>
                </a:solidFill>
                <a:effectLst/>
                <a:latin typeface="urw-din"/>
              </a:rPr>
              <a:t>Also, it does the translation of port numbers i.e. masks the port number of the host with another port number, in the packet that will be routed to the destination. </a:t>
            </a:r>
          </a:p>
          <a:p>
            <a:r>
              <a:rPr lang="en-US" b="0" i="0" dirty="0">
                <a:solidFill>
                  <a:srgbClr val="273239"/>
                </a:solidFill>
                <a:effectLst/>
                <a:latin typeface="urw-din"/>
              </a:rPr>
              <a:t>It then makes the corresponding entries of IP address and port number in the NAT table. </a:t>
            </a:r>
          </a:p>
          <a:p>
            <a:r>
              <a:rPr lang="en-US" b="0" i="0" dirty="0">
                <a:solidFill>
                  <a:srgbClr val="273239"/>
                </a:solidFill>
                <a:effectLst/>
                <a:latin typeface="urw-din"/>
              </a:rPr>
              <a:t>NAT generally operates on a router or firewall. </a:t>
            </a:r>
            <a:endParaRPr lang="en-US" dirty="0"/>
          </a:p>
        </p:txBody>
      </p:sp>
    </p:spTree>
    <p:extLst>
      <p:ext uri="{BB962C8B-B14F-4D97-AF65-F5344CB8AC3E}">
        <p14:creationId xmlns:p14="http://schemas.microsoft.com/office/powerpoint/2010/main" val="264921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8BB2-D9FE-4D08-88BE-C1FCA1CB1B5F}"/>
              </a:ext>
            </a:extLst>
          </p:cNvPr>
          <p:cNvSpPr>
            <a:spLocks noGrp="1"/>
          </p:cNvSpPr>
          <p:nvPr>
            <p:ph type="title"/>
          </p:nvPr>
        </p:nvSpPr>
        <p:spPr/>
        <p:txBody>
          <a:bodyPr/>
          <a:lstStyle/>
          <a:p>
            <a:r>
              <a:rPr lang="en-US" dirty="0"/>
              <a:t>Learning Objective(s) and Key Concepts</a:t>
            </a:r>
          </a:p>
        </p:txBody>
      </p:sp>
      <p:sp>
        <p:nvSpPr>
          <p:cNvPr id="5" name="Content Placeholder 2">
            <a:extLst>
              <a:ext uri="{FF2B5EF4-FFF2-40B4-BE49-F238E27FC236}">
                <a16:creationId xmlns:a16="http://schemas.microsoft.com/office/drawing/2014/main" id="{7B2A79CE-6DD2-4957-85B0-FF808115C67E}"/>
              </a:ext>
            </a:extLst>
          </p:cNvPr>
          <p:cNvSpPr txBox="1">
            <a:spLocks/>
          </p:cNvSpPr>
          <p:nvPr/>
        </p:nvSpPr>
        <p:spPr>
          <a:xfrm>
            <a:off x="914400" y="1450560"/>
            <a:ext cx="4855464" cy="741680"/>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Learning Objective(s)</a:t>
            </a:r>
          </a:p>
        </p:txBody>
      </p:sp>
      <p:sp>
        <p:nvSpPr>
          <p:cNvPr id="3" name="Content Placeholder 2">
            <a:extLst>
              <a:ext uri="{FF2B5EF4-FFF2-40B4-BE49-F238E27FC236}">
                <a16:creationId xmlns:a16="http://schemas.microsoft.com/office/drawing/2014/main" id="{EF0382DD-6D5E-4D45-8E93-7DA7DBD86778}"/>
              </a:ext>
            </a:extLst>
          </p:cNvPr>
          <p:cNvSpPr>
            <a:spLocks noGrp="1"/>
          </p:cNvSpPr>
          <p:nvPr>
            <p:ph sz="half" idx="1"/>
          </p:nvPr>
        </p:nvSpPr>
        <p:spPr>
          <a:xfrm>
            <a:off x="914400" y="2280478"/>
            <a:ext cx="4855464" cy="3910010"/>
          </a:xfrm>
        </p:spPr>
        <p:txBody>
          <a:bodyPr/>
          <a:lstStyle/>
          <a:p>
            <a:r>
              <a:rPr lang="en-US" dirty="0"/>
              <a:t>Differentiate between the standards, specifications, technologies, and infrastructure that drive current LAN connectivity.</a:t>
            </a:r>
          </a:p>
          <a:p>
            <a:endParaRPr lang="en-US" dirty="0"/>
          </a:p>
          <a:p>
            <a:endParaRPr lang="en-US" dirty="0"/>
          </a:p>
          <a:p>
            <a:endParaRPr lang="en-US" dirty="0"/>
          </a:p>
        </p:txBody>
      </p:sp>
      <p:sp>
        <p:nvSpPr>
          <p:cNvPr id="7" name="Content Placeholder 2">
            <a:extLst>
              <a:ext uri="{FF2B5EF4-FFF2-40B4-BE49-F238E27FC236}">
                <a16:creationId xmlns:a16="http://schemas.microsoft.com/office/drawing/2014/main" id="{6C709A97-D956-44E5-B559-D550D671259C}"/>
              </a:ext>
            </a:extLst>
          </p:cNvPr>
          <p:cNvSpPr txBox="1">
            <a:spLocks/>
          </p:cNvSpPr>
          <p:nvPr/>
        </p:nvSpPr>
        <p:spPr>
          <a:xfrm>
            <a:off x="6415368" y="1478721"/>
            <a:ext cx="4855464" cy="713519"/>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Key Concepts</a:t>
            </a:r>
          </a:p>
        </p:txBody>
      </p:sp>
      <p:sp>
        <p:nvSpPr>
          <p:cNvPr id="4" name="Content Placeholder 3">
            <a:extLst>
              <a:ext uri="{FF2B5EF4-FFF2-40B4-BE49-F238E27FC236}">
                <a16:creationId xmlns:a16="http://schemas.microsoft.com/office/drawing/2014/main" id="{AAA3075D-D6A2-4D7C-9E89-5646A54920BA}"/>
              </a:ext>
            </a:extLst>
          </p:cNvPr>
          <p:cNvSpPr>
            <a:spLocks noGrp="1"/>
          </p:cNvSpPr>
          <p:nvPr>
            <p:ph sz="half" idx="2"/>
          </p:nvPr>
        </p:nvSpPr>
        <p:spPr>
          <a:xfrm>
            <a:off x="6415368" y="2280478"/>
            <a:ext cx="4862232" cy="3910010"/>
          </a:xfrm>
        </p:spPr>
        <p:txBody>
          <a:bodyPr/>
          <a:lstStyle/>
          <a:p>
            <a:r>
              <a:rPr lang="en-US" dirty="0"/>
              <a:t>The Network and Transport Layers of the OSI model</a:t>
            </a:r>
          </a:p>
          <a:p>
            <a:r>
              <a:rPr lang="en-US" dirty="0"/>
              <a:t>Internet Protocol (IP)</a:t>
            </a:r>
          </a:p>
          <a:p>
            <a:r>
              <a:rPr lang="en-US" dirty="0"/>
              <a:t>IP device addressing using IPv4 and IPv6</a:t>
            </a:r>
          </a:p>
          <a:p>
            <a:r>
              <a:rPr lang="en-US" dirty="0"/>
              <a:t>IP-based communications</a:t>
            </a:r>
          </a:p>
          <a:p>
            <a:r>
              <a:rPr lang="en-US" dirty="0"/>
              <a:t>Connectionless versus connection-oriented communications</a:t>
            </a:r>
          </a:p>
          <a:p>
            <a:pPr marL="0" indent="0">
              <a:buNone/>
            </a:pPr>
            <a:endParaRPr lang="en-US" dirty="0"/>
          </a:p>
        </p:txBody>
      </p:sp>
    </p:spTree>
    <p:custDataLst>
      <p:tags r:id="rId1"/>
    </p:custDataLst>
    <p:extLst>
      <p:ext uri="{BB962C8B-B14F-4D97-AF65-F5344CB8AC3E}">
        <p14:creationId xmlns:p14="http://schemas.microsoft.com/office/powerpoint/2010/main" val="361809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B9256-1E6B-86D6-04E4-AB1C7E4E7B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EC1964-7417-7B7D-8416-83D3715D54DF}"/>
              </a:ext>
            </a:extLst>
          </p:cNvPr>
          <p:cNvSpPr>
            <a:spLocks noGrp="1"/>
          </p:cNvSpPr>
          <p:nvPr>
            <p:ph idx="1"/>
          </p:nvPr>
        </p:nvSpPr>
        <p:spPr/>
        <p:txBody>
          <a:bodyPr/>
          <a:lstStyle/>
          <a:p>
            <a:pPr algn="l" fontAlgn="base"/>
            <a:r>
              <a:rPr lang="en-US" b="1" i="0" dirty="0">
                <a:solidFill>
                  <a:srgbClr val="273239"/>
                </a:solidFill>
                <a:effectLst/>
                <a:latin typeface="urw-din"/>
              </a:rPr>
              <a:t>Network Address Translation (NAT) working –</a:t>
            </a:r>
            <a:r>
              <a:rPr lang="en-US" b="0" i="0" dirty="0">
                <a:solidFill>
                  <a:srgbClr val="273239"/>
                </a:solidFill>
                <a:effectLst/>
                <a:latin typeface="urw-din"/>
              </a:rPr>
              <a:t> </a:t>
            </a:r>
            <a:endParaRPr lang="en-US" dirty="0">
              <a:solidFill>
                <a:srgbClr val="273239"/>
              </a:solidFill>
              <a:latin typeface="urw-din"/>
            </a:endParaRPr>
          </a:p>
          <a:p>
            <a:pPr algn="l" fontAlgn="base"/>
            <a:r>
              <a:rPr lang="en-US" b="0" i="0" dirty="0">
                <a:solidFill>
                  <a:srgbClr val="273239"/>
                </a:solidFill>
                <a:effectLst/>
                <a:latin typeface="urw-din"/>
              </a:rPr>
              <a:t>Generally, the border router is configured for NAT </a:t>
            </a:r>
            <a:r>
              <a:rPr lang="en-US" b="0" i="0" dirty="0" err="1">
                <a:solidFill>
                  <a:srgbClr val="273239"/>
                </a:solidFill>
                <a:effectLst/>
                <a:latin typeface="urw-din"/>
              </a:rPr>
              <a:t>i.e</a:t>
            </a:r>
            <a:r>
              <a:rPr lang="en-US" b="0" i="0" dirty="0">
                <a:solidFill>
                  <a:srgbClr val="273239"/>
                </a:solidFill>
                <a:effectLst/>
                <a:latin typeface="urw-din"/>
              </a:rPr>
              <a:t> the router which has one interface in the local (inside) network and one interface in the global (outside) network. </a:t>
            </a:r>
          </a:p>
          <a:p>
            <a:pPr algn="l" fontAlgn="base"/>
            <a:r>
              <a:rPr lang="en-US" b="0" i="0" dirty="0">
                <a:solidFill>
                  <a:srgbClr val="273239"/>
                </a:solidFill>
                <a:effectLst/>
                <a:latin typeface="urw-din"/>
              </a:rPr>
              <a:t>When a packet traverse outside the local (inside) network, then NAT converts that local (private) IP address to a global (public) IP address. </a:t>
            </a:r>
          </a:p>
          <a:p>
            <a:pPr algn="l" fontAlgn="base"/>
            <a:r>
              <a:rPr lang="en-US" b="0" i="0" dirty="0">
                <a:solidFill>
                  <a:srgbClr val="273239"/>
                </a:solidFill>
                <a:effectLst/>
                <a:latin typeface="urw-din"/>
              </a:rPr>
              <a:t>When a packet enters the local network, the global (public) IP address is converted to a local (private) IP address. </a:t>
            </a:r>
          </a:p>
          <a:p>
            <a:pPr algn="l" fontAlgn="base"/>
            <a:r>
              <a:rPr lang="en-US" b="0" i="0" dirty="0">
                <a:solidFill>
                  <a:srgbClr val="273239"/>
                </a:solidFill>
                <a:effectLst/>
                <a:latin typeface="urw-din"/>
              </a:rPr>
              <a:t>If NAT runs out of addresses, i.e., no address is left in the pool configured then the packets will be dropped and an Internet Control Message Protocol (ICMP) host unreachable packet to the destination is sent. </a:t>
            </a:r>
          </a:p>
          <a:p>
            <a:endParaRPr lang="en-US" dirty="0"/>
          </a:p>
        </p:txBody>
      </p:sp>
    </p:spTree>
    <p:extLst>
      <p:ext uri="{BB962C8B-B14F-4D97-AF65-F5344CB8AC3E}">
        <p14:creationId xmlns:p14="http://schemas.microsoft.com/office/powerpoint/2010/main" val="112061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8809-7200-636C-0FEF-147E8642D0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35F703-65DB-7249-B0AE-B8700F3B4859}"/>
              </a:ext>
            </a:extLst>
          </p:cNvPr>
          <p:cNvSpPr>
            <a:spLocks noGrp="1"/>
          </p:cNvSpPr>
          <p:nvPr>
            <p:ph idx="1"/>
          </p:nvPr>
        </p:nvSpPr>
        <p:spPr/>
        <p:txBody>
          <a:bodyPr>
            <a:normAutofit fontScale="92500" lnSpcReduction="10000"/>
          </a:bodyPr>
          <a:lstStyle/>
          <a:p>
            <a:r>
              <a:rPr lang="en-US" b="1" i="0" dirty="0">
                <a:solidFill>
                  <a:srgbClr val="273239"/>
                </a:solidFill>
                <a:effectLst/>
                <a:latin typeface="urw-din"/>
              </a:rPr>
              <a:t>Why mask port numbers ?   </a:t>
            </a:r>
          </a:p>
          <a:p>
            <a:r>
              <a:rPr lang="en-US" b="0" i="0" dirty="0">
                <a:solidFill>
                  <a:srgbClr val="273239"/>
                </a:solidFill>
                <a:effectLst/>
                <a:latin typeface="urw-din"/>
              </a:rPr>
              <a:t>Suppose, in a network, two hosts A and B are connected. </a:t>
            </a:r>
          </a:p>
          <a:p>
            <a:r>
              <a:rPr lang="en-US" b="0" i="0" dirty="0">
                <a:solidFill>
                  <a:srgbClr val="273239"/>
                </a:solidFill>
                <a:effectLst/>
                <a:latin typeface="urw-din"/>
              </a:rPr>
              <a:t>Now, both request for the same destination, on the same port number, say 1000, on the host side, at the same time. </a:t>
            </a:r>
          </a:p>
          <a:p>
            <a:r>
              <a:rPr lang="en-US" b="0" i="0" dirty="0">
                <a:solidFill>
                  <a:srgbClr val="273239"/>
                </a:solidFill>
                <a:effectLst/>
                <a:latin typeface="urw-din"/>
              </a:rPr>
              <a:t>If NAT does only translation of IP addresses, then when their packets will arrive at the NAT, both of their IP addresses would be masked by the public IP address of the network and sent to the destination. </a:t>
            </a:r>
          </a:p>
          <a:p>
            <a:r>
              <a:rPr lang="en-US" b="0" i="0" dirty="0">
                <a:solidFill>
                  <a:srgbClr val="273239"/>
                </a:solidFill>
                <a:effectLst/>
                <a:latin typeface="urw-din"/>
              </a:rPr>
              <a:t>Destination will send replies to the public IP address of the router. </a:t>
            </a:r>
          </a:p>
          <a:p>
            <a:r>
              <a:rPr lang="en-US" b="0" i="0" dirty="0">
                <a:solidFill>
                  <a:srgbClr val="273239"/>
                </a:solidFill>
                <a:effectLst/>
                <a:latin typeface="urw-din"/>
              </a:rPr>
              <a:t>Thus, on receiving a reply, it will be unclear to NAT as to which reply belongs to which host (because source port numbers for both A and B are the same). </a:t>
            </a:r>
          </a:p>
          <a:p>
            <a:r>
              <a:rPr lang="en-US" b="0" i="0" dirty="0">
                <a:solidFill>
                  <a:srgbClr val="273239"/>
                </a:solidFill>
                <a:effectLst/>
                <a:latin typeface="urw-din"/>
              </a:rPr>
              <a:t>Hence, to avoid such a problem, NAT masks the source port number as well and makes an entry in the NAT table. </a:t>
            </a:r>
            <a:endParaRPr lang="en-US" dirty="0"/>
          </a:p>
        </p:txBody>
      </p:sp>
    </p:spTree>
    <p:extLst>
      <p:ext uri="{BB962C8B-B14F-4D97-AF65-F5344CB8AC3E}">
        <p14:creationId xmlns:p14="http://schemas.microsoft.com/office/powerpoint/2010/main" val="362131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5F8A-29EE-DE01-845D-C292DBA2AADD}"/>
              </a:ext>
            </a:extLst>
          </p:cNvPr>
          <p:cNvSpPr>
            <a:spLocks noGrp="1"/>
          </p:cNvSpPr>
          <p:nvPr>
            <p:ph type="title"/>
          </p:nvPr>
        </p:nvSpPr>
        <p:spPr/>
        <p:txBody>
          <a:bodyPr/>
          <a:lstStyle/>
          <a:p>
            <a:r>
              <a:rPr lang="en-US" dirty="0"/>
              <a:t>NAT</a:t>
            </a:r>
          </a:p>
        </p:txBody>
      </p:sp>
      <p:sp>
        <p:nvSpPr>
          <p:cNvPr id="5" name="Content Placeholder 4">
            <a:extLst>
              <a:ext uri="{FF2B5EF4-FFF2-40B4-BE49-F238E27FC236}">
                <a16:creationId xmlns:a16="http://schemas.microsoft.com/office/drawing/2014/main" id="{6D812A1E-46A9-5619-7FE3-4C432BC4C3BB}"/>
              </a:ext>
            </a:extLst>
          </p:cNvPr>
          <p:cNvSpPr>
            <a:spLocks noGrp="1"/>
          </p:cNvSpPr>
          <p:nvPr>
            <p:ph idx="1"/>
          </p:nvPr>
        </p:nvSpPr>
        <p:spPr/>
        <p:txBody>
          <a:bodyPr/>
          <a:lstStyle/>
          <a:p>
            <a:pPr algn="l" fontAlgn="base"/>
            <a:r>
              <a:rPr lang="en-US" b="1" i="0" dirty="0">
                <a:solidFill>
                  <a:srgbClr val="273239"/>
                </a:solidFill>
                <a:effectLst/>
                <a:latin typeface="urw-din"/>
              </a:rPr>
              <a:t>Network Address Translation (NAT) Types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There are 3 ways to configure NAT: </a:t>
            </a:r>
            <a:br>
              <a:rPr lang="en-US" b="0" i="0" dirty="0">
                <a:solidFill>
                  <a:srgbClr val="273239"/>
                </a:solidFill>
                <a:effectLst/>
                <a:latin typeface="urw-din"/>
              </a:rPr>
            </a:br>
            <a:r>
              <a:rPr lang="en-US" b="0" i="0" dirty="0">
                <a:solidFill>
                  <a:srgbClr val="273239"/>
                </a:solidFill>
                <a:effectLst/>
                <a:latin typeface="urw-din"/>
              </a:rPr>
              <a:t> </a:t>
            </a:r>
          </a:p>
          <a:p>
            <a:pPr algn="l" fontAlgn="base">
              <a:buFont typeface="+mj-lt"/>
              <a:buAutoNum type="arabicPeriod"/>
            </a:pPr>
            <a:r>
              <a:rPr lang="en-US" b="1" i="0" dirty="0">
                <a:solidFill>
                  <a:srgbClr val="273239"/>
                </a:solidFill>
                <a:effectLst/>
                <a:latin typeface="urw-din"/>
              </a:rPr>
              <a:t>Static NAT –</a:t>
            </a:r>
            <a:r>
              <a:rPr lang="en-US" b="0" i="0" dirty="0">
                <a:solidFill>
                  <a:srgbClr val="273239"/>
                </a:solidFill>
                <a:effectLst/>
                <a:latin typeface="urw-din"/>
              </a:rPr>
              <a:t> In this, a single unregistered (Private) IP address is mapped with a legally registered (Public) IP address </a:t>
            </a:r>
            <a:r>
              <a:rPr lang="en-US" b="0" i="0" dirty="0" err="1">
                <a:solidFill>
                  <a:srgbClr val="273239"/>
                </a:solidFill>
                <a:effectLst/>
                <a:latin typeface="urw-din"/>
              </a:rPr>
              <a:t>i.e</a:t>
            </a:r>
            <a:r>
              <a:rPr lang="en-US" b="0" i="0" dirty="0">
                <a:solidFill>
                  <a:srgbClr val="273239"/>
                </a:solidFill>
                <a:effectLst/>
                <a:latin typeface="urw-din"/>
              </a:rPr>
              <a:t> one-to-one mapping between local and global addresses. This is generally used for Web hosting. </a:t>
            </a:r>
          </a:p>
          <a:p>
            <a:pPr algn="l" fontAlgn="base">
              <a:buFont typeface="+mj-lt"/>
              <a:buAutoNum type="arabicPeriod"/>
            </a:pPr>
            <a:r>
              <a:rPr lang="en-US" b="0" i="0" dirty="0">
                <a:solidFill>
                  <a:srgbClr val="273239"/>
                </a:solidFill>
                <a:effectLst/>
                <a:latin typeface="urw-din"/>
              </a:rPr>
              <a:t>These are not used in organizations as there are many devices that will need Internet access and to provide Internet access, a public IP address is needed. </a:t>
            </a:r>
          </a:p>
          <a:p>
            <a:pPr algn="l" fontAlgn="base">
              <a:buFont typeface="+mj-lt"/>
              <a:buAutoNum type="arabicPeriod"/>
            </a:pPr>
            <a:r>
              <a:rPr lang="en-US" b="0" i="0" dirty="0">
                <a:solidFill>
                  <a:srgbClr val="273239"/>
                </a:solidFill>
                <a:effectLst/>
                <a:latin typeface="urw-din"/>
              </a:rPr>
              <a:t>Suppose, if there are 3000 devices that need access to the Internet, the organization must buy 3000 public addresses that will be very costly. </a:t>
            </a:r>
            <a:br>
              <a:rPr lang="en-US" b="0" i="0" dirty="0">
                <a:solidFill>
                  <a:srgbClr val="273239"/>
                </a:solidFill>
                <a:effectLst/>
                <a:latin typeface="urw-din"/>
              </a:rPr>
            </a:br>
            <a:r>
              <a:rPr lang="en-US" b="0" i="0" dirty="0">
                <a:solidFill>
                  <a:srgbClr val="273239"/>
                </a:solidFill>
                <a:effectLst/>
                <a:latin typeface="urw-din"/>
              </a:rPr>
              <a:t> </a:t>
            </a:r>
          </a:p>
          <a:p>
            <a:endParaRPr lang="en-US" dirty="0"/>
          </a:p>
        </p:txBody>
      </p:sp>
    </p:spTree>
    <p:extLst>
      <p:ext uri="{BB962C8B-B14F-4D97-AF65-F5344CB8AC3E}">
        <p14:creationId xmlns:p14="http://schemas.microsoft.com/office/powerpoint/2010/main" val="361984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1EE6-43D3-77FE-E6BE-FA24C9AE06C7}"/>
              </a:ext>
            </a:extLst>
          </p:cNvPr>
          <p:cNvSpPr>
            <a:spLocks noGrp="1"/>
          </p:cNvSpPr>
          <p:nvPr>
            <p:ph type="title"/>
          </p:nvPr>
        </p:nvSpPr>
        <p:spPr/>
        <p:txBody>
          <a:bodyPr/>
          <a:lstStyle/>
          <a:p>
            <a:r>
              <a:rPr lang="en-US" dirty="0"/>
              <a:t>NAT</a:t>
            </a:r>
          </a:p>
        </p:txBody>
      </p:sp>
      <p:sp>
        <p:nvSpPr>
          <p:cNvPr id="3" name="Content Placeholder 2">
            <a:extLst>
              <a:ext uri="{FF2B5EF4-FFF2-40B4-BE49-F238E27FC236}">
                <a16:creationId xmlns:a16="http://schemas.microsoft.com/office/drawing/2014/main" id="{23476B27-D3A2-9205-54B7-DD3551364818}"/>
              </a:ext>
            </a:extLst>
          </p:cNvPr>
          <p:cNvSpPr>
            <a:spLocks noGrp="1"/>
          </p:cNvSpPr>
          <p:nvPr>
            <p:ph idx="1"/>
          </p:nvPr>
        </p:nvSpPr>
        <p:spPr/>
        <p:txBody>
          <a:bodyPr/>
          <a:lstStyle/>
          <a:p>
            <a:r>
              <a:rPr lang="en-US" b="1" i="0" dirty="0">
                <a:solidFill>
                  <a:srgbClr val="273239"/>
                </a:solidFill>
                <a:effectLst/>
                <a:latin typeface="urw-din"/>
              </a:rPr>
              <a:t>Dynamic NAT –</a:t>
            </a:r>
            <a:r>
              <a:rPr lang="en-US" b="0" i="0" dirty="0">
                <a:solidFill>
                  <a:srgbClr val="273239"/>
                </a:solidFill>
                <a:effectLst/>
                <a:latin typeface="urw-din"/>
              </a:rPr>
              <a:t> In this type of NAT, an unregistered IP address is translated into a registered (Public) IP address from a pool of public IP addresses. </a:t>
            </a:r>
          </a:p>
          <a:p>
            <a:r>
              <a:rPr lang="en-US" b="0" i="0" dirty="0">
                <a:solidFill>
                  <a:srgbClr val="273239"/>
                </a:solidFill>
                <a:effectLst/>
                <a:latin typeface="urw-din"/>
              </a:rPr>
              <a:t>If the IP address of the pool is not free, then the packet will be dropped as only a fixed number of private IP addresses can be translated to public addresses. </a:t>
            </a:r>
          </a:p>
          <a:p>
            <a:r>
              <a:rPr lang="en-US" b="0" i="0" dirty="0">
                <a:solidFill>
                  <a:srgbClr val="273239"/>
                </a:solidFill>
                <a:effectLst/>
                <a:latin typeface="urw-din"/>
              </a:rPr>
              <a:t>Suppose, if there is a pool of 2 public IP addresses then only 2 private IP addresses can be translated at a given time. </a:t>
            </a:r>
          </a:p>
          <a:p>
            <a:r>
              <a:rPr lang="en-US" b="0" i="0" dirty="0">
                <a:solidFill>
                  <a:srgbClr val="273239"/>
                </a:solidFill>
                <a:effectLst/>
                <a:latin typeface="urw-din"/>
              </a:rPr>
              <a:t>If 3rd private IP address wants to access the Internet, then the packet will be dropped therefore many private IP addresses are mapped to a pool of public IP addresses. </a:t>
            </a:r>
          </a:p>
          <a:p>
            <a:r>
              <a:rPr lang="en-US" b="0" i="0" dirty="0">
                <a:solidFill>
                  <a:srgbClr val="273239"/>
                </a:solidFill>
                <a:effectLst/>
                <a:latin typeface="urw-din"/>
              </a:rPr>
              <a:t>NAT is used when the number of users who want to access the Internet is fixed. </a:t>
            </a:r>
          </a:p>
          <a:p>
            <a:r>
              <a:rPr lang="en-US" b="0" i="0" dirty="0">
                <a:solidFill>
                  <a:srgbClr val="273239"/>
                </a:solidFill>
                <a:effectLst/>
                <a:latin typeface="urw-din"/>
              </a:rPr>
              <a:t>This is also very costly as the organization must buy many global IP addresses to make a pool. </a:t>
            </a:r>
            <a:br>
              <a:rPr lang="en-US" b="0" i="0" dirty="0">
                <a:solidFill>
                  <a:srgbClr val="273239"/>
                </a:solidFill>
                <a:effectLst/>
                <a:latin typeface="urw-din"/>
              </a:rPr>
            </a:br>
            <a:r>
              <a:rPr lang="en-US" b="0" i="0" dirty="0">
                <a:solidFill>
                  <a:srgbClr val="273239"/>
                </a:solidFill>
                <a:effectLst/>
                <a:latin typeface="urw-din"/>
              </a:rPr>
              <a:t> </a:t>
            </a:r>
          </a:p>
          <a:p>
            <a:endParaRPr lang="en-US" dirty="0"/>
          </a:p>
        </p:txBody>
      </p:sp>
    </p:spTree>
    <p:extLst>
      <p:ext uri="{BB962C8B-B14F-4D97-AF65-F5344CB8AC3E}">
        <p14:creationId xmlns:p14="http://schemas.microsoft.com/office/powerpoint/2010/main" val="136110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8C74C-5AC8-0A1F-D4E1-3B00A9E9C397}"/>
              </a:ext>
            </a:extLst>
          </p:cNvPr>
          <p:cNvSpPr>
            <a:spLocks noGrp="1"/>
          </p:cNvSpPr>
          <p:nvPr>
            <p:ph type="title"/>
          </p:nvPr>
        </p:nvSpPr>
        <p:spPr/>
        <p:txBody>
          <a:bodyPr/>
          <a:lstStyle/>
          <a:p>
            <a:r>
              <a:rPr lang="en-US" dirty="0"/>
              <a:t>NAT</a:t>
            </a:r>
          </a:p>
        </p:txBody>
      </p:sp>
      <p:sp>
        <p:nvSpPr>
          <p:cNvPr id="3" name="Content Placeholder 2">
            <a:extLst>
              <a:ext uri="{FF2B5EF4-FFF2-40B4-BE49-F238E27FC236}">
                <a16:creationId xmlns:a16="http://schemas.microsoft.com/office/drawing/2014/main" id="{4521EE95-EB4B-4D4B-4F24-FA70E96A384A}"/>
              </a:ext>
            </a:extLst>
          </p:cNvPr>
          <p:cNvSpPr>
            <a:spLocks noGrp="1"/>
          </p:cNvSpPr>
          <p:nvPr>
            <p:ph idx="1"/>
          </p:nvPr>
        </p:nvSpPr>
        <p:spPr/>
        <p:txBody>
          <a:bodyPr/>
          <a:lstStyle/>
          <a:p>
            <a:r>
              <a:rPr lang="en-US" b="1" i="0" dirty="0">
                <a:solidFill>
                  <a:srgbClr val="273239"/>
                </a:solidFill>
                <a:effectLst/>
                <a:latin typeface="urw-din"/>
              </a:rPr>
              <a:t>Port Address Translation (PAT) –</a:t>
            </a:r>
            <a:r>
              <a:rPr lang="en-US" b="0" i="0" dirty="0">
                <a:solidFill>
                  <a:srgbClr val="273239"/>
                </a:solidFill>
                <a:effectLst/>
                <a:latin typeface="urw-din"/>
              </a:rPr>
              <a:t> This is also known as NAT overload. In this, many local (private) IP addresses can be translated to a single registered IP address. </a:t>
            </a:r>
          </a:p>
          <a:p>
            <a:r>
              <a:rPr lang="en-US" b="0" i="0" dirty="0">
                <a:solidFill>
                  <a:srgbClr val="273239"/>
                </a:solidFill>
                <a:effectLst/>
                <a:latin typeface="urw-din"/>
              </a:rPr>
              <a:t>Port numbers are used to distinguish the traffic i.e., which traffic belongs to which IP address. </a:t>
            </a:r>
          </a:p>
          <a:p>
            <a:r>
              <a:rPr lang="en-US" b="0" i="0" dirty="0">
                <a:solidFill>
                  <a:srgbClr val="273239"/>
                </a:solidFill>
                <a:effectLst/>
                <a:latin typeface="urw-din"/>
              </a:rPr>
              <a:t>This is most frequently used as it is cost-effective as thousands of users can be connected to the Internet by using only one real global (public) IP address. </a:t>
            </a:r>
          </a:p>
          <a:p>
            <a:endParaRPr lang="en-US" dirty="0"/>
          </a:p>
        </p:txBody>
      </p:sp>
    </p:spTree>
    <p:extLst>
      <p:ext uri="{BB962C8B-B14F-4D97-AF65-F5344CB8AC3E}">
        <p14:creationId xmlns:p14="http://schemas.microsoft.com/office/powerpoint/2010/main" val="125922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019AC6-B646-DA90-BBED-600C0E712A03}"/>
              </a:ext>
            </a:extLst>
          </p:cNvPr>
          <p:cNvSpPr>
            <a:spLocks noGrp="1"/>
          </p:cNvSpPr>
          <p:nvPr>
            <p:ph type="title"/>
          </p:nvPr>
        </p:nvSpPr>
        <p:spPr/>
        <p:txBody>
          <a:bodyPr/>
          <a:lstStyle/>
          <a:p>
            <a:r>
              <a:rPr lang="en-US" dirty="0"/>
              <a:t>NAT</a:t>
            </a:r>
          </a:p>
        </p:txBody>
      </p:sp>
      <p:sp>
        <p:nvSpPr>
          <p:cNvPr id="5" name="Content Placeholder 4">
            <a:extLst>
              <a:ext uri="{FF2B5EF4-FFF2-40B4-BE49-F238E27FC236}">
                <a16:creationId xmlns:a16="http://schemas.microsoft.com/office/drawing/2014/main" id="{22C94410-E994-1B54-3724-BC9BFD57DB6C}"/>
              </a:ext>
            </a:extLst>
          </p:cNvPr>
          <p:cNvSpPr>
            <a:spLocks noGrp="1"/>
          </p:cNvSpPr>
          <p:nvPr>
            <p:ph sz="half" idx="1"/>
          </p:nvPr>
        </p:nvSpPr>
        <p:spPr/>
        <p:txBody>
          <a:bodyPr/>
          <a:lstStyle/>
          <a:p>
            <a:pPr algn="l" fontAlgn="base"/>
            <a:r>
              <a:rPr lang="en-US" b="1" i="0" dirty="0">
                <a:solidFill>
                  <a:srgbClr val="273239"/>
                </a:solidFill>
                <a:effectLst/>
                <a:latin typeface="urw-din"/>
              </a:rPr>
              <a:t>Advantages of NAT –</a:t>
            </a:r>
            <a:endParaRPr lang="en-US" dirty="0">
              <a:solidFill>
                <a:srgbClr val="273239"/>
              </a:solidFill>
              <a:latin typeface="urw-din"/>
            </a:endParaRPr>
          </a:p>
          <a:p>
            <a:pPr algn="l" fontAlgn="base"/>
            <a:r>
              <a:rPr lang="en-US" b="0" i="0" dirty="0">
                <a:solidFill>
                  <a:srgbClr val="273239"/>
                </a:solidFill>
                <a:effectLst/>
                <a:latin typeface="urw-din"/>
              </a:rPr>
              <a:t>NAT conserves legally registered IP addresses. </a:t>
            </a:r>
            <a:endParaRPr lang="en-US" dirty="0">
              <a:solidFill>
                <a:srgbClr val="273239"/>
              </a:solidFill>
              <a:latin typeface="urw-din"/>
            </a:endParaRPr>
          </a:p>
          <a:p>
            <a:pPr algn="l" fontAlgn="base"/>
            <a:r>
              <a:rPr lang="en-US" b="0" i="0" dirty="0">
                <a:solidFill>
                  <a:srgbClr val="273239"/>
                </a:solidFill>
                <a:effectLst/>
                <a:latin typeface="urw-din"/>
              </a:rPr>
              <a:t>It provides privacy as the device’s IP address, sending and receiving the traffic, will be hidden. </a:t>
            </a:r>
            <a:endParaRPr lang="en-US" dirty="0">
              <a:solidFill>
                <a:srgbClr val="273239"/>
              </a:solidFill>
              <a:latin typeface="urw-din"/>
            </a:endParaRPr>
          </a:p>
          <a:p>
            <a:pPr algn="l" fontAlgn="base"/>
            <a:r>
              <a:rPr lang="en-US" b="0" i="0" dirty="0">
                <a:solidFill>
                  <a:srgbClr val="273239"/>
                </a:solidFill>
                <a:effectLst/>
                <a:latin typeface="urw-din"/>
              </a:rPr>
              <a:t>Eliminates address renumbering when a network evolves. </a:t>
            </a:r>
          </a:p>
          <a:p>
            <a:endParaRPr lang="en-US" dirty="0"/>
          </a:p>
        </p:txBody>
      </p:sp>
      <p:sp>
        <p:nvSpPr>
          <p:cNvPr id="6" name="Content Placeholder 5">
            <a:extLst>
              <a:ext uri="{FF2B5EF4-FFF2-40B4-BE49-F238E27FC236}">
                <a16:creationId xmlns:a16="http://schemas.microsoft.com/office/drawing/2014/main" id="{D12FDA9E-773E-F677-D560-D545103B75C0}"/>
              </a:ext>
            </a:extLst>
          </p:cNvPr>
          <p:cNvSpPr>
            <a:spLocks noGrp="1"/>
          </p:cNvSpPr>
          <p:nvPr>
            <p:ph sz="half" idx="2"/>
          </p:nvPr>
        </p:nvSpPr>
        <p:spPr/>
        <p:txBody>
          <a:bodyPr/>
          <a:lstStyle/>
          <a:p>
            <a:pPr algn="l" fontAlgn="base"/>
            <a:r>
              <a:rPr lang="en-US" b="1" i="0" dirty="0">
                <a:solidFill>
                  <a:srgbClr val="273239"/>
                </a:solidFill>
                <a:effectLst/>
                <a:latin typeface="urw-din"/>
              </a:rPr>
              <a:t>Disadvantage of NAT –</a:t>
            </a:r>
            <a:r>
              <a:rPr lang="en-US" b="0" i="0" dirty="0">
                <a:solidFill>
                  <a:srgbClr val="273239"/>
                </a:solidFill>
                <a:effectLst/>
                <a:latin typeface="urw-din"/>
              </a:rPr>
              <a:t> </a:t>
            </a:r>
            <a:endParaRPr lang="en-US" dirty="0">
              <a:solidFill>
                <a:srgbClr val="273239"/>
              </a:solidFill>
              <a:latin typeface="urw-din"/>
            </a:endParaRPr>
          </a:p>
          <a:p>
            <a:pPr algn="l" fontAlgn="base"/>
            <a:r>
              <a:rPr lang="en-US" b="0" i="0" dirty="0">
                <a:solidFill>
                  <a:srgbClr val="273239"/>
                </a:solidFill>
                <a:effectLst/>
                <a:latin typeface="urw-din"/>
              </a:rPr>
              <a:t>Translation results in switching path delays. </a:t>
            </a:r>
            <a:endParaRPr lang="en-US" dirty="0">
              <a:solidFill>
                <a:srgbClr val="273239"/>
              </a:solidFill>
              <a:latin typeface="urw-din"/>
            </a:endParaRPr>
          </a:p>
          <a:p>
            <a:pPr algn="l" fontAlgn="base"/>
            <a:r>
              <a:rPr lang="en-US" b="0" i="0" dirty="0">
                <a:solidFill>
                  <a:srgbClr val="273239"/>
                </a:solidFill>
                <a:effectLst/>
                <a:latin typeface="urw-din"/>
              </a:rPr>
              <a:t>Certain applications will not function while NAT is enabled.</a:t>
            </a:r>
          </a:p>
          <a:p>
            <a:pPr algn="l" fontAlgn="base"/>
            <a:r>
              <a:rPr lang="en-US" b="0" i="0" dirty="0">
                <a:solidFill>
                  <a:srgbClr val="273239"/>
                </a:solidFill>
                <a:effectLst/>
                <a:latin typeface="urw-din"/>
              </a:rPr>
              <a:t>Complicates tunneling protocols such as IPsec. </a:t>
            </a:r>
            <a:endParaRPr lang="en-US" dirty="0">
              <a:solidFill>
                <a:srgbClr val="273239"/>
              </a:solidFill>
              <a:latin typeface="urw-din"/>
            </a:endParaRPr>
          </a:p>
          <a:p>
            <a:pPr algn="l" fontAlgn="base"/>
            <a:r>
              <a:rPr lang="en-US" b="0" i="0" dirty="0">
                <a:solidFill>
                  <a:srgbClr val="273239"/>
                </a:solidFill>
                <a:effectLst/>
                <a:latin typeface="urw-din"/>
              </a:rPr>
              <a:t>Also, the router being a network layer device, should not tamper with port numbers(transport layer) but it must do so because of NAT. </a:t>
            </a:r>
            <a:br>
              <a:rPr lang="en-US" b="0" i="0" dirty="0">
                <a:solidFill>
                  <a:srgbClr val="273239"/>
                </a:solidFill>
                <a:effectLst/>
                <a:latin typeface="urw-din"/>
              </a:rPr>
            </a:br>
            <a:r>
              <a:rPr lang="en-US" b="0" i="0" dirty="0">
                <a:solidFill>
                  <a:srgbClr val="273239"/>
                </a:solidFill>
                <a:effectLst/>
                <a:latin typeface="urw-din"/>
              </a:rPr>
              <a:t> </a:t>
            </a:r>
          </a:p>
          <a:p>
            <a:endParaRPr lang="en-US" dirty="0"/>
          </a:p>
        </p:txBody>
      </p:sp>
    </p:spTree>
    <p:extLst>
      <p:ext uri="{BB962C8B-B14F-4D97-AF65-F5344CB8AC3E}">
        <p14:creationId xmlns:p14="http://schemas.microsoft.com/office/powerpoint/2010/main" val="310808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IPv4 Classful Network Architecture</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Addressing architecture created five different types of networks based on their required number of nodes</a:t>
            </a:r>
          </a:p>
          <a:p>
            <a:r>
              <a:rPr lang="en-US" dirty="0"/>
              <a:t>IP addresses originally organized into five classes: A, B, C, D, and E</a:t>
            </a:r>
          </a:p>
          <a:p>
            <a:r>
              <a:rPr lang="en-US" dirty="0"/>
              <a:t>A, B, and C used for networks</a:t>
            </a:r>
          </a:p>
          <a:p>
            <a:r>
              <a:rPr lang="en-US" dirty="0"/>
              <a:t>Each class restricted to a particular IP address range</a:t>
            </a:r>
          </a:p>
          <a:p>
            <a:r>
              <a:rPr lang="en-US" dirty="0"/>
              <a:t>Range based on number of nodes needed</a:t>
            </a:r>
          </a:p>
          <a:p>
            <a:r>
              <a:rPr lang="en-US" dirty="0"/>
              <a:t>Maximum number of 4,294,967,296 addresses (2</a:t>
            </a:r>
            <a:r>
              <a:rPr lang="en-US" baseline="30000" dirty="0"/>
              <a:t>32</a:t>
            </a:r>
            <a:r>
              <a:rPr lang="en-US" dirty="0"/>
              <a:t>)</a:t>
            </a: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15681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339E7D-D941-374E-86EC-46D807B24D5F}"/>
              </a:ext>
            </a:extLst>
          </p:cNvPr>
          <p:cNvSpPr>
            <a:spLocks noGrp="1"/>
          </p:cNvSpPr>
          <p:nvPr>
            <p:ph type="title"/>
          </p:nvPr>
        </p:nvSpPr>
        <p:spPr/>
        <p:txBody>
          <a:bodyPr/>
          <a:lstStyle/>
          <a:p>
            <a:r>
              <a:rPr lang="en-US" dirty="0"/>
              <a:t>Classful Network Classes</a:t>
            </a:r>
          </a:p>
        </p:txBody>
      </p:sp>
      <p:graphicFrame>
        <p:nvGraphicFramePr>
          <p:cNvPr id="12" name="Content Placeholder 3" descr="Alt text FPO"/>
          <p:cNvGraphicFramePr>
            <a:graphicFrameLocks noGrp="1"/>
          </p:cNvGraphicFramePr>
          <p:nvPr>
            <p:ph sz="half" idx="2"/>
            <p:extLst>
              <p:ext uri="{D42A27DB-BD31-4B8C-83A1-F6EECF244321}">
                <p14:modId xmlns:p14="http://schemas.microsoft.com/office/powerpoint/2010/main" val="2041643890"/>
              </p:ext>
            </p:extLst>
          </p:nvPr>
        </p:nvGraphicFramePr>
        <p:xfrm>
          <a:off x="693419" y="1939060"/>
          <a:ext cx="10805161" cy="2979880"/>
        </p:xfrm>
        <a:graphic>
          <a:graphicData uri="http://schemas.openxmlformats.org/drawingml/2006/table">
            <a:tbl>
              <a:tblPr firstRow="1" bandRow="1">
                <a:tableStyleId>{C083E6E3-FA7D-4D7B-A595-EF9225AFEA82}</a:tableStyleId>
              </a:tblPr>
              <a:tblGrid>
                <a:gridCol w="1601002">
                  <a:extLst>
                    <a:ext uri="{9D8B030D-6E8A-4147-A177-3AD203B41FA5}">
                      <a16:colId xmlns:a16="http://schemas.microsoft.com/office/drawing/2014/main" val="20000"/>
                    </a:ext>
                  </a:extLst>
                </a:gridCol>
                <a:gridCol w="1134579">
                  <a:extLst>
                    <a:ext uri="{9D8B030D-6E8A-4147-A177-3AD203B41FA5}">
                      <a16:colId xmlns:a16="http://schemas.microsoft.com/office/drawing/2014/main" val="1089231776"/>
                    </a:ext>
                  </a:extLst>
                </a:gridCol>
                <a:gridCol w="1636295">
                  <a:extLst>
                    <a:ext uri="{9D8B030D-6E8A-4147-A177-3AD203B41FA5}">
                      <a16:colId xmlns:a16="http://schemas.microsoft.com/office/drawing/2014/main" val="20001"/>
                    </a:ext>
                  </a:extLst>
                </a:gridCol>
                <a:gridCol w="1644717">
                  <a:extLst>
                    <a:ext uri="{9D8B030D-6E8A-4147-A177-3AD203B41FA5}">
                      <a16:colId xmlns:a16="http://schemas.microsoft.com/office/drawing/2014/main" val="561280344"/>
                    </a:ext>
                  </a:extLst>
                </a:gridCol>
                <a:gridCol w="1395663">
                  <a:extLst>
                    <a:ext uri="{9D8B030D-6E8A-4147-A177-3AD203B41FA5}">
                      <a16:colId xmlns:a16="http://schemas.microsoft.com/office/drawing/2014/main" val="1330571109"/>
                    </a:ext>
                  </a:extLst>
                </a:gridCol>
                <a:gridCol w="3392905">
                  <a:extLst>
                    <a:ext uri="{9D8B030D-6E8A-4147-A177-3AD203B41FA5}">
                      <a16:colId xmlns:a16="http://schemas.microsoft.com/office/drawing/2014/main" val="1376565576"/>
                    </a:ext>
                  </a:extLst>
                </a:gridCol>
              </a:tblGrid>
              <a:tr h="474056">
                <a:tc>
                  <a:txBody>
                    <a:bodyPr/>
                    <a:lstStyle/>
                    <a:p>
                      <a:r>
                        <a:rPr lang="en-US" sz="1700" dirty="0">
                          <a:latin typeface="Arial" panose="020B0604020202020204" pitchFamily="34" charset="0"/>
                          <a:cs typeface="Arial" panose="020B0604020202020204" pitchFamily="34" charset="0"/>
                        </a:rPr>
                        <a:t>Class</a:t>
                      </a:r>
                      <a:endParaRPr sz="1700" dirty="0">
                        <a:latin typeface="Arial" panose="020B0604020202020204" pitchFamily="34" charset="0"/>
                        <a:cs typeface="Arial" panose="020B0604020202020204" pitchFamily="34" charset="0"/>
                      </a:endParaRPr>
                    </a:p>
                  </a:txBody>
                  <a:tcPr anchor="ctr"/>
                </a:tc>
                <a:tc>
                  <a:txBody>
                    <a:bodyPr/>
                    <a:lstStyle/>
                    <a:p>
                      <a:r>
                        <a:rPr lang="en-US" sz="1700" dirty="0">
                          <a:latin typeface="Arial" panose="020B0604020202020204" pitchFamily="34" charset="0"/>
                          <a:cs typeface="Arial" panose="020B0604020202020204" pitchFamily="34" charset="0"/>
                        </a:rPr>
                        <a:t>Leading Bits</a:t>
                      </a:r>
                      <a:endParaRPr sz="1700" dirty="0">
                        <a:latin typeface="Arial" panose="020B0604020202020204" pitchFamily="34" charset="0"/>
                        <a:cs typeface="Arial" panose="020B0604020202020204" pitchFamily="34" charset="0"/>
                      </a:endParaRPr>
                    </a:p>
                  </a:txBody>
                  <a:tcPr anchor="ctr"/>
                </a:tc>
                <a:tc>
                  <a:txBody>
                    <a:bodyPr/>
                    <a:lstStyle/>
                    <a:p>
                      <a:r>
                        <a:rPr lang="en-US" sz="1700" dirty="0">
                          <a:latin typeface="Arial" panose="020B0604020202020204" pitchFamily="34" charset="0"/>
                          <a:cs typeface="Arial" panose="020B0604020202020204" pitchFamily="34" charset="0"/>
                        </a:rPr>
                        <a:t>Size of </a:t>
                      </a:r>
                      <a:br>
                        <a:rPr lang="en-US" sz="1700" dirty="0">
                          <a:latin typeface="Arial" panose="020B0604020202020204" pitchFamily="34" charset="0"/>
                          <a:cs typeface="Arial" panose="020B0604020202020204" pitchFamily="34" charset="0"/>
                        </a:rPr>
                      </a:br>
                      <a:r>
                        <a:rPr lang="en-US" sz="1700" dirty="0">
                          <a:latin typeface="Arial" panose="020B0604020202020204" pitchFamily="34" charset="0"/>
                          <a:cs typeface="Arial" panose="020B0604020202020204" pitchFamily="34" charset="0"/>
                        </a:rPr>
                        <a:t>Network Field</a:t>
                      </a:r>
                      <a:endParaRPr sz="1700" dirty="0">
                        <a:latin typeface="Arial" panose="020B0604020202020204" pitchFamily="34" charset="0"/>
                        <a:cs typeface="Arial" panose="020B0604020202020204" pitchFamily="34" charset="0"/>
                      </a:endParaRPr>
                    </a:p>
                  </a:txBody>
                  <a:tcPr anchor="ctr"/>
                </a:tc>
                <a:tc>
                  <a:txBody>
                    <a:bodyPr/>
                    <a:lstStyle/>
                    <a:p>
                      <a:r>
                        <a:rPr lang="en-US" sz="1700" dirty="0">
                          <a:latin typeface="Arial" panose="020B0604020202020204" pitchFamily="34" charset="0"/>
                          <a:cs typeface="Arial" panose="020B0604020202020204" pitchFamily="34" charset="0"/>
                        </a:rPr>
                        <a:t># of Networks</a:t>
                      </a:r>
                      <a:endParaRPr sz="1700" dirty="0">
                        <a:latin typeface="Arial" panose="020B0604020202020204" pitchFamily="34" charset="0"/>
                        <a:cs typeface="Arial" panose="020B0604020202020204" pitchFamily="34" charset="0"/>
                      </a:endParaRPr>
                    </a:p>
                  </a:txBody>
                  <a:tcPr anchor="ctr"/>
                </a:tc>
                <a:tc>
                  <a:txBody>
                    <a:bodyPr/>
                    <a:lstStyle/>
                    <a:p>
                      <a:r>
                        <a:rPr lang="en-US" sz="1700" dirty="0">
                          <a:latin typeface="Arial" panose="020B0604020202020204" pitchFamily="34" charset="0"/>
                          <a:cs typeface="Arial" panose="020B0604020202020204" pitchFamily="34" charset="0"/>
                        </a:rPr>
                        <a:t>Number of Nodes</a:t>
                      </a:r>
                      <a:endParaRPr sz="1700" dirty="0">
                        <a:latin typeface="Arial" panose="020B0604020202020204" pitchFamily="34" charset="0"/>
                        <a:cs typeface="Arial" panose="020B0604020202020204" pitchFamily="34" charset="0"/>
                      </a:endParaRPr>
                    </a:p>
                  </a:txBody>
                  <a:tcPr anchor="ctr"/>
                </a:tc>
                <a:tc>
                  <a:txBody>
                    <a:bodyPr/>
                    <a:lstStyle/>
                    <a:p>
                      <a:r>
                        <a:rPr lang="en-US" sz="1700" dirty="0">
                          <a:latin typeface="Arial" panose="020B0604020202020204" pitchFamily="34" charset="0"/>
                          <a:cs typeface="Arial" panose="020B0604020202020204" pitchFamily="34" charset="0"/>
                        </a:rPr>
                        <a:t>Address Range</a:t>
                      </a:r>
                      <a:endParaRPr sz="17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474056">
                <a:tc>
                  <a:txBody>
                    <a:bodyPr/>
                    <a:lstStyle/>
                    <a:p>
                      <a:r>
                        <a:rPr lang="en-US" sz="1800" b="0" i="0" dirty="0">
                          <a:latin typeface="Arial" panose="020B0604020202020204" pitchFamily="34" charset="0"/>
                          <a:cs typeface="Arial" panose="020B0604020202020204" pitchFamily="34" charset="0"/>
                        </a:rPr>
                        <a:t>A (large)</a:t>
                      </a:r>
                      <a:endParaRPr sz="1800" b="0" i="0" dirty="0">
                        <a:latin typeface="Arial" panose="020B0604020202020204" pitchFamily="34" charset="0"/>
                        <a:cs typeface="Arial" panose="020B0604020202020204" pitchFamily="34" charset="0"/>
                      </a:endParaRPr>
                    </a:p>
                  </a:txBody>
                  <a:tcPr anchor="ctr"/>
                </a:tc>
                <a:tc>
                  <a:txBody>
                    <a:bodyPr/>
                    <a:lstStyle/>
                    <a:p>
                      <a:pPr algn="r"/>
                      <a:r>
                        <a:rPr lang="en-US" sz="1800" b="0" i="0" dirty="0">
                          <a:latin typeface="Arial" panose="020B0604020202020204" pitchFamily="34" charset="0"/>
                          <a:cs typeface="Arial" panose="020B0604020202020204" pitchFamily="34" charset="0"/>
                        </a:rPr>
                        <a:t>0</a:t>
                      </a:r>
                      <a:endParaRPr sz="1800" b="0" i="0" dirty="0">
                        <a:latin typeface="Arial" panose="020B0604020202020204" pitchFamily="34" charset="0"/>
                        <a:cs typeface="Arial" panose="020B0604020202020204" pitchFamily="34" charset="0"/>
                      </a:endParaRPr>
                    </a:p>
                  </a:txBody>
                  <a:tcPr anchor="ctr"/>
                </a:tc>
                <a:tc>
                  <a:txBody>
                    <a:bodyPr/>
                    <a:lstStyle/>
                    <a:p>
                      <a:pPr algn="r"/>
                      <a:r>
                        <a:rPr lang="en-US" sz="1800" b="0" i="0" dirty="0">
                          <a:latin typeface="Arial" panose="020B0604020202020204" pitchFamily="34" charset="0"/>
                          <a:cs typeface="Arial" panose="020B0604020202020204" pitchFamily="34" charset="0"/>
                        </a:rPr>
                        <a:t>8</a:t>
                      </a:r>
                      <a:endParaRPr sz="1800" b="0" i="0" dirty="0">
                        <a:latin typeface="Arial" panose="020B0604020202020204" pitchFamily="34" charset="0"/>
                        <a:cs typeface="Arial" panose="020B0604020202020204" pitchFamily="34" charset="0"/>
                      </a:endParaRPr>
                    </a:p>
                  </a:txBody>
                  <a:tcPr anchor="ctr"/>
                </a:tc>
                <a:tc>
                  <a:txBody>
                    <a:bodyPr/>
                    <a:lstStyle/>
                    <a:p>
                      <a:pPr algn="r"/>
                      <a:r>
                        <a:rPr lang="en-US" sz="1800" b="0" i="0" dirty="0">
                          <a:latin typeface="Arial" panose="020B0604020202020204" pitchFamily="34" charset="0"/>
                          <a:cs typeface="Arial" panose="020B0604020202020204" pitchFamily="34" charset="0"/>
                        </a:rPr>
                        <a:t>128</a:t>
                      </a:r>
                      <a:endParaRPr sz="1800" b="0" i="0" dirty="0">
                        <a:latin typeface="Arial" panose="020B0604020202020204" pitchFamily="34" charset="0"/>
                        <a:cs typeface="Arial" panose="020B0604020202020204" pitchFamily="34" charset="0"/>
                      </a:endParaRPr>
                    </a:p>
                  </a:txBody>
                  <a:tcPr anchor="ctr"/>
                </a:tc>
                <a:tc>
                  <a:txBody>
                    <a:bodyPr/>
                    <a:lstStyle/>
                    <a:p>
                      <a:pPr algn="r"/>
                      <a:r>
                        <a:rPr lang="en-US" sz="1800" b="0" i="0" dirty="0">
                          <a:latin typeface="Arial" panose="020B0604020202020204" pitchFamily="34" charset="0"/>
                          <a:cs typeface="Arial" panose="020B0604020202020204" pitchFamily="34" charset="0"/>
                        </a:rPr>
                        <a:t>16,777,216 </a:t>
                      </a:r>
                      <a:endParaRPr sz="1800" b="0" i="0" dirty="0">
                        <a:latin typeface="Arial" panose="020B0604020202020204" pitchFamily="34" charset="0"/>
                        <a:cs typeface="Arial" panose="020B0604020202020204" pitchFamily="34" charset="0"/>
                      </a:endParaRPr>
                    </a:p>
                  </a:txBody>
                  <a:tcPr anchor="ctr"/>
                </a:tc>
                <a:tc>
                  <a:txBody>
                    <a:bodyPr/>
                    <a:lstStyle/>
                    <a:p>
                      <a:r>
                        <a:rPr lang="en-US" sz="1800" b="0" i="0" dirty="0">
                          <a:latin typeface="Arial" panose="020B0604020202020204" pitchFamily="34" charset="0"/>
                          <a:cs typeface="Arial" panose="020B0604020202020204" pitchFamily="34" charset="0"/>
                        </a:rPr>
                        <a:t>0.0.0.0 to 127.255.255.255</a:t>
                      </a:r>
                    </a:p>
                  </a:txBody>
                  <a:tcPr anchor="ctr"/>
                </a:tc>
                <a:extLst>
                  <a:ext uri="{0D108BD9-81ED-4DB2-BD59-A6C34878D82A}">
                    <a16:rowId xmlns:a16="http://schemas.microsoft.com/office/drawing/2014/main" val="10001"/>
                  </a:ext>
                </a:extLst>
              </a:tr>
              <a:tr h="474056">
                <a:tc>
                  <a:txBody>
                    <a:bodyPr/>
                    <a:lstStyle/>
                    <a:p>
                      <a:r>
                        <a:rPr lang="en-US" sz="1800" dirty="0">
                          <a:latin typeface="Arial" panose="020B0604020202020204" pitchFamily="34" charset="0"/>
                          <a:cs typeface="Arial" panose="020B0604020202020204" pitchFamily="34" charset="0"/>
                        </a:rPr>
                        <a:t>B (medium)</a:t>
                      </a:r>
                      <a:endParaRPr sz="1800" dirty="0">
                        <a:latin typeface="Arial" panose="020B0604020202020204" pitchFamily="34" charset="0"/>
                        <a:cs typeface="Arial" panose="020B0604020202020204" pitchFamily="34" charset="0"/>
                      </a:endParaRPr>
                    </a:p>
                  </a:txBody>
                  <a:tcPr anchor="ctr"/>
                </a:tc>
                <a:tc>
                  <a:txBody>
                    <a:bodyPr/>
                    <a:lstStyle/>
                    <a:p>
                      <a:pPr algn="r"/>
                      <a:r>
                        <a:rPr lang="en-US" sz="1800" dirty="0">
                          <a:latin typeface="Arial" panose="020B0604020202020204" pitchFamily="34" charset="0"/>
                          <a:cs typeface="Arial" panose="020B0604020202020204" pitchFamily="34" charset="0"/>
                        </a:rPr>
                        <a:t>10</a:t>
                      </a:r>
                      <a:endParaRPr sz="1800" dirty="0">
                        <a:latin typeface="Arial" panose="020B0604020202020204" pitchFamily="34" charset="0"/>
                        <a:cs typeface="Arial" panose="020B0604020202020204" pitchFamily="34" charset="0"/>
                      </a:endParaRPr>
                    </a:p>
                  </a:txBody>
                  <a:tcPr anchor="ctr"/>
                </a:tc>
                <a:tc>
                  <a:txBody>
                    <a:bodyPr/>
                    <a:lstStyle/>
                    <a:p>
                      <a:pPr algn="r"/>
                      <a:r>
                        <a:rPr lang="en-US" sz="1800" dirty="0">
                          <a:latin typeface="Arial" panose="020B0604020202020204" pitchFamily="34" charset="0"/>
                          <a:cs typeface="Arial" panose="020B0604020202020204" pitchFamily="34" charset="0"/>
                        </a:rPr>
                        <a:t>16</a:t>
                      </a:r>
                      <a:endParaRPr sz="1800" dirty="0">
                        <a:latin typeface="Arial" panose="020B0604020202020204" pitchFamily="34" charset="0"/>
                        <a:cs typeface="Arial" panose="020B0604020202020204" pitchFamily="34" charset="0"/>
                      </a:endParaRPr>
                    </a:p>
                  </a:txBody>
                  <a:tcPr anchor="ctr"/>
                </a:tc>
                <a:tc>
                  <a:txBody>
                    <a:bodyPr/>
                    <a:lstStyle/>
                    <a:p>
                      <a:pPr algn="r"/>
                      <a:r>
                        <a:rPr lang="en-US" sz="1800" dirty="0">
                          <a:latin typeface="Arial" panose="020B0604020202020204" pitchFamily="34" charset="0"/>
                          <a:cs typeface="Arial" panose="020B0604020202020204" pitchFamily="34" charset="0"/>
                        </a:rPr>
                        <a:t>16,384</a:t>
                      </a:r>
                      <a:endParaRPr sz="1800" dirty="0">
                        <a:latin typeface="Arial" panose="020B0604020202020204" pitchFamily="34" charset="0"/>
                        <a:cs typeface="Arial" panose="020B0604020202020204" pitchFamily="34" charset="0"/>
                      </a:endParaRPr>
                    </a:p>
                  </a:txBody>
                  <a:tcPr anchor="ctr"/>
                </a:tc>
                <a:tc>
                  <a:txBody>
                    <a:bodyPr/>
                    <a:lstStyle/>
                    <a:p>
                      <a:pPr algn="r"/>
                      <a:r>
                        <a:rPr lang="en-US" sz="1800" dirty="0">
                          <a:latin typeface="Arial" panose="020B0604020202020204" pitchFamily="34" charset="0"/>
                          <a:cs typeface="Arial" panose="020B0604020202020204" pitchFamily="34" charset="0"/>
                        </a:rPr>
                        <a:t>65,536</a:t>
                      </a:r>
                      <a:endParaRPr sz="1800" dirty="0">
                        <a:latin typeface="Arial" panose="020B0604020202020204" pitchFamily="34" charset="0"/>
                        <a:cs typeface="Arial" panose="020B0604020202020204" pitchFamily="34" charset="0"/>
                      </a:endParaRPr>
                    </a:p>
                  </a:txBody>
                  <a:tcPr anchor="ctr"/>
                </a:tc>
                <a:tc>
                  <a:txBody>
                    <a:bodyPr/>
                    <a:lstStyle/>
                    <a:p>
                      <a:r>
                        <a:rPr lang="en-US" sz="1800" dirty="0">
                          <a:latin typeface="Arial" panose="020B0604020202020204" pitchFamily="34" charset="0"/>
                          <a:cs typeface="Arial" panose="020B0604020202020204" pitchFamily="34" charset="0"/>
                        </a:rPr>
                        <a:t>128.0.0.0 to 191.255.255.255</a:t>
                      </a:r>
                      <a:endParaRPr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r h="474056">
                <a:tc>
                  <a:txBody>
                    <a:bodyPr/>
                    <a:lstStyle/>
                    <a:p>
                      <a:r>
                        <a:rPr lang="en-US" sz="1800" b="0" i="0" dirty="0">
                          <a:latin typeface="Arial" panose="020B0604020202020204" pitchFamily="34" charset="0"/>
                          <a:cs typeface="Arial" panose="020B0604020202020204" pitchFamily="34" charset="0"/>
                        </a:rPr>
                        <a:t>C (small)</a:t>
                      </a:r>
                      <a:endParaRPr sz="1800" b="0" i="0" dirty="0">
                        <a:latin typeface="Arial" panose="020B0604020202020204" pitchFamily="34" charset="0"/>
                        <a:cs typeface="Arial" panose="020B0604020202020204" pitchFamily="34" charset="0"/>
                      </a:endParaRPr>
                    </a:p>
                  </a:txBody>
                  <a:tcPr anchor="ctr"/>
                </a:tc>
                <a:tc>
                  <a:txBody>
                    <a:bodyPr/>
                    <a:lstStyle/>
                    <a:p>
                      <a:pPr algn="r"/>
                      <a:r>
                        <a:rPr lang="en-US" sz="1800" b="0" i="0" dirty="0">
                          <a:latin typeface="Arial" panose="020B0604020202020204" pitchFamily="34" charset="0"/>
                          <a:cs typeface="Arial" panose="020B0604020202020204" pitchFamily="34" charset="0"/>
                        </a:rPr>
                        <a:t>110</a:t>
                      </a:r>
                      <a:endParaRPr sz="1800" b="0" i="0" dirty="0">
                        <a:latin typeface="Arial" panose="020B0604020202020204" pitchFamily="34" charset="0"/>
                        <a:cs typeface="Arial" panose="020B0604020202020204" pitchFamily="34" charset="0"/>
                      </a:endParaRPr>
                    </a:p>
                  </a:txBody>
                  <a:tcPr anchor="ctr"/>
                </a:tc>
                <a:tc>
                  <a:txBody>
                    <a:bodyPr/>
                    <a:lstStyle/>
                    <a:p>
                      <a:pPr algn="r"/>
                      <a:r>
                        <a:rPr lang="en-US" sz="1800" b="0" i="0" dirty="0">
                          <a:latin typeface="Arial" panose="020B0604020202020204" pitchFamily="34" charset="0"/>
                          <a:cs typeface="Arial" panose="020B0604020202020204" pitchFamily="34" charset="0"/>
                        </a:rPr>
                        <a:t>24</a:t>
                      </a:r>
                      <a:endParaRPr sz="1800" b="0" i="0" dirty="0">
                        <a:latin typeface="Arial" panose="020B0604020202020204" pitchFamily="34" charset="0"/>
                        <a:cs typeface="Arial" panose="020B0604020202020204" pitchFamily="34" charset="0"/>
                      </a:endParaRPr>
                    </a:p>
                  </a:txBody>
                  <a:tcPr anchor="ctr"/>
                </a:tc>
                <a:tc>
                  <a:txBody>
                    <a:bodyPr/>
                    <a:lstStyle/>
                    <a:p>
                      <a:pPr algn="r"/>
                      <a:r>
                        <a:rPr lang="en-US" sz="1800" b="0" i="0" dirty="0">
                          <a:latin typeface="Arial" panose="020B0604020202020204" pitchFamily="34" charset="0"/>
                          <a:cs typeface="Arial" panose="020B0604020202020204" pitchFamily="34" charset="0"/>
                        </a:rPr>
                        <a:t>2,097,152</a:t>
                      </a:r>
                    </a:p>
                  </a:txBody>
                  <a:tcPr anchor="ctr"/>
                </a:tc>
                <a:tc>
                  <a:txBody>
                    <a:bodyPr/>
                    <a:lstStyle/>
                    <a:p>
                      <a:pPr algn="r"/>
                      <a:r>
                        <a:rPr lang="en-US" sz="1800" b="0" i="0" dirty="0">
                          <a:latin typeface="Arial" panose="020B0604020202020204" pitchFamily="34" charset="0"/>
                          <a:cs typeface="Arial" panose="020B0604020202020204" pitchFamily="34" charset="0"/>
                        </a:rPr>
                        <a:t>256</a:t>
                      </a:r>
                      <a:endParaRPr sz="1800" b="0" i="0" dirty="0">
                        <a:latin typeface="Arial" panose="020B0604020202020204" pitchFamily="34" charset="0"/>
                        <a:cs typeface="Arial" panose="020B0604020202020204" pitchFamily="34" charset="0"/>
                      </a:endParaRPr>
                    </a:p>
                  </a:txBody>
                  <a:tcPr anchor="ctr"/>
                </a:tc>
                <a:tc>
                  <a:txBody>
                    <a:bodyPr/>
                    <a:lstStyle/>
                    <a:p>
                      <a:r>
                        <a:rPr lang="en-US" sz="1800" b="0" i="0" dirty="0">
                          <a:latin typeface="Arial" panose="020B0604020202020204" pitchFamily="34" charset="0"/>
                          <a:cs typeface="Arial" panose="020B0604020202020204" pitchFamily="34" charset="0"/>
                        </a:rPr>
                        <a:t>192.0.0.0 to 223.255.255.255</a:t>
                      </a:r>
                      <a:endParaRPr sz="1800" b="0" i="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3"/>
                  </a:ext>
                </a:extLst>
              </a:tr>
              <a:tr h="474056">
                <a:tc>
                  <a:txBody>
                    <a:bodyPr/>
                    <a:lstStyle/>
                    <a:p>
                      <a:r>
                        <a:rPr lang="en-US" sz="1800" b="0" i="0" dirty="0">
                          <a:latin typeface="Arial" panose="020B0604020202020204" pitchFamily="34" charset="0"/>
                          <a:cs typeface="Arial" panose="020B0604020202020204" pitchFamily="34" charset="0"/>
                        </a:rPr>
                        <a:t>D (multicast)</a:t>
                      </a:r>
                      <a:endParaRPr sz="1800" b="0" i="0" dirty="0">
                        <a:latin typeface="Arial" panose="020B0604020202020204" pitchFamily="34" charset="0"/>
                        <a:cs typeface="Arial" panose="020B0604020202020204" pitchFamily="34" charset="0"/>
                      </a:endParaRPr>
                    </a:p>
                  </a:txBody>
                  <a:tcPr anchor="ctr"/>
                </a:tc>
                <a:tc>
                  <a:txBody>
                    <a:bodyPr/>
                    <a:lstStyle/>
                    <a:p>
                      <a:pPr algn="r"/>
                      <a:r>
                        <a:rPr lang="en-US" sz="1800" b="0" i="0" dirty="0">
                          <a:latin typeface="Arial" panose="020B0604020202020204" pitchFamily="34" charset="0"/>
                          <a:cs typeface="Arial" panose="020B0604020202020204" pitchFamily="34" charset="0"/>
                        </a:rPr>
                        <a:t>1110</a:t>
                      </a:r>
                      <a:endParaRPr sz="1800" b="0" i="0" dirty="0">
                        <a:latin typeface="Arial" panose="020B0604020202020204" pitchFamily="34" charset="0"/>
                        <a:cs typeface="Arial" panose="020B0604020202020204" pitchFamily="34" charset="0"/>
                      </a:endParaRPr>
                    </a:p>
                  </a:txBody>
                  <a:tcPr anchor="ctr"/>
                </a:tc>
                <a:tc>
                  <a:txBody>
                    <a:bodyPr/>
                    <a:lstStyle/>
                    <a:p>
                      <a:pPr algn="r"/>
                      <a:r>
                        <a:rPr lang="en-US" sz="1800" b="0" i="0" dirty="0">
                          <a:latin typeface="Arial" panose="020B0604020202020204" pitchFamily="34" charset="0"/>
                          <a:cs typeface="Arial" panose="020B0604020202020204" pitchFamily="34" charset="0"/>
                        </a:rPr>
                        <a:t>N/A</a:t>
                      </a:r>
                      <a:endParaRPr sz="1800" b="0" i="0" dirty="0">
                        <a:latin typeface="Arial" panose="020B0604020202020204" pitchFamily="34" charset="0"/>
                        <a:cs typeface="Arial" panose="020B0604020202020204" pitchFamily="34" charset="0"/>
                      </a:endParaRPr>
                    </a:p>
                  </a:txBody>
                  <a:tcPr anchor="ctr"/>
                </a:tc>
                <a:tc>
                  <a:txBody>
                    <a:bodyPr/>
                    <a:lstStyle/>
                    <a:p>
                      <a:pPr algn="r"/>
                      <a:r>
                        <a:rPr lang="en-US" sz="1800" b="0" i="0" dirty="0">
                          <a:latin typeface="Arial" panose="020B0604020202020204" pitchFamily="34" charset="0"/>
                          <a:cs typeface="Arial" panose="020B0604020202020204" pitchFamily="34" charset="0"/>
                        </a:rPr>
                        <a:t>N/A</a:t>
                      </a:r>
                      <a:endParaRPr sz="1800" b="0" i="0" dirty="0">
                        <a:latin typeface="Arial" panose="020B0604020202020204" pitchFamily="34" charset="0"/>
                        <a:cs typeface="Arial" panose="020B0604020202020204" pitchFamily="34" charset="0"/>
                      </a:endParaRPr>
                    </a:p>
                  </a:txBody>
                  <a:tcPr anchor="ctr"/>
                </a:tc>
                <a:tc>
                  <a:txBody>
                    <a:bodyPr/>
                    <a:lstStyle/>
                    <a:p>
                      <a:pPr algn="r"/>
                      <a:r>
                        <a:rPr lang="en-US" sz="1800" b="0" i="0" dirty="0">
                          <a:latin typeface="Arial" panose="020B0604020202020204" pitchFamily="34" charset="0"/>
                          <a:cs typeface="Arial" panose="020B0604020202020204" pitchFamily="34" charset="0"/>
                        </a:rPr>
                        <a:t>N/A</a:t>
                      </a:r>
                      <a:endParaRPr sz="1800" b="0" i="0" dirty="0">
                        <a:latin typeface="Arial" panose="020B0604020202020204" pitchFamily="34" charset="0"/>
                        <a:cs typeface="Arial" panose="020B0604020202020204" pitchFamily="34" charset="0"/>
                      </a:endParaRPr>
                    </a:p>
                  </a:txBody>
                  <a:tcPr anchor="ctr"/>
                </a:tc>
                <a:tc>
                  <a:txBody>
                    <a:bodyPr/>
                    <a:lstStyle/>
                    <a:p>
                      <a:r>
                        <a:rPr lang="en-US" sz="1800" b="0" i="0" dirty="0">
                          <a:latin typeface="Arial" panose="020B0604020202020204" pitchFamily="34" charset="0"/>
                          <a:cs typeface="Arial" panose="020B0604020202020204" pitchFamily="34" charset="0"/>
                        </a:rPr>
                        <a:t>224.0.0.0 to 239.255.255.255</a:t>
                      </a:r>
                      <a:endParaRPr sz="1800" b="0" i="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643907900"/>
                  </a:ext>
                </a:extLst>
              </a:tr>
              <a:tr h="474056">
                <a:tc>
                  <a:txBody>
                    <a:bodyPr/>
                    <a:lstStyle/>
                    <a:p>
                      <a:r>
                        <a:rPr lang="en-US" sz="1800" b="0" i="0" dirty="0">
                          <a:latin typeface="Arial" panose="020B0604020202020204" pitchFamily="34" charset="0"/>
                          <a:cs typeface="Arial" panose="020B0604020202020204" pitchFamily="34" charset="0"/>
                        </a:rPr>
                        <a:t>E (future use)</a:t>
                      </a:r>
                      <a:endParaRPr sz="1800" b="0" i="0" dirty="0">
                        <a:latin typeface="Arial" panose="020B0604020202020204" pitchFamily="34" charset="0"/>
                        <a:cs typeface="Arial" panose="020B0604020202020204" pitchFamily="34" charset="0"/>
                      </a:endParaRPr>
                    </a:p>
                  </a:txBody>
                  <a:tcPr anchor="ctr"/>
                </a:tc>
                <a:tc>
                  <a:txBody>
                    <a:bodyPr/>
                    <a:lstStyle/>
                    <a:p>
                      <a:pPr algn="r"/>
                      <a:r>
                        <a:rPr lang="en-US" sz="1800" b="0" i="0" dirty="0">
                          <a:latin typeface="Arial" panose="020B0604020202020204" pitchFamily="34" charset="0"/>
                          <a:cs typeface="Arial" panose="020B0604020202020204" pitchFamily="34" charset="0"/>
                        </a:rPr>
                        <a:t>1111</a:t>
                      </a:r>
                      <a:endParaRPr sz="1800" b="0" i="0" dirty="0">
                        <a:latin typeface="Arial" panose="020B0604020202020204" pitchFamily="34" charset="0"/>
                        <a:cs typeface="Arial" panose="020B0604020202020204" pitchFamily="34" charset="0"/>
                      </a:endParaRPr>
                    </a:p>
                  </a:txBody>
                  <a:tcPr anchor="ctr"/>
                </a:tc>
                <a:tc>
                  <a:txBody>
                    <a:bodyPr/>
                    <a:lstStyle/>
                    <a:p>
                      <a:pPr algn="r"/>
                      <a:r>
                        <a:rPr lang="en-US" sz="1800" b="0" i="0" dirty="0">
                          <a:latin typeface="Arial" panose="020B0604020202020204" pitchFamily="34" charset="0"/>
                          <a:cs typeface="Arial" panose="020B0604020202020204" pitchFamily="34" charset="0"/>
                        </a:rPr>
                        <a:t>N/A</a:t>
                      </a:r>
                      <a:endParaRPr sz="1800" b="0" i="0" dirty="0">
                        <a:latin typeface="Arial" panose="020B0604020202020204" pitchFamily="34" charset="0"/>
                        <a:cs typeface="Arial" panose="020B0604020202020204" pitchFamily="34" charset="0"/>
                      </a:endParaRPr>
                    </a:p>
                  </a:txBody>
                  <a:tcPr anchor="ctr"/>
                </a:tc>
                <a:tc>
                  <a:txBody>
                    <a:bodyPr/>
                    <a:lstStyle/>
                    <a:p>
                      <a:pPr algn="r"/>
                      <a:r>
                        <a:rPr lang="en-US" sz="1800" b="0" i="0" dirty="0">
                          <a:latin typeface="Arial" panose="020B0604020202020204" pitchFamily="34" charset="0"/>
                          <a:cs typeface="Arial" panose="020B0604020202020204" pitchFamily="34" charset="0"/>
                        </a:rPr>
                        <a:t>N/A</a:t>
                      </a:r>
                      <a:endParaRPr sz="1800" b="0" i="0" dirty="0">
                        <a:latin typeface="Arial" panose="020B0604020202020204" pitchFamily="34" charset="0"/>
                        <a:cs typeface="Arial" panose="020B0604020202020204" pitchFamily="34" charset="0"/>
                      </a:endParaRPr>
                    </a:p>
                  </a:txBody>
                  <a:tcPr anchor="ctr"/>
                </a:tc>
                <a:tc>
                  <a:txBody>
                    <a:bodyPr/>
                    <a:lstStyle/>
                    <a:p>
                      <a:pPr algn="r"/>
                      <a:r>
                        <a:rPr lang="en-US" sz="1800" b="0" i="0" dirty="0">
                          <a:latin typeface="Arial" panose="020B0604020202020204" pitchFamily="34" charset="0"/>
                          <a:cs typeface="Arial" panose="020B0604020202020204" pitchFamily="34" charset="0"/>
                        </a:rPr>
                        <a:t>N/A</a:t>
                      </a:r>
                      <a:endParaRPr sz="1800" b="0" i="0" dirty="0">
                        <a:latin typeface="Arial" panose="020B0604020202020204" pitchFamily="34" charset="0"/>
                        <a:cs typeface="Arial" panose="020B0604020202020204" pitchFamily="34" charset="0"/>
                      </a:endParaRPr>
                    </a:p>
                  </a:txBody>
                  <a:tcPr anchor="ctr"/>
                </a:tc>
                <a:tc>
                  <a:txBody>
                    <a:bodyPr/>
                    <a:lstStyle/>
                    <a:p>
                      <a:r>
                        <a:rPr lang="en-US" sz="1800" b="0" i="0" dirty="0">
                          <a:latin typeface="Arial" panose="020B0604020202020204" pitchFamily="34" charset="0"/>
                          <a:cs typeface="Arial" panose="020B0604020202020204" pitchFamily="34" charset="0"/>
                        </a:rPr>
                        <a:t>240.0.0.0 to 255.255.255.255</a:t>
                      </a:r>
                      <a:endParaRPr sz="1800" b="0" i="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316108710"/>
                  </a:ext>
                </a:extLst>
              </a:tr>
            </a:tbl>
          </a:graphicData>
        </a:graphic>
      </p:graphicFrame>
    </p:spTree>
    <p:custDataLst>
      <p:tags r:id="rId1"/>
    </p:custDataLst>
    <p:extLst>
      <p:ext uri="{BB962C8B-B14F-4D97-AF65-F5344CB8AC3E}">
        <p14:creationId xmlns:p14="http://schemas.microsoft.com/office/powerpoint/2010/main" val="24627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ea typeface="ＭＳ Ｐゴシック" pitchFamily="34" charset="-128"/>
              </a:rPr>
              <a:t>IPv4 CIDR and Subnet Mask</a:t>
            </a:r>
            <a:endParaRPr lang="en-US" dirty="0"/>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solidFill>
            <a:schemeClr val="accent3">
              <a:lumMod val="20000"/>
              <a:lumOff val="80000"/>
            </a:schemeClr>
          </a:solidFill>
          <a:ln>
            <a:noFill/>
          </a:ln>
        </p:spPr>
        <p:txBody>
          <a:bodyPr/>
          <a:lstStyle/>
          <a:p>
            <a:pPr marL="0" indent="0">
              <a:buNone/>
            </a:pPr>
            <a:r>
              <a:rPr lang="en-US" b="1" dirty="0"/>
              <a:t>CIDR</a:t>
            </a:r>
          </a:p>
          <a:p>
            <a:r>
              <a:rPr lang="en-US" dirty="0"/>
              <a:t>Replacement for classful network architecture</a:t>
            </a:r>
          </a:p>
          <a:p>
            <a:r>
              <a:rPr lang="en-US" dirty="0"/>
              <a:t>Temporary solution for IP address shortage address format</a:t>
            </a:r>
          </a:p>
          <a:p>
            <a:r>
              <a:rPr lang="en-US" dirty="0"/>
              <a:t>Is similar to the IP address dot notation</a:t>
            </a:r>
          </a:p>
          <a:p>
            <a:r>
              <a:rPr lang="en-US" dirty="0"/>
              <a:t>Networks are split into groups of IP addresses called CIDR blocks</a:t>
            </a:r>
          </a:p>
          <a:p>
            <a:endParaRPr lang="en-US" dirty="0"/>
          </a:p>
          <a:p>
            <a:endParaRPr lang="en-US" dirty="0"/>
          </a:p>
        </p:txBody>
      </p:sp>
      <p:sp>
        <p:nvSpPr>
          <p:cNvPr id="6" name="Content Placeholder 5">
            <a:extLst>
              <a:ext uri="{FF2B5EF4-FFF2-40B4-BE49-F238E27FC236}">
                <a16:creationId xmlns:a16="http://schemas.microsoft.com/office/drawing/2014/main" id="{14366BF5-D8B6-43A7-BCBB-CF1EC0F44A5B}"/>
              </a:ext>
            </a:extLst>
          </p:cNvPr>
          <p:cNvSpPr>
            <a:spLocks noGrp="1"/>
          </p:cNvSpPr>
          <p:nvPr>
            <p:ph sz="half" idx="2"/>
          </p:nvPr>
        </p:nvSpPr>
        <p:spPr/>
        <p:txBody>
          <a:bodyPr/>
          <a:lstStyle/>
          <a:p>
            <a:pPr marL="0" indent="0">
              <a:buNone/>
            </a:pPr>
            <a:r>
              <a:rPr lang="en-US" b="1" dirty="0"/>
              <a:t>Subnet Mask</a:t>
            </a:r>
          </a:p>
          <a:p>
            <a:r>
              <a:rPr lang="en-US" dirty="0"/>
              <a:t>Is a binary number that contains all 1’s in the leftmost prefix length positions</a:t>
            </a:r>
          </a:p>
          <a:p>
            <a:r>
              <a:rPr lang="en-US" dirty="0"/>
              <a:t>Subnet mask for the CIDR address block 168.12.0.0/16 would be:</a:t>
            </a:r>
          </a:p>
          <a:p>
            <a:pPr marL="0" indent="0" algn="ctr">
              <a:buNone/>
            </a:pPr>
            <a:r>
              <a:rPr lang="en-US" sz="2000" dirty="0"/>
              <a:t>11111111.11111111.00000000.00000000</a:t>
            </a:r>
          </a:p>
          <a:p>
            <a:r>
              <a:rPr lang="en-US" dirty="0"/>
              <a:t>Helps determine which network a given IP address belongs to by indicating which part of an IP address denotes the network and which part denotes the host</a:t>
            </a:r>
          </a:p>
          <a:p>
            <a:endParaRPr lang="en-US" dirty="0"/>
          </a:p>
        </p:txBody>
      </p:sp>
    </p:spTree>
    <p:custDataLst>
      <p:tags r:id="rId1"/>
    </p:custDataLst>
    <p:extLst>
      <p:ext uri="{BB962C8B-B14F-4D97-AF65-F5344CB8AC3E}">
        <p14:creationId xmlns:p14="http://schemas.microsoft.com/office/powerpoint/2010/main" val="395566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1549-26D6-9BB4-A719-ABEFC07AD3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517BD5-97C3-80B5-8659-8DC59A880071}"/>
              </a:ext>
            </a:extLst>
          </p:cNvPr>
          <p:cNvSpPr>
            <a:spLocks noGrp="1"/>
          </p:cNvSpPr>
          <p:nvPr>
            <p:ph sz="half" idx="1"/>
          </p:nvPr>
        </p:nvSpPr>
        <p:spPr/>
        <p:txBody>
          <a:bodyPr/>
          <a:lstStyle/>
          <a:p>
            <a:r>
              <a:rPr lang="en-US" dirty="0">
                <a:solidFill>
                  <a:srgbClr val="333333"/>
                </a:solidFill>
                <a:effectLst/>
                <a:latin typeface="Helvetica" pitchFamily="2" charset="0"/>
              </a:rPr>
              <a:t>The IANA now manages network addressing using </a:t>
            </a:r>
            <a:r>
              <a:rPr lang="en-US" dirty="0">
                <a:effectLst/>
                <a:latin typeface="Helvetica" pitchFamily="2" charset="0"/>
              </a:rPr>
              <a:t>Classless Inter-Domain Routing</a:t>
            </a:r>
            <a:r>
              <a:rPr lang="en-US" dirty="0">
                <a:solidFill>
                  <a:srgbClr val="000000"/>
                </a:solidFill>
                <a:effectLst/>
                <a:latin typeface="Helvetica" pitchFamily="2" charset="0"/>
              </a:rPr>
              <a:t>(CIDR)</a:t>
            </a:r>
            <a:r>
              <a:rPr lang="en-US" dirty="0">
                <a:solidFill>
                  <a:srgbClr val="333333"/>
                </a:solidFill>
                <a:effectLst/>
                <a:latin typeface="Helvetica" pitchFamily="2" charset="0"/>
              </a:rPr>
              <a:t>. </a:t>
            </a:r>
          </a:p>
          <a:p>
            <a:r>
              <a:rPr lang="en-US" dirty="0">
                <a:solidFill>
                  <a:srgbClr val="333333"/>
                </a:solidFill>
                <a:effectLst/>
                <a:latin typeface="Helvetica" pitchFamily="2" charset="0"/>
              </a:rPr>
              <a:t>CIDR allows the IANA to segment any address space to define larger or smaller networks as needed</a:t>
            </a:r>
          </a:p>
          <a:p>
            <a:r>
              <a:rPr lang="en-US" dirty="0">
                <a:solidFill>
                  <a:srgbClr val="333333"/>
                </a:solidFill>
                <a:effectLst/>
                <a:latin typeface="Helvetica" pitchFamily="2" charset="0"/>
              </a:rPr>
              <a:t>This new strategy gives the IANA far more flexibility to allocate networks of virtually any size without wasting large blocks of IP addresses</a:t>
            </a:r>
          </a:p>
          <a:p>
            <a:endParaRPr lang="en-US" dirty="0">
              <a:solidFill>
                <a:srgbClr val="333333"/>
              </a:solidFill>
              <a:effectLst/>
              <a:latin typeface="Helvetica" pitchFamily="2" charset="0"/>
            </a:endParaRPr>
          </a:p>
          <a:p>
            <a:endParaRPr lang="en-US" dirty="0"/>
          </a:p>
        </p:txBody>
      </p:sp>
      <p:sp>
        <p:nvSpPr>
          <p:cNvPr id="4" name="Content Placeholder 3">
            <a:extLst>
              <a:ext uri="{FF2B5EF4-FFF2-40B4-BE49-F238E27FC236}">
                <a16:creationId xmlns:a16="http://schemas.microsoft.com/office/drawing/2014/main" id="{70224B9D-2062-E279-87D3-59109FD3B6D7}"/>
              </a:ext>
            </a:extLst>
          </p:cNvPr>
          <p:cNvSpPr>
            <a:spLocks noGrp="1"/>
          </p:cNvSpPr>
          <p:nvPr>
            <p:ph sz="half" idx="2"/>
          </p:nvPr>
        </p:nvSpPr>
        <p:spPr/>
        <p:txBody>
          <a:bodyPr>
            <a:normAutofit fontScale="92500" lnSpcReduction="10000"/>
          </a:bodyPr>
          <a:lstStyle/>
          <a:p>
            <a:r>
              <a:rPr lang="en-US" dirty="0">
                <a:solidFill>
                  <a:srgbClr val="333333"/>
                </a:solidFill>
                <a:effectLst/>
                <a:latin typeface="Helvetica" pitchFamily="2" charset="0"/>
              </a:rPr>
              <a:t>Classful networks were based on fixed network identifiers. </a:t>
            </a:r>
          </a:p>
          <a:p>
            <a:r>
              <a:rPr lang="en-US" dirty="0">
                <a:solidFill>
                  <a:srgbClr val="333333"/>
                </a:solidFill>
                <a:effectLst/>
                <a:latin typeface="Helvetica" pitchFamily="2" charset="0"/>
              </a:rPr>
              <a:t>CIDR uses </a:t>
            </a:r>
            <a:r>
              <a:rPr lang="en-US" dirty="0">
                <a:effectLst/>
                <a:latin typeface="Helvetica" pitchFamily="2" charset="0"/>
              </a:rPr>
              <a:t>Variable Length Subnet Masking </a:t>
            </a:r>
            <a:r>
              <a:rPr lang="en-US" dirty="0">
                <a:solidFill>
                  <a:srgbClr val="000000"/>
                </a:solidFill>
                <a:effectLst/>
                <a:latin typeface="Helvetica" pitchFamily="2" charset="0"/>
              </a:rPr>
              <a:t>(VLSM) </a:t>
            </a:r>
            <a:r>
              <a:rPr lang="en-US" dirty="0">
                <a:solidFill>
                  <a:srgbClr val="333333"/>
                </a:solidFill>
                <a:effectLst/>
                <a:latin typeface="Helvetica" pitchFamily="2" charset="0"/>
              </a:rPr>
              <a:t>to allow networks to be fragmented into any size subnetwork.</a:t>
            </a:r>
          </a:p>
          <a:p>
            <a:r>
              <a:rPr lang="en-US" dirty="0">
                <a:solidFill>
                  <a:srgbClr val="333333"/>
                </a:solidFill>
                <a:effectLst/>
                <a:latin typeface="Helvetica" pitchFamily="2" charset="0"/>
              </a:rPr>
              <a:t>CIDR defines networks using IP address prefixes. </a:t>
            </a:r>
          </a:p>
          <a:p>
            <a:r>
              <a:rPr lang="en-US" dirty="0">
                <a:solidFill>
                  <a:srgbClr val="333333"/>
                </a:solidFill>
                <a:effectLst/>
                <a:latin typeface="Helvetica" pitchFamily="2" charset="0"/>
              </a:rPr>
              <a:t>The IANA can allocate a network that consists of any number of binary bits to form the network’s address. </a:t>
            </a:r>
          </a:p>
          <a:p>
            <a:r>
              <a:rPr lang="en-US" dirty="0">
                <a:solidFill>
                  <a:srgbClr val="333333"/>
                </a:solidFill>
                <a:effectLst/>
                <a:latin typeface="Helvetica" pitchFamily="2" charset="0"/>
              </a:rPr>
              <a:t>A CIDR block is a group of addresses that share the same prefix</a:t>
            </a:r>
          </a:p>
          <a:p>
            <a:endParaRPr lang="en-US" dirty="0">
              <a:solidFill>
                <a:srgbClr val="333333"/>
              </a:solidFill>
              <a:effectLst/>
              <a:latin typeface="Helvetica" pitchFamily="2" charset="0"/>
            </a:endParaRPr>
          </a:p>
          <a:p>
            <a:endParaRPr lang="en-US" dirty="0"/>
          </a:p>
        </p:txBody>
      </p:sp>
    </p:spTree>
    <p:extLst>
      <p:ext uri="{BB962C8B-B14F-4D97-AF65-F5344CB8AC3E}">
        <p14:creationId xmlns:p14="http://schemas.microsoft.com/office/powerpoint/2010/main" val="311321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and Transport Layers</a:t>
            </a:r>
          </a:p>
        </p:txBody>
      </p:sp>
      <p:pic>
        <p:nvPicPr>
          <p:cNvPr id="4" name="Picture 3" descr="The illustration presents the layers in the O S I and T C P or I P reference models. O S I model has seven layers, and T C P or I P has four layers. In the O S I model, the data link layer and physical are separate layers. In T C P, physical and data link are both combined as a single network layer. The internet and transport are the third and fourth layers in both the models. Session and presentation layers are a part of the O S I model. There are no session and presentation layers in the T C P model. The final layer in both the models is the application layer."/>
          <p:cNvPicPr>
            <a:picLocks noChangeAspect="1"/>
          </p:cNvPicPr>
          <p:nvPr/>
        </p:nvPicPr>
        <p:blipFill>
          <a:blip r:embed="rId4" cstate="print"/>
          <a:stretch>
            <a:fillRect/>
          </a:stretch>
        </p:blipFill>
        <p:spPr>
          <a:xfrm>
            <a:off x="4114799" y="1537855"/>
            <a:ext cx="4068118" cy="4312205"/>
          </a:xfrm>
          <a:prstGeom prst="rect">
            <a:avLst/>
          </a:prstGeom>
        </p:spPr>
      </p:pic>
      <p:sp>
        <p:nvSpPr>
          <p:cNvPr id="5" name="Rectangle 4"/>
          <p:cNvSpPr/>
          <p:nvPr/>
        </p:nvSpPr>
        <p:spPr>
          <a:xfrm>
            <a:off x="4034588" y="5859608"/>
            <a:ext cx="4267202" cy="646331"/>
          </a:xfrm>
          <a:prstGeom prst="rect">
            <a:avLst/>
          </a:prstGeom>
        </p:spPr>
        <p:txBody>
          <a:bodyPr wrap="square">
            <a:spAutoFit/>
          </a:bodyPr>
          <a:lstStyle/>
          <a:p>
            <a:r>
              <a:rPr lang="en-US" b="1" dirty="0">
                <a:latin typeface="Arial" pitchFamily="34" charset="0"/>
                <a:cs typeface="Arial" pitchFamily="34" charset="0"/>
              </a:rPr>
              <a:t>FIGURE 5-1 </a:t>
            </a:r>
            <a:r>
              <a:rPr lang="en-US" dirty="0">
                <a:latin typeface="Arial" pitchFamily="34" charset="0"/>
                <a:cs typeface="Arial" pitchFamily="34" charset="0"/>
              </a:rPr>
              <a:t>OSI model compared to the TCP/IP model.</a:t>
            </a:r>
          </a:p>
        </p:txBody>
      </p:sp>
    </p:spTree>
    <p:custDataLst>
      <p:tags r:id="rId1"/>
    </p:custDataLst>
    <p:extLst>
      <p:ext uri="{BB962C8B-B14F-4D97-AF65-F5344CB8AC3E}">
        <p14:creationId xmlns:p14="http://schemas.microsoft.com/office/powerpoint/2010/main" val="252340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931E-6BF1-8E2D-6E55-3D933A294D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02A94F-F23D-8D88-2396-F59B79A56C10}"/>
              </a:ext>
            </a:extLst>
          </p:cNvPr>
          <p:cNvSpPr>
            <a:spLocks noGrp="1"/>
          </p:cNvSpPr>
          <p:nvPr>
            <p:ph sz="half" idx="1"/>
          </p:nvPr>
        </p:nvSpPr>
        <p:spPr/>
        <p:txBody>
          <a:bodyPr/>
          <a:lstStyle/>
          <a:p>
            <a:r>
              <a:rPr lang="en-US" dirty="0">
                <a:solidFill>
                  <a:srgbClr val="333333"/>
                </a:solidFill>
                <a:effectLst/>
                <a:latin typeface="Helvetica" pitchFamily="2" charset="0"/>
              </a:rPr>
              <a:t>Classful networks defined only a limited number of network prefixes based on network class. </a:t>
            </a:r>
          </a:p>
          <a:p>
            <a:r>
              <a:rPr lang="en-US" dirty="0">
                <a:solidFill>
                  <a:srgbClr val="333333"/>
                </a:solidFill>
                <a:effectLst/>
                <a:latin typeface="Helvetica" pitchFamily="2" charset="0"/>
              </a:rPr>
              <a:t>CIDR allows network prefixes of any length, up to the IPv4 address size. </a:t>
            </a:r>
          </a:p>
          <a:p>
            <a:r>
              <a:rPr lang="en-US" dirty="0">
                <a:solidFill>
                  <a:srgbClr val="333333"/>
                </a:solidFill>
                <a:effectLst/>
                <a:latin typeface="Helvetica" pitchFamily="2" charset="0"/>
              </a:rPr>
              <a:t>The CIDR address format is similar to the IP address dot notation. </a:t>
            </a:r>
            <a:endParaRPr lang="en-US" dirty="0"/>
          </a:p>
        </p:txBody>
      </p:sp>
      <p:sp>
        <p:nvSpPr>
          <p:cNvPr id="4" name="Content Placeholder 3">
            <a:extLst>
              <a:ext uri="{FF2B5EF4-FFF2-40B4-BE49-F238E27FC236}">
                <a16:creationId xmlns:a16="http://schemas.microsoft.com/office/drawing/2014/main" id="{25412E18-60A1-E4D8-6BEC-7DABE068E68B}"/>
              </a:ext>
            </a:extLst>
          </p:cNvPr>
          <p:cNvSpPr>
            <a:spLocks noGrp="1"/>
          </p:cNvSpPr>
          <p:nvPr>
            <p:ph sz="half" idx="2"/>
          </p:nvPr>
        </p:nvSpPr>
        <p:spPr/>
        <p:txBody>
          <a:bodyPr/>
          <a:lstStyle/>
          <a:p>
            <a:r>
              <a:rPr lang="en-US" dirty="0">
                <a:solidFill>
                  <a:srgbClr val="333333"/>
                </a:solidFill>
                <a:effectLst/>
                <a:latin typeface="Helvetica" pitchFamily="2" charset="0"/>
              </a:rPr>
              <a:t>A network’s address is the base IP address in dot notation, followed by the number of bits </a:t>
            </a:r>
            <a:r>
              <a:rPr lang="en-US">
                <a:solidFill>
                  <a:srgbClr val="333333"/>
                </a:solidFill>
                <a:effectLst/>
                <a:latin typeface="Helvetica" pitchFamily="2" charset="0"/>
              </a:rPr>
              <a:t>in the prefix. </a:t>
            </a:r>
          </a:p>
          <a:p>
            <a:r>
              <a:rPr lang="en-US">
                <a:solidFill>
                  <a:srgbClr val="333333"/>
                </a:solidFill>
                <a:effectLst/>
                <a:latin typeface="Helvetica" pitchFamily="2" charset="0"/>
              </a:rPr>
              <a:t>The </a:t>
            </a:r>
            <a:r>
              <a:rPr lang="en-US" dirty="0">
                <a:solidFill>
                  <a:srgbClr val="333333"/>
                </a:solidFill>
                <a:effectLst/>
                <a:latin typeface="Helvetica" pitchFamily="2" charset="0"/>
              </a:rPr>
              <a:t>two values are separated by a slash character (/).</a:t>
            </a:r>
          </a:p>
          <a:p>
            <a:endParaRPr lang="en-US" dirty="0"/>
          </a:p>
        </p:txBody>
      </p:sp>
    </p:spTree>
    <p:extLst>
      <p:ext uri="{BB962C8B-B14F-4D97-AF65-F5344CB8AC3E}">
        <p14:creationId xmlns:p14="http://schemas.microsoft.com/office/powerpoint/2010/main" val="206250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IPv4 Private Networks</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925830" y="1490870"/>
            <a:ext cx="6224270" cy="4699047"/>
          </a:xfrm>
        </p:spPr>
        <p:txBody>
          <a:bodyPr/>
          <a:lstStyle/>
          <a:p>
            <a:r>
              <a:rPr lang="en-US" dirty="0"/>
              <a:t>Contains private IP addresses</a:t>
            </a:r>
          </a:p>
          <a:p>
            <a:r>
              <a:rPr lang="en-US" dirty="0"/>
              <a:t>Are not routable</a:t>
            </a:r>
          </a:p>
          <a:p>
            <a:r>
              <a:rPr lang="en-US" dirty="0"/>
              <a:t>Purpose of private IP addresses is to allow organizations to assign their own device IP addresses from the private network ranges</a:t>
            </a:r>
          </a:p>
          <a:p>
            <a:r>
              <a:rPr lang="en-US" dirty="0"/>
              <a:t>Network address translation (NAT) maps internal addresses to public routable addresses</a:t>
            </a:r>
          </a:p>
          <a:p>
            <a:r>
              <a:rPr lang="en-US" dirty="0"/>
              <a:t>Port address translation (PAT) allows you to share a single, public-facing IP address with a range of internal, private IP host addresses</a:t>
            </a:r>
          </a:p>
          <a:p>
            <a:endParaRPr lang="en-US" dirty="0"/>
          </a:p>
        </p:txBody>
      </p:sp>
      <p:graphicFrame>
        <p:nvGraphicFramePr>
          <p:cNvPr id="4" name="Diagram 3">
            <a:extLst>
              <a:ext uri="{FF2B5EF4-FFF2-40B4-BE49-F238E27FC236}">
                <a16:creationId xmlns:a16="http://schemas.microsoft.com/office/drawing/2014/main" id="{C73D82C6-7A1B-4770-9727-7B3D4BA64558}"/>
              </a:ext>
            </a:extLst>
          </p:cNvPr>
          <p:cNvGraphicFramePr/>
          <p:nvPr>
            <p:extLst>
              <p:ext uri="{D42A27DB-BD31-4B8C-83A1-F6EECF244321}">
                <p14:modId xmlns:p14="http://schemas.microsoft.com/office/powerpoint/2010/main" val="2705474408"/>
              </p:ext>
            </p:extLst>
          </p:nvPr>
        </p:nvGraphicFramePr>
        <p:xfrm>
          <a:off x="7150100" y="2589467"/>
          <a:ext cx="4404360" cy="2089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00106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Resolving Addresses</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b="1" dirty="0"/>
              <a:t>Address resolution</a:t>
            </a:r>
            <a:r>
              <a:rPr lang="en-US" dirty="0"/>
              <a:t> is the process of finding an IP address for a host name</a:t>
            </a:r>
          </a:p>
          <a:p>
            <a:r>
              <a:rPr lang="en-US" dirty="0"/>
              <a:t>Domain Name System (DNS) is a hierarchical naming system that allows organizations to associate host names with IP address names spaces</a:t>
            </a:r>
          </a:p>
          <a:p>
            <a:r>
              <a:rPr lang="en-US" dirty="0"/>
              <a:t>Example: </a:t>
            </a:r>
            <a:r>
              <a:rPr lang="en-US" b="1" dirty="0">
                <a:solidFill>
                  <a:schemeClr val="accent2">
                    <a:lumMod val="75000"/>
                  </a:schemeClr>
                </a:solidFill>
              </a:rPr>
              <a:t>amazon.com </a:t>
            </a:r>
            <a:r>
              <a:rPr lang="en-US" b="1" dirty="0"/>
              <a:t>&gt;</a:t>
            </a:r>
            <a:r>
              <a:rPr lang="en-US" b="1" dirty="0">
                <a:solidFill>
                  <a:schemeClr val="accent2">
                    <a:lumMod val="75000"/>
                  </a:schemeClr>
                </a:solidFill>
              </a:rPr>
              <a:t> 72.21.211.176</a:t>
            </a:r>
          </a:p>
          <a:p>
            <a:r>
              <a:rPr lang="en-US" dirty="0"/>
              <a:t>DNS</a:t>
            </a:r>
          </a:p>
          <a:p>
            <a:pPr lvl="1"/>
            <a:r>
              <a:rPr lang="en-US" dirty="0"/>
              <a:t>Servers store these associations and make the tables available for network users</a:t>
            </a:r>
          </a:p>
          <a:p>
            <a:pPr lvl="1"/>
            <a:r>
              <a:rPr lang="en-US" dirty="0"/>
              <a:t>Servers keep up with the changing host names and make it easy to react to any organization that changes its IP addresses</a:t>
            </a:r>
          </a:p>
          <a:p>
            <a:pPr lvl="1"/>
            <a:r>
              <a:rPr lang="en-US" dirty="0"/>
              <a:t>Is crucial to making the Internet a usable network</a:t>
            </a: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216608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78CC-0F26-89E5-9F1E-13F1B9F7CF6D}"/>
              </a:ext>
            </a:extLst>
          </p:cNvPr>
          <p:cNvSpPr>
            <a:spLocks noGrp="1"/>
          </p:cNvSpPr>
          <p:nvPr>
            <p:ph type="title"/>
          </p:nvPr>
        </p:nvSpPr>
        <p:spPr/>
        <p:txBody>
          <a:bodyPr/>
          <a:lstStyle/>
          <a:p>
            <a:r>
              <a:rPr lang="en-US" dirty="0">
                <a:ea typeface="ＭＳ Ｐゴシック" pitchFamily="34" charset="-128"/>
              </a:rPr>
              <a:t>Resolving Addresses</a:t>
            </a:r>
            <a:endParaRPr lang="en-US" dirty="0"/>
          </a:p>
        </p:txBody>
      </p:sp>
      <p:sp>
        <p:nvSpPr>
          <p:cNvPr id="3" name="Content Placeholder 2">
            <a:extLst>
              <a:ext uri="{FF2B5EF4-FFF2-40B4-BE49-F238E27FC236}">
                <a16:creationId xmlns:a16="http://schemas.microsoft.com/office/drawing/2014/main" id="{BC7EE2DC-8B27-3216-BA31-7EE99929A35B}"/>
              </a:ext>
            </a:extLst>
          </p:cNvPr>
          <p:cNvSpPr>
            <a:spLocks noGrp="1"/>
          </p:cNvSpPr>
          <p:nvPr>
            <p:ph idx="1"/>
          </p:nvPr>
        </p:nvSpPr>
        <p:spPr/>
        <p:txBody>
          <a:bodyPr/>
          <a:lstStyle/>
          <a:p>
            <a:pPr algn="l"/>
            <a:r>
              <a:rPr lang="en-US" b="1" i="0" dirty="0">
                <a:solidFill>
                  <a:srgbClr val="222222"/>
                </a:solidFill>
                <a:effectLst/>
                <a:latin typeface="-apple-system"/>
              </a:rPr>
              <a:t>There are 4 DNS servers involved in loading a webpage:</a:t>
            </a:r>
          </a:p>
          <a:p>
            <a:r>
              <a:rPr lang="en-US" b="0" i="0" u="none" strike="noStrike" dirty="0">
                <a:solidFill>
                  <a:schemeClr val="tx2"/>
                </a:solidFill>
                <a:effectLst/>
                <a:latin typeface="-apple-system"/>
              </a:rPr>
              <a:t>DNS recursor</a:t>
            </a:r>
            <a:r>
              <a:rPr lang="en-US" b="0" i="0" dirty="0">
                <a:solidFill>
                  <a:schemeClr val="tx2"/>
                </a:solidFill>
                <a:effectLst/>
                <a:latin typeface="-apple-system"/>
              </a:rPr>
              <a:t> </a:t>
            </a:r>
            <a:r>
              <a:rPr lang="en-US" b="0" i="0" dirty="0">
                <a:solidFill>
                  <a:srgbClr val="222222"/>
                </a:solidFill>
                <a:effectLst/>
                <a:latin typeface="-apple-system"/>
              </a:rPr>
              <a:t>- The </a:t>
            </a:r>
            <a:r>
              <a:rPr lang="en-US" b="0" i="0" dirty="0" err="1">
                <a:solidFill>
                  <a:srgbClr val="222222"/>
                </a:solidFill>
                <a:effectLst/>
                <a:latin typeface="-apple-system"/>
              </a:rPr>
              <a:t>recursor</a:t>
            </a:r>
            <a:r>
              <a:rPr lang="en-US" b="0" i="0" dirty="0">
                <a:solidFill>
                  <a:srgbClr val="222222"/>
                </a:solidFill>
                <a:effectLst/>
                <a:latin typeface="-apple-system"/>
              </a:rPr>
              <a:t> can be thought of as a librarian who is asked to go find a particular book somewhere in a library. </a:t>
            </a:r>
          </a:p>
          <a:p>
            <a:r>
              <a:rPr lang="en-US" b="0" i="0" dirty="0">
                <a:solidFill>
                  <a:srgbClr val="222222"/>
                </a:solidFill>
                <a:effectLst/>
                <a:latin typeface="-apple-system"/>
              </a:rPr>
              <a:t>The DNS </a:t>
            </a:r>
            <a:r>
              <a:rPr lang="en-US" b="0" i="0" dirty="0" err="1">
                <a:solidFill>
                  <a:srgbClr val="222222"/>
                </a:solidFill>
                <a:effectLst/>
                <a:latin typeface="-apple-system"/>
              </a:rPr>
              <a:t>recursor</a:t>
            </a:r>
            <a:r>
              <a:rPr lang="en-US" b="0" i="0" dirty="0">
                <a:solidFill>
                  <a:srgbClr val="222222"/>
                </a:solidFill>
                <a:effectLst/>
                <a:latin typeface="-apple-system"/>
              </a:rPr>
              <a:t> is a server designed to receive queries from client machines through applications such as web browsers. </a:t>
            </a:r>
          </a:p>
          <a:p>
            <a:r>
              <a:rPr lang="en-US" b="0" i="0" dirty="0">
                <a:solidFill>
                  <a:srgbClr val="222222"/>
                </a:solidFill>
                <a:effectLst/>
                <a:latin typeface="-apple-system"/>
              </a:rPr>
              <a:t>Typically the </a:t>
            </a:r>
            <a:r>
              <a:rPr lang="en-US" b="0" i="0" dirty="0" err="1">
                <a:solidFill>
                  <a:srgbClr val="222222"/>
                </a:solidFill>
                <a:effectLst/>
                <a:latin typeface="-apple-system"/>
              </a:rPr>
              <a:t>recursor</a:t>
            </a:r>
            <a:r>
              <a:rPr lang="en-US" b="0" i="0" dirty="0">
                <a:solidFill>
                  <a:srgbClr val="222222"/>
                </a:solidFill>
                <a:effectLst/>
                <a:latin typeface="-apple-system"/>
              </a:rPr>
              <a:t> is then responsible for making additional requests in order to satisfy the client’s DNS query.</a:t>
            </a:r>
            <a:endParaRPr lang="en-US" dirty="0"/>
          </a:p>
        </p:txBody>
      </p:sp>
    </p:spTree>
    <p:extLst>
      <p:ext uri="{BB962C8B-B14F-4D97-AF65-F5344CB8AC3E}">
        <p14:creationId xmlns:p14="http://schemas.microsoft.com/office/powerpoint/2010/main" val="137136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91A6-554F-4B9B-BE72-96BE7514144F}"/>
              </a:ext>
            </a:extLst>
          </p:cNvPr>
          <p:cNvSpPr>
            <a:spLocks noGrp="1"/>
          </p:cNvSpPr>
          <p:nvPr>
            <p:ph type="title"/>
          </p:nvPr>
        </p:nvSpPr>
        <p:spPr/>
        <p:txBody>
          <a:bodyPr/>
          <a:lstStyle/>
          <a:p>
            <a:r>
              <a:rPr lang="en-US" dirty="0">
                <a:ea typeface="ＭＳ Ｐゴシック" pitchFamily="34" charset="-128"/>
              </a:rPr>
              <a:t>Resolving Addresses</a:t>
            </a:r>
            <a:endParaRPr lang="en-US" dirty="0"/>
          </a:p>
        </p:txBody>
      </p:sp>
      <p:sp>
        <p:nvSpPr>
          <p:cNvPr id="3" name="Content Placeholder 2">
            <a:extLst>
              <a:ext uri="{FF2B5EF4-FFF2-40B4-BE49-F238E27FC236}">
                <a16:creationId xmlns:a16="http://schemas.microsoft.com/office/drawing/2014/main" id="{86C08994-0503-B8A4-FF74-551869538D85}"/>
              </a:ext>
            </a:extLst>
          </p:cNvPr>
          <p:cNvSpPr>
            <a:spLocks noGrp="1"/>
          </p:cNvSpPr>
          <p:nvPr>
            <p:ph idx="1"/>
          </p:nvPr>
        </p:nvSpPr>
        <p:spPr/>
        <p:txBody>
          <a:bodyPr/>
          <a:lstStyle/>
          <a:p>
            <a:r>
              <a:rPr lang="en-US" b="1" i="0" dirty="0">
                <a:solidFill>
                  <a:srgbClr val="222222"/>
                </a:solidFill>
                <a:effectLst/>
                <a:latin typeface="-apple-system"/>
              </a:rPr>
              <a:t>Root nameserver</a:t>
            </a:r>
            <a:r>
              <a:rPr lang="en-US" b="0" i="0" dirty="0">
                <a:solidFill>
                  <a:srgbClr val="222222"/>
                </a:solidFill>
                <a:effectLst/>
                <a:latin typeface="-apple-system"/>
              </a:rPr>
              <a:t> - </a:t>
            </a:r>
          </a:p>
          <a:p>
            <a:r>
              <a:rPr lang="en-US" b="0" i="0" dirty="0">
                <a:solidFill>
                  <a:srgbClr val="222222"/>
                </a:solidFill>
                <a:effectLst/>
                <a:latin typeface="-apple-system"/>
              </a:rPr>
              <a:t>The </a:t>
            </a:r>
            <a:r>
              <a:rPr lang="en-US" b="0" i="0" u="none" strike="noStrike" dirty="0">
                <a:solidFill>
                  <a:schemeClr val="tx2"/>
                </a:solidFill>
                <a:effectLst/>
                <a:latin typeface="-apple-system"/>
              </a:rPr>
              <a:t>root server</a:t>
            </a:r>
            <a:r>
              <a:rPr lang="en-US" b="0" i="0" dirty="0">
                <a:solidFill>
                  <a:schemeClr val="tx2"/>
                </a:solidFill>
                <a:effectLst/>
                <a:latin typeface="-apple-system"/>
              </a:rPr>
              <a:t> </a:t>
            </a:r>
            <a:r>
              <a:rPr lang="en-US" b="0" i="0" dirty="0">
                <a:solidFill>
                  <a:srgbClr val="222222"/>
                </a:solidFill>
                <a:effectLst/>
                <a:latin typeface="-apple-system"/>
              </a:rPr>
              <a:t>is the first step in translating (resolving) human readable host names into IP addresses. </a:t>
            </a:r>
          </a:p>
          <a:p>
            <a:r>
              <a:rPr lang="en-US" b="0" i="0" dirty="0">
                <a:solidFill>
                  <a:srgbClr val="222222"/>
                </a:solidFill>
                <a:effectLst/>
                <a:latin typeface="-apple-system"/>
              </a:rPr>
              <a:t>It can be thought of like an index in a library that points to different racks of books - typically it serves as a reference to other more specific locations.</a:t>
            </a:r>
          </a:p>
          <a:p>
            <a:r>
              <a:rPr lang="en-US" b="0" i="0" u="none" strike="noStrike" dirty="0">
                <a:solidFill>
                  <a:schemeClr val="tx2"/>
                </a:solidFill>
                <a:effectLst/>
                <a:latin typeface="-apple-system"/>
              </a:rPr>
              <a:t>TLD nameserver</a:t>
            </a:r>
            <a:r>
              <a:rPr lang="en-US" b="0" i="0" dirty="0">
                <a:solidFill>
                  <a:schemeClr val="tx2"/>
                </a:solidFill>
                <a:effectLst/>
                <a:latin typeface="-apple-system"/>
              </a:rPr>
              <a:t> - </a:t>
            </a:r>
          </a:p>
          <a:p>
            <a:r>
              <a:rPr lang="en-US" b="0" i="0" dirty="0">
                <a:solidFill>
                  <a:srgbClr val="222222"/>
                </a:solidFill>
                <a:effectLst/>
                <a:latin typeface="-apple-system"/>
              </a:rPr>
              <a:t>The top level domain server (</a:t>
            </a:r>
            <a:r>
              <a:rPr lang="en-US" b="0" i="0" u="none" strike="noStrike" dirty="0">
                <a:solidFill>
                  <a:srgbClr val="0051C3"/>
                </a:solidFill>
                <a:effectLst/>
                <a:latin typeface="-apple-system"/>
                <a:hlinkClick r:id="rId2"/>
              </a:rPr>
              <a:t>TLD</a:t>
            </a:r>
            <a:r>
              <a:rPr lang="en-US" b="0" i="0" dirty="0">
                <a:solidFill>
                  <a:srgbClr val="222222"/>
                </a:solidFill>
                <a:effectLst/>
                <a:latin typeface="-apple-system"/>
              </a:rPr>
              <a:t>) can be thought of as a specific rack of books in a library. </a:t>
            </a:r>
          </a:p>
          <a:p>
            <a:r>
              <a:rPr lang="en-US" b="0" i="0" dirty="0">
                <a:solidFill>
                  <a:srgbClr val="222222"/>
                </a:solidFill>
                <a:effectLst/>
                <a:latin typeface="-apple-system"/>
              </a:rPr>
              <a:t>This nameserver is the next step in the search for a specific IP address, and it hosts the last portion of a hostname (In </a:t>
            </a:r>
            <a:r>
              <a:rPr lang="en-US" b="0" i="0" dirty="0" err="1">
                <a:solidFill>
                  <a:srgbClr val="222222"/>
                </a:solidFill>
                <a:effectLst/>
                <a:latin typeface="-apple-system"/>
              </a:rPr>
              <a:t>example.com</a:t>
            </a:r>
            <a:r>
              <a:rPr lang="en-US" b="0" i="0" dirty="0">
                <a:solidFill>
                  <a:srgbClr val="222222"/>
                </a:solidFill>
                <a:effectLst/>
                <a:latin typeface="-apple-system"/>
              </a:rPr>
              <a:t>, the TLD server is “com”).</a:t>
            </a:r>
            <a:endParaRPr lang="en-US" dirty="0"/>
          </a:p>
        </p:txBody>
      </p:sp>
    </p:spTree>
    <p:extLst>
      <p:ext uri="{BB962C8B-B14F-4D97-AF65-F5344CB8AC3E}">
        <p14:creationId xmlns:p14="http://schemas.microsoft.com/office/powerpoint/2010/main" val="39412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88C3-D597-6EF6-7F09-1497C37E97F7}"/>
              </a:ext>
            </a:extLst>
          </p:cNvPr>
          <p:cNvSpPr>
            <a:spLocks noGrp="1"/>
          </p:cNvSpPr>
          <p:nvPr>
            <p:ph type="title"/>
          </p:nvPr>
        </p:nvSpPr>
        <p:spPr/>
        <p:txBody>
          <a:bodyPr/>
          <a:lstStyle/>
          <a:p>
            <a:r>
              <a:rPr lang="en-US" dirty="0">
                <a:ea typeface="ＭＳ Ｐゴシック" pitchFamily="34" charset="-128"/>
              </a:rPr>
              <a:t>Resolving Addresses</a:t>
            </a:r>
            <a:endParaRPr lang="en-US" dirty="0"/>
          </a:p>
        </p:txBody>
      </p:sp>
      <p:sp>
        <p:nvSpPr>
          <p:cNvPr id="3" name="Content Placeholder 2">
            <a:extLst>
              <a:ext uri="{FF2B5EF4-FFF2-40B4-BE49-F238E27FC236}">
                <a16:creationId xmlns:a16="http://schemas.microsoft.com/office/drawing/2014/main" id="{282860C1-6D10-896F-A6EE-A396A222B1A5}"/>
              </a:ext>
            </a:extLst>
          </p:cNvPr>
          <p:cNvSpPr>
            <a:spLocks noGrp="1"/>
          </p:cNvSpPr>
          <p:nvPr>
            <p:ph idx="1"/>
          </p:nvPr>
        </p:nvSpPr>
        <p:spPr/>
        <p:txBody>
          <a:bodyPr/>
          <a:lstStyle/>
          <a:p>
            <a:r>
              <a:rPr lang="en-US" b="0" i="0" u="none" strike="noStrike" dirty="0">
                <a:solidFill>
                  <a:schemeClr val="tx2"/>
                </a:solidFill>
                <a:effectLst/>
                <a:latin typeface="-apple-system"/>
              </a:rPr>
              <a:t>Authoritative nameserver</a:t>
            </a:r>
            <a:r>
              <a:rPr lang="en-US" b="0" i="0" dirty="0">
                <a:solidFill>
                  <a:schemeClr val="tx2"/>
                </a:solidFill>
                <a:effectLst/>
                <a:latin typeface="-apple-system"/>
              </a:rPr>
              <a:t> - </a:t>
            </a:r>
          </a:p>
          <a:p>
            <a:r>
              <a:rPr lang="en-US" b="0" i="0" dirty="0">
                <a:solidFill>
                  <a:srgbClr val="222222"/>
                </a:solidFill>
                <a:effectLst/>
                <a:latin typeface="-apple-system"/>
              </a:rPr>
              <a:t>This final nameserver can be thought of as a dictionary on a rack of books, in which a specific name can be translated into its definition. </a:t>
            </a:r>
          </a:p>
          <a:p>
            <a:r>
              <a:rPr lang="en-US" b="0" i="0" dirty="0">
                <a:solidFill>
                  <a:srgbClr val="222222"/>
                </a:solidFill>
                <a:effectLst/>
                <a:latin typeface="-apple-system"/>
              </a:rPr>
              <a:t>The authoritative nameserver is the last stop in the nameserver query. </a:t>
            </a:r>
          </a:p>
          <a:p>
            <a:r>
              <a:rPr lang="en-US" b="0" i="0" dirty="0">
                <a:solidFill>
                  <a:srgbClr val="222222"/>
                </a:solidFill>
                <a:effectLst/>
                <a:latin typeface="-apple-system"/>
              </a:rPr>
              <a:t>If the authoritative name server has access to the requested record, it will return the IP address for the requested hostname back to the DNS </a:t>
            </a:r>
            <a:r>
              <a:rPr lang="en-US" b="0" i="0" dirty="0" err="1">
                <a:solidFill>
                  <a:srgbClr val="222222"/>
                </a:solidFill>
                <a:effectLst/>
                <a:latin typeface="-apple-system"/>
              </a:rPr>
              <a:t>Recursor</a:t>
            </a:r>
            <a:r>
              <a:rPr lang="en-US" b="0" i="0" dirty="0">
                <a:solidFill>
                  <a:srgbClr val="222222"/>
                </a:solidFill>
                <a:effectLst/>
                <a:latin typeface="-apple-system"/>
              </a:rPr>
              <a:t> (the librarian) that made the initial request.</a:t>
            </a:r>
            <a:endParaRPr lang="en-US" dirty="0"/>
          </a:p>
        </p:txBody>
      </p:sp>
    </p:spTree>
    <p:extLst>
      <p:ext uri="{BB962C8B-B14F-4D97-AF65-F5344CB8AC3E}">
        <p14:creationId xmlns:p14="http://schemas.microsoft.com/office/powerpoint/2010/main" val="2085556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5D6A-E245-588C-054D-1E65067EB5E8}"/>
              </a:ext>
            </a:extLst>
          </p:cNvPr>
          <p:cNvSpPr>
            <a:spLocks noGrp="1"/>
          </p:cNvSpPr>
          <p:nvPr>
            <p:ph type="title"/>
          </p:nvPr>
        </p:nvSpPr>
        <p:spPr/>
        <p:txBody>
          <a:bodyPr/>
          <a:lstStyle/>
          <a:p>
            <a:r>
              <a:rPr lang="en-US" dirty="0">
                <a:latin typeface="-apple-system"/>
              </a:rPr>
              <a:t>A</a:t>
            </a:r>
            <a:r>
              <a:rPr lang="en-US" b="1" i="0" dirty="0">
                <a:effectLst/>
                <a:latin typeface="-apple-system"/>
              </a:rPr>
              <a:t>uthoritative DNS server and a recursive DNS resolver</a:t>
            </a:r>
            <a:endParaRPr lang="en-US" dirty="0"/>
          </a:p>
        </p:txBody>
      </p:sp>
      <p:sp>
        <p:nvSpPr>
          <p:cNvPr id="3" name="Content Placeholder 2">
            <a:extLst>
              <a:ext uri="{FF2B5EF4-FFF2-40B4-BE49-F238E27FC236}">
                <a16:creationId xmlns:a16="http://schemas.microsoft.com/office/drawing/2014/main" id="{5B36E5A1-F932-EE89-CB30-807778F7256D}"/>
              </a:ext>
            </a:extLst>
          </p:cNvPr>
          <p:cNvSpPr>
            <a:spLocks noGrp="1"/>
          </p:cNvSpPr>
          <p:nvPr>
            <p:ph idx="1"/>
          </p:nvPr>
        </p:nvSpPr>
        <p:spPr/>
        <p:txBody>
          <a:bodyPr/>
          <a:lstStyle/>
          <a:p>
            <a:r>
              <a:rPr lang="en-US" b="0" i="0" dirty="0">
                <a:solidFill>
                  <a:srgbClr val="222222"/>
                </a:solidFill>
                <a:effectLst/>
                <a:latin typeface="-apple-system"/>
              </a:rPr>
              <a:t>The recursive resolver is the computer that responds to a recursive request from a client and takes the time to track down </a:t>
            </a:r>
            <a:r>
              <a:rPr lang="en-US" b="0" i="0" dirty="0">
                <a:solidFill>
                  <a:schemeClr val="tx2"/>
                </a:solidFill>
                <a:effectLst/>
                <a:latin typeface="-apple-system"/>
              </a:rPr>
              <a:t>the </a:t>
            </a:r>
            <a:r>
              <a:rPr lang="en-US" b="0" i="0" u="none" strike="noStrike" dirty="0">
                <a:solidFill>
                  <a:schemeClr val="tx2"/>
                </a:solidFill>
                <a:effectLst/>
                <a:latin typeface="-apple-system"/>
              </a:rPr>
              <a:t>DNS record</a:t>
            </a:r>
            <a:r>
              <a:rPr lang="en-US" b="0" i="0" dirty="0">
                <a:solidFill>
                  <a:srgbClr val="222222"/>
                </a:solidFill>
                <a:effectLst/>
                <a:latin typeface="-apple-system"/>
              </a:rPr>
              <a:t>. </a:t>
            </a:r>
          </a:p>
          <a:p>
            <a:r>
              <a:rPr lang="en-US" b="0" i="0" dirty="0">
                <a:solidFill>
                  <a:srgbClr val="222222"/>
                </a:solidFill>
                <a:effectLst/>
                <a:latin typeface="-apple-system"/>
              </a:rPr>
              <a:t>It does this by making a series of requests until it reaches the authoritative DNS nameserver for the requested record (or times out or returns an error if no record is found). </a:t>
            </a:r>
          </a:p>
          <a:p>
            <a:r>
              <a:rPr lang="en-US" b="0" i="0" dirty="0">
                <a:solidFill>
                  <a:srgbClr val="222222"/>
                </a:solidFill>
                <a:effectLst/>
                <a:latin typeface="-apple-system"/>
              </a:rPr>
              <a:t>Luckily, recursive DNS resolvers do not always need to make multiple requests in order to track down the records needed to respond to a </a:t>
            </a:r>
            <a:r>
              <a:rPr lang="en-US" b="0" i="0" dirty="0">
                <a:solidFill>
                  <a:schemeClr val="tx2"/>
                </a:solidFill>
                <a:effectLst/>
                <a:latin typeface="-apple-system"/>
              </a:rPr>
              <a:t>client; </a:t>
            </a:r>
            <a:r>
              <a:rPr lang="en-US" b="0" i="0" u="none" strike="noStrike" dirty="0">
                <a:solidFill>
                  <a:schemeClr val="tx2"/>
                </a:solidFill>
                <a:effectLst/>
                <a:latin typeface="-apple-system"/>
              </a:rPr>
              <a:t>caching</a:t>
            </a:r>
            <a:r>
              <a:rPr lang="en-US" b="0" i="0" dirty="0">
                <a:solidFill>
                  <a:schemeClr val="tx2"/>
                </a:solidFill>
                <a:effectLst/>
                <a:latin typeface="-apple-system"/>
              </a:rPr>
              <a:t> is a data persistence process that helps short-circuit the necessary requests by serving the requested </a:t>
            </a:r>
            <a:r>
              <a:rPr lang="en-US" b="0" i="0" dirty="0">
                <a:solidFill>
                  <a:srgbClr val="222222"/>
                </a:solidFill>
                <a:effectLst/>
                <a:latin typeface="-apple-system"/>
              </a:rPr>
              <a:t>resource record earlier in the DNS lookup.</a:t>
            </a:r>
            <a:endParaRPr lang="en-US" dirty="0"/>
          </a:p>
        </p:txBody>
      </p:sp>
    </p:spTree>
    <p:extLst>
      <p:ext uri="{BB962C8B-B14F-4D97-AF65-F5344CB8AC3E}">
        <p14:creationId xmlns:p14="http://schemas.microsoft.com/office/powerpoint/2010/main" val="391460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145DD95-1724-3013-E0BB-C207803FDFE7}"/>
              </a:ext>
            </a:extLst>
          </p:cNvPr>
          <p:cNvSpPr>
            <a:spLocks noGrp="1"/>
          </p:cNvSpPr>
          <p:nvPr>
            <p:ph type="title"/>
          </p:nvPr>
        </p:nvSpPr>
        <p:spPr>
          <a:xfrm>
            <a:off x="0" y="121033"/>
            <a:ext cx="12192000" cy="1002089"/>
          </a:xfrm>
        </p:spPr>
        <p:txBody>
          <a:bodyPr/>
          <a:lstStyle/>
          <a:p>
            <a:r>
              <a:rPr lang="en-US" dirty="0">
                <a:latin typeface="-apple-system"/>
              </a:rPr>
              <a:t>A</a:t>
            </a:r>
            <a:r>
              <a:rPr lang="en-US" b="1" i="0" dirty="0">
                <a:effectLst/>
                <a:latin typeface="-apple-system"/>
              </a:rPr>
              <a:t>uthoritative DNS server and a recursive DNS resolver</a:t>
            </a:r>
            <a:endParaRPr lang="en-US" dirty="0"/>
          </a:p>
        </p:txBody>
      </p:sp>
      <p:pic>
        <p:nvPicPr>
          <p:cNvPr id="4" name="Picture 3">
            <a:extLst>
              <a:ext uri="{FF2B5EF4-FFF2-40B4-BE49-F238E27FC236}">
                <a16:creationId xmlns:a16="http://schemas.microsoft.com/office/drawing/2014/main" id="{43CA4E2E-D0C8-B0AE-68D9-3B77315DF233}"/>
              </a:ext>
            </a:extLst>
          </p:cNvPr>
          <p:cNvPicPr>
            <a:picLocks noChangeAspect="1"/>
          </p:cNvPicPr>
          <p:nvPr/>
        </p:nvPicPr>
        <p:blipFill>
          <a:blip r:embed="rId2"/>
          <a:stretch>
            <a:fillRect/>
          </a:stretch>
        </p:blipFill>
        <p:spPr>
          <a:xfrm>
            <a:off x="925830" y="2541660"/>
            <a:ext cx="10287000" cy="2597467"/>
          </a:xfrm>
          <a:prstGeom prst="rect">
            <a:avLst/>
          </a:prstGeom>
          <a:noFill/>
        </p:spPr>
      </p:pic>
    </p:spTree>
    <p:extLst>
      <p:ext uri="{BB962C8B-B14F-4D97-AF65-F5344CB8AC3E}">
        <p14:creationId xmlns:p14="http://schemas.microsoft.com/office/powerpoint/2010/main" val="57506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B780F10-AEE9-95BC-38BD-3EAF8564D0AE}"/>
              </a:ext>
            </a:extLst>
          </p:cNvPr>
          <p:cNvSpPr>
            <a:spLocks noGrp="1"/>
          </p:cNvSpPr>
          <p:nvPr>
            <p:ph type="title"/>
          </p:nvPr>
        </p:nvSpPr>
        <p:spPr>
          <a:xfrm>
            <a:off x="0" y="121033"/>
            <a:ext cx="12192000" cy="1002089"/>
          </a:xfrm>
        </p:spPr>
        <p:txBody>
          <a:bodyPr/>
          <a:lstStyle/>
          <a:p>
            <a:r>
              <a:rPr lang="en-US" dirty="0">
                <a:latin typeface="-apple-system"/>
              </a:rPr>
              <a:t>A</a:t>
            </a:r>
            <a:r>
              <a:rPr lang="en-US" b="1" i="0" dirty="0">
                <a:effectLst/>
                <a:latin typeface="-apple-system"/>
              </a:rPr>
              <a:t>uthoritative DNS server and a recursive DNS resolver</a:t>
            </a:r>
            <a:endParaRPr lang="en-US" dirty="0"/>
          </a:p>
        </p:txBody>
      </p:sp>
      <p:sp>
        <p:nvSpPr>
          <p:cNvPr id="3" name="Content Placeholder 2">
            <a:extLst>
              <a:ext uri="{FF2B5EF4-FFF2-40B4-BE49-F238E27FC236}">
                <a16:creationId xmlns:a16="http://schemas.microsoft.com/office/drawing/2014/main" id="{C7AB31F3-DCFD-093E-D82D-0C4F6017616A}"/>
              </a:ext>
            </a:extLst>
          </p:cNvPr>
          <p:cNvSpPr>
            <a:spLocks noGrp="1"/>
          </p:cNvSpPr>
          <p:nvPr>
            <p:ph type="body" sz="half" idx="2"/>
          </p:nvPr>
        </p:nvSpPr>
        <p:spPr>
          <a:xfrm>
            <a:off x="880110" y="1510748"/>
            <a:ext cx="4246582" cy="4404625"/>
          </a:xfrm>
        </p:spPr>
        <p:txBody>
          <a:bodyPr>
            <a:normAutofit/>
          </a:bodyPr>
          <a:lstStyle/>
          <a:p>
            <a:r>
              <a:rPr lang="en-US" b="0" i="0">
                <a:effectLst/>
              </a:rPr>
              <a:t>It’s worth mentioning that in instances where the query is for a subdomain such as </a:t>
            </a:r>
            <a:r>
              <a:rPr lang="en-US" b="0" i="0" err="1">
                <a:effectLst/>
              </a:rPr>
              <a:t>foo.example.com</a:t>
            </a:r>
            <a:r>
              <a:rPr lang="en-US" b="0" i="0">
                <a:effectLst/>
              </a:rPr>
              <a:t> or </a:t>
            </a:r>
            <a:r>
              <a:rPr lang="en-US" b="0" i="0" u="none" strike="noStrike">
                <a:effectLst/>
              </a:rPr>
              <a:t>blog.cloudflare.com</a:t>
            </a:r>
            <a:r>
              <a:rPr lang="en-US" b="0" i="0">
                <a:effectLst/>
              </a:rPr>
              <a:t>, an additional nameserver will be added to the sequence after the authoritative nameserver, which is responsible for storing the subdomain’s </a:t>
            </a:r>
            <a:r>
              <a:rPr lang="en-US" b="0" i="0" u="none" strike="noStrike">
                <a:effectLst/>
              </a:rPr>
              <a:t>CNAME record</a:t>
            </a:r>
            <a:r>
              <a:rPr lang="en-US" b="0" i="0">
                <a:effectLst/>
              </a:rPr>
              <a:t>.</a:t>
            </a:r>
          </a:p>
          <a:p>
            <a:br>
              <a:rPr lang="en-US" dirty="0"/>
            </a:br>
            <a:endParaRPr lang="en-US" dirty="0"/>
          </a:p>
        </p:txBody>
      </p:sp>
      <p:sp>
        <p:nvSpPr>
          <p:cNvPr id="11" name="Text Placeholder 3">
            <a:extLst>
              <a:ext uri="{FF2B5EF4-FFF2-40B4-BE49-F238E27FC236}">
                <a16:creationId xmlns:a16="http://schemas.microsoft.com/office/drawing/2014/main" id="{9E86FC1A-5A20-1BF4-7E5D-23BB8BEE24E5}"/>
              </a:ext>
            </a:extLst>
          </p:cNvPr>
          <p:cNvSpPr>
            <a:spLocks noGrp="1"/>
          </p:cNvSpPr>
          <p:nvPr>
            <p:ph type="body" sz="quarter" idx="10"/>
          </p:nvPr>
        </p:nvSpPr>
        <p:spPr>
          <a:xfrm>
            <a:off x="5518150" y="6046788"/>
            <a:ext cx="5792992" cy="651192"/>
          </a:xfrm>
        </p:spPr>
        <p:txBody>
          <a:bodyPr/>
          <a:lstStyle/>
          <a:p>
            <a:endParaRPr lang="en-US"/>
          </a:p>
        </p:txBody>
      </p:sp>
      <p:pic>
        <p:nvPicPr>
          <p:cNvPr id="4" name="Picture 3">
            <a:extLst>
              <a:ext uri="{FF2B5EF4-FFF2-40B4-BE49-F238E27FC236}">
                <a16:creationId xmlns:a16="http://schemas.microsoft.com/office/drawing/2014/main" id="{A6BCDF3C-92DC-3B0C-11A6-35BE254F2C41}"/>
              </a:ext>
            </a:extLst>
          </p:cNvPr>
          <p:cNvPicPr>
            <a:picLocks noChangeAspect="1"/>
          </p:cNvPicPr>
          <p:nvPr/>
        </p:nvPicPr>
        <p:blipFill>
          <a:blip r:embed="rId2"/>
          <a:stretch>
            <a:fillRect/>
          </a:stretch>
        </p:blipFill>
        <p:spPr>
          <a:xfrm>
            <a:off x="5518150" y="2306377"/>
            <a:ext cx="5792788" cy="2809500"/>
          </a:xfrm>
          <a:prstGeom prst="rect">
            <a:avLst/>
          </a:prstGeom>
          <a:noFill/>
        </p:spPr>
      </p:pic>
    </p:spTree>
    <p:extLst>
      <p:ext uri="{BB962C8B-B14F-4D97-AF65-F5344CB8AC3E}">
        <p14:creationId xmlns:p14="http://schemas.microsoft.com/office/powerpoint/2010/main" val="133292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C4C135-6E4B-04A1-E9A3-E26BC4C24DDB}"/>
              </a:ext>
            </a:extLst>
          </p:cNvPr>
          <p:cNvSpPr>
            <a:spLocks noGrp="1"/>
          </p:cNvSpPr>
          <p:nvPr>
            <p:ph type="title"/>
          </p:nvPr>
        </p:nvSpPr>
        <p:spPr/>
        <p:txBody>
          <a:bodyPr/>
          <a:lstStyle/>
          <a:p>
            <a:r>
              <a:rPr lang="en-US" dirty="0"/>
              <a:t>DNS Lookup</a:t>
            </a:r>
          </a:p>
        </p:txBody>
      </p:sp>
      <p:sp>
        <p:nvSpPr>
          <p:cNvPr id="7" name="Content Placeholder 6">
            <a:extLst>
              <a:ext uri="{FF2B5EF4-FFF2-40B4-BE49-F238E27FC236}">
                <a16:creationId xmlns:a16="http://schemas.microsoft.com/office/drawing/2014/main" id="{FEFEDB7C-F10C-3A3B-12E2-0CB0E2E0357E}"/>
              </a:ext>
            </a:extLst>
          </p:cNvPr>
          <p:cNvSpPr>
            <a:spLocks noGrp="1"/>
          </p:cNvSpPr>
          <p:nvPr>
            <p:ph sz="half" idx="1"/>
          </p:nvPr>
        </p:nvSpPr>
        <p:spPr/>
        <p:txBody>
          <a:bodyPr>
            <a:normAutofit fontScale="92500" lnSpcReduction="20000"/>
          </a:bodyPr>
          <a:lstStyle/>
          <a:p>
            <a:pPr algn="l">
              <a:buFont typeface="+mj-lt"/>
              <a:buAutoNum type="arabicPeriod"/>
            </a:pPr>
            <a:r>
              <a:rPr lang="en-US" b="0" i="0" dirty="0">
                <a:solidFill>
                  <a:srgbClr val="222222"/>
                </a:solidFill>
                <a:effectLst/>
                <a:latin typeface="-apple-system"/>
              </a:rPr>
              <a:t>A user types ‘</a:t>
            </a:r>
            <a:r>
              <a:rPr lang="en-US" b="0" i="0" dirty="0" err="1">
                <a:solidFill>
                  <a:srgbClr val="222222"/>
                </a:solidFill>
                <a:effectLst/>
                <a:latin typeface="-apple-system"/>
              </a:rPr>
              <a:t>example.com</a:t>
            </a:r>
            <a:r>
              <a:rPr lang="en-US" b="0" i="0" dirty="0">
                <a:solidFill>
                  <a:srgbClr val="222222"/>
                </a:solidFill>
                <a:effectLst/>
                <a:latin typeface="-apple-system"/>
              </a:rPr>
              <a:t>’ into a web browser and the query travels into the Internet and is received by a DNS recursive resolver.</a:t>
            </a:r>
          </a:p>
          <a:p>
            <a:pPr algn="l">
              <a:buFont typeface="+mj-lt"/>
              <a:buAutoNum type="arabicPeriod"/>
            </a:pPr>
            <a:r>
              <a:rPr lang="en-US" b="0" i="0" dirty="0">
                <a:solidFill>
                  <a:srgbClr val="222222"/>
                </a:solidFill>
                <a:effectLst/>
                <a:latin typeface="-apple-system"/>
              </a:rPr>
              <a:t>The resolver then queries a DNS root nameserver (.).</a:t>
            </a:r>
          </a:p>
          <a:p>
            <a:pPr algn="l">
              <a:buFont typeface="+mj-lt"/>
              <a:buAutoNum type="arabicPeriod"/>
            </a:pPr>
            <a:r>
              <a:rPr lang="en-US" b="0" i="0" dirty="0">
                <a:solidFill>
                  <a:srgbClr val="222222"/>
                </a:solidFill>
                <a:effectLst/>
                <a:latin typeface="-apple-system"/>
              </a:rPr>
              <a:t>The root server then responds to the resolver with the address of a Top Level Domain (TLD) DNS server (such as .com or </a:t>
            </a:r>
            <a:r>
              <a:rPr lang="en-US" b="0" i="0" dirty="0" err="1">
                <a:solidFill>
                  <a:srgbClr val="222222"/>
                </a:solidFill>
                <a:effectLst/>
                <a:latin typeface="-apple-system"/>
              </a:rPr>
              <a:t>.net</a:t>
            </a:r>
            <a:r>
              <a:rPr lang="en-US" b="0" i="0" dirty="0">
                <a:solidFill>
                  <a:srgbClr val="222222"/>
                </a:solidFill>
                <a:effectLst/>
                <a:latin typeface="-apple-system"/>
              </a:rPr>
              <a:t>), which stores the information for its domains. When searching for </a:t>
            </a:r>
            <a:r>
              <a:rPr lang="en-US" b="0" i="0" dirty="0" err="1">
                <a:solidFill>
                  <a:srgbClr val="222222"/>
                </a:solidFill>
                <a:effectLst/>
                <a:latin typeface="-apple-system"/>
              </a:rPr>
              <a:t>example.com</a:t>
            </a:r>
            <a:r>
              <a:rPr lang="en-US" b="0" i="0" dirty="0">
                <a:solidFill>
                  <a:srgbClr val="222222"/>
                </a:solidFill>
                <a:effectLst/>
                <a:latin typeface="-apple-system"/>
              </a:rPr>
              <a:t>, our request is pointed toward the .com TLD.</a:t>
            </a:r>
          </a:p>
          <a:p>
            <a:pPr algn="l">
              <a:buFont typeface="+mj-lt"/>
              <a:buAutoNum type="arabicPeriod"/>
            </a:pPr>
            <a:r>
              <a:rPr lang="en-US" b="0" i="0" dirty="0">
                <a:solidFill>
                  <a:srgbClr val="222222"/>
                </a:solidFill>
                <a:effectLst/>
                <a:latin typeface="-apple-system"/>
              </a:rPr>
              <a:t>The resolver then makes a request to the .com TLD.</a:t>
            </a:r>
          </a:p>
          <a:p>
            <a:endParaRPr lang="en-US" dirty="0"/>
          </a:p>
        </p:txBody>
      </p:sp>
      <p:sp>
        <p:nvSpPr>
          <p:cNvPr id="8" name="Content Placeholder 7">
            <a:extLst>
              <a:ext uri="{FF2B5EF4-FFF2-40B4-BE49-F238E27FC236}">
                <a16:creationId xmlns:a16="http://schemas.microsoft.com/office/drawing/2014/main" id="{A934B2BA-9620-BDE8-8C00-AA161D783BF4}"/>
              </a:ext>
            </a:extLst>
          </p:cNvPr>
          <p:cNvSpPr>
            <a:spLocks noGrp="1"/>
          </p:cNvSpPr>
          <p:nvPr>
            <p:ph sz="half" idx="2"/>
          </p:nvPr>
        </p:nvSpPr>
        <p:spPr/>
        <p:txBody>
          <a:bodyPr/>
          <a:lstStyle/>
          <a:p>
            <a:pPr marL="0" indent="0" algn="l">
              <a:buNone/>
            </a:pPr>
            <a:r>
              <a:rPr lang="en-US" b="0" i="0" dirty="0">
                <a:solidFill>
                  <a:srgbClr val="222222"/>
                </a:solidFill>
                <a:effectLst/>
                <a:latin typeface="-apple-system"/>
              </a:rPr>
              <a:t>5. The TLD server then responds with the IP address of the domain’s nameserver, </a:t>
            </a:r>
            <a:r>
              <a:rPr lang="en-US" b="0" i="0" dirty="0" err="1">
                <a:solidFill>
                  <a:srgbClr val="222222"/>
                </a:solidFill>
                <a:effectLst/>
                <a:latin typeface="-apple-system"/>
              </a:rPr>
              <a:t>example.com</a:t>
            </a:r>
            <a:r>
              <a:rPr lang="en-US" b="0" i="0" dirty="0">
                <a:solidFill>
                  <a:srgbClr val="222222"/>
                </a:solidFill>
                <a:effectLst/>
                <a:latin typeface="-apple-system"/>
              </a:rPr>
              <a:t>.</a:t>
            </a:r>
          </a:p>
          <a:p>
            <a:pPr marL="0" indent="0" algn="l">
              <a:buNone/>
            </a:pPr>
            <a:r>
              <a:rPr lang="en-US" dirty="0">
                <a:solidFill>
                  <a:srgbClr val="222222"/>
                </a:solidFill>
                <a:latin typeface="-apple-system"/>
              </a:rPr>
              <a:t>6. </a:t>
            </a:r>
            <a:r>
              <a:rPr lang="en-US" b="0" i="0" dirty="0">
                <a:solidFill>
                  <a:srgbClr val="222222"/>
                </a:solidFill>
                <a:effectLst/>
                <a:latin typeface="-apple-system"/>
              </a:rPr>
              <a:t>Lastly, the recursive resolver sends a query to the domain’s nameserver.</a:t>
            </a:r>
          </a:p>
          <a:p>
            <a:pPr marL="0" indent="0" algn="l">
              <a:buNone/>
            </a:pPr>
            <a:r>
              <a:rPr lang="en-US" b="0" i="0" dirty="0">
                <a:solidFill>
                  <a:srgbClr val="222222"/>
                </a:solidFill>
                <a:effectLst/>
                <a:latin typeface="-apple-system"/>
              </a:rPr>
              <a:t>7. The IP address for </a:t>
            </a:r>
            <a:r>
              <a:rPr lang="en-US" b="0" i="0" dirty="0" err="1">
                <a:solidFill>
                  <a:srgbClr val="222222"/>
                </a:solidFill>
                <a:effectLst/>
                <a:latin typeface="-apple-system"/>
              </a:rPr>
              <a:t>example.com</a:t>
            </a:r>
            <a:r>
              <a:rPr lang="en-US" b="0" i="0" dirty="0">
                <a:solidFill>
                  <a:srgbClr val="222222"/>
                </a:solidFill>
                <a:effectLst/>
                <a:latin typeface="-apple-system"/>
              </a:rPr>
              <a:t> is then returned to the resolver from the nameserver.</a:t>
            </a:r>
          </a:p>
          <a:p>
            <a:pPr marL="0" indent="0" algn="l">
              <a:buNone/>
            </a:pPr>
            <a:r>
              <a:rPr lang="en-US" b="0" i="0" dirty="0">
                <a:solidFill>
                  <a:srgbClr val="222222"/>
                </a:solidFill>
                <a:effectLst/>
                <a:latin typeface="-apple-system"/>
              </a:rPr>
              <a:t>8. The DNS resolver then responds to the web browser with the IP address of the domain requested initially.</a:t>
            </a:r>
          </a:p>
          <a:p>
            <a:endParaRPr lang="en-US" dirty="0"/>
          </a:p>
        </p:txBody>
      </p:sp>
    </p:spTree>
    <p:extLst>
      <p:ext uri="{BB962C8B-B14F-4D97-AF65-F5344CB8AC3E}">
        <p14:creationId xmlns:p14="http://schemas.microsoft.com/office/powerpoint/2010/main" val="77647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The OSI Network Layer and Transport Layer</a:t>
            </a:r>
          </a:p>
        </p:txBody>
      </p:sp>
      <p:pic>
        <p:nvPicPr>
          <p:cNvPr id="4" name="Picture 3" descr="An illustration presents that a solid line represents communications extending through network layer from source host to destination host. A dotted line represents control functions extending through transport layer."/>
          <p:cNvPicPr>
            <a:picLocks noChangeAspect="1"/>
          </p:cNvPicPr>
          <p:nvPr/>
        </p:nvPicPr>
        <p:blipFill>
          <a:blip r:embed="rId4" cstate="print"/>
          <a:stretch>
            <a:fillRect/>
          </a:stretch>
        </p:blipFill>
        <p:spPr>
          <a:xfrm>
            <a:off x="3915877" y="1618327"/>
            <a:ext cx="4554354" cy="4143351"/>
          </a:xfrm>
          <a:prstGeom prst="rect">
            <a:avLst/>
          </a:prstGeom>
        </p:spPr>
      </p:pic>
      <p:sp>
        <p:nvSpPr>
          <p:cNvPr id="6" name="Rectangle 5"/>
          <p:cNvSpPr/>
          <p:nvPr/>
        </p:nvSpPr>
        <p:spPr>
          <a:xfrm>
            <a:off x="4042611" y="5784867"/>
            <a:ext cx="4395537" cy="646331"/>
          </a:xfrm>
          <a:prstGeom prst="rect">
            <a:avLst/>
          </a:prstGeom>
        </p:spPr>
        <p:txBody>
          <a:bodyPr wrap="square">
            <a:spAutoFit/>
          </a:bodyPr>
          <a:lstStyle/>
          <a:p>
            <a:r>
              <a:rPr lang="en-US" b="1" dirty="0">
                <a:latin typeface="Arial" pitchFamily="34" charset="0"/>
                <a:cs typeface="Arial" pitchFamily="34" charset="0"/>
              </a:rPr>
              <a:t>FIGURE 5-2 </a:t>
            </a:r>
            <a:r>
              <a:rPr lang="en-US" dirty="0">
                <a:latin typeface="Arial" pitchFamily="34" charset="0"/>
                <a:cs typeface="Arial" pitchFamily="34" charset="0"/>
              </a:rPr>
              <a:t>The OSI Network Layer and Transport Layer.</a:t>
            </a:r>
          </a:p>
        </p:txBody>
      </p:sp>
    </p:spTree>
    <p:custDataLst>
      <p:tags r:id="rId1"/>
    </p:custDataLst>
    <p:extLst>
      <p:ext uri="{BB962C8B-B14F-4D97-AF65-F5344CB8AC3E}">
        <p14:creationId xmlns:p14="http://schemas.microsoft.com/office/powerpoint/2010/main" val="333118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IPv6 </a:t>
            </a:r>
            <a:r>
              <a:rPr lang="en-US" sz="2000" dirty="0">
                <a:ea typeface="ＭＳ Ｐゴシック" pitchFamily="34" charset="-128"/>
              </a:rPr>
              <a:t>(1 of 2)</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Primary motivation for creating IPv6 was to increase the network address space</a:t>
            </a:r>
          </a:p>
          <a:p>
            <a:r>
              <a:rPr lang="en-US" dirty="0"/>
              <a:t>Uses 128-bit addresses </a:t>
            </a:r>
          </a:p>
          <a:p>
            <a:pPr lvl="1"/>
            <a:r>
              <a:rPr lang="en-US" dirty="0"/>
              <a:t>Increases address size from the IPv4 32 bits to 128 bits</a:t>
            </a:r>
          </a:p>
          <a:p>
            <a:r>
              <a:rPr lang="en-US" dirty="0"/>
              <a:t>Maximum number of 2</a:t>
            </a:r>
            <a:r>
              <a:rPr lang="en-US" baseline="30000" dirty="0"/>
              <a:t>128</a:t>
            </a:r>
            <a:r>
              <a:rPr lang="en-US" dirty="0"/>
              <a:t> addresses (&gt; 340 undecillion)</a:t>
            </a:r>
          </a:p>
          <a:p>
            <a:r>
              <a:rPr lang="en-US" dirty="0"/>
              <a:t>1 undecillion = </a:t>
            </a:r>
            <a:r>
              <a:rPr lang="en-US" b="1" dirty="0">
                <a:solidFill>
                  <a:schemeClr val="accent2">
                    <a:lumMod val="75000"/>
                  </a:schemeClr>
                </a:solidFill>
              </a:rPr>
              <a:t>1,000,000,000,000,000,000,000,000,000,000,000,000</a:t>
            </a:r>
          </a:p>
          <a:p>
            <a:endParaRPr lang="en-US" dirty="0"/>
          </a:p>
        </p:txBody>
      </p:sp>
    </p:spTree>
    <p:custDataLst>
      <p:tags r:id="rId1"/>
    </p:custDataLst>
    <p:extLst>
      <p:ext uri="{BB962C8B-B14F-4D97-AF65-F5344CB8AC3E}">
        <p14:creationId xmlns:p14="http://schemas.microsoft.com/office/powerpoint/2010/main" val="285013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IPv6 </a:t>
            </a:r>
            <a:r>
              <a:rPr lang="en-US" sz="2000" dirty="0">
                <a:ea typeface="ＭＳ Ｐゴシック" pitchFamily="34" charset="-128"/>
              </a:rPr>
              <a:t>(2 of 2)</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Eight groups of 4 hexadecimal numbers</a:t>
            </a:r>
          </a:p>
          <a:p>
            <a:r>
              <a:rPr lang="en-US" dirty="0"/>
              <a:t>First 64 bits identify network</a:t>
            </a:r>
          </a:p>
          <a:p>
            <a:r>
              <a:rPr lang="en-US" dirty="0"/>
              <a:t>Last 64 bits identify host (based on MAC address) </a:t>
            </a:r>
          </a:p>
          <a:p>
            <a:endParaRPr lang="en-US" dirty="0"/>
          </a:p>
        </p:txBody>
      </p:sp>
      <p:pic>
        <p:nvPicPr>
          <p:cNvPr id="4" name="Picture 3">
            <a:extLst>
              <a:ext uri="{FF2B5EF4-FFF2-40B4-BE49-F238E27FC236}">
                <a16:creationId xmlns:a16="http://schemas.microsoft.com/office/drawing/2014/main" id="{B05D0603-130D-47C7-8163-91B97470FA7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9184" y="3440704"/>
            <a:ext cx="4911244" cy="1926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410874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IPv6 Address Format</a:t>
            </a:r>
          </a:p>
        </p:txBody>
      </p:sp>
      <p:pic>
        <p:nvPicPr>
          <p:cNvPr id="4" name="Picture 3" descr="An array depicts the I P v 6 address format, which has a total length of 128 bits and split in two 64-bits: the first 64 bits comprise the network prefix, and the last 64 bits comprise the interface I D. Text reads, X X X X equals 0000 through F F F F."/>
          <p:cNvPicPr>
            <a:picLocks noChangeAspect="1"/>
          </p:cNvPicPr>
          <p:nvPr/>
        </p:nvPicPr>
        <p:blipFill>
          <a:blip r:embed="rId4" cstate="print"/>
          <a:stretch>
            <a:fillRect/>
          </a:stretch>
        </p:blipFill>
        <p:spPr>
          <a:xfrm>
            <a:off x="1500784" y="2566555"/>
            <a:ext cx="9459949" cy="2550331"/>
          </a:xfrm>
          <a:prstGeom prst="rect">
            <a:avLst/>
          </a:prstGeom>
        </p:spPr>
      </p:pic>
      <p:sp>
        <p:nvSpPr>
          <p:cNvPr id="6" name="Rectangle 5"/>
          <p:cNvSpPr/>
          <p:nvPr/>
        </p:nvSpPr>
        <p:spPr>
          <a:xfrm>
            <a:off x="1391107" y="5094510"/>
            <a:ext cx="6096000" cy="369332"/>
          </a:xfrm>
          <a:prstGeom prst="rect">
            <a:avLst/>
          </a:prstGeom>
        </p:spPr>
        <p:txBody>
          <a:bodyPr>
            <a:spAutoFit/>
          </a:bodyPr>
          <a:lstStyle/>
          <a:p>
            <a:r>
              <a:rPr lang="en-US" b="1" dirty="0">
                <a:latin typeface="Arial" pitchFamily="34" charset="0"/>
                <a:cs typeface="Arial" pitchFamily="34" charset="0"/>
              </a:rPr>
              <a:t>FIGURE 5-7 </a:t>
            </a:r>
            <a:r>
              <a:rPr lang="en-US" dirty="0">
                <a:latin typeface="Arial" pitchFamily="34" charset="0"/>
                <a:cs typeface="Arial" pitchFamily="34" charset="0"/>
              </a:rPr>
              <a:t>IPv6 address format. </a:t>
            </a:r>
          </a:p>
        </p:txBody>
      </p:sp>
    </p:spTree>
    <p:custDataLst>
      <p:tags r:id="rId1"/>
    </p:custDataLst>
    <p:extLst>
      <p:ext uri="{BB962C8B-B14F-4D97-AF65-F5344CB8AC3E}">
        <p14:creationId xmlns:p14="http://schemas.microsoft.com/office/powerpoint/2010/main" val="180029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IPv6 Address Compression</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925830" y="1490871"/>
            <a:ext cx="10287000" cy="2056860"/>
          </a:xfrm>
          <a:solidFill>
            <a:schemeClr val="accent2">
              <a:lumMod val="20000"/>
              <a:lumOff val="80000"/>
            </a:schemeClr>
          </a:solidFill>
        </p:spPr>
        <p:txBody>
          <a:bodyPr/>
          <a:lstStyle/>
          <a:p>
            <a:r>
              <a:rPr lang="en-US" dirty="0"/>
              <a:t>Drop leading 0s in each group</a:t>
            </a:r>
          </a:p>
          <a:p>
            <a:pPr marL="0" indent="0" algn="ctr">
              <a:buNone/>
            </a:pPr>
            <a:r>
              <a:rPr lang="en-US" dirty="0"/>
              <a:t>2001:0db8:0000:0000:0000:0053:0000:0004 </a:t>
            </a:r>
          </a:p>
          <a:p>
            <a:pPr marL="0" indent="0" algn="ctr">
              <a:buNone/>
            </a:pPr>
            <a:r>
              <a:rPr lang="en-US" dirty="0"/>
              <a:t>becomes</a:t>
            </a:r>
          </a:p>
          <a:p>
            <a:pPr marL="0" indent="0" algn="ctr">
              <a:buNone/>
            </a:pPr>
            <a:r>
              <a:rPr lang="en-US" dirty="0"/>
              <a:t>2001:db8:0:0:0:53:0:4</a:t>
            </a:r>
          </a:p>
        </p:txBody>
      </p:sp>
      <p:sp>
        <p:nvSpPr>
          <p:cNvPr id="4" name="Content Placeholder 1">
            <a:extLst>
              <a:ext uri="{FF2B5EF4-FFF2-40B4-BE49-F238E27FC236}">
                <a16:creationId xmlns:a16="http://schemas.microsoft.com/office/drawing/2014/main" id="{4A910457-E411-4BA1-89A2-E46A40B92112}"/>
              </a:ext>
            </a:extLst>
          </p:cNvPr>
          <p:cNvSpPr txBox="1">
            <a:spLocks/>
          </p:cNvSpPr>
          <p:nvPr/>
        </p:nvSpPr>
        <p:spPr>
          <a:xfrm>
            <a:off x="931234" y="3589028"/>
            <a:ext cx="10287000" cy="2588488"/>
          </a:xfrm>
          <a:prstGeom prst="rect">
            <a:avLst/>
          </a:prstGeom>
          <a:solidFill>
            <a:schemeClr val="bg2">
              <a:lumMod val="95000"/>
            </a:schemeClr>
          </a:solidFill>
        </p:spPr>
        <p:txBody>
          <a:bodyPr vert="horz" lIns="91440" tIns="45720" rIns="91440" bIns="45720" rtlCol="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r>
              <a:rPr lang="en-US" dirty="0"/>
              <a:t>Replace the first group of 0s with ::</a:t>
            </a:r>
          </a:p>
          <a:p>
            <a:pPr marL="0" indent="0" algn="ctr">
              <a:buFont typeface="Wingdings" panose="05000000000000000000" pitchFamily="2" charset="2"/>
              <a:buNone/>
            </a:pPr>
            <a:r>
              <a:rPr lang="en-US" dirty="0"/>
              <a:t>2001:0db8:0000:0000:0000:0053:0000:0004 </a:t>
            </a:r>
          </a:p>
          <a:p>
            <a:pPr marL="0" indent="0" algn="ctr">
              <a:buFont typeface="Wingdings" panose="05000000000000000000" pitchFamily="2" charset="2"/>
              <a:buNone/>
            </a:pPr>
            <a:r>
              <a:rPr lang="en-US" dirty="0"/>
              <a:t>becomes</a:t>
            </a:r>
          </a:p>
          <a:p>
            <a:pPr marL="0" indent="0" algn="ctr">
              <a:buFont typeface="Wingdings" panose="05000000000000000000" pitchFamily="2" charset="2"/>
              <a:buNone/>
            </a:pPr>
            <a:r>
              <a:rPr lang="en-US" dirty="0"/>
              <a:t>2001:db8::53:0:4</a:t>
            </a:r>
          </a:p>
          <a:p>
            <a:r>
              <a:rPr lang="en-US" dirty="0"/>
              <a:t>Only one set of :: can exist in an address</a:t>
            </a:r>
          </a:p>
          <a:p>
            <a:endParaRPr lang="en-US" dirty="0"/>
          </a:p>
        </p:txBody>
      </p:sp>
    </p:spTree>
    <p:custDataLst>
      <p:tags r:id="rId1"/>
    </p:custDataLst>
    <p:extLst>
      <p:ext uri="{BB962C8B-B14F-4D97-AF65-F5344CB8AC3E}">
        <p14:creationId xmlns:p14="http://schemas.microsoft.com/office/powerpoint/2010/main" val="4001887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IPv6 Network Methodologies</a:t>
            </a:r>
          </a:p>
        </p:txBody>
      </p:sp>
      <p:graphicFrame>
        <p:nvGraphicFramePr>
          <p:cNvPr id="3" name="Diagram 2">
            <a:extLst>
              <a:ext uri="{FF2B5EF4-FFF2-40B4-BE49-F238E27FC236}">
                <a16:creationId xmlns:a16="http://schemas.microsoft.com/office/drawing/2014/main" id="{56555C14-E9EA-44DB-A8A6-33CAC12BCD57}"/>
              </a:ext>
            </a:extLst>
          </p:cNvPr>
          <p:cNvGraphicFramePr/>
          <p:nvPr>
            <p:extLst>
              <p:ext uri="{D42A27DB-BD31-4B8C-83A1-F6EECF244321}">
                <p14:modId xmlns:p14="http://schemas.microsoft.com/office/powerpoint/2010/main" val="197066311"/>
              </p:ext>
            </p:extLst>
          </p:nvPr>
        </p:nvGraphicFramePr>
        <p:xfrm>
          <a:off x="925830" y="1318300"/>
          <a:ext cx="10131647" cy="37321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925830" y="5245643"/>
            <a:ext cx="10287000" cy="944274"/>
          </a:xfrm>
        </p:spPr>
        <p:txBody>
          <a:bodyPr/>
          <a:lstStyle/>
          <a:p>
            <a:r>
              <a:rPr lang="en-US" dirty="0"/>
              <a:t>Broadcast address sends a packet to a complete range of IP addresses</a:t>
            </a:r>
          </a:p>
          <a:p>
            <a:endParaRPr lang="en-US" dirty="0"/>
          </a:p>
        </p:txBody>
      </p:sp>
    </p:spTree>
    <p:custDataLst>
      <p:tags r:id="rId1"/>
    </p:custDataLst>
    <p:extLst>
      <p:ext uri="{BB962C8B-B14F-4D97-AF65-F5344CB8AC3E}">
        <p14:creationId xmlns:p14="http://schemas.microsoft.com/office/powerpoint/2010/main" val="356153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IPv4 to IPv6</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Dual IP stack operating systems support both IPv4 and IPv6 using two separate network stacks for IP</a:t>
            </a:r>
          </a:p>
          <a:p>
            <a:r>
              <a:rPr lang="en-US" dirty="0"/>
              <a:t>Literal IPv6 addresses</a:t>
            </a:r>
          </a:p>
          <a:p>
            <a:pPr lvl="1"/>
            <a:r>
              <a:rPr lang="en-US" dirty="0"/>
              <a:t>Colon character is a reserved character in network resource identifiers and UNC path names</a:t>
            </a:r>
          </a:p>
          <a:p>
            <a:pPr lvl="1"/>
            <a:r>
              <a:rPr lang="en-US" dirty="0"/>
              <a:t>For network resource identifiers, add square brackets around literal IPv6 addresses</a:t>
            </a:r>
          </a:p>
          <a:p>
            <a:pPr marL="457200" lvl="1" indent="0" algn="ctr">
              <a:buNone/>
            </a:pPr>
            <a:r>
              <a:rPr lang="en-US" dirty="0">
                <a:solidFill>
                  <a:schemeClr val="accent2">
                    <a:lumMod val="75000"/>
                  </a:schemeClr>
                </a:solidFill>
              </a:rPr>
              <a:t>http://[2001:db8::206:0:a80c:52b]:8080</a:t>
            </a:r>
          </a:p>
          <a:p>
            <a:pPr lvl="1"/>
            <a:r>
              <a:rPr lang="en-US" dirty="0"/>
              <a:t>For UNC path names, convert colon characters to dashes and append “.ipv6-literal.net” domain to IPv6 literal addresses</a:t>
            </a:r>
          </a:p>
          <a:p>
            <a:pPr marL="0" indent="0" algn="ctr">
              <a:buNone/>
            </a:pPr>
            <a:r>
              <a:rPr lang="en-US" sz="2000" dirty="0"/>
              <a:t>2001:db8::206:0:a80c:52b</a:t>
            </a:r>
          </a:p>
          <a:p>
            <a:pPr marL="0" indent="0" algn="ctr">
              <a:buNone/>
            </a:pPr>
            <a:r>
              <a:rPr lang="en-US" sz="2000" dirty="0"/>
              <a:t>would be written as</a:t>
            </a:r>
          </a:p>
          <a:p>
            <a:pPr marL="0" indent="0" algn="ctr">
              <a:buNone/>
            </a:pPr>
            <a:r>
              <a:rPr lang="en-US" sz="2000" dirty="0"/>
              <a:t> </a:t>
            </a:r>
            <a:r>
              <a:rPr lang="en-US" sz="2000" dirty="0">
                <a:solidFill>
                  <a:schemeClr val="accent2">
                    <a:lumMod val="75000"/>
                  </a:schemeClr>
                </a:solidFill>
              </a:rPr>
              <a:t>2001-db8--206-0-a80c-52b.ipv6-literal.net</a:t>
            </a:r>
          </a:p>
          <a:p>
            <a:endParaRPr lang="en-US" dirty="0"/>
          </a:p>
          <a:p>
            <a:endParaRPr lang="en-US" dirty="0"/>
          </a:p>
        </p:txBody>
      </p:sp>
    </p:spTree>
    <p:custDataLst>
      <p:tags r:id="rId1"/>
    </p:custDataLst>
    <p:extLst>
      <p:ext uri="{BB962C8B-B14F-4D97-AF65-F5344CB8AC3E}">
        <p14:creationId xmlns:p14="http://schemas.microsoft.com/office/powerpoint/2010/main" val="81000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IP Communications </a:t>
            </a:r>
            <a:r>
              <a:rPr lang="en-US" sz="2000" dirty="0">
                <a:ea typeface="ＭＳ Ｐゴシック" pitchFamily="34" charset="-128"/>
              </a:rPr>
              <a:t>(1 of 2)</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When a packet enters its destination network, the network stack needs to know the packet’s local destination.</a:t>
            </a:r>
          </a:p>
          <a:p>
            <a:r>
              <a:rPr lang="en-US" dirty="0"/>
              <a:t>IPv4 networks use Address Resolution Protocol (ARP) to provide local Media Access Control (MAC) addresses</a:t>
            </a:r>
          </a:p>
          <a:p>
            <a:r>
              <a:rPr lang="en-US" dirty="0"/>
              <a:t>IPv6 networks use the Neighbor Discovery Protocol (NDP) </a:t>
            </a:r>
          </a:p>
          <a:p>
            <a:r>
              <a:rPr lang="en-US" b="0" i="0" dirty="0">
                <a:solidFill>
                  <a:srgbClr val="202122"/>
                </a:solidFill>
                <a:effectLst/>
                <a:latin typeface="Arial" panose="020B0604020202020204" pitchFamily="34" charset="0"/>
              </a:rPr>
              <a:t>It operates at the </a:t>
            </a:r>
            <a:r>
              <a:rPr lang="en-US" b="0" i="0" u="none" strike="noStrike" dirty="0">
                <a:solidFill>
                  <a:schemeClr val="tx2"/>
                </a:solidFill>
                <a:effectLst/>
                <a:latin typeface="Arial" panose="020B0604020202020204" pitchFamily="34" charset="0"/>
              </a:rPr>
              <a:t>link layer</a:t>
            </a:r>
            <a:r>
              <a:rPr lang="en-US" b="0" i="0" dirty="0">
                <a:solidFill>
                  <a:schemeClr val="tx2"/>
                </a:solidFill>
                <a:effectLst/>
                <a:latin typeface="Arial" panose="020B0604020202020204" pitchFamily="34" charset="0"/>
              </a:rPr>
              <a:t>,</a:t>
            </a:r>
            <a:r>
              <a:rPr lang="en-US" baseline="30000" dirty="0">
                <a:solidFill>
                  <a:schemeClr val="tx2"/>
                </a:solidFill>
              </a:rPr>
              <a:t> </a:t>
            </a:r>
            <a:r>
              <a:rPr lang="en-US" b="0" i="0" dirty="0">
                <a:solidFill>
                  <a:schemeClr val="tx2"/>
                </a:solidFill>
                <a:effectLst/>
                <a:latin typeface="Arial" panose="020B0604020202020204" pitchFamily="34" charset="0"/>
              </a:rPr>
              <a:t>and is responsible for gathering various information required for network communication, including the configuration of local connections and the </a:t>
            </a:r>
            <a:r>
              <a:rPr lang="en-US" b="0" i="0" u="none" strike="noStrike" dirty="0">
                <a:solidFill>
                  <a:schemeClr val="tx2"/>
                </a:solidFill>
                <a:effectLst/>
                <a:latin typeface="Arial" panose="020B0604020202020204" pitchFamily="34" charset="0"/>
              </a:rPr>
              <a:t>domain name servers</a:t>
            </a:r>
            <a:r>
              <a:rPr lang="en-US" b="0" i="0" dirty="0">
                <a:solidFill>
                  <a:schemeClr val="tx2"/>
                </a:solidFill>
                <a:effectLst/>
                <a:latin typeface="Arial" panose="020B0604020202020204" pitchFamily="34" charset="0"/>
              </a:rPr>
              <a:t> </a:t>
            </a:r>
            <a:r>
              <a:rPr lang="en-US" b="0" i="0" dirty="0">
                <a:solidFill>
                  <a:srgbClr val="202122"/>
                </a:solidFill>
                <a:effectLst/>
                <a:latin typeface="Arial" panose="020B0604020202020204" pitchFamily="34" charset="0"/>
              </a:rPr>
              <a:t>and gateways</a:t>
            </a:r>
          </a:p>
          <a:p>
            <a:r>
              <a:rPr lang="en-US" dirty="0"/>
              <a:t>ARP and NDP make it possible to use IP to transport traffic within local networks and between networks, including those connected to the Internet</a:t>
            </a: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290790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IP Communications </a:t>
            </a:r>
            <a:r>
              <a:rPr lang="en-US" sz="2000" dirty="0">
                <a:ea typeface="ＭＳ Ｐゴシック" pitchFamily="34" charset="-128"/>
              </a:rPr>
              <a:t>(2 of 2)</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IP networks can exchange nearly any type of data between any two nodes on the network</a:t>
            </a:r>
          </a:p>
          <a:p>
            <a:r>
              <a:rPr lang="en-US" dirty="0"/>
              <a:t>Types of supported traffic:</a:t>
            </a:r>
          </a:p>
          <a:p>
            <a:pPr lvl="1"/>
            <a:r>
              <a:rPr lang="en-US" dirty="0"/>
              <a:t>Email messages</a:t>
            </a:r>
          </a:p>
          <a:p>
            <a:pPr lvl="1"/>
            <a:r>
              <a:rPr lang="en-US" dirty="0"/>
              <a:t>Telephone calls</a:t>
            </a:r>
          </a:p>
          <a:p>
            <a:pPr lvl="1"/>
            <a:r>
              <a:rPr lang="en-US" dirty="0"/>
              <a:t>Video conferencing</a:t>
            </a:r>
          </a:p>
          <a:p>
            <a:pPr lvl="1"/>
            <a:r>
              <a:rPr lang="en-US" dirty="0"/>
              <a:t>Streaming audio and video</a:t>
            </a:r>
          </a:p>
          <a:p>
            <a:pPr lvl="1"/>
            <a:r>
              <a:rPr lang="en-US" dirty="0"/>
              <a:t>Large file transfers</a:t>
            </a:r>
          </a:p>
          <a:p>
            <a:pPr lvl="1"/>
            <a:r>
              <a:rPr lang="en-US" dirty="0"/>
              <a:t>Real-time data</a:t>
            </a:r>
          </a:p>
          <a:p>
            <a:pPr lvl="1"/>
            <a:r>
              <a:rPr lang="en-US" dirty="0"/>
              <a:t>Instant messages</a:t>
            </a: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92706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Connectionless Versus Connection-Oriented Communications</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Most direct path to a destination may not be the best route if it’s congested</a:t>
            </a:r>
          </a:p>
          <a:p>
            <a:r>
              <a:rPr lang="en-US" dirty="0"/>
              <a:t>IP is a connectionless protocol</a:t>
            </a:r>
          </a:p>
          <a:p>
            <a:pPr lvl="1"/>
            <a:r>
              <a:rPr lang="en-US" dirty="0"/>
              <a:t>No notion of a connection between source and destination nodes</a:t>
            </a:r>
          </a:p>
          <a:p>
            <a:pPr lvl="1"/>
            <a:r>
              <a:rPr lang="en-US" dirty="0"/>
              <a:t>Treats each packet separately</a:t>
            </a:r>
          </a:p>
          <a:p>
            <a:r>
              <a:rPr lang="en-US" dirty="0"/>
              <a:t>Alternative is a connection-oriented protocol</a:t>
            </a:r>
          </a:p>
          <a:p>
            <a:pPr lvl="1"/>
            <a:r>
              <a:rPr lang="en-US" dirty="0"/>
              <a:t>Sets up a connection between the source and destination</a:t>
            </a:r>
          </a:p>
          <a:p>
            <a:pPr lvl="1"/>
            <a:r>
              <a:rPr lang="en-US" dirty="0"/>
              <a:t>Treats each message separately</a:t>
            </a:r>
          </a:p>
          <a:p>
            <a:r>
              <a:rPr lang="en-US" dirty="0"/>
              <a:t>Layered networking software enables a mix of connectionless and connection-oriented protocols</a:t>
            </a:r>
          </a:p>
          <a:p>
            <a:r>
              <a:rPr lang="en-US" dirty="0"/>
              <a:t>Can use a connection-oriented protocol at Layer 4 or higher and still use IP for Layer 3</a:t>
            </a:r>
          </a:p>
          <a:p>
            <a:endParaRPr lang="en-US" dirty="0"/>
          </a:p>
        </p:txBody>
      </p:sp>
    </p:spTree>
    <p:custDataLst>
      <p:tags r:id="rId1"/>
    </p:custDataLst>
    <p:extLst>
      <p:ext uri="{BB962C8B-B14F-4D97-AF65-F5344CB8AC3E}">
        <p14:creationId xmlns:p14="http://schemas.microsoft.com/office/powerpoint/2010/main" val="199805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Connection-Oriented and Connectionless Protocols</a:t>
            </a:r>
          </a:p>
        </p:txBody>
      </p:sp>
      <p:pic>
        <p:nvPicPr>
          <p:cNvPr id="4" name="Picture 3" descr="An illustration presents that a connection-oriented protocol sets up a connection between the source and destination, following the same path. A desktop P C sends a message through a connector that transfers the message to a second desktop P C. The second desktop P C sends back a message through the same connector, and is received by the first desktop P C. A connectionless protocol does not follow the same path to reach the destination. The first message is sent from a desktop P C through the first connector to reach the second desktop P C. The message travels back from the second desktop P C through a second connector and is received by the first desktop P C. The messages in this type are marked separate message."/>
          <p:cNvPicPr>
            <a:picLocks noChangeAspect="1"/>
          </p:cNvPicPr>
          <p:nvPr/>
        </p:nvPicPr>
        <p:blipFill>
          <a:blip r:embed="rId4" cstate="print"/>
          <a:stretch>
            <a:fillRect/>
          </a:stretch>
        </p:blipFill>
        <p:spPr>
          <a:xfrm>
            <a:off x="2094114" y="1640195"/>
            <a:ext cx="4978631" cy="4765804"/>
          </a:xfrm>
          <a:prstGeom prst="rect">
            <a:avLst/>
          </a:prstGeom>
        </p:spPr>
      </p:pic>
      <p:sp>
        <p:nvSpPr>
          <p:cNvPr id="6" name="Rectangle 5"/>
          <p:cNvSpPr/>
          <p:nvPr/>
        </p:nvSpPr>
        <p:spPr>
          <a:xfrm>
            <a:off x="6754572" y="5898119"/>
            <a:ext cx="3573992" cy="646331"/>
          </a:xfrm>
          <a:prstGeom prst="rect">
            <a:avLst/>
          </a:prstGeom>
        </p:spPr>
        <p:txBody>
          <a:bodyPr wrap="square">
            <a:spAutoFit/>
          </a:bodyPr>
          <a:lstStyle/>
          <a:p>
            <a:r>
              <a:rPr lang="en-US" b="1" dirty="0">
                <a:latin typeface="Arial" pitchFamily="34" charset="0"/>
                <a:cs typeface="Arial" pitchFamily="34" charset="0"/>
              </a:rPr>
              <a:t>FIGURE 5-8 </a:t>
            </a:r>
            <a:r>
              <a:rPr lang="en-US" dirty="0">
                <a:latin typeface="Arial" pitchFamily="34" charset="0"/>
                <a:cs typeface="Arial" pitchFamily="34" charset="0"/>
              </a:rPr>
              <a:t>Connection-oriented and Connectionless Protocols. </a:t>
            </a:r>
          </a:p>
        </p:txBody>
      </p:sp>
    </p:spTree>
    <p:custDataLst>
      <p:tags r:id="rId1"/>
    </p:custDataLst>
    <p:extLst>
      <p:ext uri="{BB962C8B-B14F-4D97-AF65-F5344CB8AC3E}">
        <p14:creationId xmlns:p14="http://schemas.microsoft.com/office/powerpoint/2010/main" val="188659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Layer: OSI Layer 3</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925830" y="1490871"/>
            <a:ext cx="10287000" cy="2772786"/>
          </a:xfrm>
        </p:spPr>
        <p:txBody>
          <a:bodyPr/>
          <a:lstStyle/>
          <a:p>
            <a:r>
              <a:rPr lang="en-US" dirty="0"/>
              <a:t>Provides network addressing for packets</a:t>
            </a:r>
          </a:p>
          <a:p>
            <a:r>
              <a:rPr lang="en-US" dirty="0"/>
              <a:t>Provides and supports switching and routing technologies to direct packets to their destinations</a:t>
            </a:r>
          </a:p>
          <a:p>
            <a:r>
              <a:rPr lang="en-US" dirty="0"/>
              <a:t>Is the first layer that addresses issues with how to get packets from the source to the destination</a:t>
            </a:r>
          </a:p>
          <a:p>
            <a:r>
              <a:rPr lang="en-US" dirty="0"/>
              <a:t>Supports creating virtual circuits (predefined paths between two computers)</a:t>
            </a:r>
          </a:p>
          <a:p>
            <a:endParaRPr lang="en-US" dirty="0"/>
          </a:p>
        </p:txBody>
      </p:sp>
      <p:sp>
        <p:nvSpPr>
          <p:cNvPr id="4" name="Content Placeholder 1">
            <a:extLst>
              <a:ext uri="{FF2B5EF4-FFF2-40B4-BE49-F238E27FC236}">
                <a16:creationId xmlns:a16="http://schemas.microsoft.com/office/drawing/2014/main" id="{F9E0CDE1-45E8-4CBE-B9AA-CB90CB5EA904}"/>
              </a:ext>
            </a:extLst>
          </p:cNvPr>
          <p:cNvSpPr txBox="1">
            <a:spLocks/>
          </p:cNvSpPr>
          <p:nvPr/>
        </p:nvSpPr>
        <p:spPr>
          <a:xfrm>
            <a:off x="925830" y="4263657"/>
            <a:ext cx="10287000" cy="1860696"/>
          </a:xfrm>
          <a:prstGeom prst="rect">
            <a:avLst/>
          </a:prstGeom>
          <a:solidFill>
            <a:schemeClr val="accent2">
              <a:lumMod val="60000"/>
              <a:lumOff val="40000"/>
            </a:schemeClr>
          </a:solidFill>
          <a:ln>
            <a:noFill/>
          </a:ln>
        </p:spPr>
        <p:txBody>
          <a:bodyPr vert="horz" lIns="91440" tIns="45720" rIns="91440" bIns="45720" rtlCol="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r>
              <a:rPr lang="en-US" dirty="0">
                <a:solidFill>
                  <a:schemeClr val="bg2"/>
                </a:solidFill>
              </a:rPr>
              <a:t>Protocols that operate at OSI Layer 3 include:</a:t>
            </a:r>
          </a:p>
          <a:p>
            <a:pPr lvl="1"/>
            <a:r>
              <a:rPr lang="en-US" dirty="0">
                <a:solidFill>
                  <a:schemeClr val="bg2"/>
                </a:solidFill>
              </a:rPr>
              <a:t>Internet Protocol (IP)</a:t>
            </a:r>
          </a:p>
          <a:p>
            <a:pPr lvl="1"/>
            <a:r>
              <a:rPr lang="en-US" dirty="0">
                <a:solidFill>
                  <a:schemeClr val="bg2"/>
                </a:solidFill>
              </a:rPr>
              <a:t>Internet Control Message Protocol (ICMP)</a:t>
            </a:r>
          </a:p>
          <a:p>
            <a:pPr lvl="1"/>
            <a:r>
              <a:rPr lang="en-US" dirty="0">
                <a:solidFill>
                  <a:schemeClr val="bg2"/>
                </a:solidFill>
              </a:rPr>
              <a:t>Internet Protocol Security (IPSec)</a:t>
            </a:r>
          </a:p>
          <a:p>
            <a:pPr lvl="1"/>
            <a:r>
              <a:rPr lang="en-US" dirty="0">
                <a:solidFill>
                  <a:schemeClr val="bg2"/>
                </a:solidFill>
              </a:rPr>
              <a:t>AppleTalk</a:t>
            </a:r>
          </a:p>
          <a:p>
            <a:endParaRPr lang="en-US" dirty="0">
              <a:solidFill>
                <a:schemeClr val="bg2"/>
              </a:solidFill>
            </a:endParaRPr>
          </a:p>
        </p:txBody>
      </p:sp>
    </p:spTree>
    <p:custDataLst>
      <p:tags r:id="rId1"/>
    </p:custDataLst>
    <p:extLst>
      <p:ext uri="{BB962C8B-B14F-4D97-AF65-F5344CB8AC3E}">
        <p14:creationId xmlns:p14="http://schemas.microsoft.com/office/powerpoint/2010/main" val="71467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Summary</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The Network and Transport Layers of the OSI model</a:t>
            </a:r>
          </a:p>
          <a:p>
            <a:r>
              <a:rPr lang="en-US" dirty="0"/>
              <a:t>Internet Protocol (IP)</a:t>
            </a:r>
          </a:p>
          <a:p>
            <a:r>
              <a:rPr lang="en-US" dirty="0"/>
              <a:t>IP device addressing using IPv4 and IPv6</a:t>
            </a:r>
          </a:p>
          <a:p>
            <a:r>
              <a:rPr lang="en-US" dirty="0"/>
              <a:t>IP-based communications</a:t>
            </a:r>
          </a:p>
          <a:p>
            <a:r>
              <a:rPr lang="en-US" dirty="0"/>
              <a:t>Connectionless versus connection-oriented communications</a:t>
            </a:r>
          </a:p>
        </p:txBody>
      </p:sp>
    </p:spTree>
    <p:custDataLst>
      <p:tags r:id="rId1"/>
    </p:custDataLst>
    <p:extLst>
      <p:ext uri="{BB962C8B-B14F-4D97-AF65-F5344CB8AC3E}">
        <p14:creationId xmlns:p14="http://schemas.microsoft.com/office/powerpoint/2010/main" val="195009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Transport Layer: OSI Layer 4</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Provides transparent and reliable data transfer between computers</a:t>
            </a:r>
          </a:p>
          <a:p>
            <a:r>
              <a:rPr lang="en-US" dirty="0"/>
              <a:t>Accepts data from the upper layers and handles the details of getting the data to the destination computer</a:t>
            </a:r>
          </a:p>
          <a:p>
            <a:r>
              <a:rPr lang="en-US" dirty="0"/>
              <a:t>Services provided include:</a:t>
            </a:r>
          </a:p>
          <a:p>
            <a:pPr lvl="1"/>
            <a:r>
              <a:rPr lang="en-US" dirty="0"/>
              <a:t>Flow control</a:t>
            </a:r>
          </a:p>
          <a:p>
            <a:pPr lvl="1"/>
            <a:r>
              <a:rPr lang="en-US" dirty="0"/>
              <a:t>Fragmentation/reassembly</a:t>
            </a:r>
          </a:p>
          <a:p>
            <a:pPr lvl="1"/>
            <a:r>
              <a:rPr lang="en-US" dirty="0"/>
              <a:t>Error control</a:t>
            </a:r>
          </a:p>
          <a:p>
            <a:pPr lvl="1"/>
            <a:r>
              <a:rPr lang="en-US" dirty="0"/>
              <a:t>Acknowledgment of delivery</a:t>
            </a:r>
          </a:p>
          <a:p>
            <a:endParaRPr lang="en-US" dirty="0"/>
          </a:p>
        </p:txBody>
      </p:sp>
      <p:sp>
        <p:nvSpPr>
          <p:cNvPr id="5" name="Content Placeholder 1">
            <a:extLst>
              <a:ext uri="{FF2B5EF4-FFF2-40B4-BE49-F238E27FC236}">
                <a16:creationId xmlns:a16="http://schemas.microsoft.com/office/drawing/2014/main" id="{38F61A54-A02C-406B-848D-9E8DCD6AC333}"/>
              </a:ext>
            </a:extLst>
          </p:cNvPr>
          <p:cNvSpPr txBox="1">
            <a:spLocks/>
          </p:cNvSpPr>
          <p:nvPr/>
        </p:nvSpPr>
        <p:spPr>
          <a:xfrm>
            <a:off x="925830" y="4720858"/>
            <a:ext cx="10287000" cy="1605515"/>
          </a:xfrm>
          <a:prstGeom prst="rect">
            <a:avLst/>
          </a:prstGeom>
          <a:solidFill>
            <a:schemeClr val="accent2">
              <a:lumMod val="60000"/>
              <a:lumOff val="40000"/>
            </a:schemeClr>
          </a:solidFill>
          <a:ln>
            <a:noFill/>
          </a:ln>
        </p:spPr>
        <p:txBody>
          <a:bodyPr vert="horz" lIns="91440" tIns="45720" rIns="91440" bIns="45720" rtlCol="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r>
              <a:rPr lang="en-US" dirty="0">
                <a:solidFill>
                  <a:schemeClr val="bg2"/>
                </a:solidFill>
              </a:rPr>
              <a:t>Protocols that operate at OSI Layer 4 include:</a:t>
            </a:r>
          </a:p>
          <a:p>
            <a:pPr lvl="1"/>
            <a:r>
              <a:rPr lang="en-US" dirty="0">
                <a:solidFill>
                  <a:schemeClr val="bg2"/>
                </a:solidFill>
              </a:rPr>
              <a:t>Transmission Control Protocol (TCP)</a:t>
            </a:r>
          </a:p>
          <a:p>
            <a:pPr lvl="1"/>
            <a:r>
              <a:rPr lang="en-US" dirty="0">
                <a:solidFill>
                  <a:schemeClr val="bg2"/>
                </a:solidFill>
              </a:rPr>
              <a:t>User Datagram Protocol (UDP)</a:t>
            </a:r>
          </a:p>
          <a:p>
            <a:pPr lvl="1"/>
            <a:r>
              <a:rPr lang="en-US" dirty="0">
                <a:solidFill>
                  <a:schemeClr val="bg2"/>
                </a:solidFill>
              </a:rPr>
              <a:t>Stream Control Transmission Protocol (SCTP)</a:t>
            </a:r>
          </a:p>
          <a:p>
            <a:endParaRPr lang="en-US" dirty="0">
              <a:solidFill>
                <a:schemeClr val="bg2"/>
              </a:solidFill>
            </a:endParaRPr>
          </a:p>
        </p:txBody>
      </p:sp>
    </p:spTree>
    <p:custDataLst>
      <p:tags r:id="rId1"/>
    </p:custDataLst>
    <p:extLst>
      <p:ext uri="{BB962C8B-B14F-4D97-AF65-F5344CB8AC3E}">
        <p14:creationId xmlns:p14="http://schemas.microsoft.com/office/powerpoint/2010/main" val="133578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The Internet Protocol</a:t>
            </a:r>
          </a:p>
        </p:txBody>
      </p:sp>
      <p:graphicFrame>
        <p:nvGraphicFramePr>
          <p:cNvPr id="3" name="Content Placeholder 2">
            <a:extLst>
              <a:ext uri="{FF2B5EF4-FFF2-40B4-BE49-F238E27FC236}">
                <a16:creationId xmlns:a16="http://schemas.microsoft.com/office/drawing/2014/main" id="{A0CE786E-F480-46C5-823A-0A999259890F}"/>
              </a:ext>
            </a:extLst>
          </p:cNvPr>
          <p:cNvGraphicFramePr>
            <a:graphicFrameLocks noGrp="1"/>
          </p:cNvGraphicFramePr>
          <p:nvPr>
            <p:ph idx="1"/>
            <p:extLst>
              <p:ext uri="{D42A27DB-BD31-4B8C-83A1-F6EECF244321}">
                <p14:modId xmlns:p14="http://schemas.microsoft.com/office/powerpoint/2010/main" val="717633502"/>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82634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IPv4 Packet Header</a:t>
            </a:r>
          </a:p>
        </p:txBody>
      </p:sp>
      <p:pic>
        <p:nvPicPr>
          <p:cNvPr id="4" name="Picture 3" descr="An illustration presents that the 14 fields are listed as follows. The 4-bit version field is the first header field in an I P packet. The second field of 4 bits is the internet header length, I H L. At the bottom of the I P header is the field data or the T C P segment. The differentiated services field is 8 bits. The 16-bit total length field is the next header in the I P packet. This is followed by the 16-bit identification field, the 3-bit flags field, the fragment offset field, which is 13 bits long. Time to live, T T L, is of 8-bit field, followed by protocol, and by the 16-bit checksum field. This is followed by the source I P address and by the destination I P address. The option field of variable length plus padding together contain 32 bits."/>
          <p:cNvPicPr>
            <a:picLocks noChangeAspect="1"/>
          </p:cNvPicPr>
          <p:nvPr/>
        </p:nvPicPr>
        <p:blipFill>
          <a:blip r:embed="rId4" cstate="print"/>
          <a:stretch>
            <a:fillRect/>
          </a:stretch>
        </p:blipFill>
        <p:spPr>
          <a:xfrm>
            <a:off x="2023784" y="1845124"/>
            <a:ext cx="8144432" cy="3703801"/>
          </a:xfrm>
          <a:prstGeom prst="rect">
            <a:avLst/>
          </a:prstGeom>
        </p:spPr>
      </p:pic>
      <p:sp>
        <p:nvSpPr>
          <p:cNvPr id="6" name="Rectangle 5"/>
          <p:cNvSpPr/>
          <p:nvPr/>
        </p:nvSpPr>
        <p:spPr>
          <a:xfrm>
            <a:off x="1935713" y="5574678"/>
            <a:ext cx="6096000" cy="369332"/>
          </a:xfrm>
          <a:prstGeom prst="rect">
            <a:avLst/>
          </a:prstGeom>
        </p:spPr>
        <p:txBody>
          <a:bodyPr>
            <a:spAutoFit/>
          </a:bodyPr>
          <a:lstStyle/>
          <a:p>
            <a:r>
              <a:rPr lang="en-US" b="1" dirty="0">
                <a:latin typeface="Arial" pitchFamily="34" charset="0"/>
                <a:cs typeface="Arial" pitchFamily="34" charset="0"/>
              </a:rPr>
              <a:t>FIGURE 5-3 </a:t>
            </a:r>
            <a:r>
              <a:rPr lang="en-US" dirty="0">
                <a:latin typeface="Arial" pitchFamily="34" charset="0"/>
                <a:cs typeface="Arial" pitchFamily="34" charset="0"/>
              </a:rPr>
              <a:t>IPv4 packet header.</a:t>
            </a:r>
          </a:p>
        </p:txBody>
      </p:sp>
    </p:spTree>
    <p:custDataLst>
      <p:tags r:id="rId1"/>
    </p:custDataLst>
    <p:extLst>
      <p:ext uri="{BB962C8B-B14F-4D97-AF65-F5344CB8AC3E}">
        <p14:creationId xmlns:p14="http://schemas.microsoft.com/office/powerpoint/2010/main" val="213806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E4C060-8AA9-FD3A-42FE-0A3FBDF154CC}"/>
              </a:ext>
            </a:extLst>
          </p:cNvPr>
          <p:cNvSpPr>
            <a:spLocks noGrp="1"/>
          </p:cNvSpPr>
          <p:nvPr>
            <p:ph type="title"/>
          </p:nvPr>
        </p:nvSpPr>
        <p:spPr/>
        <p:txBody>
          <a:bodyPr/>
          <a:lstStyle/>
          <a:p>
            <a:r>
              <a:rPr lang="en-US" dirty="0">
                <a:ea typeface="ＭＳ Ｐゴシック" pitchFamily="34" charset="-128"/>
              </a:rPr>
              <a:t>IPv4 Packet Header</a:t>
            </a:r>
            <a:endParaRPr lang="en-US" dirty="0"/>
          </a:p>
        </p:txBody>
      </p:sp>
      <p:sp>
        <p:nvSpPr>
          <p:cNvPr id="5" name="Content Placeholder 4">
            <a:extLst>
              <a:ext uri="{FF2B5EF4-FFF2-40B4-BE49-F238E27FC236}">
                <a16:creationId xmlns:a16="http://schemas.microsoft.com/office/drawing/2014/main" id="{AE3E2804-70D6-B433-2019-BB41F52F487E}"/>
              </a:ext>
            </a:extLst>
          </p:cNvPr>
          <p:cNvSpPr>
            <a:spLocks noGrp="1"/>
          </p:cNvSpPr>
          <p:nvPr>
            <p:ph sz="half" idx="1"/>
          </p:nvPr>
        </p:nvSpPr>
        <p:spPr/>
        <p:txBody>
          <a:bodyPr/>
          <a:lstStyle/>
          <a:p>
            <a:r>
              <a:rPr lang="en-US" dirty="0">
                <a:effectLst/>
                <a:latin typeface="Helvetica" pitchFamily="2" charset="0"/>
              </a:rPr>
              <a:t>Version—A 4-bit value that signifies which IP version is being used, such as version 4 for IPv4.</a:t>
            </a:r>
          </a:p>
          <a:p>
            <a:r>
              <a:rPr lang="en-US" dirty="0">
                <a:effectLst/>
                <a:latin typeface="Helvetica" pitchFamily="2" charset="0"/>
              </a:rPr>
              <a:t>Addressing—Each IP header contains 32-bit addresses that identify the source and destination hosts.</a:t>
            </a:r>
          </a:p>
          <a:p>
            <a:r>
              <a:rPr lang="en-US" dirty="0">
                <a:effectLst/>
                <a:latin typeface="Helvetica" pitchFamily="2" charset="0"/>
              </a:rPr>
              <a:t>Intermediate routers that use these addresses choose a path through the network for the packet.</a:t>
            </a:r>
          </a:p>
          <a:p>
            <a:endParaRPr lang="en-US" dirty="0"/>
          </a:p>
        </p:txBody>
      </p:sp>
      <p:sp>
        <p:nvSpPr>
          <p:cNvPr id="6" name="Content Placeholder 5">
            <a:extLst>
              <a:ext uri="{FF2B5EF4-FFF2-40B4-BE49-F238E27FC236}">
                <a16:creationId xmlns:a16="http://schemas.microsoft.com/office/drawing/2014/main" id="{A30D7DC5-315D-15EF-7F6C-963AF3C14D58}"/>
              </a:ext>
            </a:extLst>
          </p:cNvPr>
          <p:cNvSpPr>
            <a:spLocks noGrp="1"/>
          </p:cNvSpPr>
          <p:nvPr>
            <p:ph sz="half" idx="2"/>
          </p:nvPr>
        </p:nvSpPr>
        <p:spPr/>
        <p:txBody>
          <a:bodyPr>
            <a:normAutofit fontScale="92500"/>
          </a:bodyPr>
          <a:lstStyle/>
          <a:p>
            <a:r>
              <a:rPr lang="en-US" dirty="0">
                <a:effectLst/>
                <a:latin typeface="Helvetica" pitchFamily="2" charset="0"/>
              </a:rPr>
              <a:t>Fragmentation—The IP software may chop packets into smaller packets. </a:t>
            </a:r>
          </a:p>
          <a:p>
            <a:r>
              <a:rPr lang="en-US" dirty="0">
                <a:effectLst/>
                <a:latin typeface="Helvetica" pitchFamily="2" charset="0"/>
              </a:rPr>
              <a:t>This process is called fragmentation. </a:t>
            </a:r>
          </a:p>
          <a:p>
            <a:r>
              <a:rPr lang="en-US" dirty="0">
                <a:effectLst/>
                <a:latin typeface="Helvetica" pitchFamily="2" charset="0"/>
              </a:rPr>
              <a:t>Fragmentation allows computers to send large packets across a network that can handle only smaller packets. </a:t>
            </a:r>
          </a:p>
          <a:p>
            <a:r>
              <a:rPr lang="en-US" dirty="0">
                <a:effectLst/>
                <a:latin typeface="Helvetica" pitchFamily="2" charset="0"/>
              </a:rPr>
              <a:t>The source computer fragments packets, and the destination computer reassembles packets. </a:t>
            </a:r>
          </a:p>
          <a:p>
            <a:r>
              <a:rPr lang="en-US" dirty="0">
                <a:effectLst/>
                <a:latin typeface="Helvetica" pitchFamily="2" charset="0"/>
              </a:rPr>
              <a:t>Both processes occur transparently.</a:t>
            </a:r>
          </a:p>
        </p:txBody>
      </p:sp>
    </p:spTree>
    <p:extLst>
      <p:ext uri="{BB962C8B-B14F-4D97-AF65-F5344CB8AC3E}">
        <p14:creationId xmlns:p14="http://schemas.microsoft.com/office/powerpoint/2010/main" val="834618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9"/>
  <p:tag name="ARTICULATE_DESIGN_ID_EDUCATIONAL SUBJECTS 16X9" val="yZYggR6o"/>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1356</TotalTime>
  <Words>3892</Words>
  <Application>Microsoft Office PowerPoint</Application>
  <PresentationFormat>Widescreen</PresentationFormat>
  <Paragraphs>412</Paragraphs>
  <Slides>50</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-apple-system</vt:lpstr>
      <vt:lpstr>Arial</vt:lpstr>
      <vt:lpstr>Calibri</vt:lpstr>
      <vt:lpstr>Helvetica</vt:lpstr>
      <vt:lpstr>urw-din</vt:lpstr>
      <vt:lpstr>Wingdings</vt:lpstr>
      <vt:lpstr>Educational subjects 16x9</vt:lpstr>
      <vt:lpstr>The Network and Transport Layers</vt:lpstr>
      <vt:lpstr>Learning Objective(s) and Key Concepts</vt:lpstr>
      <vt:lpstr>Network and Transport Layers</vt:lpstr>
      <vt:lpstr>The OSI Network Layer and Transport Layer</vt:lpstr>
      <vt:lpstr>Network Layer: OSI Layer 3</vt:lpstr>
      <vt:lpstr>Transport Layer: OSI Layer 4</vt:lpstr>
      <vt:lpstr>The Internet Protocol</vt:lpstr>
      <vt:lpstr>IPv4 Packet Header</vt:lpstr>
      <vt:lpstr>IPv4 Packet Header</vt:lpstr>
      <vt:lpstr>IPv4 Packet Header</vt:lpstr>
      <vt:lpstr>IPv4 Packet Header</vt:lpstr>
      <vt:lpstr>IPv6 Packet Header</vt:lpstr>
      <vt:lpstr>IPv6 Packet Header</vt:lpstr>
      <vt:lpstr>The Internet Protocol—Decentralization</vt:lpstr>
      <vt:lpstr>IPv4 Header Checksum</vt:lpstr>
      <vt:lpstr>IPv4 Header Checksum</vt:lpstr>
      <vt:lpstr>IP Addressing: IPv4 versus IPv6</vt:lpstr>
      <vt:lpstr>IPv4</vt:lpstr>
      <vt:lpstr>PowerPoint Presentation</vt:lpstr>
      <vt:lpstr>PowerPoint Presentation</vt:lpstr>
      <vt:lpstr>PowerPoint Presentation</vt:lpstr>
      <vt:lpstr>NAT</vt:lpstr>
      <vt:lpstr>NAT</vt:lpstr>
      <vt:lpstr>NAT</vt:lpstr>
      <vt:lpstr>NAT</vt:lpstr>
      <vt:lpstr>IPv4 Classful Network Architecture</vt:lpstr>
      <vt:lpstr>Classful Network Classes</vt:lpstr>
      <vt:lpstr>IPv4 CIDR and Subnet Mask</vt:lpstr>
      <vt:lpstr>PowerPoint Presentation</vt:lpstr>
      <vt:lpstr>PowerPoint Presentation</vt:lpstr>
      <vt:lpstr>IPv4 Private Networks</vt:lpstr>
      <vt:lpstr>Resolving Addresses</vt:lpstr>
      <vt:lpstr>Resolving Addresses</vt:lpstr>
      <vt:lpstr>Resolving Addresses</vt:lpstr>
      <vt:lpstr>Resolving Addresses</vt:lpstr>
      <vt:lpstr>Authoritative DNS server and a recursive DNS resolver</vt:lpstr>
      <vt:lpstr>Authoritative DNS server and a recursive DNS resolver</vt:lpstr>
      <vt:lpstr>Authoritative DNS server and a recursive DNS resolver</vt:lpstr>
      <vt:lpstr>DNS Lookup</vt:lpstr>
      <vt:lpstr>IPv6 (1 of 2)</vt:lpstr>
      <vt:lpstr>IPv6 (2 of 2)</vt:lpstr>
      <vt:lpstr>IPv6 Address Format</vt:lpstr>
      <vt:lpstr>IPv6 Address Compression</vt:lpstr>
      <vt:lpstr>IPv6 Network Methodologies</vt:lpstr>
      <vt:lpstr>IPv4 to IPv6</vt:lpstr>
      <vt:lpstr>IP Communications (1 of 2)</vt:lpstr>
      <vt:lpstr>IP Communications (2 of 2)</vt:lpstr>
      <vt:lpstr>Connectionless Versus Connection-Oriented Communications</vt:lpstr>
      <vt:lpstr>Connection-Oriented and Connectionless Protocols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Kristin Parker</dc:creator>
  <cp:lastModifiedBy>Pham, Sarah</cp:lastModifiedBy>
  <cp:revision>64</cp:revision>
  <dcterms:created xsi:type="dcterms:W3CDTF">2019-03-08T18:11:57Z</dcterms:created>
  <dcterms:modified xsi:type="dcterms:W3CDTF">2023-10-02T21:58:19Z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D8F977C3-9C59-41FD-AAEE-CD365D97BB80</vt:lpwstr>
  </property>
  <property fmtid="{D5CDD505-2E9C-101B-9397-08002B2CF9AE}" pid="3" name="ArticulatePath">
    <vt:lpwstr>netcomm3e_ppt_ch02-WORKING</vt:lpwstr>
  </property>
</Properties>
</file>