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notesSlides/notesSlide19.xml" ContentType="application/vnd.openxmlformats-officedocument.presentationml.notesSlide+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258" r:id="rId2"/>
    <p:sldId id="271" r:id="rId3"/>
    <p:sldId id="1541" r:id="rId4"/>
    <p:sldId id="1576" r:id="rId5"/>
    <p:sldId id="1577" r:id="rId6"/>
    <p:sldId id="1578" r:id="rId7"/>
    <p:sldId id="1571" r:id="rId8"/>
    <p:sldId id="1579" r:id="rId9"/>
    <p:sldId id="1545" r:id="rId10"/>
    <p:sldId id="1580" r:id="rId11"/>
    <p:sldId id="1569" r:id="rId12"/>
    <p:sldId id="1581" r:id="rId13"/>
    <p:sldId id="1573" r:id="rId14"/>
    <p:sldId id="1582" r:id="rId15"/>
    <p:sldId id="1584" r:id="rId16"/>
    <p:sldId id="1583" r:id="rId17"/>
    <p:sldId id="1574" r:id="rId18"/>
    <p:sldId id="1575" r:id="rId19"/>
    <p:sldId id="1585" r:id="rId20"/>
    <p:sldId id="1586" r:id="rId21"/>
    <p:sldId id="1587" r:id="rId22"/>
    <p:sldId id="1570" r:id="rId23"/>
    <p:sldId id="1588" r:id="rId24"/>
    <p:sldId id="1589" r:id="rId25"/>
    <p:sldId id="1544" r:id="rId26"/>
    <p:sldId id="1590" r:id="rId27"/>
    <p:sldId id="1591" r:id="rId28"/>
    <p:sldId id="1592" r:id="rId29"/>
    <p:sldId id="1546" r:id="rId30"/>
    <p:sldId id="1550" r:id="rId31"/>
    <p:sldId id="1593" r:id="rId32"/>
    <p:sldId id="1551" r:id="rId33"/>
    <p:sldId id="1594" r:id="rId34"/>
    <p:sldId id="1595" r:id="rId35"/>
    <p:sldId id="1554" r:id="rId36"/>
    <p:sldId id="1560" r:id="rId37"/>
    <p:sldId id="1555" r:id="rId38"/>
    <p:sldId id="1596" r:id="rId39"/>
    <p:sldId id="1597" r:id="rId40"/>
    <p:sldId id="1556" r:id="rId41"/>
    <p:sldId id="1568" r:id="rId42"/>
    <p:sldId id="1557" r:id="rId43"/>
    <p:sldId id="1563" r:id="rId44"/>
    <p:sldId id="1564" r:id="rId45"/>
    <p:sldId id="1565" r:id="rId46"/>
    <p:sldId id="1566" r:id="rId47"/>
    <p:sldId id="1542" r:id="rId48"/>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74"/>
    <a:srgbClr val="FFFFFF"/>
    <a:srgbClr val="FFC425"/>
    <a:srgbClr val="E5E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4" autoAdjust="0"/>
    <p:restoredTop sz="89593" autoAdjust="0"/>
  </p:normalViewPr>
  <p:slideViewPr>
    <p:cSldViewPr snapToGrid="0">
      <p:cViewPr varScale="1">
        <p:scale>
          <a:sx n="179" d="100"/>
          <a:sy n="179" d="100"/>
        </p:scale>
        <p:origin x="1840" y="200"/>
      </p:cViewPr>
      <p:guideLst>
        <p:guide orient="horz" pos="2160"/>
        <p:guide pos="3840"/>
      </p:guideLst>
    </p:cSldViewPr>
  </p:slideViewPr>
  <p:notesTextViewPr>
    <p:cViewPr>
      <p:scale>
        <a:sx n="1" d="1"/>
        <a:sy n="1" d="1"/>
      </p:scale>
      <p:origin x="0" y="0"/>
    </p:cViewPr>
  </p:notesTextViewPr>
  <p:sorterViewPr>
    <p:cViewPr>
      <p:scale>
        <a:sx n="1" d="1"/>
        <a:sy n="1" d="1"/>
      </p:scale>
      <p:origin x="0" y="0"/>
    </p:cViewPr>
  </p:sorter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F819E-5592-4F0C-98D8-291F77732767}"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B166AC96-92A2-4232-BDA3-77025D7DAAFD}">
      <dgm:prSet phldrT="[Text]" custT="1"/>
      <dgm:spPr/>
      <dgm:t>
        <a:bodyPr/>
        <a:lstStyle/>
        <a:p>
          <a:r>
            <a:rPr lang="en-US" sz="2000" dirty="0">
              <a:solidFill>
                <a:schemeClr val="tx1"/>
              </a:solidFill>
              <a:latin typeface="Arial" panose="020B0604020202020204" pitchFamily="34" charset="0"/>
              <a:cs typeface="Arial" panose="020B0604020202020204" pitchFamily="34" charset="0"/>
            </a:rPr>
            <a:t>Datagram/</a:t>
          </a:r>
          <a:br>
            <a:rPr lang="en-US" sz="2000" dirty="0">
              <a:solidFill>
                <a:schemeClr val="tx1"/>
              </a:solidFill>
              <a:latin typeface="Arial" panose="020B0604020202020204" pitchFamily="34" charset="0"/>
              <a:cs typeface="Arial" panose="020B0604020202020204" pitchFamily="34" charset="0"/>
            </a:rPr>
          </a:br>
          <a:r>
            <a:rPr lang="en-US" sz="2000" dirty="0">
              <a:solidFill>
                <a:schemeClr val="tx1"/>
              </a:solidFill>
              <a:latin typeface="Arial" panose="020B0604020202020204" pitchFamily="34" charset="0"/>
              <a:cs typeface="Arial" panose="020B0604020202020204" pitchFamily="34" charset="0"/>
            </a:rPr>
            <a:t>packet encapsulation</a:t>
          </a:r>
        </a:p>
      </dgm:t>
    </dgm:pt>
    <dgm:pt modelId="{13F7108D-D482-480F-A511-C76D5CA6BE6D}" type="parTrans" cxnId="{BA96BBCC-37CA-4E51-84F2-D631E9FCC8D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48B77126-1DD2-4D80-A84E-4D0440231129}" type="sibTrans" cxnId="{BA96BBCC-37CA-4E51-84F2-D631E9FCC8D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95850E3-0FA4-4137-AC0C-2631E4D5727F}">
      <dgm:prSet custT="1"/>
      <dgm:spPr/>
      <dgm:t>
        <a:bodyPr/>
        <a:lstStyle/>
        <a:p>
          <a:r>
            <a:rPr lang="en-US" sz="2000" dirty="0">
              <a:solidFill>
                <a:schemeClr val="tx1"/>
              </a:solidFill>
              <a:latin typeface="Arial" panose="020B0604020202020204" pitchFamily="34" charset="0"/>
              <a:cs typeface="Arial" panose="020B0604020202020204" pitchFamily="34" charset="0"/>
            </a:rPr>
            <a:t>Error handling and diagnostics</a:t>
          </a:r>
        </a:p>
      </dgm:t>
    </dgm:pt>
    <dgm:pt modelId="{0826604A-AF6B-49FB-8112-0452ED431321}" type="parTrans" cxnId="{70E02E80-30EE-42CD-A4A5-1A1D0934173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CA20E41-2179-4462-9682-23D3980EF175}" type="sibTrans" cxnId="{70E02E80-30EE-42CD-A4A5-1A1D0934173A}">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BA6F499-EC07-4541-8F6E-68C2C07BE8E5}">
      <dgm:prSet custT="1"/>
      <dgm:spPr/>
      <dgm:t>
        <a:bodyPr/>
        <a:lstStyle/>
        <a:p>
          <a:r>
            <a:rPr lang="en-US" sz="2000" dirty="0">
              <a:solidFill>
                <a:schemeClr val="tx1"/>
              </a:solidFill>
              <a:latin typeface="Arial" panose="020B0604020202020204" pitchFamily="34" charset="0"/>
              <a:cs typeface="Arial" panose="020B0604020202020204" pitchFamily="34" charset="0"/>
            </a:rPr>
            <a:t>Fragmentation and reassembly</a:t>
          </a:r>
        </a:p>
      </dgm:t>
    </dgm:pt>
    <dgm:pt modelId="{BFACF45C-A0FB-40EE-9466-A906CA201161}" type="parTrans" cxnId="{FAFC47EC-D58C-45D1-9FD6-C2511C6AA423}">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3E5138A-42EC-4BF7-83BC-BFC61718991C}" type="sibTrans" cxnId="{FAFC47EC-D58C-45D1-9FD6-C2511C6AA423}">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B971AFF4-5128-4B1C-8915-5F6CC7D4D016}">
      <dgm:prSet custT="1"/>
      <dgm:spPr/>
      <dgm:t>
        <a:bodyPr/>
        <a:lstStyle/>
        <a:p>
          <a:r>
            <a:rPr lang="en-US" sz="2000" dirty="0">
              <a:solidFill>
                <a:schemeClr val="tx1"/>
              </a:solidFill>
              <a:latin typeface="Arial" panose="020B0604020202020204" pitchFamily="34" charset="0"/>
              <a:cs typeface="Arial" panose="020B0604020202020204" pitchFamily="34" charset="0"/>
            </a:rPr>
            <a:t>Internetwork routing</a:t>
          </a:r>
        </a:p>
      </dgm:t>
    </dgm:pt>
    <dgm:pt modelId="{E6C154FB-D33D-4C19-B3C0-B917E929B9CF}" type="parTrans" cxnId="{6C499765-F68F-445F-BA11-08DDECE1BF7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BC1884C-B350-42FA-9BE7-81FD932BA266}" type="sibTrans" cxnId="{6C499765-F68F-445F-BA11-08DDECE1BF7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4665056-6012-4EAC-8DDC-372807AC24A5}">
      <dgm:prSet custT="1"/>
      <dgm:spPr/>
      <dgm:t>
        <a:bodyPr/>
        <a:lstStyle/>
        <a:p>
          <a:r>
            <a:rPr lang="en-US" sz="2000" dirty="0">
              <a:solidFill>
                <a:schemeClr val="tx1"/>
              </a:solidFill>
              <a:latin typeface="Arial" panose="020B0604020202020204" pitchFamily="34" charset="0"/>
              <a:cs typeface="Arial" panose="020B0604020202020204" pitchFamily="34" charset="0"/>
            </a:rPr>
            <a:t>Logical addressing</a:t>
          </a:r>
        </a:p>
      </dgm:t>
    </dgm:pt>
    <dgm:pt modelId="{5FE8B71F-5EE8-4D68-B263-DA700F2CF955}" type="parTrans" cxnId="{E6013126-2EAC-45F0-96FF-62D1CB0578E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65DFCCE-94E9-4C51-8F01-A1F0CF789693}" type="sibTrans" cxnId="{E6013126-2EAC-45F0-96FF-62D1CB0578EF}">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1DF410AB-E59D-47E6-AD76-62E9D723A24E}" type="pres">
      <dgm:prSet presAssocID="{DD7F819E-5592-4F0C-98D8-291F77732767}" presName="Name0" presStyleCnt="0">
        <dgm:presLayoutVars>
          <dgm:dir/>
          <dgm:resizeHandles val="exact"/>
        </dgm:presLayoutVars>
      </dgm:prSet>
      <dgm:spPr/>
    </dgm:pt>
    <dgm:pt modelId="{EBAEEE7B-16F0-49F6-9352-C21371FC9CCA}" type="pres">
      <dgm:prSet presAssocID="{B166AC96-92A2-4232-BDA3-77025D7DAAFD}" presName="node" presStyleLbl="node1" presStyleIdx="0" presStyleCnt="5">
        <dgm:presLayoutVars>
          <dgm:bulletEnabled val="1"/>
        </dgm:presLayoutVars>
      </dgm:prSet>
      <dgm:spPr/>
    </dgm:pt>
    <dgm:pt modelId="{5E6BEC19-21FA-4202-B303-B0B5108D49A2}" type="pres">
      <dgm:prSet presAssocID="{48B77126-1DD2-4D80-A84E-4D0440231129}" presName="sibTrans" presStyleCnt="0"/>
      <dgm:spPr/>
    </dgm:pt>
    <dgm:pt modelId="{D985F6EB-F939-41B5-8E88-80E415F5B07A}" type="pres">
      <dgm:prSet presAssocID="{995850E3-0FA4-4137-AC0C-2631E4D5727F}" presName="node" presStyleLbl="node1" presStyleIdx="1" presStyleCnt="5">
        <dgm:presLayoutVars>
          <dgm:bulletEnabled val="1"/>
        </dgm:presLayoutVars>
      </dgm:prSet>
      <dgm:spPr/>
    </dgm:pt>
    <dgm:pt modelId="{9CADDBC2-23F4-4FE1-9BF9-87E20C5B4377}" type="pres">
      <dgm:prSet presAssocID="{DCA20E41-2179-4462-9682-23D3980EF175}" presName="sibTrans" presStyleCnt="0"/>
      <dgm:spPr/>
    </dgm:pt>
    <dgm:pt modelId="{E9463D3E-A23B-41E5-AE99-6108C87F20B5}" type="pres">
      <dgm:prSet presAssocID="{5BA6F499-EC07-4541-8F6E-68C2C07BE8E5}" presName="node" presStyleLbl="node1" presStyleIdx="2" presStyleCnt="5">
        <dgm:presLayoutVars>
          <dgm:bulletEnabled val="1"/>
        </dgm:presLayoutVars>
      </dgm:prSet>
      <dgm:spPr/>
    </dgm:pt>
    <dgm:pt modelId="{AC6A45A4-20B3-49BD-B965-338AB1789EB6}" type="pres">
      <dgm:prSet presAssocID="{E3E5138A-42EC-4BF7-83BC-BFC61718991C}" presName="sibTrans" presStyleCnt="0"/>
      <dgm:spPr/>
    </dgm:pt>
    <dgm:pt modelId="{CB641F45-9D3F-47BA-B4DA-A6EC1D7EE3BF}" type="pres">
      <dgm:prSet presAssocID="{B971AFF4-5128-4B1C-8915-5F6CC7D4D016}" presName="node" presStyleLbl="node1" presStyleIdx="3" presStyleCnt="5">
        <dgm:presLayoutVars>
          <dgm:bulletEnabled val="1"/>
        </dgm:presLayoutVars>
      </dgm:prSet>
      <dgm:spPr/>
    </dgm:pt>
    <dgm:pt modelId="{4EA9EA34-CB2A-4395-8EDD-36F767EB305B}" type="pres">
      <dgm:prSet presAssocID="{EBC1884C-B350-42FA-9BE7-81FD932BA266}" presName="sibTrans" presStyleCnt="0"/>
      <dgm:spPr/>
    </dgm:pt>
    <dgm:pt modelId="{E991B223-8249-4BBB-86BC-9E2E5F26427C}" type="pres">
      <dgm:prSet presAssocID="{E4665056-6012-4EAC-8DDC-372807AC24A5}" presName="node" presStyleLbl="node1" presStyleIdx="4" presStyleCnt="5">
        <dgm:presLayoutVars>
          <dgm:bulletEnabled val="1"/>
        </dgm:presLayoutVars>
      </dgm:prSet>
      <dgm:spPr/>
    </dgm:pt>
  </dgm:ptLst>
  <dgm:cxnLst>
    <dgm:cxn modelId="{ACCA7902-4720-4C5E-9EDA-387F6A91B46B}" type="presOf" srcId="{995850E3-0FA4-4137-AC0C-2631E4D5727F}" destId="{D985F6EB-F939-41B5-8E88-80E415F5B07A}" srcOrd="0" destOrd="0" presId="urn:microsoft.com/office/officeart/2005/8/layout/hList6"/>
    <dgm:cxn modelId="{E6013126-2EAC-45F0-96FF-62D1CB0578EF}" srcId="{DD7F819E-5592-4F0C-98D8-291F77732767}" destId="{E4665056-6012-4EAC-8DDC-372807AC24A5}" srcOrd="4" destOrd="0" parTransId="{5FE8B71F-5EE8-4D68-B263-DA700F2CF955}" sibTransId="{265DFCCE-94E9-4C51-8F01-A1F0CF789693}"/>
    <dgm:cxn modelId="{355AC732-6F15-444C-B389-8719CA9AE199}" type="presOf" srcId="{5BA6F499-EC07-4541-8F6E-68C2C07BE8E5}" destId="{E9463D3E-A23B-41E5-AE99-6108C87F20B5}" srcOrd="0" destOrd="0" presId="urn:microsoft.com/office/officeart/2005/8/layout/hList6"/>
    <dgm:cxn modelId="{45DDF145-0FA9-4651-8EDB-91D6DECE392D}" type="presOf" srcId="{B166AC96-92A2-4232-BDA3-77025D7DAAFD}" destId="{EBAEEE7B-16F0-49F6-9352-C21371FC9CCA}" srcOrd="0" destOrd="0" presId="urn:microsoft.com/office/officeart/2005/8/layout/hList6"/>
    <dgm:cxn modelId="{699DAA56-4055-467D-980F-C17C6D5EF495}" type="presOf" srcId="{DD7F819E-5592-4F0C-98D8-291F77732767}" destId="{1DF410AB-E59D-47E6-AD76-62E9D723A24E}" srcOrd="0" destOrd="0" presId="urn:microsoft.com/office/officeart/2005/8/layout/hList6"/>
    <dgm:cxn modelId="{6C499765-F68F-445F-BA11-08DDECE1BF7C}" srcId="{DD7F819E-5592-4F0C-98D8-291F77732767}" destId="{B971AFF4-5128-4B1C-8915-5F6CC7D4D016}" srcOrd="3" destOrd="0" parTransId="{E6C154FB-D33D-4C19-B3C0-B917E929B9CF}" sibTransId="{EBC1884C-B350-42FA-9BE7-81FD932BA266}"/>
    <dgm:cxn modelId="{70E02E80-30EE-42CD-A4A5-1A1D0934173A}" srcId="{DD7F819E-5592-4F0C-98D8-291F77732767}" destId="{995850E3-0FA4-4137-AC0C-2631E4D5727F}" srcOrd="1" destOrd="0" parTransId="{0826604A-AF6B-49FB-8112-0452ED431321}" sibTransId="{DCA20E41-2179-4462-9682-23D3980EF175}"/>
    <dgm:cxn modelId="{D9183EB2-84B9-42AB-B730-48E3F47E1394}" type="presOf" srcId="{B971AFF4-5128-4B1C-8915-5F6CC7D4D016}" destId="{CB641F45-9D3F-47BA-B4DA-A6EC1D7EE3BF}" srcOrd="0" destOrd="0" presId="urn:microsoft.com/office/officeart/2005/8/layout/hList6"/>
    <dgm:cxn modelId="{BA96BBCC-37CA-4E51-84F2-D631E9FCC8D4}" srcId="{DD7F819E-5592-4F0C-98D8-291F77732767}" destId="{B166AC96-92A2-4232-BDA3-77025D7DAAFD}" srcOrd="0" destOrd="0" parTransId="{13F7108D-D482-480F-A511-C76D5CA6BE6D}" sibTransId="{48B77126-1DD2-4D80-A84E-4D0440231129}"/>
    <dgm:cxn modelId="{F58D11DC-AABB-4F5D-BA99-AC6177231A66}" type="presOf" srcId="{E4665056-6012-4EAC-8DDC-372807AC24A5}" destId="{E991B223-8249-4BBB-86BC-9E2E5F26427C}" srcOrd="0" destOrd="0" presId="urn:microsoft.com/office/officeart/2005/8/layout/hList6"/>
    <dgm:cxn modelId="{FAFC47EC-D58C-45D1-9FD6-C2511C6AA423}" srcId="{DD7F819E-5592-4F0C-98D8-291F77732767}" destId="{5BA6F499-EC07-4541-8F6E-68C2C07BE8E5}" srcOrd="2" destOrd="0" parTransId="{BFACF45C-A0FB-40EE-9466-A906CA201161}" sibTransId="{E3E5138A-42EC-4BF7-83BC-BFC61718991C}"/>
    <dgm:cxn modelId="{0F8A4EB4-26E5-48CD-B3E8-9ECF1FFDF866}" type="presParOf" srcId="{1DF410AB-E59D-47E6-AD76-62E9D723A24E}" destId="{EBAEEE7B-16F0-49F6-9352-C21371FC9CCA}" srcOrd="0" destOrd="0" presId="urn:microsoft.com/office/officeart/2005/8/layout/hList6"/>
    <dgm:cxn modelId="{9333DBDF-F596-43F6-BB4E-45C2551DA5E3}" type="presParOf" srcId="{1DF410AB-E59D-47E6-AD76-62E9D723A24E}" destId="{5E6BEC19-21FA-4202-B303-B0B5108D49A2}" srcOrd="1" destOrd="0" presId="urn:microsoft.com/office/officeart/2005/8/layout/hList6"/>
    <dgm:cxn modelId="{2D1E748A-DF12-4221-BC2D-972DFEA253E5}" type="presParOf" srcId="{1DF410AB-E59D-47E6-AD76-62E9D723A24E}" destId="{D985F6EB-F939-41B5-8E88-80E415F5B07A}" srcOrd="2" destOrd="0" presId="urn:microsoft.com/office/officeart/2005/8/layout/hList6"/>
    <dgm:cxn modelId="{A3177782-0CCC-463F-8EAA-2E4A8DDD479B}" type="presParOf" srcId="{1DF410AB-E59D-47E6-AD76-62E9D723A24E}" destId="{9CADDBC2-23F4-4FE1-9BF9-87E20C5B4377}" srcOrd="3" destOrd="0" presId="urn:microsoft.com/office/officeart/2005/8/layout/hList6"/>
    <dgm:cxn modelId="{101EA45C-6795-4B11-975D-BE95A235E87B}" type="presParOf" srcId="{1DF410AB-E59D-47E6-AD76-62E9D723A24E}" destId="{E9463D3E-A23B-41E5-AE99-6108C87F20B5}" srcOrd="4" destOrd="0" presId="urn:microsoft.com/office/officeart/2005/8/layout/hList6"/>
    <dgm:cxn modelId="{54FC9DDE-E342-423A-BAE4-2C59C07778F6}" type="presParOf" srcId="{1DF410AB-E59D-47E6-AD76-62E9D723A24E}" destId="{AC6A45A4-20B3-49BD-B965-338AB1789EB6}" srcOrd="5" destOrd="0" presId="urn:microsoft.com/office/officeart/2005/8/layout/hList6"/>
    <dgm:cxn modelId="{87E8B55D-92BA-44E3-B567-519C4CE52610}" type="presParOf" srcId="{1DF410AB-E59D-47E6-AD76-62E9D723A24E}" destId="{CB641F45-9D3F-47BA-B4DA-A6EC1D7EE3BF}" srcOrd="6" destOrd="0" presId="urn:microsoft.com/office/officeart/2005/8/layout/hList6"/>
    <dgm:cxn modelId="{086446F4-0F22-4EDF-939F-813B3ECE9742}" type="presParOf" srcId="{1DF410AB-E59D-47E6-AD76-62E9D723A24E}" destId="{4EA9EA34-CB2A-4395-8EDD-36F767EB305B}" srcOrd="7" destOrd="0" presId="urn:microsoft.com/office/officeart/2005/8/layout/hList6"/>
    <dgm:cxn modelId="{BE4D9E6E-DCB0-4FAB-A151-36192CC1392F}" type="presParOf" srcId="{1DF410AB-E59D-47E6-AD76-62E9D723A24E}" destId="{E991B223-8249-4BBB-86BC-9E2E5F26427C}" srcOrd="8"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59B20-9D2E-4D03-893D-1D1BA62C104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13E8322-67BE-4246-A20B-A0E88C5E6599}">
      <dgm:prSet phldrT="[Text]" custT="1"/>
      <dgm:spPr/>
      <dgm:t>
        <a:bodyPr/>
        <a:lstStyle/>
        <a:p>
          <a:r>
            <a:rPr lang="en-US" sz="2000" dirty="0">
              <a:solidFill>
                <a:schemeClr val="tx1"/>
              </a:solidFill>
              <a:latin typeface="Arial" panose="020B0604020202020204" pitchFamily="34" charset="0"/>
              <a:cs typeface="Arial" panose="020B0604020202020204" pitchFamily="34" charset="0"/>
            </a:rPr>
            <a:t>Network Layer is essentially the routing layer</a:t>
          </a:r>
        </a:p>
      </dgm:t>
    </dgm:pt>
    <dgm:pt modelId="{395D32AB-607E-4F92-BD21-AE11C7CD788F}" type="parTrans" cxnId="{5E8EFE81-305B-4EA7-A50E-A9243A424B7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1E0C5754-3DCC-45AA-B93B-389969A65240}" type="sibTrans" cxnId="{5E8EFE81-305B-4EA7-A50E-A9243A424B7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FD7EF3F0-A1BF-4ACC-86A6-1BEAA06623D3}">
      <dgm:prSet custT="1"/>
      <dgm:spPr/>
      <dgm:t>
        <a:bodyPr/>
        <a:lstStyle/>
        <a:p>
          <a:r>
            <a:rPr lang="en-US" sz="2000" dirty="0">
              <a:solidFill>
                <a:schemeClr val="tx1"/>
              </a:solidFill>
              <a:latin typeface="Arial" panose="020B0604020202020204" pitchFamily="34" charset="0"/>
              <a:cs typeface="Arial" panose="020B0604020202020204" pitchFamily="34" charset="0"/>
            </a:rPr>
            <a:t>Main purpose is to get packets (datagrams) from one network to another</a:t>
          </a:r>
        </a:p>
      </dgm:t>
    </dgm:pt>
    <dgm:pt modelId="{514C7AB5-3F87-494C-A267-AF74E28D1764}" type="parTrans" cxnId="{838733B7-FAEB-456A-8661-2260FA731DC7}">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9A9F102-0273-4122-B3E8-5EB66439BCCE}" type="sibTrans" cxnId="{838733B7-FAEB-456A-8661-2260FA731DC7}">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6BCA5C3-9B29-49AC-83DE-266E2B360D0F}">
      <dgm:prSet custT="1"/>
      <dgm:spPr/>
      <dgm:t>
        <a:bodyPr/>
        <a:lstStyle/>
        <a:p>
          <a:r>
            <a:rPr lang="en-US" sz="2000" dirty="0">
              <a:solidFill>
                <a:schemeClr val="tx1"/>
              </a:solidFill>
              <a:latin typeface="Arial" panose="020B0604020202020204" pitchFamily="34" charset="0"/>
              <a:cs typeface="Arial" panose="020B0604020202020204" pitchFamily="34" charset="0"/>
            </a:rPr>
            <a:t>Frame must be handed up to Layer 3 and prepared for transmission on a LAN, WAN, or the Internet</a:t>
          </a:r>
        </a:p>
      </dgm:t>
    </dgm:pt>
    <dgm:pt modelId="{5FA94661-5D94-495D-B38F-C9FDF1917DCB}" type="parTrans" cxnId="{1261A76A-DB43-40A9-A688-6933F8BCFD3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CBCD529-A311-4F30-BBCD-B1A9E2826369}" type="sibTrans" cxnId="{1261A76A-DB43-40A9-A688-6933F8BCFD3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0946C77-D12C-48BE-B477-1740B310FBFF}">
      <dgm:prSet custT="1"/>
      <dgm:spPr/>
      <dgm:t>
        <a:bodyPr/>
        <a:lstStyle/>
        <a:p>
          <a:r>
            <a:rPr lang="en-US" sz="2000" dirty="0">
              <a:solidFill>
                <a:schemeClr val="tx1"/>
              </a:solidFill>
              <a:latin typeface="Arial" panose="020B0604020202020204" pitchFamily="34" charset="0"/>
              <a:cs typeface="Arial" panose="020B0604020202020204" pitchFamily="34" charset="0"/>
            </a:rPr>
            <a:t>Internet Protocol (IP) is the best known of the Layer 3 protocols</a:t>
          </a:r>
        </a:p>
      </dgm:t>
    </dgm:pt>
    <dgm:pt modelId="{4689AF1F-5C8E-4B67-A67A-08DD8AB56827}" type="parTrans" cxnId="{A69F8463-F39E-4866-8A81-95EBCD1D8C4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39362DE-36B3-476C-B536-5D1B8337CF34}" type="sibTrans" cxnId="{A69F8463-F39E-4866-8A81-95EBCD1D8C42}">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AAE8969-CBFA-45AC-ADC7-E66EDFD455EC}">
      <dgm:prSet custT="1"/>
      <dgm:spPr/>
      <dgm:t>
        <a:bodyPr/>
        <a:lstStyle/>
        <a:p>
          <a:r>
            <a:rPr lang="en-US" sz="2000" dirty="0">
              <a:solidFill>
                <a:schemeClr val="tx1"/>
              </a:solidFill>
              <a:latin typeface="Arial" panose="020B0604020202020204" pitchFamily="34" charset="0"/>
              <a:cs typeface="Arial" panose="020B0604020202020204" pitchFamily="34" charset="0"/>
            </a:rPr>
            <a:t>Defines internetwork addressing, but much of what happens on Layer 3 is routing</a:t>
          </a:r>
        </a:p>
      </dgm:t>
    </dgm:pt>
    <dgm:pt modelId="{39E87010-1D40-47F3-9320-BE88871A77EE}" type="parTrans" cxnId="{A3B2CD1D-6913-4F81-8601-54386962D3D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E061697E-0F9A-4A88-8820-A4C9595CBE59}" type="sibTrans" cxnId="{A3B2CD1D-6913-4F81-8601-54386962D3DC}">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78BA00B-F1FD-4D8A-B02C-A6863F8283FE}">
      <dgm:prSet custT="1"/>
      <dgm:spPr/>
      <dgm:t>
        <a:bodyPr/>
        <a:lstStyle/>
        <a:p>
          <a:r>
            <a:rPr lang="en-US" sz="2000" dirty="0">
              <a:solidFill>
                <a:schemeClr val="tx1"/>
              </a:solidFill>
              <a:latin typeface="Arial" panose="020B0604020202020204" pitchFamily="34" charset="0"/>
              <a:cs typeface="Arial" panose="020B0604020202020204" pitchFamily="34" charset="0"/>
            </a:rPr>
            <a:t>For the purposes of this chapter, a router is the same thing as a Layer 3 switch</a:t>
          </a:r>
        </a:p>
      </dgm:t>
    </dgm:pt>
    <dgm:pt modelId="{AC9F437D-8676-4D9A-9486-4CCDA01B1237}" type="parTrans" cxnId="{B8CA606A-AA1D-4AD4-B2BF-CE8AC84C2CC3}">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A2C7556F-BF07-4BC6-BFE7-68EB98BA0FDF}" type="sibTrans" cxnId="{B8CA606A-AA1D-4AD4-B2BF-CE8AC84C2CC3}">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A2E4A440-369B-44B4-BBF3-9D733084E5AC}" type="pres">
      <dgm:prSet presAssocID="{FEB59B20-9D2E-4D03-893D-1D1BA62C1048}" presName="linear" presStyleCnt="0">
        <dgm:presLayoutVars>
          <dgm:animLvl val="lvl"/>
          <dgm:resizeHandles val="exact"/>
        </dgm:presLayoutVars>
      </dgm:prSet>
      <dgm:spPr/>
    </dgm:pt>
    <dgm:pt modelId="{1A02F41E-91EB-4A0C-93F7-CA2E7302A0A0}" type="pres">
      <dgm:prSet presAssocID="{F13E8322-67BE-4246-A20B-A0E88C5E6599}" presName="parentText" presStyleLbl="node1" presStyleIdx="0" presStyleCnt="5">
        <dgm:presLayoutVars>
          <dgm:chMax val="0"/>
          <dgm:bulletEnabled val="1"/>
        </dgm:presLayoutVars>
      </dgm:prSet>
      <dgm:spPr/>
    </dgm:pt>
    <dgm:pt modelId="{18A8C3E7-B6E7-4BE0-8957-FB9CC6E092F5}" type="pres">
      <dgm:prSet presAssocID="{1E0C5754-3DCC-45AA-B93B-389969A65240}" presName="spacer" presStyleCnt="0"/>
      <dgm:spPr/>
    </dgm:pt>
    <dgm:pt modelId="{5249D332-2286-4987-BF64-5BC9502B17C4}" type="pres">
      <dgm:prSet presAssocID="{FD7EF3F0-A1BF-4ACC-86A6-1BEAA06623D3}" presName="parentText" presStyleLbl="node1" presStyleIdx="1" presStyleCnt="5">
        <dgm:presLayoutVars>
          <dgm:chMax val="0"/>
          <dgm:bulletEnabled val="1"/>
        </dgm:presLayoutVars>
      </dgm:prSet>
      <dgm:spPr/>
    </dgm:pt>
    <dgm:pt modelId="{F5C9039B-74FC-462A-8D01-C181E37E4BAB}" type="pres">
      <dgm:prSet presAssocID="{29A9F102-0273-4122-B3E8-5EB66439BCCE}" presName="spacer" presStyleCnt="0"/>
      <dgm:spPr/>
    </dgm:pt>
    <dgm:pt modelId="{CF7FC8D0-ECF9-4FFF-8ADB-E75FCBE05EB9}" type="pres">
      <dgm:prSet presAssocID="{96BCA5C3-9B29-49AC-83DE-266E2B360D0F}" presName="parentText" presStyleLbl="node1" presStyleIdx="2" presStyleCnt="5">
        <dgm:presLayoutVars>
          <dgm:chMax val="0"/>
          <dgm:bulletEnabled val="1"/>
        </dgm:presLayoutVars>
      </dgm:prSet>
      <dgm:spPr/>
    </dgm:pt>
    <dgm:pt modelId="{806BB6D1-97B3-48F1-92C9-3C2AA6F759A3}" type="pres">
      <dgm:prSet presAssocID="{5CBCD529-A311-4F30-BBCD-B1A9E2826369}" presName="spacer" presStyleCnt="0"/>
      <dgm:spPr/>
    </dgm:pt>
    <dgm:pt modelId="{0449AB5C-5074-41DC-B5DC-DF6068815495}" type="pres">
      <dgm:prSet presAssocID="{90946C77-D12C-48BE-B477-1740B310FBFF}" presName="parentText" presStyleLbl="node1" presStyleIdx="3" presStyleCnt="5">
        <dgm:presLayoutVars>
          <dgm:chMax val="0"/>
          <dgm:bulletEnabled val="1"/>
        </dgm:presLayoutVars>
      </dgm:prSet>
      <dgm:spPr/>
    </dgm:pt>
    <dgm:pt modelId="{370D09CD-B2AD-4C10-9D61-C86971A1CF33}" type="pres">
      <dgm:prSet presAssocID="{90946C77-D12C-48BE-B477-1740B310FBFF}" presName="childText" presStyleLbl="revTx" presStyleIdx="0" presStyleCnt="1">
        <dgm:presLayoutVars>
          <dgm:bulletEnabled val="1"/>
        </dgm:presLayoutVars>
      </dgm:prSet>
      <dgm:spPr/>
    </dgm:pt>
    <dgm:pt modelId="{12F6082D-37D4-4F7E-AD82-CF887716EA7B}" type="pres">
      <dgm:prSet presAssocID="{778BA00B-F1FD-4D8A-B02C-A6863F8283FE}" presName="parentText" presStyleLbl="node1" presStyleIdx="4" presStyleCnt="5">
        <dgm:presLayoutVars>
          <dgm:chMax val="0"/>
          <dgm:bulletEnabled val="1"/>
        </dgm:presLayoutVars>
      </dgm:prSet>
      <dgm:spPr/>
    </dgm:pt>
  </dgm:ptLst>
  <dgm:cxnLst>
    <dgm:cxn modelId="{67DF5301-32A3-4801-A54D-8FF29103345F}" type="presOf" srcId="{FD7EF3F0-A1BF-4ACC-86A6-1BEAA06623D3}" destId="{5249D332-2286-4987-BF64-5BC9502B17C4}" srcOrd="0" destOrd="0" presId="urn:microsoft.com/office/officeart/2005/8/layout/vList2"/>
    <dgm:cxn modelId="{A3B2CD1D-6913-4F81-8601-54386962D3DC}" srcId="{90946C77-D12C-48BE-B477-1740B310FBFF}" destId="{9AAE8969-CBFA-45AC-ADC7-E66EDFD455EC}" srcOrd="0" destOrd="0" parTransId="{39E87010-1D40-47F3-9320-BE88871A77EE}" sibTransId="{E061697E-0F9A-4A88-8820-A4C9595CBE59}"/>
    <dgm:cxn modelId="{B9862D2A-AFE1-41B7-B037-C5C591307FBF}" type="presOf" srcId="{FEB59B20-9D2E-4D03-893D-1D1BA62C1048}" destId="{A2E4A440-369B-44B4-BBF3-9D733084E5AC}" srcOrd="0" destOrd="0" presId="urn:microsoft.com/office/officeart/2005/8/layout/vList2"/>
    <dgm:cxn modelId="{F2A60852-8116-4793-883A-69FBC6220031}" type="presOf" srcId="{F13E8322-67BE-4246-A20B-A0E88C5E6599}" destId="{1A02F41E-91EB-4A0C-93F7-CA2E7302A0A0}" srcOrd="0" destOrd="0" presId="urn:microsoft.com/office/officeart/2005/8/layout/vList2"/>
    <dgm:cxn modelId="{A69F8463-F39E-4866-8A81-95EBCD1D8C42}" srcId="{FEB59B20-9D2E-4D03-893D-1D1BA62C1048}" destId="{90946C77-D12C-48BE-B477-1740B310FBFF}" srcOrd="3" destOrd="0" parTransId="{4689AF1F-5C8E-4B67-A67A-08DD8AB56827}" sibTransId="{539362DE-36B3-476C-B536-5D1B8337CF34}"/>
    <dgm:cxn modelId="{B8CA606A-AA1D-4AD4-B2BF-CE8AC84C2CC3}" srcId="{FEB59B20-9D2E-4D03-893D-1D1BA62C1048}" destId="{778BA00B-F1FD-4D8A-B02C-A6863F8283FE}" srcOrd="4" destOrd="0" parTransId="{AC9F437D-8676-4D9A-9486-4CCDA01B1237}" sibTransId="{A2C7556F-BF07-4BC6-BFE7-68EB98BA0FDF}"/>
    <dgm:cxn modelId="{1261A76A-DB43-40A9-A688-6933F8BCFD3C}" srcId="{FEB59B20-9D2E-4D03-893D-1D1BA62C1048}" destId="{96BCA5C3-9B29-49AC-83DE-266E2B360D0F}" srcOrd="2" destOrd="0" parTransId="{5FA94661-5D94-495D-B38F-C9FDF1917DCB}" sibTransId="{5CBCD529-A311-4F30-BBCD-B1A9E2826369}"/>
    <dgm:cxn modelId="{5E8EFE81-305B-4EA7-A50E-A9243A424B78}" srcId="{FEB59B20-9D2E-4D03-893D-1D1BA62C1048}" destId="{F13E8322-67BE-4246-A20B-A0E88C5E6599}" srcOrd="0" destOrd="0" parTransId="{395D32AB-607E-4F92-BD21-AE11C7CD788F}" sibTransId="{1E0C5754-3DCC-45AA-B93B-389969A65240}"/>
    <dgm:cxn modelId="{838733B7-FAEB-456A-8661-2260FA731DC7}" srcId="{FEB59B20-9D2E-4D03-893D-1D1BA62C1048}" destId="{FD7EF3F0-A1BF-4ACC-86A6-1BEAA06623D3}" srcOrd="1" destOrd="0" parTransId="{514C7AB5-3F87-494C-A267-AF74E28D1764}" sibTransId="{29A9F102-0273-4122-B3E8-5EB66439BCCE}"/>
    <dgm:cxn modelId="{C42929BB-3123-4005-B74A-4EEA470F21B2}" type="presOf" srcId="{90946C77-D12C-48BE-B477-1740B310FBFF}" destId="{0449AB5C-5074-41DC-B5DC-DF6068815495}" srcOrd="0" destOrd="0" presId="urn:microsoft.com/office/officeart/2005/8/layout/vList2"/>
    <dgm:cxn modelId="{BF2438C5-2556-4148-90D0-5E6D350F98A0}" type="presOf" srcId="{778BA00B-F1FD-4D8A-B02C-A6863F8283FE}" destId="{12F6082D-37D4-4F7E-AD82-CF887716EA7B}" srcOrd="0" destOrd="0" presId="urn:microsoft.com/office/officeart/2005/8/layout/vList2"/>
    <dgm:cxn modelId="{077F2EC7-F7FE-4B97-B06B-76D9A2AE90D4}" type="presOf" srcId="{96BCA5C3-9B29-49AC-83DE-266E2B360D0F}" destId="{CF7FC8D0-ECF9-4FFF-8ADB-E75FCBE05EB9}" srcOrd="0" destOrd="0" presId="urn:microsoft.com/office/officeart/2005/8/layout/vList2"/>
    <dgm:cxn modelId="{3B87DBDE-9721-4180-B2AC-06FC2194AE71}" type="presOf" srcId="{9AAE8969-CBFA-45AC-ADC7-E66EDFD455EC}" destId="{370D09CD-B2AD-4C10-9D61-C86971A1CF33}" srcOrd="0" destOrd="0" presId="urn:microsoft.com/office/officeart/2005/8/layout/vList2"/>
    <dgm:cxn modelId="{6313D88F-7AB5-481A-9088-0C08360766C8}" type="presParOf" srcId="{A2E4A440-369B-44B4-BBF3-9D733084E5AC}" destId="{1A02F41E-91EB-4A0C-93F7-CA2E7302A0A0}" srcOrd="0" destOrd="0" presId="urn:microsoft.com/office/officeart/2005/8/layout/vList2"/>
    <dgm:cxn modelId="{CB42B8FA-3164-4A7B-8A70-28E299E6752A}" type="presParOf" srcId="{A2E4A440-369B-44B4-BBF3-9D733084E5AC}" destId="{18A8C3E7-B6E7-4BE0-8957-FB9CC6E092F5}" srcOrd="1" destOrd="0" presId="urn:microsoft.com/office/officeart/2005/8/layout/vList2"/>
    <dgm:cxn modelId="{82EE2256-2ABD-4A42-82DF-7934F7F1BBD1}" type="presParOf" srcId="{A2E4A440-369B-44B4-BBF3-9D733084E5AC}" destId="{5249D332-2286-4987-BF64-5BC9502B17C4}" srcOrd="2" destOrd="0" presId="urn:microsoft.com/office/officeart/2005/8/layout/vList2"/>
    <dgm:cxn modelId="{20219A6A-A7FE-4354-AE21-6A40296B748F}" type="presParOf" srcId="{A2E4A440-369B-44B4-BBF3-9D733084E5AC}" destId="{F5C9039B-74FC-462A-8D01-C181E37E4BAB}" srcOrd="3" destOrd="0" presId="urn:microsoft.com/office/officeart/2005/8/layout/vList2"/>
    <dgm:cxn modelId="{DE6A7CA2-577B-4B47-9660-C736619663C5}" type="presParOf" srcId="{A2E4A440-369B-44B4-BBF3-9D733084E5AC}" destId="{CF7FC8D0-ECF9-4FFF-8ADB-E75FCBE05EB9}" srcOrd="4" destOrd="0" presId="urn:microsoft.com/office/officeart/2005/8/layout/vList2"/>
    <dgm:cxn modelId="{79614E17-FBDE-431B-97EB-1BC2EB61D90C}" type="presParOf" srcId="{A2E4A440-369B-44B4-BBF3-9D733084E5AC}" destId="{806BB6D1-97B3-48F1-92C9-3C2AA6F759A3}" srcOrd="5" destOrd="0" presId="urn:microsoft.com/office/officeart/2005/8/layout/vList2"/>
    <dgm:cxn modelId="{3E2EEA15-C7FE-4576-BC20-110ACA608DC7}" type="presParOf" srcId="{A2E4A440-369B-44B4-BBF3-9D733084E5AC}" destId="{0449AB5C-5074-41DC-B5DC-DF6068815495}" srcOrd="6" destOrd="0" presId="urn:microsoft.com/office/officeart/2005/8/layout/vList2"/>
    <dgm:cxn modelId="{7D2C7B78-01E9-43CC-9BE5-193BCCFF5CAC}" type="presParOf" srcId="{A2E4A440-369B-44B4-BBF3-9D733084E5AC}" destId="{370D09CD-B2AD-4C10-9D61-C86971A1CF33}" srcOrd="7" destOrd="0" presId="urn:microsoft.com/office/officeart/2005/8/layout/vList2"/>
    <dgm:cxn modelId="{C467478A-F199-4AE0-901D-3568A1EA09DB}" type="presParOf" srcId="{A2E4A440-369B-44B4-BBF3-9D733084E5AC}" destId="{12F6082D-37D4-4F7E-AD82-CF887716EA7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B67E60-B760-4FD2-9080-20D17A872EFC}" type="doc">
      <dgm:prSet loTypeId="urn:microsoft.com/office/officeart/2005/8/layout/list1" loCatId="list" qsTypeId="urn:microsoft.com/office/officeart/2005/8/quickstyle/simple1" qsCatId="simple" csTypeId="urn:microsoft.com/office/officeart/2005/8/colors/accent1_2" csCatId="accent1" phldr="1"/>
      <dgm:spPr/>
    </dgm:pt>
    <dgm:pt modelId="{1AF90DA8-A7F0-4624-BCAD-6D2EC6D00212}">
      <dgm:prSet phldrT="[Text]" custT="1"/>
      <dgm:spPr/>
      <dgm:t>
        <a:bodyPr/>
        <a:lstStyle/>
        <a:p>
          <a:r>
            <a:rPr lang="en-US" sz="1800" dirty="0">
              <a:solidFill>
                <a:schemeClr val="tx1"/>
              </a:solidFill>
              <a:latin typeface="Arial" panose="020B0604020202020204" pitchFamily="34" charset="0"/>
              <a:cs typeface="Arial" panose="020B0604020202020204" pitchFamily="34" charset="0"/>
            </a:rPr>
            <a:t>Routing protocols propagate dynamically learned route information from other routers participating in the same process</a:t>
          </a:r>
        </a:p>
      </dgm:t>
    </dgm:pt>
    <dgm:pt modelId="{156F4067-DBBB-4965-83C9-75D432F82565}" type="parTrans" cxnId="{84C8429E-9052-4F47-8E9D-E2EAEADD81D4}">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374C83CF-360D-4151-9F7F-2C6CA6E2F236}" type="sibTrans" cxnId="{84C8429E-9052-4F47-8E9D-E2EAEADD81D4}">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39B89976-272D-4113-81E4-A3B6DF6589DD}">
      <dgm:prSet custT="1"/>
      <dgm:spPr/>
      <dgm:t>
        <a:bodyPr/>
        <a:lstStyle/>
        <a:p>
          <a:r>
            <a:rPr lang="en-US" sz="1800" dirty="0">
              <a:solidFill>
                <a:schemeClr val="tx1"/>
              </a:solidFill>
              <a:latin typeface="Arial" panose="020B0604020202020204" pitchFamily="34" charset="0"/>
              <a:cs typeface="Arial" panose="020B0604020202020204" pitchFamily="34" charset="0"/>
            </a:rPr>
            <a:t>Routed protocols are responsible for the delivery of the datagram and contain the Network Layer addressing</a:t>
          </a:r>
        </a:p>
      </dgm:t>
    </dgm:pt>
    <dgm:pt modelId="{FE1D27FF-B21F-4A39-B29E-B66119CA78C6}" type="parTrans" cxnId="{C95B291A-0075-4AC8-B4BB-ADEAC2B54336}">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CE699956-C8F5-431C-8769-88589B40CD23}" type="sibTrans" cxnId="{C95B291A-0075-4AC8-B4BB-ADEAC2B54336}">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FC3D1FE9-EC9C-40B8-BB8C-EC66954A2792}">
      <dgm:prSet custT="1"/>
      <dgm:spPr/>
      <dgm:t>
        <a:bodyPr/>
        <a:lstStyle/>
        <a:p>
          <a:r>
            <a:rPr lang="en-US" sz="1800" dirty="0">
              <a:solidFill>
                <a:schemeClr val="tx1"/>
              </a:solidFill>
              <a:latin typeface="Arial" panose="020B0604020202020204" pitchFamily="34" charset="0"/>
              <a:cs typeface="Arial" panose="020B0604020202020204" pitchFamily="34" charset="0"/>
            </a:rPr>
            <a:t>Routing protocols use Network Layer information to determine the best path for the packet to take across the network to reach its destination</a:t>
          </a:r>
        </a:p>
      </dgm:t>
    </dgm:pt>
    <dgm:pt modelId="{BFEDED13-60EA-48A7-8DB5-3DAAC5D9AF70}" type="parTrans" cxnId="{C435FDD0-C95A-4EAC-90C2-7C6CCEA4B8F3}">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B6B88DAE-58C1-429A-9103-CACF957D3A82}" type="sibTrans" cxnId="{C435FDD0-C95A-4EAC-90C2-7C6CCEA4B8F3}">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449E7003-998D-4994-BF98-FA5492640DA0}">
      <dgm:prSet custT="1"/>
      <dgm:spPr/>
      <dgm:t>
        <a:bodyPr/>
        <a:lstStyle/>
        <a:p>
          <a:r>
            <a:rPr lang="en-US" sz="1800" dirty="0">
              <a:solidFill>
                <a:schemeClr val="tx1"/>
              </a:solidFill>
              <a:latin typeface="Arial" panose="020B0604020202020204" pitchFamily="34" charset="0"/>
              <a:cs typeface="Arial" panose="020B0604020202020204" pitchFamily="34" charset="0"/>
            </a:rPr>
            <a:t>Routing protocols talk to neighbor routers to learn about networks and the interfaces they are associated with</a:t>
          </a:r>
        </a:p>
      </dgm:t>
    </dgm:pt>
    <dgm:pt modelId="{A6765DE4-FB10-4EEC-BD2F-E6385FFD686A}" type="parTrans" cxnId="{4A161B61-984B-40F5-81D4-F77D71DEAFF2}">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2E4BF66D-E8EB-40CA-B8ED-182EE16515EB}" type="sibTrans" cxnId="{4A161B61-984B-40F5-81D4-F77D71DEAFF2}">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BAB5514D-52BC-4FF7-AB32-2A90B30084AA}">
      <dgm:prSet custT="1"/>
      <dgm:spPr>
        <a:noFill/>
      </dgm:spPr>
      <dgm:t>
        <a:bodyPr/>
        <a:lstStyle/>
        <a:p>
          <a:r>
            <a:rPr lang="en-US" sz="1800" dirty="0">
              <a:solidFill>
                <a:schemeClr val="tx1"/>
              </a:solidFill>
              <a:latin typeface="Arial" panose="020B0604020202020204" pitchFamily="34" charset="0"/>
              <a:cs typeface="Arial" panose="020B0604020202020204" pitchFamily="34" charset="0"/>
            </a:rPr>
            <a:t>Neighbor activity refers to the dialogue that neighbor routers and their interconnected interfaces perform</a:t>
          </a:r>
        </a:p>
      </dgm:t>
    </dgm:pt>
    <dgm:pt modelId="{14D423F5-A253-4D82-99D9-0349C623AA21}" type="parTrans" cxnId="{8383DC4C-764F-4E22-8CAF-D0A3907AAFA2}">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681ECDCE-1A78-4FD1-8100-38B8BABF61FD}" type="sibTrans" cxnId="{8383DC4C-764F-4E22-8CAF-D0A3907AAFA2}">
      <dgm:prSet/>
      <dgm:spPr/>
      <dgm:t>
        <a:bodyPr/>
        <a:lstStyle/>
        <a:p>
          <a:endParaRPr lang="en-US" sz="1800">
            <a:solidFill>
              <a:schemeClr val="tx1"/>
            </a:solidFill>
            <a:latin typeface="Arial" panose="020B0604020202020204" pitchFamily="34" charset="0"/>
            <a:cs typeface="Arial" panose="020B0604020202020204" pitchFamily="34" charset="0"/>
          </a:endParaRPr>
        </a:p>
      </dgm:t>
    </dgm:pt>
    <dgm:pt modelId="{4E355EDB-5CAB-4DB4-B1A6-73C29EF145AB}" type="pres">
      <dgm:prSet presAssocID="{F6B67E60-B760-4FD2-9080-20D17A872EFC}" presName="linear" presStyleCnt="0">
        <dgm:presLayoutVars>
          <dgm:dir/>
          <dgm:animLvl val="lvl"/>
          <dgm:resizeHandles val="exact"/>
        </dgm:presLayoutVars>
      </dgm:prSet>
      <dgm:spPr/>
    </dgm:pt>
    <dgm:pt modelId="{EC405AD4-04CC-4C4A-8A3A-FC56821E74BE}" type="pres">
      <dgm:prSet presAssocID="{1AF90DA8-A7F0-4624-BCAD-6D2EC6D00212}" presName="parentLin" presStyleCnt="0"/>
      <dgm:spPr/>
    </dgm:pt>
    <dgm:pt modelId="{E4750FC1-6D4A-4F45-B047-2D78139E829A}" type="pres">
      <dgm:prSet presAssocID="{1AF90DA8-A7F0-4624-BCAD-6D2EC6D00212}" presName="parentLeftMargin" presStyleLbl="node1" presStyleIdx="0" presStyleCnt="4"/>
      <dgm:spPr/>
    </dgm:pt>
    <dgm:pt modelId="{42590A36-1DAC-4F5E-A798-61A6E5C60D93}" type="pres">
      <dgm:prSet presAssocID="{1AF90DA8-A7F0-4624-BCAD-6D2EC6D00212}" presName="parentText" presStyleLbl="node1" presStyleIdx="0" presStyleCnt="4" custScaleX="121080">
        <dgm:presLayoutVars>
          <dgm:chMax val="0"/>
          <dgm:bulletEnabled val="1"/>
        </dgm:presLayoutVars>
      </dgm:prSet>
      <dgm:spPr/>
    </dgm:pt>
    <dgm:pt modelId="{F2C294C9-A74E-497D-BA0D-B42C8B699904}" type="pres">
      <dgm:prSet presAssocID="{1AF90DA8-A7F0-4624-BCAD-6D2EC6D00212}" presName="negativeSpace" presStyleCnt="0"/>
      <dgm:spPr/>
    </dgm:pt>
    <dgm:pt modelId="{5F9A8BC3-479B-478E-9F9F-A0FD9DA43B77}" type="pres">
      <dgm:prSet presAssocID="{1AF90DA8-A7F0-4624-BCAD-6D2EC6D00212}" presName="childText" presStyleLbl="conFgAcc1" presStyleIdx="0" presStyleCnt="4">
        <dgm:presLayoutVars>
          <dgm:bulletEnabled val="1"/>
        </dgm:presLayoutVars>
      </dgm:prSet>
      <dgm:spPr>
        <a:noFill/>
      </dgm:spPr>
    </dgm:pt>
    <dgm:pt modelId="{2930741C-64D4-4FBD-94AB-9108F8372E8D}" type="pres">
      <dgm:prSet presAssocID="{374C83CF-360D-4151-9F7F-2C6CA6E2F236}" presName="spaceBetweenRectangles" presStyleCnt="0"/>
      <dgm:spPr/>
    </dgm:pt>
    <dgm:pt modelId="{304ED6E6-24CA-46C8-81D5-792E8BF73130}" type="pres">
      <dgm:prSet presAssocID="{39B89976-272D-4113-81E4-A3B6DF6589DD}" presName="parentLin" presStyleCnt="0"/>
      <dgm:spPr/>
    </dgm:pt>
    <dgm:pt modelId="{96703417-89EA-4A27-939D-71106D0FADE1}" type="pres">
      <dgm:prSet presAssocID="{39B89976-272D-4113-81E4-A3B6DF6589DD}" presName="parentLeftMargin" presStyleLbl="node1" presStyleIdx="0" presStyleCnt="4"/>
      <dgm:spPr/>
    </dgm:pt>
    <dgm:pt modelId="{383F0A71-A23E-428C-B0FF-5C3C856BEA00}" type="pres">
      <dgm:prSet presAssocID="{39B89976-272D-4113-81E4-A3B6DF6589DD}" presName="parentText" presStyleLbl="node1" presStyleIdx="1" presStyleCnt="4" custScaleX="121080">
        <dgm:presLayoutVars>
          <dgm:chMax val="0"/>
          <dgm:bulletEnabled val="1"/>
        </dgm:presLayoutVars>
      </dgm:prSet>
      <dgm:spPr/>
    </dgm:pt>
    <dgm:pt modelId="{A800B6C6-333C-47BE-8EE3-5D9CF4F2BE75}" type="pres">
      <dgm:prSet presAssocID="{39B89976-272D-4113-81E4-A3B6DF6589DD}" presName="negativeSpace" presStyleCnt="0"/>
      <dgm:spPr/>
    </dgm:pt>
    <dgm:pt modelId="{A21BE80B-7282-48EB-B179-2615FBC7C6D9}" type="pres">
      <dgm:prSet presAssocID="{39B89976-272D-4113-81E4-A3B6DF6589DD}" presName="childText" presStyleLbl="conFgAcc1" presStyleIdx="1" presStyleCnt="4">
        <dgm:presLayoutVars>
          <dgm:bulletEnabled val="1"/>
        </dgm:presLayoutVars>
      </dgm:prSet>
      <dgm:spPr>
        <a:noFill/>
      </dgm:spPr>
    </dgm:pt>
    <dgm:pt modelId="{FAD2324D-1C73-4AE9-A131-4CA8556D3D47}" type="pres">
      <dgm:prSet presAssocID="{CE699956-C8F5-431C-8769-88589B40CD23}" presName="spaceBetweenRectangles" presStyleCnt="0"/>
      <dgm:spPr/>
    </dgm:pt>
    <dgm:pt modelId="{610C748C-D79C-41E1-8696-5C28DB58BE56}" type="pres">
      <dgm:prSet presAssocID="{FC3D1FE9-EC9C-40B8-BB8C-EC66954A2792}" presName="parentLin" presStyleCnt="0"/>
      <dgm:spPr/>
    </dgm:pt>
    <dgm:pt modelId="{A1B58E82-E5C5-4FF5-BD2B-332691A1BBEB}" type="pres">
      <dgm:prSet presAssocID="{FC3D1FE9-EC9C-40B8-BB8C-EC66954A2792}" presName="parentLeftMargin" presStyleLbl="node1" presStyleIdx="1" presStyleCnt="4"/>
      <dgm:spPr/>
    </dgm:pt>
    <dgm:pt modelId="{CF9A5DE7-14B6-4419-9B49-D735222BE28C}" type="pres">
      <dgm:prSet presAssocID="{FC3D1FE9-EC9C-40B8-BB8C-EC66954A2792}" presName="parentText" presStyleLbl="node1" presStyleIdx="2" presStyleCnt="4" custScaleX="121080">
        <dgm:presLayoutVars>
          <dgm:chMax val="0"/>
          <dgm:bulletEnabled val="1"/>
        </dgm:presLayoutVars>
      </dgm:prSet>
      <dgm:spPr/>
    </dgm:pt>
    <dgm:pt modelId="{081C4406-46B7-4A16-AEC2-22D578B1E45C}" type="pres">
      <dgm:prSet presAssocID="{FC3D1FE9-EC9C-40B8-BB8C-EC66954A2792}" presName="negativeSpace" presStyleCnt="0"/>
      <dgm:spPr/>
    </dgm:pt>
    <dgm:pt modelId="{5764977B-0674-422E-A948-CC2D4A59E9B7}" type="pres">
      <dgm:prSet presAssocID="{FC3D1FE9-EC9C-40B8-BB8C-EC66954A2792}" presName="childText" presStyleLbl="conFgAcc1" presStyleIdx="2" presStyleCnt="4">
        <dgm:presLayoutVars>
          <dgm:bulletEnabled val="1"/>
        </dgm:presLayoutVars>
      </dgm:prSet>
      <dgm:spPr>
        <a:noFill/>
      </dgm:spPr>
    </dgm:pt>
    <dgm:pt modelId="{41C8137E-422F-49C5-9565-07713AE538B8}" type="pres">
      <dgm:prSet presAssocID="{B6B88DAE-58C1-429A-9103-CACF957D3A82}" presName="spaceBetweenRectangles" presStyleCnt="0"/>
      <dgm:spPr/>
    </dgm:pt>
    <dgm:pt modelId="{54566C9C-5DD0-469E-989C-5D56077824AF}" type="pres">
      <dgm:prSet presAssocID="{449E7003-998D-4994-BF98-FA5492640DA0}" presName="parentLin" presStyleCnt="0"/>
      <dgm:spPr/>
    </dgm:pt>
    <dgm:pt modelId="{0671D546-2CEC-4F8F-8D88-BD4CFA3CFB06}" type="pres">
      <dgm:prSet presAssocID="{449E7003-998D-4994-BF98-FA5492640DA0}" presName="parentLeftMargin" presStyleLbl="node1" presStyleIdx="2" presStyleCnt="4"/>
      <dgm:spPr/>
    </dgm:pt>
    <dgm:pt modelId="{908D3424-81AD-4B22-9E5A-928935A77630}" type="pres">
      <dgm:prSet presAssocID="{449E7003-998D-4994-BF98-FA5492640DA0}" presName="parentText" presStyleLbl="node1" presStyleIdx="3" presStyleCnt="4" custScaleX="121080">
        <dgm:presLayoutVars>
          <dgm:chMax val="0"/>
          <dgm:bulletEnabled val="1"/>
        </dgm:presLayoutVars>
      </dgm:prSet>
      <dgm:spPr/>
    </dgm:pt>
    <dgm:pt modelId="{DDE19BA6-EEE5-4A8A-B9E0-C26825D65AFA}" type="pres">
      <dgm:prSet presAssocID="{449E7003-998D-4994-BF98-FA5492640DA0}" presName="negativeSpace" presStyleCnt="0"/>
      <dgm:spPr/>
    </dgm:pt>
    <dgm:pt modelId="{E96A356D-771B-4CC9-AC53-C7C58B4A9336}" type="pres">
      <dgm:prSet presAssocID="{449E7003-998D-4994-BF98-FA5492640DA0}" presName="childText" presStyleLbl="conFgAcc1" presStyleIdx="3" presStyleCnt="4">
        <dgm:presLayoutVars>
          <dgm:bulletEnabled val="1"/>
        </dgm:presLayoutVars>
      </dgm:prSet>
      <dgm:spPr/>
    </dgm:pt>
  </dgm:ptLst>
  <dgm:cxnLst>
    <dgm:cxn modelId="{0E997804-E40B-4D19-B8EB-E2AAA4D2D49C}" type="presOf" srcId="{39B89976-272D-4113-81E4-A3B6DF6589DD}" destId="{96703417-89EA-4A27-939D-71106D0FADE1}" srcOrd="0" destOrd="0" presId="urn:microsoft.com/office/officeart/2005/8/layout/list1"/>
    <dgm:cxn modelId="{C95B291A-0075-4AC8-B4BB-ADEAC2B54336}" srcId="{F6B67E60-B760-4FD2-9080-20D17A872EFC}" destId="{39B89976-272D-4113-81E4-A3B6DF6589DD}" srcOrd="1" destOrd="0" parTransId="{FE1D27FF-B21F-4A39-B29E-B66119CA78C6}" sibTransId="{CE699956-C8F5-431C-8769-88589B40CD23}"/>
    <dgm:cxn modelId="{8FB50828-74E9-4EC4-8A54-DB64B022AA7C}" type="presOf" srcId="{FC3D1FE9-EC9C-40B8-BB8C-EC66954A2792}" destId="{A1B58E82-E5C5-4FF5-BD2B-332691A1BBEB}" srcOrd="0" destOrd="0" presId="urn:microsoft.com/office/officeart/2005/8/layout/list1"/>
    <dgm:cxn modelId="{4243D948-9A92-4441-B581-7EA171B78B82}" type="presOf" srcId="{FC3D1FE9-EC9C-40B8-BB8C-EC66954A2792}" destId="{CF9A5DE7-14B6-4419-9B49-D735222BE28C}" srcOrd="1" destOrd="0" presId="urn:microsoft.com/office/officeart/2005/8/layout/list1"/>
    <dgm:cxn modelId="{B98EFD48-8FB0-433C-95AA-9ABE6923B064}" type="presOf" srcId="{449E7003-998D-4994-BF98-FA5492640DA0}" destId="{908D3424-81AD-4B22-9E5A-928935A77630}" srcOrd="1" destOrd="0" presId="urn:microsoft.com/office/officeart/2005/8/layout/list1"/>
    <dgm:cxn modelId="{8383DC4C-764F-4E22-8CAF-D0A3907AAFA2}" srcId="{449E7003-998D-4994-BF98-FA5492640DA0}" destId="{BAB5514D-52BC-4FF7-AB32-2A90B30084AA}" srcOrd="0" destOrd="0" parTransId="{14D423F5-A253-4D82-99D9-0349C623AA21}" sibTransId="{681ECDCE-1A78-4FD1-8100-38B8BABF61FD}"/>
    <dgm:cxn modelId="{4A161B61-984B-40F5-81D4-F77D71DEAFF2}" srcId="{F6B67E60-B760-4FD2-9080-20D17A872EFC}" destId="{449E7003-998D-4994-BF98-FA5492640DA0}" srcOrd="3" destOrd="0" parTransId="{A6765DE4-FB10-4EEC-BD2F-E6385FFD686A}" sibTransId="{2E4BF66D-E8EB-40CA-B8ED-182EE16515EB}"/>
    <dgm:cxn modelId="{5AD51676-7C48-4E8B-A263-CE6CFE83C78C}" type="presOf" srcId="{BAB5514D-52BC-4FF7-AB32-2A90B30084AA}" destId="{E96A356D-771B-4CC9-AC53-C7C58B4A9336}" srcOrd="0" destOrd="0" presId="urn:microsoft.com/office/officeart/2005/8/layout/list1"/>
    <dgm:cxn modelId="{4AD7338E-8173-49B2-A7C7-D8A527BF4A6F}" type="presOf" srcId="{1AF90DA8-A7F0-4624-BCAD-6D2EC6D00212}" destId="{E4750FC1-6D4A-4F45-B047-2D78139E829A}" srcOrd="0" destOrd="0" presId="urn:microsoft.com/office/officeart/2005/8/layout/list1"/>
    <dgm:cxn modelId="{DEBB019C-90AC-4A96-8BC3-FB01CD0AB166}" type="presOf" srcId="{1AF90DA8-A7F0-4624-BCAD-6D2EC6D00212}" destId="{42590A36-1DAC-4F5E-A798-61A6E5C60D93}" srcOrd="1" destOrd="0" presId="urn:microsoft.com/office/officeart/2005/8/layout/list1"/>
    <dgm:cxn modelId="{84C8429E-9052-4F47-8E9D-E2EAEADD81D4}" srcId="{F6B67E60-B760-4FD2-9080-20D17A872EFC}" destId="{1AF90DA8-A7F0-4624-BCAD-6D2EC6D00212}" srcOrd="0" destOrd="0" parTransId="{156F4067-DBBB-4965-83C9-75D432F82565}" sibTransId="{374C83CF-360D-4151-9F7F-2C6CA6E2F236}"/>
    <dgm:cxn modelId="{7C9555CE-0FFC-4AC7-8FEF-A233F5EA0218}" type="presOf" srcId="{39B89976-272D-4113-81E4-A3B6DF6589DD}" destId="{383F0A71-A23E-428C-B0FF-5C3C856BEA00}" srcOrd="1" destOrd="0" presId="urn:microsoft.com/office/officeart/2005/8/layout/list1"/>
    <dgm:cxn modelId="{C435FDD0-C95A-4EAC-90C2-7C6CCEA4B8F3}" srcId="{F6B67E60-B760-4FD2-9080-20D17A872EFC}" destId="{FC3D1FE9-EC9C-40B8-BB8C-EC66954A2792}" srcOrd="2" destOrd="0" parTransId="{BFEDED13-60EA-48A7-8DB5-3DAAC5D9AF70}" sibTransId="{B6B88DAE-58C1-429A-9103-CACF957D3A82}"/>
    <dgm:cxn modelId="{B88BEAEC-9B53-4A13-B04A-5F5C07C93893}" type="presOf" srcId="{F6B67E60-B760-4FD2-9080-20D17A872EFC}" destId="{4E355EDB-5CAB-4DB4-B1A6-73C29EF145AB}" srcOrd="0" destOrd="0" presId="urn:microsoft.com/office/officeart/2005/8/layout/list1"/>
    <dgm:cxn modelId="{7E8557FC-E3AD-4616-A011-CC0C35789953}" type="presOf" srcId="{449E7003-998D-4994-BF98-FA5492640DA0}" destId="{0671D546-2CEC-4F8F-8D88-BD4CFA3CFB06}" srcOrd="0" destOrd="0" presId="urn:microsoft.com/office/officeart/2005/8/layout/list1"/>
    <dgm:cxn modelId="{C41499BF-0B5D-4AAF-9637-BB9AF2E22248}" type="presParOf" srcId="{4E355EDB-5CAB-4DB4-B1A6-73C29EF145AB}" destId="{EC405AD4-04CC-4C4A-8A3A-FC56821E74BE}" srcOrd="0" destOrd="0" presId="urn:microsoft.com/office/officeart/2005/8/layout/list1"/>
    <dgm:cxn modelId="{792E7EF5-D0DE-4494-84FD-5DC63886E0B4}" type="presParOf" srcId="{EC405AD4-04CC-4C4A-8A3A-FC56821E74BE}" destId="{E4750FC1-6D4A-4F45-B047-2D78139E829A}" srcOrd="0" destOrd="0" presId="urn:microsoft.com/office/officeart/2005/8/layout/list1"/>
    <dgm:cxn modelId="{CF5EF656-1295-4431-B8E9-38EC0A52D7F2}" type="presParOf" srcId="{EC405AD4-04CC-4C4A-8A3A-FC56821E74BE}" destId="{42590A36-1DAC-4F5E-A798-61A6E5C60D93}" srcOrd="1" destOrd="0" presId="urn:microsoft.com/office/officeart/2005/8/layout/list1"/>
    <dgm:cxn modelId="{89AA7A9B-9B3D-4912-8C63-C595F57044F0}" type="presParOf" srcId="{4E355EDB-5CAB-4DB4-B1A6-73C29EF145AB}" destId="{F2C294C9-A74E-497D-BA0D-B42C8B699904}" srcOrd="1" destOrd="0" presId="urn:microsoft.com/office/officeart/2005/8/layout/list1"/>
    <dgm:cxn modelId="{50E65B60-2FC3-457C-AE2B-196E3BFEE55E}" type="presParOf" srcId="{4E355EDB-5CAB-4DB4-B1A6-73C29EF145AB}" destId="{5F9A8BC3-479B-478E-9F9F-A0FD9DA43B77}" srcOrd="2" destOrd="0" presId="urn:microsoft.com/office/officeart/2005/8/layout/list1"/>
    <dgm:cxn modelId="{2E38B0A8-7D8E-46A2-A605-D0638E96EBB0}" type="presParOf" srcId="{4E355EDB-5CAB-4DB4-B1A6-73C29EF145AB}" destId="{2930741C-64D4-4FBD-94AB-9108F8372E8D}" srcOrd="3" destOrd="0" presId="urn:microsoft.com/office/officeart/2005/8/layout/list1"/>
    <dgm:cxn modelId="{DBEF22A4-4D6A-43F7-8C26-78A5D348B187}" type="presParOf" srcId="{4E355EDB-5CAB-4DB4-B1A6-73C29EF145AB}" destId="{304ED6E6-24CA-46C8-81D5-792E8BF73130}" srcOrd="4" destOrd="0" presId="urn:microsoft.com/office/officeart/2005/8/layout/list1"/>
    <dgm:cxn modelId="{A67A1E64-2840-4F08-9823-8B415593B99F}" type="presParOf" srcId="{304ED6E6-24CA-46C8-81D5-792E8BF73130}" destId="{96703417-89EA-4A27-939D-71106D0FADE1}" srcOrd="0" destOrd="0" presId="urn:microsoft.com/office/officeart/2005/8/layout/list1"/>
    <dgm:cxn modelId="{ED2AE8F1-F99B-46D0-ADDA-304FBF1FD814}" type="presParOf" srcId="{304ED6E6-24CA-46C8-81D5-792E8BF73130}" destId="{383F0A71-A23E-428C-B0FF-5C3C856BEA00}" srcOrd="1" destOrd="0" presId="urn:microsoft.com/office/officeart/2005/8/layout/list1"/>
    <dgm:cxn modelId="{D9C3EDF7-DDB2-4E6E-A90B-FA15D64F6FBB}" type="presParOf" srcId="{4E355EDB-5CAB-4DB4-B1A6-73C29EF145AB}" destId="{A800B6C6-333C-47BE-8EE3-5D9CF4F2BE75}" srcOrd="5" destOrd="0" presId="urn:microsoft.com/office/officeart/2005/8/layout/list1"/>
    <dgm:cxn modelId="{9E016280-83EE-43C4-8ABE-1EB85EB20267}" type="presParOf" srcId="{4E355EDB-5CAB-4DB4-B1A6-73C29EF145AB}" destId="{A21BE80B-7282-48EB-B179-2615FBC7C6D9}" srcOrd="6" destOrd="0" presId="urn:microsoft.com/office/officeart/2005/8/layout/list1"/>
    <dgm:cxn modelId="{8E80FE54-5BE6-41B8-9583-9C18C4FD3371}" type="presParOf" srcId="{4E355EDB-5CAB-4DB4-B1A6-73C29EF145AB}" destId="{FAD2324D-1C73-4AE9-A131-4CA8556D3D47}" srcOrd="7" destOrd="0" presId="urn:microsoft.com/office/officeart/2005/8/layout/list1"/>
    <dgm:cxn modelId="{9FF4321F-C79C-4802-A750-F4D9DDF27DA3}" type="presParOf" srcId="{4E355EDB-5CAB-4DB4-B1A6-73C29EF145AB}" destId="{610C748C-D79C-41E1-8696-5C28DB58BE56}" srcOrd="8" destOrd="0" presId="urn:microsoft.com/office/officeart/2005/8/layout/list1"/>
    <dgm:cxn modelId="{6E030388-3196-44E5-A991-199FA2E9CDF6}" type="presParOf" srcId="{610C748C-D79C-41E1-8696-5C28DB58BE56}" destId="{A1B58E82-E5C5-4FF5-BD2B-332691A1BBEB}" srcOrd="0" destOrd="0" presId="urn:microsoft.com/office/officeart/2005/8/layout/list1"/>
    <dgm:cxn modelId="{B04097CF-9A5B-42AB-8E7B-BB03AE8B634F}" type="presParOf" srcId="{610C748C-D79C-41E1-8696-5C28DB58BE56}" destId="{CF9A5DE7-14B6-4419-9B49-D735222BE28C}" srcOrd="1" destOrd="0" presId="urn:microsoft.com/office/officeart/2005/8/layout/list1"/>
    <dgm:cxn modelId="{3810CEA1-4D30-43D3-9A0C-B032DC386507}" type="presParOf" srcId="{4E355EDB-5CAB-4DB4-B1A6-73C29EF145AB}" destId="{081C4406-46B7-4A16-AEC2-22D578B1E45C}" srcOrd="9" destOrd="0" presId="urn:microsoft.com/office/officeart/2005/8/layout/list1"/>
    <dgm:cxn modelId="{AB989DD7-0B24-44E1-B02C-65CC5CE64725}" type="presParOf" srcId="{4E355EDB-5CAB-4DB4-B1A6-73C29EF145AB}" destId="{5764977B-0674-422E-A948-CC2D4A59E9B7}" srcOrd="10" destOrd="0" presId="urn:microsoft.com/office/officeart/2005/8/layout/list1"/>
    <dgm:cxn modelId="{FE6D6B26-563A-40FA-9734-6BE261F370D9}" type="presParOf" srcId="{4E355EDB-5CAB-4DB4-B1A6-73C29EF145AB}" destId="{41C8137E-422F-49C5-9565-07713AE538B8}" srcOrd="11" destOrd="0" presId="urn:microsoft.com/office/officeart/2005/8/layout/list1"/>
    <dgm:cxn modelId="{A9265D43-2A42-497D-9D8F-F9DF29A9E9F4}" type="presParOf" srcId="{4E355EDB-5CAB-4DB4-B1A6-73C29EF145AB}" destId="{54566C9C-5DD0-469E-989C-5D56077824AF}" srcOrd="12" destOrd="0" presId="urn:microsoft.com/office/officeart/2005/8/layout/list1"/>
    <dgm:cxn modelId="{4AD37549-328D-469B-A29D-42BD7EBC88CC}" type="presParOf" srcId="{54566C9C-5DD0-469E-989C-5D56077824AF}" destId="{0671D546-2CEC-4F8F-8D88-BD4CFA3CFB06}" srcOrd="0" destOrd="0" presId="urn:microsoft.com/office/officeart/2005/8/layout/list1"/>
    <dgm:cxn modelId="{5BB86A2C-3A38-4DA8-AD1F-1A839124B50B}" type="presParOf" srcId="{54566C9C-5DD0-469E-989C-5D56077824AF}" destId="{908D3424-81AD-4B22-9E5A-928935A77630}" srcOrd="1" destOrd="0" presId="urn:microsoft.com/office/officeart/2005/8/layout/list1"/>
    <dgm:cxn modelId="{FCE63BA6-4230-42C0-BF16-FDACB948225D}" type="presParOf" srcId="{4E355EDB-5CAB-4DB4-B1A6-73C29EF145AB}" destId="{DDE19BA6-EEE5-4A8A-B9E0-C26825D65AFA}" srcOrd="13" destOrd="0" presId="urn:microsoft.com/office/officeart/2005/8/layout/list1"/>
    <dgm:cxn modelId="{D0C85668-6608-497C-A0E8-FD1133F0F421}" type="presParOf" srcId="{4E355EDB-5CAB-4DB4-B1A6-73C29EF145AB}" destId="{E96A356D-771B-4CC9-AC53-C7C58B4A933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B7B69A-9BBB-469E-8814-F33C743CF5DA}" type="doc">
      <dgm:prSet loTypeId="urn:microsoft.com/office/officeart/2005/8/layout/default#17" loCatId="list" qsTypeId="urn:microsoft.com/office/officeart/2005/8/quickstyle/simple1" qsCatId="simple" csTypeId="urn:microsoft.com/office/officeart/2005/8/colors/accent1_2" csCatId="accent1" phldr="1"/>
      <dgm:spPr/>
      <dgm:t>
        <a:bodyPr/>
        <a:lstStyle/>
        <a:p>
          <a:endParaRPr lang="en-US"/>
        </a:p>
      </dgm:t>
    </dgm:pt>
    <dgm:pt modelId="{9038D015-5D0F-4A8D-B53D-22BFD0ED2F2B}">
      <dgm:prSet phldrT="[Text]" custT="1"/>
      <dgm:spPr>
        <a:noFill/>
        <a:ln>
          <a:solidFill>
            <a:srgbClr val="003B74"/>
          </a:solidFill>
        </a:ln>
      </dgm:spPr>
      <dgm:t>
        <a:bodyPr/>
        <a:lstStyle/>
        <a:p>
          <a:r>
            <a:rPr lang="en-US" sz="2200" dirty="0">
              <a:solidFill>
                <a:schemeClr val="tx1"/>
              </a:solidFill>
              <a:latin typeface="Arial" panose="020B0604020202020204" pitchFamily="34" charset="0"/>
              <a:cs typeface="Arial" panose="020B0604020202020204" pitchFamily="34" charset="0"/>
            </a:rPr>
            <a:t>Hop count</a:t>
          </a:r>
        </a:p>
      </dgm:t>
    </dgm:pt>
    <dgm:pt modelId="{F8695223-D94B-47AB-A021-3EFE25DBC235}" type="parTrans" cxnId="{9C199171-40C3-4794-8A57-36B7BC6F6E0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6730DC7-D161-464D-A141-01562289204A}" type="sibTrans" cxnId="{9C199171-40C3-4794-8A57-36B7BC6F6E07}">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F921B8F-DA84-40A1-A203-A67918DCDC29}">
      <dgm:prSet custT="1"/>
      <dgm:spPr>
        <a:noFill/>
        <a:ln>
          <a:solidFill>
            <a:srgbClr val="003B74"/>
          </a:solidFill>
        </a:ln>
      </dgm:spPr>
      <dgm:t>
        <a:bodyPr/>
        <a:lstStyle/>
        <a:p>
          <a:r>
            <a:rPr lang="en-US" sz="2200" dirty="0">
              <a:solidFill>
                <a:schemeClr val="tx1"/>
              </a:solidFill>
              <a:latin typeface="Arial" panose="020B0604020202020204" pitchFamily="34" charset="0"/>
              <a:cs typeface="Arial" panose="020B0604020202020204" pitchFamily="34" charset="0"/>
            </a:rPr>
            <a:t>Bandwidth</a:t>
          </a:r>
        </a:p>
      </dgm:t>
    </dgm:pt>
    <dgm:pt modelId="{DD2E9879-FE51-4080-BD6D-EC112C59927D}" type="parTrans" cxnId="{748764C1-E6D1-43B9-A199-29E2529036F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BF84EB2-8E97-4D4E-8B2A-0D99D506215B}" type="sibTrans" cxnId="{748764C1-E6D1-43B9-A199-29E2529036F6}">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31BB69C-A8ED-48D5-91F0-2EF69BC0D887}">
      <dgm:prSet custT="1"/>
      <dgm:spPr>
        <a:noFill/>
        <a:ln>
          <a:solidFill>
            <a:srgbClr val="003B74"/>
          </a:solidFill>
        </a:ln>
      </dgm:spPr>
      <dgm:t>
        <a:bodyPr/>
        <a:lstStyle/>
        <a:p>
          <a:r>
            <a:rPr lang="en-US" sz="2200" dirty="0">
              <a:solidFill>
                <a:schemeClr val="tx1"/>
              </a:solidFill>
              <a:latin typeface="Arial" panose="020B0604020202020204" pitchFamily="34" charset="0"/>
              <a:cs typeface="Arial" panose="020B0604020202020204" pitchFamily="34" charset="0"/>
            </a:rPr>
            <a:t>Load</a:t>
          </a:r>
        </a:p>
      </dgm:t>
    </dgm:pt>
    <dgm:pt modelId="{0883DC82-AA47-4398-8E0C-46DA097465FB}" type="parTrans" cxnId="{BD1AF891-5DD6-45F7-8A75-63A0D2FC72A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8F111E75-CD25-4CE4-8FFF-CB0EAF39DBE8}" type="sibTrans" cxnId="{BD1AF891-5DD6-45F7-8A75-63A0D2FC72A8}">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D240E67-F3B8-4D95-8D9C-9EA3443F22C1}">
      <dgm:prSet custT="1"/>
      <dgm:spPr>
        <a:noFill/>
        <a:ln>
          <a:solidFill>
            <a:srgbClr val="003B74"/>
          </a:solidFill>
        </a:ln>
      </dgm:spPr>
      <dgm:t>
        <a:bodyPr/>
        <a:lstStyle/>
        <a:p>
          <a:r>
            <a:rPr lang="en-US" sz="2200" dirty="0">
              <a:solidFill>
                <a:schemeClr val="tx1"/>
              </a:solidFill>
              <a:latin typeface="Arial" panose="020B0604020202020204" pitchFamily="34" charset="0"/>
              <a:cs typeface="Arial" panose="020B0604020202020204" pitchFamily="34" charset="0"/>
            </a:rPr>
            <a:t>Delay</a:t>
          </a:r>
        </a:p>
      </dgm:t>
    </dgm:pt>
    <dgm:pt modelId="{3FA99D7D-C752-48A5-AFC4-46635F154C81}" type="parTrans" cxnId="{A09218DE-6221-424E-AD3A-70E3C824180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BC45791-1A03-4467-9657-F1E27A3B7E6A}" type="sibTrans" cxnId="{A09218DE-6221-424E-AD3A-70E3C824180E}">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A828421-0494-4275-B1A0-2805AD0FF117}">
      <dgm:prSet custT="1"/>
      <dgm:spPr>
        <a:noFill/>
        <a:ln>
          <a:solidFill>
            <a:srgbClr val="003B74"/>
          </a:solidFill>
        </a:ln>
      </dgm:spPr>
      <dgm:t>
        <a:bodyPr/>
        <a:lstStyle/>
        <a:p>
          <a:r>
            <a:rPr lang="en-US" sz="2200" dirty="0">
              <a:solidFill>
                <a:schemeClr val="tx1"/>
              </a:solidFill>
              <a:latin typeface="Arial" panose="020B0604020202020204" pitchFamily="34" charset="0"/>
              <a:cs typeface="Arial" panose="020B0604020202020204" pitchFamily="34" charset="0"/>
            </a:rPr>
            <a:t>Reliability</a:t>
          </a:r>
        </a:p>
      </dgm:t>
    </dgm:pt>
    <dgm:pt modelId="{872455CC-7F19-49F9-A827-52D5E825DE27}" type="parTrans" cxnId="{BE7325CC-B4F2-4B4B-8D24-61F97F1B7E4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BA74DC7-49F0-400B-9303-0B48A860D70A}" type="sibTrans" cxnId="{BE7325CC-B4F2-4B4B-8D24-61F97F1B7E4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9EB7170-DE9B-4B6B-B3FE-15E2B2A5FB9A}">
      <dgm:prSet custT="1"/>
      <dgm:spPr>
        <a:noFill/>
        <a:ln>
          <a:solidFill>
            <a:srgbClr val="003B74"/>
          </a:solidFill>
        </a:ln>
      </dgm:spPr>
      <dgm:t>
        <a:bodyPr/>
        <a:lstStyle/>
        <a:p>
          <a:r>
            <a:rPr lang="en-US" sz="2200" dirty="0">
              <a:solidFill>
                <a:schemeClr val="tx1"/>
              </a:solidFill>
              <a:latin typeface="Arial" panose="020B0604020202020204" pitchFamily="34" charset="0"/>
              <a:cs typeface="Arial" panose="020B0604020202020204" pitchFamily="34" charset="0"/>
            </a:rPr>
            <a:t>Maximum transmission unit (MTU)</a:t>
          </a:r>
        </a:p>
      </dgm:t>
    </dgm:pt>
    <dgm:pt modelId="{7CB3111E-F4CA-425E-8F0F-18EBEF3045E5}" type="parTrans" cxnId="{292FD6DC-BEA9-4E52-9799-3DE3A50BDD1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9774E125-864B-4679-844F-7D7032183CE2}" type="sibTrans" cxnId="{292FD6DC-BEA9-4E52-9799-3DE3A50BDD1B}">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C313114-2270-48E3-A2A3-3460C2D4AD9E}">
      <dgm:prSet custT="1"/>
      <dgm:spPr>
        <a:noFill/>
        <a:ln>
          <a:solidFill>
            <a:srgbClr val="003B74"/>
          </a:solidFill>
        </a:ln>
      </dgm:spPr>
      <dgm:t>
        <a:bodyPr/>
        <a:lstStyle/>
        <a:p>
          <a:r>
            <a:rPr lang="en-US" sz="2200" dirty="0">
              <a:solidFill>
                <a:schemeClr val="tx1"/>
              </a:solidFill>
              <a:latin typeface="Arial" panose="020B0604020202020204" pitchFamily="34" charset="0"/>
              <a:cs typeface="Arial" panose="020B0604020202020204" pitchFamily="34" charset="0"/>
            </a:rPr>
            <a:t>Cost</a:t>
          </a:r>
        </a:p>
      </dgm:t>
    </dgm:pt>
    <dgm:pt modelId="{A9133F88-56D8-4C58-A948-D32066047F34}" type="parTrans" cxnId="{69514962-EEF8-4505-B9D7-5F4A4D03C7C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A3B544C2-D1F1-4BCF-8B53-6FCA033CFCF2}" type="sibTrans" cxnId="{69514962-EEF8-4505-B9D7-5F4A4D03C7C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6B532B9-3FD0-4121-B2C9-3B7FF5162A22}" type="pres">
      <dgm:prSet presAssocID="{A0B7B69A-9BBB-469E-8814-F33C743CF5DA}" presName="diagram" presStyleCnt="0">
        <dgm:presLayoutVars>
          <dgm:dir/>
          <dgm:resizeHandles val="exact"/>
        </dgm:presLayoutVars>
      </dgm:prSet>
      <dgm:spPr/>
    </dgm:pt>
    <dgm:pt modelId="{C9F820A3-B159-46B4-B334-320FA400F5AE}" type="pres">
      <dgm:prSet presAssocID="{9038D015-5D0F-4A8D-B53D-22BFD0ED2F2B}" presName="node" presStyleLbl="node1" presStyleIdx="0" presStyleCnt="7">
        <dgm:presLayoutVars>
          <dgm:bulletEnabled val="1"/>
        </dgm:presLayoutVars>
      </dgm:prSet>
      <dgm:spPr/>
    </dgm:pt>
    <dgm:pt modelId="{0FB8A3E8-4D95-4A2B-B0E0-6E34937CA589}" type="pres">
      <dgm:prSet presAssocID="{96730DC7-D161-464D-A141-01562289204A}" presName="sibTrans" presStyleCnt="0"/>
      <dgm:spPr/>
    </dgm:pt>
    <dgm:pt modelId="{E56DA4FB-E64E-4372-B68E-D4B61551E3B6}" type="pres">
      <dgm:prSet presAssocID="{3F921B8F-DA84-40A1-A203-A67918DCDC29}" presName="node" presStyleLbl="node1" presStyleIdx="1" presStyleCnt="7">
        <dgm:presLayoutVars>
          <dgm:bulletEnabled val="1"/>
        </dgm:presLayoutVars>
      </dgm:prSet>
      <dgm:spPr/>
    </dgm:pt>
    <dgm:pt modelId="{0AA37117-7452-4BAE-8491-A2B8202B95BC}" type="pres">
      <dgm:prSet presAssocID="{FBF84EB2-8E97-4D4E-8B2A-0D99D506215B}" presName="sibTrans" presStyleCnt="0"/>
      <dgm:spPr/>
    </dgm:pt>
    <dgm:pt modelId="{88C0A093-F155-4034-86E4-42411EAF21F7}" type="pres">
      <dgm:prSet presAssocID="{331BB69C-A8ED-48D5-91F0-2EF69BC0D887}" presName="node" presStyleLbl="node1" presStyleIdx="2" presStyleCnt="7">
        <dgm:presLayoutVars>
          <dgm:bulletEnabled val="1"/>
        </dgm:presLayoutVars>
      </dgm:prSet>
      <dgm:spPr/>
    </dgm:pt>
    <dgm:pt modelId="{4ABAA063-F151-4909-9011-6FAC7E58EDA6}" type="pres">
      <dgm:prSet presAssocID="{8F111E75-CD25-4CE4-8FFF-CB0EAF39DBE8}" presName="sibTrans" presStyleCnt="0"/>
      <dgm:spPr/>
    </dgm:pt>
    <dgm:pt modelId="{BC501F55-98C7-4A59-821B-95AE5BBEE6A2}" type="pres">
      <dgm:prSet presAssocID="{3D240E67-F3B8-4D95-8D9C-9EA3443F22C1}" presName="node" presStyleLbl="node1" presStyleIdx="3" presStyleCnt="7">
        <dgm:presLayoutVars>
          <dgm:bulletEnabled val="1"/>
        </dgm:presLayoutVars>
      </dgm:prSet>
      <dgm:spPr/>
    </dgm:pt>
    <dgm:pt modelId="{CA2D87C9-6DCA-450B-A84C-A9E422DA44A5}" type="pres">
      <dgm:prSet presAssocID="{FBC45791-1A03-4467-9657-F1E27A3B7E6A}" presName="sibTrans" presStyleCnt="0"/>
      <dgm:spPr/>
    </dgm:pt>
    <dgm:pt modelId="{9D94BED4-79DB-4A41-B1F9-031C4B73EE38}" type="pres">
      <dgm:prSet presAssocID="{5A828421-0494-4275-B1A0-2805AD0FF117}" presName="node" presStyleLbl="node1" presStyleIdx="4" presStyleCnt="7">
        <dgm:presLayoutVars>
          <dgm:bulletEnabled val="1"/>
        </dgm:presLayoutVars>
      </dgm:prSet>
      <dgm:spPr/>
    </dgm:pt>
    <dgm:pt modelId="{065EE0D8-4691-49B7-B7D3-76194F4D67FF}" type="pres">
      <dgm:prSet presAssocID="{1BA74DC7-49F0-400B-9303-0B48A860D70A}" presName="sibTrans" presStyleCnt="0"/>
      <dgm:spPr/>
    </dgm:pt>
    <dgm:pt modelId="{37966D39-D793-4417-B5AA-1418D8EDA732}" type="pres">
      <dgm:prSet presAssocID="{D9EB7170-DE9B-4B6B-B3FE-15E2B2A5FB9A}" presName="node" presStyleLbl="node1" presStyleIdx="5" presStyleCnt="7">
        <dgm:presLayoutVars>
          <dgm:bulletEnabled val="1"/>
        </dgm:presLayoutVars>
      </dgm:prSet>
      <dgm:spPr/>
    </dgm:pt>
    <dgm:pt modelId="{6878B332-58C4-43AF-B9A1-646296DC068F}" type="pres">
      <dgm:prSet presAssocID="{9774E125-864B-4679-844F-7D7032183CE2}" presName="sibTrans" presStyleCnt="0"/>
      <dgm:spPr/>
    </dgm:pt>
    <dgm:pt modelId="{2E1CFAEB-38BB-4799-987D-2EE877A7E7B4}" type="pres">
      <dgm:prSet presAssocID="{CC313114-2270-48E3-A2A3-3460C2D4AD9E}" presName="node" presStyleLbl="node1" presStyleIdx="6" presStyleCnt="7">
        <dgm:presLayoutVars>
          <dgm:bulletEnabled val="1"/>
        </dgm:presLayoutVars>
      </dgm:prSet>
      <dgm:spPr/>
    </dgm:pt>
  </dgm:ptLst>
  <dgm:cxnLst>
    <dgm:cxn modelId="{69514962-EEF8-4505-B9D7-5F4A4D03C7C5}" srcId="{A0B7B69A-9BBB-469E-8814-F33C743CF5DA}" destId="{CC313114-2270-48E3-A2A3-3460C2D4AD9E}" srcOrd="6" destOrd="0" parTransId="{A9133F88-56D8-4C58-A948-D32066047F34}" sibTransId="{A3B544C2-D1F1-4BCF-8B53-6FCA033CFCF2}"/>
    <dgm:cxn modelId="{CB0C5869-0036-4D39-BAD5-BDAD0D9AC8B7}" type="presOf" srcId="{CC313114-2270-48E3-A2A3-3460C2D4AD9E}" destId="{2E1CFAEB-38BB-4799-987D-2EE877A7E7B4}" srcOrd="0" destOrd="0" presId="urn:microsoft.com/office/officeart/2005/8/layout/default#17"/>
    <dgm:cxn modelId="{C72FCB6D-1A60-4A44-A71E-469DC4EFBC72}" type="presOf" srcId="{3F921B8F-DA84-40A1-A203-A67918DCDC29}" destId="{E56DA4FB-E64E-4372-B68E-D4B61551E3B6}" srcOrd="0" destOrd="0" presId="urn:microsoft.com/office/officeart/2005/8/layout/default#17"/>
    <dgm:cxn modelId="{9C199171-40C3-4794-8A57-36B7BC6F6E07}" srcId="{A0B7B69A-9BBB-469E-8814-F33C743CF5DA}" destId="{9038D015-5D0F-4A8D-B53D-22BFD0ED2F2B}" srcOrd="0" destOrd="0" parTransId="{F8695223-D94B-47AB-A021-3EFE25DBC235}" sibTransId="{96730DC7-D161-464D-A141-01562289204A}"/>
    <dgm:cxn modelId="{5E163074-7B1A-4E7D-8E0D-C8DF45259609}" type="presOf" srcId="{5A828421-0494-4275-B1A0-2805AD0FF117}" destId="{9D94BED4-79DB-4A41-B1F9-031C4B73EE38}" srcOrd="0" destOrd="0" presId="urn:microsoft.com/office/officeart/2005/8/layout/default#17"/>
    <dgm:cxn modelId="{BD1AF891-5DD6-45F7-8A75-63A0D2FC72A8}" srcId="{A0B7B69A-9BBB-469E-8814-F33C743CF5DA}" destId="{331BB69C-A8ED-48D5-91F0-2EF69BC0D887}" srcOrd="2" destOrd="0" parTransId="{0883DC82-AA47-4398-8E0C-46DA097465FB}" sibTransId="{8F111E75-CD25-4CE4-8FFF-CB0EAF39DBE8}"/>
    <dgm:cxn modelId="{955AC0B5-E4B6-4F73-943F-F5DDE8168003}" type="presOf" srcId="{331BB69C-A8ED-48D5-91F0-2EF69BC0D887}" destId="{88C0A093-F155-4034-86E4-42411EAF21F7}" srcOrd="0" destOrd="0" presId="urn:microsoft.com/office/officeart/2005/8/layout/default#17"/>
    <dgm:cxn modelId="{748764C1-E6D1-43B9-A199-29E2529036F6}" srcId="{A0B7B69A-9BBB-469E-8814-F33C743CF5DA}" destId="{3F921B8F-DA84-40A1-A203-A67918DCDC29}" srcOrd="1" destOrd="0" parTransId="{DD2E9879-FE51-4080-BD6D-EC112C59927D}" sibTransId="{FBF84EB2-8E97-4D4E-8B2A-0D99D506215B}"/>
    <dgm:cxn modelId="{E02FC4CB-0DB3-4131-A536-39ED94BF7236}" type="presOf" srcId="{D9EB7170-DE9B-4B6B-B3FE-15E2B2A5FB9A}" destId="{37966D39-D793-4417-B5AA-1418D8EDA732}" srcOrd="0" destOrd="0" presId="urn:microsoft.com/office/officeart/2005/8/layout/default#17"/>
    <dgm:cxn modelId="{BE7325CC-B4F2-4B4B-8D24-61F97F1B7E4B}" srcId="{A0B7B69A-9BBB-469E-8814-F33C743CF5DA}" destId="{5A828421-0494-4275-B1A0-2805AD0FF117}" srcOrd="4" destOrd="0" parTransId="{872455CC-7F19-49F9-A827-52D5E825DE27}" sibTransId="{1BA74DC7-49F0-400B-9303-0B48A860D70A}"/>
    <dgm:cxn modelId="{292FD6DC-BEA9-4E52-9799-3DE3A50BDD1B}" srcId="{A0B7B69A-9BBB-469E-8814-F33C743CF5DA}" destId="{D9EB7170-DE9B-4B6B-B3FE-15E2B2A5FB9A}" srcOrd="5" destOrd="0" parTransId="{7CB3111E-F4CA-425E-8F0F-18EBEF3045E5}" sibTransId="{9774E125-864B-4679-844F-7D7032183CE2}"/>
    <dgm:cxn modelId="{A09218DE-6221-424E-AD3A-70E3C824180E}" srcId="{A0B7B69A-9BBB-469E-8814-F33C743CF5DA}" destId="{3D240E67-F3B8-4D95-8D9C-9EA3443F22C1}" srcOrd="3" destOrd="0" parTransId="{3FA99D7D-C752-48A5-AFC4-46635F154C81}" sibTransId="{FBC45791-1A03-4467-9657-F1E27A3B7E6A}"/>
    <dgm:cxn modelId="{C6F6C7ED-2AB9-4595-9AF6-B563F5BF6857}" type="presOf" srcId="{9038D015-5D0F-4A8D-B53D-22BFD0ED2F2B}" destId="{C9F820A3-B159-46B4-B334-320FA400F5AE}" srcOrd="0" destOrd="0" presId="urn:microsoft.com/office/officeart/2005/8/layout/default#17"/>
    <dgm:cxn modelId="{93DF07FC-34C9-4E3B-A15E-9450E19D13B5}" type="presOf" srcId="{3D240E67-F3B8-4D95-8D9C-9EA3443F22C1}" destId="{BC501F55-98C7-4A59-821B-95AE5BBEE6A2}" srcOrd="0" destOrd="0" presId="urn:microsoft.com/office/officeart/2005/8/layout/default#17"/>
    <dgm:cxn modelId="{2AECB6FC-6BCF-49FC-AA2E-501EC8079D11}" type="presOf" srcId="{A0B7B69A-9BBB-469E-8814-F33C743CF5DA}" destId="{F6B532B9-3FD0-4121-B2C9-3B7FF5162A22}" srcOrd="0" destOrd="0" presId="urn:microsoft.com/office/officeart/2005/8/layout/default#17"/>
    <dgm:cxn modelId="{346A1F73-A0AF-4CE8-ACC7-E067F68478CC}" type="presParOf" srcId="{F6B532B9-3FD0-4121-B2C9-3B7FF5162A22}" destId="{C9F820A3-B159-46B4-B334-320FA400F5AE}" srcOrd="0" destOrd="0" presId="urn:microsoft.com/office/officeart/2005/8/layout/default#17"/>
    <dgm:cxn modelId="{DE6F2B22-80A7-47B6-9510-38E8BC9AA391}" type="presParOf" srcId="{F6B532B9-3FD0-4121-B2C9-3B7FF5162A22}" destId="{0FB8A3E8-4D95-4A2B-B0E0-6E34937CA589}" srcOrd="1" destOrd="0" presId="urn:microsoft.com/office/officeart/2005/8/layout/default#17"/>
    <dgm:cxn modelId="{78D5D64A-CF92-4474-ACD9-90AF02490860}" type="presParOf" srcId="{F6B532B9-3FD0-4121-B2C9-3B7FF5162A22}" destId="{E56DA4FB-E64E-4372-B68E-D4B61551E3B6}" srcOrd="2" destOrd="0" presId="urn:microsoft.com/office/officeart/2005/8/layout/default#17"/>
    <dgm:cxn modelId="{4FB53FA0-5ABF-4843-9592-935E77FF907F}" type="presParOf" srcId="{F6B532B9-3FD0-4121-B2C9-3B7FF5162A22}" destId="{0AA37117-7452-4BAE-8491-A2B8202B95BC}" srcOrd="3" destOrd="0" presId="urn:microsoft.com/office/officeart/2005/8/layout/default#17"/>
    <dgm:cxn modelId="{A90074AD-B535-45C1-82D6-100B06556A7C}" type="presParOf" srcId="{F6B532B9-3FD0-4121-B2C9-3B7FF5162A22}" destId="{88C0A093-F155-4034-86E4-42411EAF21F7}" srcOrd="4" destOrd="0" presId="urn:microsoft.com/office/officeart/2005/8/layout/default#17"/>
    <dgm:cxn modelId="{BF58754F-1C7E-4CF4-962F-447570835E6F}" type="presParOf" srcId="{F6B532B9-3FD0-4121-B2C9-3B7FF5162A22}" destId="{4ABAA063-F151-4909-9011-6FAC7E58EDA6}" srcOrd="5" destOrd="0" presId="urn:microsoft.com/office/officeart/2005/8/layout/default#17"/>
    <dgm:cxn modelId="{0A1A3D64-812A-464A-9BF2-BADB2A3C08A1}" type="presParOf" srcId="{F6B532B9-3FD0-4121-B2C9-3B7FF5162A22}" destId="{BC501F55-98C7-4A59-821B-95AE5BBEE6A2}" srcOrd="6" destOrd="0" presId="urn:microsoft.com/office/officeart/2005/8/layout/default#17"/>
    <dgm:cxn modelId="{28B5BF18-C995-4C65-A691-2B3DCF4ADD03}" type="presParOf" srcId="{F6B532B9-3FD0-4121-B2C9-3B7FF5162A22}" destId="{CA2D87C9-6DCA-450B-A84C-A9E422DA44A5}" srcOrd="7" destOrd="0" presId="urn:microsoft.com/office/officeart/2005/8/layout/default#17"/>
    <dgm:cxn modelId="{E08F1EF8-862E-4EFB-9CE6-AD344D89C451}" type="presParOf" srcId="{F6B532B9-3FD0-4121-B2C9-3B7FF5162A22}" destId="{9D94BED4-79DB-4A41-B1F9-031C4B73EE38}" srcOrd="8" destOrd="0" presId="urn:microsoft.com/office/officeart/2005/8/layout/default#17"/>
    <dgm:cxn modelId="{D51B3894-4732-4B5C-8D6E-82A5A4F8B8F6}" type="presParOf" srcId="{F6B532B9-3FD0-4121-B2C9-3B7FF5162A22}" destId="{065EE0D8-4691-49B7-B7D3-76194F4D67FF}" srcOrd="9" destOrd="0" presId="urn:microsoft.com/office/officeart/2005/8/layout/default#17"/>
    <dgm:cxn modelId="{241F3C63-3B43-49D6-9D83-EF63EFEC658F}" type="presParOf" srcId="{F6B532B9-3FD0-4121-B2C9-3B7FF5162A22}" destId="{37966D39-D793-4417-B5AA-1418D8EDA732}" srcOrd="10" destOrd="0" presId="urn:microsoft.com/office/officeart/2005/8/layout/default#17"/>
    <dgm:cxn modelId="{B17B0997-52AD-456C-B8C5-F7CE56095D4B}" type="presParOf" srcId="{F6B532B9-3FD0-4121-B2C9-3B7FF5162A22}" destId="{6878B332-58C4-43AF-B9A1-646296DC068F}" srcOrd="11" destOrd="0" presId="urn:microsoft.com/office/officeart/2005/8/layout/default#17"/>
    <dgm:cxn modelId="{098FC2E0-3C5B-428A-BEA6-A92144A9088A}" type="presParOf" srcId="{F6B532B9-3FD0-4121-B2C9-3B7FF5162A22}" destId="{2E1CFAEB-38BB-4799-987D-2EE877A7E7B4}" srcOrd="12" destOrd="0" presId="urn:microsoft.com/office/officeart/2005/8/layout/default#1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3B9274E-F4CF-4F66-9CBB-74AFE7D0614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E96346EA-3E05-49E3-A911-EF1622D71ADD}">
      <dgm:prSet phldrT="[Text]" custT="1"/>
      <dgm:spPr/>
      <dgm:t>
        <a:bodyPr/>
        <a:lstStyle/>
        <a:p>
          <a:r>
            <a:rPr lang="en-US" sz="2500" dirty="0">
              <a:solidFill>
                <a:schemeClr val="tx1"/>
              </a:solidFill>
              <a:latin typeface="Arial" panose="020B0604020202020204" pitchFamily="34" charset="0"/>
              <a:cs typeface="Arial" panose="020B0604020202020204" pitchFamily="34" charset="0"/>
            </a:rPr>
            <a:t>LAN-to-LAN routing</a:t>
          </a:r>
        </a:p>
      </dgm:t>
    </dgm:pt>
    <dgm:pt modelId="{4A446543-E268-432C-8ECF-CB046DD75834}" type="parTrans" cxnId="{5695B633-83C4-4759-8E3E-53C2F15E7611}">
      <dgm:prSet/>
      <dgm:spPr/>
      <dgm:t>
        <a:bodyPr/>
        <a:lstStyle/>
        <a:p>
          <a:endParaRPr lang="en-US" sz="2500">
            <a:solidFill>
              <a:schemeClr val="tx1"/>
            </a:solidFill>
            <a:latin typeface="Arial" panose="020B0604020202020204" pitchFamily="34" charset="0"/>
            <a:cs typeface="Arial" panose="020B0604020202020204" pitchFamily="34" charset="0"/>
          </a:endParaRPr>
        </a:p>
      </dgm:t>
    </dgm:pt>
    <dgm:pt modelId="{5FF170EF-46E6-42A2-9241-477F00A12478}" type="sibTrans" cxnId="{5695B633-83C4-4759-8E3E-53C2F15E7611}">
      <dgm:prSet/>
      <dgm:spPr/>
      <dgm:t>
        <a:bodyPr/>
        <a:lstStyle/>
        <a:p>
          <a:endParaRPr lang="en-US" sz="2500">
            <a:solidFill>
              <a:schemeClr val="tx1"/>
            </a:solidFill>
            <a:latin typeface="Arial" panose="020B0604020202020204" pitchFamily="34" charset="0"/>
            <a:cs typeface="Arial" panose="020B0604020202020204" pitchFamily="34" charset="0"/>
          </a:endParaRPr>
        </a:p>
      </dgm:t>
    </dgm:pt>
    <dgm:pt modelId="{3FA0E632-B3FA-4A08-9CA4-8C5094C7BE3B}">
      <dgm:prSet custT="1"/>
      <dgm:spPr/>
      <dgm:t>
        <a:bodyPr/>
        <a:lstStyle/>
        <a:p>
          <a:r>
            <a:rPr lang="en-US" sz="2500" dirty="0">
              <a:solidFill>
                <a:schemeClr val="tx1"/>
              </a:solidFill>
              <a:latin typeface="Arial" panose="020B0604020202020204" pitchFamily="34" charset="0"/>
              <a:cs typeface="Arial" panose="020B0604020202020204" pitchFamily="34" charset="0"/>
            </a:rPr>
            <a:t>LAN-to-WAN routing</a:t>
          </a:r>
        </a:p>
      </dgm:t>
    </dgm:pt>
    <dgm:pt modelId="{E525F500-EA34-45B8-848C-08BCE72E0988}" type="parTrans" cxnId="{E4FCD287-012E-4C4F-A9C4-060AFBBEC64A}">
      <dgm:prSet/>
      <dgm:spPr/>
      <dgm:t>
        <a:bodyPr/>
        <a:lstStyle/>
        <a:p>
          <a:endParaRPr lang="en-US" sz="2500">
            <a:solidFill>
              <a:schemeClr val="tx1"/>
            </a:solidFill>
            <a:latin typeface="Arial" panose="020B0604020202020204" pitchFamily="34" charset="0"/>
            <a:cs typeface="Arial" panose="020B0604020202020204" pitchFamily="34" charset="0"/>
          </a:endParaRPr>
        </a:p>
      </dgm:t>
    </dgm:pt>
    <dgm:pt modelId="{154075FA-C879-499A-A289-E2B41496FCAE}" type="sibTrans" cxnId="{E4FCD287-012E-4C4F-A9C4-060AFBBEC64A}">
      <dgm:prSet/>
      <dgm:spPr/>
      <dgm:t>
        <a:bodyPr/>
        <a:lstStyle/>
        <a:p>
          <a:endParaRPr lang="en-US" sz="2500">
            <a:solidFill>
              <a:schemeClr val="tx1"/>
            </a:solidFill>
            <a:latin typeface="Arial" panose="020B0604020202020204" pitchFamily="34" charset="0"/>
            <a:cs typeface="Arial" panose="020B0604020202020204" pitchFamily="34" charset="0"/>
          </a:endParaRPr>
        </a:p>
      </dgm:t>
    </dgm:pt>
    <dgm:pt modelId="{93511D38-FE3B-44E9-AE6F-D7F798277B7E}" type="pres">
      <dgm:prSet presAssocID="{E3B9274E-F4CF-4F66-9CBB-74AFE7D06148}" presName="Name0" presStyleCnt="0">
        <dgm:presLayoutVars>
          <dgm:dir/>
          <dgm:resizeHandles val="exact"/>
        </dgm:presLayoutVars>
      </dgm:prSet>
      <dgm:spPr/>
    </dgm:pt>
    <dgm:pt modelId="{0B57EFC0-210B-4463-AC1C-5CB14044EFBC}" type="pres">
      <dgm:prSet presAssocID="{E96346EA-3E05-49E3-A911-EF1622D71ADD}" presName="node" presStyleLbl="node1" presStyleIdx="0" presStyleCnt="2">
        <dgm:presLayoutVars>
          <dgm:bulletEnabled val="1"/>
        </dgm:presLayoutVars>
      </dgm:prSet>
      <dgm:spPr/>
    </dgm:pt>
    <dgm:pt modelId="{3CCC6765-71E3-411F-BA63-55AC9AF629C6}" type="pres">
      <dgm:prSet presAssocID="{5FF170EF-46E6-42A2-9241-477F00A12478}" presName="sibTrans" presStyleCnt="0"/>
      <dgm:spPr/>
    </dgm:pt>
    <dgm:pt modelId="{56A4A345-1E28-40E5-BB73-E535481ACFAC}" type="pres">
      <dgm:prSet presAssocID="{3FA0E632-B3FA-4A08-9CA4-8C5094C7BE3B}" presName="node" presStyleLbl="node1" presStyleIdx="1" presStyleCnt="2">
        <dgm:presLayoutVars>
          <dgm:bulletEnabled val="1"/>
        </dgm:presLayoutVars>
      </dgm:prSet>
      <dgm:spPr/>
    </dgm:pt>
  </dgm:ptLst>
  <dgm:cxnLst>
    <dgm:cxn modelId="{D90E2713-74A3-48DF-9B25-AEC47F3F8C4C}" type="presOf" srcId="{E96346EA-3E05-49E3-A911-EF1622D71ADD}" destId="{0B57EFC0-210B-4463-AC1C-5CB14044EFBC}" srcOrd="0" destOrd="0" presId="urn:microsoft.com/office/officeart/2005/8/layout/hList6"/>
    <dgm:cxn modelId="{ECA1A624-C82C-41C5-B820-984DE7433E3D}" type="presOf" srcId="{3FA0E632-B3FA-4A08-9CA4-8C5094C7BE3B}" destId="{56A4A345-1E28-40E5-BB73-E535481ACFAC}" srcOrd="0" destOrd="0" presId="urn:microsoft.com/office/officeart/2005/8/layout/hList6"/>
    <dgm:cxn modelId="{5695B633-83C4-4759-8E3E-53C2F15E7611}" srcId="{E3B9274E-F4CF-4F66-9CBB-74AFE7D06148}" destId="{E96346EA-3E05-49E3-A911-EF1622D71ADD}" srcOrd="0" destOrd="0" parTransId="{4A446543-E268-432C-8ECF-CB046DD75834}" sibTransId="{5FF170EF-46E6-42A2-9241-477F00A12478}"/>
    <dgm:cxn modelId="{A72F184D-6C1F-4166-A5AB-1CD149CCEF38}" type="presOf" srcId="{E3B9274E-F4CF-4F66-9CBB-74AFE7D06148}" destId="{93511D38-FE3B-44E9-AE6F-D7F798277B7E}" srcOrd="0" destOrd="0" presId="urn:microsoft.com/office/officeart/2005/8/layout/hList6"/>
    <dgm:cxn modelId="{E4FCD287-012E-4C4F-A9C4-060AFBBEC64A}" srcId="{E3B9274E-F4CF-4F66-9CBB-74AFE7D06148}" destId="{3FA0E632-B3FA-4A08-9CA4-8C5094C7BE3B}" srcOrd="1" destOrd="0" parTransId="{E525F500-EA34-45B8-848C-08BCE72E0988}" sibTransId="{154075FA-C879-499A-A289-E2B41496FCAE}"/>
    <dgm:cxn modelId="{98E3A20A-621E-412B-B734-4A11A311EB15}" type="presParOf" srcId="{93511D38-FE3B-44E9-AE6F-D7F798277B7E}" destId="{0B57EFC0-210B-4463-AC1C-5CB14044EFBC}" srcOrd="0" destOrd="0" presId="urn:microsoft.com/office/officeart/2005/8/layout/hList6"/>
    <dgm:cxn modelId="{919E2140-C2AB-41D3-AD34-DC2F04C668A7}" type="presParOf" srcId="{93511D38-FE3B-44E9-AE6F-D7F798277B7E}" destId="{3CCC6765-71E3-411F-BA63-55AC9AF629C6}" srcOrd="1" destOrd="0" presId="urn:microsoft.com/office/officeart/2005/8/layout/hList6"/>
    <dgm:cxn modelId="{A3398485-4D7C-498C-B7A5-DADC10BDB1C2}" type="presParOf" srcId="{93511D38-FE3B-44E9-AE6F-D7F798277B7E}" destId="{56A4A345-1E28-40E5-BB73-E535481ACFAC}" srcOrd="2"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2C8E4A-AFFA-41F2-8201-801140DF9D90}" type="doc">
      <dgm:prSet loTypeId="urn:microsoft.com/office/officeart/2005/8/layout/vList6" loCatId="list" qsTypeId="urn:microsoft.com/office/officeart/2005/8/quickstyle/simple1" qsCatId="simple" csTypeId="urn:microsoft.com/office/officeart/2005/8/colors/accent3_2" csCatId="accent3" phldr="1"/>
      <dgm:spPr/>
      <dgm:t>
        <a:bodyPr/>
        <a:lstStyle/>
        <a:p>
          <a:endParaRPr lang="en-US"/>
        </a:p>
      </dgm:t>
    </dgm:pt>
    <dgm:pt modelId="{25AC80BE-B3A7-406E-ADBB-56D725C4F490}">
      <dgm:prSet phldrT="[Text]" custT="1"/>
      <dgm:spPr>
        <a:solidFill>
          <a:schemeClr val="accent3">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Exterior routing protocols</a:t>
          </a:r>
        </a:p>
      </dgm:t>
    </dgm:pt>
    <dgm:pt modelId="{223BBE7D-1E7A-4A5B-88C1-00F9D6028D2B}" type="parTrans" cxnId="{2D16DD3B-2732-41B7-8F63-2B089622420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9C3302AF-9F54-4788-BF81-3598C1E2EFD5}" type="sibTrans" cxnId="{2D16DD3B-2732-41B7-8F63-2B089622420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A76DC89-9221-4D3C-99C3-1E6254C24BC0}">
      <dgm:prSet custT="1"/>
      <dgm:spPr>
        <a:solidFill>
          <a:schemeClr val="accent3">
            <a:lumMod val="60000"/>
            <a:lumOff val="40000"/>
          </a:schemeClr>
        </a:solidFill>
      </dgm:spPr>
      <dgm:t>
        <a:bodyPr/>
        <a:lstStyle/>
        <a:p>
          <a:r>
            <a:rPr lang="en-US" sz="2200" dirty="0">
              <a:solidFill>
                <a:schemeClr val="tx1"/>
              </a:solidFill>
              <a:latin typeface="Arial" panose="020B0604020202020204" pitchFamily="34" charset="0"/>
              <a:cs typeface="Arial" panose="020B0604020202020204" pitchFamily="34" charset="0"/>
            </a:rPr>
            <a:t>Interior routing protocols</a:t>
          </a:r>
        </a:p>
      </dgm:t>
    </dgm:pt>
    <dgm:pt modelId="{18730A43-EEB7-4E3D-85E4-EEFD55E19F8F}" type="parTrans" cxnId="{A5C491E3-FCEA-4159-98FD-256E0239202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95CA4A8-DCFD-49AB-B488-61CAF1120574}" type="sibTrans" cxnId="{A5C491E3-FCEA-4159-98FD-256E02392024}">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FF60D8E2-A36D-4260-987D-8282C5729DF9}">
      <dgm:prSet phldrT="[Text]" custT="1"/>
      <dgm:spPr>
        <a:solidFill>
          <a:schemeClr val="bg2">
            <a:lumMod val="95000"/>
            <a:alpha val="90000"/>
          </a:schemeClr>
        </a:solidFill>
      </dgm:spPr>
      <dgm:t>
        <a:bodyPr/>
        <a:lstStyle/>
        <a:p>
          <a:r>
            <a:rPr lang="en-US" sz="1900" dirty="0">
              <a:latin typeface="Arial" panose="020B0604020202020204" pitchFamily="34" charset="0"/>
              <a:cs typeface="Arial" panose="020B0604020202020204" pitchFamily="34" charset="0"/>
            </a:rPr>
            <a:t>Also called exterior gateway protocols (EGPs)</a:t>
          </a:r>
        </a:p>
      </dgm:t>
    </dgm:pt>
    <dgm:pt modelId="{7FBF3D91-AF40-4FD0-A55E-DED3B8E29604}" type="parTrans" cxnId="{CDCC2C82-DD2F-46F3-BB09-57548538622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3B14B050-2CF9-42E6-95FC-105F16750145}" type="sibTrans" cxnId="{CDCC2C82-DD2F-46F3-BB09-575485386228}">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DF8A018A-33C4-477B-90FC-37FBE38E37D1}">
      <dgm:prSet phldrT="[Text]" custT="1"/>
      <dgm:spPr>
        <a:solidFill>
          <a:schemeClr val="bg2">
            <a:lumMod val="95000"/>
            <a:alpha val="90000"/>
          </a:schemeClr>
        </a:solidFill>
      </dgm:spPr>
      <dgm:t>
        <a:bodyPr/>
        <a:lstStyle/>
        <a:p>
          <a:r>
            <a:rPr lang="en-US" sz="1900" dirty="0">
              <a:latin typeface="Arial" panose="020B0604020202020204" pitchFamily="34" charset="0"/>
              <a:cs typeface="Arial" panose="020B0604020202020204" pitchFamily="34" charset="0"/>
            </a:rPr>
            <a:t>Are used to route messages outside of an autonomous system (AS) or between two networks</a:t>
          </a:r>
        </a:p>
      </dgm:t>
    </dgm:pt>
    <dgm:pt modelId="{591E9FC4-7C4F-49A3-812F-F1C5DE4FCF69}" type="parTrans" cxnId="{1723FF4D-644E-4CED-AF8A-C9D9A9BBD39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114593BB-6E9C-4052-9E3B-D0CD5C1BE129}" type="sibTrans" cxnId="{1723FF4D-644E-4CED-AF8A-C9D9A9BBD399}">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71B25DCA-5E4A-4798-BB34-726806438614}">
      <dgm:prSet custT="1"/>
      <dgm:spPr>
        <a:solidFill>
          <a:schemeClr val="bg2">
            <a:lumMod val="95000"/>
            <a:alpha val="90000"/>
          </a:schemeClr>
        </a:solidFill>
      </dgm:spPr>
      <dgm:t>
        <a:bodyPr/>
        <a:lstStyle/>
        <a:p>
          <a:r>
            <a:rPr lang="en-US" sz="1900" dirty="0">
              <a:latin typeface="Arial" panose="020B0604020202020204" pitchFamily="34" charset="0"/>
              <a:cs typeface="Arial" panose="020B0604020202020204" pitchFamily="34" charset="0"/>
            </a:rPr>
            <a:t>Commonly referred to as interior gateway protocols (IGPs)</a:t>
          </a:r>
        </a:p>
      </dgm:t>
    </dgm:pt>
    <dgm:pt modelId="{7945D911-8DEE-4B92-BF19-F659DEB7DED8}" type="parTrans" cxnId="{3790494A-5EA7-43B8-8455-EBF5CCC3EFA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FCE89D4B-183E-4D78-83B0-4D442C076909}" type="sibTrans" cxnId="{3790494A-5EA7-43B8-8455-EBF5CCC3EFA6}">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5A36F5BF-185F-45FE-B41B-DB162A4F0C5D}">
      <dgm:prSet custT="1"/>
      <dgm:spPr>
        <a:solidFill>
          <a:schemeClr val="bg2">
            <a:lumMod val="95000"/>
            <a:alpha val="90000"/>
          </a:schemeClr>
        </a:solidFill>
      </dgm:spPr>
      <dgm:t>
        <a:bodyPr/>
        <a:lstStyle/>
        <a:p>
          <a:r>
            <a:rPr lang="en-US" sz="1900" dirty="0">
              <a:latin typeface="Arial" panose="020B0604020202020204" pitchFamily="34" charset="0"/>
              <a:cs typeface="Arial" panose="020B0604020202020204" pitchFamily="34" charset="0"/>
            </a:rPr>
            <a:t>Perform routing functions within an autonomous system (AS), which is essentially one routing domain</a:t>
          </a:r>
        </a:p>
      </dgm:t>
    </dgm:pt>
    <dgm:pt modelId="{EB3DBE40-F538-41B0-A65A-671B52FE7CDD}" type="parTrans" cxnId="{A1928F35-2BCC-4B11-8DBD-C66FE60F5EA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22EA62A4-F6AE-4458-A3F3-168781EFB455}" type="sibTrans" cxnId="{A1928F35-2BCC-4B11-8DBD-C66FE60F5EA1}">
      <dgm:prSet/>
      <dgm:spPr/>
      <dgm:t>
        <a:bodyPr/>
        <a:lstStyle/>
        <a:p>
          <a:endParaRPr lang="en-US" sz="2000">
            <a:solidFill>
              <a:schemeClr val="tx1"/>
            </a:solidFill>
            <a:latin typeface="Arial" panose="020B0604020202020204" pitchFamily="34" charset="0"/>
            <a:cs typeface="Arial" panose="020B0604020202020204" pitchFamily="34" charset="0"/>
          </a:endParaRPr>
        </a:p>
      </dgm:t>
    </dgm:pt>
    <dgm:pt modelId="{02743961-D688-476C-856F-C076556E3B3D}" type="pres">
      <dgm:prSet presAssocID="{F72C8E4A-AFFA-41F2-8201-801140DF9D90}" presName="Name0" presStyleCnt="0">
        <dgm:presLayoutVars>
          <dgm:dir/>
          <dgm:animLvl val="lvl"/>
          <dgm:resizeHandles/>
        </dgm:presLayoutVars>
      </dgm:prSet>
      <dgm:spPr/>
    </dgm:pt>
    <dgm:pt modelId="{742DDBB6-DB42-4D66-9BE1-25C0ABC12418}" type="pres">
      <dgm:prSet presAssocID="{25AC80BE-B3A7-406E-ADBB-56D725C4F490}" presName="linNode" presStyleCnt="0"/>
      <dgm:spPr/>
    </dgm:pt>
    <dgm:pt modelId="{C5578903-0386-46EB-AC4E-B898BFF9DD5A}" type="pres">
      <dgm:prSet presAssocID="{25AC80BE-B3A7-406E-ADBB-56D725C4F490}" presName="parentShp" presStyleLbl="node1" presStyleIdx="0" presStyleCnt="2">
        <dgm:presLayoutVars>
          <dgm:bulletEnabled val="1"/>
        </dgm:presLayoutVars>
      </dgm:prSet>
      <dgm:spPr/>
    </dgm:pt>
    <dgm:pt modelId="{BD85AA64-553E-4024-B1D5-524DA4F1F992}" type="pres">
      <dgm:prSet presAssocID="{25AC80BE-B3A7-406E-ADBB-56D725C4F490}" presName="childShp" presStyleLbl="bgAccFollowNode1" presStyleIdx="0" presStyleCnt="2">
        <dgm:presLayoutVars>
          <dgm:bulletEnabled val="1"/>
        </dgm:presLayoutVars>
      </dgm:prSet>
      <dgm:spPr/>
    </dgm:pt>
    <dgm:pt modelId="{7934C368-4103-49C4-A1AD-E2C15A2C2EE0}" type="pres">
      <dgm:prSet presAssocID="{9C3302AF-9F54-4788-BF81-3598C1E2EFD5}" presName="spacing" presStyleCnt="0"/>
      <dgm:spPr/>
    </dgm:pt>
    <dgm:pt modelId="{CFF81449-9260-407B-A232-9D8EDFE8A97A}" type="pres">
      <dgm:prSet presAssocID="{7A76DC89-9221-4D3C-99C3-1E6254C24BC0}" presName="linNode" presStyleCnt="0"/>
      <dgm:spPr/>
    </dgm:pt>
    <dgm:pt modelId="{92643BF0-0257-4C52-9D85-452323A9CB34}" type="pres">
      <dgm:prSet presAssocID="{7A76DC89-9221-4D3C-99C3-1E6254C24BC0}" presName="parentShp" presStyleLbl="node1" presStyleIdx="1" presStyleCnt="2">
        <dgm:presLayoutVars>
          <dgm:bulletEnabled val="1"/>
        </dgm:presLayoutVars>
      </dgm:prSet>
      <dgm:spPr/>
    </dgm:pt>
    <dgm:pt modelId="{B94B8BF0-A14F-4A93-B6FC-A0310AD32382}" type="pres">
      <dgm:prSet presAssocID="{7A76DC89-9221-4D3C-99C3-1E6254C24BC0}" presName="childShp" presStyleLbl="bgAccFollowNode1" presStyleIdx="1" presStyleCnt="2">
        <dgm:presLayoutVars>
          <dgm:bulletEnabled val="1"/>
        </dgm:presLayoutVars>
      </dgm:prSet>
      <dgm:spPr/>
    </dgm:pt>
  </dgm:ptLst>
  <dgm:cxnLst>
    <dgm:cxn modelId="{A1928F35-2BCC-4B11-8DBD-C66FE60F5EA1}" srcId="{7A76DC89-9221-4D3C-99C3-1E6254C24BC0}" destId="{5A36F5BF-185F-45FE-B41B-DB162A4F0C5D}" srcOrd="1" destOrd="0" parTransId="{EB3DBE40-F538-41B0-A65A-671B52FE7CDD}" sibTransId="{22EA62A4-F6AE-4458-A3F3-168781EFB455}"/>
    <dgm:cxn modelId="{2D16DD3B-2732-41B7-8F63-2B0896224208}" srcId="{F72C8E4A-AFFA-41F2-8201-801140DF9D90}" destId="{25AC80BE-B3A7-406E-ADBB-56D725C4F490}" srcOrd="0" destOrd="0" parTransId="{223BBE7D-1E7A-4A5B-88C1-00F9D6028D2B}" sibTransId="{9C3302AF-9F54-4788-BF81-3598C1E2EFD5}"/>
    <dgm:cxn modelId="{3790494A-5EA7-43B8-8455-EBF5CCC3EFA6}" srcId="{7A76DC89-9221-4D3C-99C3-1E6254C24BC0}" destId="{71B25DCA-5E4A-4798-BB34-726806438614}" srcOrd="0" destOrd="0" parTransId="{7945D911-8DEE-4B92-BF19-F659DEB7DED8}" sibTransId="{FCE89D4B-183E-4D78-83B0-4D442C076909}"/>
    <dgm:cxn modelId="{1723FF4D-644E-4CED-AF8A-C9D9A9BBD399}" srcId="{25AC80BE-B3A7-406E-ADBB-56D725C4F490}" destId="{DF8A018A-33C4-477B-90FC-37FBE38E37D1}" srcOrd="1" destOrd="0" parTransId="{591E9FC4-7C4F-49A3-812F-F1C5DE4FCF69}" sibTransId="{114593BB-6E9C-4052-9E3B-D0CD5C1BE129}"/>
    <dgm:cxn modelId="{1CDB3C6C-1212-48E4-B197-0B4692DBF77B}" type="presOf" srcId="{71B25DCA-5E4A-4798-BB34-726806438614}" destId="{B94B8BF0-A14F-4A93-B6FC-A0310AD32382}" srcOrd="0" destOrd="0" presId="urn:microsoft.com/office/officeart/2005/8/layout/vList6"/>
    <dgm:cxn modelId="{CDCC2C82-DD2F-46F3-BB09-575485386228}" srcId="{25AC80BE-B3A7-406E-ADBB-56D725C4F490}" destId="{FF60D8E2-A36D-4260-987D-8282C5729DF9}" srcOrd="0" destOrd="0" parTransId="{7FBF3D91-AF40-4FD0-A55E-DED3B8E29604}" sibTransId="{3B14B050-2CF9-42E6-95FC-105F16750145}"/>
    <dgm:cxn modelId="{211EBB86-7195-451A-9B9F-CFAC1A178885}" type="presOf" srcId="{5A36F5BF-185F-45FE-B41B-DB162A4F0C5D}" destId="{B94B8BF0-A14F-4A93-B6FC-A0310AD32382}" srcOrd="0" destOrd="1" presId="urn:microsoft.com/office/officeart/2005/8/layout/vList6"/>
    <dgm:cxn modelId="{A105E3A2-0D90-4F2C-AAA1-A1DE4350F5DB}" type="presOf" srcId="{25AC80BE-B3A7-406E-ADBB-56D725C4F490}" destId="{C5578903-0386-46EB-AC4E-B898BFF9DD5A}" srcOrd="0" destOrd="0" presId="urn:microsoft.com/office/officeart/2005/8/layout/vList6"/>
    <dgm:cxn modelId="{2065EFB2-B42C-4C27-9493-394DBEBB6067}" type="presOf" srcId="{7A76DC89-9221-4D3C-99C3-1E6254C24BC0}" destId="{92643BF0-0257-4C52-9D85-452323A9CB34}" srcOrd="0" destOrd="0" presId="urn:microsoft.com/office/officeart/2005/8/layout/vList6"/>
    <dgm:cxn modelId="{F6A3BED5-C3D9-423F-94FC-29F395D4F861}" type="presOf" srcId="{F72C8E4A-AFFA-41F2-8201-801140DF9D90}" destId="{02743961-D688-476C-856F-C076556E3B3D}" srcOrd="0" destOrd="0" presId="urn:microsoft.com/office/officeart/2005/8/layout/vList6"/>
    <dgm:cxn modelId="{FC581BD8-9872-4404-BC0D-9430846F1048}" type="presOf" srcId="{FF60D8E2-A36D-4260-987D-8282C5729DF9}" destId="{BD85AA64-553E-4024-B1D5-524DA4F1F992}" srcOrd="0" destOrd="0" presId="urn:microsoft.com/office/officeart/2005/8/layout/vList6"/>
    <dgm:cxn modelId="{84C2A7E2-75EE-4FD2-8487-33B44CA545CB}" type="presOf" srcId="{DF8A018A-33C4-477B-90FC-37FBE38E37D1}" destId="{BD85AA64-553E-4024-B1D5-524DA4F1F992}" srcOrd="0" destOrd="1" presId="urn:microsoft.com/office/officeart/2005/8/layout/vList6"/>
    <dgm:cxn modelId="{A5C491E3-FCEA-4159-98FD-256E02392024}" srcId="{F72C8E4A-AFFA-41F2-8201-801140DF9D90}" destId="{7A76DC89-9221-4D3C-99C3-1E6254C24BC0}" srcOrd="1" destOrd="0" parTransId="{18730A43-EEB7-4E3D-85E4-EEFD55E19F8F}" sibTransId="{095CA4A8-DCFD-49AB-B488-61CAF1120574}"/>
    <dgm:cxn modelId="{78C2F23E-0B35-4C29-82AE-22771C1EBAB2}" type="presParOf" srcId="{02743961-D688-476C-856F-C076556E3B3D}" destId="{742DDBB6-DB42-4D66-9BE1-25C0ABC12418}" srcOrd="0" destOrd="0" presId="urn:microsoft.com/office/officeart/2005/8/layout/vList6"/>
    <dgm:cxn modelId="{14806D6C-59CE-4D62-8EDD-CFB8091EAE2B}" type="presParOf" srcId="{742DDBB6-DB42-4D66-9BE1-25C0ABC12418}" destId="{C5578903-0386-46EB-AC4E-B898BFF9DD5A}" srcOrd="0" destOrd="0" presId="urn:microsoft.com/office/officeart/2005/8/layout/vList6"/>
    <dgm:cxn modelId="{C7C5BC63-E391-4EFD-8F55-125F4E8F5691}" type="presParOf" srcId="{742DDBB6-DB42-4D66-9BE1-25C0ABC12418}" destId="{BD85AA64-553E-4024-B1D5-524DA4F1F992}" srcOrd="1" destOrd="0" presId="urn:microsoft.com/office/officeart/2005/8/layout/vList6"/>
    <dgm:cxn modelId="{F827BB16-C030-43E7-AC48-E3B7A8403E92}" type="presParOf" srcId="{02743961-D688-476C-856F-C076556E3B3D}" destId="{7934C368-4103-49C4-A1AD-E2C15A2C2EE0}" srcOrd="1" destOrd="0" presId="urn:microsoft.com/office/officeart/2005/8/layout/vList6"/>
    <dgm:cxn modelId="{CC7C8F2F-92B5-410F-8C38-5F9ED00116EF}" type="presParOf" srcId="{02743961-D688-476C-856F-C076556E3B3D}" destId="{CFF81449-9260-407B-A232-9D8EDFE8A97A}" srcOrd="2" destOrd="0" presId="urn:microsoft.com/office/officeart/2005/8/layout/vList6"/>
    <dgm:cxn modelId="{4A96DBD8-FF10-42E9-814B-E2DF92137E55}" type="presParOf" srcId="{CFF81449-9260-407B-A232-9D8EDFE8A97A}" destId="{92643BF0-0257-4C52-9D85-452323A9CB34}" srcOrd="0" destOrd="0" presId="urn:microsoft.com/office/officeart/2005/8/layout/vList6"/>
    <dgm:cxn modelId="{34860A95-AA45-42D3-A1A0-E72491EC4186}" type="presParOf" srcId="{CFF81449-9260-407B-A232-9D8EDFE8A97A}" destId="{B94B8BF0-A14F-4A93-B6FC-A0310AD32382}"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72679E-0890-4157-86D3-FFF30B61515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9A826C7-9C2B-4328-B685-FBF4262BE892}">
      <dgm:prSet phldrT="[Text]" custT="1"/>
      <dgm:spPr/>
      <dgm:t>
        <a:bodyPr/>
        <a:lstStyle/>
        <a:p>
          <a:r>
            <a:rPr lang="en-US" sz="2200" dirty="0">
              <a:solidFill>
                <a:schemeClr val="tx1"/>
              </a:solidFill>
              <a:latin typeface="Arial" panose="020B0604020202020204" pitchFamily="34" charset="0"/>
              <a:ea typeface="ＭＳ Ｐゴシック" pitchFamily="34" charset="-128"/>
              <a:cs typeface="Arial" panose="020B0604020202020204" pitchFamily="34" charset="0"/>
            </a:rPr>
            <a:t>RIP Version 2 (RIPv2)</a:t>
          </a:r>
          <a:endParaRPr lang="en-US" sz="2200" dirty="0">
            <a:solidFill>
              <a:schemeClr val="tx1"/>
            </a:solidFill>
            <a:latin typeface="Arial" panose="020B0604020202020204" pitchFamily="34" charset="0"/>
            <a:cs typeface="Arial" panose="020B0604020202020204" pitchFamily="34" charset="0"/>
          </a:endParaRPr>
        </a:p>
      </dgm:t>
    </dgm:pt>
    <dgm:pt modelId="{07A3A68A-F7B2-4E46-8E12-C49B53685CF2}" type="parTrans" cxnId="{B0C450B4-64E0-4BD5-8BD5-FD6A0CF54C0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32DC78F3-AC34-43E0-A191-43AE621FD1BA}" type="sibTrans" cxnId="{B0C450B4-64E0-4BD5-8BD5-FD6A0CF54C01}">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E0A2BA72-93C1-408E-A061-F6D2560A82F4}">
      <dgm:prSet custT="1"/>
      <dgm:spPr/>
      <dgm:t>
        <a:bodyPr/>
        <a:lstStyle/>
        <a:p>
          <a:r>
            <a:rPr lang="en-US" sz="2200" dirty="0">
              <a:solidFill>
                <a:schemeClr val="tx1"/>
              </a:solidFill>
              <a:latin typeface="Arial" panose="020B0604020202020204" pitchFamily="34" charset="0"/>
              <a:ea typeface="ＭＳ Ｐゴシック" pitchFamily="34" charset="-128"/>
              <a:cs typeface="Arial" panose="020B0604020202020204" pitchFamily="34" charset="0"/>
            </a:rPr>
            <a:t>Open Shortest Path First Version 2 (OSPFv2)</a:t>
          </a:r>
        </a:p>
      </dgm:t>
    </dgm:pt>
    <dgm:pt modelId="{5B52B69D-92D0-4341-A0D6-63627059AAC9}" type="parTrans" cxnId="{34C90AB3-E812-454B-A8FB-E15D9FD6867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2671888D-B484-40E7-A627-B05AAF7EC7C4}" type="sibTrans" cxnId="{34C90AB3-E812-454B-A8FB-E15D9FD68672}">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D7403633-3EF1-4880-BA1C-571E2AE35BF6}">
      <dgm:prSet custT="1"/>
      <dgm:spPr/>
      <dgm:t>
        <a:bodyPr/>
        <a:lstStyle/>
        <a:p>
          <a:r>
            <a:rPr lang="en-US" sz="2200" dirty="0">
              <a:solidFill>
                <a:schemeClr val="tx1"/>
              </a:solidFill>
              <a:latin typeface="Arial" panose="020B0604020202020204" pitchFamily="34" charset="0"/>
              <a:ea typeface="ＭＳ Ｐゴシック" pitchFamily="34" charset="-128"/>
              <a:cs typeface="Arial" panose="020B0604020202020204" pitchFamily="34" charset="0"/>
            </a:rPr>
            <a:t>Interior Gateway Routing Protocol (IGRP)</a:t>
          </a:r>
        </a:p>
      </dgm:t>
    </dgm:pt>
    <dgm:pt modelId="{94790F52-8ED8-42C4-BA74-38249DCB2A97}" type="parTrans" cxnId="{DC1605A5-B5A6-4C90-B0EE-FAA866FA3F5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F06F257F-DD30-4FEC-B19B-3BE78D5C560A}" type="sibTrans" cxnId="{DC1605A5-B5A6-4C90-B0EE-FAA866FA3F59}">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BFB1EE8-F9F9-451B-A213-C4739422430F}">
      <dgm:prSet custT="1"/>
      <dgm:spPr/>
      <dgm:t>
        <a:bodyPr/>
        <a:lstStyle/>
        <a:p>
          <a:r>
            <a:rPr lang="en-US" sz="2200" dirty="0">
              <a:solidFill>
                <a:schemeClr val="tx1"/>
              </a:solidFill>
              <a:latin typeface="Arial" panose="020B0604020202020204" pitchFamily="34" charset="0"/>
              <a:ea typeface="ＭＳ Ｐゴシック" pitchFamily="34" charset="-128"/>
              <a:cs typeface="Arial" panose="020B0604020202020204" pitchFamily="34" charset="0"/>
            </a:rPr>
            <a:t>Enhanced Interior Gateway Routing Protocol (EIGRP)</a:t>
          </a:r>
        </a:p>
      </dgm:t>
    </dgm:pt>
    <dgm:pt modelId="{4A00E63A-D549-4B43-9EE3-4FF15A463AAE}" type="parTrans" cxnId="{262CD2D7-72DD-4F3E-8E04-36F23DA2876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5812C6D6-F5B9-4C35-9868-1D7BD474AE2D}" type="sibTrans" cxnId="{262CD2D7-72DD-4F3E-8E04-36F23DA2876D}">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1A26EFA7-F0B5-403A-9BF9-07E560E10735}">
      <dgm:prSet custT="1"/>
      <dgm:spPr/>
      <dgm:t>
        <a:bodyPr/>
        <a:lstStyle/>
        <a:p>
          <a:r>
            <a:rPr lang="en-US" sz="2200" dirty="0">
              <a:solidFill>
                <a:schemeClr val="tx1"/>
              </a:solidFill>
              <a:latin typeface="Arial" panose="020B0604020202020204" pitchFamily="34" charset="0"/>
              <a:ea typeface="ＭＳ Ｐゴシック" pitchFamily="34" charset="-128"/>
              <a:cs typeface="Arial" panose="020B0604020202020204" pitchFamily="34" charset="0"/>
            </a:rPr>
            <a:t>Border Gateway Protocol (BGP)</a:t>
          </a:r>
          <a:endParaRPr lang="en-US" sz="2200" dirty="0">
            <a:solidFill>
              <a:schemeClr val="tx1"/>
            </a:solidFill>
            <a:latin typeface="Arial" panose="020B0604020202020204" pitchFamily="34" charset="0"/>
            <a:cs typeface="Arial" panose="020B0604020202020204" pitchFamily="34" charset="0"/>
          </a:endParaRPr>
        </a:p>
      </dgm:t>
    </dgm:pt>
    <dgm:pt modelId="{5D495F70-293C-4828-9E0D-323558993E94}" type="parTrans" cxnId="{DE86D428-4B4C-499A-B2DE-A8D397F869A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C0C95AC6-92DB-4FB5-A28D-6D2E92C3AC87}" type="sibTrans" cxnId="{DE86D428-4B4C-499A-B2DE-A8D397F869A5}">
      <dgm:prSet/>
      <dgm:spPr/>
      <dgm:t>
        <a:bodyPr/>
        <a:lstStyle/>
        <a:p>
          <a:endParaRPr lang="en-US" sz="2200">
            <a:solidFill>
              <a:schemeClr val="tx1"/>
            </a:solidFill>
            <a:latin typeface="Arial" panose="020B0604020202020204" pitchFamily="34" charset="0"/>
            <a:cs typeface="Arial" panose="020B0604020202020204" pitchFamily="34" charset="0"/>
          </a:endParaRPr>
        </a:p>
      </dgm:t>
    </dgm:pt>
    <dgm:pt modelId="{689951DE-8A50-43A3-934B-909D2719376F}" type="pres">
      <dgm:prSet presAssocID="{4D72679E-0890-4157-86D3-FFF30B61515C}" presName="Name0" presStyleCnt="0">
        <dgm:presLayoutVars>
          <dgm:chMax val="7"/>
          <dgm:chPref val="7"/>
          <dgm:dir/>
        </dgm:presLayoutVars>
      </dgm:prSet>
      <dgm:spPr/>
    </dgm:pt>
    <dgm:pt modelId="{DA0358CC-557B-4BB4-A6E2-03B5A977BF4B}" type="pres">
      <dgm:prSet presAssocID="{4D72679E-0890-4157-86D3-FFF30B61515C}" presName="Name1" presStyleCnt="0"/>
      <dgm:spPr/>
    </dgm:pt>
    <dgm:pt modelId="{7DAAC95A-C1DA-49DE-94CC-3D1FF96F1940}" type="pres">
      <dgm:prSet presAssocID="{4D72679E-0890-4157-86D3-FFF30B61515C}" presName="cycle" presStyleCnt="0"/>
      <dgm:spPr/>
    </dgm:pt>
    <dgm:pt modelId="{A871E3D8-D5CA-4770-90E4-D6EC8B9BF355}" type="pres">
      <dgm:prSet presAssocID="{4D72679E-0890-4157-86D3-FFF30B61515C}" presName="srcNode" presStyleLbl="node1" presStyleIdx="0" presStyleCnt="5"/>
      <dgm:spPr/>
    </dgm:pt>
    <dgm:pt modelId="{CFBD8E66-35B1-43D3-8533-D2CEDA7028A3}" type="pres">
      <dgm:prSet presAssocID="{4D72679E-0890-4157-86D3-FFF30B61515C}" presName="conn" presStyleLbl="parChTrans1D2" presStyleIdx="0" presStyleCnt="1"/>
      <dgm:spPr/>
    </dgm:pt>
    <dgm:pt modelId="{43C13B92-368C-4180-B136-19F6872B5BD0}" type="pres">
      <dgm:prSet presAssocID="{4D72679E-0890-4157-86D3-FFF30B61515C}" presName="extraNode" presStyleLbl="node1" presStyleIdx="0" presStyleCnt="5"/>
      <dgm:spPr/>
    </dgm:pt>
    <dgm:pt modelId="{58C54699-C929-409C-826F-26FE18F45229}" type="pres">
      <dgm:prSet presAssocID="{4D72679E-0890-4157-86D3-FFF30B61515C}" presName="dstNode" presStyleLbl="node1" presStyleIdx="0" presStyleCnt="5"/>
      <dgm:spPr/>
    </dgm:pt>
    <dgm:pt modelId="{5EE92211-66F2-4C45-813C-EC98E524309D}" type="pres">
      <dgm:prSet presAssocID="{69A826C7-9C2B-4328-B685-FBF4262BE892}" presName="text_1" presStyleLbl="node1" presStyleIdx="0" presStyleCnt="5">
        <dgm:presLayoutVars>
          <dgm:bulletEnabled val="1"/>
        </dgm:presLayoutVars>
      </dgm:prSet>
      <dgm:spPr/>
    </dgm:pt>
    <dgm:pt modelId="{22DA06E5-37CA-453E-83C4-81D86052886D}" type="pres">
      <dgm:prSet presAssocID="{69A826C7-9C2B-4328-B685-FBF4262BE892}" presName="accent_1" presStyleCnt="0"/>
      <dgm:spPr/>
    </dgm:pt>
    <dgm:pt modelId="{32F28126-6ECA-400B-A9DE-E2B262486C96}" type="pres">
      <dgm:prSet presAssocID="{69A826C7-9C2B-4328-B685-FBF4262BE892}" presName="accentRepeatNode" presStyleLbl="solidFgAcc1" presStyleIdx="0" presStyleCnt="5"/>
      <dgm:spPr/>
    </dgm:pt>
    <dgm:pt modelId="{80CE54FA-4F36-4B44-BB3B-E91ADE49AA66}" type="pres">
      <dgm:prSet presAssocID="{E0A2BA72-93C1-408E-A061-F6D2560A82F4}" presName="text_2" presStyleLbl="node1" presStyleIdx="1" presStyleCnt="5">
        <dgm:presLayoutVars>
          <dgm:bulletEnabled val="1"/>
        </dgm:presLayoutVars>
      </dgm:prSet>
      <dgm:spPr/>
    </dgm:pt>
    <dgm:pt modelId="{66CC36E1-ED53-4CBB-AA47-A191D1318C57}" type="pres">
      <dgm:prSet presAssocID="{E0A2BA72-93C1-408E-A061-F6D2560A82F4}" presName="accent_2" presStyleCnt="0"/>
      <dgm:spPr/>
    </dgm:pt>
    <dgm:pt modelId="{DD70B36A-ADD6-4CF1-8F8F-B2A9187EB305}" type="pres">
      <dgm:prSet presAssocID="{E0A2BA72-93C1-408E-A061-F6D2560A82F4}" presName="accentRepeatNode" presStyleLbl="solidFgAcc1" presStyleIdx="1" presStyleCnt="5"/>
      <dgm:spPr/>
    </dgm:pt>
    <dgm:pt modelId="{D0FF3120-7654-4ED7-A618-8CF4F26C7A4A}" type="pres">
      <dgm:prSet presAssocID="{D7403633-3EF1-4880-BA1C-571E2AE35BF6}" presName="text_3" presStyleLbl="node1" presStyleIdx="2" presStyleCnt="5">
        <dgm:presLayoutVars>
          <dgm:bulletEnabled val="1"/>
        </dgm:presLayoutVars>
      </dgm:prSet>
      <dgm:spPr/>
    </dgm:pt>
    <dgm:pt modelId="{73DA0C84-D622-41EA-B876-902A34ABB38B}" type="pres">
      <dgm:prSet presAssocID="{D7403633-3EF1-4880-BA1C-571E2AE35BF6}" presName="accent_3" presStyleCnt="0"/>
      <dgm:spPr/>
    </dgm:pt>
    <dgm:pt modelId="{E14ECBE5-5A11-4D26-8828-864AB85A73E9}" type="pres">
      <dgm:prSet presAssocID="{D7403633-3EF1-4880-BA1C-571E2AE35BF6}" presName="accentRepeatNode" presStyleLbl="solidFgAcc1" presStyleIdx="2" presStyleCnt="5"/>
      <dgm:spPr/>
    </dgm:pt>
    <dgm:pt modelId="{86106B08-DC36-406B-A9AF-A92DF48318FE}" type="pres">
      <dgm:prSet presAssocID="{1BFB1EE8-F9F9-451B-A213-C4739422430F}" presName="text_4" presStyleLbl="node1" presStyleIdx="3" presStyleCnt="5">
        <dgm:presLayoutVars>
          <dgm:bulletEnabled val="1"/>
        </dgm:presLayoutVars>
      </dgm:prSet>
      <dgm:spPr/>
    </dgm:pt>
    <dgm:pt modelId="{75028AD9-6DAD-44E1-9810-7EE084249536}" type="pres">
      <dgm:prSet presAssocID="{1BFB1EE8-F9F9-451B-A213-C4739422430F}" presName="accent_4" presStyleCnt="0"/>
      <dgm:spPr/>
    </dgm:pt>
    <dgm:pt modelId="{C576917D-5215-4E02-9FA4-D8C1C905DEFF}" type="pres">
      <dgm:prSet presAssocID="{1BFB1EE8-F9F9-451B-A213-C4739422430F}" presName="accentRepeatNode" presStyleLbl="solidFgAcc1" presStyleIdx="3" presStyleCnt="5"/>
      <dgm:spPr/>
    </dgm:pt>
    <dgm:pt modelId="{98D5C970-6A47-4B5F-9EF5-9839300B2543}" type="pres">
      <dgm:prSet presAssocID="{1A26EFA7-F0B5-403A-9BF9-07E560E10735}" presName="text_5" presStyleLbl="node1" presStyleIdx="4" presStyleCnt="5">
        <dgm:presLayoutVars>
          <dgm:bulletEnabled val="1"/>
        </dgm:presLayoutVars>
      </dgm:prSet>
      <dgm:spPr/>
    </dgm:pt>
    <dgm:pt modelId="{248F451A-4781-4C77-B612-32158F4F3F67}" type="pres">
      <dgm:prSet presAssocID="{1A26EFA7-F0B5-403A-9BF9-07E560E10735}" presName="accent_5" presStyleCnt="0"/>
      <dgm:spPr/>
    </dgm:pt>
    <dgm:pt modelId="{A5784A56-2A9B-4BCA-A31B-E3C082CE311B}" type="pres">
      <dgm:prSet presAssocID="{1A26EFA7-F0B5-403A-9BF9-07E560E10735}" presName="accentRepeatNode" presStyleLbl="solidFgAcc1" presStyleIdx="4" presStyleCnt="5"/>
      <dgm:spPr/>
    </dgm:pt>
  </dgm:ptLst>
  <dgm:cxnLst>
    <dgm:cxn modelId="{962A9612-6558-4B7D-B05D-EFCE59B9F236}" type="presOf" srcId="{1BFB1EE8-F9F9-451B-A213-C4739422430F}" destId="{86106B08-DC36-406B-A9AF-A92DF48318FE}" srcOrd="0" destOrd="0" presId="urn:microsoft.com/office/officeart/2008/layout/VerticalCurvedList"/>
    <dgm:cxn modelId="{70C92C15-65ED-4663-B777-5DBD3B4CC809}" type="presOf" srcId="{32DC78F3-AC34-43E0-A191-43AE621FD1BA}" destId="{CFBD8E66-35B1-43D3-8533-D2CEDA7028A3}" srcOrd="0" destOrd="0" presId="urn:microsoft.com/office/officeart/2008/layout/VerticalCurvedList"/>
    <dgm:cxn modelId="{DE86D428-4B4C-499A-B2DE-A8D397F869A5}" srcId="{4D72679E-0890-4157-86D3-FFF30B61515C}" destId="{1A26EFA7-F0B5-403A-9BF9-07E560E10735}" srcOrd="4" destOrd="0" parTransId="{5D495F70-293C-4828-9E0D-323558993E94}" sibTransId="{C0C95AC6-92DB-4FB5-A28D-6D2E92C3AC87}"/>
    <dgm:cxn modelId="{53B3F573-7464-4157-97EB-A031B955492C}" type="presOf" srcId="{4D72679E-0890-4157-86D3-FFF30B61515C}" destId="{689951DE-8A50-43A3-934B-909D2719376F}" srcOrd="0" destOrd="0" presId="urn:microsoft.com/office/officeart/2008/layout/VerticalCurvedList"/>
    <dgm:cxn modelId="{DC1605A5-B5A6-4C90-B0EE-FAA866FA3F59}" srcId="{4D72679E-0890-4157-86D3-FFF30B61515C}" destId="{D7403633-3EF1-4880-BA1C-571E2AE35BF6}" srcOrd="2" destOrd="0" parTransId="{94790F52-8ED8-42C4-BA74-38249DCB2A97}" sibTransId="{F06F257F-DD30-4FEC-B19B-3BE78D5C560A}"/>
    <dgm:cxn modelId="{97C7A2AA-5FF4-4A60-AB70-48D3549B122F}" type="presOf" srcId="{69A826C7-9C2B-4328-B685-FBF4262BE892}" destId="{5EE92211-66F2-4C45-813C-EC98E524309D}" srcOrd="0" destOrd="0" presId="urn:microsoft.com/office/officeart/2008/layout/VerticalCurvedList"/>
    <dgm:cxn modelId="{34C90AB3-E812-454B-A8FB-E15D9FD68672}" srcId="{4D72679E-0890-4157-86D3-FFF30B61515C}" destId="{E0A2BA72-93C1-408E-A061-F6D2560A82F4}" srcOrd="1" destOrd="0" parTransId="{5B52B69D-92D0-4341-A0D6-63627059AAC9}" sibTransId="{2671888D-B484-40E7-A627-B05AAF7EC7C4}"/>
    <dgm:cxn modelId="{B0C450B4-64E0-4BD5-8BD5-FD6A0CF54C01}" srcId="{4D72679E-0890-4157-86D3-FFF30B61515C}" destId="{69A826C7-9C2B-4328-B685-FBF4262BE892}" srcOrd="0" destOrd="0" parTransId="{07A3A68A-F7B2-4E46-8E12-C49B53685CF2}" sibTransId="{32DC78F3-AC34-43E0-A191-43AE621FD1BA}"/>
    <dgm:cxn modelId="{19ED62C4-55E7-4941-9F39-134A544D59A4}" type="presOf" srcId="{E0A2BA72-93C1-408E-A061-F6D2560A82F4}" destId="{80CE54FA-4F36-4B44-BB3B-E91ADE49AA66}" srcOrd="0" destOrd="0" presId="urn:microsoft.com/office/officeart/2008/layout/VerticalCurvedList"/>
    <dgm:cxn modelId="{262CD2D7-72DD-4F3E-8E04-36F23DA2876D}" srcId="{4D72679E-0890-4157-86D3-FFF30B61515C}" destId="{1BFB1EE8-F9F9-451B-A213-C4739422430F}" srcOrd="3" destOrd="0" parTransId="{4A00E63A-D549-4B43-9EE3-4FF15A463AAE}" sibTransId="{5812C6D6-F5B9-4C35-9868-1D7BD474AE2D}"/>
    <dgm:cxn modelId="{0AF766E2-092F-44D0-99BB-26A354251122}" type="presOf" srcId="{D7403633-3EF1-4880-BA1C-571E2AE35BF6}" destId="{D0FF3120-7654-4ED7-A618-8CF4F26C7A4A}" srcOrd="0" destOrd="0" presId="urn:microsoft.com/office/officeart/2008/layout/VerticalCurvedList"/>
    <dgm:cxn modelId="{4B0CD5E4-5EFA-48DE-8609-448EF3FF9DA9}" type="presOf" srcId="{1A26EFA7-F0B5-403A-9BF9-07E560E10735}" destId="{98D5C970-6A47-4B5F-9EF5-9839300B2543}" srcOrd="0" destOrd="0" presId="urn:microsoft.com/office/officeart/2008/layout/VerticalCurvedList"/>
    <dgm:cxn modelId="{C957C097-8BB2-48E7-800C-EDBB7212C9A0}" type="presParOf" srcId="{689951DE-8A50-43A3-934B-909D2719376F}" destId="{DA0358CC-557B-4BB4-A6E2-03B5A977BF4B}" srcOrd="0" destOrd="0" presId="urn:microsoft.com/office/officeart/2008/layout/VerticalCurvedList"/>
    <dgm:cxn modelId="{A0A9BA23-6F9D-44B9-85FD-BA8FDE4C6AA0}" type="presParOf" srcId="{DA0358CC-557B-4BB4-A6E2-03B5A977BF4B}" destId="{7DAAC95A-C1DA-49DE-94CC-3D1FF96F1940}" srcOrd="0" destOrd="0" presId="urn:microsoft.com/office/officeart/2008/layout/VerticalCurvedList"/>
    <dgm:cxn modelId="{3EB3F46C-C1FC-4D16-9FDB-7378D0694EE1}" type="presParOf" srcId="{7DAAC95A-C1DA-49DE-94CC-3D1FF96F1940}" destId="{A871E3D8-D5CA-4770-90E4-D6EC8B9BF355}" srcOrd="0" destOrd="0" presId="urn:microsoft.com/office/officeart/2008/layout/VerticalCurvedList"/>
    <dgm:cxn modelId="{7E53E796-696F-4051-B5A1-AD3E47986DF3}" type="presParOf" srcId="{7DAAC95A-C1DA-49DE-94CC-3D1FF96F1940}" destId="{CFBD8E66-35B1-43D3-8533-D2CEDA7028A3}" srcOrd="1" destOrd="0" presId="urn:microsoft.com/office/officeart/2008/layout/VerticalCurvedList"/>
    <dgm:cxn modelId="{83E62D9E-ECFC-452E-9D4A-73475E5D0C9F}" type="presParOf" srcId="{7DAAC95A-C1DA-49DE-94CC-3D1FF96F1940}" destId="{43C13B92-368C-4180-B136-19F6872B5BD0}" srcOrd="2" destOrd="0" presId="urn:microsoft.com/office/officeart/2008/layout/VerticalCurvedList"/>
    <dgm:cxn modelId="{FD690C2F-35BA-49D3-BC6D-9DD971953533}" type="presParOf" srcId="{7DAAC95A-C1DA-49DE-94CC-3D1FF96F1940}" destId="{58C54699-C929-409C-826F-26FE18F45229}" srcOrd="3" destOrd="0" presId="urn:microsoft.com/office/officeart/2008/layout/VerticalCurvedList"/>
    <dgm:cxn modelId="{8C7ACA77-8734-450E-9E83-522D2030D070}" type="presParOf" srcId="{DA0358CC-557B-4BB4-A6E2-03B5A977BF4B}" destId="{5EE92211-66F2-4C45-813C-EC98E524309D}" srcOrd="1" destOrd="0" presId="urn:microsoft.com/office/officeart/2008/layout/VerticalCurvedList"/>
    <dgm:cxn modelId="{7C7AE5CE-FD7D-4825-9171-7EFC264E5D5D}" type="presParOf" srcId="{DA0358CC-557B-4BB4-A6E2-03B5A977BF4B}" destId="{22DA06E5-37CA-453E-83C4-81D86052886D}" srcOrd="2" destOrd="0" presId="urn:microsoft.com/office/officeart/2008/layout/VerticalCurvedList"/>
    <dgm:cxn modelId="{74B25836-F91F-4FA3-9225-FE58A98FA050}" type="presParOf" srcId="{22DA06E5-37CA-453E-83C4-81D86052886D}" destId="{32F28126-6ECA-400B-A9DE-E2B262486C96}" srcOrd="0" destOrd="0" presId="urn:microsoft.com/office/officeart/2008/layout/VerticalCurvedList"/>
    <dgm:cxn modelId="{03C14BC3-506A-4C6C-827B-F77FFDA0465E}" type="presParOf" srcId="{DA0358CC-557B-4BB4-A6E2-03B5A977BF4B}" destId="{80CE54FA-4F36-4B44-BB3B-E91ADE49AA66}" srcOrd="3" destOrd="0" presId="urn:microsoft.com/office/officeart/2008/layout/VerticalCurvedList"/>
    <dgm:cxn modelId="{50A09129-0B54-461D-A120-840D4195D0D0}" type="presParOf" srcId="{DA0358CC-557B-4BB4-A6E2-03B5A977BF4B}" destId="{66CC36E1-ED53-4CBB-AA47-A191D1318C57}" srcOrd="4" destOrd="0" presId="urn:microsoft.com/office/officeart/2008/layout/VerticalCurvedList"/>
    <dgm:cxn modelId="{2876C033-A2E8-44DC-83EE-1E43A1BED91E}" type="presParOf" srcId="{66CC36E1-ED53-4CBB-AA47-A191D1318C57}" destId="{DD70B36A-ADD6-4CF1-8F8F-B2A9187EB305}" srcOrd="0" destOrd="0" presId="urn:microsoft.com/office/officeart/2008/layout/VerticalCurvedList"/>
    <dgm:cxn modelId="{83A78833-6D03-43F4-9F23-A03A06A237F1}" type="presParOf" srcId="{DA0358CC-557B-4BB4-A6E2-03B5A977BF4B}" destId="{D0FF3120-7654-4ED7-A618-8CF4F26C7A4A}" srcOrd="5" destOrd="0" presId="urn:microsoft.com/office/officeart/2008/layout/VerticalCurvedList"/>
    <dgm:cxn modelId="{35CBC99F-04CD-48F8-832D-32DD08A2CFEF}" type="presParOf" srcId="{DA0358CC-557B-4BB4-A6E2-03B5A977BF4B}" destId="{73DA0C84-D622-41EA-B876-902A34ABB38B}" srcOrd="6" destOrd="0" presId="urn:microsoft.com/office/officeart/2008/layout/VerticalCurvedList"/>
    <dgm:cxn modelId="{3D4E6892-3F1A-437B-84FE-59D93BE16F8D}" type="presParOf" srcId="{73DA0C84-D622-41EA-B876-902A34ABB38B}" destId="{E14ECBE5-5A11-4D26-8828-864AB85A73E9}" srcOrd="0" destOrd="0" presId="urn:microsoft.com/office/officeart/2008/layout/VerticalCurvedList"/>
    <dgm:cxn modelId="{48A120E3-A1BB-4370-8793-DBEB0522BAE8}" type="presParOf" srcId="{DA0358CC-557B-4BB4-A6E2-03B5A977BF4B}" destId="{86106B08-DC36-406B-A9AF-A92DF48318FE}" srcOrd="7" destOrd="0" presId="urn:microsoft.com/office/officeart/2008/layout/VerticalCurvedList"/>
    <dgm:cxn modelId="{6678EFFC-D732-45CA-A05D-09A479EC846B}" type="presParOf" srcId="{DA0358CC-557B-4BB4-A6E2-03B5A977BF4B}" destId="{75028AD9-6DAD-44E1-9810-7EE084249536}" srcOrd="8" destOrd="0" presId="urn:microsoft.com/office/officeart/2008/layout/VerticalCurvedList"/>
    <dgm:cxn modelId="{BBF50CB1-2993-41ED-93DF-F2CD96E93285}" type="presParOf" srcId="{75028AD9-6DAD-44E1-9810-7EE084249536}" destId="{C576917D-5215-4E02-9FA4-D8C1C905DEFF}" srcOrd="0" destOrd="0" presId="urn:microsoft.com/office/officeart/2008/layout/VerticalCurvedList"/>
    <dgm:cxn modelId="{7002C698-534B-4424-9FC5-788E1C0BDEA8}" type="presParOf" srcId="{DA0358CC-557B-4BB4-A6E2-03B5A977BF4B}" destId="{98D5C970-6A47-4B5F-9EF5-9839300B2543}" srcOrd="9" destOrd="0" presId="urn:microsoft.com/office/officeart/2008/layout/VerticalCurvedList"/>
    <dgm:cxn modelId="{B7F74980-4DB6-481D-99AC-6CFE33B9E842}" type="presParOf" srcId="{DA0358CC-557B-4BB4-A6E2-03B5A977BF4B}" destId="{248F451A-4781-4C77-B612-32158F4F3F67}" srcOrd="10" destOrd="0" presId="urn:microsoft.com/office/officeart/2008/layout/VerticalCurvedList"/>
    <dgm:cxn modelId="{9F4DDE64-1443-4465-BD25-E9921E1DECD2}" type="presParOf" srcId="{248F451A-4781-4C77-B612-32158F4F3F67}" destId="{A5784A56-2A9B-4BCA-A31B-E3C082CE311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EEE7B-16F0-49F6-9352-C21371FC9CCA}">
      <dsp:nvSpPr>
        <dsp:cNvPr id="0" name=""/>
        <dsp:cNvSpPr/>
      </dsp:nvSpPr>
      <dsp:spPr>
        <a:xfrm rot="16200000">
          <a:off x="-1374545" y="1380070"/>
          <a:ext cx="4699000" cy="193885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Datagram/</a:t>
          </a:r>
          <a:br>
            <a:rPr lang="en-US" sz="2000" kern="1200" dirty="0">
              <a:solidFill>
                <a:schemeClr val="tx1"/>
              </a:solidFill>
              <a:latin typeface="Arial" panose="020B0604020202020204" pitchFamily="34" charset="0"/>
              <a:cs typeface="Arial" panose="020B0604020202020204" pitchFamily="34" charset="0"/>
            </a:rPr>
          </a:br>
          <a:r>
            <a:rPr lang="en-US" sz="2000" kern="1200" dirty="0">
              <a:solidFill>
                <a:schemeClr val="tx1"/>
              </a:solidFill>
              <a:latin typeface="Arial" panose="020B0604020202020204" pitchFamily="34" charset="0"/>
              <a:cs typeface="Arial" panose="020B0604020202020204" pitchFamily="34" charset="0"/>
            </a:rPr>
            <a:t>packet encapsulation</a:t>
          </a:r>
        </a:p>
      </dsp:txBody>
      <dsp:txXfrm rot="5400000">
        <a:off x="5526" y="939799"/>
        <a:ext cx="1938858" cy="2819400"/>
      </dsp:txXfrm>
    </dsp:sp>
    <dsp:sp modelId="{D985F6EB-F939-41B5-8E88-80E415F5B07A}">
      <dsp:nvSpPr>
        <dsp:cNvPr id="0" name=""/>
        <dsp:cNvSpPr/>
      </dsp:nvSpPr>
      <dsp:spPr>
        <a:xfrm rot="16200000">
          <a:off x="709727" y="1380070"/>
          <a:ext cx="4699000" cy="193885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Error handling and diagnostics</a:t>
          </a:r>
        </a:p>
      </dsp:txBody>
      <dsp:txXfrm rot="5400000">
        <a:off x="2089798" y="939799"/>
        <a:ext cx="1938858" cy="2819400"/>
      </dsp:txXfrm>
    </dsp:sp>
    <dsp:sp modelId="{E9463D3E-A23B-41E5-AE99-6108C87F20B5}">
      <dsp:nvSpPr>
        <dsp:cNvPr id="0" name=""/>
        <dsp:cNvSpPr/>
      </dsp:nvSpPr>
      <dsp:spPr>
        <a:xfrm rot="16200000">
          <a:off x="2794000" y="1380070"/>
          <a:ext cx="4699000" cy="193885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Fragmentation and reassembly</a:t>
          </a:r>
        </a:p>
      </dsp:txBody>
      <dsp:txXfrm rot="5400000">
        <a:off x="4174071" y="939799"/>
        <a:ext cx="1938858" cy="2819400"/>
      </dsp:txXfrm>
    </dsp:sp>
    <dsp:sp modelId="{CB641F45-9D3F-47BA-B4DA-A6EC1D7EE3BF}">
      <dsp:nvSpPr>
        <dsp:cNvPr id="0" name=""/>
        <dsp:cNvSpPr/>
      </dsp:nvSpPr>
      <dsp:spPr>
        <a:xfrm rot="16200000">
          <a:off x="4878272" y="1380070"/>
          <a:ext cx="4699000" cy="193885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Internetwork routing</a:t>
          </a:r>
        </a:p>
      </dsp:txBody>
      <dsp:txXfrm rot="5400000">
        <a:off x="6258343" y="939799"/>
        <a:ext cx="1938858" cy="2819400"/>
      </dsp:txXfrm>
    </dsp:sp>
    <dsp:sp modelId="{E991B223-8249-4BBB-86BC-9E2E5F26427C}">
      <dsp:nvSpPr>
        <dsp:cNvPr id="0" name=""/>
        <dsp:cNvSpPr/>
      </dsp:nvSpPr>
      <dsp:spPr>
        <a:xfrm rot="16200000">
          <a:off x="6962545" y="1380070"/>
          <a:ext cx="4699000" cy="193885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Logical addressing</a:t>
          </a:r>
        </a:p>
      </dsp:txBody>
      <dsp:txXfrm rot="5400000">
        <a:off x="8342616" y="939799"/>
        <a:ext cx="1938858" cy="2819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2F41E-91EB-4A0C-93F7-CA2E7302A0A0}">
      <dsp:nvSpPr>
        <dsp:cNvPr id="0" name=""/>
        <dsp:cNvSpPr/>
      </dsp:nvSpPr>
      <dsp:spPr>
        <a:xfrm>
          <a:off x="0" y="499"/>
          <a:ext cx="10287000" cy="758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Network Layer is essentially the routing layer</a:t>
          </a:r>
        </a:p>
      </dsp:txBody>
      <dsp:txXfrm>
        <a:off x="37010" y="37509"/>
        <a:ext cx="10212980" cy="684140"/>
      </dsp:txXfrm>
    </dsp:sp>
    <dsp:sp modelId="{5249D332-2286-4987-BF64-5BC9502B17C4}">
      <dsp:nvSpPr>
        <dsp:cNvPr id="0" name=""/>
        <dsp:cNvSpPr/>
      </dsp:nvSpPr>
      <dsp:spPr>
        <a:xfrm>
          <a:off x="0" y="862339"/>
          <a:ext cx="10287000" cy="758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Main purpose is to get packets (datagrams) from one network to another</a:t>
          </a:r>
        </a:p>
      </dsp:txBody>
      <dsp:txXfrm>
        <a:off x="37010" y="899349"/>
        <a:ext cx="10212980" cy="684140"/>
      </dsp:txXfrm>
    </dsp:sp>
    <dsp:sp modelId="{CF7FC8D0-ECF9-4FFF-8ADB-E75FCBE05EB9}">
      <dsp:nvSpPr>
        <dsp:cNvPr id="0" name=""/>
        <dsp:cNvSpPr/>
      </dsp:nvSpPr>
      <dsp:spPr>
        <a:xfrm>
          <a:off x="0" y="1724180"/>
          <a:ext cx="10287000" cy="758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Frame must be handed up to Layer 3 and prepared for transmission on a LAN, WAN, or the Internet</a:t>
          </a:r>
        </a:p>
      </dsp:txBody>
      <dsp:txXfrm>
        <a:off x="37010" y="1761190"/>
        <a:ext cx="10212980" cy="684140"/>
      </dsp:txXfrm>
    </dsp:sp>
    <dsp:sp modelId="{0449AB5C-5074-41DC-B5DC-DF6068815495}">
      <dsp:nvSpPr>
        <dsp:cNvPr id="0" name=""/>
        <dsp:cNvSpPr/>
      </dsp:nvSpPr>
      <dsp:spPr>
        <a:xfrm>
          <a:off x="0" y="2586019"/>
          <a:ext cx="10287000" cy="758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Internet Protocol (IP) is the best known of the Layer 3 protocols</a:t>
          </a:r>
        </a:p>
      </dsp:txBody>
      <dsp:txXfrm>
        <a:off x="37010" y="2623029"/>
        <a:ext cx="10212980" cy="684140"/>
      </dsp:txXfrm>
    </dsp:sp>
    <dsp:sp modelId="{370D09CD-B2AD-4C10-9D61-C86971A1CF33}">
      <dsp:nvSpPr>
        <dsp:cNvPr id="0" name=""/>
        <dsp:cNvSpPr/>
      </dsp:nvSpPr>
      <dsp:spPr>
        <a:xfrm>
          <a:off x="0" y="3344179"/>
          <a:ext cx="102870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661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solidFill>
                <a:schemeClr val="tx1"/>
              </a:solidFill>
              <a:latin typeface="Arial" panose="020B0604020202020204" pitchFamily="34" charset="0"/>
              <a:cs typeface="Arial" panose="020B0604020202020204" pitchFamily="34" charset="0"/>
            </a:rPr>
            <a:t>Defines internetwork addressing, but much of what happens on Layer 3 is routing</a:t>
          </a:r>
        </a:p>
      </dsp:txBody>
      <dsp:txXfrm>
        <a:off x="0" y="3344179"/>
        <a:ext cx="10287000" cy="596160"/>
      </dsp:txXfrm>
    </dsp:sp>
    <dsp:sp modelId="{12F6082D-37D4-4F7E-AD82-CF887716EA7B}">
      <dsp:nvSpPr>
        <dsp:cNvPr id="0" name=""/>
        <dsp:cNvSpPr/>
      </dsp:nvSpPr>
      <dsp:spPr>
        <a:xfrm>
          <a:off x="0" y="3940340"/>
          <a:ext cx="10287000" cy="758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For the purposes of this chapter, a router is the same thing as a Layer 3 switch</a:t>
          </a:r>
        </a:p>
      </dsp:txBody>
      <dsp:txXfrm>
        <a:off x="37010" y="3977350"/>
        <a:ext cx="10212980" cy="684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A8BC3-479B-478E-9F9F-A0FD9DA43B77}">
      <dsp:nvSpPr>
        <dsp:cNvPr id="0" name=""/>
        <dsp:cNvSpPr/>
      </dsp:nvSpPr>
      <dsp:spPr>
        <a:xfrm>
          <a:off x="0" y="389851"/>
          <a:ext cx="10788650" cy="5544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590A36-1DAC-4F5E-A798-61A6E5C60D93}">
      <dsp:nvSpPr>
        <dsp:cNvPr id="0" name=""/>
        <dsp:cNvSpPr/>
      </dsp:nvSpPr>
      <dsp:spPr>
        <a:xfrm>
          <a:off x="539432" y="65131"/>
          <a:ext cx="91440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450" tIns="0" rIns="28545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Routing protocols propagate dynamically learned route information from other routers participating in the same process</a:t>
          </a:r>
        </a:p>
      </dsp:txBody>
      <dsp:txXfrm>
        <a:off x="571135" y="96834"/>
        <a:ext cx="9080622" cy="586034"/>
      </dsp:txXfrm>
    </dsp:sp>
    <dsp:sp modelId="{A21BE80B-7282-48EB-B179-2615FBC7C6D9}">
      <dsp:nvSpPr>
        <dsp:cNvPr id="0" name=""/>
        <dsp:cNvSpPr/>
      </dsp:nvSpPr>
      <dsp:spPr>
        <a:xfrm>
          <a:off x="0" y="1387771"/>
          <a:ext cx="10788650" cy="5544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3F0A71-A23E-428C-B0FF-5C3C856BEA00}">
      <dsp:nvSpPr>
        <dsp:cNvPr id="0" name=""/>
        <dsp:cNvSpPr/>
      </dsp:nvSpPr>
      <dsp:spPr>
        <a:xfrm>
          <a:off x="539432" y="1063051"/>
          <a:ext cx="91440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450" tIns="0" rIns="28545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Routed protocols are responsible for the delivery of the datagram and contain the Network Layer addressing</a:t>
          </a:r>
        </a:p>
      </dsp:txBody>
      <dsp:txXfrm>
        <a:off x="571135" y="1094754"/>
        <a:ext cx="9080622" cy="586034"/>
      </dsp:txXfrm>
    </dsp:sp>
    <dsp:sp modelId="{5764977B-0674-422E-A948-CC2D4A59E9B7}">
      <dsp:nvSpPr>
        <dsp:cNvPr id="0" name=""/>
        <dsp:cNvSpPr/>
      </dsp:nvSpPr>
      <dsp:spPr>
        <a:xfrm>
          <a:off x="0" y="2385691"/>
          <a:ext cx="10788650" cy="5544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9A5DE7-14B6-4419-9B49-D735222BE28C}">
      <dsp:nvSpPr>
        <dsp:cNvPr id="0" name=""/>
        <dsp:cNvSpPr/>
      </dsp:nvSpPr>
      <dsp:spPr>
        <a:xfrm>
          <a:off x="539432" y="2060971"/>
          <a:ext cx="91440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450" tIns="0" rIns="28545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Routing protocols use Network Layer information to determine the best path for the packet to take across the network to reach its destination</a:t>
          </a:r>
        </a:p>
      </dsp:txBody>
      <dsp:txXfrm>
        <a:off x="571135" y="2092674"/>
        <a:ext cx="9080622" cy="586034"/>
      </dsp:txXfrm>
    </dsp:sp>
    <dsp:sp modelId="{E96A356D-771B-4CC9-AC53-C7C58B4A9336}">
      <dsp:nvSpPr>
        <dsp:cNvPr id="0" name=""/>
        <dsp:cNvSpPr/>
      </dsp:nvSpPr>
      <dsp:spPr>
        <a:xfrm>
          <a:off x="0" y="3383611"/>
          <a:ext cx="10788650" cy="107415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7319" tIns="458216" rIns="837319"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solidFill>
                <a:schemeClr val="tx1"/>
              </a:solidFill>
              <a:latin typeface="Arial" panose="020B0604020202020204" pitchFamily="34" charset="0"/>
              <a:cs typeface="Arial" panose="020B0604020202020204" pitchFamily="34" charset="0"/>
            </a:rPr>
            <a:t>Neighbor activity refers to the dialogue that neighbor routers and their interconnected interfaces perform</a:t>
          </a:r>
        </a:p>
      </dsp:txBody>
      <dsp:txXfrm>
        <a:off x="0" y="3383611"/>
        <a:ext cx="10788650" cy="1074150"/>
      </dsp:txXfrm>
    </dsp:sp>
    <dsp:sp modelId="{908D3424-81AD-4B22-9E5A-928935A77630}">
      <dsp:nvSpPr>
        <dsp:cNvPr id="0" name=""/>
        <dsp:cNvSpPr/>
      </dsp:nvSpPr>
      <dsp:spPr>
        <a:xfrm>
          <a:off x="539432" y="3058891"/>
          <a:ext cx="9144028" cy="6494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450" tIns="0" rIns="28545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schemeClr val="tx1"/>
              </a:solidFill>
              <a:latin typeface="Arial" panose="020B0604020202020204" pitchFamily="34" charset="0"/>
              <a:cs typeface="Arial" panose="020B0604020202020204" pitchFamily="34" charset="0"/>
            </a:rPr>
            <a:t>Routing protocols talk to neighbor routers to learn about networks and the interfaces they are associated with</a:t>
          </a:r>
        </a:p>
      </dsp:txBody>
      <dsp:txXfrm>
        <a:off x="571135" y="3090594"/>
        <a:ext cx="9080622"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820A3-B159-46B4-B334-320FA400F5AE}">
      <dsp:nvSpPr>
        <dsp:cNvPr id="0" name=""/>
        <dsp:cNvSpPr/>
      </dsp:nvSpPr>
      <dsp:spPr>
        <a:xfrm>
          <a:off x="3013" y="795399"/>
          <a:ext cx="2390923" cy="1434554"/>
        </a:xfrm>
        <a:prstGeom prst="rect">
          <a:avLst/>
        </a:prstGeom>
        <a:noFill/>
        <a:ln w="12700" cap="flat" cmpd="sng" algn="ctr">
          <a:solidFill>
            <a:srgbClr val="003B7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Hop count</a:t>
          </a:r>
        </a:p>
      </dsp:txBody>
      <dsp:txXfrm>
        <a:off x="3013" y="795399"/>
        <a:ext cx="2390923" cy="1434554"/>
      </dsp:txXfrm>
    </dsp:sp>
    <dsp:sp modelId="{E56DA4FB-E64E-4372-B68E-D4B61551E3B6}">
      <dsp:nvSpPr>
        <dsp:cNvPr id="0" name=""/>
        <dsp:cNvSpPr/>
      </dsp:nvSpPr>
      <dsp:spPr>
        <a:xfrm>
          <a:off x="2633029" y="795399"/>
          <a:ext cx="2390923" cy="1434554"/>
        </a:xfrm>
        <a:prstGeom prst="rect">
          <a:avLst/>
        </a:prstGeom>
        <a:noFill/>
        <a:ln w="12700" cap="flat" cmpd="sng" algn="ctr">
          <a:solidFill>
            <a:srgbClr val="003B7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Bandwidth</a:t>
          </a:r>
        </a:p>
      </dsp:txBody>
      <dsp:txXfrm>
        <a:off x="2633029" y="795399"/>
        <a:ext cx="2390923" cy="1434554"/>
      </dsp:txXfrm>
    </dsp:sp>
    <dsp:sp modelId="{88C0A093-F155-4034-86E4-42411EAF21F7}">
      <dsp:nvSpPr>
        <dsp:cNvPr id="0" name=""/>
        <dsp:cNvSpPr/>
      </dsp:nvSpPr>
      <dsp:spPr>
        <a:xfrm>
          <a:off x="5263046" y="795399"/>
          <a:ext cx="2390923" cy="1434554"/>
        </a:xfrm>
        <a:prstGeom prst="rect">
          <a:avLst/>
        </a:prstGeom>
        <a:noFill/>
        <a:ln w="12700" cap="flat" cmpd="sng" algn="ctr">
          <a:solidFill>
            <a:srgbClr val="003B7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Load</a:t>
          </a:r>
        </a:p>
      </dsp:txBody>
      <dsp:txXfrm>
        <a:off x="5263046" y="795399"/>
        <a:ext cx="2390923" cy="1434554"/>
      </dsp:txXfrm>
    </dsp:sp>
    <dsp:sp modelId="{BC501F55-98C7-4A59-821B-95AE5BBEE6A2}">
      <dsp:nvSpPr>
        <dsp:cNvPr id="0" name=""/>
        <dsp:cNvSpPr/>
      </dsp:nvSpPr>
      <dsp:spPr>
        <a:xfrm>
          <a:off x="7893062" y="795399"/>
          <a:ext cx="2390923" cy="1434554"/>
        </a:xfrm>
        <a:prstGeom prst="rect">
          <a:avLst/>
        </a:prstGeom>
        <a:noFill/>
        <a:ln w="12700" cap="flat" cmpd="sng" algn="ctr">
          <a:solidFill>
            <a:srgbClr val="003B7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Delay</a:t>
          </a:r>
        </a:p>
      </dsp:txBody>
      <dsp:txXfrm>
        <a:off x="7893062" y="795399"/>
        <a:ext cx="2390923" cy="1434554"/>
      </dsp:txXfrm>
    </dsp:sp>
    <dsp:sp modelId="{9D94BED4-79DB-4A41-B1F9-031C4B73EE38}">
      <dsp:nvSpPr>
        <dsp:cNvPr id="0" name=""/>
        <dsp:cNvSpPr/>
      </dsp:nvSpPr>
      <dsp:spPr>
        <a:xfrm>
          <a:off x="1318021" y="2469046"/>
          <a:ext cx="2390923" cy="1434554"/>
        </a:xfrm>
        <a:prstGeom prst="rect">
          <a:avLst/>
        </a:prstGeom>
        <a:noFill/>
        <a:ln w="12700" cap="flat" cmpd="sng" algn="ctr">
          <a:solidFill>
            <a:srgbClr val="003B7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Reliability</a:t>
          </a:r>
        </a:p>
      </dsp:txBody>
      <dsp:txXfrm>
        <a:off x="1318021" y="2469046"/>
        <a:ext cx="2390923" cy="1434554"/>
      </dsp:txXfrm>
    </dsp:sp>
    <dsp:sp modelId="{37966D39-D793-4417-B5AA-1418D8EDA732}">
      <dsp:nvSpPr>
        <dsp:cNvPr id="0" name=""/>
        <dsp:cNvSpPr/>
      </dsp:nvSpPr>
      <dsp:spPr>
        <a:xfrm>
          <a:off x="3948038" y="2469046"/>
          <a:ext cx="2390923" cy="1434554"/>
        </a:xfrm>
        <a:prstGeom prst="rect">
          <a:avLst/>
        </a:prstGeom>
        <a:noFill/>
        <a:ln w="12700" cap="flat" cmpd="sng" algn="ctr">
          <a:solidFill>
            <a:srgbClr val="003B7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Maximum transmission unit (MTU)</a:t>
          </a:r>
        </a:p>
      </dsp:txBody>
      <dsp:txXfrm>
        <a:off x="3948038" y="2469046"/>
        <a:ext cx="2390923" cy="1434554"/>
      </dsp:txXfrm>
    </dsp:sp>
    <dsp:sp modelId="{2E1CFAEB-38BB-4799-987D-2EE877A7E7B4}">
      <dsp:nvSpPr>
        <dsp:cNvPr id="0" name=""/>
        <dsp:cNvSpPr/>
      </dsp:nvSpPr>
      <dsp:spPr>
        <a:xfrm>
          <a:off x="6578054" y="2469046"/>
          <a:ext cx="2390923" cy="1434554"/>
        </a:xfrm>
        <a:prstGeom prst="rect">
          <a:avLst/>
        </a:prstGeom>
        <a:noFill/>
        <a:ln w="12700" cap="flat" cmpd="sng" algn="ctr">
          <a:solidFill>
            <a:srgbClr val="003B7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Cost</a:t>
          </a:r>
        </a:p>
      </dsp:txBody>
      <dsp:txXfrm>
        <a:off x="6578054" y="2469046"/>
        <a:ext cx="2390923" cy="14345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7EFC0-210B-4463-AC1C-5CB14044EFBC}">
      <dsp:nvSpPr>
        <dsp:cNvPr id="0" name=""/>
        <dsp:cNvSpPr/>
      </dsp:nvSpPr>
      <dsp:spPr>
        <a:xfrm rot="16200000">
          <a:off x="157294" y="-153350"/>
          <a:ext cx="3487103" cy="37938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8750" bIns="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Arial" panose="020B0604020202020204" pitchFamily="34" charset="0"/>
              <a:cs typeface="Arial" panose="020B0604020202020204" pitchFamily="34" charset="0"/>
            </a:rPr>
            <a:t>LAN-to-LAN routing</a:t>
          </a:r>
        </a:p>
      </dsp:txBody>
      <dsp:txXfrm rot="5400000">
        <a:off x="3944" y="697421"/>
        <a:ext cx="3793804" cy="2092261"/>
      </dsp:txXfrm>
    </dsp:sp>
    <dsp:sp modelId="{56A4A345-1E28-40E5-BB73-E535481ACFAC}">
      <dsp:nvSpPr>
        <dsp:cNvPr id="0" name=""/>
        <dsp:cNvSpPr/>
      </dsp:nvSpPr>
      <dsp:spPr>
        <a:xfrm rot="16200000">
          <a:off x="4235635" y="-153350"/>
          <a:ext cx="3487103" cy="3793804"/>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0" tIns="0" rIns="158750" bIns="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Arial" panose="020B0604020202020204" pitchFamily="34" charset="0"/>
              <a:cs typeface="Arial" panose="020B0604020202020204" pitchFamily="34" charset="0"/>
            </a:rPr>
            <a:t>LAN-to-WAN routing</a:t>
          </a:r>
        </a:p>
      </dsp:txBody>
      <dsp:txXfrm rot="5400000">
        <a:off x="4082285" y="697421"/>
        <a:ext cx="3793804" cy="20922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AA64-553E-4024-B1D5-524DA4F1F992}">
      <dsp:nvSpPr>
        <dsp:cNvPr id="0" name=""/>
        <dsp:cNvSpPr/>
      </dsp:nvSpPr>
      <dsp:spPr>
        <a:xfrm>
          <a:off x="4114800" y="573"/>
          <a:ext cx="6172200" cy="2237072"/>
        </a:xfrm>
        <a:prstGeom prst="rightArrow">
          <a:avLst>
            <a:gd name="adj1" fmla="val 75000"/>
            <a:gd name="adj2" fmla="val 50000"/>
          </a:avLst>
        </a:prstGeom>
        <a:solidFill>
          <a:schemeClr val="bg2">
            <a:lumMod val="95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Arial" panose="020B0604020202020204" pitchFamily="34" charset="0"/>
              <a:cs typeface="Arial" panose="020B0604020202020204" pitchFamily="34" charset="0"/>
            </a:rPr>
            <a:t>Also called exterior gateway protocols (EGPs)</a:t>
          </a:r>
        </a:p>
        <a:p>
          <a:pPr marL="171450" lvl="1" indent="-171450" algn="l" defTabSz="844550">
            <a:lnSpc>
              <a:spcPct val="90000"/>
            </a:lnSpc>
            <a:spcBef>
              <a:spcPct val="0"/>
            </a:spcBef>
            <a:spcAft>
              <a:spcPct val="15000"/>
            </a:spcAft>
            <a:buChar char="•"/>
          </a:pPr>
          <a:r>
            <a:rPr lang="en-US" sz="1900" kern="1200" dirty="0">
              <a:latin typeface="Arial" panose="020B0604020202020204" pitchFamily="34" charset="0"/>
              <a:cs typeface="Arial" panose="020B0604020202020204" pitchFamily="34" charset="0"/>
            </a:rPr>
            <a:t>Are used to route messages outside of an autonomous system (AS) or between two networks</a:t>
          </a:r>
        </a:p>
      </dsp:txBody>
      <dsp:txXfrm>
        <a:off x="4114800" y="280207"/>
        <a:ext cx="5333298" cy="1677804"/>
      </dsp:txXfrm>
    </dsp:sp>
    <dsp:sp modelId="{C5578903-0386-46EB-AC4E-B898BFF9DD5A}">
      <dsp:nvSpPr>
        <dsp:cNvPr id="0" name=""/>
        <dsp:cNvSpPr/>
      </dsp:nvSpPr>
      <dsp:spPr>
        <a:xfrm>
          <a:off x="0" y="573"/>
          <a:ext cx="4114800" cy="2237072"/>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Exterior routing protocols</a:t>
          </a:r>
        </a:p>
      </dsp:txBody>
      <dsp:txXfrm>
        <a:off x="109205" y="109778"/>
        <a:ext cx="3896390" cy="2018662"/>
      </dsp:txXfrm>
    </dsp:sp>
    <dsp:sp modelId="{B94B8BF0-A14F-4A93-B6FC-A0310AD32382}">
      <dsp:nvSpPr>
        <dsp:cNvPr id="0" name=""/>
        <dsp:cNvSpPr/>
      </dsp:nvSpPr>
      <dsp:spPr>
        <a:xfrm>
          <a:off x="4114800" y="2461353"/>
          <a:ext cx="6172200" cy="2237072"/>
        </a:xfrm>
        <a:prstGeom prst="rightArrow">
          <a:avLst>
            <a:gd name="adj1" fmla="val 75000"/>
            <a:gd name="adj2" fmla="val 50000"/>
          </a:avLst>
        </a:prstGeom>
        <a:solidFill>
          <a:schemeClr val="bg2">
            <a:lumMod val="95000"/>
            <a:alpha val="9000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a:latin typeface="Arial" panose="020B0604020202020204" pitchFamily="34" charset="0"/>
              <a:cs typeface="Arial" panose="020B0604020202020204" pitchFamily="34" charset="0"/>
            </a:rPr>
            <a:t>Commonly referred to as interior gateway protocols (IGPs)</a:t>
          </a:r>
        </a:p>
        <a:p>
          <a:pPr marL="171450" lvl="1" indent="-171450" algn="l" defTabSz="844550">
            <a:lnSpc>
              <a:spcPct val="90000"/>
            </a:lnSpc>
            <a:spcBef>
              <a:spcPct val="0"/>
            </a:spcBef>
            <a:spcAft>
              <a:spcPct val="15000"/>
            </a:spcAft>
            <a:buChar char="•"/>
          </a:pPr>
          <a:r>
            <a:rPr lang="en-US" sz="1900" kern="1200" dirty="0">
              <a:latin typeface="Arial" panose="020B0604020202020204" pitchFamily="34" charset="0"/>
              <a:cs typeface="Arial" panose="020B0604020202020204" pitchFamily="34" charset="0"/>
            </a:rPr>
            <a:t>Perform routing functions within an autonomous system (AS), which is essentially one routing domain</a:t>
          </a:r>
        </a:p>
      </dsp:txBody>
      <dsp:txXfrm>
        <a:off x="4114800" y="2740987"/>
        <a:ext cx="5333298" cy="1677804"/>
      </dsp:txXfrm>
    </dsp:sp>
    <dsp:sp modelId="{92643BF0-0257-4C52-9D85-452323A9CB34}">
      <dsp:nvSpPr>
        <dsp:cNvPr id="0" name=""/>
        <dsp:cNvSpPr/>
      </dsp:nvSpPr>
      <dsp:spPr>
        <a:xfrm>
          <a:off x="0" y="2461353"/>
          <a:ext cx="4114800" cy="2237072"/>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chemeClr val="tx1"/>
              </a:solidFill>
              <a:latin typeface="Arial" panose="020B0604020202020204" pitchFamily="34" charset="0"/>
              <a:cs typeface="Arial" panose="020B0604020202020204" pitchFamily="34" charset="0"/>
            </a:rPr>
            <a:t>Interior routing protocols</a:t>
          </a:r>
        </a:p>
      </dsp:txBody>
      <dsp:txXfrm>
        <a:off x="109205" y="2570558"/>
        <a:ext cx="3896390" cy="20186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D8E66-35B1-43D3-8533-D2CEDA7028A3}">
      <dsp:nvSpPr>
        <dsp:cNvPr id="0" name=""/>
        <dsp:cNvSpPr/>
      </dsp:nvSpPr>
      <dsp:spPr>
        <a:xfrm>
          <a:off x="-5312763" y="-813628"/>
          <a:ext cx="6326256" cy="6326256"/>
        </a:xfrm>
        <a:prstGeom prst="blockArc">
          <a:avLst>
            <a:gd name="adj1" fmla="val 18900000"/>
            <a:gd name="adj2" fmla="val 2700000"/>
            <a:gd name="adj3" fmla="val 34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E92211-66F2-4C45-813C-EC98E524309D}">
      <dsp:nvSpPr>
        <dsp:cNvPr id="0" name=""/>
        <dsp:cNvSpPr/>
      </dsp:nvSpPr>
      <dsp:spPr>
        <a:xfrm>
          <a:off x="443216" y="293593"/>
          <a:ext cx="9778568" cy="5875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ea typeface="ＭＳ Ｐゴシック" pitchFamily="34" charset="-128"/>
              <a:cs typeface="Arial" panose="020B0604020202020204" pitchFamily="34" charset="0"/>
            </a:rPr>
            <a:t>RIP Version 2 (RIPv2)</a:t>
          </a:r>
          <a:endParaRPr lang="en-US" sz="2200" kern="1200" dirty="0">
            <a:solidFill>
              <a:schemeClr val="tx1"/>
            </a:solidFill>
            <a:latin typeface="Arial" panose="020B0604020202020204" pitchFamily="34" charset="0"/>
            <a:cs typeface="Arial" panose="020B0604020202020204" pitchFamily="34" charset="0"/>
          </a:endParaRPr>
        </a:p>
      </dsp:txBody>
      <dsp:txXfrm>
        <a:off x="443216" y="293593"/>
        <a:ext cx="9778568" cy="587562"/>
      </dsp:txXfrm>
    </dsp:sp>
    <dsp:sp modelId="{32F28126-6ECA-400B-A9DE-E2B262486C96}">
      <dsp:nvSpPr>
        <dsp:cNvPr id="0" name=""/>
        <dsp:cNvSpPr/>
      </dsp:nvSpPr>
      <dsp:spPr>
        <a:xfrm>
          <a:off x="75989" y="220148"/>
          <a:ext cx="734453" cy="734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CE54FA-4F36-4B44-BB3B-E91ADE49AA66}">
      <dsp:nvSpPr>
        <dsp:cNvPr id="0" name=""/>
        <dsp:cNvSpPr/>
      </dsp:nvSpPr>
      <dsp:spPr>
        <a:xfrm>
          <a:off x="864246" y="1174656"/>
          <a:ext cx="9357537" cy="5875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ea typeface="ＭＳ Ｐゴシック" pitchFamily="34" charset="-128"/>
              <a:cs typeface="Arial" panose="020B0604020202020204" pitchFamily="34" charset="0"/>
            </a:rPr>
            <a:t>Open Shortest Path First Version 2 (OSPFv2)</a:t>
          </a:r>
        </a:p>
      </dsp:txBody>
      <dsp:txXfrm>
        <a:off x="864246" y="1174656"/>
        <a:ext cx="9357537" cy="587562"/>
      </dsp:txXfrm>
    </dsp:sp>
    <dsp:sp modelId="{DD70B36A-ADD6-4CF1-8F8F-B2A9187EB305}">
      <dsp:nvSpPr>
        <dsp:cNvPr id="0" name=""/>
        <dsp:cNvSpPr/>
      </dsp:nvSpPr>
      <dsp:spPr>
        <a:xfrm>
          <a:off x="497019" y="1101210"/>
          <a:ext cx="734453" cy="734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FF3120-7654-4ED7-A618-8CF4F26C7A4A}">
      <dsp:nvSpPr>
        <dsp:cNvPr id="0" name=""/>
        <dsp:cNvSpPr/>
      </dsp:nvSpPr>
      <dsp:spPr>
        <a:xfrm>
          <a:off x="993468" y="2055718"/>
          <a:ext cx="9228315" cy="5875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ea typeface="ＭＳ Ｐゴシック" pitchFamily="34" charset="-128"/>
              <a:cs typeface="Arial" panose="020B0604020202020204" pitchFamily="34" charset="0"/>
            </a:rPr>
            <a:t>Interior Gateway Routing Protocol (IGRP)</a:t>
          </a:r>
        </a:p>
      </dsp:txBody>
      <dsp:txXfrm>
        <a:off x="993468" y="2055718"/>
        <a:ext cx="9228315" cy="587562"/>
      </dsp:txXfrm>
    </dsp:sp>
    <dsp:sp modelId="{E14ECBE5-5A11-4D26-8828-864AB85A73E9}">
      <dsp:nvSpPr>
        <dsp:cNvPr id="0" name=""/>
        <dsp:cNvSpPr/>
      </dsp:nvSpPr>
      <dsp:spPr>
        <a:xfrm>
          <a:off x="626242" y="1982273"/>
          <a:ext cx="734453" cy="734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106B08-DC36-406B-A9AF-A92DF48318FE}">
      <dsp:nvSpPr>
        <dsp:cNvPr id="0" name=""/>
        <dsp:cNvSpPr/>
      </dsp:nvSpPr>
      <dsp:spPr>
        <a:xfrm>
          <a:off x="864246" y="2936781"/>
          <a:ext cx="9357537" cy="5875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ea typeface="ＭＳ Ｐゴシック" pitchFamily="34" charset="-128"/>
              <a:cs typeface="Arial" panose="020B0604020202020204" pitchFamily="34" charset="0"/>
            </a:rPr>
            <a:t>Enhanced Interior Gateway Routing Protocol (EIGRP)</a:t>
          </a:r>
        </a:p>
      </dsp:txBody>
      <dsp:txXfrm>
        <a:off x="864246" y="2936781"/>
        <a:ext cx="9357537" cy="587562"/>
      </dsp:txXfrm>
    </dsp:sp>
    <dsp:sp modelId="{C576917D-5215-4E02-9FA4-D8C1C905DEFF}">
      <dsp:nvSpPr>
        <dsp:cNvPr id="0" name=""/>
        <dsp:cNvSpPr/>
      </dsp:nvSpPr>
      <dsp:spPr>
        <a:xfrm>
          <a:off x="497019" y="2863335"/>
          <a:ext cx="734453" cy="734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D5C970-6A47-4B5F-9EF5-9839300B2543}">
      <dsp:nvSpPr>
        <dsp:cNvPr id="0" name=""/>
        <dsp:cNvSpPr/>
      </dsp:nvSpPr>
      <dsp:spPr>
        <a:xfrm>
          <a:off x="443216" y="3817843"/>
          <a:ext cx="9778568" cy="5875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6378" tIns="55880" rIns="55880" bIns="5588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tx1"/>
              </a:solidFill>
              <a:latin typeface="Arial" panose="020B0604020202020204" pitchFamily="34" charset="0"/>
              <a:ea typeface="ＭＳ Ｐゴシック" pitchFamily="34" charset="-128"/>
              <a:cs typeface="Arial" panose="020B0604020202020204" pitchFamily="34" charset="0"/>
            </a:rPr>
            <a:t>Border Gateway Protocol (BGP)</a:t>
          </a:r>
          <a:endParaRPr lang="en-US" sz="2200" kern="1200" dirty="0">
            <a:solidFill>
              <a:schemeClr val="tx1"/>
            </a:solidFill>
            <a:latin typeface="Arial" panose="020B0604020202020204" pitchFamily="34" charset="0"/>
            <a:cs typeface="Arial" panose="020B0604020202020204" pitchFamily="34" charset="0"/>
          </a:endParaRPr>
        </a:p>
      </dsp:txBody>
      <dsp:txXfrm>
        <a:off x="443216" y="3817843"/>
        <a:ext cx="9778568" cy="587562"/>
      </dsp:txXfrm>
    </dsp:sp>
    <dsp:sp modelId="{A5784A56-2A9B-4BCA-A31B-E3C082CE311B}">
      <dsp:nvSpPr>
        <dsp:cNvPr id="0" name=""/>
        <dsp:cNvSpPr/>
      </dsp:nvSpPr>
      <dsp:spPr>
        <a:xfrm>
          <a:off x="75989" y="3744398"/>
          <a:ext cx="734453" cy="7344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7">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EBDA6D-DC69-4DCE-BAF7-6763517D3376}" type="datetimeFigureOut">
              <a:rPr lang="en-US">
                <a:latin typeface="Arial" panose="020B0604020202020204" pitchFamily="34" charset="0"/>
              </a:rPr>
              <a:pPr/>
              <a:t>10/23/22</a:t>
            </a:fld>
            <a:endParaRPr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977E94-A6AB-4E02-8E43-E89F9CF4757F}" type="slidenum">
              <a:rPr>
                <a:latin typeface="Arial" panose="020B0604020202020204" pitchFamily="34" charset="0"/>
              </a:rPr>
              <a:pPr/>
              <a:t>‹#›</a:t>
            </a:fld>
            <a:endParaRPr dirty="0">
              <a:latin typeface="Arial" panose="020B0604020202020204" pitchFamily="34" charset="0"/>
            </a:endParaRPr>
          </a:p>
        </p:txBody>
      </p:sp>
    </p:spTree>
    <p:extLst>
      <p:ext uri="{BB962C8B-B14F-4D97-AF65-F5344CB8AC3E}">
        <p14:creationId xmlns:p14="http://schemas.microsoft.com/office/powerpoint/2010/main" val="2154258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237F6C43-988E-4257-9A1C-C162EF036D58}" type="datetimeFigureOut">
              <a:rPr lang="en-US" smtClean="0"/>
              <a:pPr/>
              <a:t>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DED491D0-8E1B-49C7-849B-A28568D94497}" type="slidenum">
              <a:rPr lang="en-US" smtClean="0"/>
              <a:pPr/>
              <a:t>‹#›</a:t>
            </a:fld>
            <a:endParaRPr lang="en-US" dirty="0"/>
          </a:p>
        </p:txBody>
      </p:sp>
    </p:spTree>
    <p:extLst>
      <p:ext uri="{BB962C8B-B14F-4D97-AF65-F5344CB8AC3E}">
        <p14:creationId xmlns:p14="http://schemas.microsoft.com/office/powerpoint/2010/main" val="1726325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a:t>
            </a:fld>
            <a:endParaRPr lang="en-US" dirty="0"/>
          </a:p>
        </p:txBody>
      </p:sp>
    </p:spTree>
    <p:extLst>
      <p:ext uri="{BB962C8B-B14F-4D97-AF65-F5344CB8AC3E}">
        <p14:creationId xmlns:p14="http://schemas.microsoft.com/office/powerpoint/2010/main" val="4270624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30</a:t>
            </a:fld>
            <a:endParaRPr lang="en-US" dirty="0"/>
          </a:p>
        </p:txBody>
      </p:sp>
    </p:spTree>
    <p:extLst>
      <p:ext uri="{BB962C8B-B14F-4D97-AF65-F5344CB8AC3E}">
        <p14:creationId xmlns:p14="http://schemas.microsoft.com/office/powerpoint/2010/main" val="797822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32</a:t>
            </a:fld>
            <a:endParaRPr lang="en-US" dirty="0"/>
          </a:p>
        </p:txBody>
      </p:sp>
    </p:spTree>
    <p:extLst>
      <p:ext uri="{BB962C8B-B14F-4D97-AF65-F5344CB8AC3E}">
        <p14:creationId xmlns:p14="http://schemas.microsoft.com/office/powerpoint/2010/main" val="3519684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35</a:t>
            </a:fld>
            <a:endParaRPr lang="en-US" dirty="0"/>
          </a:p>
        </p:txBody>
      </p:sp>
    </p:spTree>
    <p:extLst>
      <p:ext uri="{BB962C8B-B14F-4D97-AF65-F5344CB8AC3E}">
        <p14:creationId xmlns:p14="http://schemas.microsoft.com/office/powerpoint/2010/main" val="255307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36</a:t>
            </a:fld>
            <a:endParaRPr lang="en-US" dirty="0"/>
          </a:p>
        </p:txBody>
      </p:sp>
    </p:spTree>
    <p:extLst>
      <p:ext uri="{BB962C8B-B14F-4D97-AF65-F5344CB8AC3E}">
        <p14:creationId xmlns:p14="http://schemas.microsoft.com/office/powerpoint/2010/main" val="220407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37</a:t>
            </a:fld>
            <a:endParaRPr lang="en-US" dirty="0"/>
          </a:p>
        </p:txBody>
      </p:sp>
    </p:spTree>
    <p:extLst>
      <p:ext uri="{BB962C8B-B14F-4D97-AF65-F5344CB8AC3E}">
        <p14:creationId xmlns:p14="http://schemas.microsoft.com/office/powerpoint/2010/main" val="3334230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40</a:t>
            </a:fld>
            <a:endParaRPr lang="en-US" dirty="0"/>
          </a:p>
        </p:txBody>
      </p:sp>
    </p:spTree>
    <p:extLst>
      <p:ext uri="{BB962C8B-B14F-4D97-AF65-F5344CB8AC3E}">
        <p14:creationId xmlns:p14="http://schemas.microsoft.com/office/powerpoint/2010/main" val="68824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41</a:t>
            </a:fld>
            <a:endParaRPr lang="en-US" dirty="0"/>
          </a:p>
        </p:txBody>
      </p:sp>
    </p:spTree>
    <p:extLst>
      <p:ext uri="{BB962C8B-B14F-4D97-AF65-F5344CB8AC3E}">
        <p14:creationId xmlns:p14="http://schemas.microsoft.com/office/powerpoint/2010/main" val="3091286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42</a:t>
            </a:fld>
            <a:endParaRPr lang="en-US" dirty="0"/>
          </a:p>
        </p:txBody>
      </p:sp>
    </p:spTree>
    <p:extLst>
      <p:ext uri="{BB962C8B-B14F-4D97-AF65-F5344CB8AC3E}">
        <p14:creationId xmlns:p14="http://schemas.microsoft.com/office/powerpoint/2010/main" val="964378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43</a:t>
            </a:fld>
            <a:endParaRPr lang="en-US" dirty="0"/>
          </a:p>
        </p:txBody>
      </p:sp>
    </p:spTree>
    <p:extLst>
      <p:ext uri="{BB962C8B-B14F-4D97-AF65-F5344CB8AC3E}">
        <p14:creationId xmlns:p14="http://schemas.microsoft.com/office/powerpoint/2010/main" val="3228980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Backup or dual power supplies—Critical network devices can be installed with dual power supplies in the event of failure.</a:t>
            </a:r>
          </a:p>
          <a:p>
            <a:pPr marL="171450" indent="-171450">
              <a:buFont typeface="Arial" panose="020B0604020202020204" pitchFamily="34" charset="0"/>
              <a:buChar char="•"/>
            </a:pPr>
            <a:r>
              <a:rPr lang="en-US" dirty="0"/>
              <a:t>Battery backup and uninterruptible power supplies (UPS)—Needed for electrical outages or failure of the primary electrical source. Battery backup is needed to power down IT assets or continue operations.</a:t>
            </a:r>
          </a:p>
          <a:p>
            <a:pPr marL="171450" indent="-171450">
              <a:buFont typeface="Arial" panose="020B0604020202020204" pitchFamily="34" charset="0"/>
              <a:buChar char="•"/>
            </a:pPr>
            <a:r>
              <a:rPr lang="en-US" dirty="0"/>
              <a:t>Diesel generator—These are used for electrical power backup in the event of a catastrophic electric power outage.</a:t>
            </a:r>
          </a:p>
          <a:p>
            <a:pPr marL="171450" indent="-171450">
              <a:buFont typeface="Arial" panose="020B0604020202020204" pitchFamily="34" charset="0"/>
              <a:buChar char="•"/>
            </a:pPr>
            <a:r>
              <a:rPr lang="en-US" dirty="0"/>
              <a:t>Backup router CPU processors and modules—If the primary CPU processor fails, a secondary CPU processor is ready.</a:t>
            </a:r>
          </a:p>
          <a:p>
            <a:pPr marL="171450" indent="-171450">
              <a:buFont typeface="Arial" panose="020B0604020202020204" pitchFamily="34" charset="0"/>
              <a:buChar char="•"/>
            </a:pPr>
            <a:r>
              <a:rPr lang="en-US" dirty="0"/>
              <a:t>Alternate network links—Alternate links are used for redundancy and high-availability connections.</a:t>
            </a:r>
          </a:p>
          <a:p>
            <a:pPr marL="171450" indent="-171450">
              <a:buFont typeface="Arial" panose="020B0604020202020204" pitchFamily="34" charset="0"/>
              <a:buChar char="•"/>
            </a:pPr>
            <a:r>
              <a:rPr lang="en-US" dirty="0"/>
              <a:t>Alternate and redundant wiring and fiber optic cabling paths—These are used in the event of a cable cut.</a:t>
            </a:r>
          </a:p>
          <a:p>
            <a:pPr marL="171450" indent="-171450">
              <a:buFont typeface="Arial" panose="020B0604020202020204" pitchFamily="34" charset="0"/>
              <a:buChar char="•"/>
            </a:pPr>
            <a:r>
              <a:rPr lang="en-US" dirty="0"/>
              <a:t>Redundant core, distribution, or access switches—A second chassis is installed and fully integrated into the core, distribution, or edge network for high availability.</a:t>
            </a:r>
          </a:p>
          <a:p>
            <a:pPr marL="171450" indent="-171450">
              <a:buFont typeface="Arial" panose="020B0604020202020204" pitchFamily="34" charset="0"/>
              <a:buChar char="•"/>
            </a:pPr>
            <a:r>
              <a:rPr lang="en-US" dirty="0"/>
              <a:t>Virtualization of routers and their switching functionality—To support collapsed backbones and internetworking between LANs. A virtual switch is created in software of a core or distribution switch. A virtual switch allows a physical switch to have more than one logical switch for redundancy and alternate paths to other virtual switches.</a:t>
            </a:r>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44</a:t>
            </a:fld>
            <a:endParaRPr lang="en-US" dirty="0"/>
          </a:p>
        </p:txBody>
      </p:sp>
    </p:spTree>
    <p:extLst>
      <p:ext uri="{BB962C8B-B14F-4D97-AF65-F5344CB8AC3E}">
        <p14:creationId xmlns:p14="http://schemas.microsoft.com/office/powerpoint/2010/main" val="209452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7</a:t>
            </a:fld>
            <a:endParaRPr lang="en-US" dirty="0"/>
          </a:p>
        </p:txBody>
      </p:sp>
    </p:spTree>
    <p:extLst>
      <p:ext uri="{BB962C8B-B14F-4D97-AF65-F5344CB8AC3E}">
        <p14:creationId xmlns:p14="http://schemas.microsoft.com/office/powerpoint/2010/main" val="1942072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45</a:t>
            </a:fld>
            <a:endParaRPr lang="en-US" dirty="0"/>
          </a:p>
        </p:txBody>
      </p:sp>
    </p:spTree>
    <p:extLst>
      <p:ext uri="{BB962C8B-B14F-4D97-AF65-F5344CB8AC3E}">
        <p14:creationId xmlns:p14="http://schemas.microsoft.com/office/powerpoint/2010/main" val="330654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46</a:t>
            </a:fld>
            <a:endParaRPr lang="en-US" dirty="0"/>
          </a:p>
        </p:txBody>
      </p:sp>
    </p:spTree>
    <p:extLst>
      <p:ext uri="{BB962C8B-B14F-4D97-AF65-F5344CB8AC3E}">
        <p14:creationId xmlns:p14="http://schemas.microsoft.com/office/powerpoint/2010/main" val="3437559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47</a:t>
            </a:fld>
            <a:endParaRPr lang="en-US" dirty="0"/>
          </a:p>
        </p:txBody>
      </p:sp>
    </p:spTree>
    <p:extLst>
      <p:ext uri="{BB962C8B-B14F-4D97-AF65-F5344CB8AC3E}">
        <p14:creationId xmlns:p14="http://schemas.microsoft.com/office/powerpoint/2010/main" val="107399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9</a:t>
            </a:fld>
            <a:endParaRPr lang="en-US" dirty="0"/>
          </a:p>
        </p:txBody>
      </p:sp>
    </p:spTree>
    <p:extLst>
      <p:ext uri="{BB962C8B-B14F-4D97-AF65-F5344CB8AC3E}">
        <p14:creationId xmlns:p14="http://schemas.microsoft.com/office/powerpoint/2010/main" val="334499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11</a:t>
            </a:fld>
            <a:endParaRPr lang="en-US" dirty="0"/>
          </a:p>
        </p:txBody>
      </p:sp>
    </p:spTree>
    <p:extLst>
      <p:ext uri="{BB962C8B-B14F-4D97-AF65-F5344CB8AC3E}">
        <p14:creationId xmlns:p14="http://schemas.microsoft.com/office/powerpoint/2010/main" val="35764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13</a:t>
            </a:fld>
            <a:endParaRPr lang="en-US" dirty="0"/>
          </a:p>
        </p:txBody>
      </p:sp>
    </p:spTree>
    <p:extLst>
      <p:ext uri="{BB962C8B-B14F-4D97-AF65-F5344CB8AC3E}">
        <p14:creationId xmlns:p14="http://schemas.microsoft.com/office/powerpoint/2010/main" val="804178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17</a:t>
            </a:fld>
            <a:endParaRPr lang="en-US" dirty="0"/>
          </a:p>
        </p:txBody>
      </p:sp>
    </p:spTree>
    <p:extLst>
      <p:ext uri="{BB962C8B-B14F-4D97-AF65-F5344CB8AC3E}">
        <p14:creationId xmlns:p14="http://schemas.microsoft.com/office/powerpoint/2010/main" val="1778485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18</a:t>
            </a:fld>
            <a:endParaRPr lang="en-US" dirty="0"/>
          </a:p>
        </p:txBody>
      </p:sp>
    </p:spTree>
    <p:extLst>
      <p:ext uri="{BB962C8B-B14F-4D97-AF65-F5344CB8AC3E}">
        <p14:creationId xmlns:p14="http://schemas.microsoft.com/office/powerpoint/2010/main" val="1780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22</a:t>
            </a:fld>
            <a:endParaRPr lang="en-US" dirty="0"/>
          </a:p>
        </p:txBody>
      </p:sp>
    </p:spTree>
    <p:extLst>
      <p:ext uri="{BB962C8B-B14F-4D97-AF65-F5344CB8AC3E}">
        <p14:creationId xmlns:p14="http://schemas.microsoft.com/office/powerpoint/2010/main" val="3950577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F1598E01-3837-4BCD-A94F-320D151CB389}" type="datetime1">
              <a:rPr lang="en-US" smtClean="0"/>
              <a:pPr>
                <a:defRPr/>
              </a:pPr>
              <a:t>10/20/22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A3E44A6-3856-402F-B262-FD477CA1CEF3}" type="slidenum">
              <a:rPr lang="en-US" smtClean="0"/>
              <a:pPr>
                <a:defRPr/>
              </a:pPr>
              <a:t>25</a:t>
            </a:fld>
            <a:endParaRPr lang="en-US" dirty="0"/>
          </a:p>
        </p:txBody>
      </p:sp>
    </p:spTree>
    <p:extLst>
      <p:ext uri="{BB962C8B-B14F-4D97-AF65-F5344CB8AC3E}">
        <p14:creationId xmlns:p14="http://schemas.microsoft.com/office/powerpoint/2010/main" val="992204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invGray">
      <p:bgPr>
        <a:solidFill>
          <a:srgbClr val="003B74"/>
        </a:solidFill>
        <a:effectLst/>
      </p:bgPr>
    </p:bg>
    <p:spTree>
      <p:nvGrpSpPr>
        <p:cNvPr id="1" name=""/>
        <p:cNvGrpSpPr/>
        <p:nvPr/>
      </p:nvGrpSpPr>
      <p:grpSpPr>
        <a:xfrm>
          <a:off x="0" y="0"/>
          <a:ext cx="0" cy="0"/>
          <a:chOff x="0" y="0"/>
          <a:chExt cx="0" cy="0"/>
        </a:xfrm>
      </p:grpSpPr>
      <p:sp>
        <p:nvSpPr>
          <p:cNvPr id="9" name="Rectangle 8"/>
          <p:cNvSpPr/>
          <p:nvPr/>
        </p:nvSpPr>
        <p:spPr>
          <a:xfrm>
            <a:off x="0" y="1851660"/>
            <a:ext cx="12192000" cy="3771900"/>
          </a:xfrm>
          <a:prstGeom prst="rect">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10" name="Rectangle 9"/>
          <p:cNvSpPr/>
          <p:nvPr/>
        </p:nvSpPr>
        <p:spPr>
          <a:xfrm>
            <a:off x="-1" y="701802"/>
            <a:ext cx="12192001" cy="10332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1"/>
          <p:cNvSpPr>
            <a:spLocks noGrp="1"/>
          </p:cNvSpPr>
          <p:nvPr>
            <p:ph type="ctrTitle" hasCustomPrompt="1"/>
          </p:nvPr>
        </p:nvSpPr>
        <p:spPr bwMode="black">
          <a:xfrm>
            <a:off x="882217" y="2200275"/>
            <a:ext cx="6421553" cy="3074670"/>
          </a:xfrm>
          <a:noFill/>
        </p:spPr>
        <p:txBody>
          <a:bodyPr lIns="0" tIns="0" rIns="0" bIns="0" anchor="ctr" anchorCtr="0">
            <a:normAutofit/>
          </a:bodyPr>
          <a:lstStyle>
            <a:lvl1pPr algn="l">
              <a:lnSpc>
                <a:spcPct val="90000"/>
              </a:lnSpc>
              <a:defRPr sz="6000" b="1">
                <a:solidFill>
                  <a:schemeClr val="tx1"/>
                </a:solidFill>
              </a:defRPr>
            </a:lvl1pPr>
          </a:lstStyle>
          <a:p>
            <a:r>
              <a:rPr lang="en-US" dirty="0"/>
              <a:t>Chapter Title</a:t>
            </a:r>
            <a:endParaRPr dirty="0"/>
          </a:p>
        </p:txBody>
      </p:sp>
      <p:sp>
        <p:nvSpPr>
          <p:cNvPr id="3" name="Subtitle 2"/>
          <p:cNvSpPr>
            <a:spLocks noGrp="1"/>
          </p:cNvSpPr>
          <p:nvPr>
            <p:ph type="subTitle" idx="1" hasCustomPrompt="1"/>
          </p:nvPr>
        </p:nvSpPr>
        <p:spPr>
          <a:xfrm>
            <a:off x="882217" y="845820"/>
            <a:ext cx="6524423" cy="777639"/>
          </a:xfrm>
        </p:spPr>
        <p:txBody>
          <a:bodyPr lIns="0" tIns="0" rIns="0" bIns="0" anchor="ctr" anchorCtr="0">
            <a:normAutofit/>
          </a:bodyPr>
          <a:lstStyle>
            <a:lvl1pPr marL="0" indent="0" algn="l">
              <a:spcBef>
                <a:spcPts val="0"/>
              </a:spcBef>
              <a:buNone/>
              <a:defRPr sz="3200" b="1">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1</a:t>
            </a:r>
            <a:endParaRPr dirty="0"/>
          </a:p>
        </p:txBody>
      </p:sp>
      <p:sp>
        <p:nvSpPr>
          <p:cNvPr id="7" name="Picture Placeholder 6">
            <a:extLst>
              <a:ext uri="{FF2B5EF4-FFF2-40B4-BE49-F238E27FC236}">
                <a16:creationId xmlns:a16="http://schemas.microsoft.com/office/drawing/2014/main" id="{EC9CFE91-0E8B-934B-8D25-5CBB7FD65D50}"/>
              </a:ext>
            </a:extLst>
          </p:cNvPr>
          <p:cNvSpPr>
            <a:spLocks noGrp="1"/>
          </p:cNvSpPr>
          <p:nvPr>
            <p:ph type="pic" sz="quarter" idx="10"/>
          </p:nvPr>
        </p:nvSpPr>
        <p:spPr>
          <a:xfrm>
            <a:off x="8100060" y="388500"/>
            <a:ext cx="3604981" cy="6081000"/>
          </a:xfrm>
        </p:spPr>
        <p:txBody>
          <a:bodyPr/>
          <a:lstStyle/>
          <a:p>
            <a:endParaRPr lang="en-US" dirty="0"/>
          </a:p>
        </p:txBody>
      </p:sp>
      <p:sp>
        <p:nvSpPr>
          <p:cNvPr id="17" name="Rectangle 16">
            <a:extLst>
              <a:ext uri="{FF2B5EF4-FFF2-40B4-BE49-F238E27FC236}">
                <a16:creationId xmlns:a16="http://schemas.microsoft.com/office/drawing/2014/main" id="{BEEECFBC-FB4D-9945-A4FF-28E342055AC3}"/>
              </a:ext>
            </a:extLst>
          </p:cNvPr>
          <p:cNvSpPr/>
          <p:nvPr userDrawn="1"/>
        </p:nvSpPr>
        <p:spPr>
          <a:xfrm>
            <a:off x="0" y="6503670"/>
            <a:ext cx="12192000" cy="215444"/>
          </a:xfrm>
          <a:prstGeom prst="rect">
            <a:avLst/>
          </a:prstGeom>
        </p:spPr>
        <p:txBody>
          <a:bodyPr wrap="square">
            <a:spAutoFit/>
          </a:bodyPr>
          <a:lstStyle/>
          <a:p>
            <a:pPr algn="ctr"/>
            <a:r>
              <a:rPr lang="en-US" sz="800" dirty="0">
                <a:solidFill>
                  <a:schemeClr val="bg2"/>
                </a:solidFill>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
    </p:custDataLst>
    <p:extLst>
      <p:ext uri="{BB962C8B-B14F-4D97-AF65-F5344CB8AC3E}">
        <p14:creationId xmlns:p14="http://schemas.microsoft.com/office/powerpoint/2010/main" val="304754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1E3BDFD-7FA5-2143-88E5-0CEE0A6011AD}"/>
              </a:ext>
            </a:extLst>
          </p:cNvPr>
          <p:cNvSpPr/>
          <p:nvPr userDrawn="1"/>
        </p:nvSpPr>
        <p:spPr>
          <a:xfrm>
            <a:off x="0" y="6503670"/>
            <a:ext cx="12192000" cy="215444"/>
          </a:xfrm>
          <a:prstGeom prst="rect">
            <a:avLst/>
          </a:prstGeom>
        </p:spPr>
        <p:txBody>
          <a:bodyPr wrap="square">
            <a:spAutoFit/>
          </a:bodyPr>
          <a:lstStyle/>
          <a:p>
            <a:pPr algn="ctr"/>
            <a:r>
              <a:rPr lang="en-US" sz="800" dirty="0">
                <a:latin typeface="Arial" panose="020B0604020202020204" pitchFamily="34" charset="0"/>
                <a:cs typeface="Arial" panose="020B0604020202020204" pitchFamily="34" charset="0"/>
              </a:rPr>
              <a:t>Copyright © 2022 by Jones &amp; Bartlett Learning, LLC an Ascend Learning Company. www.jblearning.com. Background texture © Bunphot/Getty Images.</a:t>
            </a:r>
          </a:p>
        </p:txBody>
      </p:sp>
      <p:sp>
        <p:nvSpPr>
          <p:cNvPr id="6" name="Rectangle 5">
            <a:extLst>
              <a:ext uri="{FF2B5EF4-FFF2-40B4-BE49-F238E27FC236}">
                <a16:creationId xmlns:a16="http://schemas.microsoft.com/office/drawing/2014/main" id="{A4FD052D-18CE-1249-A891-AB3E165F4441}"/>
              </a:ext>
            </a:extLst>
          </p:cNvPr>
          <p:cNvSpPr/>
          <p:nvPr userDrawn="1"/>
        </p:nvSpPr>
        <p:spPr>
          <a:xfrm>
            <a:off x="0" y="2274570"/>
            <a:ext cx="12192000" cy="1760220"/>
          </a:xfrm>
          <a:prstGeom prst="rect">
            <a:avLst/>
          </a:prstGeom>
          <a:solidFill>
            <a:srgbClr val="003B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a:extLst>
              <a:ext uri="{FF2B5EF4-FFF2-40B4-BE49-F238E27FC236}">
                <a16:creationId xmlns:a16="http://schemas.microsoft.com/office/drawing/2014/main" id="{8C0E0F34-F7A9-8D4B-9F49-A76F8B00661D}"/>
              </a:ext>
            </a:extLst>
          </p:cNvPr>
          <p:cNvSpPr>
            <a:spLocks noGrp="1"/>
          </p:cNvSpPr>
          <p:nvPr>
            <p:ph type="body" sz="quarter" idx="10" hasCustomPrompt="1"/>
          </p:nvPr>
        </p:nvSpPr>
        <p:spPr>
          <a:xfrm>
            <a:off x="935038" y="2571750"/>
            <a:ext cx="10321925" cy="1165225"/>
          </a:xfrm>
        </p:spPr>
        <p:txBody>
          <a:bodyPr anchor="ctr" anchorCtr="0"/>
          <a:lstStyle>
            <a:lvl1pPr marL="0" indent="0" algn="ctr">
              <a:buNone/>
              <a:defRPr sz="4800" b="1">
                <a:solidFill>
                  <a:srgbClr val="FFFFFF"/>
                </a:solidFill>
              </a:defRPr>
            </a:lvl1pPr>
          </a:lstStyle>
          <a:p>
            <a:pPr lvl="0"/>
            <a:r>
              <a:rPr lang="en-US" dirty="0"/>
              <a:t>Divider</a:t>
            </a:r>
          </a:p>
        </p:txBody>
      </p:sp>
    </p:spTree>
    <p:custDataLst>
      <p:tags r:id="rId1"/>
    </p:custDataLst>
    <p:extLst>
      <p:ext uri="{BB962C8B-B14F-4D97-AF65-F5344CB8AC3E}">
        <p14:creationId xmlns:p14="http://schemas.microsoft.com/office/powerpoint/2010/main" val="183029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idx="1"/>
          </p:nvPr>
        </p:nvSpPr>
        <p:spPr>
          <a:xfrm>
            <a:off x="925830" y="1490870"/>
            <a:ext cx="10287000" cy="4699047"/>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54133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
        <p:nvSpPr>
          <p:cNvPr id="3" name="Content Placeholder 2"/>
          <p:cNvSpPr>
            <a:spLocks noGrp="1"/>
          </p:cNvSpPr>
          <p:nvPr>
            <p:ph sz="half" idx="1"/>
          </p:nvPr>
        </p:nvSpPr>
        <p:spPr>
          <a:xfrm>
            <a:off x="914400" y="1461052"/>
            <a:ext cx="4855464"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415368" y="1461052"/>
            <a:ext cx="4862232" cy="47294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20104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Text Placeholder 2"/>
          <p:cNvSpPr>
            <a:spLocks noGrp="1"/>
          </p:cNvSpPr>
          <p:nvPr>
            <p:ph type="body" idx="1"/>
          </p:nvPr>
        </p:nvSpPr>
        <p:spPr>
          <a:xfrm>
            <a:off x="777240" y="1496187"/>
            <a:ext cx="4992624" cy="470916"/>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77240" y="2077278"/>
            <a:ext cx="4992624" cy="4390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1" name="Picture Placeholder 10">
            <a:extLst>
              <a:ext uri="{FF2B5EF4-FFF2-40B4-BE49-F238E27FC236}">
                <a16:creationId xmlns:a16="http://schemas.microsoft.com/office/drawing/2014/main" id="{A3169499-437D-8F4D-94AA-E2299357328F}"/>
              </a:ext>
            </a:extLst>
          </p:cNvPr>
          <p:cNvSpPr>
            <a:spLocks noGrp="1"/>
          </p:cNvSpPr>
          <p:nvPr>
            <p:ph type="pic" sz="quarter" idx="10"/>
          </p:nvPr>
        </p:nvSpPr>
        <p:spPr>
          <a:xfrm>
            <a:off x="6096000" y="1496186"/>
            <a:ext cx="5208588" cy="4556743"/>
          </a:xfrm>
        </p:spPr>
        <p:txBody>
          <a:bodyPr/>
          <a:lstStyle/>
          <a:p>
            <a:endParaRPr lang="en-US" dirty="0"/>
          </a:p>
        </p:txBody>
      </p:sp>
      <p:sp>
        <p:nvSpPr>
          <p:cNvPr id="12" name="Text Placeholder 8">
            <a:extLst>
              <a:ext uri="{FF2B5EF4-FFF2-40B4-BE49-F238E27FC236}">
                <a16:creationId xmlns:a16="http://schemas.microsoft.com/office/drawing/2014/main" id="{B116746D-2971-C346-AB96-03BED323E049}"/>
              </a:ext>
            </a:extLst>
          </p:cNvPr>
          <p:cNvSpPr>
            <a:spLocks noGrp="1"/>
          </p:cNvSpPr>
          <p:nvPr>
            <p:ph type="body" sz="quarter" idx="11" hasCustomPrompt="1"/>
          </p:nvPr>
        </p:nvSpPr>
        <p:spPr>
          <a:xfrm>
            <a:off x="6096000" y="6142515"/>
            <a:ext cx="5208588" cy="651192"/>
          </a:xfrm>
        </p:spPr>
        <p:txBody>
          <a:bodyPr/>
          <a:lstStyle>
            <a:lvl1pPr marL="0" indent="0">
              <a:buNone/>
              <a:defRPr sz="1000"/>
            </a:lvl1pPr>
          </a:lstStyle>
          <a:p>
            <a:pPr lvl="0"/>
            <a:r>
              <a:rPr lang="en-US" dirty="0"/>
              <a:t>Credit line FPO</a:t>
            </a:r>
          </a:p>
        </p:txBody>
      </p:sp>
    </p:spTree>
    <p:extLst>
      <p:ext uri="{BB962C8B-B14F-4D97-AF65-F5344CB8AC3E}">
        <p14:creationId xmlns:p14="http://schemas.microsoft.com/office/powerpoint/2010/main" val="426128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Click to edit Master title style</a:t>
            </a:r>
            <a:endParaRPr dirty="0"/>
          </a:p>
        </p:txBody>
      </p:sp>
    </p:spTree>
    <p:extLst>
      <p:ext uri="{BB962C8B-B14F-4D97-AF65-F5344CB8AC3E}">
        <p14:creationId xmlns:p14="http://schemas.microsoft.com/office/powerpoint/2010/main" val="264161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4" name="Text Placeholder 2"/>
          <p:cNvSpPr>
            <a:spLocks noGrp="1"/>
          </p:cNvSpPr>
          <p:nvPr>
            <p:ph type="body" sz="half" idx="2"/>
          </p:nvPr>
        </p:nvSpPr>
        <p:spPr>
          <a:xfrm>
            <a:off x="880110" y="1510748"/>
            <a:ext cx="4246582" cy="4404625"/>
          </a:xfrm>
        </p:spPr>
        <p:txBody>
          <a:bodyPr>
            <a:normAutofit/>
          </a:bodyPr>
          <a:lstStyle>
            <a:lvl1pPr marL="0" indent="0">
              <a:spcBef>
                <a:spcPts val="1500"/>
              </a:spcBef>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Text Placeholder 8">
            <a:extLst>
              <a:ext uri="{FF2B5EF4-FFF2-40B4-BE49-F238E27FC236}">
                <a16:creationId xmlns:a16="http://schemas.microsoft.com/office/drawing/2014/main" id="{752B3F09-47B3-324C-BCD8-DE2A52443CC0}"/>
              </a:ext>
            </a:extLst>
          </p:cNvPr>
          <p:cNvSpPr>
            <a:spLocks noGrp="1"/>
          </p:cNvSpPr>
          <p:nvPr>
            <p:ph type="body" sz="quarter" idx="10" hasCustomPrompt="1"/>
          </p:nvPr>
        </p:nvSpPr>
        <p:spPr>
          <a:xfrm>
            <a:off x="5518150" y="6046788"/>
            <a:ext cx="5792992" cy="651192"/>
          </a:xfrm>
        </p:spPr>
        <p:txBody>
          <a:bodyPr/>
          <a:lstStyle>
            <a:lvl1pPr marL="0" indent="0">
              <a:buNone/>
              <a:defRPr sz="1000"/>
            </a:lvl1pPr>
          </a:lstStyle>
          <a:p>
            <a:pPr lvl="0"/>
            <a:r>
              <a:rPr lang="en-US" dirty="0"/>
              <a:t>Credit line FPO</a:t>
            </a:r>
          </a:p>
        </p:txBody>
      </p:sp>
      <p:sp>
        <p:nvSpPr>
          <p:cNvPr id="11" name="Picture Placeholder 10">
            <a:extLst>
              <a:ext uri="{FF2B5EF4-FFF2-40B4-BE49-F238E27FC236}">
                <a16:creationId xmlns:a16="http://schemas.microsoft.com/office/drawing/2014/main" id="{8A3226D5-00A8-E049-8469-4BFBE39DD467}"/>
              </a:ext>
            </a:extLst>
          </p:cNvPr>
          <p:cNvSpPr>
            <a:spLocks noGrp="1"/>
          </p:cNvSpPr>
          <p:nvPr>
            <p:ph type="pic" sz="quarter" idx="11"/>
          </p:nvPr>
        </p:nvSpPr>
        <p:spPr>
          <a:xfrm>
            <a:off x="5518150" y="1508815"/>
            <a:ext cx="5792788" cy="4404624"/>
          </a:xfrm>
        </p:spPr>
        <p:txBody>
          <a:bodyPr/>
          <a:lstStyle/>
          <a:p>
            <a:endParaRPr lang="en-US" dirty="0"/>
          </a:p>
        </p:txBody>
      </p:sp>
    </p:spTree>
    <p:extLst>
      <p:ext uri="{BB962C8B-B14F-4D97-AF65-F5344CB8AC3E}">
        <p14:creationId xmlns:p14="http://schemas.microsoft.com/office/powerpoint/2010/main" val="311474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lvl1pPr>
              <a:defRPr sz="3000"/>
            </a:lvl1pPr>
          </a:lstStyle>
          <a:p>
            <a:r>
              <a:rPr lang="en-US"/>
              <a:t>Click to edit Master title style</a:t>
            </a:r>
            <a:endParaRPr/>
          </a:p>
        </p:txBody>
      </p:sp>
      <p:sp>
        <p:nvSpPr>
          <p:cNvPr id="3" name="Content Placeholder 3"/>
          <p:cNvSpPr>
            <a:spLocks noGrp="1"/>
          </p:cNvSpPr>
          <p:nvPr>
            <p:ph idx="1" hasCustomPrompt="1"/>
          </p:nvPr>
        </p:nvSpPr>
        <p:spPr>
          <a:xfrm>
            <a:off x="921496" y="1461052"/>
            <a:ext cx="3181874" cy="4895328"/>
          </a:xfrm>
        </p:spPr>
        <p:txBody>
          <a:bodyPr>
            <a:normAutofit/>
          </a:bodyPr>
          <a:lstStyle>
            <a:lvl1pPr marL="0" indent="0">
              <a:buNone/>
              <a:defRPr sz="2200"/>
            </a:lvl1pPr>
            <a:lvl2pPr marL="457200" indent="0">
              <a:buNone/>
              <a:defRPr sz="2000"/>
            </a:lvl2pPr>
            <a:lvl3pPr marL="914400" indent="0">
              <a:buNone/>
              <a:defRPr sz="1800"/>
            </a:lvl3pPr>
            <a:lvl4pPr marL="1371600" indent="0">
              <a:buNone/>
              <a:defRPr sz="1600"/>
            </a:lvl4pPr>
            <a:lvl5pPr marL="1828800" indent="0">
              <a:buNone/>
              <a:defRPr sz="1600"/>
            </a:lvl5pPr>
            <a:lvl6pPr>
              <a:defRPr sz="1600"/>
            </a:lvl6pPr>
            <a:lvl7pPr>
              <a:defRPr sz="1600"/>
            </a:lvl7pPr>
            <a:lvl8pPr>
              <a:defRPr sz="1600"/>
            </a:lvl8pPr>
            <a:lvl9pPr>
              <a:defRPr sz="1600"/>
            </a:lvl9pPr>
          </a:lstStyle>
          <a:p>
            <a:pPr lvl="0"/>
            <a:r>
              <a:rPr lang="en-US" dirty="0"/>
              <a:t>Sample text</a:t>
            </a:r>
            <a:endParaRPr dirty="0"/>
          </a:p>
        </p:txBody>
      </p:sp>
      <p:sp>
        <p:nvSpPr>
          <p:cNvPr id="7" name="Content Placeholder 3">
            <a:extLst>
              <a:ext uri="{FF2B5EF4-FFF2-40B4-BE49-F238E27FC236}">
                <a16:creationId xmlns:a16="http://schemas.microsoft.com/office/drawing/2014/main" id="{40A1ED7B-82D7-5A47-A193-C7C24693D3C4}"/>
              </a:ext>
            </a:extLst>
          </p:cNvPr>
          <p:cNvSpPr>
            <a:spLocks noGrp="1"/>
          </p:cNvSpPr>
          <p:nvPr>
            <p:ph idx="10" hasCustomPrompt="1"/>
          </p:nvPr>
        </p:nvSpPr>
        <p:spPr>
          <a:xfrm>
            <a:off x="448765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
        <p:nvSpPr>
          <p:cNvPr id="8" name="Content Placeholder 3">
            <a:extLst>
              <a:ext uri="{FF2B5EF4-FFF2-40B4-BE49-F238E27FC236}">
                <a16:creationId xmlns:a16="http://schemas.microsoft.com/office/drawing/2014/main" id="{43872FE9-5E92-4F44-8A71-024A081C439C}"/>
              </a:ext>
            </a:extLst>
          </p:cNvPr>
          <p:cNvSpPr>
            <a:spLocks noGrp="1"/>
          </p:cNvSpPr>
          <p:nvPr>
            <p:ph idx="11" hasCustomPrompt="1"/>
          </p:nvPr>
        </p:nvSpPr>
        <p:spPr>
          <a:xfrm>
            <a:off x="8053816" y="1461052"/>
            <a:ext cx="3181874" cy="4895328"/>
          </a:xfrm>
        </p:spPr>
        <p:txBody>
          <a:bodyPr>
            <a:normAutofit/>
          </a:bodyPr>
          <a:lstStyle>
            <a:lvl1pPr marL="0" indent="0">
              <a:buNone/>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Sample text</a:t>
            </a:r>
          </a:p>
        </p:txBody>
      </p:sp>
    </p:spTree>
    <p:extLst>
      <p:ext uri="{BB962C8B-B14F-4D97-AF65-F5344CB8AC3E}">
        <p14:creationId xmlns:p14="http://schemas.microsoft.com/office/powerpoint/2010/main" val="311169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8"/>
          <p:cNvSpPr/>
          <p:nvPr/>
        </p:nvSpPr>
        <p:spPr>
          <a:xfrm>
            <a:off x="0" y="0"/>
            <a:ext cx="12188952" cy="118872"/>
          </a:xfrm>
          <a:prstGeom prst="rect">
            <a:avLst/>
          </a:prstGeom>
          <a:solidFill>
            <a:srgbClr val="FFC4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0" i="0" dirty="0">
              <a:latin typeface="Arial" panose="020B0604020202020204" pitchFamily="34" charset="0"/>
            </a:endParaRPr>
          </a:p>
        </p:txBody>
      </p:sp>
      <p:sp>
        <p:nvSpPr>
          <p:cNvPr id="2" name="Title Placeholder 1"/>
          <p:cNvSpPr>
            <a:spLocks noGrp="1"/>
          </p:cNvSpPr>
          <p:nvPr>
            <p:ph type="title"/>
          </p:nvPr>
        </p:nvSpPr>
        <p:spPr bwMode="black">
          <a:xfrm>
            <a:off x="0" y="121033"/>
            <a:ext cx="12192000" cy="1002089"/>
          </a:xfrm>
          <a:prstGeom prst="rect">
            <a:avLst/>
          </a:prstGeom>
          <a:solidFill>
            <a:srgbClr val="003B74"/>
          </a:solidFill>
        </p:spPr>
        <p:txBody>
          <a:bodyPr vert="horz" lIns="914400" tIns="45720" rIns="914400" bIns="45720" rtlCol="0" anchor="ctr">
            <a:normAutofit/>
          </a:bodyPr>
          <a:lstStyle/>
          <a:p>
            <a:r>
              <a:rPr lang="en-US" dirty="0"/>
              <a:t>Click to edit Master title style</a:t>
            </a:r>
            <a:endParaRPr dirty="0"/>
          </a:p>
        </p:txBody>
      </p:sp>
      <p:sp>
        <p:nvSpPr>
          <p:cNvPr id="3" name="Text Placeholder 2"/>
          <p:cNvSpPr>
            <a:spLocks noGrp="1"/>
          </p:cNvSpPr>
          <p:nvPr>
            <p:ph type="body" idx="1"/>
          </p:nvPr>
        </p:nvSpPr>
        <p:spPr>
          <a:xfrm>
            <a:off x="891540" y="2203704"/>
            <a:ext cx="10435590" cy="398621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Rectangle 6">
            <a:extLst>
              <a:ext uri="{FF2B5EF4-FFF2-40B4-BE49-F238E27FC236}">
                <a16:creationId xmlns:a16="http://schemas.microsoft.com/office/drawing/2014/main" id="{21F38BD8-3F75-CE4C-AFEF-0C6B45F77F8C}"/>
              </a:ext>
            </a:extLst>
          </p:cNvPr>
          <p:cNvSpPr/>
          <p:nvPr userDrawn="1"/>
        </p:nvSpPr>
        <p:spPr>
          <a:xfrm rot="5400000">
            <a:off x="9544258" y="4245031"/>
            <a:ext cx="5010495" cy="215444"/>
          </a:xfrm>
          <a:prstGeom prst="rect">
            <a:avLst/>
          </a:prstGeom>
        </p:spPr>
        <p:txBody>
          <a:bodyPr wrap="square">
            <a:spAutoFit/>
          </a:bodyPr>
          <a:lstStyle/>
          <a:p>
            <a:r>
              <a:rPr lang="en-US" sz="800" dirty="0">
                <a:latin typeface="Arial" panose="020B0604020202020204" pitchFamily="34" charset="0"/>
                <a:cs typeface="Arial" panose="020B0604020202020204" pitchFamily="34" charset="0"/>
              </a:rPr>
              <a:t>Copyright © 2022 by Jones &amp; Bartlett Learning, LLC an Ascend Learning Company. www.jblearning.com</a:t>
            </a:r>
          </a:p>
        </p:txBody>
      </p:sp>
    </p:spTree>
    <p:custDataLst>
      <p:tags r:id="rId10"/>
    </p:custDataLst>
    <p:extLst>
      <p:ext uri="{BB962C8B-B14F-4D97-AF65-F5344CB8AC3E}">
        <p14:creationId xmlns:p14="http://schemas.microsoft.com/office/powerpoint/2010/main" val="287192102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2" r:id="rId4"/>
    <p:sldLayoutId id="2147483653" r:id="rId5"/>
    <p:sldLayoutId id="2147483654"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1" kern="1200">
          <a:solidFill>
            <a:schemeClr val="bg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1.xml"/><Relationship Id="rId7" Type="http://schemas.openxmlformats.org/officeDocument/2006/relationships/diagramColors" Target="../diagrams/colors5.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8.jpeg"/></Relationships>
</file>

<file path=ppt/slides/_rels/slide3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4.xml"/><Relationship Id="rId7" Type="http://schemas.openxmlformats.org/officeDocument/2006/relationships/diagramColors" Target="../diagrams/colors6.xml"/><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2.xml"/><Relationship Id="rId5" Type="http://schemas.openxmlformats.org/officeDocument/2006/relationships/image" Target="../media/image10.svg"/><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1.jpeg"/></Relationships>
</file>

<file path=ppt/slides/_rels/slide4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7.xml"/><Relationship Id="rId7" Type="http://schemas.openxmlformats.org/officeDocument/2006/relationships/diagramColors" Target="../diagrams/colors7.xml"/><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12.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ubtitle 14">
            <a:extLst>
              <a:ext uri="{FF2B5EF4-FFF2-40B4-BE49-F238E27FC236}">
                <a16:creationId xmlns:a16="http://schemas.microsoft.com/office/drawing/2014/main" id="{CF4F1586-DE6A-1A40-AEF4-23ADA41937E4}"/>
              </a:ext>
            </a:extLst>
          </p:cNvPr>
          <p:cNvSpPr>
            <a:spLocks noGrp="1"/>
          </p:cNvSpPr>
          <p:nvPr>
            <p:ph type="subTitle" idx="1"/>
          </p:nvPr>
        </p:nvSpPr>
        <p:spPr/>
        <p:txBody>
          <a:bodyPr/>
          <a:lstStyle/>
          <a:p>
            <a:r>
              <a:rPr lang="en-US" dirty="0"/>
              <a:t>CHAPTER 8</a:t>
            </a:r>
          </a:p>
        </p:txBody>
      </p:sp>
      <p:sp>
        <p:nvSpPr>
          <p:cNvPr id="19" name="Title 18">
            <a:extLst>
              <a:ext uri="{FF2B5EF4-FFF2-40B4-BE49-F238E27FC236}">
                <a16:creationId xmlns:a16="http://schemas.microsoft.com/office/drawing/2014/main" id="{A58A35F8-EA88-094E-8EAD-88FE6A07C447}"/>
              </a:ext>
            </a:extLst>
          </p:cNvPr>
          <p:cNvSpPr>
            <a:spLocks noGrp="1"/>
          </p:cNvSpPr>
          <p:nvPr>
            <p:ph type="ctrTitle"/>
          </p:nvPr>
        </p:nvSpPr>
        <p:spPr/>
        <p:txBody>
          <a:bodyPr/>
          <a:lstStyle/>
          <a:p>
            <a:r>
              <a:rPr lang="en-US" dirty="0"/>
              <a:t>Layer 3 Networking</a:t>
            </a:r>
          </a:p>
        </p:txBody>
      </p:sp>
      <p:pic>
        <p:nvPicPr>
          <p:cNvPr id="23" name="Picture Placeholder 22">
            <a:extLst>
              <a:ext uri="{FF2B5EF4-FFF2-40B4-BE49-F238E27FC236}">
                <a16:creationId xmlns:a16="http://schemas.microsoft.com/office/drawing/2014/main" id="{DE3B0E28-485E-BB45-B53C-65FC375BD2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8140977" y="460749"/>
            <a:ext cx="3523146" cy="5936502"/>
          </a:xfrm>
        </p:spPr>
      </p:pic>
    </p:spTree>
    <p:custDataLst>
      <p:tags r:id="rId1"/>
    </p:custDataLst>
    <p:extLst>
      <p:ext uri="{BB962C8B-B14F-4D97-AF65-F5344CB8AC3E}">
        <p14:creationId xmlns:p14="http://schemas.microsoft.com/office/powerpoint/2010/main" val="17326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88CB-0056-5E0C-647F-D3CA9A5FE075}"/>
              </a:ext>
            </a:extLst>
          </p:cNvPr>
          <p:cNvSpPr>
            <a:spLocks noGrp="1"/>
          </p:cNvSpPr>
          <p:nvPr>
            <p:ph type="title"/>
          </p:nvPr>
        </p:nvSpPr>
        <p:spPr/>
        <p:txBody>
          <a:bodyPr/>
          <a:lstStyle/>
          <a:p>
            <a:r>
              <a:rPr lang="en-US" dirty="0"/>
              <a:t>Routing Tables</a:t>
            </a:r>
          </a:p>
        </p:txBody>
      </p:sp>
      <p:sp>
        <p:nvSpPr>
          <p:cNvPr id="5" name="Content Placeholder 4">
            <a:extLst>
              <a:ext uri="{FF2B5EF4-FFF2-40B4-BE49-F238E27FC236}">
                <a16:creationId xmlns:a16="http://schemas.microsoft.com/office/drawing/2014/main" id="{573BCD91-9380-BA5C-D7F3-769F7546D979}"/>
              </a:ext>
            </a:extLst>
          </p:cNvPr>
          <p:cNvSpPr>
            <a:spLocks noGrp="1"/>
          </p:cNvSpPr>
          <p:nvPr>
            <p:ph idx="1"/>
          </p:nvPr>
        </p:nvSpPr>
        <p:spPr/>
        <p:txBody>
          <a:bodyPr/>
          <a:lstStyle/>
          <a:p>
            <a:r>
              <a:rPr lang="en-US" dirty="0">
                <a:solidFill>
                  <a:srgbClr val="333333"/>
                </a:solidFill>
                <a:effectLst/>
                <a:latin typeface="Helvetica" pitchFamily="2" charset="0"/>
              </a:rPr>
              <a:t>Each entry in a routing table specifies one particular route</a:t>
            </a:r>
            <a:r>
              <a:rPr lang="en-US" dirty="0">
                <a:solidFill>
                  <a:srgbClr val="333333"/>
                </a:solidFill>
                <a:latin typeface="Helvetica" pitchFamily="2" charset="0"/>
              </a:rPr>
              <a:t> </a:t>
            </a:r>
            <a:r>
              <a:rPr lang="en-US" dirty="0">
                <a:solidFill>
                  <a:srgbClr val="333333"/>
                </a:solidFill>
                <a:effectLst/>
                <a:latin typeface="Helvetica" pitchFamily="2" charset="0"/>
              </a:rPr>
              <a:t>(path or link). </a:t>
            </a:r>
          </a:p>
          <a:p>
            <a:r>
              <a:rPr lang="en-US" dirty="0">
                <a:solidFill>
                  <a:srgbClr val="333333"/>
                </a:solidFill>
                <a:effectLst/>
                <a:latin typeface="Helvetica" pitchFamily="2" charset="0"/>
              </a:rPr>
              <a:t>All routing tables should contain at least one entry—a </a:t>
            </a:r>
            <a:r>
              <a:rPr lang="en-US" dirty="0">
                <a:solidFill>
                  <a:srgbClr val="000000"/>
                </a:solidFill>
                <a:effectLst/>
                <a:latin typeface="Helvetica" pitchFamily="2" charset="0"/>
              </a:rPr>
              <a:t>default route</a:t>
            </a:r>
            <a:r>
              <a:rPr lang="en-US" dirty="0">
                <a:solidFill>
                  <a:srgbClr val="333333"/>
                </a:solidFill>
                <a:effectLst/>
                <a:latin typeface="Helvetica" pitchFamily="2" charset="0"/>
              </a:rPr>
              <a:t>. </a:t>
            </a:r>
          </a:p>
          <a:p>
            <a:r>
              <a:rPr lang="en-US" dirty="0">
                <a:solidFill>
                  <a:srgbClr val="333333"/>
                </a:solidFill>
                <a:effectLst/>
                <a:latin typeface="Helvetica" pitchFamily="2" charset="0"/>
              </a:rPr>
              <a:t>A default route is the specified route that an IP packet should take from the source device when no other specific route is identified. </a:t>
            </a:r>
          </a:p>
          <a:p>
            <a:r>
              <a:rPr lang="en-US" dirty="0">
                <a:solidFill>
                  <a:srgbClr val="333333"/>
                </a:solidFill>
                <a:effectLst/>
                <a:latin typeface="Helvetica" pitchFamily="2" charset="0"/>
              </a:rPr>
              <a:t>An </a:t>
            </a:r>
            <a:r>
              <a:rPr lang="en-US" dirty="0">
                <a:solidFill>
                  <a:srgbClr val="000000"/>
                </a:solidFill>
                <a:effectLst/>
                <a:latin typeface="Helvetica" pitchFamily="2" charset="0"/>
              </a:rPr>
              <a:t>IP default gateway</a:t>
            </a:r>
            <a:r>
              <a:rPr lang="en-US" dirty="0">
                <a:solidFill>
                  <a:srgbClr val="333333"/>
                </a:solidFill>
                <a:latin typeface="Helvetica" pitchFamily="2" charset="0"/>
              </a:rPr>
              <a:t> </a:t>
            </a:r>
            <a:r>
              <a:rPr lang="en-US" dirty="0">
                <a:solidFill>
                  <a:srgbClr val="000000"/>
                </a:solidFill>
                <a:effectLst/>
                <a:latin typeface="Helvetica" pitchFamily="2" charset="0"/>
              </a:rPr>
              <a:t>router </a:t>
            </a:r>
            <a:r>
              <a:rPr lang="en-US" dirty="0">
                <a:solidFill>
                  <a:srgbClr val="333333"/>
                </a:solidFill>
                <a:effectLst/>
                <a:latin typeface="Helvetica" pitchFamily="2" charset="0"/>
              </a:rPr>
              <a:t>is the router that acts as that workstation’s gateway to exit the LAN. </a:t>
            </a:r>
          </a:p>
          <a:p>
            <a:endParaRPr lang="en-US" dirty="0"/>
          </a:p>
        </p:txBody>
      </p:sp>
    </p:spTree>
    <p:extLst>
      <p:ext uri="{BB962C8B-B14F-4D97-AF65-F5344CB8AC3E}">
        <p14:creationId xmlns:p14="http://schemas.microsoft.com/office/powerpoint/2010/main" val="54564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xfrm>
            <a:off x="0" y="121033"/>
            <a:ext cx="12192000" cy="1002089"/>
          </a:xfrm>
        </p:spPr>
        <p:txBody>
          <a:bodyPr anchor="ctr">
            <a:normAutofit/>
          </a:bodyPr>
          <a:lstStyle/>
          <a:p>
            <a:r>
              <a:rPr lang="en-US" dirty="0"/>
              <a:t>Routing Tables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sz="half" idx="1"/>
          </p:nvPr>
        </p:nvSpPr>
        <p:spPr>
          <a:xfrm>
            <a:off x="914400" y="1461052"/>
            <a:ext cx="7579360" cy="4729436"/>
          </a:xfrm>
        </p:spPr>
        <p:txBody>
          <a:bodyPr>
            <a:noAutofit/>
          </a:bodyPr>
          <a:lstStyle/>
          <a:p>
            <a:pPr>
              <a:lnSpc>
                <a:spcPct val="90000"/>
              </a:lnSpc>
            </a:pPr>
            <a:r>
              <a:rPr lang="en-US" dirty="0"/>
              <a:t>Routing tables should contain at least one entry—a default route</a:t>
            </a:r>
          </a:p>
          <a:p>
            <a:pPr lvl="1">
              <a:lnSpc>
                <a:spcPct val="90000"/>
              </a:lnSpc>
            </a:pPr>
            <a:r>
              <a:rPr lang="en-US" dirty="0"/>
              <a:t>Default route is the specified route that an IP packet should take from the source device when no other specific route is identified</a:t>
            </a:r>
          </a:p>
          <a:p>
            <a:pPr>
              <a:lnSpc>
                <a:spcPct val="90000"/>
              </a:lnSpc>
            </a:pPr>
            <a:r>
              <a:rPr lang="en-US" dirty="0"/>
              <a:t>Routing table entry typically consists of the following:</a:t>
            </a:r>
          </a:p>
          <a:p>
            <a:pPr lvl="1">
              <a:lnSpc>
                <a:spcPct val="90000"/>
              </a:lnSpc>
            </a:pPr>
            <a:r>
              <a:rPr lang="en-US" dirty="0"/>
              <a:t>Network ID or host internetwork logical address</a:t>
            </a:r>
          </a:p>
          <a:p>
            <a:pPr lvl="1">
              <a:lnSpc>
                <a:spcPct val="90000"/>
              </a:lnSpc>
            </a:pPr>
            <a:r>
              <a:rPr lang="en-US" dirty="0"/>
              <a:t>Subnet or prefix mask to extract the network ID from the destination IP address</a:t>
            </a:r>
          </a:p>
          <a:p>
            <a:pPr lvl="1">
              <a:lnSpc>
                <a:spcPct val="90000"/>
              </a:lnSpc>
            </a:pPr>
            <a:r>
              <a:rPr lang="en-US" dirty="0"/>
              <a:t>Forwarding address</a:t>
            </a:r>
          </a:p>
          <a:p>
            <a:pPr lvl="1">
              <a:lnSpc>
                <a:spcPct val="90000"/>
              </a:lnSpc>
            </a:pPr>
            <a:r>
              <a:rPr lang="en-US" dirty="0"/>
              <a:t>Interface port associated with the network ID</a:t>
            </a:r>
          </a:p>
          <a:p>
            <a:pPr lvl="1">
              <a:lnSpc>
                <a:spcPct val="90000"/>
              </a:lnSpc>
            </a:pPr>
            <a:r>
              <a:rPr lang="en-US" dirty="0"/>
              <a:t>Routing metric</a:t>
            </a:r>
          </a:p>
          <a:p>
            <a:pPr>
              <a:lnSpc>
                <a:spcPct val="90000"/>
              </a:lnSpc>
            </a:pPr>
            <a:endParaRPr lang="en-US" dirty="0"/>
          </a:p>
          <a:p>
            <a:pPr>
              <a:lnSpc>
                <a:spcPct val="90000"/>
              </a:lnSpc>
            </a:pPr>
            <a:endParaRPr lang="en-US" dirty="0"/>
          </a:p>
        </p:txBody>
      </p:sp>
      <p:pic>
        <p:nvPicPr>
          <p:cNvPr id="4" name="Graphic 3" descr="Table outline">
            <a:extLst>
              <a:ext uri="{FF2B5EF4-FFF2-40B4-BE49-F238E27FC236}">
                <a16:creationId xmlns:a16="http://schemas.microsoft.com/office/drawing/2014/main" id="{7AB34E5C-AB77-4D13-A8FF-70F2285C620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3394" y="2445026"/>
            <a:ext cx="2761488" cy="2761488"/>
          </a:xfrm>
          <a:prstGeom prst="rect">
            <a:avLst/>
          </a:prstGeom>
        </p:spPr>
      </p:pic>
    </p:spTree>
    <p:custDataLst>
      <p:tags r:id="rId1"/>
    </p:custDataLst>
    <p:extLst>
      <p:ext uri="{BB962C8B-B14F-4D97-AF65-F5344CB8AC3E}">
        <p14:creationId xmlns:p14="http://schemas.microsoft.com/office/powerpoint/2010/main" val="3420257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D0C5F06-BE04-3EF1-CD7E-DEB800D77F4B}"/>
              </a:ext>
            </a:extLst>
          </p:cNvPr>
          <p:cNvSpPr>
            <a:spLocks noGrp="1"/>
          </p:cNvSpPr>
          <p:nvPr>
            <p:ph type="title"/>
          </p:nvPr>
        </p:nvSpPr>
        <p:spPr/>
        <p:txBody>
          <a:bodyPr/>
          <a:lstStyle/>
          <a:p>
            <a:r>
              <a:rPr lang="en-US" dirty="0"/>
              <a:t>Routing Tables</a:t>
            </a:r>
          </a:p>
        </p:txBody>
      </p:sp>
      <p:sp>
        <p:nvSpPr>
          <p:cNvPr id="6" name="Content Placeholder 5">
            <a:extLst>
              <a:ext uri="{FF2B5EF4-FFF2-40B4-BE49-F238E27FC236}">
                <a16:creationId xmlns:a16="http://schemas.microsoft.com/office/drawing/2014/main" id="{737D3319-7390-19DB-1620-9EBC12393467}"/>
              </a:ext>
            </a:extLst>
          </p:cNvPr>
          <p:cNvSpPr>
            <a:spLocks noGrp="1"/>
          </p:cNvSpPr>
          <p:nvPr>
            <p:ph idx="1"/>
          </p:nvPr>
        </p:nvSpPr>
        <p:spPr/>
        <p:txBody>
          <a:bodyPr>
            <a:normAutofit lnSpcReduction="10000"/>
          </a:bodyPr>
          <a:lstStyle/>
          <a:p>
            <a:r>
              <a:rPr lang="en-US" dirty="0">
                <a:solidFill>
                  <a:srgbClr val="333333"/>
                </a:solidFill>
                <a:effectLst/>
                <a:latin typeface="Helvetica" pitchFamily="2" charset="0"/>
              </a:rPr>
              <a:t>If the destination address of the packet to be forwarded matches an entry in the routing table, the metric value is examined to determine whether this route has the lowest </a:t>
            </a:r>
            <a:r>
              <a:rPr lang="en-US" dirty="0">
                <a:solidFill>
                  <a:srgbClr val="000000"/>
                </a:solidFill>
                <a:effectLst/>
                <a:latin typeface="Helvetica" pitchFamily="2" charset="0"/>
              </a:rPr>
              <a:t>cost</a:t>
            </a:r>
            <a:r>
              <a:rPr lang="en-US" dirty="0">
                <a:solidFill>
                  <a:srgbClr val="333333"/>
                </a:solidFill>
                <a:latin typeface="Helvetica" pitchFamily="2" charset="0"/>
              </a:rPr>
              <a:t> </a:t>
            </a:r>
            <a:r>
              <a:rPr lang="en-US" dirty="0">
                <a:solidFill>
                  <a:srgbClr val="333333"/>
                </a:solidFill>
                <a:effectLst/>
                <a:latin typeface="Helvetica" pitchFamily="2" charset="0"/>
              </a:rPr>
              <a:t>(meaning the lowest metric value of the available routes). </a:t>
            </a:r>
          </a:p>
          <a:p>
            <a:r>
              <a:rPr lang="en-US" dirty="0">
                <a:solidFill>
                  <a:srgbClr val="333333"/>
                </a:solidFill>
                <a:effectLst/>
                <a:latin typeface="Helvetica" pitchFamily="2" charset="0"/>
              </a:rPr>
              <a:t>If</a:t>
            </a:r>
            <a:r>
              <a:rPr lang="en-US" dirty="0">
                <a:solidFill>
                  <a:srgbClr val="333333"/>
                </a:solidFill>
                <a:latin typeface="Helvetica" pitchFamily="2" charset="0"/>
              </a:rPr>
              <a:t> </a:t>
            </a:r>
            <a:r>
              <a:rPr lang="en-US" dirty="0">
                <a:solidFill>
                  <a:srgbClr val="333333"/>
                </a:solidFill>
                <a:effectLst/>
                <a:latin typeface="Helvetica" pitchFamily="2" charset="0"/>
              </a:rPr>
              <a:t>multiple routes are available, the route with the lowest cost is chosen, and the packet is forwarded on its link. </a:t>
            </a:r>
          </a:p>
          <a:p>
            <a:r>
              <a:rPr lang="en-US" dirty="0">
                <a:solidFill>
                  <a:srgbClr val="333333"/>
                </a:solidFill>
                <a:effectLst/>
                <a:latin typeface="Helvetica" pitchFamily="2" charset="0"/>
              </a:rPr>
              <a:t>If only one route is available, it is used.</a:t>
            </a:r>
          </a:p>
          <a:p>
            <a:r>
              <a:rPr lang="en-US" dirty="0">
                <a:solidFill>
                  <a:srgbClr val="333333"/>
                </a:solidFill>
                <a:effectLst/>
                <a:latin typeface="Helvetica" pitchFamily="2" charset="0"/>
              </a:rPr>
              <a:t>Entries in a routing table, which is kept in the router’s main memory, reference directly connected networks and/or remotely connected networks. </a:t>
            </a:r>
          </a:p>
          <a:p>
            <a:r>
              <a:rPr lang="en-US" dirty="0">
                <a:solidFill>
                  <a:srgbClr val="333333"/>
                </a:solidFill>
                <a:effectLst/>
                <a:latin typeface="Helvetica" pitchFamily="2" charset="0"/>
              </a:rPr>
              <a:t>Directly connected networks are those in which one router is linked to another router by a direct connection. </a:t>
            </a:r>
          </a:p>
          <a:p>
            <a:r>
              <a:rPr lang="en-US" dirty="0">
                <a:solidFill>
                  <a:srgbClr val="333333"/>
                </a:solidFill>
                <a:effectLst/>
                <a:latin typeface="Helvetica" pitchFamily="2" charset="0"/>
              </a:rPr>
              <a:t>A message routed to a remotely connected router must pass through an intermediary router.</a:t>
            </a:r>
          </a:p>
          <a:p>
            <a:endParaRPr lang="en-US" dirty="0">
              <a:solidFill>
                <a:srgbClr val="333333"/>
              </a:solidFill>
              <a:effectLst/>
              <a:latin typeface="Helvetica" pitchFamily="2" charset="0"/>
            </a:endParaRPr>
          </a:p>
          <a:p>
            <a:endParaRPr lang="en-US" dirty="0"/>
          </a:p>
        </p:txBody>
      </p:sp>
    </p:spTree>
    <p:extLst>
      <p:ext uri="{BB962C8B-B14F-4D97-AF65-F5344CB8AC3E}">
        <p14:creationId xmlns:p14="http://schemas.microsoft.com/office/powerpoint/2010/main" val="421587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“Show IP” Output</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endParaRPr lang="en-US" dirty="0"/>
          </a:p>
          <a:p>
            <a:endParaRPr lang="en-US" dirty="0"/>
          </a:p>
        </p:txBody>
      </p:sp>
      <p:pic>
        <p:nvPicPr>
          <p:cNvPr id="4" name="Picture 3" descr="Text&#10;&#10;Description automatically generated">
            <a:extLst>
              <a:ext uri="{FF2B5EF4-FFF2-40B4-BE49-F238E27FC236}">
                <a16:creationId xmlns:a16="http://schemas.microsoft.com/office/drawing/2014/main" id="{D744A51C-A242-4764-AE9B-447E2E2516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1110" y="1593214"/>
            <a:ext cx="7789780" cy="4269105"/>
          </a:xfrm>
          <a:prstGeom prst="rect">
            <a:avLst/>
          </a:prstGeom>
          <a:ln w="50800">
            <a:solidFill>
              <a:schemeClr val="bg2">
                <a:lumMod val="95000"/>
              </a:schemeClr>
            </a:solidFill>
          </a:ln>
        </p:spPr>
      </p:pic>
    </p:spTree>
    <p:custDataLst>
      <p:tags r:id="rId1"/>
    </p:custDataLst>
    <p:extLst>
      <p:ext uri="{BB962C8B-B14F-4D97-AF65-F5344CB8AC3E}">
        <p14:creationId xmlns:p14="http://schemas.microsoft.com/office/powerpoint/2010/main" val="365442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222890-E86E-12CD-6091-39772669C27F}"/>
              </a:ext>
            </a:extLst>
          </p:cNvPr>
          <p:cNvSpPr>
            <a:spLocks noGrp="1"/>
          </p:cNvSpPr>
          <p:nvPr>
            <p:ph type="title"/>
          </p:nvPr>
        </p:nvSpPr>
        <p:spPr/>
        <p:txBody>
          <a:bodyPr/>
          <a:lstStyle/>
          <a:p>
            <a:r>
              <a:rPr lang="en-US" dirty="0"/>
              <a:t>Routing Protocols</a:t>
            </a:r>
          </a:p>
        </p:txBody>
      </p:sp>
      <p:sp>
        <p:nvSpPr>
          <p:cNvPr id="3" name="Content Placeholder 2">
            <a:extLst>
              <a:ext uri="{FF2B5EF4-FFF2-40B4-BE49-F238E27FC236}">
                <a16:creationId xmlns:a16="http://schemas.microsoft.com/office/drawing/2014/main" id="{9D12E73A-4D29-BB98-B645-B37F9D383695}"/>
              </a:ext>
            </a:extLst>
          </p:cNvPr>
          <p:cNvSpPr>
            <a:spLocks noGrp="1"/>
          </p:cNvSpPr>
          <p:nvPr>
            <p:ph sz="half" idx="1"/>
          </p:nvPr>
        </p:nvSpPr>
        <p:spPr/>
        <p:txBody>
          <a:bodyPr>
            <a:normAutofit fontScale="85000" lnSpcReduction="20000"/>
          </a:bodyPr>
          <a:lstStyle/>
          <a:p>
            <a:r>
              <a:rPr lang="en-US" dirty="0">
                <a:effectLst/>
                <a:latin typeface="Helvetica" pitchFamily="2" charset="0"/>
              </a:rPr>
              <a:t>IPV4</a:t>
            </a:r>
          </a:p>
          <a:p>
            <a:r>
              <a:rPr lang="en-US" dirty="0">
                <a:solidFill>
                  <a:srgbClr val="333333"/>
                </a:solidFill>
                <a:effectLst/>
                <a:latin typeface="Helvetica" pitchFamily="2" charset="0"/>
              </a:rPr>
              <a:t>Routing Information Protocol</a:t>
            </a:r>
          </a:p>
          <a:p>
            <a:r>
              <a:rPr lang="en-US" dirty="0">
                <a:solidFill>
                  <a:srgbClr val="333333"/>
                </a:solidFill>
                <a:effectLst/>
                <a:latin typeface="Helvetica" pitchFamily="2" charset="0"/>
              </a:rPr>
              <a:t>(RIP/RIPv2)</a:t>
            </a:r>
          </a:p>
          <a:p>
            <a:r>
              <a:rPr lang="en-US" dirty="0">
                <a:solidFill>
                  <a:srgbClr val="333333"/>
                </a:solidFill>
                <a:effectLst/>
                <a:latin typeface="Helvetica" pitchFamily="2" charset="0"/>
              </a:rPr>
              <a:t>Intermediate System-to-</a:t>
            </a:r>
            <a:r>
              <a:rPr lang="en-US" dirty="0" err="1">
                <a:solidFill>
                  <a:srgbClr val="333333"/>
                </a:solidFill>
                <a:effectLst/>
                <a:latin typeface="Helvetica" pitchFamily="2" charset="0"/>
              </a:rPr>
              <a:t>lntermediate</a:t>
            </a:r>
            <a:endParaRPr lang="en-US" dirty="0">
              <a:solidFill>
                <a:srgbClr val="333333"/>
              </a:solidFill>
              <a:effectLst/>
              <a:latin typeface="Helvetica" pitchFamily="2" charset="0"/>
            </a:endParaRPr>
          </a:p>
          <a:p>
            <a:r>
              <a:rPr lang="en-US" dirty="0">
                <a:solidFill>
                  <a:srgbClr val="333333"/>
                </a:solidFill>
                <a:effectLst/>
                <a:latin typeface="Helvetica" pitchFamily="2" charset="0"/>
              </a:rPr>
              <a:t>System (IS-IS)</a:t>
            </a:r>
          </a:p>
          <a:p>
            <a:r>
              <a:rPr lang="en-US" dirty="0">
                <a:solidFill>
                  <a:srgbClr val="333333"/>
                </a:solidFill>
                <a:effectLst/>
                <a:latin typeface="Helvetica" pitchFamily="2" charset="0"/>
              </a:rPr>
              <a:t>Open Shortest Path First (OSPFv2)</a:t>
            </a:r>
          </a:p>
          <a:p>
            <a:r>
              <a:rPr lang="en-US" dirty="0">
                <a:solidFill>
                  <a:srgbClr val="333333"/>
                </a:solidFill>
                <a:effectLst/>
                <a:latin typeface="Helvetica" pitchFamily="2" charset="0"/>
              </a:rPr>
              <a:t>Border Gateway Protocol 4 (BGP4) </a:t>
            </a:r>
          </a:p>
          <a:p>
            <a:endParaRPr lang="en-US" dirty="0">
              <a:solidFill>
                <a:srgbClr val="333333"/>
              </a:solidFill>
              <a:effectLst/>
              <a:latin typeface="Helvetica" pitchFamily="2" charset="0"/>
            </a:endParaRPr>
          </a:p>
          <a:p>
            <a:r>
              <a:rPr lang="en-US" dirty="0">
                <a:solidFill>
                  <a:srgbClr val="333333"/>
                </a:solidFill>
                <a:effectLst/>
                <a:latin typeface="Helvetica" pitchFamily="2" charset="0"/>
              </a:rPr>
              <a:t>Interior Gateway Routing Protocol(IGRP) (Cisco proprietary)</a:t>
            </a:r>
          </a:p>
          <a:p>
            <a:r>
              <a:rPr lang="en-US" dirty="0">
                <a:solidFill>
                  <a:srgbClr val="333333"/>
                </a:solidFill>
                <a:effectLst/>
                <a:latin typeface="Helvetica" pitchFamily="2" charset="0"/>
              </a:rPr>
              <a:t>Enhanced IGRP (EIGRP) (Cisco proprietary)</a:t>
            </a:r>
          </a:p>
          <a:p>
            <a:endParaRPr lang="en-US" dirty="0"/>
          </a:p>
        </p:txBody>
      </p:sp>
      <p:sp>
        <p:nvSpPr>
          <p:cNvPr id="5" name="Content Placeholder 4">
            <a:extLst>
              <a:ext uri="{FF2B5EF4-FFF2-40B4-BE49-F238E27FC236}">
                <a16:creationId xmlns:a16="http://schemas.microsoft.com/office/drawing/2014/main" id="{67EFEB5C-F3F8-8BAC-7745-7A510E0F0CE3}"/>
              </a:ext>
            </a:extLst>
          </p:cNvPr>
          <p:cNvSpPr>
            <a:spLocks noGrp="1"/>
          </p:cNvSpPr>
          <p:nvPr>
            <p:ph sz="half" idx="2"/>
          </p:nvPr>
        </p:nvSpPr>
        <p:spPr/>
        <p:txBody>
          <a:bodyPr/>
          <a:lstStyle/>
          <a:p>
            <a:r>
              <a:rPr lang="en-US" dirty="0">
                <a:effectLst/>
                <a:latin typeface="Helvetica" pitchFamily="2" charset="0"/>
              </a:rPr>
              <a:t>IPV6</a:t>
            </a:r>
          </a:p>
          <a:p>
            <a:r>
              <a:rPr lang="en-US" dirty="0" err="1">
                <a:solidFill>
                  <a:srgbClr val="333333"/>
                </a:solidFill>
                <a:effectLst/>
                <a:latin typeface="Helvetica" pitchFamily="2" charset="0"/>
              </a:rPr>
              <a:t>RIPng</a:t>
            </a:r>
            <a:endParaRPr lang="en-US" dirty="0">
              <a:solidFill>
                <a:srgbClr val="333333"/>
              </a:solidFill>
              <a:effectLst/>
              <a:latin typeface="Helvetica" pitchFamily="2" charset="0"/>
            </a:endParaRPr>
          </a:p>
          <a:p>
            <a:r>
              <a:rPr lang="en-US" dirty="0">
                <a:solidFill>
                  <a:srgbClr val="333333"/>
                </a:solidFill>
                <a:effectLst/>
                <a:latin typeface="Helvetica" pitchFamily="2" charset="0"/>
              </a:rPr>
              <a:t>IS-IS for IPv6</a:t>
            </a:r>
          </a:p>
          <a:p>
            <a:r>
              <a:rPr lang="en-US" dirty="0">
                <a:solidFill>
                  <a:srgbClr val="333333"/>
                </a:solidFill>
                <a:effectLst/>
                <a:latin typeface="Helvetica" pitchFamily="2" charset="0"/>
              </a:rPr>
              <a:t>OSPFv3</a:t>
            </a:r>
          </a:p>
          <a:p>
            <a:r>
              <a:rPr lang="en-US" dirty="0">
                <a:solidFill>
                  <a:srgbClr val="333333"/>
                </a:solidFill>
                <a:effectLst/>
                <a:latin typeface="Helvetica" pitchFamily="2" charset="0"/>
              </a:rPr>
              <a:t>Multiprotocol</a:t>
            </a:r>
          </a:p>
          <a:p>
            <a:r>
              <a:rPr lang="en-US" dirty="0">
                <a:solidFill>
                  <a:srgbClr val="333333"/>
                </a:solidFill>
                <a:effectLst/>
                <a:latin typeface="Helvetica" pitchFamily="2" charset="0"/>
              </a:rPr>
              <a:t>BGP (MP-BGP)</a:t>
            </a:r>
          </a:p>
          <a:p>
            <a:r>
              <a:rPr lang="en-US" dirty="0">
                <a:solidFill>
                  <a:srgbClr val="333333"/>
                </a:solidFill>
                <a:effectLst/>
                <a:latin typeface="Helvetica" pitchFamily="2" charset="0"/>
              </a:rPr>
              <a:t>(not available)</a:t>
            </a:r>
          </a:p>
          <a:p>
            <a:endParaRPr lang="en-US" dirty="0">
              <a:solidFill>
                <a:srgbClr val="333333"/>
              </a:solidFill>
              <a:latin typeface="Helvetica" pitchFamily="2" charset="0"/>
            </a:endParaRPr>
          </a:p>
          <a:p>
            <a:r>
              <a:rPr lang="en-US" dirty="0">
                <a:solidFill>
                  <a:srgbClr val="333333"/>
                </a:solidFill>
                <a:effectLst/>
                <a:latin typeface="Helvetica" pitchFamily="2" charset="0"/>
              </a:rPr>
              <a:t>EIGRP for IPv6</a:t>
            </a:r>
          </a:p>
          <a:p>
            <a:endParaRPr lang="en-US" dirty="0">
              <a:solidFill>
                <a:srgbClr val="333333"/>
              </a:solidFill>
              <a:effectLst/>
              <a:latin typeface="Helvetica" pitchFamily="2" charset="0"/>
            </a:endParaRPr>
          </a:p>
          <a:p>
            <a:endParaRPr lang="en-US" dirty="0"/>
          </a:p>
        </p:txBody>
      </p:sp>
    </p:spTree>
    <p:extLst>
      <p:ext uri="{BB962C8B-B14F-4D97-AF65-F5344CB8AC3E}">
        <p14:creationId xmlns:p14="http://schemas.microsoft.com/office/powerpoint/2010/main" val="167320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F725-54CC-FE9D-A403-E59E6F7A5536}"/>
              </a:ext>
            </a:extLst>
          </p:cNvPr>
          <p:cNvSpPr>
            <a:spLocks noGrp="1"/>
          </p:cNvSpPr>
          <p:nvPr>
            <p:ph type="title"/>
          </p:nvPr>
        </p:nvSpPr>
        <p:spPr/>
        <p:txBody>
          <a:bodyPr/>
          <a:lstStyle/>
          <a:p>
            <a:r>
              <a:rPr lang="en-US" dirty="0">
                <a:ea typeface="ＭＳ Ｐゴシック" pitchFamily="34" charset="-128"/>
              </a:rPr>
              <a:t>Routed Protocols</a:t>
            </a:r>
            <a:endParaRPr lang="en-US" dirty="0"/>
          </a:p>
        </p:txBody>
      </p:sp>
      <p:sp>
        <p:nvSpPr>
          <p:cNvPr id="3" name="Content Placeholder 2">
            <a:extLst>
              <a:ext uri="{FF2B5EF4-FFF2-40B4-BE49-F238E27FC236}">
                <a16:creationId xmlns:a16="http://schemas.microsoft.com/office/drawing/2014/main" id="{712A5673-5270-325F-C234-A4ACC52C92D0}"/>
              </a:ext>
            </a:extLst>
          </p:cNvPr>
          <p:cNvSpPr>
            <a:spLocks noGrp="1"/>
          </p:cNvSpPr>
          <p:nvPr>
            <p:ph idx="1"/>
          </p:nvPr>
        </p:nvSpPr>
        <p:spPr/>
        <p:txBody>
          <a:bodyPr/>
          <a:lstStyle/>
          <a:p>
            <a:r>
              <a:rPr lang="en-US" dirty="0">
                <a:solidFill>
                  <a:srgbClr val="333333"/>
                </a:solidFill>
                <a:effectLst/>
                <a:latin typeface="Helvetica" pitchFamily="2" charset="0"/>
              </a:rPr>
              <a:t>Once a packet is formatted in accordance with the packet’s routed protocol, the packet can be forwarded by the routing protocol.</a:t>
            </a:r>
          </a:p>
          <a:p>
            <a:r>
              <a:rPr lang="en-US" dirty="0">
                <a:solidFill>
                  <a:srgbClr val="333333"/>
                </a:solidFill>
                <a:effectLst/>
                <a:latin typeface="Helvetica" pitchFamily="2" charset="0"/>
              </a:rPr>
              <a:t>Examples of routed protocols are IP, Novell Internetwork Packet Exchange (IPX), </a:t>
            </a:r>
            <a:r>
              <a:rPr lang="en-US" dirty="0" err="1">
                <a:solidFill>
                  <a:srgbClr val="333333"/>
                </a:solidFill>
                <a:effectLst/>
                <a:latin typeface="Helvetica" pitchFamily="2" charset="0"/>
              </a:rPr>
              <a:t>DECnet</a:t>
            </a:r>
            <a:r>
              <a:rPr lang="en-US" dirty="0">
                <a:solidFill>
                  <a:srgbClr val="333333"/>
                </a:solidFill>
                <a:effectLst/>
                <a:latin typeface="Helvetica" pitchFamily="2" charset="0"/>
              </a:rPr>
              <a:t>, AppleTalk, and Banyan Vines, as well as subprotocols of IP such as Telnet, Remote Procedure Call (RPC), Simple Network Management Protocol (SNMP), and Simple Mail Transfer Protocol (SMTP).</a:t>
            </a:r>
          </a:p>
          <a:p>
            <a:endParaRPr lang="en-US" dirty="0"/>
          </a:p>
        </p:txBody>
      </p:sp>
    </p:spTree>
    <p:extLst>
      <p:ext uri="{BB962C8B-B14F-4D97-AF65-F5344CB8AC3E}">
        <p14:creationId xmlns:p14="http://schemas.microsoft.com/office/powerpoint/2010/main" val="333352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6B218-3D8E-C3F7-791A-D76ACA3D7317}"/>
              </a:ext>
            </a:extLst>
          </p:cNvPr>
          <p:cNvSpPr>
            <a:spLocks noGrp="1"/>
          </p:cNvSpPr>
          <p:nvPr>
            <p:ph type="title"/>
          </p:nvPr>
        </p:nvSpPr>
        <p:spPr/>
        <p:txBody>
          <a:bodyPr/>
          <a:lstStyle/>
          <a:p>
            <a:r>
              <a:rPr lang="en-US" dirty="0"/>
              <a:t>Non Routable Protocols</a:t>
            </a:r>
          </a:p>
        </p:txBody>
      </p:sp>
      <p:sp>
        <p:nvSpPr>
          <p:cNvPr id="3" name="Content Placeholder 2">
            <a:extLst>
              <a:ext uri="{FF2B5EF4-FFF2-40B4-BE49-F238E27FC236}">
                <a16:creationId xmlns:a16="http://schemas.microsoft.com/office/drawing/2014/main" id="{B8B02D8C-92C9-9C79-4A7A-E828BB748B4A}"/>
              </a:ext>
            </a:extLst>
          </p:cNvPr>
          <p:cNvSpPr>
            <a:spLocks noGrp="1"/>
          </p:cNvSpPr>
          <p:nvPr>
            <p:ph idx="1"/>
          </p:nvPr>
        </p:nvSpPr>
        <p:spPr/>
        <p:txBody>
          <a:bodyPr/>
          <a:lstStyle/>
          <a:p>
            <a:r>
              <a:rPr lang="en-US" dirty="0">
                <a:solidFill>
                  <a:srgbClr val="333333"/>
                </a:solidFill>
                <a:effectLst/>
                <a:latin typeface="Helvetica" pitchFamily="2" charset="0"/>
              </a:rPr>
              <a:t>Some protocols cannot be routed. </a:t>
            </a:r>
          </a:p>
          <a:p>
            <a:r>
              <a:rPr lang="en-US" dirty="0">
                <a:solidFill>
                  <a:srgbClr val="333333"/>
                </a:solidFill>
                <a:effectLst/>
                <a:latin typeface="Helvetica" pitchFamily="2" charset="0"/>
              </a:rPr>
              <a:t>These protocols assume that all of the hosts with which they must communicate speak the same language and are located on the same network. </a:t>
            </a:r>
          </a:p>
          <a:p>
            <a:r>
              <a:rPr lang="en-US" dirty="0">
                <a:solidFill>
                  <a:srgbClr val="333333"/>
                </a:solidFill>
                <a:effectLst/>
                <a:latin typeface="Helvetica" pitchFamily="2" charset="0"/>
              </a:rPr>
              <a:t>For networks running </a:t>
            </a:r>
            <a:r>
              <a:rPr lang="en-US" dirty="0" err="1">
                <a:solidFill>
                  <a:srgbClr val="333333"/>
                </a:solidFill>
                <a:effectLst/>
                <a:latin typeface="Helvetica" pitchFamily="2" charset="0"/>
              </a:rPr>
              <a:t>nonroutable</a:t>
            </a:r>
            <a:r>
              <a:rPr lang="en-US" dirty="0">
                <a:solidFill>
                  <a:srgbClr val="333333"/>
                </a:solidFill>
                <a:effectLst/>
                <a:latin typeface="Helvetica" pitchFamily="2" charset="0"/>
              </a:rPr>
              <a:t> protocols to communicate, a network bridge or Layer 2 networking is required. </a:t>
            </a:r>
          </a:p>
          <a:p>
            <a:r>
              <a:rPr lang="en-US" dirty="0">
                <a:solidFill>
                  <a:srgbClr val="333333"/>
                </a:solidFill>
                <a:effectLst/>
                <a:latin typeface="Helvetica" pitchFamily="2" charset="0"/>
              </a:rPr>
              <a:t>Examples of </a:t>
            </a:r>
            <a:r>
              <a:rPr lang="en-US" dirty="0" err="1">
                <a:solidFill>
                  <a:srgbClr val="333333"/>
                </a:solidFill>
                <a:effectLst/>
                <a:latin typeface="Helvetica" pitchFamily="2" charset="0"/>
              </a:rPr>
              <a:t>nonroutable</a:t>
            </a:r>
            <a:r>
              <a:rPr lang="en-US" dirty="0">
                <a:solidFill>
                  <a:srgbClr val="333333"/>
                </a:solidFill>
                <a:effectLst/>
                <a:latin typeface="Helvetica" pitchFamily="2" charset="0"/>
              </a:rPr>
              <a:t> protocols are Dynamic Host Configuration Protocol (DHCP), NetBIOS Extended User Interface (NetBEUI)</a:t>
            </a:r>
          </a:p>
          <a:p>
            <a:r>
              <a:rPr lang="en-US" dirty="0">
                <a:solidFill>
                  <a:srgbClr val="333333"/>
                </a:solidFill>
                <a:effectLst/>
                <a:latin typeface="Helvetica" pitchFamily="2" charset="0"/>
              </a:rPr>
              <a:t>These protocols do not have a Network Layer address; hence, they are </a:t>
            </a:r>
            <a:r>
              <a:rPr lang="en-US" dirty="0" err="1">
                <a:solidFill>
                  <a:srgbClr val="333333"/>
                </a:solidFill>
                <a:effectLst/>
                <a:latin typeface="Helvetica" pitchFamily="2" charset="0"/>
              </a:rPr>
              <a:t>nonroutable</a:t>
            </a:r>
            <a:r>
              <a:rPr lang="en-US" dirty="0">
                <a:solidFill>
                  <a:srgbClr val="333333"/>
                </a:solidFill>
                <a:effectLst/>
                <a:latin typeface="Helvetica" pitchFamily="2" charset="0"/>
              </a:rPr>
              <a:t> protocols that must operate at Layer 2.</a:t>
            </a:r>
          </a:p>
          <a:p>
            <a:endParaRPr lang="en-US" dirty="0">
              <a:solidFill>
                <a:srgbClr val="333333"/>
              </a:solidFill>
              <a:effectLst/>
              <a:latin typeface="Helvetica" pitchFamily="2" charset="0"/>
            </a:endParaRPr>
          </a:p>
          <a:p>
            <a:endParaRPr lang="en-US" dirty="0"/>
          </a:p>
        </p:txBody>
      </p:sp>
    </p:spTree>
    <p:extLst>
      <p:ext uri="{BB962C8B-B14F-4D97-AF65-F5344CB8AC3E}">
        <p14:creationId xmlns:p14="http://schemas.microsoft.com/office/powerpoint/2010/main" val="284059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Routing Protocols Versus Routed Protocols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endParaRPr lang="en-US" dirty="0"/>
          </a:p>
          <a:p>
            <a:endParaRPr lang="en-US" dirty="0"/>
          </a:p>
        </p:txBody>
      </p:sp>
      <p:graphicFrame>
        <p:nvGraphicFramePr>
          <p:cNvPr id="3" name="Diagram 2">
            <a:extLst>
              <a:ext uri="{FF2B5EF4-FFF2-40B4-BE49-F238E27FC236}">
                <a16:creationId xmlns:a16="http://schemas.microsoft.com/office/drawing/2014/main" id="{F26F1E38-59A9-44EE-A5DF-DFE4926D3A1F}"/>
              </a:ext>
            </a:extLst>
          </p:cNvPr>
          <p:cNvGraphicFramePr/>
          <p:nvPr>
            <p:extLst>
              <p:ext uri="{D42A27DB-BD31-4B8C-83A1-F6EECF244321}">
                <p14:modId xmlns:p14="http://schemas.microsoft.com/office/powerpoint/2010/main" val="1605418104"/>
              </p:ext>
            </p:extLst>
          </p:nvPr>
        </p:nvGraphicFramePr>
        <p:xfrm>
          <a:off x="925830" y="1578946"/>
          <a:ext cx="10788650" cy="45228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9028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Path Determination</a:t>
            </a:r>
          </a:p>
        </p:txBody>
      </p:sp>
      <p:pic>
        <p:nvPicPr>
          <p:cNvPr id="4" name="Picture 3" descr="In an illustration, Network 1 comprises Host A and Switch A on which Router A has an interface; Network 3 comprises Host B and Switch B on which Router B has an interface. Network 2 is the transmission network between Router A and Router B."/>
          <p:cNvPicPr>
            <a:picLocks noChangeAspect="1"/>
          </p:cNvPicPr>
          <p:nvPr/>
        </p:nvPicPr>
        <p:blipFill>
          <a:blip r:embed="rId4" cstate="print"/>
          <a:stretch>
            <a:fillRect/>
          </a:stretch>
        </p:blipFill>
        <p:spPr>
          <a:xfrm>
            <a:off x="3247561" y="1825256"/>
            <a:ext cx="6093304" cy="4004419"/>
          </a:xfrm>
          <a:prstGeom prst="rect">
            <a:avLst/>
          </a:prstGeom>
        </p:spPr>
      </p:pic>
      <p:sp>
        <p:nvSpPr>
          <p:cNvPr id="6" name="Rectangle 5"/>
          <p:cNvSpPr/>
          <p:nvPr/>
        </p:nvSpPr>
        <p:spPr>
          <a:xfrm>
            <a:off x="3072586" y="5749002"/>
            <a:ext cx="6096000" cy="369332"/>
          </a:xfrm>
          <a:prstGeom prst="rect">
            <a:avLst/>
          </a:prstGeom>
        </p:spPr>
        <p:txBody>
          <a:bodyPr>
            <a:spAutoFit/>
          </a:bodyPr>
          <a:lstStyle/>
          <a:p>
            <a:r>
              <a:rPr lang="en-US" b="1" dirty="0">
                <a:latin typeface="Arial" pitchFamily="34" charset="0"/>
                <a:cs typeface="Arial" pitchFamily="34" charset="0"/>
              </a:rPr>
              <a:t>FIGURE 8-2 </a:t>
            </a:r>
            <a:r>
              <a:rPr lang="en-US" dirty="0">
                <a:latin typeface="Arial" pitchFamily="34" charset="0"/>
                <a:cs typeface="Arial" pitchFamily="34" charset="0"/>
              </a:rPr>
              <a:t>A sample Layer 3 IP network.</a:t>
            </a:r>
          </a:p>
        </p:txBody>
      </p:sp>
    </p:spTree>
    <p:custDataLst>
      <p:tags r:id="rId1"/>
    </p:custDataLst>
    <p:extLst>
      <p:ext uri="{BB962C8B-B14F-4D97-AF65-F5344CB8AC3E}">
        <p14:creationId xmlns:p14="http://schemas.microsoft.com/office/powerpoint/2010/main" val="40696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812C-AF15-1606-F033-E6BED1D6B297}"/>
              </a:ext>
            </a:extLst>
          </p:cNvPr>
          <p:cNvSpPr>
            <a:spLocks noGrp="1"/>
          </p:cNvSpPr>
          <p:nvPr>
            <p:ph type="title"/>
          </p:nvPr>
        </p:nvSpPr>
        <p:spPr/>
        <p:txBody>
          <a:bodyPr/>
          <a:lstStyle/>
          <a:p>
            <a:r>
              <a:rPr lang="en-US" dirty="0">
                <a:ea typeface="ＭＳ Ｐゴシック" pitchFamily="34" charset="-128"/>
              </a:rPr>
              <a:t>Path Determination</a:t>
            </a:r>
            <a:endParaRPr lang="en-US" dirty="0"/>
          </a:p>
        </p:txBody>
      </p:sp>
      <p:sp>
        <p:nvSpPr>
          <p:cNvPr id="3" name="Content Placeholder 2">
            <a:extLst>
              <a:ext uri="{FF2B5EF4-FFF2-40B4-BE49-F238E27FC236}">
                <a16:creationId xmlns:a16="http://schemas.microsoft.com/office/drawing/2014/main" id="{D6647667-B41D-40F3-7872-1A978354E337}"/>
              </a:ext>
            </a:extLst>
          </p:cNvPr>
          <p:cNvSpPr>
            <a:spLocks noGrp="1"/>
          </p:cNvSpPr>
          <p:nvPr>
            <p:ph idx="1"/>
          </p:nvPr>
        </p:nvSpPr>
        <p:spPr/>
        <p:txBody>
          <a:bodyPr/>
          <a:lstStyle/>
          <a:p>
            <a:r>
              <a:rPr lang="en-US" dirty="0">
                <a:solidFill>
                  <a:srgbClr val="333333"/>
                </a:solidFill>
                <a:effectLst/>
                <a:latin typeface="Helvetica" pitchFamily="2" charset="0"/>
              </a:rPr>
              <a:t>In this scenario on the previous slide, Router A originally knows only about its directly connected networks, Networks 1 and 2. </a:t>
            </a:r>
          </a:p>
          <a:p>
            <a:r>
              <a:rPr lang="en-US" dirty="0">
                <a:solidFill>
                  <a:srgbClr val="333333"/>
                </a:solidFill>
                <a:effectLst/>
                <a:latin typeface="Helvetica" pitchFamily="2" charset="0"/>
              </a:rPr>
              <a:t>Router B likewise knows about its directly connected networks, Networks 2 and 3. </a:t>
            </a:r>
          </a:p>
          <a:p>
            <a:r>
              <a:rPr lang="en-US" dirty="0">
                <a:solidFill>
                  <a:srgbClr val="333333"/>
                </a:solidFill>
                <a:effectLst/>
                <a:latin typeface="Helvetica" pitchFamily="2" charset="0"/>
              </a:rPr>
              <a:t>There are two ways for these routers to communicate with each other. </a:t>
            </a:r>
          </a:p>
          <a:p>
            <a:r>
              <a:rPr lang="en-US" dirty="0">
                <a:solidFill>
                  <a:srgbClr val="333333"/>
                </a:solidFill>
                <a:effectLst/>
                <a:latin typeface="Helvetica" pitchFamily="2" charset="0"/>
              </a:rPr>
              <a:t>One is to configure a </a:t>
            </a:r>
            <a:r>
              <a:rPr lang="en-US" dirty="0">
                <a:solidFill>
                  <a:srgbClr val="000000"/>
                </a:solidFill>
                <a:effectLst/>
                <a:latin typeface="Helvetica" pitchFamily="2" charset="0"/>
              </a:rPr>
              <a:t>dynamic</a:t>
            </a:r>
            <a:r>
              <a:rPr lang="en-US" dirty="0">
                <a:solidFill>
                  <a:srgbClr val="333333"/>
                </a:solidFill>
                <a:latin typeface="Helvetica" pitchFamily="2" charset="0"/>
              </a:rPr>
              <a:t> </a:t>
            </a:r>
            <a:r>
              <a:rPr lang="en-US" dirty="0">
                <a:solidFill>
                  <a:srgbClr val="000000"/>
                </a:solidFill>
                <a:effectLst/>
                <a:latin typeface="Helvetica" pitchFamily="2" charset="0"/>
              </a:rPr>
              <a:t>routing </a:t>
            </a:r>
            <a:r>
              <a:rPr lang="en-US" dirty="0">
                <a:solidFill>
                  <a:srgbClr val="333333"/>
                </a:solidFill>
                <a:effectLst/>
                <a:latin typeface="Helvetica" pitchFamily="2" charset="0"/>
              </a:rPr>
              <a:t>protocol, such as one of the examples previously mentioned (RIP, OSPF, BGP, and so on). </a:t>
            </a:r>
          </a:p>
          <a:p>
            <a:r>
              <a:rPr lang="en-US" dirty="0">
                <a:solidFill>
                  <a:srgbClr val="333333"/>
                </a:solidFill>
                <a:effectLst/>
                <a:latin typeface="Helvetica" pitchFamily="2" charset="0"/>
              </a:rPr>
              <a:t>A dynamic routing protocol learns about its directly connected routes and then forwards that information to its directly connected routers, or in more complex environments, to other routers configured in the same process.</a:t>
            </a:r>
          </a:p>
          <a:p>
            <a:endParaRPr lang="en-US" dirty="0">
              <a:solidFill>
                <a:srgbClr val="333333"/>
              </a:solidFill>
              <a:effectLst/>
              <a:latin typeface="Helvetica" pitchFamily="2" charset="0"/>
            </a:endParaRPr>
          </a:p>
          <a:p>
            <a:endParaRPr lang="en-US" dirty="0"/>
          </a:p>
        </p:txBody>
      </p:sp>
    </p:spTree>
    <p:extLst>
      <p:ext uri="{BB962C8B-B14F-4D97-AF65-F5344CB8AC3E}">
        <p14:creationId xmlns:p14="http://schemas.microsoft.com/office/powerpoint/2010/main" val="284320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8BB2-D9FE-4D08-88BE-C1FCA1CB1B5F}"/>
              </a:ext>
            </a:extLst>
          </p:cNvPr>
          <p:cNvSpPr>
            <a:spLocks noGrp="1"/>
          </p:cNvSpPr>
          <p:nvPr>
            <p:ph type="title"/>
          </p:nvPr>
        </p:nvSpPr>
        <p:spPr/>
        <p:txBody>
          <a:bodyPr/>
          <a:lstStyle/>
          <a:p>
            <a:r>
              <a:rPr lang="en-US" dirty="0"/>
              <a:t>Learning Objective(s) and Key Concepts</a:t>
            </a:r>
          </a:p>
        </p:txBody>
      </p:sp>
      <p:sp>
        <p:nvSpPr>
          <p:cNvPr id="5" name="Content Placeholder 2">
            <a:extLst>
              <a:ext uri="{FF2B5EF4-FFF2-40B4-BE49-F238E27FC236}">
                <a16:creationId xmlns:a16="http://schemas.microsoft.com/office/drawing/2014/main" id="{7B2A79CE-6DD2-4957-85B0-FF808115C67E}"/>
              </a:ext>
            </a:extLst>
          </p:cNvPr>
          <p:cNvSpPr txBox="1">
            <a:spLocks/>
          </p:cNvSpPr>
          <p:nvPr/>
        </p:nvSpPr>
        <p:spPr>
          <a:xfrm>
            <a:off x="914400" y="1450560"/>
            <a:ext cx="4855464" cy="741680"/>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Learning Objective(s)</a:t>
            </a:r>
          </a:p>
        </p:txBody>
      </p:sp>
      <p:sp>
        <p:nvSpPr>
          <p:cNvPr id="3" name="Content Placeholder 2">
            <a:extLst>
              <a:ext uri="{FF2B5EF4-FFF2-40B4-BE49-F238E27FC236}">
                <a16:creationId xmlns:a16="http://schemas.microsoft.com/office/drawing/2014/main" id="{EF0382DD-6D5E-4D45-8E93-7DA7DBD86778}"/>
              </a:ext>
            </a:extLst>
          </p:cNvPr>
          <p:cNvSpPr>
            <a:spLocks noGrp="1"/>
          </p:cNvSpPr>
          <p:nvPr>
            <p:ph sz="half" idx="1"/>
          </p:nvPr>
        </p:nvSpPr>
        <p:spPr>
          <a:xfrm>
            <a:off x="914400" y="2280478"/>
            <a:ext cx="4855464" cy="3910010"/>
          </a:xfrm>
        </p:spPr>
        <p:txBody>
          <a:bodyPr/>
          <a:lstStyle/>
          <a:p>
            <a:r>
              <a:rPr lang="en-US" dirty="0"/>
              <a:t>Describe how Layer 3 networking protocols are used to establish communications over the network.</a:t>
            </a:r>
          </a:p>
          <a:p>
            <a:endParaRPr lang="en-US" dirty="0"/>
          </a:p>
          <a:p>
            <a:endParaRPr lang="en-US" dirty="0"/>
          </a:p>
          <a:p>
            <a:endParaRPr lang="en-US" dirty="0"/>
          </a:p>
        </p:txBody>
      </p:sp>
      <p:sp>
        <p:nvSpPr>
          <p:cNvPr id="7" name="Content Placeholder 2">
            <a:extLst>
              <a:ext uri="{FF2B5EF4-FFF2-40B4-BE49-F238E27FC236}">
                <a16:creationId xmlns:a16="http://schemas.microsoft.com/office/drawing/2014/main" id="{6C709A97-D956-44E5-B559-D550D671259C}"/>
              </a:ext>
            </a:extLst>
          </p:cNvPr>
          <p:cNvSpPr txBox="1">
            <a:spLocks/>
          </p:cNvSpPr>
          <p:nvPr/>
        </p:nvSpPr>
        <p:spPr>
          <a:xfrm>
            <a:off x="6415368" y="1478721"/>
            <a:ext cx="4855464" cy="713519"/>
          </a:xfrm>
          <a:prstGeom prst="rect">
            <a:avLst/>
          </a:prstGeom>
          <a:solidFill>
            <a:schemeClr val="accent2">
              <a:lumMod val="40000"/>
              <a:lumOff val="60000"/>
            </a:schemeClr>
          </a:solidFill>
        </p:spPr>
        <p:txBody>
          <a:bodyPr vert="horz" lIns="91440" tIns="45720" rIns="91440" bIns="45720" rtlCol="0" anchor="ctr" anchorCtr="0">
            <a:noAutofit/>
          </a:bodyPr>
          <a:lstStyle>
            <a:lvl1pPr marL="228600" indent="-228600" algn="l" defTabSz="914400" rtl="0" eaLnBrk="1" latinLnBrk="0" hangingPunct="1">
              <a:lnSpc>
                <a:spcPct val="100000"/>
              </a:lnSpc>
              <a:spcBef>
                <a:spcPts val="1500"/>
              </a:spcBef>
              <a:buFont typeface="Wingdings" panose="05000000000000000000" pitchFamily="2" charset="2"/>
              <a:buChar char="§"/>
              <a:defRPr sz="22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3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3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6pPr>
            <a:lvl7pPr marL="29718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7pPr>
            <a:lvl8pPr marL="34290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8pPr>
            <a:lvl9pPr marL="3886200" indent="-228600" algn="l" defTabSz="914400" rtl="0" eaLnBrk="1" latinLnBrk="0" hangingPunct="1">
              <a:lnSpc>
                <a:spcPct val="100000"/>
              </a:lnSpc>
              <a:spcBef>
                <a:spcPts val="0"/>
              </a:spcBef>
              <a:buFont typeface="Wingdings" panose="05000000000000000000" pitchFamily="2" charset="2"/>
              <a:buChar char="§"/>
              <a:defRPr sz="1600" kern="1200">
                <a:solidFill>
                  <a:schemeClr val="tx1"/>
                </a:solidFill>
                <a:latin typeface="+mn-lt"/>
                <a:ea typeface="+mn-ea"/>
                <a:cs typeface="+mn-cs"/>
              </a:defRPr>
            </a:lvl9pPr>
          </a:lstStyle>
          <a:p>
            <a:pPr marL="0" indent="0">
              <a:buNone/>
            </a:pPr>
            <a:r>
              <a:rPr lang="en-US" b="1" dirty="0"/>
              <a:t>Key Concepts</a:t>
            </a:r>
          </a:p>
        </p:txBody>
      </p:sp>
      <p:sp>
        <p:nvSpPr>
          <p:cNvPr id="4" name="Content Placeholder 3">
            <a:extLst>
              <a:ext uri="{FF2B5EF4-FFF2-40B4-BE49-F238E27FC236}">
                <a16:creationId xmlns:a16="http://schemas.microsoft.com/office/drawing/2014/main" id="{AAA3075D-D6A2-4D7C-9E89-5646A54920BA}"/>
              </a:ext>
            </a:extLst>
          </p:cNvPr>
          <p:cNvSpPr>
            <a:spLocks noGrp="1"/>
          </p:cNvSpPr>
          <p:nvPr>
            <p:ph sz="half" idx="2"/>
          </p:nvPr>
        </p:nvSpPr>
        <p:spPr>
          <a:xfrm>
            <a:off x="6415368" y="2280478"/>
            <a:ext cx="4862232" cy="3910010"/>
          </a:xfrm>
        </p:spPr>
        <p:txBody>
          <a:bodyPr/>
          <a:lstStyle/>
          <a:p>
            <a:r>
              <a:rPr lang="en-US" dirty="0"/>
              <a:t>Network Layer routing and protocols</a:t>
            </a:r>
          </a:p>
          <a:p>
            <a:r>
              <a:rPr lang="en-US" dirty="0"/>
              <a:t>How Internetwork routing functions work: LAN to LAN and LAN to WAN</a:t>
            </a:r>
          </a:p>
          <a:p>
            <a:r>
              <a:rPr lang="en-US" dirty="0"/>
              <a:t>Routing metrics</a:t>
            </a:r>
          </a:p>
          <a:p>
            <a:r>
              <a:rPr lang="en-US" dirty="0"/>
              <a:t>Link-state and distance-vector routing protocols</a:t>
            </a:r>
          </a:p>
          <a:p>
            <a:r>
              <a:rPr lang="en-US" dirty="0"/>
              <a:t>Layer 3 resiliency and redundancy</a:t>
            </a:r>
          </a:p>
        </p:txBody>
      </p:sp>
    </p:spTree>
    <p:custDataLst>
      <p:tags r:id="rId1"/>
    </p:custDataLst>
    <p:extLst>
      <p:ext uri="{BB962C8B-B14F-4D97-AF65-F5344CB8AC3E}">
        <p14:creationId xmlns:p14="http://schemas.microsoft.com/office/powerpoint/2010/main" val="361809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969C7-C7DD-2FAB-B4C9-944E7FF47640}"/>
              </a:ext>
            </a:extLst>
          </p:cNvPr>
          <p:cNvSpPr>
            <a:spLocks noGrp="1"/>
          </p:cNvSpPr>
          <p:nvPr>
            <p:ph type="title"/>
          </p:nvPr>
        </p:nvSpPr>
        <p:spPr/>
        <p:txBody>
          <a:bodyPr/>
          <a:lstStyle/>
          <a:p>
            <a:r>
              <a:rPr lang="en-US" dirty="0">
                <a:ea typeface="ＭＳ Ｐゴシック" pitchFamily="34" charset="-128"/>
              </a:rPr>
              <a:t>Path Determination</a:t>
            </a:r>
            <a:endParaRPr lang="en-US" dirty="0"/>
          </a:p>
        </p:txBody>
      </p:sp>
      <p:sp>
        <p:nvSpPr>
          <p:cNvPr id="3" name="Content Placeholder 2">
            <a:extLst>
              <a:ext uri="{FF2B5EF4-FFF2-40B4-BE49-F238E27FC236}">
                <a16:creationId xmlns:a16="http://schemas.microsoft.com/office/drawing/2014/main" id="{227EC9DA-2CA6-81FA-5EE8-D0D5440329C7}"/>
              </a:ext>
            </a:extLst>
          </p:cNvPr>
          <p:cNvSpPr>
            <a:spLocks noGrp="1"/>
          </p:cNvSpPr>
          <p:nvPr>
            <p:ph idx="1"/>
          </p:nvPr>
        </p:nvSpPr>
        <p:spPr/>
        <p:txBody>
          <a:bodyPr/>
          <a:lstStyle/>
          <a:p>
            <a:r>
              <a:rPr lang="en-US" dirty="0">
                <a:solidFill>
                  <a:srgbClr val="333333"/>
                </a:solidFill>
                <a:effectLst/>
                <a:latin typeface="Helvetica" pitchFamily="2" charset="0"/>
              </a:rPr>
              <a:t>In </a:t>
            </a:r>
            <a:r>
              <a:rPr lang="en-US" dirty="0">
                <a:solidFill>
                  <a:srgbClr val="070707"/>
                </a:solidFill>
                <a:effectLst/>
                <a:latin typeface="Helvetica" pitchFamily="2" charset="0"/>
              </a:rPr>
              <a:t>the diagram</a:t>
            </a:r>
            <a:r>
              <a:rPr lang="en-US" dirty="0">
                <a:solidFill>
                  <a:srgbClr val="333333"/>
                </a:solidFill>
                <a:effectLst/>
                <a:latin typeface="Helvetica" pitchFamily="2" charset="0"/>
              </a:rPr>
              <a:t>, if you were using a distance vector protocol such as RIP, Router A would forward a copy of its routing table (Networks 1 and 2) to Router B. </a:t>
            </a:r>
          </a:p>
          <a:p>
            <a:r>
              <a:rPr lang="en-US" dirty="0">
                <a:solidFill>
                  <a:srgbClr val="333333"/>
                </a:solidFill>
                <a:effectLst/>
                <a:latin typeface="Helvetica" pitchFamily="2" charset="0"/>
              </a:rPr>
              <a:t>Router B would do the same, passing a copy of its routing table (Networks 2 and 3) to Router A. </a:t>
            </a:r>
          </a:p>
          <a:p>
            <a:r>
              <a:rPr lang="en-US" dirty="0">
                <a:solidFill>
                  <a:srgbClr val="333333"/>
                </a:solidFill>
                <a:effectLst/>
                <a:latin typeface="Helvetica" pitchFamily="2" charset="0"/>
              </a:rPr>
              <a:t>Router A would see that Network 3 is from an external router and install it in its routing table. </a:t>
            </a:r>
          </a:p>
          <a:p>
            <a:r>
              <a:rPr lang="en-US" dirty="0">
                <a:solidFill>
                  <a:srgbClr val="333333"/>
                </a:solidFill>
                <a:effectLst/>
                <a:latin typeface="Helvetica" pitchFamily="2" charset="0"/>
              </a:rPr>
              <a:t>Any future packet forwarded to Router A, destined to Network 3, it would know to forward to Router B.</a:t>
            </a:r>
          </a:p>
          <a:p>
            <a:endParaRPr lang="en-US" dirty="0"/>
          </a:p>
        </p:txBody>
      </p:sp>
    </p:spTree>
    <p:extLst>
      <p:ext uri="{BB962C8B-B14F-4D97-AF65-F5344CB8AC3E}">
        <p14:creationId xmlns:p14="http://schemas.microsoft.com/office/powerpoint/2010/main" val="33003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D7E2-4918-1C2A-4F64-263C9C1CE85A}"/>
              </a:ext>
            </a:extLst>
          </p:cNvPr>
          <p:cNvSpPr>
            <a:spLocks noGrp="1"/>
          </p:cNvSpPr>
          <p:nvPr>
            <p:ph type="title"/>
          </p:nvPr>
        </p:nvSpPr>
        <p:spPr/>
        <p:txBody>
          <a:bodyPr/>
          <a:lstStyle/>
          <a:p>
            <a:r>
              <a:rPr lang="en-US" dirty="0">
                <a:ea typeface="ＭＳ Ｐゴシック" pitchFamily="34" charset="-128"/>
              </a:rPr>
              <a:t>Path Determination</a:t>
            </a:r>
            <a:endParaRPr lang="en-US" dirty="0"/>
          </a:p>
        </p:txBody>
      </p:sp>
      <p:sp>
        <p:nvSpPr>
          <p:cNvPr id="3" name="Content Placeholder 2">
            <a:extLst>
              <a:ext uri="{FF2B5EF4-FFF2-40B4-BE49-F238E27FC236}">
                <a16:creationId xmlns:a16="http://schemas.microsoft.com/office/drawing/2014/main" id="{E7387EE8-DB2D-DC25-7AAA-98067B029186}"/>
              </a:ext>
            </a:extLst>
          </p:cNvPr>
          <p:cNvSpPr>
            <a:spLocks noGrp="1"/>
          </p:cNvSpPr>
          <p:nvPr>
            <p:ph idx="1"/>
          </p:nvPr>
        </p:nvSpPr>
        <p:spPr/>
        <p:txBody>
          <a:bodyPr>
            <a:normAutofit fontScale="85000" lnSpcReduction="20000"/>
          </a:bodyPr>
          <a:lstStyle/>
          <a:p>
            <a:r>
              <a:rPr lang="en-US" dirty="0">
                <a:solidFill>
                  <a:srgbClr val="333333"/>
                </a:solidFill>
                <a:effectLst/>
                <a:latin typeface="Helvetica" pitchFamily="2" charset="0"/>
              </a:rPr>
              <a:t>To show how static routing works, again looking at the prior diagram. </a:t>
            </a:r>
          </a:p>
          <a:p>
            <a:r>
              <a:rPr lang="en-US" dirty="0">
                <a:solidFill>
                  <a:srgbClr val="333333"/>
                </a:solidFill>
                <a:effectLst/>
                <a:latin typeface="Helvetica" pitchFamily="2" charset="0"/>
              </a:rPr>
              <a:t>In this example, if Router A needs to get packets to Network 3, then a</a:t>
            </a:r>
          </a:p>
          <a:p>
            <a:r>
              <a:rPr lang="en-US" dirty="0">
                <a:solidFill>
                  <a:srgbClr val="333333"/>
                </a:solidFill>
                <a:effectLst/>
                <a:latin typeface="Helvetica" pitchFamily="2" charset="0"/>
              </a:rPr>
              <a:t>static route must be installed in Router A that says, “To get to</a:t>
            </a:r>
          </a:p>
          <a:p>
            <a:r>
              <a:rPr lang="en-US" dirty="0">
                <a:solidFill>
                  <a:srgbClr val="333333"/>
                </a:solidFill>
                <a:effectLst/>
                <a:latin typeface="Helvetica" pitchFamily="2" charset="0"/>
              </a:rPr>
              <a:t>Network 3, forward packets to Router B.” </a:t>
            </a:r>
          </a:p>
          <a:p>
            <a:r>
              <a:rPr lang="en-US" dirty="0">
                <a:solidFill>
                  <a:srgbClr val="333333"/>
                </a:solidFill>
                <a:effectLst/>
                <a:latin typeface="Helvetica" pitchFamily="2" charset="0"/>
              </a:rPr>
              <a:t>If you set up this environment in a lab and configured that previous static rout and had sniffers, or network capture devices, on each side, you would see the traffic from Router A reaching Host B. </a:t>
            </a:r>
          </a:p>
          <a:p>
            <a:r>
              <a:rPr lang="en-US" dirty="0">
                <a:solidFill>
                  <a:srgbClr val="333333"/>
                </a:solidFill>
                <a:effectLst/>
                <a:latin typeface="Helvetica" pitchFamily="2" charset="0"/>
              </a:rPr>
              <a:t>The problem is that the return traffic would fail, because Router B would not know how to pass the return traffic. </a:t>
            </a:r>
          </a:p>
          <a:p>
            <a:r>
              <a:rPr lang="en-US" dirty="0">
                <a:solidFill>
                  <a:srgbClr val="333333"/>
                </a:solidFill>
                <a:effectLst/>
                <a:latin typeface="Helvetica" pitchFamily="2" charset="0"/>
              </a:rPr>
              <a:t>Therefore, a static route also must be configured on Router B that says “To get to Network 1, forward packets to Router A.” </a:t>
            </a:r>
          </a:p>
          <a:p>
            <a:r>
              <a:rPr lang="en-US" dirty="0">
                <a:solidFill>
                  <a:srgbClr val="333333"/>
                </a:solidFill>
                <a:effectLst/>
                <a:latin typeface="Helvetica" pitchFamily="2" charset="0"/>
              </a:rPr>
              <a:t>This would allow full communication between the two hosts.</a:t>
            </a:r>
          </a:p>
          <a:p>
            <a:r>
              <a:rPr lang="en-US" dirty="0">
                <a:solidFill>
                  <a:srgbClr val="333333"/>
                </a:solidFill>
                <a:latin typeface="Helvetica" pitchFamily="2" charset="0"/>
              </a:rPr>
              <a:t>Not good for large networks but good for things like gateways of last resort</a:t>
            </a:r>
            <a:endParaRPr lang="en-US" dirty="0">
              <a:solidFill>
                <a:srgbClr val="333333"/>
              </a:solidFill>
              <a:effectLst/>
              <a:latin typeface="Helvetica" pitchFamily="2" charset="0"/>
            </a:endParaRPr>
          </a:p>
          <a:p>
            <a:endParaRPr lang="en-US" dirty="0"/>
          </a:p>
        </p:txBody>
      </p:sp>
    </p:spTree>
    <p:extLst>
      <p:ext uri="{BB962C8B-B14F-4D97-AF65-F5344CB8AC3E}">
        <p14:creationId xmlns:p14="http://schemas.microsoft.com/office/powerpoint/2010/main" val="204409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Router Network Addressing (with Multiple Paths)</a:t>
            </a:r>
          </a:p>
        </p:txBody>
      </p:sp>
      <p:pic>
        <p:nvPicPr>
          <p:cNvPr id="4" name="Picture 3" descr="An illustration presents that Router A connected to networks 192.168.10.1 slash 24, 192.168.20.1 slash 24, and 192.168.30.1 slash 24; Router B is connected to networks 192.168.30.2 slash 24, 192.168.40.1 slash 24, 192.168.50.1 slash 24, and 192.168.60.1 slash 24; and Router C is connected to networks 192.168.60.2 slash 24, 192.168.10.2 slash 24, and 192.168.70.1 slash 24."/>
          <p:cNvPicPr>
            <a:picLocks noChangeAspect="1"/>
          </p:cNvPicPr>
          <p:nvPr/>
        </p:nvPicPr>
        <p:blipFill>
          <a:blip r:embed="rId4" cstate="print"/>
          <a:stretch>
            <a:fillRect/>
          </a:stretch>
        </p:blipFill>
        <p:spPr>
          <a:xfrm>
            <a:off x="3349953" y="1656204"/>
            <a:ext cx="6043450" cy="4416367"/>
          </a:xfrm>
          <a:prstGeom prst="rect">
            <a:avLst/>
          </a:prstGeom>
        </p:spPr>
      </p:pic>
      <p:sp>
        <p:nvSpPr>
          <p:cNvPr id="6" name="Rectangle 5"/>
          <p:cNvSpPr/>
          <p:nvPr/>
        </p:nvSpPr>
        <p:spPr>
          <a:xfrm>
            <a:off x="3297403" y="6044010"/>
            <a:ext cx="6096000" cy="369332"/>
          </a:xfrm>
          <a:prstGeom prst="rect">
            <a:avLst/>
          </a:prstGeom>
        </p:spPr>
        <p:txBody>
          <a:bodyPr>
            <a:spAutoFit/>
          </a:bodyPr>
          <a:lstStyle/>
          <a:p>
            <a:r>
              <a:rPr lang="en-US" b="1" dirty="0">
                <a:latin typeface="Arial" pitchFamily="34" charset="0"/>
                <a:cs typeface="Arial" pitchFamily="34" charset="0"/>
              </a:rPr>
              <a:t>FIGURE 8-3 </a:t>
            </a:r>
            <a:r>
              <a:rPr lang="en-US" dirty="0">
                <a:latin typeface="Arial" pitchFamily="34" charset="0"/>
                <a:cs typeface="Arial" pitchFamily="34" charset="0"/>
              </a:rPr>
              <a:t>Router network addressing.</a:t>
            </a:r>
          </a:p>
        </p:txBody>
      </p:sp>
    </p:spTree>
    <p:custDataLst>
      <p:tags r:id="rId1"/>
    </p:custDataLst>
    <p:extLst>
      <p:ext uri="{BB962C8B-B14F-4D97-AF65-F5344CB8AC3E}">
        <p14:creationId xmlns:p14="http://schemas.microsoft.com/office/powerpoint/2010/main" val="324185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09BA32-F722-D76C-FA56-8C5EB2B8C25F}"/>
              </a:ext>
            </a:extLst>
          </p:cNvPr>
          <p:cNvSpPr>
            <a:spLocks noGrp="1"/>
          </p:cNvSpPr>
          <p:nvPr>
            <p:ph type="title"/>
          </p:nvPr>
        </p:nvSpPr>
        <p:spPr/>
        <p:txBody>
          <a:bodyPr/>
          <a:lstStyle/>
          <a:p>
            <a:r>
              <a:rPr lang="en-US" dirty="0">
                <a:ea typeface="ＭＳ Ｐゴシック" pitchFamily="34" charset="-128"/>
              </a:rPr>
              <a:t>Router Network Addressing (with Multiple Paths)</a:t>
            </a:r>
            <a:endParaRPr lang="en-US" dirty="0"/>
          </a:p>
        </p:txBody>
      </p:sp>
      <p:sp>
        <p:nvSpPr>
          <p:cNvPr id="5" name="Content Placeholder 4">
            <a:extLst>
              <a:ext uri="{FF2B5EF4-FFF2-40B4-BE49-F238E27FC236}">
                <a16:creationId xmlns:a16="http://schemas.microsoft.com/office/drawing/2014/main" id="{53387BFC-FFE8-6305-4A10-2F85DC2AA4D3}"/>
              </a:ext>
            </a:extLst>
          </p:cNvPr>
          <p:cNvSpPr>
            <a:spLocks noGrp="1"/>
          </p:cNvSpPr>
          <p:nvPr>
            <p:ph sz="half" idx="1"/>
          </p:nvPr>
        </p:nvSpPr>
        <p:spPr/>
        <p:txBody>
          <a:bodyPr/>
          <a:lstStyle/>
          <a:p>
            <a:r>
              <a:rPr lang="en-US" dirty="0">
                <a:solidFill>
                  <a:srgbClr val="333333"/>
                </a:solidFill>
                <a:effectLst/>
                <a:latin typeface="Helvetica" pitchFamily="2" charset="0"/>
              </a:rPr>
              <a:t>To build its routing table:</a:t>
            </a:r>
          </a:p>
          <a:p>
            <a:r>
              <a:rPr lang="en-US" dirty="0">
                <a:solidFill>
                  <a:srgbClr val="949699"/>
                </a:solidFill>
                <a:effectLst/>
                <a:latin typeface="Helvetica" pitchFamily="2" charset="0"/>
              </a:rPr>
              <a:t>1. </a:t>
            </a:r>
            <a:r>
              <a:rPr lang="en-US" dirty="0">
                <a:effectLst/>
                <a:latin typeface="Helvetica" pitchFamily="2" charset="0"/>
              </a:rPr>
              <a:t>Router A uses the subnet masks associated with each interface to determine that it’s attached to networks 192.168.10.0, 192.168.20.0, and 192.168.30.0.</a:t>
            </a:r>
          </a:p>
          <a:p>
            <a:r>
              <a:rPr lang="en-US" dirty="0">
                <a:solidFill>
                  <a:srgbClr val="949699"/>
                </a:solidFill>
                <a:effectLst/>
                <a:latin typeface="Helvetica" pitchFamily="2" charset="0"/>
              </a:rPr>
              <a:t>2. </a:t>
            </a:r>
            <a:r>
              <a:rPr lang="en-US" dirty="0">
                <a:effectLst/>
                <a:latin typeface="Helvetica" pitchFamily="2" charset="0"/>
              </a:rPr>
              <a:t>Router A then adds an entry for each network into its routing table along with the information that each network is directly connected.</a:t>
            </a:r>
          </a:p>
          <a:p>
            <a:endParaRPr lang="en-US" dirty="0"/>
          </a:p>
        </p:txBody>
      </p:sp>
      <p:sp>
        <p:nvSpPr>
          <p:cNvPr id="6" name="Content Placeholder 5">
            <a:extLst>
              <a:ext uri="{FF2B5EF4-FFF2-40B4-BE49-F238E27FC236}">
                <a16:creationId xmlns:a16="http://schemas.microsoft.com/office/drawing/2014/main" id="{9981F657-535F-A1D7-E692-49D99F97E63D}"/>
              </a:ext>
            </a:extLst>
          </p:cNvPr>
          <p:cNvSpPr>
            <a:spLocks noGrp="1"/>
          </p:cNvSpPr>
          <p:nvPr>
            <p:ph sz="half" idx="2"/>
          </p:nvPr>
        </p:nvSpPr>
        <p:spPr/>
        <p:txBody>
          <a:bodyPr>
            <a:normAutofit lnSpcReduction="10000"/>
          </a:bodyPr>
          <a:lstStyle/>
          <a:p>
            <a:r>
              <a:rPr lang="en-US" dirty="0">
                <a:effectLst/>
                <a:latin typeface="Helvetica" pitchFamily="2" charset="0"/>
              </a:rPr>
              <a:t>Router A then sends routing update packets to Routers B and C informing them that it’s directly connected to these three networks.</a:t>
            </a:r>
          </a:p>
          <a:p>
            <a:r>
              <a:rPr lang="en-US" dirty="0">
                <a:solidFill>
                  <a:srgbClr val="949699"/>
                </a:solidFill>
                <a:effectLst/>
                <a:latin typeface="Helvetica" pitchFamily="2" charset="0"/>
              </a:rPr>
              <a:t>4. </a:t>
            </a:r>
            <a:r>
              <a:rPr lang="en-US" dirty="0">
                <a:effectLst/>
                <a:latin typeface="Helvetica" pitchFamily="2" charset="0"/>
              </a:rPr>
              <a:t>Routers B and C perform the same steps and send routing updates to Router A informing it of their</a:t>
            </a:r>
            <a:r>
              <a:rPr lang="en-US" dirty="0">
                <a:latin typeface="Helvetica" pitchFamily="2" charset="0"/>
              </a:rPr>
              <a:t> </a:t>
            </a:r>
            <a:r>
              <a:rPr lang="en-US" dirty="0">
                <a:effectLst/>
                <a:latin typeface="Helvetica" pitchFamily="2" charset="0"/>
              </a:rPr>
              <a:t>directly connected networks.</a:t>
            </a:r>
          </a:p>
          <a:p>
            <a:r>
              <a:rPr lang="en-US" dirty="0">
                <a:solidFill>
                  <a:srgbClr val="949699"/>
                </a:solidFill>
                <a:effectLst/>
                <a:latin typeface="Helvetica" pitchFamily="2" charset="0"/>
              </a:rPr>
              <a:t>5. </a:t>
            </a:r>
            <a:r>
              <a:rPr lang="en-US" dirty="0">
                <a:effectLst/>
                <a:latin typeface="Helvetica" pitchFamily="2" charset="0"/>
              </a:rPr>
              <a:t>Router A updates its routing table with the source address included in each router’s routing update packet and the network addresses provided by each router.</a:t>
            </a:r>
          </a:p>
          <a:p>
            <a:endParaRPr lang="en-US" dirty="0"/>
          </a:p>
        </p:txBody>
      </p:sp>
    </p:spTree>
    <p:extLst>
      <p:ext uri="{BB962C8B-B14F-4D97-AF65-F5344CB8AC3E}">
        <p14:creationId xmlns:p14="http://schemas.microsoft.com/office/powerpoint/2010/main" val="345580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454D-5CA7-CCDE-A820-EB31DC3D3847}"/>
              </a:ext>
            </a:extLst>
          </p:cNvPr>
          <p:cNvSpPr>
            <a:spLocks noGrp="1"/>
          </p:cNvSpPr>
          <p:nvPr>
            <p:ph type="title"/>
          </p:nvPr>
        </p:nvSpPr>
        <p:spPr/>
        <p:txBody>
          <a:bodyPr/>
          <a:lstStyle/>
          <a:p>
            <a:r>
              <a:rPr lang="en-US" dirty="0">
                <a:ea typeface="ＭＳ Ｐゴシック" pitchFamily="34" charset="-128"/>
              </a:rPr>
              <a:t>Router Network Addressing (with Multiple Paths)</a:t>
            </a:r>
            <a:endParaRPr lang="en-US" dirty="0"/>
          </a:p>
        </p:txBody>
      </p:sp>
      <p:sp>
        <p:nvSpPr>
          <p:cNvPr id="5" name="Content Placeholder 4">
            <a:extLst>
              <a:ext uri="{FF2B5EF4-FFF2-40B4-BE49-F238E27FC236}">
                <a16:creationId xmlns:a16="http://schemas.microsoft.com/office/drawing/2014/main" id="{69103C4A-1D4E-E3F5-03BD-118FC7CBBC6C}"/>
              </a:ext>
            </a:extLst>
          </p:cNvPr>
          <p:cNvSpPr>
            <a:spLocks noGrp="1"/>
          </p:cNvSpPr>
          <p:nvPr>
            <p:ph idx="1"/>
          </p:nvPr>
        </p:nvSpPr>
        <p:spPr/>
        <p:txBody>
          <a:bodyPr/>
          <a:lstStyle/>
          <a:p>
            <a:r>
              <a:rPr lang="en-US" dirty="0"/>
              <a:t>Think about this</a:t>
            </a:r>
          </a:p>
          <a:p>
            <a:r>
              <a:rPr lang="en-US" dirty="0">
                <a:effectLst/>
                <a:latin typeface="Helvetica" pitchFamily="2" charset="0"/>
              </a:rPr>
              <a:t>Both Routers B and C reported being directly connected to 192.168.60.0. </a:t>
            </a:r>
          </a:p>
          <a:p>
            <a:r>
              <a:rPr lang="en-US" dirty="0">
                <a:effectLst/>
                <a:latin typeface="Helvetica" pitchFamily="2" charset="0"/>
              </a:rPr>
              <a:t>Which is the better choice for reaching that network, or are they equals?</a:t>
            </a:r>
          </a:p>
          <a:p>
            <a:r>
              <a:rPr lang="en-US" dirty="0">
                <a:effectLst/>
                <a:latin typeface="Helvetica" pitchFamily="2" charset="0"/>
              </a:rPr>
              <a:t>Should Router A update Router C about the networks reported from Router B? </a:t>
            </a:r>
          </a:p>
          <a:p>
            <a:r>
              <a:rPr lang="en-US" dirty="0">
                <a:effectLst/>
                <a:latin typeface="Helvetica" pitchFamily="2" charset="0"/>
              </a:rPr>
              <a:t>What if the connection between them is down? </a:t>
            </a:r>
          </a:p>
          <a:p>
            <a:r>
              <a:rPr lang="en-US" dirty="0">
                <a:effectLst/>
                <a:latin typeface="Helvetica" pitchFamily="2" charset="0"/>
              </a:rPr>
              <a:t>Should Router A pass that information along?</a:t>
            </a:r>
          </a:p>
          <a:p>
            <a:endParaRPr lang="en-US" dirty="0"/>
          </a:p>
        </p:txBody>
      </p:sp>
    </p:spTree>
    <p:extLst>
      <p:ext uri="{BB962C8B-B14F-4D97-AF65-F5344CB8AC3E}">
        <p14:creationId xmlns:p14="http://schemas.microsoft.com/office/powerpoint/2010/main" val="237253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Routing Metrics</a:t>
            </a:r>
          </a:p>
        </p:txBody>
      </p:sp>
      <p:graphicFrame>
        <p:nvGraphicFramePr>
          <p:cNvPr id="3" name="Content Placeholder 2">
            <a:extLst>
              <a:ext uri="{FF2B5EF4-FFF2-40B4-BE49-F238E27FC236}">
                <a16:creationId xmlns:a16="http://schemas.microsoft.com/office/drawing/2014/main" id="{06B4BFA5-CEFD-4C8B-B340-1D4D1EFE25CF}"/>
              </a:ext>
            </a:extLst>
          </p:cNvPr>
          <p:cNvGraphicFramePr>
            <a:graphicFrameLocks noGrp="1"/>
          </p:cNvGraphicFramePr>
          <p:nvPr>
            <p:ph idx="1"/>
            <p:extLst>
              <p:ext uri="{D42A27DB-BD31-4B8C-83A1-F6EECF244321}">
                <p14:modId xmlns:p14="http://schemas.microsoft.com/office/powerpoint/2010/main" val="1188080131"/>
              </p:ext>
            </p:extLst>
          </p:nvPr>
        </p:nvGraphicFramePr>
        <p:xfrm>
          <a:off x="925513" y="1506992"/>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8315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1985C9-D87B-0629-051C-3BAEEBC99FD5}"/>
              </a:ext>
            </a:extLst>
          </p:cNvPr>
          <p:cNvSpPr>
            <a:spLocks noGrp="1"/>
          </p:cNvSpPr>
          <p:nvPr>
            <p:ph type="title"/>
          </p:nvPr>
        </p:nvSpPr>
        <p:spPr/>
        <p:txBody>
          <a:bodyPr/>
          <a:lstStyle/>
          <a:p>
            <a:r>
              <a:rPr lang="en-US" dirty="0">
                <a:ea typeface="ＭＳ Ｐゴシック" pitchFamily="34" charset="-128"/>
              </a:rPr>
              <a:t>Routing Metrics</a:t>
            </a:r>
            <a:endParaRPr lang="en-US" dirty="0"/>
          </a:p>
        </p:txBody>
      </p:sp>
      <p:sp>
        <p:nvSpPr>
          <p:cNvPr id="5" name="Content Placeholder 4">
            <a:extLst>
              <a:ext uri="{FF2B5EF4-FFF2-40B4-BE49-F238E27FC236}">
                <a16:creationId xmlns:a16="http://schemas.microsoft.com/office/drawing/2014/main" id="{C5FA8B52-EDB4-3833-9C6D-4DC77FF0978E}"/>
              </a:ext>
            </a:extLst>
          </p:cNvPr>
          <p:cNvSpPr>
            <a:spLocks noGrp="1"/>
          </p:cNvSpPr>
          <p:nvPr>
            <p:ph sz="half" idx="1"/>
          </p:nvPr>
        </p:nvSpPr>
        <p:spPr/>
        <p:txBody>
          <a:bodyPr/>
          <a:lstStyle/>
          <a:p>
            <a:r>
              <a:rPr lang="en-US" dirty="0">
                <a:solidFill>
                  <a:srgbClr val="333333"/>
                </a:solidFill>
                <a:effectLst/>
                <a:latin typeface="Helvetica" pitchFamily="2" charset="0"/>
              </a:rPr>
              <a:t>Hop Count. </a:t>
            </a:r>
          </a:p>
          <a:p>
            <a:r>
              <a:rPr lang="en-US" dirty="0">
                <a:solidFill>
                  <a:srgbClr val="333333"/>
                </a:solidFill>
                <a:effectLst/>
                <a:latin typeface="Helvetica" pitchFamily="2" charset="0"/>
              </a:rPr>
              <a:t>A </a:t>
            </a:r>
            <a:r>
              <a:rPr lang="en-US" dirty="0">
                <a:solidFill>
                  <a:srgbClr val="000000"/>
                </a:solidFill>
                <a:effectLst/>
                <a:latin typeface="Helvetica" pitchFamily="2" charset="0"/>
              </a:rPr>
              <a:t>hop count </a:t>
            </a:r>
            <a:r>
              <a:rPr lang="en-US" dirty="0">
                <a:solidFill>
                  <a:srgbClr val="333333"/>
                </a:solidFill>
                <a:effectLst/>
                <a:latin typeface="Helvetica" pitchFamily="2" charset="0"/>
              </a:rPr>
              <a:t>metric indicates the number </a:t>
            </a:r>
            <a:r>
              <a:rPr lang="en-US" dirty="0" err="1">
                <a:solidFill>
                  <a:srgbClr val="333333"/>
                </a:solidFill>
                <a:effectLst/>
                <a:latin typeface="Helvetica" pitchFamily="2" charset="0"/>
              </a:rPr>
              <a:t>ofintermediary</a:t>
            </a:r>
            <a:r>
              <a:rPr lang="en-US" dirty="0">
                <a:solidFill>
                  <a:srgbClr val="333333"/>
                </a:solidFill>
                <a:effectLst/>
                <a:latin typeface="Helvetica" pitchFamily="2" charset="0"/>
              </a:rPr>
              <a:t> routers a packet will have to pass through to reach a destination network. </a:t>
            </a:r>
          </a:p>
          <a:p>
            <a:r>
              <a:rPr lang="en-US" dirty="0">
                <a:solidFill>
                  <a:srgbClr val="333333"/>
                </a:solidFill>
                <a:effectLst/>
                <a:latin typeface="Helvetica" pitchFamily="2" charset="0"/>
              </a:rPr>
              <a:t>The hop count is just a count of the number of times a packet must be forwarded by other routers to reach its destination. </a:t>
            </a:r>
          </a:p>
          <a:p>
            <a:r>
              <a:rPr lang="en-US" dirty="0">
                <a:solidFill>
                  <a:srgbClr val="333333"/>
                </a:solidFill>
                <a:effectLst/>
                <a:latin typeface="Helvetica" pitchFamily="2" charset="0"/>
              </a:rPr>
              <a:t>Each time a packet is forwarded, it counts as a hop.</a:t>
            </a:r>
          </a:p>
          <a:p>
            <a:endParaRPr lang="en-US" dirty="0"/>
          </a:p>
        </p:txBody>
      </p:sp>
      <p:sp>
        <p:nvSpPr>
          <p:cNvPr id="6" name="Content Placeholder 5">
            <a:extLst>
              <a:ext uri="{FF2B5EF4-FFF2-40B4-BE49-F238E27FC236}">
                <a16:creationId xmlns:a16="http://schemas.microsoft.com/office/drawing/2014/main" id="{A6780BDB-C9B4-3533-5115-77612B1648A7}"/>
              </a:ext>
            </a:extLst>
          </p:cNvPr>
          <p:cNvSpPr>
            <a:spLocks noGrp="1"/>
          </p:cNvSpPr>
          <p:nvPr>
            <p:ph sz="half" idx="2"/>
          </p:nvPr>
        </p:nvSpPr>
        <p:spPr/>
        <p:txBody>
          <a:bodyPr>
            <a:normAutofit fontScale="77500" lnSpcReduction="20000"/>
          </a:bodyPr>
          <a:lstStyle/>
          <a:p>
            <a:r>
              <a:rPr lang="en-US" dirty="0">
                <a:solidFill>
                  <a:srgbClr val="333333"/>
                </a:solidFill>
                <a:effectLst/>
                <a:latin typeface="Helvetica" pitchFamily="2" charset="0"/>
              </a:rPr>
              <a:t>Bandwidth. </a:t>
            </a:r>
          </a:p>
          <a:p>
            <a:r>
              <a:rPr lang="en-US" dirty="0">
                <a:solidFill>
                  <a:srgbClr val="333333"/>
                </a:solidFill>
                <a:effectLst/>
                <a:latin typeface="Helvetica" pitchFamily="2" charset="0"/>
              </a:rPr>
              <a:t>Sometimes hop count doesn’t really tell the whole story of a link. </a:t>
            </a:r>
          </a:p>
          <a:p>
            <a:r>
              <a:rPr lang="en-US" dirty="0">
                <a:solidFill>
                  <a:srgbClr val="333333"/>
                </a:solidFill>
                <a:effectLst/>
                <a:latin typeface="Helvetica" pitchFamily="2" charset="0"/>
              </a:rPr>
              <a:t>Perhaps the link from Router A to Router B  is a dial-up line, and the link between Router A and Router C is a dedicated leased T-1 line. </a:t>
            </a:r>
          </a:p>
          <a:p>
            <a:r>
              <a:rPr lang="en-US" dirty="0">
                <a:solidFill>
                  <a:srgbClr val="333333"/>
                </a:solidFill>
                <a:effectLst/>
                <a:latin typeface="Helvetica" pitchFamily="2" charset="0"/>
              </a:rPr>
              <a:t>Bandwidth and the condition of the link are other ways to determine the quality of a routing option. </a:t>
            </a:r>
          </a:p>
          <a:p>
            <a:r>
              <a:rPr lang="en-US" dirty="0">
                <a:solidFill>
                  <a:srgbClr val="333333"/>
                </a:solidFill>
                <a:effectLst/>
                <a:latin typeface="Helvetica" pitchFamily="2" charset="0"/>
              </a:rPr>
              <a:t>A routing protocol that uses a bandwidth metric chooses a path with higher bandwidth over one with lower bandwidth, regardless of the type of link. </a:t>
            </a:r>
          </a:p>
          <a:p>
            <a:r>
              <a:rPr lang="en-US" dirty="0">
                <a:solidFill>
                  <a:srgbClr val="333333"/>
                </a:solidFill>
                <a:effectLst/>
                <a:latin typeface="Helvetica" pitchFamily="2" charset="0"/>
              </a:rPr>
              <a:t>Bandwidth, all by itself, may not be a single indicator of the condition and quality of a link.</a:t>
            </a:r>
            <a:endParaRPr lang="en-US" dirty="0"/>
          </a:p>
        </p:txBody>
      </p:sp>
    </p:spTree>
    <p:extLst>
      <p:ext uri="{BB962C8B-B14F-4D97-AF65-F5344CB8AC3E}">
        <p14:creationId xmlns:p14="http://schemas.microsoft.com/office/powerpoint/2010/main" val="404313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C26F-ED1B-5D2F-A20C-8442E8D0DFD0}"/>
              </a:ext>
            </a:extLst>
          </p:cNvPr>
          <p:cNvSpPr>
            <a:spLocks noGrp="1"/>
          </p:cNvSpPr>
          <p:nvPr>
            <p:ph type="title"/>
          </p:nvPr>
        </p:nvSpPr>
        <p:spPr/>
        <p:txBody>
          <a:bodyPr/>
          <a:lstStyle/>
          <a:p>
            <a:r>
              <a:rPr lang="en-US" dirty="0">
                <a:ea typeface="ＭＳ Ｐゴシック" pitchFamily="34" charset="-128"/>
              </a:rPr>
              <a:t>Routing Metrics</a:t>
            </a:r>
            <a:endParaRPr lang="en-US" dirty="0"/>
          </a:p>
        </p:txBody>
      </p:sp>
      <p:sp>
        <p:nvSpPr>
          <p:cNvPr id="3" name="Content Placeholder 2">
            <a:extLst>
              <a:ext uri="{FF2B5EF4-FFF2-40B4-BE49-F238E27FC236}">
                <a16:creationId xmlns:a16="http://schemas.microsoft.com/office/drawing/2014/main" id="{D803D21D-EE50-5220-0D1B-5AB248CA6EA9}"/>
              </a:ext>
            </a:extLst>
          </p:cNvPr>
          <p:cNvSpPr>
            <a:spLocks noGrp="1"/>
          </p:cNvSpPr>
          <p:nvPr>
            <p:ph sz="half" idx="1"/>
          </p:nvPr>
        </p:nvSpPr>
        <p:spPr/>
        <p:txBody>
          <a:bodyPr>
            <a:normAutofit fontScale="92500"/>
          </a:bodyPr>
          <a:lstStyle/>
          <a:p>
            <a:r>
              <a:rPr lang="en-US" dirty="0">
                <a:effectLst/>
                <a:latin typeface="Helvetica" pitchFamily="2" charset="0"/>
              </a:rPr>
              <a:t>Load</a:t>
            </a:r>
          </a:p>
          <a:p>
            <a:r>
              <a:rPr lang="en-US" dirty="0">
                <a:effectLst/>
                <a:latin typeface="Helvetica" pitchFamily="2" charset="0"/>
              </a:rPr>
              <a:t>On any route, hop count and bandwidth generally stay the same. </a:t>
            </a:r>
          </a:p>
          <a:p>
            <a:r>
              <a:rPr lang="en-US" dirty="0">
                <a:effectLst/>
                <a:latin typeface="Helvetica" pitchFamily="2" charset="0"/>
              </a:rPr>
              <a:t>However, the amount of traffic or load, which is the amount of bandwidth in use on the link, can fluctuate quickly. </a:t>
            </a:r>
          </a:p>
          <a:p>
            <a:r>
              <a:rPr lang="en-US" dirty="0">
                <a:effectLst/>
                <a:latin typeface="Helvetica" pitchFamily="2" charset="0"/>
              </a:rPr>
              <a:t>A routing protocol that depends too heavily on the line loading for its routing determination may end up with what is called route flapping, rapidly changing the preferred route from one route to another and perhaps back again.</a:t>
            </a:r>
          </a:p>
          <a:p>
            <a:endParaRPr lang="en-US" dirty="0"/>
          </a:p>
        </p:txBody>
      </p:sp>
      <p:sp>
        <p:nvSpPr>
          <p:cNvPr id="4" name="Content Placeholder 3">
            <a:extLst>
              <a:ext uri="{FF2B5EF4-FFF2-40B4-BE49-F238E27FC236}">
                <a16:creationId xmlns:a16="http://schemas.microsoft.com/office/drawing/2014/main" id="{6C60E27F-0BE2-5BF7-6CB7-2382C1FC8923}"/>
              </a:ext>
            </a:extLst>
          </p:cNvPr>
          <p:cNvSpPr>
            <a:spLocks noGrp="1"/>
          </p:cNvSpPr>
          <p:nvPr>
            <p:ph sz="half" idx="2"/>
          </p:nvPr>
        </p:nvSpPr>
        <p:spPr/>
        <p:txBody>
          <a:bodyPr>
            <a:normAutofit fontScale="92500"/>
          </a:bodyPr>
          <a:lstStyle/>
          <a:p>
            <a:r>
              <a:rPr lang="en-US" dirty="0">
                <a:effectLst/>
                <a:latin typeface="Helvetica" pitchFamily="2" charset="0"/>
              </a:rPr>
              <a:t>Delay</a:t>
            </a:r>
          </a:p>
          <a:p>
            <a:r>
              <a:rPr lang="en-US" dirty="0">
                <a:effectLst/>
                <a:latin typeface="Helvetica" pitchFamily="2" charset="0"/>
              </a:rPr>
              <a:t>A delay metric essentially measures a link’s throughput or transit time: the duration time for a packet to completely navigate a link end-to-end. </a:t>
            </a:r>
          </a:p>
          <a:p>
            <a:r>
              <a:rPr lang="en-US" dirty="0">
                <a:effectLst/>
                <a:latin typeface="Helvetica" pitchFamily="2" charset="0"/>
              </a:rPr>
              <a:t>A</a:t>
            </a:r>
            <a:r>
              <a:rPr lang="en-US" dirty="0">
                <a:latin typeface="Helvetica" pitchFamily="2" charset="0"/>
              </a:rPr>
              <a:t> </a:t>
            </a:r>
            <a:r>
              <a:rPr lang="en-US" dirty="0">
                <a:effectLst/>
                <a:latin typeface="Helvetica" pitchFamily="2" charset="0"/>
              </a:rPr>
              <a:t>routing protocol using a delay metric favors the link with the least delay. </a:t>
            </a:r>
          </a:p>
          <a:p>
            <a:r>
              <a:rPr lang="en-US" dirty="0">
                <a:effectLst/>
                <a:latin typeface="Helvetica" pitchFamily="2" charset="0"/>
              </a:rPr>
              <a:t>A delay metric can be developed a variety of ways: clocking the time between when a packet is forwarded until the time the packet is acknowledged</a:t>
            </a:r>
          </a:p>
          <a:p>
            <a:endParaRPr lang="en-US" dirty="0"/>
          </a:p>
        </p:txBody>
      </p:sp>
    </p:spTree>
    <p:extLst>
      <p:ext uri="{BB962C8B-B14F-4D97-AF65-F5344CB8AC3E}">
        <p14:creationId xmlns:p14="http://schemas.microsoft.com/office/powerpoint/2010/main" val="2601827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6B5C-0F5A-5525-ADC8-056992D98065}"/>
              </a:ext>
            </a:extLst>
          </p:cNvPr>
          <p:cNvSpPr>
            <a:spLocks noGrp="1"/>
          </p:cNvSpPr>
          <p:nvPr>
            <p:ph type="title"/>
          </p:nvPr>
        </p:nvSpPr>
        <p:spPr/>
        <p:txBody>
          <a:bodyPr/>
          <a:lstStyle/>
          <a:p>
            <a:r>
              <a:rPr lang="en-US" dirty="0">
                <a:ea typeface="ＭＳ Ｐゴシック" pitchFamily="34" charset="-128"/>
              </a:rPr>
              <a:t>Routing Metrics</a:t>
            </a:r>
            <a:endParaRPr lang="en-US" dirty="0"/>
          </a:p>
        </p:txBody>
      </p:sp>
      <p:sp>
        <p:nvSpPr>
          <p:cNvPr id="3" name="Content Placeholder 2">
            <a:extLst>
              <a:ext uri="{FF2B5EF4-FFF2-40B4-BE49-F238E27FC236}">
                <a16:creationId xmlns:a16="http://schemas.microsoft.com/office/drawing/2014/main" id="{D05466C5-F63A-C5AE-6E27-1C8BB12508C2}"/>
              </a:ext>
            </a:extLst>
          </p:cNvPr>
          <p:cNvSpPr>
            <a:spLocks noGrp="1"/>
          </p:cNvSpPr>
          <p:nvPr>
            <p:ph sz="half" idx="1"/>
          </p:nvPr>
        </p:nvSpPr>
        <p:spPr/>
        <p:txBody>
          <a:bodyPr>
            <a:normAutofit fontScale="85000" lnSpcReduction="20000"/>
          </a:bodyPr>
          <a:lstStyle/>
          <a:p>
            <a:r>
              <a:rPr lang="en-US" dirty="0">
                <a:effectLst/>
                <a:latin typeface="Helvetica" pitchFamily="2" charset="0"/>
              </a:rPr>
              <a:t>Reliability</a:t>
            </a:r>
          </a:p>
          <a:p>
            <a:r>
              <a:rPr lang="en-US" dirty="0">
                <a:latin typeface="Helvetica" pitchFamily="2" charset="0"/>
              </a:rPr>
              <a:t>T</a:t>
            </a:r>
            <a:r>
              <a:rPr lang="en-US" dirty="0">
                <a:effectLst/>
                <a:latin typeface="Helvetica" pitchFamily="2" charset="0"/>
              </a:rPr>
              <a:t>he reliability metric is an indicator of how likely it is that the link may fail during a transmission.</a:t>
            </a:r>
          </a:p>
          <a:p>
            <a:r>
              <a:rPr lang="en-US" dirty="0">
                <a:effectLst/>
                <a:latin typeface="Helvetica" pitchFamily="2" charset="0"/>
              </a:rPr>
              <a:t>Reliability metrics are either variable or fixed. </a:t>
            </a:r>
          </a:p>
          <a:p>
            <a:r>
              <a:rPr lang="en-US" dirty="0">
                <a:effectLst/>
                <a:latin typeface="Helvetica" pitchFamily="2" charset="0"/>
              </a:rPr>
              <a:t>A variable reliability metric may be a count of the actual number of failures that have occurred on a link within a specific time. </a:t>
            </a:r>
          </a:p>
          <a:p>
            <a:r>
              <a:rPr lang="en-US" dirty="0">
                <a:effectLst/>
                <a:latin typeface="Helvetica" pitchFamily="2" charset="0"/>
              </a:rPr>
              <a:t>A fixed reliability metric is a static metric that is typically manually configured by the network administrator and is based on his or her knowledge of a particular link</a:t>
            </a:r>
          </a:p>
          <a:p>
            <a:endParaRPr lang="en-US" dirty="0"/>
          </a:p>
        </p:txBody>
      </p:sp>
      <p:sp>
        <p:nvSpPr>
          <p:cNvPr id="4" name="Content Placeholder 3">
            <a:extLst>
              <a:ext uri="{FF2B5EF4-FFF2-40B4-BE49-F238E27FC236}">
                <a16:creationId xmlns:a16="http://schemas.microsoft.com/office/drawing/2014/main" id="{0B06CFE2-A4A4-35B7-ADB0-E40E71BBB9F3}"/>
              </a:ext>
            </a:extLst>
          </p:cNvPr>
          <p:cNvSpPr>
            <a:spLocks noGrp="1"/>
          </p:cNvSpPr>
          <p:nvPr>
            <p:ph sz="half" idx="2"/>
          </p:nvPr>
        </p:nvSpPr>
        <p:spPr/>
        <p:txBody>
          <a:bodyPr/>
          <a:lstStyle/>
          <a:p>
            <a:r>
              <a:rPr lang="en-US" dirty="0">
                <a:effectLst/>
                <a:latin typeface="Helvetica" pitchFamily="2" charset="0"/>
              </a:rPr>
              <a:t>Maximum transmission unit (MTU)</a:t>
            </a:r>
          </a:p>
          <a:p>
            <a:r>
              <a:rPr lang="en-US" dirty="0">
                <a:effectLst/>
                <a:latin typeface="Helvetica" pitchFamily="2" charset="0"/>
              </a:rPr>
              <a:t>MTU has been called the fifth factor in deciding the EIGRP metric.</a:t>
            </a:r>
          </a:p>
          <a:p>
            <a:r>
              <a:rPr lang="en-US" dirty="0">
                <a:effectLst/>
                <a:latin typeface="Helvetica" pitchFamily="2" charset="0"/>
              </a:rPr>
              <a:t>A change in the MTU doesn’t trigger a routing update.</a:t>
            </a:r>
          </a:p>
          <a:p>
            <a:r>
              <a:rPr lang="en-US" dirty="0">
                <a:effectLst/>
                <a:latin typeface="Helvetica" pitchFamily="2" charset="0"/>
              </a:rPr>
              <a:t>When a change in topology triggers an EIGRP update, the MTU metric updates. </a:t>
            </a:r>
          </a:p>
          <a:p>
            <a:r>
              <a:rPr lang="en-US" dirty="0">
                <a:effectLst/>
                <a:latin typeface="Helvetica" pitchFamily="2" charset="0"/>
              </a:rPr>
              <a:t>If the router determines there is a tie for a routing decision, the MTU is used as the tiebreaker.</a:t>
            </a:r>
          </a:p>
          <a:p>
            <a:endParaRPr lang="en-US" dirty="0"/>
          </a:p>
        </p:txBody>
      </p:sp>
    </p:spTree>
    <p:extLst>
      <p:ext uri="{BB962C8B-B14F-4D97-AF65-F5344CB8AC3E}">
        <p14:creationId xmlns:p14="http://schemas.microsoft.com/office/powerpoint/2010/main" val="145631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818A-807F-49E0-A87E-A5F84A3F26D8}"/>
              </a:ext>
            </a:extLst>
          </p:cNvPr>
          <p:cNvSpPr>
            <a:spLocks noGrp="1"/>
          </p:cNvSpPr>
          <p:nvPr>
            <p:ph type="title"/>
          </p:nvPr>
        </p:nvSpPr>
        <p:spPr/>
        <p:txBody>
          <a:bodyPr/>
          <a:lstStyle/>
          <a:p>
            <a:r>
              <a:rPr lang="en-US" dirty="0">
                <a:ea typeface="ＭＳ Ｐゴシック" pitchFamily="34" charset="-128"/>
              </a:rPr>
              <a:t>Convergence and Load Balancing</a:t>
            </a:r>
            <a:endParaRPr lang="en-US" dirty="0"/>
          </a:p>
        </p:txBody>
      </p:sp>
      <p:sp>
        <p:nvSpPr>
          <p:cNvPr id="3" name="Content Placeholder 2">
            <a:extLst>
              <a:ext uri="{FF2B5EF4-FFF2-40B4-BE49-F238E27FC236}">
                <a16:creationId xmlns:a16="http://schemas.microsoft.com/office/drawing/2014/main" id="{CEAD0991-6B34-4212-819D-14628FF17003}"/>
              </a:ext>
            </a:extLst>
          </p:cNvPr>
          <p:cNvSpPr>
            <a:spLocks noGrp="1"/>
          </p:cNvSpPr>
          <p:nvPr>
            <p:ph sz="half" idx="1"/>
          </p:nvPr>
        </p:nvSpPr>
        <p:spPr>
          <a:ln>
            <a:solidFill>
              <a:schemeClr val="accent3">
                <a:lumMod val="60000"/>
                <a:lumOff val="40000"/>
              </a:schemeClr>
            </a:solidFill>
          </a:ln>
        </p:spPr>
        <p:txBody>
          <a:bodyPr/>
          <a:lstStyle/>
          <a:p>
            <a:pPr marL="0" indent="0">
              <a:buNone/>
            </a:pPr>
            <a:r>
              <a:rPr lang="en-US" b="1" dirty="0"/>
              <a:t>Convergence</a:t>
            </a:r>
          </a:p>
          <a:p>
            <a:r>
              <a:rPr lang="en-US" dirty="0"/>
              <a:t>Routing update packets are sent out on all links connected to external networks</a:t>
            </a:r>
          </a:p>
          <a:p>
            <a:r>
              <a:rPr lang="en-US" dirty="0"/>
              <a:t>Routing tables are updated constantly to account for network changes, such as a new router being added or a router being removed</a:t>
            </a:r>
          </a:p>
          <a:p>
            <a:r>
              <a:rPr lang="en-US" i="1" dirty="0"/>
              <a:t>Convergence</a:t>
            </a:r>
            <a:r>
              <a:rPr lang="en-US" dirty="0"/>
              <a:t> is achieved when routing tables of directly connected devices are synchronized</a:t>
            </a:r>
          </a:p>
          <a:p>
            <a:endParaRPr lang="en-US" dirty="0"/>
          </a:p>
          <a:p>
            <a:endParaRPr lang="en-US" dirty="0"/>
          </a:p>
        </p:txBody>
      </p:sp>
      <p:sp>
        <p:nvSpPr>
          <p:cNvPr id="4" name="Content Placeholder 3">
            <a:extLst>
              <a:ext uri="{FF2B5EF4-FFF2-40B4-BE49-F238E27FC236}">
                <a16:creationId xmlns:a16="http://schemas.microsoft.com/office/drawing/2014/main" id="{F67BF544-8FE6-4098-B497-00A75DC46285}"/>
              </a:ext>
            </a:extLst>
          </p:cNvPr>
          <p:cNvSpPr>
            <a:spLocks noGrp="1"/>
          </p:cNvSpPr>
          <p:nvPr>
            <p:ph sz="half" idx="2"/>
          </p:nvPr>
        </p:nvSpPr>
        <p:spPr>
          <a:solidFill>
            <a:schemeClr val="accent3">
              <a:lumMod val="20000"/>
              <a:lumOff val="80000"/>
            </a:schemeClr>
          </a:solidFill>
        </p:spPr>
        <p:txBody>
          <a:bodyPr/>
          <a:lstStyle/>
          <a:p>
            <a:pPr marL="0" indent="0">
              <a:buNone/>
            </a:pPr>
            <a:r>
              <a:rPr lang="en-US" b="1" dirty="0"/>
              <a:t>Load Balancing</a:t>
            </a:r>
          </a:p>
          <a:p>
            <a:r>
              <a:rPr lang="en-US" dirty="0"/>
              <a:t>Routing protocols may divide traffic being forwarded to a particular destination address that has two or more paths for use</a:t>
            </a:r>
          </a:p>
          <a:p>
            <a:r>
              <a:rPr lang="en-US" dirty="0"/>
              <a:t>If a particular link has substantial traffic being forwarded on it to reach a particular network, it’s more efficient to divide the traffic and forward it alternatively on two or more links rather than queue it up and wait for a single link</a:t>
            </a:r>
          </a:p>
          <a:p>
            <a:endParaRPr lang="en-US" dirty="0"/>
          </a:p>
        </p:txBody>
      </p:sp>
    </p:spTree>
    <p:custDataLst>
      <p:tags r:id="rId1"/>
    </p:custDataLst>
    <p:extLst>
      <p:ext uri="{BB962C8B-B14F-4D97-AF65-F5344CB8AC3E}">
        <p14:creationId xmlns:p14="http://schemas.microsoft.com/office/powerpoint/2010/main" val="174106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Layer Basics</a:t>
            </a:r>
          </a:p>
        </p:txBody>
      </p:sp>
      <p:graphicFrame>
        <p:nvGraphicFramePr>
          <p:cNvPr id="3" name="Content Placeholder 2">
            <a:extLst>
              <a:ext uri="{FF2B5EF4-FFF2-40B4-BE49-F238E27FC236}">
                <a16:creationId xmlns:a16="http://schemas.microsoft.com/office/drawing/2014/main" id="{5093FB11-1813-4E19-9714-4365A2675790}"/>
              </a:ext>
            </a:extLst>
          </p:cNvPr>
          <p:cNvGraphicFramePr>
            <a:graphicFrameLocks noGrp="1"/>
          </p:cNvGraphicFramePr>
          <p:nvPr>
            <p:ph idx="1"/>
            <p:extLst>
              <p:ext uri="{D42A27DB-BD31-4B8C-83A1-F6EECF244321}">
                <p14:modId xmlns:p14="http://schemas.microsoft.com/office/powerpoint/2010/main" val="3487295063"/>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Traffic Flow</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Access control lists (ACLs) are used for packet forwarding or filtering</a:t>
            </a:r>
          </a:p>
          <a:p>
            <a:r>
              <a:rPr lang="en-US" dirty="0"/>
              <a:t>Packet forwarding</a:t>
            </a:r>
          </a:p>
          <a:p>
            <a:pPr lvl="1"/>
            <a:r>
              <a:rPr lang="en-US" dirty="0"/>
              <a:t>Refers to the network interface forwarding IP packets out the port or interface</a:t>
            </a:r>
          </a:p>
          <a:p>
            <a:r>
              <a:rPr lang="en-US" dirty="0"/>
              <a:t>Packet filtering</a:t>
            </a:r>
          </a:p>
          <a:p>
            <a:pPr lvl="1"/>
            <a:r>
              <a:rPr lang="en-US" dirty="0"/>
              <a:t>Refers to the network interface blocking the IP packet from traversing out the port or interface</a:t>
            </a:r>
          </a:p>
          <a:p>
            <a:r>
              <a:rPr lang="en-US" dirty="0"/>
              <a:t>Traffic shaping</a:t>
            </a:r>
          </a:p>
          <a:p>
            <a:pPr lvl="1"/>
            <a:r>
              <a:rPr lang="en-US" dirty="0"/>
              <a:t>Depending on the Layer 3 switch or router vendor, enabling ACLs is done in the configuration file of the network asset</a:t>
            </a:r>
          </a:p>
          <a:p>
            <a:pPr lvl="1"/>
            <a:r>
              <a:rPr lang="en-US" dirty="0"/>
              <a:t>Traffic shaping uses an ACL to define what IP packets or TCP/UDP packets can be forwarded and which are to be blocked</a:t>
            </a:r>
          </a:p>
          <a:p>
            <a:endParaRPr lang="en-US" dirty="0"/>
          </a:p>
        </p:txBody>
      </p:sp>
    </p:spTree>
    <p:custDataLst>
      <p:tags r:id="rId1"/>
    </p:custDataLst>
    <p:extLst>
      <p:ext uri="{BB962C8B-B14F-4D97-AF65-F5344CB8AC3E}">
        <p14:creationId xmlns:p14="http://schemas.microsoft.com/office/powerpoint/2010/main" val="270713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9FDB-543B-87EA-7521-37BE9D3AD484}"/>
              </a:ext>
            </a:extLst>
          </p:cNvPr>
          <p:cNvSpPr>
            <a:spLocks noGrp="1"/>
          </p:cNvSpPr>
          <p:nvPr>
            <p:ph type="title"/>
          </p:nvPr>
        </p:nvSpPr>
        <p:spPr/>
        <p:txBody>
          <a:bodyPr/>
          <a:lstStyle/>
          <a:p>
            <a:r>
              <a:rPr lang="en-US" dirty="0"/>
              <a:t>ACLs</a:t>
            </a:r>
          </a:p>
        </p:txBody>
      </p:sp>
      <p:sp>
        <p:nvSpPr>
          <p:cNvPr id="4" name="Content Placeholder 3">
            <a:extLst>
              <a:ext uri="{FF2B5EF4-FFF2-40B4-BE49-F238E27FC236}">
                <a16:creationId xmlns:a16="http://schemas.microsoft.com/office/drawing/2014/main" id="{2A998C05-3793-8453-0EDA-AF55BBCA8404}"/>
              </a:ext>
            </a:extLst>
          </p:cNvPr>
          <p:cNvSpPr>
            <a:spLocks noGrp="1"/>
          </p:cNvSpPr>
          <p:nvPr>
            <p:ph sz="half" idx="1"/>
          </p:nvPr>
        </p:nvSpPr>
        <p:spPr/>
        <p:txBody>
          <a:bodyPr>
            <a:normAutofit fontScale="85000" lnSpcReduction="20000"/>
          </a:bodyPr>
          <a:lstStyle/>
          <a:p>
            <a:r>
              <a:rPr lang="en-US" dirty="0">
                <a:solidFill>
                  <a:srgbClr val="333333"/>
                </a:solidFill>
                <a:effectLst/>
                <a:latin typeface="Helvetica" pitchFamily="2" charset="0"/>
              </a:rPr>
              <a:t>ACLs have the following structure:</a:t>
            </a:r>
          </a:p>
          <a:p>
            <a:r>
              <a:rPr lang="en-US" dirty="0">
                <a:effectLst/>
                <a:latin typeface="Helvetica" pitchFamily="2" charset="0"/>
              </a:rPr>
              <a:t>ACL number—Used to identify an ACL entry on a network interface.</a:t>
            </a:r>
          </a:p>
          <a:p>
            <a:r>
              <a:rPr lang="en-US" dirty="0">
                <a:effectLst/>
                <a:latin typeface="Helvetica" pitchFamily="2" charset="0"/>
              </a:rPr>
              <a:t>ACL name—Some routers allow a combination of letters and numbers for the name.</a:t>
            </a:r>
            <a:r>
              <a:rPr lang="en-US" dirty="0">
                <a:solidFill>
                  <a:srgbClr val="949699"/>
                </a:solidFill>
                <a:effectLst/>
                <a:latin typeface="Helvetica" pitchFamily="2" charset="0"/>
              </a:rPr>
              <a:t> </a:t>
            </a:r>
          </a:p>
          <a:p>
            <a:r>
              <a:rPr lang="en-US" dirty="0">
                <a:effectLst/>
                <a:latin typeface="Helvetica" pitchFamily="2" charset="0"/>
              </a:rPr>
              <a:t>ACL functional statement—You can configure the interface to deny or permit a specific source based on address and wildcard mask. </a:t>
            </a:r>
          </a:p>
          <a:p>
            <a:r>
              <a:rPr lang="en-US" dirty="0">
                <a:effectLst/>
                <a:latin typeface="Helvetica" pitchFamily="2" charset="0"/>
              </a:rPr>
              <a:t>Some routing devices, such as Cisco, configure an implicit Deny statement at the end of each ACL by default. (This is a precautionary measure just in case the network engineer forgets.)</a:t>
            </a:r>
          </a:p>
          <a:p>
            <a:endParaRPr lang="en-US" dirty="0"/>
          </a:p>
        </p:txBody>
      </p:sp>
      <p:sp>
        <p:nvSpPr>
          <p:cNvPr id="5" name="Content Placeholder 4">
            <a:extLst>
              <a:ext uri="{FF2B5EF4-FFF2-40B4-BE49-F238E27FC236}">
                <a16:creationId xmlns:a16="http://schemas.microsoft.com/office/drawing/2014/main" id="{4921A79A-1738-75B9-9A0E-EDDBB21B402F}"/>
              </a:ext>
            </a:extLst>
          </p:cNvPr>
          <p:cNvSpPr>
            <a:spLocks noGrp="1"/>
          </p:cNvSpPr>
          <p:nvPr>
            <p:ph sz="half" idx="2"/>
          </p:nvPr>
        </p:nvSpPr>
        <p:spPr/>
        <p:txBody>
          <a:bodyPr>
            <a:normAutofit fontScale="85000" lnSpcReduction="20000"/>
          </a:bodyPr>
          <a:lstStyle/>
          <a:p>
            <a:r>
              <a:rPr lang="en-US" dirty="0">
                <a:effectLst/>
                <a:latin typeface="Helvetica" pitchFamily="2" charset="0"/>
              </a:rPr>
              <a:t>Network protocol—You can specify whether to deny/permit IP, IPX, ICMP, TCP, UDP, NetBIOS, or a specific port number like 21 (Telnet) or 22 (SSH).</a:t>
            </a:r>
          </a:p>
          <a:p>
            <a:r>
              <a:rPr lang="en-US" dirty="0">
                <a:effectLst/>
                <a:latin typeface="Helvetica" pitchFamily="2" charset="0"/>
              </a:rPr>
              <a:t>Source or destination—You can specify the source or destination target as a single IP, an address range (CIDR), or all addresses on a network or subnetwork.</a:t>
            </a:r>
          </a:p>
          <a:p>
            <a:r>
              <a:rPr lang="en-US" dirty="0">
                <a:effectLst/>
                <a:latin typeface="Helvetica" pitchFamily="2" charset="0"/>
              </a:rPr>
              <a:t>Log—Some devices are capable of keeping logs when ACL matches are found and a filter or forward decision has been made.</a:t>
            </a:r>
          </a:p>
          <a:p>
            <a:r>
              <a:rPr lang="en-US" dirty="0">
                <a:effectLst/>
                <a:latin typeface="Helvetica" pitchFamily="2" charset="0"/>
              </a:rPr>
              <a:t>Advanced features—Advanced ACLs allow you to use control traffic through the type of service (</a:t>
            </a:r>
            <a:r>
              <a:rPr lang="en-US" dirty="0" err="1">
                <a:effectLst/>
                <a:latin typeface="Helvetica" pitchFamily="2" charset="0"/>
              </a:rPr>
              <a:t>ToS</a:t>
            </a:r>
            <a:r>
              <a:rPr lang="en-US" dirty="0">
                <a:effectLst/>
                <a:latin typeface="Helvetica" pitchFamily="2" charset="0"/>
              </a:rPr>
              <a:t>), IP precedence, and differentiated services codepoint (DSCP) priority.</a:t>
            </a:r>
          </a:p>
          <a:p>
            <a:endParaRPr lang="en-US" dirty="0">
              <a:effectLst/>
              <a:latin typeface="Helvetica" pitchFamily="2" charset="0"/>
            </a:endParaRPr>
          </a:p>
          <a:p>
            <a:endParaRPr lang="en-US" dirty="0"/>
          </a:p>
        </p:txBody>
      </p:sp>
    </p:spTree>
    <p:extLst>
      <p:ext uri="{BB962C8B-B14F-4D97-AF65-F5344CB8AC3E}">
        <p14:creationId xmlns:p14="http://schemas.microsoft.com/office/powerpoint/2010/main" val="219382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Internetwork Routing Functions</a:t>
            </a:r>
          </a:p>
        </p:txBody>
      </p:sp>
      <p:graphicFrame>
        <p:nvGraphicFramePr>
          <p:cNvPr id="3" name="Content Placeholder 2">
            <a:extLst>
              <a:ext uri="{FF2B5EF4-FFF2-40B4-BE49-F238E27FC236}">
                <a16:creationId xmlns:a16="http://schemas.microsoft.com/office/drawing/2014/main" id="{87ED2084-06BD-4E72-B6B1-FE372C678876}"/>
              </a:ext>
            </a:extLst>
          </p:cNvPr>
          <p:cNvGraphicFramePr>
            <a:graphicFrameLocks noGrp="1"/>
          </p:cNvGraphicFramePr>
          <p:nvPr>
            <p:ph idx="1"/>
            <p:extLst>
              <p:ext uri="{D42A27DB-BD31-4B8C-83A1-F6EECF244321}">
                <p14:modId xmlns:p14="http://schemas.microsoft.com/office/powerpoint/2010/main" val="2994440856"/>
              </p:ext>
            </p:extLst>
          </p:nvPr>
        </p:nvGraphicFramePr>
        <p:xfrm>
          <a:off x="2155983" y="2113279"/>
          <a:ext cx="7880033" cy="34871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8417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EDC5-3BC9-F63C-3ED9-EEEBA6910138}"/>
              </a:ext>
            </a:extLst>
          </p:cNvPr>
          <p:cNvSpPr>
            <a:spLocks noGrp="1"/>
          </p:cNvSpPr>
          <p:nvPr>
            <p:ph type="title"/>
          </p:nvPr>
        </p:nvSpPr>
        <p:spPr/>
        <p:txBody>
          <a:bodyPr/>
          <a:lstStyle/>
          <a:p>
            <a:r>
              <a:rPr lang="en-US" dirty="0"/>
              <a:t>LAN-to-LAN</a:t>
            </a:r>
          </a:p>
        </p:txBody>
      </p:sp>
      <p:sp>
        <p:nvSpPr>
          <p:cNvPr id="3" name="Content Placeholder 2">
            <a:extLst>
              <a:ext uri="{FF2B5EF4-FFF2-40B4-BE49-F238E27FC236}">
                <a16:creationId xmlns:a16="http://schemas.microsoft.com/office/drawing/2014/main" id="{6129C228-E52C-F89D-5625-55470E7272AF}"/>
              </a:ext>
            </a:extLst>
          </p:cNvPr>
          <p:cNvSpPr>
            <a:spLocks noGrp="1"/>
          </p:cNvSpPr>
          <p:nvPr>
            <p:ph idx="1"/>
          </p:nvPr>
        </p:nvSpPr>
        <p:spPr/>
        <p:txBody>
          <a:bodyPr>
            <a:normAutofit/>
          </a:bodyPr>
          <a:lstStyle/>
          <a:p>
            <a:r>
              <a:rPr lang="en-US" dirty="0">
                <a:solidFill>
                  <a:srgbClr val="333333"/>
                </a:solidFill>
                <a:effectLst/>
                <a:latin typeface="Helvetica" pitchFamily="2" charset="0"/>
              </a:rPr>
              <a:t>When a host on one LAN transmits a message to a host on another LAN connected to the same router, one of two things can happen, depending on the characteristics of the LANs. </a:t>
            </a:r>
          </a:p>
          <a:p>
            <a:r>
              <a:rPr lang="en-US" dirty="0">
                <a:solidFill>
                  <a:srgbClr val="333333"/>
                </a:solidFill>
                <a:effectLst/>
                <a:latin typeface="Helvetica" pitchFamily="2" charset="0"/>
              </a:rPr>
              <a:t>If the two LANs are running the same network technology, such as Ethernet, it’s a simple matter of extracting the destination host’s network ID and forwarding the message packets to the link in the routing table.</a:t>
            </a:r>
          </a:p>
          <a:p>
            <a:r>
              <a:rPr lang="en-US" dirty="0">
                <a:solidFill>
                  <a:srgbClr val="333333"/>
                </a:solidFill>
                <a:effectLst/>
                <a:latin typeface="Helvetica" pitchFamily="2" charset="0"/>
              </a:rPr>
              <a:t>However, if the two LANs are running different network technologies, such as Ethernet on one and token ring on the second, a new step must be added to the process to preserve the original message for delivery on the second network technology. </a:t>
            </a:r>
          </a:p>
          <a:p>
            <a:r>
              <a:rPr lang="en-US" dirty="0">
                <a:solidFill>
                  <a:srgbClr val="333333"/>
                </a:solidFill>
                <a:effectLst/>
                <a:latin typeface="Helvetica" pitchFamily="2" charset="0"/>
              </a:rPr>
              <a:t>Layer 3 protocols must be able to interface with the frame formats of different Layer 2 networking technologies.</a:t>
            </a:r>
          </a:p>
          <a:p>
            <a:endParaRPr lang="en-US" dirty="0"/>
          </a:p>
        </p:txBody>
      </p:sp>
    </p:spTree>
    <p:extLst>
      <p:ext uri="{BB962C8B-B14F-4D97-AF65-F5344CB8AC3E}">
        <p14:creationId xmlns:p14="http://schemas.microsoft.com/office/powerpoint/2010/main" val="344633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85991-EB01-848D-4A71-61D12F3956A2}"/>
              </a:ext>
            </a:extLst>
          </p:cNvPr>
          <p:cNvSpPr>
            <a:spLocks noGrp="1"/>
          </p:cNvSpPr>
          <p:nvPr>
            <p:ph type="title"/>
          </p:nvPr>
        </p:nvSpPr>
        <p:spPr/>
        <p:txBody>
          <a:bodyPr/>
          <a:lstStyle/>
          <a:p>
            <a:r>
              <a:rPr lang="en-US" dirty="0"/>
              <a:t>LAN-to-WAN</a:t>
            </a:r>
          </a:p>
        </p:txBody>
      </p:sp>
      <p:sp>
        <p:nvSpPr>
          <p:cNvPr id="3" name="Content Placeholder 2">
            <a:extLst>
              <a:ext uri="{FF2B5EF4-FFF2-40B4-BE49-F238E27FC236}">
                <a16:creationId xmlns:a16="http://schemas.microsoft.com/office/drawing/2014/main" id="{0647168C-69B1-E990-4997-3B6A5A90BFFE}"/>
              </a:ext>
            </a:extLst>
          </p:cNvPr>
          <p:cNvSpPr>
            <a:spLocks noGrp="1"/>
          </p:cNvSpPr>
          <p:nvPr>
            <p:ph idx="1"/>
          </p:nvPr>
        </p:nvSpPr>
        <p:spPr/>
        <p:txBody>
          <a:bodyPr/>
          <a:lstStyle/>
          <a:p>
            <a:r>
              <a:rPr lang="en-US" dirty="0">
                <a:solidFill>
                  <a:srgbClr val="333333"/>
                </a:solidFill>
                <a:effectLst/>
                <a:latin typeface="Helvetica" pitchFamily="2" charset="0"/>
              </a:rPr>
              <a:t>In much the same way as in LAN-to-LAN routing, the Network Layer protocols running on a LAN router must be able to interface with all of the lower layer protocols and methods. </a:t>
            </a:r>
          </a:p>
          <a:p>
            <a:r>
              <a:rPr lang="en-US" dirty="0">
                <a:solidFill>
                  <a:srgbClr val="333333"/>
                </a:solidFill>
                <a:effectLst/>
                <a:latin typeface="Helvetica" pitchFamily="2" charset="0"/>
              </a:rPr>
              <a:t>It’s</a:t>
            </a:r>
            <a:r>
              <a:rPr lang="en-US" dirty="0">
                <a:solidFill>
                  <a:srgbClr val="333333"/>
                </a:solidFill>
                <a:latin typeface="Helvetica" pitchFamily="2" charset="0"/>
              </a:rPr>
              <a:t> </a:t>
            </a:r>
            <a:r>
              <a:rPr lang="en-US" dirty="0">
                <a:solidFill>
                  <a:srgbClr val="333333"/>
                </a:solidFill>
                <a:effectLst/>
                <a:latin typeface="Helvetica" pitchFamily="2" charset="0"/>
              </a:rPr>
              <a:t>common that a packet being transmitted to the internetwork will traverse through two or more hops (routers). </a:t>
            </a:r>
          </a:p>
          <a:p>
            <a:r>
              <a:rPr lang="en-US" dirty="0">
                <a:solidFill>
                  <a:srgbClr val="333333"/>
                </a:solidFill>
                <a:effectLst/>
                <a:latin typeface="Helvetica" pitchFamily="2" charset="0"/>
              </a:rPr>
              <a:t>At each hop, the message packets must process up from the Physical Layer and Data Link Layer to be recognized and analyzed by the hop’s Layer 3 protocols. </a:t>
            </a:r>
          </a:p>
          <a:p>
            <a:r>
              <a:rPr lang="en-US" dirty="0">
                <a:solidFill>
                  <a:srgbClr val="333333"/>
                </a:solidFill>
                <a:effectLst/>
                <a:latin typeface="Helvetica" pitchFamily="2" charset="0"/>
              </a:rPr>
              <a:t>After the router determines the path to which the packet is to be forwarded, the packet is passed down through the lower levels for transmission on that link.</a:t>
            </a:r>
          </a:p>
          <a:p>
            <a:endParaRPr lang="en-US" dirty="0"/>
          </a:p>
        </p:txBody>
      </p:sp>
    </p:spTree>
    <p:extLst>
      <p:ext uri="{BB962C8B-B14F-4D97-AF65-F5344CB8AC3E}">
        <p14:creationId xmlns:p14="http://schemas.microsoft.com/office/powerpoint/2010/main" val="170378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Routing Metrics and Protocols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Link-state routing protocols</a:t>
            </a:r>
          </a:p>
          <a:p>
            <a:pPr lvl="1"/>
            <a:r>
              <a:rPr lang="en-US" dirty="0"/>
              <a:t>Are concerned with tracking the status and type of each link to which a router is connected</a:t>
            </a:r>
          </a:p>
          <a:p>
            <a:pPr lvl="1"/>
            <a:r>
              <a:rPr lang="en-US" dirty="0"/>
              <a:t>Calculates a metric that considers the status (state) of a link and its connection type, speed, and delay </a:t>
            </a:r>
          </a:p>
          <a:p>
            <a:pPr lvl="1"/>
            <a:r>
              <a:rPr lang="en-US" dirty="0"/>
              <a:t>Metric indicates whether the link is active or inactive, its bandwidth, and the cost of transmitting a packet on the link</a:t>
            </a:r>
          </a:p>
          <a:p>
            <a:pPr lvl="1"/>
            <a:r>
              <a:rPr lang="en-US" dirty="0"/>
              <a:t>Example OSPF using Dijkstra’ shortest path first algorithm – considers state, type, speed and delay</a:t>
            </a:r>
          </a:p>
          <a:p>
            <a:r>
              <a:rPr lang="en-US" dirty="0"/>
              <a:t>Distance-vector routing protocols</a:t>
            </a:r>
          </a:p>
          <a:p>
            <a:pPr lvl="1"/>
            <a:r>
              <a:rPr lang="en-US" dirty="0"/>
              <a:t>Send updates to neighbors when there is a topology change in the network</a:t>
            </a:r>
          </a:p>
          <a:p>
            <a:pPr lvl="1"/>
            <a:r>
              <a:rPr lang="en-US" dirty="0"/>
              <a:t>Only knows the distance and direction (interface port) to neighboring devices that are one hop away</a:t>
            </a:r>
          </a:p>
        </p:txBody>
      </p:sp>
    </p:spTree>
    <p:custDataLst>
      <p:tags r:id="rId1"/>
    </p:custDataLst>
    <p:extLst>
      <p:ext uri="{BB962C8B-B14F-4D97-AF65-F5344CB8AC3E}">
        <p14:creationId xmlns:p14="http://schemas.microsoft.com/office/powerpoint/2010/main" val="375483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Link-State Advertisements (LSAs)</a:t>
            </a:r>
          </a:p>
        </p:txBody>
      </p:sp>
      <p:pic>
        <p:nvPicPr>
          <p:cNvPr id="4" name="Picture 3" descr="An illustration presents that there are four routers, Router A, Router B, Router C, and Router D, linked to the internet. An L S A is transmitted between Router A and Router B; one transmitted between Router B and Router C; and one transmitted between Router C and Router D. An L S A is transmitted from each router to the internet device. The link fails between Router A and Router D."/>
          <p:cNvPicPr>
            <a:picLocks noChangeAspect="1"/>
          </p:cNvPicPr>
          <p:nvPr/>
        </p:nvPicPr>
        <p:blipFill>
          <a:blip r:embed="rId4" cstate="print"/>
          <a:stretch>
            <a:fillRect/>
          </a:stretch>
        </p:blipFill>
        <p:spPr>
          <a:xfrm>
            <a:off x="3555546" y="1588879"/>
            <a:ext cx="4870704" cy="4529328"/>
          </a:xfrm>
          <a:prstGeom prst="rect">
            <a:avLst/>
          </a:prstGeom>
        </p:spPr>
      </p:pic>
      <p:sp>
        <p:nvSpPr>
          <p:cNvPr id="6" name="Rectangle 5"/>
          <p:cNvSpPr/>
          <p:nvPr/>
        </p:nvSpPr>
        <p:spPr>
          <a:xfrm>
            <a:off x="3439885" y="6110293"/>
            <a:ext cx="6096000" cy="369332"/>
          </a:xfrm>
          <a:prstGeom prst="rect">
            <a:avLst/>
          </a:prstGeom>
        </p:spPr>
        <p:txBody>
          <a:bodyPr>
            <a:spAutoFit/>
          </a:bodyPr>
          <a:lstStyle/>
          <a:p>
            <a:r>
              <a:rPr lang="en-US" b="1" dirty="0">
                <a:latin typeface="Arial" pitchFamily="34" charset="0"/>
                <a:cs typeface="Arial" pitchFamily="34" charset="0"/>
              </a:rPr>
              <a:t>FIGURE 8-4 </a:t>
            </a:r>
            <a:r>
              <a:rPr lang="en-US" dirty="0">
                <a:latin typeface="Arial" pitchFamily="34" charset="0"/>
                <a:cs typeface="Arial" pitchFamily="34" charset="0"/>
              </a:rPr>
              <a:t>Link-state advertisements (LSAs). </a:t>
            </a:r>
          </a:p>
        </p:txBody>
      </p:sp>
    </p:spTree>
    <p:custDataLst>
      <p:tags r:id="rId1"/>
    </p:custDataLst>
    <p:extLst>
      <p:ext uri="{BB962C8B-B14F-4D97-AF65-F5344CB8AC3E}">
        <p14:creationId xmlns:p14="http://schemas.microsoft.com/office/powerpoint/2010/main" val="3678740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pt-BR" dirty="0">
                <a:ea typeface="ＭＳ Ｐゴシック" pitchFamily="34" charset="-128"/>
              </a:rPr>
              <a:t>Exterior Versus Interior Routing Protocols</a:t>
            </a:r>
          </a:p>
        </p:txBody>
      </p:sp>
      <p:graphicFrame>
        <p:nvGraphicFramePr>
          <p:cNvPr id="3" name="Content Placeholder 2">
            <a:extLst>
              <a:ext uri="{FF2B5EF4-FFF2-40B4-BE49-F238E27FC236}">
                <a16:creationId xmlns:a16="http://schemas.microsoft.com/office/drawing/2014/main" id="{A0FC4570-3A68-47D3-BC54-2B4FD3F9075A}"/>
              </a:ext>
            </a:extLst>
          </p:cNvPr>
          <p:cNvGraphicFramePr>
            <a:graphicFrameLocks noGrp="1"/>
          </p:cNvGraphicFramePr>
          <p:nvPr>
            <p:ph idx="1"/>
            <p:extLst>
              <p:ext uri="{D42A27DB-BD31-4B8C-83A1-F6EECF244321}">
                <p14:modId xmlns:p14="http://schemas.microsoft.com/office/powerpoint/2010/main" val="771623170"/>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2451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1E2E-D017-C3F0-2582-46BF6E1ECFF0}"/>
              </a:ext>
            </a:extLst>
          </p:cNvPr>
          <p:cNvSpPr>
            <a:spLocks noGrp="1"/>
          </p:cNvSpPr>
          <p:nvPr>
            <p:ph type="title"/>
          </p:nvPr>
        </p:nvSpPr>
        <p:spPr/>
        <p:txBody>
          <a:bodyPr/>
          <a:lstStyle/>
          <a:p>
            <a:r>
              <a:rPr lang="en-US" dirty="0"/>
              <a:t>Autonomous systems</a:t>
            </a:r>
          </a:p>
        </p:txBody>
      </p:sp>
      <p:sp>
        <p:nvSpPr>
          <p:cNvPr id="3" name="Content Placeholder 2">
            <a:extLst>
              <a:ext uri="{FF2B5EF4-FFF2-40B4-BE49-F238E27FC236}">
                <a16:creationId xmlns:a16="http://schemas.microsoft.com/office/drawing/2014/main" id="{D057806F-ECCD-6E02-A836-F1118D3252B2}"/>
              </a:ext>
            </a:extLst>
          </p:cNvPr>
          <p:cNvSpPr>
            <a:spLocks noGrp="1"/>
          </p:cNvSpPr>
          <p:nvPr>
            <p:ph idx="1"/>
          </p:nvPr>
        </p:nvSpPr>
        <p:spPr/>
        <p:txBody>
          <a:bodyPr>
            <a:normAutofit/>
          </a:bodyPr>
          <a:lstStyle/>
          <a:p>
            <a:pPr algn="l"/>
            <a:r>
              <a:rPr lang="en-US" b="0" i="0" dirty="0">
                <a:solidFill>
                  <a:schemeClr val="tx2"/>
                </a:solidFill>
                <a:effectLst/>
                <a:latin typeface="Arial" panose="020B0604020202020204" pitchFamily="34" charset="0"/>
              </a:rPr>
              <a:t>An </a:t>
            </a:r>
            <a:r>
              <a:rPr lang="en-US" b="1" i="0" dirty="0">
                <a:solidFill>
                  <a:schemeClr val="tx2"/>
                </a:solidFill>
                <a:effectLst/>
                <a:latin typeface="Arial" panose="020B0604020202020204" pitchFamily="34" charset="0"/>
              </a:rPr>
              <a:t>autonomous system</a:t>
            </a:r>
            <a:r>
              <a:rPr lang="en-US" b="0" i="0" dirty="0">
                <a:solidFill>
                  <a:schemeClr val="tx2"/>
                </a:solidFill>
                <a:effectLst/>
                <a:latin typeface="Arial" panose="020B0604020202020204" pitchFamily="34" charset="0"/>
              </a:rPr>
              <a:t> (</a:t>
            </a:r>
            <a:r>
              <a:rPr lang="en-US" b="1" i="0" dirty="0">
                <a:solidFill>
                  <a:schemeClr val="tx2"/>
                </a:solidFill>
                <a:effectLst/>
                <a:latin typeface="Arial" panose="020B0604020202020204" pitchFamily="34" charset="0"/>
              </a:rPr>
              <a:t>AS</a:t>
            </a:r>
            <a:r>
              <a:rPr lang="en-US" b="0" i="0" dirty="0">
                <a:solidFill>
                  <a:schemeClr val="tx2"/>
                </a:solidFill>
                <a:effectLst/>
                <a:latin typeface="Arial" panose="020B0604020202020204" pitchFamily="34" charset="0"/>
              </a:rPr>
              <a:t>) is a collection of connected </a:t>
            </a:r>
            <a:r>
              <a:rPr lang="en-US" b="0" i="0" u="none" strike="noStrike" dirty="0">
                <a:solidFill>
                  <a:schemeClr val="tx2"/>
                </a:solidFill>
                <a:effectLst/>
                <a:latin typeface="Arial" panose="020B0604020202020204" pitchFamily="34" charset="0"/>
              </a:rPr>
              <a:t>Internet Protocol</a:t>
            </a:r>
            <a:r>
              <a:rPr lang="en-US" b="0" i="0" dirty="0">
                <a:solidFill>
                  <a:schemeClr val="tx2"/>
                </a:solidFill>
                <a:effectLst/>
                <a:latin typeface="Arial" panose="020B0604020202020204" pitchFamily="34" charset="0"/>
              </a:rPr>
              <a:t> (IP) </a:t>
            </a:r>
            <a:r>
              <a:rPr lang="en-US" b="0" i="0" u="none" strike="noStrike" dirty="0">
                <a:solidFill>
                  <a:schemeClr val="tx2"/>
                </a:solidFill>
                <a:effectLst/>
                <a:latin typeface="Arial" panose="020B0604020202020204" pitchFamily="34" charset="0"/>
              </a:rPr>
              <a:t>routing</a:t>
            </a:r>
            <a:r>
              <a:rPr lang="en-US" b="0" i="0" dirty="0">
                <a:solidFill>
                  <a:schemeClr val="tx2"/>
                </a:solidFill>
                <a:effectLst/>
                <a:latin typeface="Arial" panose="020B0604020202020204" pitchFamily="34" charset="0"/>
              </a:rPr>
              <a:t> prefixes under the control of one or more network operators on behalf of a single administrative entity or domain, that presents a common and clearly defined routing policy to the Internet.</a:t>
            </a:r>
            <a:endParaRPr lang="en-US" baseline="30000" dirty="0">
              <a:solidFill>
                <a:schemeClr val="tx2"/>
              </a:solidFill>
            </a:endParaRPr>
          </a:p>
          <a:p>
            <a:pPr algn="l"/>
            <a:r>
              <a:rPr lang="en-US" b="0" i="0" dirty="0">
                <a:solidFill>
                  <a:schemeClr val="tx2"/>
                </a:solidFill>
                <a:effectLst/>
                <a:latin typeface="Arial" panose="020B0604020202020204" pitchFamily="34" charset="0"/>
              </a:rPr>
              <a:t>Each AS is assigned an </a:t>
            </a:r>
            <a:r>
              <a:rPr lang="en-US" b="1" i="0" dirty="0">
                <a:solidFill>
                  <a:schemeClr val="tx2"/>
                </a:solidFill>
                <a:effectLst/>
                <a:latin typeface="Arial" panose="020B0604020202020204" pitchFamily="34" charset="0"/>
              </a:rPr>
              <a:t>autonomous system number</a:t>
            </a:r>
            <a:r>
              <a:rPr lang="en-US" b="0" i="0" dirty="0">
                <a:solidFill>
                  <a:schemeClr val="tx2"/>
                </a:solidFill>
                <a:effectLst/>
                <a:latin typeface="Arial" panose="020B0604020202020204" pitchFamily="34" charset="0"/>
              </a:rPr>
              <a:t> (</a:t>
            </a:r>
            <a:r>
              <a:rPr lang="en-US" b="1" i="0" dirty="0">
                <a:solidFill>
                  <a:schemeClr val="tx2"/>
                </a:solidFill>
                <a:effectLst/>
                <a:latin typeface="Arial" panose="020B0604020202020204" pitchFamily="34" charset="0"/>
              </a:rPr>
              <a:t>ASN</a:t>
            </a:r>
            <a:r>
              <a:rPr lang="en-US" b="0" i="0" dirty="0">
                <a:solidFill>
                  <a:schemeClr val="tx2"/>
                </a:solidFill>
                <a:effectLst/>
                <a:latin typeface="Arial" panose="020B0604020202020204" pitchFamily="34" charset="0"/>
              </a:rPr>
              <a:t>), for use in </a:t>
            </a:r>
            <a:r>
              <a:rPr lang="en-US" b="0" i="0" u="none" strike="noStrike" dirty="0">
                <a:solidFill>
                  <a:schemeClr val="tx2"/>
                </a:solidFill>
                <a:effectLst/>
                <a:latin typeface="Arial" panose="020B0604020202020204" pitchFamily="34" charset="0"/>
              </a:rPr>
              <a:t>Border Gateway Protocol</a:t>
            </a:r>
            <a:r>
              <a:rPr lang="en-US" b="0" i="0" dirty="0">
                <a:solidFill>
                  <a:schemeClr val="tx2"/>
                </a:solidFill>
                <a:effectLst/>
                <a:latin typeface="Arial" panose="020B0604020202020204" pitchFamily="34" charset="0"/>
              </a:rPr>
              <a:t> (BGP) routing. </a:t>
            </a:r>
          </a:p>
          <a:p>
            <a:pPr algn="l"/>
            <a:r>
              <a:rPr lang="en-US" b="0" i="0" dirty="0">
                <a:solidFill>
                  <a:schemeClr val="tx2"/>
                </a:solidFill>
                <a:effectLst/>
                <a:latin typeface="Arial" panose="020B0604020202020204" pitchFamily="34" charset="0"/>
              </a:rPr>
              <a:t>Autonomous System Numbers are assigned to </a:t>
            </a:r>
            <a:r>
              <a:rPr lang="en-US" b="0" i="0" u="none" strike="noStrike" dirty="0">
                <a:solidFill>
                  <a:schemeClr val="tx2"/>
                </a:solidFill>
                <a:effectLst/>
                <a:latin typeface="Arial" panose="020B0604020202020204" pitchFamily="34" charset="0"/>
              </a:rPr>
              <a:t>Local Internet Registries</a:t>
            </a:r>
            <a:r>
              <a:rPr lang="en-US" b="0" i="0" dirty="0">
                <a:solidFill>
                  <a:schemeClr val="tx2"/>
                </a:solidFill>
                <a:effectLst/>
                <a:latin typeface="Arial" panose="020B0604020202020204" pitchFamily="34" charset="0"/>
              </a:rPr>
              <a:t> (LIRs) and end user organizations by their respective </a:t>
            </a:r>
            <a:r>
              <a:rPr lang="en-US" b="0" i="0" u="none" strike="noStrike" dirty="0">
                <a:solidFill>
                  <a:schemeClr val="tx2"/>
                </a:solidFill>
                <a:effectLst/>
                <a:latin typeface="Arial" panose="020B0604020202020204" pitchFamily="34" charset="0"/>
              </a:rPr>
              <a:t>Regional Internet Registries</a:t>
            </a:r>
            <a:r>
              <a:rPr lang="en-US" b="0" i="0" dirty="0">
                <a:solidFill>
                  <a:schemeClr val="tx2"/>
                </a:solidFill>
                <a:effectLst/>
                <a:latin typeface="Arial" panose="020B0604020202020204" pitchFamily="34" charset="0"/>
              </a:rPr>
              <a:t> (RIRs), which in turn receive blocks of ASNs for reassignment from the </a:t>
            </a:r>
            <a:r>
              <a:rPr lang="en-US" b="0" i="0" u="none" strike="noStrike" dirty="0">
                <a:solidFill>
                  <a:schemeClr val="tx2"/>
                </a:solidFill>
                <a:effectLst/>
                <a:latin typeface="Arial" panose="020B0604020202020204" pitchFamily="34" charset="0"/>
              </a:rPr>
              <a:t>Internet Assigned Numbers Authority</a:t>
            </a:r>
            <a:r>
              <a:rPr lang="en-US" b="0" i="0" dirty="0">
                <a:solidFill>
                  <a:schemeClr val="tx2"/>
                </a:solidFill>
                <a:effectLst/>
                <a:latin typeface="Arial" panose="020B0604020202020204" pitchFamily="34" charset="0"/>
              </a:rPr>
              <a:t> (IANA). </a:t>
            </a:r>
          </a:p>
          <a:p>
            <a:pPr algn="l"/>
            <a:r>
              <a:rPr lang="en-US" b="0" i="0" dirty="0">
                <a:solidFill>
                  <a:schemeClr val="tx2"/>
                </a:solidFill>
                <a:effectLst/>
                <a:latin typeface="Arial" panose="020B0604020202020204" pitchFamily="34" charset="0"/>
              </a:rPr>
              <a:t>The IANA also maintains a registry of ASNs which are reserved for private use (and should therefore not be announced to the global Internet)</a:t>
            </a:r>
          </a:p>
        </p:txBody>
      </p:sp>
    </p:spTree>
    <p:extLst>
      <p:ext uri="{BB962C8B-B14F-4D97-AF65-F5344CB8AC3E}">
        <p14:creationId xmlns:p14="http://schemas.microsoft.com/office/powerpoint/2010/main" val="8408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0A03-9C51-D5C1-204D-23088239EB07}"/>
              </a:ext>
            </a:extLst>
          </p:cNvPr>
          <p:cNvSpPr>
            <a:spLocks noGrp="1"/>
          </p:cNvSpPr>
          <p:nvPr>
            <p:ph type="title"/>
          </p:nvPr>
        </p:nvSpPr>
        <p:spPr/>
        <p:txBody>
          <a:bodyPr/>
          <a:lstStyle/>
          <a:p>
            <a:r>
              <a:rPr lang="en-US" dirty="0"/>
              <a:t>Autonomous systems</a:t>
            </a:r>
          </a:p>
        </p:txBody>
      </p:sp>
      <p:sp>
        <p:nvSpPr>
          <p:cNvPr id="3" name="Content Placeholder 2">
            <a:extLst>
              <a:ext uri="{FF2B5EF4-FFF2-40B4-BE49-F238E27FC236}">
                <a16:creationId xmlns:a16="http://schemas.microsoft.com/office/drawing/2014/main" id="{0D5AFAAA-6DBF-3CD5-CD93-5AA0F5775539}"/>
              </a:ext>
            </a:extLst>
          </p:cNvPr>
          <p:cNvSpPr>
            <a:spLocks noGrp="1"/>
          </p:cNvSpPr>
          <p:nvPr>
            <p:ph idx="1"/>
          </p:nvPr>
        </p:nvSpPr>
        <p:spPr/>
        <p:txBody>
          <a:bodyPr/>
          <a:lstStyle/>
          <a:p>
            <a:pPr algn="l"/>
            <a:r>
              <a:rPr lang="en-US" b="0" i="0" dirty="0">
                <a:solidFill>
                  <a:schemeClr val="tx2"/>
                </a:solidFill>
                <a:effectLst/>
                <a:latin typeface="Arial" panose="020B0604020202020204" pitchFamily="34" charset="0"/>
              </a:rPr>
              <a:t>Originally, the definition required control by a single entity, typically an </a:t>
            </a:r>
            <a:r>
              <a:rPr lang="en-US" b="0" i="0" u="none" strike="noStrike" dirty="0">
                <a:solidFill>
                  <a:schemeClr val="tx2"/>
                </a:solidFill>
                <a:effectLst/>
                <a:latin typeface="Arial" panose="020B0604020202020204" pitchFamily="34" charset="0"/>
              </a:rPr>
              <a:t>Internet service provider</a:t>
            </a:r>
            <a:r>
              <a:rPr lang="en-US" b="0" i="0" dirty="0">
                <a:solidFill>
                  <a:schemeClr val="tx2"/>
                </a:solidFill>
                <a:effectLst/>
                <a:latin typeface="Arial" panose="020B0604020202020204" pitchFamily="34" charset="0"/>
              </a:rPr>
              <a:t> (ISP) or a very large organization with independent connections to multiple networks, that adhered to a single and clearly defined routing policy.</a:t>
            </a:r>
            <a:r>
              <a:rPr lang="en-US" baseline="30000" dirty="0">
                <a:solidFill>
                  <a:schemeClr val="tx2"/>
                </a:solidFill>
              </a:rPr>
              <a:t> </a:t>
            </a:r>
          </a:p>
          <a:p>
            <a:pPr algn="l"/>
            <a:r>
              <a:rPr lang="en-US" b="0" i="0" dirty="0">
                <a:solidFill>
                  <a:schemeClr val="tx2"/>
                </a:solidFill>
                <a:effectLst/>
                <a:latin typeface="Arial" panose="020B0604020202020204" pitchFamily="34" charset="0"/>
              </a:rPr>
              <a:t>In March 1996, the newer definition came into use because multiple organizations can run </a:t>
            </a:r>
            <a:r>
              <a:rPr lang="en-US" b="0" i="0" u="none" strike="noStrike" dirty="0">
                <a:solidFill>
                  <a:schemeClr val="tx2"/>
                </a:solidFill>
                <a:effectLst/>
                <a:latin typeface="Arial" panose="020B0604020202020204" pitchFamily="34" charset="0"/>
              </a:rPr>
              <a:t>BGP</a:t>
            </a:r>
            <a:r>
              <a:rPr lang="en-US" b="0" i="0" dirty="0">
                <a:solidFill>
                  <a:schemeClr val="tx2"/>
                </a:solidFill>
                <a:effectLst/>
                <a:latin typeface="Arial" panose="020B0604020202020204" pitchFamily="34" charset="0"/>
              </a:rPr>
              <a:t> using private AS numbers to an </a:t>
            </a:r>
            <a:r>
              <a:rPr lang="en-US" b="0" i="0" u="none" strike="noStrike" dirty="0">
                <a:solidFill>
                  <a:schemeClr val="tx2"/>
                </a:solidFill>
                <a:effectLst/>
                <a:latin typeface="Arial" panose="020B0604020202020204" pitchFamily="34" charset="0"/>
              </a:rPr>
              <a:t>ISP</a:t>
            </a:r>
            <a:r>
              <a:rPr lang="en-US" b="0" i="0" dirty="0">
                <a:solidFill>
                  <a:schemeClr val="tx2"/>
                </a:solidFill>
                <a:effectLst/>
                <a:latin typeface="Arial" panose="020B0604020202020204" pitchFamily="34" charset="0"/>
              </a:rPr>
              <a:t> that connects all those organizations to the Internet. </a:t>
            </a:r>
          </a:p>
          <a:p>
            <a:pPr algn="l"/>
            <a:r>
              <a:rPr lang="en-US" b="0" i="0" dirty="0">
                <a:solidFill>
                  <a:schemeClr val="tx2"/>
                </a:solidFill>
                <a:effectLst/>
                <a:latin typeface="Arial" panose="020B0604020202020204" pitchFamily="34" charset="0"/>
              </a:rPr>
              <a:t>Even though there may be multiple autonomous systems supported by the ISP, the Internet only sees the routing policy of the ISP. </a:t>
            </a:r>
          </a:p>
          <a:p>
            <a:pPr algn="l"/>
            <a:r>
              <a:rPr lang="en-US" b="0" i="0" dirty="0">
                <a:solidFill>
                  <a:schemeClr val="tx2"/>
                </a:solidFill>
                <a:effectLst/>
                <a:latin typeface="Arial" panose="020B0604020202020204" pitchFamily="34" charset="0"/>
              </a:rPr>
              <a:t>That ISP must have an officially registered ASN.</a:t>
            </a:r>
          </a:p>
        </p:txBody>
      </p:sp>
    </p:spTree>
    <p:extLst>
      <p:ext uri="{BB962C8B-B14F-4D97-AF65-F5344CB8AC3E}">
        <p14:creationId xmlns:p14="http://schemas.microsoft.com/office/powerpoint/2010/main" val="37634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D30C-A2A7-0D34-9155-5F75983E5F2C}"/>
              </a:ext>
            </a:extLst>
          </p:cNvPr>
          <p:cNvSpPr>
            <a:spLocks noGrp="1"/>
          </p:cNvSpPr>
          <p:nvPr>
            <p:ph type="title"/>
          </p:nvPr>
        </p:nvSpPr>
        <p:spPr/>
        <p:txBody>
          <a:bodyPr/>
          <a:lstStyle/>
          <a:p>
            <a:r>
              <a:rPr lang="en-US" dirty="0">
                <a:ea typeface="ＭＳ Ｐゴシック" pitchFamily="34" charset="-128"/>
              </a:rPr>
              <a:t>Network Layer Basics</a:t>
            </a:r>
            <a:endParaRPr lang="en-US" dirty="0"/>
          </a:p>
        </p:txBody>
      </p:sp>
      <p:sp>
        <p:nvSpPr>
          <p:cNvPr id="4" name="Content Placeholder 3">
            <a:extLst>
              <a:ext uri="{FF2B5EF4-FFF2-40B4-BE49-F238E27FC236}">
                <a16:creationId xmlns:a16="http://schemas.microsoft.com/office/drawing/2014/main" id="{0B98026A-1518-A75F-7D4A-4F7C1D2993A7}"/>
              </a:ext>
            </a:extLst>
          </p:cNvPr>
          <p:cNvSpPr>
            <a:spLocks noGrp="1"/>
          </p:cNvSpPr>
          <p:nvPr>
            <p:ph sz="half" idx="1"/>
          </p:nvPr>
        </p:nvSpPr>
        <p:spPr/>
        <p:txBody>
          <a:bodyPr/>
          <a:lstStyle/>
          <a:p>
            <a:r>
              <a:rPr lang="en-US" dirty="0">
                <a:effectLst/>
                <a:latin typeface="Helvetica" pitchFamily="2" charset="0"/>
              </a:rPr>
              <a:t>Datagram/packet encapsulation—</a:t>
            </a:r>
          </a:p>
          <a:p>
            <a:r>
              <a:rPr lang="en-US" dirty="0">
                <a:effectLst/>
                <a:latin typeface="Helvetica" pitchFamily="2" charset="0"/>
              </a:rPr>
              <a:t>Layer 3 functions include encapsulating messages passed from higher layers into datagrams (also called packets) along with Network Layer header information. </a:t>
            </a:r>
          </a:p>
          <a:p>
            <a:r>
              <a:rPr lang="en-US" dirty="0">
                <a:effectLst/>
                <a:latin typeface="Helvetica" pitchFamily="2" charset="0"/>
              </a:rPr>
              <a:t>The Layer 3 datagram is encapsulated within the Ethernet II frame format at the Data Link layer.</a:t>
            </a:r>
          </a:p>
          <a:p>
            <a:endParaRPr lang="en-US" dirty="0"/>
          </a:p>
        </p:txBody>
      </p:sp>
      <p:sp>
        <p:nvSpPr>
          <p:cNvPr id="5" name="Content Placeholder 4">
            <a:extLst>
              <a:ext uri="{FF2B5EF4-FFF2-40B4-BE49-F238E27FC236}">
                <a16:creationId xmlns:a16="http://schemas.microsoft.com/office/drawing/2014/main" id="{515487F7-13A2-4541-806E-C14324ED7B65}"/>
              </a:ext>
            </a:extLst>
          </p:cNvPr>
          <p:cNvSpPr>
            <a:spLocks noGrp="1"/>
          </p:cNvSpPr>
          <p:nvPr>
            <p:ph sz="half" idx="2"/>
          </p:nvPr>
        </p:nvSpPr>
        <p:spPr/>
        <p:txBody>
          <a:bodyPr/>
          <a:lstStyle/>
          <a:p>
            <a:r>
              <a:rPr lang="en-US" dirty="0">
                <a:effectLst/>
                <a:latin typeface="Helvetica" pitchFamily="2" charset="0"/>
              </a:rPr>
              <a:t>Error handling and diagnostics—</a:t>
            </a:r>
          </a:p>
          <a:p>
            <a:r>
              <a:rPr lang="en-US" dirty="0">
                <a:effectLst/>
                <a:latin typeface="Helvetica" pitchFamily="2" charset="0"/>
              </a:rPr>
              <a:t>Layer 3 defines special-purpose protocols that allow logically connected devices to exchange information about the status of a network host or themselves.</a:t>
            </a:r>
          </a:p>
          <a:p>
            <a:endParaRPr lang="en-US" dirty="0"/>
          </a:p>
        </p:txBody>
      </p:sp>
    </p:spTree>
    <p:extLst>
      <p:ext uri="{BB962C8B-B14F-4D97-AF65-F5344CB8AC3E}">
        <p14:creationId xmlns:p14="http://schemas.microsoft.com/office/powerpoint/2010/main" val="429071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Routing Information Protocol (RIP)</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Is a distance-vector routing protocol that uses hop count as its routing metric</a:t>
            </a:r>
          </a:p>
          <a:p>
            <a:r>
              <a:rPr lang="en-US" dirty="0"/>
              <a:t>Maintains a routing table that is updated regularly by neighboring routers (running RIP)</a:t>
            </a:r>
          </a:p>
          <a:p>
            <a:r>
              <a:rPr lang="en-US" dirty="0"/>
              <a:t>If routing updates are not up-to-date or do not provide a complete picture of a network anomaly, errors in a routing table can cause routing loops</a:t>
            </a:r>
          </a:p>
          <a:p>
            <a:r>
              <a:rPr lang="en-US" dirty="0"/>
              <a:t>Timers and mechanisms that help to prevent routing loops:</a:t>
            </a:r>
          </a:p>
          <a:p>
            <a:pPr lvl="1"/>
            <a:r>
              <a:rPr lang="en-US" dirty="0"/>
              <a:t>Hold-down timer</a:t>
            </a:r>
          </a:p>
          <a:p>
            <a:pPr lvl="1"/>
            <a:r>
              <a:rPr lang="en-US" dirty="0"/>
              <a:t>Invalid timer</a:t>
            </a:r>
          </a:p>
          <a:p>
            <a:pPr lvl="1"/>
            <a:r>
              <a:rPr lang="en-US" dirty="0"/>
              <a:t>Flush timer</a:t>
            </a:r>
          </a:p>
          <a:p>
            <a:pPr lvl="1"/>
            <a:r>
              <a:rPr lang="en-US" dirty="0"/>
              <a:t>Update timer</a:t>
            </a:r>
          </a:p>
          <a:p>
            <a:pPr lvl="1"/>
            <a:r>
              <a:rPr lang="en-US" dirty="0"/>
              <a:t>Simple split horizon</a:t>
            </a:r>
          </a:p>
          <a:p>
            <a:pPr lvl="1"/>
            <a:r>
              <a:rPr lang="en-US" dirty="0"/>
              <a:t>Split horizon with poisoned reverse</a:t>
            </a:r>
          </a:p>
          <a:p>
            <a:endParaRPr lang="en-US" dirty="0"/>
          </a:p>
          <a:p>
            <a:endParaRPr lang="en-US" dirty="0"/>
          </a:p>
        </p:txBody>
      </p:sp>
      <p:pic>
        <p:nvPicPr>
          <p:cNvPr id="4" name="Graphic 3" descr="Route (Two Pins With A Path) outline">
            <a:extLst>
              <a:ext uri="{FF2B5EF4-FFF2-40B4-BE49-F238E27FC236}">
                <a16:creationId xmlns:a16="http://schemas.microsoft.com/office/drawing/2014/main" id="{53ACF8B1-2486-46CC-A193-1D23D520190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19210" y="4005690"/>
            <a:ext cx="2346960" cy="2346960"/>
          </a:xfrm>
          <a:prstGeom prst="rect">
            <a:avLst/>
          </a:prstGeom>
        </p:spPr>
      </p:pic>
    </p:spTree>
    <p:custDataLst>
      <p:tags r:id="rId1"/>
    </p:custDataLst>
    <p:extLst>
      <p:ext uri="{BB962C8B-B14F-4D97-AF65-F5344CB8AC3E}">
        <p14:creationId xmlns:p14="http://schemas.microsoft.com/office/powerpoint/2010/main" val="46745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 Simple Network That Is Susceptible to a Routing Loop</a:t>
            </a:r>
          </a:p>
        </p:txBody>
      </p:sp>
      <p:pic>
        <p:nvPicPr>
          <p:cNvPr id="4" name="Picture 3" descr="An illustration presents that there are three routers, labeled Network A, Network B, and Network C. The destination and the path for each network are as follows. Network A—Destination: C; Path: B. Network B—Destination: C; Path: A. Network C—Destination: A; Path: B."/>
          <p:cNvPicPr>
            <a:picLocks noChangeAspect="1"/>
          </p:cNvPicPr>
          <p:nvPr/>
        </p:nvPicPr>
        <p:blipFill>
          <a:blip r:embed="rId4" cstate="print"/>
          <a:stretch>
            <a:fillRect/>
          </a:stretch>
        </p:blipFill>
        <p:spPr>
          <a:xfrm>
            <a:off x="2685374" y="1691655"/>
            <a:ext cx="7330985" cy="4467810"/>
          </a:xfrm>
          <a:prstGeom prst="rect">
            <a:avLst/>
          </a:prstGeom>
        </p:spPr>
      </p:pic>
      <p:sp>
        <p:nvSpPr>
          <p:cNvPr id="6" name="Rectangle 5"/>
          <p:cNvSpPr/>
          <p:nvPr/>
        </p:nvSpPr>
        <p:spPr>
          <a:xfrm>
            <a:off x="2596179" y="6159465"/>
            <a:ext cx="7092042" cy="369332"/>
          </a:xfrm>
          <a:prstGeom prst="rect">
            <a:avLst/>
          </a:prstGeom>
        </p:spPr>
        <p:txBody>
          <a:bodyPr wrap="square">
            <a:spAutoFit/>
          </a:bodyPr>
          <a:lstStyle/>
          <a:p>
            <a:r>
              <a:rPr lang="en-US" b="1" dirty="0">
                <a:latin typeface="Arial" pitchFamily="34" charset="0"/>
                <a:cs typeface="Arial" pitchFamily="34" charset="0"/>
              </a:rPr>
              <a:t>FIGURE 8-5 </a:t>
            </a:r>
            <a:r>
              <a:rPr lang="en-US" dirty="0">
                <a:latin typeface="Arial" pitchFamily="34" charset="0"/>
                <a:cs typeface="Arial" pitchFamily="34" charset="0"/>
              </a:rPr>
              <a:t>A simple network that is susceptible to a routing loop.</a:t>
            </a:r>
          </a:p>
        </p:txBody>
      </p:sp>
    </p:spTree>
    <p:custDataLst>
      <p:tags r:id="rId1"/>
    </p:custDataLst>
    <p:extLst>
      <p:ext uri="{BB962C8B-B14F-4D97-AF65-F5344CB8AC3E}">
        <p14:creationId xmlns:p14="http://schemas.microsoft.com/office/powerpoint/2010/main" val="325543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Additional Protocols</a:t>
            </a:r>
          </a:p>
        </p:txBody>
      </p:sp>
      <p:graphicFrame>
        <p:nvGraphicFramePr>
          <p:cNvPr id="3" name="Content Placeholder 2">
            <a:extLst>
              <a:ext uri="{FF2B5EF4-FFF2-40B4-BE49-F238E27FC236}">
                <a16:creationId xmlns:a16="http://schemas.microsoft.com/office/drawing/2014/main" id="{E4CFC099-B915-4F5E-8B70-548336F909A8}"/>
              </a:ext>
            </a:extLst>
          </p:cNvPr>
          <p:cNvGraphicFramePr>
            <a:graphicFrameLocks noGrp="1"/>
          </p:cNvGraphicFramePr>
          <p:nvPr>
            <p:ph idx="1"/>
            <p:extLst>
              <p:ext uri="{D42A27DB-BD31-4B8C-83A1-F6EECF244321}">
                <p14:modId xmlns:p14="http://schemas.microsoft.com/office/powerpoint/2010/main" val="414633014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54257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Layer 3 Network Redundancy and Resiliency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15670" y="1501030"/>
            <a:ext cx="10287000" cy="4699047"/>
          </a:xfrm>
        </p:spPr>
        <p:txBody>
          <a:bodyPr/>
          <a:lstStyle/>
          <a:p>
            <a:r>
              <a:rPr lang="en-US" dirty="0"/>
              <a:t>Resilience</a:t>
            </a:r>
          </a:p>
          <a:p>
            <a:pPr lvl="1"/>
            <a:r>
              <a:rPr lang="en-US" dirty="0"/>
              <a:t>A network’s capability to maintain a certain level and quality of service at all times, regardless of faults and interruptions</a:t>
            </a:r>
          </a:p>
          <a:p>
            <a:r>
              <a:rPr lang="en-US" dirty="0"/>
              <a:t>For a network to be resilient, its Physical Layer media, Layer 2 network access functions, and Layer 3 forwarding and addressing functions must have hot-swap redundancy</a:t>
            </a:r>
          </a:p>
          <a:p>
            <a:r>
              <a:rPr lang="en-US" dirty="0"/>
              <a:t>Redundancy is a form of resilience</a:t>
            </a:r>
          </a:p>
          <a:p>
            <a:endParaRPr lang="en-US" dirty="0"/>
          </a:p>
          <a:p>
            <a:endParaRPr lang="en-US" dirty="0"/>
          </a:p>
        </p:txBody>
      </p:sp>
    </p:spTree>
    <p:custDataLst>
      <p:tags r:id="rId1"/>
    </p:custDataLst>
    <p:extLst>
      <p:ext uri="{BB962C8B-B14F-4D97-AF65-F5344CB8AC3E}">
        <p14:creationId xmlns:p14="http://schemas.microsoft.com/office/powerpoint/2010/main" val="2782807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Configuring Resilience</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7110730" cy="4699047"/>
          </a:xfrm>
        </p:spPr>
        <p:txBody>
          <a:bodyPr/>
          <a:lstStyle/>
          <a:p>
            <a:r>
              <a:rPr lang="en-US" sz="2100" dirty="0"/>
              <a:t>Backup or dual power supplies</a:t>
            </a:r>
          </a:p>
          <a:p>
            <a:r>
              <a:rPr lang="en-US" sz="2100" dirty="0"/>
              <a:t>Battery backup and uninterruptible power supplies (UPSs)</a:t>
            </a:r>
          </a:p>
          <a:p>
            <a:r>
              <a:rPr lang="en-US" sz="2100" dirty="0"/>
              <a:t>Diesel generators</a:t>
            </a:r>
          </a:p>
          <a:p>
            <a:r>
              <a:rPr lang="en-US" sz="2100" dirty="0"/>
              <a:t>Backup router CPU processors and modules</a:t>
            </a:r>
          </a:p>
          <a:p>
            <a:r>
              <a:rPr lang="en-US" sz="2100" dirty="0"/>
              <a:t>Alternate network links</a:t>
            </a:r>
          </a:p>
          <a:p>
            <a:r>
              <a:rPr lang="en-US" sz="2100" dirty="0"/>
              <a:t>Alternate and redundant wiring and fiber optic cabling paths</a:t>
            </a:r>
          </a:p>
          <a:p>
            <a:r>
              <a:rPr lang="en-US" sz="2100" dirty="0"/>
              <a:t>Redundant core, distribution, or access switches</a:t>
            </a:r>
          </a:p>
          <a:p>
            <a:r>
              <a:rPr lang="en-US" sz="2100" dirty="0"/>
              <a:t>Virtualization of routers and their switching functionality</a:t>
            </a:r>
          </a:p>
        </p:txBody>
      </p:sp>
      <p:sp>
        <p:nvSpPr>
          <p:cNvPr id="3" name="TextBox 2">
            <a:extLst>
              <a:ext uri="{FF2B5EF4-FFF2-40B4-BE49-F238E27FC236}">
                <a16:creationId xmlns:a16="http://schemas.microsoft.com/office/drawing/2014/main" id="{2445DA3D-8944-480E-B61D-59A190AE6524}"/>
              </a:ext>
            </a:extLst>
          </p:cNvPr>
          <p:cNvSpPr txBox="1"/>
          <p:nvPr/>
        </p:nvSpPr>
        <p:spPr>
          <a:xfrm>
            <a:off x="8361680" y="1490870"/>
            <a:ext cx="3048000" cy="4832092"/>
          </a:xfrm>
          <a:prstGeom prst="rect">
            <a:avLst/>
          </a:prstGeom>
          <a:solidFill>
            <a:schemeClr val="accent1">
              <a:lumMod val="20000"/>
              <a:lumOff val="80000"/>
            </a:schemeClr>
          </a:solidFill>
        </p:spPr>
        <p:txBody>
          <a:bodyPr wrap="square" rtlCol="0">
            <a:spAutoFit/>
          </a:bodyPr>
          <a:lstStyle/>
          <a:p>
            <a:r>
              <a:rPr lang="en-US" sz="2200" b="1" dirty="0"/>
              <a:t>Easiest approach</a:t>
            </a:r>
          </a:p>
          <a:p>
            <a:pPr marL="342900" indent="-342900">
              <a:buFont typeface="Arial" panose="020B0604020202020204" pitchFamily="34" charset="0"/>
              <a:buChar char="•"/>
            </a:pPr>
            <a:r>
              <a:rPr lang="en-US" sz="2200" dirty="0"/>
              <a:t>Run redundant links between the switches and implement Rapid Spanning Tree Protocol (RSTP) or Multiple Spanning Tree Protocol (MSTP)</a:t>
            </a:r>
          </a:p>
          <a:p>
            <a:pPr marL="342900" indent="-342900">
              <a:buFont typeface="Arial" panose="020B0604020202020204" pitchFamily="34" charset="0"/>
              <a:buChar char="•"/>
            </a:pPr>
            <a:r>
              <a:rPr lang="en-US" sz="2200" dirty="0"/>
              <a:t>RSTP and MSTP prevent Layer 2 broadcast loops and configure timer settings to eliminate delays</a:t>
            </a:r>
          </a:p>
        </p:txBody>
      </p:sp>
    </p:spTree>
    <p:custDataLst>
      <p:tags r:id="rId1"/>
    </p:custDataLst>
    <p:extLst>
      <p:ext uri="{BB962C8B-B14F-4D97-AF65-F5344CB8AC3E}">
        <p14:creationId xmlns:p14="http://schemas.microsoft.com/office/powerpoint/2010/main" val="418512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Routing Protocol Resilience</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First Hop Redundancy Protocols (FHRPs)</a:t>
            </a:r>
          </a:p>
          <a:p>
            <a:pPr lvl="1"/>
            <a:r>
              <a:rPr lang="en-US" sz="2100" dirty="0"/>
              <a:t>Routing protocols that can support the resilience of a network</a:t>
            </a:r>
          </a:p>
          <a:p>
            <a:pPr lvl="1"/>
            <a:r>
              <a:rPr lang="en-US" sz="2100" dirty="0"/>
              <a:t>Ability of the router and its routing protocol to recover quickly is dependent on the configuration of the router, the routing protocol, and the links connected to the router</a:t>
            </a:r>
          </a:p>
          <a:p>
            <a:pPr lvl="1"/>
            <a:r>
              <a:rPr lang="en-US" sz="2100" dirty="0"/>
              <a:t>Configuring the router for load balancing can add to the resilience of the network if the router is connected to equal-cost links of equal capabilities</a:t>
            </a:r>
          </a:p>
          <a:p>
            <a:r>
              <a:rPr lang="en-US" dirty="0"/>
              <a:t>Examples:</a:t>
            </a:r>
          </a:p>
          <a:p>
            <a:pPr lvl="1"/>
            <a:r>
              <a:rPr lang="en-US" sz="2100" dirty="0"/>
              <a:t>Virtual Router Redundancy Protocol (VRRP), which clusters multiple routers into a single virtual router</a:t>
            </a:r>
          </a:p>
          <a:p>
            <a:pPr lvl="1"/>
            <a:r>
              <a:rPr lang="en-US" sz="2100" dirty="0"/>
              <a:t>Cisco proprietary Hot Standby Routing Protocol (HSRP)</a:t>
            </a:r>
          </a:p>
        </p:txBody>
      </p:sp>
    </p:spTree>
    <p:custDataLst>
      <p:tags r:id="rId1"/>
    </p:custDataLst>
    <p:extLst>
      <p:ext uri="{BB962C8B-B14F-4D97-AF65-F5344CB8AC3E}">
        <p14:creationId xmlns:p14="http://schemas.microsoft.com/office/powerpoint/2010/main" val="52180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VRRP Creates a Virtual Router That Is the Primary Router for Its Network</a:t>
            </a:r>
          </a:p>
        </p:txBody>
      </p:sp>
      <p:pic>
        <p:nvPicPr>
          <p:cNvPr id="4" name="Picture 3" descr="An illustration presents that there are two routers, labeled Router 1—Master router, I P 10.1.1.2 and Router 2—Backup router, I P 10.1.13, which is switched to a virtual router I P 10.1.1.1. The virtual router is connected to a switch which is linked to three desktop P Cs."/>
          <p:cNvPicPr>
            <a:picLocks noChangeAspect="1"/>
          </p:cNvPicPr>
          <p:nvPr/>
        </p:nvPicPr>
        <p:blipFill>
          <a:blip r:embed="rId4" cstate="print"/>
          <a:stretch>
            <a:fillRect/>
          </a:stretch>
        </p:blipFill>
        <p:spPr>
          <a:xfrm>
            <a:off x="1657202" y="1889991"/>
            <a:ext cx="8877596" cy="3984349"/>
          </a:xfrm>
          <a:prstGeom prst="rect">
            <a:avLst/>
          </a:prstGeom>
        </p:spPr>
      </p:pic>
      <p:sp>
        <p:nvSpPr>
          <p:cNvPr id="6" name="Rectangle 5"/>
          <p:cNvSpPr/>
          <p:nvPr/>
        </p:nvSpPr>
        <p:spPr>
          <a:xfrm>
            <a:off x="1584613" y="5874340"/>
            <a:ext cx="9232976" cy="369332"/>
          </a:xfrm>
          <a:prstGeom prst="rect">
            <a:avLst/>
          </a:prstGeom>
        </p:spPr>
        <p:txBody>
          <a:bodyPr wrap="square">
            <a:spAutoFit/>
          </a:bodyPr>
          <a:lstStyle/>
          <a:p>
            <a:r>
              <a:rPr lang="en-US" b="1" dirty="0">
                <a:latin typeface="Arial" pitchFamily="34" charset="0"/>
                <a:cs typeface="Arial" pitchFamily="34" charset="0"/>
              </a:rPr>
              <a:t>FIGURE 8-6 </a:t>
            </a:r>
            <a:r>
              <a:rPr lang="en-US" dirty="0">
                <a:latin typeface="Arial" pitchFamily="34" charset="0"/>
                <a:cs typeface="Arial" pitchFamily="34" charset="0"/>
              </a:rPr>
              <a:t>VRRP creates a virtual router that is the primary router for its network.</a:t>
            </a:r>
          </a:p>
        </p:txBody>
      </p:sp>
    </p:spTree>
    <p:custDataLst>
      <p:tags r:id="rId1"/>
    </p:custDataLst>
    <p:extLst>
      <p:ext uri="{BB962C8B-B14F-4D97-AF65-F5344CB8AC3E}">
        <p14:creationId xmlns:p14="http://schemas.microsoft.com/office/powerpoint/2010/main" val="285030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Summary</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p:txBody>
          <a:bodyPr/>
          <a:lstStyle/>
          <a:p>
            <a:r>
              <a:rPr lang="en-US" dirty="0"/>
              <a:t>Network Layer routing and protocols</a:t>
            </a:r>
          </a:p>
          <a:p>
            <a:r>
              <a:rPr lang="en-US" dirty="0"/>
              <a:t>How Internetwork routing functions work: LAN to LAN and LAN to WAN</a:t>
            </a:r>
          </a:p>
          <a:p>
            <a:r>
              <a:rPr lang="en-US" dirty="0"/>
              <a:t>Routing metrics</a:t>
            </a:r>
          </a:p>
          <a:p>
            <a:r>
              <a:rPr lang="en-US" dirty="0"/>
              <a:t>Link-state and distance-vector routing protocols</a:t>
            </a:r>
          </a:p>
          <a:p>
            <a:r>
              <a:rPr lang="en-US" dirty="0"/>
              <a:t>Layer 3 resiliency and redundancy</a:t>
            </a:r>
          </a:p>
        </p:txBody>
      </p:sp>
    </p:spTree>
    <p:custDataLst>
      <p:tags r:id="rId1"/>
    </p:custDataLst>
    <p:extLst>
      <p:ext uri="{BB962C8B-B14F-4D97-AF65-F5344CB8AC3E}">
        <p14:creationId xmlns:p14="http://schemas.microsoft.com/office/powerpoint/2010/main" val="195009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C37F1-3543-F860-64E9-7C803E1E1B88}"/>
              </a:ext>
            </a:extLst>
          </p:cNvPr>
          <p:cNvSpPr>
            <a:spLocks noGrp="1"/>
          </p:cNvSpPr>
          <p:nvPr>
            <p:ph type="title"/>
          </p:nvPr>
        </p:nvSpPr>
        <p:spPr/>
        <p:txBody>
          <a:bodyPr/>
          <a:lstStyle/>
          <a:p>
            <a:r>
              <a:rPr lang="en-US" dirty="0">
                <a:ea typeface="ＭＳ Ｐゴシック" pitchFamily="34" charset="-128"/>
              </a:rPr>
              <a:t>Network Layer Basics</a:t>
            </a:r>
            <a:endParaRPr lang="en-US" dirty="0"/>
          </a:p>
        </p:txBody>
      </p:sp>
      <p:sp>
        <p:nvSpPr>
          <p:cNvPr id="3" name="Content Placeholder 2">
            <a:extLst>
              <a:ext uri="{FF2B5EF4-FFF2-40B4-BE49-F238E27FC236}">
                <a16:creationId xmlns:a16="http://schemas.microsoft.com/office/drawing/2014/main" id="{77B72125-39B5-EADD-3532-BE0B69CDFE98}"/>
              </a:ext>
            </a:extLst>
          </p:cNvPr>
          <p:cNvSpPr>
            <a:spLocks noGrp="1"/>
          </p:cNvSpPr>
          <p:nvPr>
            <p:ph sz="half" idx="1"/>
          </p:nvPr>
        </p:nvSpPr>
        <p:spPr/>
        <p:txBody>
          <a:bodyPr>
            <a:normAutofit fontScale="92500" lnSpcReduction="20000"/>
          </a:bodyPr>
          <a:lstStyle/>
          <a:p>
            <a:r>
              <a:rPr lang="en-US" dirty="0">
                <a:effectLst/>
                <a:latin typeface="Helvetica" pitchFamily="2" charset="0"/>
              </a:rPr>
              <a:t>Fragmentation and reassembly—</a:t>
            </a:r>
          </a:p>
          <a:p>
            <a:r>
              <a:rPr lang="en-US" dirty="0">
                <a:effectLst/>
                <a:latin typeface="Helvetica" pitchFamily="2" charset="0"/>
              </a:rPr>
              <a:t>Layer 3 passes datagrams to the Data Link Layer, which has limits on the length of some of its frames for transmission. </a:t>
            </a:r>
          </a:p>
          <a:p>
            <a:r>
              <a:rPr lang="en-US" dirty="0">
                <a:effectLst/>
                <a:latin typeface="Helvetica" pitchFamily="2" charset="0"/>
              </a:rPr>
              <a:t>To</a:t>
            </a:r>
            <a:r>
              <a:rPr lang="en-US" dirty="0">
                <a:latin typeface="Helvetica" pitchFamily="2" charset="0"/>
              </a:rPr>
              <a:t> </a:t>
            </a:r>
            <a:r>
              <a:rPr lang="en-US" dirty="0">
                <a:effectLst/>
                <a:latin typeface="Helvetica" pitchFamily="2" charset="0"/>
              </a:rPr>
              <a:t>facilitate the exchange between Layer 3 and Layer 2, the Network Layer breaks up a datagram (packet) into fragments that must fit within the maximum transmission unit (MTU) size of the Data Link Layer frame format. </a:t>
            </a:r>
          </a:p>
          <a:p>
            <a:r>
              <a:rPr lang="en-US" dirty="0">
                <a:effectLst/>
                <a:latin typeface="Helvetica" pitchFamily="2" charset="0"/>
              </a:rPr>
              <a:t>Data or messages coming from Layer 2 to be eventually passed on to the Transport Layer must be reassembled first.</a:t>
            </a:r>
          </a:p>
          <a:p>
            <a:endParaRPr lang="en-US" dirty="0">
              <a:effectLst/>
              <a:latin typeface="Helvetica" pitchFamily="2" charset="0"/>
            </a:endParaRPr>
          </a:p>
          <a:p>
            <a:endParaRPr lang="en-US" dirty="0"/>
          </a:p>
        </p:txBody>
      </p:sp>
      <p:sp>
        <p:nvSpPr>
          <p:cNvPr id="4" name="Content Placeholder 3">
            <a:extLst>
              <a:ext uri="{FF2B5EF4-FFF2-40B4-BE49-F238E27FC236}">
                <a16:creationId xmlns:a16="http://schemas.microsoft.com/office/drawing/2014/main" id="{93E5D104-C66C-1DC7-1F53-37233F2F9698}"/>
              </a:ext>
            </a:extLst>
          </p:cNvPr>
          <p:cNvSpPr>
            <a:spLocks noGrp="1"/>
          </p:cNvSpPr>
          <p:nvPr>
            <p:ph sz="half" idx="2"/>
          </p:nvPr>
        </p:nvSpPr>
        <p:spPr/>
        <p:txBody>
          <a:bodyPr>
            <a:normAutofit lnSpcReduction="10000"/>
          </a:bodyPr>
          <a:lstStyle/>
          <a:p>
            <a:r>
              <a:rPr lang="en-US" dirty="0">
                <a:effectLst/>
                <a:latin typeface="Helvetica" pitchFamily="2" charset="0"/>
              </a:rPr>
              <a:t>Internetwork routing—</a:t>
            </a:r>
          </a:p>
          <a:p>
            <a:r>
              <a:rPr lang="en-US" dirty="0">
                <a:effectLst/>
                <a:latin typeface="Helvetica" pitchFamily="2" charset="0"/>
              </a:rPr>
              <a:t>The primary function of the Network Layer is to move data across a series of interconnected networks. </a:t>
            </a:r>
          </a:p>
          <a:p>
            <a:r>
              <a:rPr lang="en-US" dirty="0">
                <a:effectLst/>
                <a:latin typeface="Helvetica" pitchFamily="2" charset="0"/>
              </a:rPr>
              <a:t>Therefore, the purpose of the devices and software on the Network Layer is to examine each Network Layer packet and its Network Layer addresses from various sources, extract their final destination, and forward them to the route that is the best path toward that destination.</a:t>
            </a:r>
          </a:p>
          <a:p>
            <a:endParaRPr lang="en-US" dirty="0"/>
          </a:p>
        </p:txBody>
      </p:sp>
    </p:spTree>
    <p:extLst>
      <p:ext uri="{BB962C8B-B14F-4D97-AF65-F5344CB8AC3E}">
        <p14:creationId xmlns:p14="http://schemas.microsoft.com/office/powerpoint/2010/main" val="802030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D479-6BDF-3FAD-D45D-1843B21E1740}"/>
              </a:ext>
            </a:extLst>
          </p:cNvPr>
          <p:cNvSpPr>
            <a:spLocks noGrp="1"/>
          </p:cNvSpPr>
          <p:nvPr>
            <p:ph type="title"/>
          </p:nvPr>
        </p:nvSpPr>
        <p:spPr/>
        <p:txBody>
          <a:bodyPr/>
          <a:lstStyle/>
          <a:p>
            <a:r>
              <a:rPr lang="en-US" dirty="0">
                <a:ea typeface="ＭＳ Ｐゴシック" pitchFamily="34" charset="-128"/>
              </a:rPr>
              <a:t>Network Layer Basics</a:t>
            </a:r>
            <a:endParaRPr lang="en-US" dirty="0"/>
          </a:p>
        </p:txBody>
      </p:sp>
      <p:sp>
        <p:nvSpPr>
          <p:cNvPr id="5" name="Content Placeholder 4">
            <a:extLst>
              <a:ext uri="{FF2B5EF4-FFF2-40B4-BE49-F238E27FC236}">
                <a16:creationId xmlns:a16="http://schemas.microsoft.com/office/drawing/2014/main" id="{D08500CE-21E2-3260-D22F-6F5F13AD81C0}"/>
              </a:ext>
            </a:extLst>
          </p:cNvPr>
          <p:cNvSpPr>
            <a:spLocks noGrp="1"/>
          </p:cNvSpPr>
          <p:nvPr>
            <p:ph idx="1"/>
          </p:nvPr>
        </p:nvSpPr>
        <p:spPr/>
        <p:txBody>
          <a:bodyPr>
            <a:normAutofit lnSpcReduction="10000"/>
          </a:bodyPr>
          <a:lstStyle/>
          <a:p>
            <a:r>
              <a:rPr lang="en-US" dirty="0">
                <a:effectLst/>
                <a:latin typeface="Helvetica" pitchFamily="2" charset="0"/>
              </a:rPr>
              <a:t>Logical addressing—</a:t>
            </a:r>
          </a:p>
          <a:p>
            <a:r>
              <a:rPr lang="en-US" dirty="0">
                <a:effectLst/>
                <a:latin typeface="Helvetica" pitchFamily="2" charset="0"/>
              </a:rPr>
              <a:t>Every device on a network has a logical address, which also is called a Layer 3 or Network Layer address. </a:t>
            </a:r>
          </a:p>
          <a:p>
            <a:r>
              <a:rPr lang="en-US" dirty="0">
                <a:effectLst/>
                <a:latin typeface="Helvetica" pitchFamily="2" charset="0"/>
              </a:rPr>
              <a:t>Whereas the MAC address (Layer 2) is a device’s physical address, its corresponding IP address (Layer 3) is a logical address. </a:t>
            </a:r>
          </a:p>
          <a:p>
            <a:r>
              <a:rPr lang="en-US" dirty="0">
                <a:effectLst/>
                <a:latin typeface="Helvetica" pitchFamily="2" charset="0"/>
              </a:rPr>
              <a:t>The main difference between these two addresses is that a logical address is</a:t>
            </a:r>
          </a:p>
          <a:p>
            <a:r>
              <a:rPr lang="en-US" dirty="0">
                <a:effectLst/>
                <a:latin typeface="Helvetica" pitchFamily="2" charset="0"/>
              </a:rPr>
              <a:t>assigned independently to the device. </a:t>
            </a:r>
          </a:p>
          <a:p>
            <a:r>
              <a:rPr lang="en-US" dirty="0">
                <a:effectLst/>
                <a:latin typeface="Helvetica" pitchFamily="2" charset="0"/>
              </a:rPr>
              <a:t>Should the device leave a network, its logical address (IP address) can be assigned to a different network device. </a:t>
            </a:r>
          </a:p>
          <a:p>
            <a:r>
              <a:rPr lang="en-US" dirty="0">
                <a:effectLst/>
                <a:latin typeface="Helvetica" pitchFamily="2" charset="0"/>
              </a:rPr>
              <a:t>One similarity the two addresses share is that they both must be unique addresses on a given network.</a:t>
            </a:r>
          </a:p>
          <a:p>
            <a:endParaRPr lang="en-US" dirty="0"/>
          </a:p>
        </p:txBody>
      </p:sp>
    </p:spTree>
    <p:extLst>
      <p:ext uri="{BB962C8B-B14F-4D97-AF65-F5344CB8AC3E}">
        <p14:creationId xmlns:p14="http://schemas.microsoft.com/office/powerpoint/2010/main" val="3133766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Network Layer Protocols</a:t>
            </a:r>
          </a:p>
        </p:txBody>
      </p:sp>
      <p:graphicFrame>
        <p:nvGraphicFramePr>
          <p:cNvPr id="3" name="Content Placeholder 2">
            <a:extLst>
              <a:ext uri="{FF2B5EF4-FFF2-40B4-BE49-F238E27FC236}">
                <a16:creationId xmlns:a16="http://schemas.microsoft.com/office/drawing/2014/main" id="{9B4541E0-8CCA-407B-B378-9B9EE35E8E9A}"/>
              </a:ext>
            </a:extLst>
          </p:cNvPr>
          <p:cNvGraphicFramePr>
            <a:graphicFrameLocks noGrp="1"/>
          </p:cNvGraphicFramePr>
          <p:nvPr>
            <p:ph idx="1"/>
            <p:extLst>
              <p:ext uri="{D42A27DB-BD31-4B8C-83A1-F6EECF244321}">
                <p14:modId xmlns:p14="http://schemas.microsoft.com/office/powerpoint/2010/main" val="1261311871"/>
              </p:ext>
            </p:extLst>
          </p:nvPr>
        </p:nvGraphicFramePr>
        <p:xfrm>
          <a:off x="925513" y="1490663"/>
          <a:ext cx="10287000" cy="4699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3900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82A1-18B9-8596-255F-1C5F0D4D3A75}"/>
              </a:ext>
            </a:extLst>
          </p:cNvPr>
          <p:cNvSpPr>
            <a:spLocks noGrp="1"/>
          </p:cNvSpPr>
          <p:nvPr>
            <p:ph type="title"/>
          </p:nvPr>
        </p:nvSpPr>
        <p:spPr/>
        <p:txBody>
          <a:bodyPr/>
          <a:lstStyle/>
          <a:p>
            <a:r>
              <a:rPr lang="en-US" dirty="0">
                <a:ea typeface="ＭＳ Ｐゴシック" pitchFamily="34" charset="-128"/>
              </a:rPr>
              <a:t>Network Layer Protocols</a:t>
            </a:r>
            <a:endParaRPr lang="en-US" dirty="0"/>
          </a:p>
        </p:txBody>
      </p:sp>
      <p:sp>
        <p:nvSpPr>
          <p:cNvPr id="4" name="Content Placeholder 3">
            <a:extLst>
              <a:ext uri="{FF2B5EF4-FFF2-40B4-BE49-F238E27FC236}">
                <a16:creationId xmlns:a16="http://schemas.microsoft.com/office/drawing/2014/main" id="{99E68DEC-27F5-643C-E34E-5805D5B2EFF6}"/>
              </a:ext>
            </a:extLst>
          </p:cNvPr>
          <p:cNvSpPr>
            <a:spLocks noGrp="1"/>
          </p:cNvSpPr>
          <p:nvPr>
            <p:ph sz="half" idx="1"/>
          </p:nvPr>
        </p:nvSpPr>
        <p:spPr/>
        <p:txBody>
          <a:bodyPr/>
          <a:lstStyle/>
          <a:p>
            <a:r>
              <a:rPr lang="en-US" dirty="0">
                <a:solidFill>
                  <a:srgbClr val="333333"/>
                </a:solidFill>
                <a:effectLst/>
                <a:latin typeface="Helvetica" pitchFamily="2" charset="0"/>
              </a:rPr>
              <a:t>Multiprotocol environments were present because different manufacturers implemented their own Network Layer protocols and addressing schemas. </a:t>
            </a:r>
          </a:p>
          <a:p>
            <a:r>
              <a:rPr lang="en-US" dirty="0">
                <a:solidFill>
                  <a:srgbClr val="333333"/>
                </a:solidFill>
                <a:effectLst/>
                <a:latin typeface="Helvetica" pitchFamily="2" charset="0"/>
              </a:rPr>
              <a:t>This included the following Network Layer protocols:</a:t>
            </a:r>
          </a:p>
          <a:p>
            <a:endParaRPr lang="en-US" dirty="0"/>
          </a:p>
        </p:txBody>
      </p:sp>
      <p:sp>
        <p:nvSpPr>
          <p:cNvPr id="5" name="Content Placeholder 4">
            <a:extLst>
              <a:ext uri="{FF2B5EF4-FFF2-40B4-BE49-F238E27FC236}">
                <a16:creationId xmlns:a16="http://schemas.microsoft.com/office/drawing/2014/main" id="{ED1D6CB1-A3BB-A747-AFCC-F01D7C93FF8F}"/>
              </a:ext>
            </a:extLst>
          </p:cNvPr>
          <p:cNvSpPr>
            <a:spLocks noGrp="1"/>
          </p:cNvSpPr>
          <p:nvPr>
            <p:ph sz="half" idx="2"/>
          </p:nvPr>
        </p:nvSpPr>
        <p:spPr/>
        <p:txBody>
          <a:bodyPr/>
          <a:lstStyle/>
          <a:p>
            <a:r>
              <a:rPr lang="en-US" dirty="0">
                <a:effectLst/>
                <a:latin typeface="Helvetica" pitchFamily="2" charset="0"/>
              </a:rPr>
              <a:t>AppleTalk—Apple Corporation’s Layer 3 protocol</a:t>
            </a:r>
          </a:p>
          <a:p>
            <a:r>
              <a:rPr lang="en-US" dirty="0">
                <a:effectLst/>
                <a:latin typeface="Helvetica" pitchFamily="2" charset="0"/>
              </a:rPr>
              <a:t>Banyan Vines—Xerox Network Systems (XNS) protocol</a:t>
            </a:r>
          </a:p>
          <a:p>
            <a:r>
              <a:rPr lang="en-US" dirty="0" err="1">
                <a:effectLst/>
                <a:latin typeface="Helvetica" pitchFamily="2" charset="0"/>
              </a:rPr>
              <a:t>DecNet</a:t>
            </a:r>
            <a:r>
              <a:rPr lang="en-US" dirty="0">
                <a:effectLst/>
                <a:latin typeface="Helvetica" pitchFamily="2" charset="0"/>
              </a:rPr>
              <a:t> Ph. IV—Digital Equipment Corporation’s Layer 3 protocol</a:t>
            </a:r>
          </a:p>
          <a:p>
            <a:r>
              <a:rPr lang="en-US" dirty="0">
                <a:effectLst/>
                <a:latin typeface="Helvetica" pitchFamily="2" charset="0"/>
              </a:rPr>
              <a:t>IPX—Novell Netware’s Internetworking Layer 3 protocol</a:t>
            </a:r>
          </a:p>
          <a:p>
            <a:endParaRPr lang="en-US" dirty="0"/>
          </a:p>
        </p:txBody>
      </p:sp>
    </p:spTree>
    <p:extLst>
      <p:ext uri="{BB962C8B-B14F-4D97-AF65-F5344CB8AC3E}">
        <p14:creationId xmlns:p14="http://schemas.microsoft.com/office/powerpoint/2010/main" val="356093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p:txBody>
          <a:bodyPr/>
          <a:lstStyle/>
          <a:p>
            <a:r>
              <a:rPr lang="en-US" dirty="0">
                <a:ea typeface="ＭＳ Ｐゴシック" pitchFamily="34" charset="-128"/>
              </a:rPr>
              <a:t>Routing Protocols</a:t>
            </a:r>
          </a:p>
        </p:txBody>
      </p:sp>
      <p:sp>
        <p:nvSpPr>
          <p:cNvPr id="2" name="Content Placeholder 1">
            <a:extLst>
              <a:ext uri="{FF2B5EF4-FFF2-40B4-BE49-F238E27FC236}">
                <a16:creationId xmlns:a16="http://schemas.microsoft.com/office/drawing/2014/main" id="{1B45D924-8662-4F45-B0DC-B7B09A46EE68}"/>
              </a:ext>
            </a:extLst>
          </p:cNvPr>
          <p:cNvSpPr>
            <a:spLocks noGrp="1"/>
          </p:cNvSpPr>
          <p:nvPr>
            <p:ph idx="1"/>
          </p:nvPr>
        </p:nvSpPr>
        <p:spPr>
          <a:xfrm>
            <a:off x="925830" y="1490870"/>
            <a:ext cx="10287000" cy="4320649"/>
          </a:xfrm>
        </p:spPr>
        <p:txBody>
          <a:bodyPr/>
          <a:lstStyle/>
          <a:p>
            <a:pPr marL="0" indent="0">
              <a:buNone/>
            </a:pPr>
            <a:r>
              <a:rPr lang="en-US" b="1" dirty="0"/>
              <a:t>Routing protocols</a:t>
            </a:r>
          </a:p>
          <a:p>
            <a:r>
              <a:rPr lang="en-US" dirty="0"/>
              <a:t>Allow routers to determine which routes are available and which is the most efficient to a destination</a:t>
            </a:r>
          </a:p>
          <a:p>
            <a:r>
              <a:rPr lang="en-US" dirty="0"/>
              <a:t>Examples are Routing Information Protocol (RIP) and Open Shortest Path First (OSPF)</a:t>
            </a:r>
          </a:p>
          <a:p>
            <a:pPr marL="0" indent="0">
              <a:buNone/>
            </a:pPr>
            <a:r>
              <a:rPr lang="en-US" b="1" dirty="0"/>
              <a:t>Routed protocols</a:t>
            </a:r>
          </a:p>
          <a:p>
            <a:r>
              <a:rPr lang="en-US" dirty="0"/>
              <a:t>Prescribe the formatting of the data being transported across the networks</a:t>
            </a:r>
          </a:p>
          <a:p>
            <a:r>
              <a:rPr lang="en-US" dirty="0"/>
              <a:t>Include IP and IP subprotocols</a:t>
            </a:r>
          </a:p>
          <a:p>
            <a:r>
              <a:rPr lang="en-US" dirty="0"/>
              <a:t>Examples of subprotocols are Telnet and Simple Mail Transfer Protocol (SMTP)</a:t>
            </a:r>
          </a:p>
          <a:p>
            <a:pPr marL="0" indent="0">
              <a:buNone/>
            </a:pPr>
            <a:endParaRPr lang="en-US" dirty="0"/>
          </a:p>
          <a:p>
            <a:endParaRPr lang="en-US" dirty="0"/>
          </a:p>
        </p:txBody>
      </p:sp>
      <p:sp>
        <p:nvSpPr>
          <p:cNvPr id="3" name="TextBox 2">
            <a:extLst>
              <a:ext uri="{FF2B5EF4-FFF2-40B4-BE49-F238E27FC236}">
                <a16:creationId xmlns:a16="http://schemas.microsoft.com/office/drawing/2014/main" id="{7B260462-D4DD-4694-9442-CAB2C3FA683B}"/>
              </a:ext>
            </a:extLst>
          </p:cNvPr>
          <p:cNvSpPr txBox="1"/>
          <p:nvPr/>
        </p:nvSpPr>
        <p:spPr>
          <a:xfrm>
            <a:off x="2965450" y="5902960"/>
            <a:ext cx="6207760" cy="400110"/>
          </a:xfrm>
          <a:prstGeom prst="rect">
            <a:avLst/>
          </a:prstGeom>
          <a:solidFill>
            <a:schemeClr val="accent1">
              <a:lumMod val="60000"/>
              <a:lumOff val="40000"/>
            </a:schemeClr>
          </a:solidFill>
        </p:spPr>
        <p:txBody>
          <a:bodyPr wrap="square" rtlCol="0">
            <a:spAutoFit/>
          </a:bodyPr>
          <a:lstStyle/>
          <a:p>
            <a:pPr algn="ctr"/>
            <a:r>
              <a:rPr lang="en-US" sz="2000" dirty="0">
                <a:latin typeface="Arial" panose="020B0604020202020204" pitchFamily="34" charset="0"/>
                <a:cs typeface="Arial" panose="020B0604020202020204" pitchFamily="34" charset="0"/>
              </a:rPr>
              <a:t>A routed protocol can be routed by a routing protocol</a:t>
            </a:r>
          </a:p>
        </p:txBody>
      </p:sp>
    </p:spTree>
    <p:custDataLst>
      <p:tags r:id="rId1"/>
    </p:custDataLst>
    <p:extLst>
      <p:ext uri="{BB962C8B-B14F-4D97-AF65-F5344CB8AC3E}">
        <p14:creationId xmlns:p14="http://schemas.microsoft.com/office/powerpoint/2010/main" val="156060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 name="ARTICULATE_DESIGN_ID_EDUCATIONAL SUBJECTS 16X9" val="tqZ3KK1E"/>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ducational subjects 16x9">
  <a:themeElements>
    <a:clrScheme name="JBLPSG PPT 1">
      <a:dk1>
        <a:srgbClr val="3C4743"/>
      </a:dk1>
      <a:lt1>
        <a:srgbClr val="E1E1E1"/>
      </a:lt1>
      <a:dk2>
        <a:srgbClr val="000000"/>
      </a:dk2>
      <a:lt2>
        <a:srgbClr val="FFFFFF"/>
      </a:lt2>
      <a:accent1>
        <a:srgbClr val="FFC324"/>
      </a:accent1>
      <a:accent2>
        <a:srgbClr val="F05123"/>
      </a:accent2>
      <a:accent3>
        <a:srgbClr val="418AC9"/>
      </a:accent3>
      <a:accent4>
        <a:srgbClr val="B7B7B7"/>
      </a:accent4>
      <a:accent5>
        <a:srgbClr val="00B18A"/>
      </a:accent5>
      <a:accent6>
        <a:srgbClr val="7BABBF"/>
      </a:accent6>
      <a:hlink>
        <a:srgbClr val="004B91"/>
      </a:hlink>
      <a:folHlink>
        <a:srgbClr val="5C284B"/>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7.potx" id="{6B18C398-4F76-4BDC-B8A4-D02A96E0AA82}" vid="{FBF1AC64-E511-41D2-AA23-0E693E79CD77}"/>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4575</TotalTime>
  <Words>4298</Words>
  <Application>Microsoft Macintosh PowerPoint</Application>
  <PresentationFormat>Widescreen</PresentationFormat>
  <Paragraphs>370</Paragraphs>
  <Slides>47</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Helvetica</vt:lpstr>
      <vt:lpstr>Wingdings</vt:lpstr>
      <vt:lpstr>Educational subjects 16x9</vt:lpstr>
      <vt:lpstr>Layer 3 Networking</vt:lpstr>
      <vt:lpstr>Learning Objective(s) and Key Concepts</vt:lpstr>
      <vt:lpstr>Network Layer Basics</vt:lpstr>
      <vt:lpstr>Network Layer Basics</vt:lpstr>
      <vt:lpstr>Network Layer Basics</vt:lpstr>
      <vt:lpstr>Network Layer Basics</vt:lpstr>
      <vt:lpstr>Network Layer Protocols</vt:lpstr>
      <vt:lpstr>Network Layer Protocols</vt:lpstr>
      <vt:lpstr>Routing Protocols</vt:lpstr>
      <vt:lpstr>Routing Tables</vt:lpstr>
      <vt:lpstr>Routing Tables</vt:lpstr>
      <vt:lpstr>Routing Tables</vt:lpstr>
      <vt:lpstr>“Show IP” Output</vt:lpstr>
      <vt:lpstr>Routing Protocols</vt:lpstr>
      <vt:lpstr>Routed Protocols</vt:lpstr>
      <vt:lpstr>Non Routable Protocols</vt:lpstr>
      <vt:lpstr>Routing Protocols Versus Routed Protocols</vt:lpstr>
      <vt:lpstr>Path Determination</vt:lpstr>
      <vt:lpstr>Path Determination</vt:lpstr>
      <vt:lpstr>Path Determination</vt:lpstr>
      <vt:lpstr>Path Determination</vt:lpstr>
      <vt:lpstr>Router Network Addressing (with Multiple Paths)</vt:lpstr>
      <vt:lpstr>Router Network Addressing (with Multiple Paths)</vt:lpstr>
      <vt:lpstr>Router Network Addressing (with Multiple Paths)</vt:lpstr>
      <vt:lpstr>Routing Metrics</vt:lpstr>
      <vt:lpstr>Routing Metrics</vt:lpstr>
      <vt:lpstr>Routing Metrics</vt:lpstr>
      <vt:lpstr>Routing Metrics</vt:lpstr>
      <vt:lpstr>Convergence and Load Balancing</vt:lpstr>
      <vt:lpstr>Traffic Flow</vt:lpstr>
      <vt:lpstr>ACLs</vt:lpstr>
      <vt:lpstr>Internetwork Routing Functions</vt:lpstr>
      <vt:lpstr>LAN-to-LAN</vt:lpstr>
      <vt:lpstr>LAN-to-WAN</vt:lpstr>
      <vt:lpstr>Routing Metrics and Protocols</vt:lpstr>
      <vt:lpstr>Link-State Advertisements (LSAs)</vt:lpstr>
      <vt:lpstr>Exterior Versus Interior Routing Protocols</vt:lpstr>
      <vt:lpstr>Autonomous systems</vt:lpstr>
      <vt:lpstr>Autonomous systems</vt:lpstr>
      <vt:lpstr>Routing Information Protocol (RIP)</vt:lpstr>
      <vt:lpstr>A Simple Network That Is Susceptible to a Routing Loop</vt:lpstr>
      <vt:lpstr>Additional Protocols</vt:lpstr>
      <vt:lpstr>Layer 3 Network Redundancy and Resiliency</vt:lpstr>
      <vt:lpstr>Configuring Resilience</vt:lpstr>
      <vt:lpstr>Routing Protocol Resilience</vt:lpstr>
      <vt:lpstr>VRRP Creates a Virtual Router That Is the Primary Router for Its Network</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Layer 3 Networking</dc:title>
  <dc:creator>Kimberly Lindros</dc:creator>
  <cp:lastModifiedBy>fred stinchcombe</cp:lastModifiedBy>
  <cp:revision>23</cp:revision>
  <dcterms:created xsi:type="dcterms:W3CDTF">2021-01-07T16:46:12Z</dcterms:created>
  <dcterms:modified xsi:type="dcterms:W3CDTF">2022-10-23T14:45:26Z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914BB628-6C67-4D69-A663-6DCC29EB5269</vt:lpwstr>
  </property>
  <property fmtid="{D5CDD505-2E9C-101B-9397-08002B2CF9AE}" pid="3" name="ArticulatePath">
    <vt:lpwstr>netcomm3e_ppt_ch08-WORKING</vt:lpwstr>
  </property>
</Properties>
</file>