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diagrams/layout3.xml" ContentType="application/vnd.openxmlformats-officedocument.drawingml.diagramLayout+xml"/>
  <Override PartName="/ppt/diagrams/layout1.xml" ContentType="application/vnd.openxmlformats-officedocument.drawingml.diagramLayout+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tags/tag13.xml" ContentType="application/vnd.openxmlformats-officedocument.presentationml.tags+xml"/>
  <Override PartName="/ppt/diagrams/data3.xml" ContentType="application/vnd.openxmlformats-officedocument.drawingml.diagramData+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Default Extension="svg" ContentType="image/sv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58" r:id="rId2"/>
    <p:sldId id="271" r:id="rId3"/>
    <p:sldId id="1541" r:id="rId4"/>
    <p:sldId id="1544" r:id="rId5"/>
    <p:sldId id="1571" r:id="rId6"/>
    <p:sldId id="1569" r:id="rId7"/>
    <p:sldId id="1570" r:id="rId8"/>
    <p:sldId id="1546" r:id="rId9"/>
    <p:sldId id="1572" r:id="rId10"/>
    <p:sldId id="1547" r:id="rId11"/>
    <p:sldId id="1575" r:id="rId12"/>
    <p:sldId id="317" r:id="rId13"/>
    <p:sldId id="1550" r:id="rId14"/>
    <p:sldId id="1576" r:id="rId15"/>
    <p:sldId id="1551" r:id="rId16"/>
    <p:sldId id="1578" r:id="rId17"/>
    <p:sldId id="1577" r:id="rId18"/>
    <p:sldId id="1554" r:id="rId19"/>
    <p:sldId id="1574" r:id="rId20"/>
    <p:sldId id="1542"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B74"/>
    <a:srgbClr val="FFFFFF"/>
    <a:srgbClr val="FFC425"/>
    <a:srgbClr val="E5E6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89150" autoAdjust="0"/>
  </p:normalViewPr>
  <p:slideViewPr>
    <p:cSldViewPr snapToGrid="0">
      <p:cViewPr varScale="1">
        <p:scale>
          <a:sx n="58" d="100"/>
          <a:sy n="58" d="100"/>
        </p:scale>
        <p:origin x="-738" y="-84"/>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48" d="100"/>
          <a:sy n="48" d="100"/>
        </p:scale>
        <p:origin x="2684" y="4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svg"/><Relationship Id="rId1" Type="http://schemas.openxmlformats.org/officeDocument/2006/relationships/image" Target="../media/image12.png"/><Relationship Id="rId6" Type="http://schemas.openxmlformats.org/officeDocument/2006/relationships/image" Target="../media/image18.svg"/><Relationship Id="rId5" Type="http://schemas.openxmlformats.org/officeDocument/2006/relationships/image" Target="../media/image14.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svg"/><Relationship Id="rId1" Type="http://schemas.openxmlformats.org/officeDocument/2006/relationships/image" Target="../media/image16.png"/><Relationship Id="rId6" Type="http://schemas.openxmlformats.org/officeDocument/2006/relationships/image" Target="../media/image25.svg"/><Relationship Id="rId5" Type="http://schemas.openxmlformats.org/officeDocument/2006/relationships/image" Target="../media/image18.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svg"/><Relationship Id="rId1" Type="http://schemas.openxmlformats.org/officeDocument/2006/relationships/image" Target="../media/image12.png"/><Relationship Id="rId6" Type="http://schemas.openxmlformats.org/officeDocument/2006/relationships/image" Target="../media/image18.svg"/><Relationship Id="rId5" Type="http://schemas.openxmlformats.org/officeDocument/2006/relationships/image" Target="../media/image14.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svg"/><Relationship Id="rId1" Type="http://schemas.openxmlformats.org/officeDocument/2006/relationships/image" Target="../media/image16.png"/><Relationship Id="rId6" Type="http://schemas.openxmlformats.org/officeDocument/2006/relationships/image" Target="../media/image25.svg"/><Relationship Id="rId5" Type="http://schemas.openxmlformats.org/officeDocument/2006/relationships/image" Target="../media/image18.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1C1C6F-3497-4410-B62D-5F6D243518A0}"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AD4628AB-69AF-4B24-AFF4-4483C4DAC55F}">
      <dgm:prSet phldrT="[Text]" custT="1"/>
      <dgm:spPr>
        <a:solidFill>
          <a:schemeClr val="bg2">
            <a:lumMod val="95000"/>
            <a:alpha val="40000"/>
          </a:schemeClr>
        </a:solidFill>
        <a:ln>
          <a:noFill/>
        </a:ln>
      </dgm:spPr>
      <dgm:t>
        <a:bodyPr/>
        <a:lstStyle/>
        <a:p>
          <a:r>
            <a:rPr lang="en-US" sz="2000" dirty="0">
              <a:latin typeface="Arial" panose="020B0604020202020204" pitchFamily="34" charset="0"/>
              <a:cs typeface="Arial" panose="020B0604020202020204" pitchFamily="34" charset="0"/>
            </a:rPr>
            <a:t>Ethernet frames have a built-in data integrity checker called a cyclical redundancy check (CRC)</a:t>
          </a:r>
        </a:p>
      </dgm:t>
    </dgm:pt>
    <dgm:pt modelId="{FFA561D1-2143-4C45-AFFB-B6A1BD1CD6CF}" type="parTrans" cxnId="{154A0534-EE89-4990-8B58-00B7033388D8}">
      <dgm:prSet/>
      <dgm:spPr/>
      <dgm:t>
        <a:bodyPr/>
        <a:lstStyle/>
        <a:p>
          <a:endParaRPr lang="en-US" sz="2000">
            <a:latin typeface="Arial" panose="020B0604020202020204" pitchFamily="34" charset="0"/>
            <a:cs typeface="Arial" panose="020B0604020202020204" pitchFamily="34" charset="0"/>
          </a:endParaRPr>
        </a:p>
      </dgm:t>
    </dgm:pt>
    <dgm:pt modelId="{5C09B318-1BAE-4022-ABC6-9A7906C708E3}" type="sibTrans" cxnId="{154A0534-EE89-4990-8B58-00B7033388D8}">
      <dgm:prSet/>
      <dgm:spPr/>
      <dgm:t>
        <a:bodyPr/>
        <a:lstStyle/>
        <a:p>
          <a:endParaRPr lang="en-US" sz="2000">
            <a:latin typeface="Arial" panose="020B0604020202020204" pitchFamily="34" charset="0"/>
            <a:cs typeface="Arial" panose="020B0604020202020204" pitchFamily="34" charset="0"/>
          </a:endParaRPr>
        </a:p>
      </dgm:t>
    </dgm:pt>
    <dgm:pt modelId="{7830E2AF-C5FE-43C7-B0FB-C3C043F71EEC}">
      <dgm:prSet custT="1"/>
      <dgm:spPr>
        <a:solidFill>
          <a:schemeClr val="bg2">
            <a:lumMod val="95000"/>
            <a:alpha val="40000"/>
          </a:schemeClr>
        </a:solidFill>
        <a:ln>
          <a:noFill/>
        </a:ln>
      </dgm:spPr>
      <dgm:t>
        <a:bodyPr/>
        <a:lstStyle/>
        <a:p>
          <a:r>
            <a:rPr lang="en-US" sz="2000" dirty="0">
              <a:latin typeface="Arial" panose="020B0604020202020204" pitchFamily="34" charset="0"/>
              <a:cs typeface="Arial" panose="020B0604020202020204" pitchFamily="34" charset="0"/>
            </a:rPr>
            <a:t>IP packets have a checksum function within the packet header</a:t>
          </a:r>
        </a:p>
      </dgm:t>
    </dgm:pt>
    <dgm:pt modelId="{A061811D-CD2C-4EFC-A2CB-8C0066D8334C}" type="parTrans" cxnId="{20F8B0C3-0BB8-4F95-95B0-39DCEFB5B6B9}">
      <dgm:prSet/>
      <dgm:spPr/>
      <dgm:t>
        <a:bodyPr/>
        <a:lstStyle/>
        <a:p>
          <a:endParaRPr lang="en-US" sz="2000">
            <a:latin typeface="Arial" panose="020B0604020202020204" pitchFamily="34" charset="0"/>
            <a:cs typeface="Arial" panose="020B0604020202020204" pitchFamily="34" charset="0"/>
          </a:endParaRPr>
        </a:p>
      </dgm:t>
    </dgm:pt>
    <dgm:pt modelId="{6543B630-F277-4790-BED4-18460B255D03}" type="sibTrans" cxnId="{20F8B0C3-0BB8-4F95-95B0-39DCEFB5B6B9}">
      <dgm:prSet/>
      <dgm:spPr/>
      <dgm:t>
        <a:bodyPr/>
        <a:lstStyle/>
        <a:p>
          <a:endParaRPr lang="en-US" sz="2000">
            <a:latin typeface="Arial" panose="020B0604020202020204" pitchFamily="34" charset="0"/>
            <a:cs typeface="Arial" panose="020B0604020202020204" pitchFamily="34" charset="0"/>
          </a:endParaRPr>
        </a:p>
      </dgm:t>
    </dgm:pt>
    <dgm:pt modelId="{4B1A4823-0195-41DD-912D-CF7A04E59D6A}" type="pres">
      <dgm:prSet presAssocID="{501C1C6F-3497-4410-B62D-5F6D243518A0}" presName="Name0" presStyleCnt="0">
        <dgm:presLayoutVars>
          <dgm:dir/>
          <dgm:resizeHandles val="exact"/>
        </dgm:presLayoutVars>
      </dgm:prSet>
      <dgm:spPr/>
      <dgm:t>
        <a:bodyPr/>
        <a:lstStyle/>
        <a:p>
          <a:endParaRPr lang="en-US"/>
        </a:p>
      </dgm:t>
    </dgm:pt>
    <dgm:pt modelId="{774F874A-3A8B-438C-A981-71B0599D5C78}" type="pres">
      <dgm:prSet presAssocID="{AD4628AB-69AF-4B24-AFF4-4483C4DAC55F}" presName="composite" presStyleCnt="0"/>
      <dgm:spPr/>
    </dgm:pt>
    <dgm:pt modelId="{199F888B-011F-44D1-958F-36ED0DEAC52D}" type="pres">
      <dgm:prSet presAssocID="{AD4628AB-69AF-4B24-AFF4-4483C4DAC55F}" presName="rect1" presStyleLbl="trAlignAcc1" presStyleIdx="0" presStyleCnt="2">
        <dgm:presLayoutVars>
          <dgm:bulletEnabled val="1"/>
        </dgm:presLayoutVars>
      </dgm:prSet>
      <dgm:spPr/>
      <dgm:t>
        <a:bodyPr/>
        <a:lstStyle/>
        <a:p>
          <a:endParaRPr lang="en-US"/>
        </a:p>
      </dgm:t>
    </dgm:pt>
    <dgm:pt modelId="{444C8C5E-EF31-4AC9-8A43-06E1A9A9BD80}" type="pres">
      <dgm:prSet presAssocID="{AD4628AB-69AF-4B24-AFF4-4483C4DAC55F}" presName="rect2" presStyleLbl="fgImgPlace1" presStyleIdx="0" presStyleCnt="2"/>
      <dgm:spPr>
        <a:blipFill>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l="-25000" r="-25000"/>
          </a:stretch>
        </a:blipFill>
        <a:ln>
          <a:noFill/>
        </a:ln>
      </dgm:spPr>
      <dgm:extLst>
        <a:ext uri="{E40237B7-FDA0-4F09-8148-C483321AD2D9}">
          <dgm14:cNvPr xmlns:dgm14="http://schemas.microsoft.com/office/drawing/2010/diagram" xmlns="" id="0" name="" descr="Checkbox Checked with solid fill"/>
        </a:ext>
      </dgm:extLst>
    </dgm:pt>
    <dgm:pt modelId="{6CB61189-0451-4B40-A885-E39BC02FAFA2}" type="pres">
      <dgm:prSet presAssocID="{5C09B318-1BAE-4022-ABC6-9A7906C708E3}" presName="sibTrans" presStyleCnt="0"/>
      <dgm:spPr/>
    </dgm:pt>
    <dgm:pt modelId="{5A24E77B-3AF6-49C5-98F4-25FA0C38A136}" type="pres">
      <dgm:prSet presAssocID="{7830E2AF-C5FE-43C7-B0FB-C3C043F71EEC}" presName="composite" presStyleCnt="0"/>
      <dgm:spPr/>
    </dgm:pt>
    <dgm:pt modelId="{9F369971-6ED7-44F8-87D1-496F2E453D98}" type="pres">
      <dgm:prSet presAssocID="{7830E2AF-C5FE-43C7-B0FB-C3C043F71EEC}" presName="rect1" presStyleLbl="trAlignAcc1" presStyleIdx="1" presStyleCnt="2">
        <dgm:presLayoutVars>
          <dgm:bulletEnabled val="1"/>
        </dgm:presLayoutVars>
      </dgm:prSet>
      <dgm:spPr/>
      <dgm:t>
        <a:bodyPr/>
        <a:lstStyle/>
        <a:p>
          <a:endParaRPr lang="en-US"/>
        </a:p>
      </dgm:t>
    </dgm:pt>
    <dgm:pt modelId="{F6E78D33-9D5D-410D-9197-7987D8D20FBD}" type="pres">
      <dgm:prSet presAssocID="{7830E2AF-C5FE-43C7-B0FB-C3C043F71EEC}" presName="rect2" presStyleLbl="fgImgPlace1" presStyleIdx="1" presStyleCnt="2"/>
      <dgm:spPr>
        <a:blipFill>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l="-25000" r="-25000"/>
          </a:stretch>
        </a:blipFill>
        <a:ln>
          <a:noFill/>
        </a:ln>
      </dgm:spPr>
      <dgm:extLst>
        <a:ext uri="{E40237B7-FDA0-4F09-8148-C483321AD2D9}">
          <dgm14:cNvPr xmlns:dgm14="http://schemas.microsoft.com/office/drawing/2010/diagram" xmlns="" id="0" name="" descr="Checkbox Checked with solid fill"/>
        </a:ext>
      </dgm:extLst>
    </dgm:pt>
  </dgm:ptLst>
  <dgm:cxnLst>
    <dgm:cxn modelId="{20F8B0C3-0BB8-4F95-95B0-39DCEFB5B6B9}" srcId="{501C1C6F-3497-4410-B62D-5F6D243518A0}" destId="{7830E2AF-C5FE-43C7-B0FB-C3C043F71EEC}" srcOrd="1" destOrd="0" parTransId="{A061811D-CD2C-4EFC-A2CB-8C0066D8334C}" sibTransId="{6543B630-F277-4790-BED4-18460B255D03}"/>
    <dgm:cxn modelId="{4F91C4AB-57DB-4056-AEBA-06AD5788E1F0}" type="presOf" srcId="{7830E2AF-C5FE-43C7-B0FB-C3C043F71EEC}" destId="{9F369971-6ED7-44F8-87D1-496F2E453D98}" srcOrd="0" destOrd="0" presId="urn:microsoft.com/office/officeart/2008/layout/PictureStrips"/>
    <dgm:cxn modelId="{E98DD449-F698-453A-8600-419FF2264E07}" type="presOf" srcId="{AD4628AB-69AF-4B24-AFF4-4483C4DAC55F}" destId="{199F888B-011F-44D1-958F-36ED0DEAC52D}" srcOrd="0" destOrd="0" presId="urn:microsoft.com/office/officeart/2008/layout/PictureStrips"/>
    <dgm:cxn modelId="{154A0534-EE89-4990-8B58-00B7033388D8}" srcId="{501C1C6F-3497-4410-B62D-5F6D243518A0}" destId="{AD4628AB-69AF-4B24-AFF4-4483C4DAC55F}" srcOrd="0" destOrd="0" parTransId="{FFA561D1-2143-4C45-AFFB-B6A1BD1CD6CF}" sibTransId="{5C09B318-1BAE-4022-ABC6-9A7906C708E3}"/>
    <dgm:cxn modelId="{6E9314C4-2E7A-4D30-BF4A-04EBB09D7B1C}" type="presOf" srcId="{501C1C6F-3497-4410-B62D-5F6D243518A0}" destId="{4B1A4823-0195-41DD-912D-CF7A04E59D6A}" srcOrd="0" destOrd="0" presId="urn:microsoft.com/office/officeart/2008/layout/PictureStrips"/>
    <dgm:cxn modelId="{90A336FD-A787-426B-B2E1-570FE9BA3DDA}" type="presParOf" srcId="{4B1A4823-0195-41DD-912D-CF7A04E59D6A}" destId="{774F874A-3A8B-438C-A981-71B0599D5C78}" srcOrd="0" destOrd="0" presId="urn:microsoft.com/office/officeart/2008/layout/PictureStrips"/>
    <dgm:cxn modelId="{5FF7DB6A-45F3-46F9-899E-935A3A72AAFA}" type="presParOf" srcId="{774F874A-3A8B-438C-A981-71B0599D5C78}" destId="{199F888B-011F-44D1-958F-36ED0DEAC52D}" srcOrd="0" destOrd="0" presId="urn:microsoft.com/office/officeart/2008/layout/PictureStrips"/>
    <dgm:cxn modelId="{9F7739FD-976E-4883-834F-7F6B3AFF56A1}" type="presParOf" srcId="{774F874A-3A8B-438C-A981-71B0599D5C78}" destId="{444C8C5E-EF31-4AC9-8A43-06E1A9A9BD80}" srcOrd="1" destOrd="0" presId="urn:microsoft.com/office/officeart/2008/layout/PictureStrips"/>
    <dgm:cxn modelId="{7A17E5FC-5DD9-4D60-895B-530A7D7E6CD4}" type="presParOf" srcId="{4B1A4823-0195-41DD-912D-CF7A04E59D6A}" destId="{6CB61189-0451-4B40-A885-E39BC02FAFA2}" srcOrd="1" destOrd="0" presId="urn:microsoft.com/office/officeart/2008/layout/PictureStrips"/>
    <dgm:cxn modelId="{FAD5871E-0494-46F9-96FE-258093931858}" type="presParOf" srcId="{4B1A4823-0195-41DD-912D-CF7A04E59D6A}" destId="{5A24E77B-3AF6-49C5-98F4-25FA0C38A136}" srcOrd="2" destOrd="0" presId="urn:microsoft.com/office/officeart/2008/layout/PictureStrips"/>
    <dgm:cxn modelId="{4B052820-88CA-4B1C-8763-3BD3BB851660}" type="presParOf" srcId="{5A24E77B-3AF6-49C5-98F4-25FA0C38A136}" destId="{9F369971-6ED7-44F8-87D1-496F2E453D98}" srcOrd="0" destOrd="0" presId="urn:microsoft.com/office/officeart/2008/layout/PictureStrips"/>
    <dgm:cxn modelId="{8F3F6B6A-36C9-49BC-AB20-6B79E4F99C68}" type="presParOf" srcId="{5A24E77B-3AF6-49C5-98F4-25FA0C38A136}" destId="{F6E78D33-9D5D-410D-9197-7987D8D20FBD}" srcOrd="1" destOrd="0" presId="urn:microsoft.com/office/officeart/2008/layout/PictureStrip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1BB981-7D96-44F3-9FDA-A897E2906E6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7866957-80F7-426C-8963-1D5DE62BFCC1}">
      <dgm:prSet custT="1"/>
      <dgm:spPr/>
      <dgm:t>
        <a:bodyPr/>
        <a:lstStyle/>
        <a:p>
          <a:pPr>
            <a:lnSpc>
              <a:spcPct val="100000"/>
            </a:lnSpc>
          </a:pPr>
          <a:r>
            <a:rPr lang="en-US" sz="2200" dirty="0">
              <a:latin typeface="Arial" panose="020B0604020202020204" pitchFamily="34" charset="0"/>
              <a:cs typeface="Arial" panose="020B0604020202020204" pitchFamily="34" charset="0"/>
            </a:rPr>
            <a:t>Administrative</a:t>
          </a:r>
        </a:p>
      </dgm:t>
    </dgm:pt>
    <dgm:pt modelId="{D11289CE-459C-4C5A-A157-2BF723FD7C0E}" type="parTrans" cxnId="{FCA331C2-E2A9-47DE-AFD4-CB07923E1D79}">
      <dgm:prSet/>
      <dgm:spPr/>
      <dgm:t>
        <a:bodyPr/>
        <a:lstStyle/>
        <a:p>
          <a:endParaRPr lang="en-US" sz="2200">
            <a:latin typeface="Arial" panose="020B0604020202020204" pitchFamily="34" charset="0"/>
            <a:cs typeface="Arial" panose="020B0604020202020204" pitchFamily="34" charset="0"/>
          </a:endParaRPr>
        </a:p>
      </dgm:t>
    </dgm:pt>
    <dgm:pt modelId="{1EE9A028-87B1-4CF6-BCCF-B756C5EA2CA6}" type="sibTrans" cxnId="{FCA331C2-E2A9-47DE-AFD4-CB07923E1D79}">
      <dgm:prSet/>
      <dgm:spPr/>
      <dgm:t>
        <a:bodyPr/>
        <a:lstStyle/>
        <a:p>
          <a:endParaRPr lang="en-US" sz="2200">
            <a:latin typeface="Arial" panose="020B0604020202020204" pitchFamily="34" charset="0"/>
            <a:cs typeface="Arial" panose="020B0604020202020204" pitchFamily="34" charset="0"/>
          </a:endParaRPr>
        </a:p>
      </dgm:t>
    </dgm:pt>
    <dgm:pt modelId="{4F926670-BA8C-42CB-9A2A-3212041AD548}">
      <dgm:prSet custT="1"/>
      <dgm:spPr/>
      <dgm:t>
        <a:bodyPr/>
        <a:lstStyle/>
        <a:p>
          <a:pPr>
            <a:lnSpc>
              <a:spcPct val="100000"/>
            </a:lnSpc>
          </a:pPr>
          <a:r>
            <a:rPr lang="en-US" sz="2200" dirty="0">
              <a:latin typeface="Arial" panose="020B0604020202020204" pitchFamily="34" charset="0"/>
              <a:cs typeface="Arial" panose="020B0604020202020204" pitchFamily="34" charset="0"/>
            </a:rPr>
            <a:t>Physical</a:t>
          </a:r>
        </a:p>
      </dgm:t>
    </dgm:pt>
    <dgm:pt modelId="{F4D85C47-8086-4FE4-95DC-5E13D6BD2AD3}" type="parTrans" cxnId="{770E519E-3CD3-4802-A1D0-24E7DDA5AD8E}">
      <dgm:prSet/>
      <dgm:spPr/>
      <dgm:t>
        <a:bodyPr/>
        <a:lstStyle/>
        <a:p>
          <a:endParaRPr lang="en-US" sz="2200"/>
        </a:p>
      </dgm:t>
    </dgm:pt>
    <dgm:pt modelId="{D65A4E95-7756-474F-B500-7C6713C28175}" type="sibTrans" cxnId="{770E519E-3CD3-4802-A1D0-24E7DDA5AD8E}">
      <dgm:prSet/>
      <dgm:spPr/>
      <dgm:t>
        <a:bodyPr/>
        <a:lstStyle/>
        <a:p>
          <a:endParaRPr lang="en-US" sz="2200"/>
        </a:p>
      </dgm:t>
    </dgm:pt>
    <dgm:pt modelId="{4FDC4B1A-DD67-4227-A929-A7A8705E45D3}">
      <dgm:prSet custT="1"/>
      <dgm:spPr/>
      <dgm:t>
        <a:bodyPr/>
        <a:lstStyle/>
        <a:p>
          <a:pPr>
            <a:lnSpc>
              <a:spcPct val="100000"/>
            </a:lnSpc>
          </a:pPr>
          <a:r>
            <a:rPr lang="en-US" sz="2200" dirty="0">
              <a:latin typeface="Arial" panose="020B0604020202020204" pitchFamily="34" charset="0"/>
              <a:cs typeface="Arial" panose="020B0604020202020204" pitchFamily="34" charset="0"/>
            </a:rPr>
            <a:t>Technical</a:t>
          </a:r>
        </a:p>
      </dgm:t>
    </dgm:pt>
    <dgm:pt modelId="{D1800307-B47C-424C-88E0-9AC6E4FBB7A2}" type="parTrans" cxnId="{48E70802-C564-48A4-AC37-36BFDE9516A9}">
      <dgm:prSet/>
      <dgm:spPr/>
      <dgm:t>
        <a:bodyPr/>
        <a:lstStyle/>
        <a:p>
          <a:endParaRPr lang="en-US" sz="2200"/>
        </a:p>
      </dgm:t>
    </dgm:pt>
    <dgm:pt modelId="{FA5A7A73-BC4D-4E6D-9CC7-1B059C71851D}" type="sibTrans" cxnId="{48E70802-C564-48A4-AC37-36BFDE9516A9}">
      <dgm:prSet/>
      <dgm:spPr/>
      <dgm:t>
        <a:bodyPr/>
        <a:lstStyle/>
        <a:p>
          <a:endParaRPr lang="en-US" sz="2200"/>
        </a:p>
      </dgm:t>
    </dgm:pt>
    <dgm:pt modelId="{6AC54C14-644D-490E-9FDA-F45D71A9357D}" type="pres">
      <dgm:prSet presAssocID="{561BB981-7D96-44F3-9FDA-A897E2906E64}" presName="root" presStyleCnt="0">
        <dgm:presLayoutVars>
          <dgm:dir/>
          <dgm:resizeHandles val="exact"/>
        </dgm:presLayoutVars>
      </dgm:prSet>
      <dgm:spPr/>
      <dgm:t>
        <a:bodyPr/>
        <a:lstStyle/>
        <a:p>
          <a:endParaRPr lang="en-US"/>
        </a:p>
      </dgm:t>
    </dgm:pt>
    <dgm:pt modelId="{649173C1-A33D-4AA4-99AF-CA179CA25F5E}" type="pres">
      <dgm:prSet presAssocID="{E7866957-80F7-426C-8963-1D5DE62BFCC1}" presName="compNode" presStyleCnt="0"/>
      <dgm:spPr/>
    </dgm:pt>
    <dgm:pt modelId="{BE491EBF-6269-40A0-B78F-3B31C2FA3011}" type="pres">
      <dgm:prSet presAssocID="{E7866957-80F7-426C-8963-1D5DE62BFCC1}" presName="bgRect" presStyleLbl="bgShp" presStyleIdx="0" presStyleCnt="3"/>
      <dgm:spPr/>
    </dgm:pt>
    <dgm:pt modelId="{013D98B6-68F4-4D68-8F2B-2A59473704B8}" type="pres">
      <dgm:prSet presAssocID="{E7866957-80F7-426C-8963-1D5DE62BFCC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a:noFill/>
        </a:ln>
      </dgm:spPr>
      <dgm:extLst>
        <a:ext uri="{E40237B7-FDA0-4F09-8148-C483321AD2D9}">
          <dgm14:cNvPr xmlns:dgm14="http://schemas.microsoft.com/office/drawing/2010/diagram" xmlns="" id="0" name="" descr="List with solid fill"/>
        </a:ext>
      </dgm:extLst>
    </dgm:pt>
    <dgm:pt modelId="{25286797-BAB6-4933-A12B-3C2E7686FE83}" type="pres">
      <dgm:prSet presAssocID="{E7866957-80F7-426C-8963-1D5DE62BFCC1}" presName="spaceRect" presStyleCnt="0"/>
      <dgm:spPr/>
    </dgm:pt>
    <dgm:pt modelId="{24DCAD79-6072-4BA0-B68D-025B0DDA8C8C}" type="pres">
      <dgm:prSet presAssocID="{E7866957-80F7-426C-8963-1D5DE62BFCC1}" presName="parTx" presStyleLbl="revTx" presStyleIdx="0" presStyleCnt="3">
        <dgm:presLayoutVars>
          <dgm:chMax val="0"/>
          <dgm:chPref val="0"/>
        </dgm:presLayoutVars>
      </dgm:prSet>
      <dgm:spPr/>
      <dgm:t>
        <a:bodyPr/>
        <a:lstStyle/>
        <a:p>
          <a:endParaRPr lang="en-US"/>
        </a:p>
      </dgm:t>
    </dgm:pt>
    <dgm:pt modelId="{E7A25181-EAB7-4282-886B-9B090D371673}" type="pres">
      <dgm:prSet presAssocID="{1EE9A028-87B1-4CF6-BCCF-B756C5EA2CA6}" presName="sibTrans" presStyleCnt="0"/>
      <dgm:spPr/>
    </dgm:pt>
    <dgm:pt modelId="{55957B83-1437-49DA-8C8B-6926DC90418A}" type="pres">
      <dgm:prSet presAssocID="{4F926670-BA8C-42CB-9A2A-3212041AD548}" presName="compNode" presStyleCnt="0"/>
      <dgm:spPr/>
    </dgm:pt>
    <dgm:pt modelId="{4BCB6412-5BE9-4A54-B43F-6274118A5AFD}" type="pres">
      <dgm:prSet presAssocID="{4F926670-BA8C-42CB-9A2A-3212041AD548}" presName="bgRect" presStyleLbl="bgShp" presStyleIdx="1" presStyleCnt="3"/>
      <dgm:spPr/>
    </dgm:pt>
    <dgm:pt modelId="{E9594659-2B87-48F4-9DDA-DE5EA8A3E49F}" type="pres">
      <dgm:prSet presAssocID="{4F926670-BA8C-42CB-9A2A-3212041AD5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a:blipFill>
      </dgm:spPr>
      <dgm:extLst>
        <a:ext uri="{E40237B7-FDA0-4F09-8148-C483321AD2D9}">
          <dgm14:cNvPr xmlns:dgm14="http://schemas.microsoft.com/office/drawing/2010/diagram" xmlns="" id="0" name="" descr="Door Closed with solid fill"/>
        </a:ext>
      </dgm:extLst>
    </dgm:pt>
    <dgm:pt modelId="{8DA1FEA6-98E4-42EF-AE7C-5998C39F6A62}" type="pres">
      <dgm:prSet presAssocID="{4F926670-BA8C-42CB-9A2A-3212041AD548}" presName="spaceRect" presStyleCnt="0"/>
      <dgm:spPr/>
    </dgm:pt>
    <dgm:pt modelId="{12588E4C-7555-41ED-A9C6-129D6EABADE8}" type="pres">
      <dgm:prSet presAssocID="{4F926670-BA8C-42CB-9A2A-3212041AD548}" presName="parTx" presStyleLbl="revTx" presStyleIdx="1" presStyleCnt="3">
        <dgm:presLayoutVars>
          <dgm:chMax val="0"/>
          <dgm:chPref val="0"/>
        </dgm:presLayoutVars>
      </dgm:prSet>
      <dgm:spPr/>
      <dgm:t>
        <a:bodyPr/>
        <a:lstStyle/>
        <a:p>
          <a:endParaRPr lang="en-US"/>
        </a:p>
      </dgm:t>
    </dgm:pt>
    <dgm:pt modelId="{6CBD27B0-7E77-4BCB-A968-ED455E432B53}" type="pres">
      <dgm:prSet presAssocID="{D65A4E95-7756-474F-B500-7C6713C28175}" presName="sibTrans" presStyleCnt="0"/>
      <dgm:spPr/>
    </dgm:pt>
    <dgm:pt modelId="{939A84D4-0CAE-4386-A267-C6C0ECCE0411}" type="pres">
      <dgm:prSet presAssocID="{4FDC4B1A-DD67-4227-A929-A7A8705E45D3}" presName="compNode" presStyleCnt="0"/>
      <dgm:spPr/>
    </dgm:pt>
    <dgm:pt modelId="{6A1E61AA-CF98-4891-B104-2038E0264BEC}" type="pres">
      <dgm:prSet presAssocID="{4FDC4B1A-DD67-4227-A929-A7A8705E45D3}" presName="bgRect" presStyleLbl="bgShp" presStyleIdx="2" presStyleCnt="3"/>
      <dgm:spPr/>
    </dgm:pt>
    <dgm:pt modelId="{43926A42-3861-47CF-BC48-1C26F64A92F5}" type="pres">
      <dgm:prSet presAssocID="{4FDC4B1A-DD67-4227-A929-A7A8705E45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xmlns="" id="0" name="" descr="Server with solid fill"/>
        </a:ext>
      </dgm:extLst>
    </dgm:pt>
    <dgm:pt modelId="{6F9F83CB-DC02-4701-9C95-9F38A288F0AE}" type="pres">
      <dgm:prSet presAssocID="{4FDC4B1A-DD67-4227-A929-A7A8705E45D3}" presName="spaceRect" presStyleCnt="0"/>
      <dgm:spPr/>
    </dgm:pt>
    <dgm:pt modelId="{05398D8D-3DCE-4630-9354-AEB238C8F576}" type="pres">
      <dgm:prSet presAssocID="{4FDC4B1A-DD67-4227-A929-A7A8705E45D3}" presName="parTx" presStyleLbl="revTx" presStyleIdx="2" presStyleCnt="3">
        <dgm:presLayoutVars>
          <dgm:chMax val="0"/>
          <dgm:chPref val="0"/>
        </dgm:presLayoutVars>
      </dgm:prSet>
      <dgm:spPr/>
      <dgm:t>
        <a:bodyPr/>
        <a:lstStyle/>
        <a:p>
          <a:endParaRPr lang="en-US"/>
        </a:p>
      </dgm:t>
    </dgm:pt>
  </dgm:ptLst>
  <dgm:cxnLst>
    <dgm:cxn modelId="{643E33DD-0D9C-43C6-8B72-0F167076AAB5}" type="presOf" srcId="{4FDC4B1A-DD67-4227-A929-A7A8705E45D3}" destId="{05398D8D-3DCE-4630-9354-AEB238C8F576}" srcOrd="0" destOrd="0" presId="urn:microsoft.com/office/officeart/2018/2/layout/IconVerticalSolidList"/>
    <dgm:cxn modelId="{71BA2B4D-3513-4AA1-AA4A-744B97F11AE7}" type="presOf" srcId="{561BB981-7D96-44F3-9FDA-A897E2906E64}" destId="{6AC54C14-644D-490E-9FDA-F45D71A9357D}" srcOrd="0" destOrd="0" presId="urn:microsoft.com/office/officeart/2018/2/layout/IconVerticalSolidList"/>
    <dgm:cxn modelId="{43AF2397-B2AF-415E-9E69-C88E8EEB0DB4}" type="presOf" srcId="{E7866957-80F7-426C-8963-1D5DE62BFCC1}" destId="{24DCAD79-6072-4BA0-B68D-025B0DDA8C8C}" srcOrd="0" destOrd="0" presId="urn:microsoft.com/office/officeart/2018/2/layout/IconVerticalSolidList"/>
    <dgm:cxn modelId="{770E519E-3CD3-4802-A1D0-24E7DDA5AD8E}" srcId="{561BB981-7D96-44F3-9FDA-A897E2906E64}" destId="{4F926670-BA8C-42CB-9A2A-3212041AD548}" srcOrd="1" destOrd="0" parTransId="{F4D85C47-8086-4FE4-95DC-5E13D6BD2AD3}" sibTransId="{D65A4E95-7756-474F-B500-7C6713C28175}"/>
    <dgm:cxn modelId="{48E70802-C564-48A4-AC37-36BFDE9516A9}" srcId="{561BB981-7D96-44F3-9FDA-A897E2906E64}" destId="{4FDC4B1A-DD67-4227-A929-A7A8705E45D3}" srcOrd="2" destOrd="0" parTransId="{D1800307-B47C-424C-88E0-9AC6E4FBB7A2}" sibTransId="{FA5A7A73-BC4D-4E6D-9CC7-1B059C71851D}"/>
    <dgm:cxn modelId="{FCA331C2-E2A9-47DE-AFD4-CB07923E1D79}" srcId="{561BB981-7D96-44F3-9FDA-A897E2906E64}" destId="{E7866957-80F7-426C-8963-1D5DE62BFCC1}" srcOrd="0" destOrd="0" parTransId="{D11289CE-459C-4C5A-A157-2BF723FD7C0E}" sibTransId="{1EE9A028-87B1-4CF6-BCCF-B756C5EA2CA6}"/>
    <dgm:cxn modelId="{4DE2A105-D6C5-4674-9A72-4F2C9CFB442E}" type="presOf" srcId="{4F926670-BA8C-42CB-9A2A-3212041AD548}" destId="{12588E4C-7555-41ED-A9C6-129D6EABADE8}" srcOrd="0" destOrd="0" presId="urn:microsoft.com/office/officeart/2018/2/layout/IconVerticalSolidList"/>
    <dgm:cxn modelId="{0AD4B087-20EA-4A45-90C7-44FF57FBE6FA}" type="presParOf" srcId="{6AC54C14-644D-490E-9FDA-F45D71A9357D}" destId="{649173C1-A33D-4AA4-99AF-CA179CA25F5E}" srcOrd="0" destOrd="0" presId="urn:microsoft.com/office/officeart/2018/2/layout/IconVerticalSolidList"/>
    <dgm:cxn modelId="{1FCE5519-7B30-439B-A33B-52134801B03D}" type="presParOf" srcId="{649173C1-A33D-4AA4-99AF-CA179CA25F5E}" destId="{BE491EBF-6269-40A0-B78F-3B31C2FA3011}" srcOrd="0" destOrd="0" presId="urn:microsoft.com/office/officeart/2018/2/layout/IconVerticalSolidList"/>
    <dgm:cxn modelId="{8E12AEFF-6D36-4366-A463-F18B9BFFB602}" type="presParOf" srcId="{649173C1-A33D-4AA4-99AF-CA179CA25F5E}" destId="{013D98B6-68F4-4D68-8F2B-2A59473704B8}" srcOrd="1" destOrd="0" presId="urn:microsoft.com/office/officeart/2018/2/layout/IconVerticalSolidList"/>
    <dgm:cxn modelId="{AEA61BBF-5C4E-43E7-A34A-617521DD3F72}" type="presParOf" srcId="{649173C1-A33D-4AA4-99AF-CA179CA25F5E}" destId="{25286797-BAB6-4933-A12B-3C2E7686FE83}" srcOrd="2" destOrd="0" presId="urn:microsoft.com/office/officeart/2018/2/layout/IconVerticalSolidList"/>
    <dgm:cxn modelId="{2ED4C5B8-E61C-439D-91E1-A9DE940C5004}" type="presParOf" srcId="{649173C1-A33D-4AA4-99AF-CA179CA25F5E}" destId="{24DCAD79-6072-4BA0-B68D-025B0DDA8C8C}" srcOrd="3" destOrd="0" presId="urn:microsoft.com/office/officeart/2018/2/layout/IconVerticalSolidList"/>
    <dgm:cxn modelId="{DCD91FA2-B812-47BD-A2CB-AF13BA7FE833}" type="presParOf" srcId="{6AC54C14-644D-490E-9FDA-F45D71A9357D}" destId="{E7A25181-EAB7-4282-886B-9B090D371673}" srcOrd="1" destOrd="0" presId="urn:microsoft.com/office/officeart/2018/2/layout/IconVerticalSolidList"/>
    <dgm:cxn modelId="{103DE7D2-5E90-4221-B814-E28F3DD93158}" type="presParOf" srcId="{6AC54C14-644D-490E-9FDA-F45D71A9357D}" destId="{55957B83-1437-49DA-8C8B-6926DC90418A}" srcOrd="2" destOrd="0" presId="urn:microsoft.com/office/officeart/2018/2/layout/IconVerticalSolidList"/>
    <dgm:cxn modelId="{FF532553-76BE-4ED5-BA3C-E10BFEE78E48}" type="presParOf" srcId="{55957B83-1437-49DA-8C8B-6926DC90418A}" destId="{4BCB6412-5BE9-4A54-B43F-6274118A5AFD}" srcOrd="0" destOrd="0" presId="urn:microsoft.com/office/officeart/2018/2/layout/IconVerticalSolidList"/>
    <dgm:cxn modelId="{84A33BAF-EDD1-47E8-A5F9-7C0E95478B38}" type="presParOf" srcId="{55957B83-1437-49DA-8C8B-6926DC90418A}" destId="{E9594659-2B87-48F4-9DDA-DE5EA8A3E49F}" srcOrd="1" destOrd="0" presId="urn:microsoft.com/office/officeart/2018/2/layout/IconVerticalSolidList"/>
    <dgm:cxn modelId="{B013F027-F6A1-4432-84BC-F70F971C27B2}" type="presParOf" srcId="{55957B83-1437-49DA-8C8B-6926DC90418A}" destId="{8DA1FEA6-98E4-42EF-AE7C-5998C39F6A62}" srcOrd="2" destOrd="0" presId="urn:microsoft.com/office/officeart/2018/2/layout/IconVerticalSolidList"/>
    <dgm:cxn modelId="{8762232C-1A37-4A76-B65A-422F5A04320D}" type="presParOf" srcId="{55957B83-1437-49DA-8C8B-6926DC90418A}" destId="{12588E4C-7555-41ED-A9C6-129D6EABADE8}" srcOrd="3" destOrd="0" presId="urn:microsoft.com/office/officeart/2018/2/layout/IconVerticalSolidList"/>
    <dgm:cxn modelId="{B803D97D-4D0E-4DD2-A7EF-539C08D6BF70}" type="presParOf" srcId="{6AC54C14-644D-490E-9FDA-F45D71A9357D}" destId="{6CBD27B0-7E77-4BCB-A968-ED455E432B53}" srcOrd="3" destOrd="0" presId="urn:microsoft.com/office/officeart/2018/2/layout/IconVerticalSolidList"/>
    <dgm:cxn modelId="{BC538600-04F8-4E5A-B059-DF6A06F3727C}" type="presParOf" srcId="{6AC54C14-644D-490E-9FDA-F45D71A9357D}" destId="{939A84D4-0CAE-4386-A267-C6C0ECCE0411}" srcOrd="4" destOrd="0" presId="urn:microsoft.com/office/officeart/2018/2/layout/IconVerticalSolidList"/>
    <dgm:cxn modelId="{9C26DB8D-5DC8-4481-86F8-1D3722B2B49F}" type="presParOf" srcId="{939A84D4-0CAE-4386-A267-C6C0ECCE0411}" destId="{6A1E61AA-CF98-4891-B104-2038E0264BEC}" srcOrd="0" destOrd="0" presId="urn:microsoft.com/office/officeart/2018/2/layout/IconVerticalSolidList"/>
    <dgm:cxn modelId="{6AEA578B-D572-445A-8CC3-F16C8FE64B58}" type="presParOf" srcId="{939A84D4-0CAE-4386-A267-C6C0ECCE0411}" destId="{43926A42-3861-47CF-BC48-1C26F64A92F5}" srcOrd="1" destOrd="0" presId="urn:microsoft.com/office/officeart/2018/2/layout/IconVerticalSolidList"/>
    <dgm:cxn modelId="{618E9DC6-A5CE-4BB8-AF0F-2003B4486A79}" type="presParOf" srcId="{939A84D4-0CAE-4386-A267-C6C0ECCE0411}" destId="{6F9F83CB-DC02-4701-9C95-9F38A288F0AE}" srcOrd="2" destOrd="0" presId="urn:microsoft.com/office/officeart/2018/2/layout/IconVerticalSolidList"/>
    <dgm:cxn modelId="{76CF0AFE-B421-4C59-AED0-2922793D74A0}" type="presParOf" srcId="{939A84D4-0CAE-4386-A267-C6C0ECCE0411}" destId="{05398D8D-3DCE-4630-9354-AEB238C8F576}" srcOrd="3" destOrd="0" presId="urn:microsoft.com/office/officeart/2018/2/layout/IconVerticalSolid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0D53B6-03EE-4DCB-9DD9-827C95E829B8}"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60E31428-F7EE-4604-B0A8-42E8FC114F40}">
      <dgm:prSet phldrT="[Text]" custT="1"/>
      <dgm:spPr>
        <a:ln>
          <a:noFill/>
        </a:ln>
      </dgm:spPr>
      <dgm:t>
        <a:bodyPr/>
        <a:lstStyle/>
        <a:p>
          <a:r>
            <a:rPr lang="en-US" sz="2200" dirty="0">
              <a:latin typeface="Arial" panose="020B0604020202020204" pitchFamily="34" charset="0"/>
              <a:cs typeface="Arial" panose="020B0604020202020204" pitchFamily="34" charset="0"/>
            </a:rPr>
            <a:t>Compliance gap analyses</a:t>
          </a:r>
        </a:p>
      </dgm:t>
    </dgm:pt>
    <dgm:pt modelId="{9F452DCA-3638-49B2-98C5-D7C644CC7A32}" type="parTrans" cxnId="{74F24545-894C-448F-BC7D-2725BD43763E}">
      <dgm:prSet/>
      <dgm:spPr/>
      <dgm:t>
        <a:bodyPr/>
        <a:lstStyle/>
        <a:p>
          <a:endParaRPr lang="en-US" sz="2200">
            <a:latin typeface="Arial" panose="020B0604020202020204" pitchFamily="34" charset="0"/>
            <a:cs typeface="Arial" panose="020B0604020202020204" pitchFamily="34" charset="0"/>
          </a:endParaRPr>
        </a:p>
      </dgm:t>
    </dgm:pt>
    <dgm:pt modelId="{FB0AE2CB-918E-465F-AF9E-8B93EB605E3B}" type="sibTrans" cxnId="{74F24545-894C-448F-BC7D-2725BD43763E}">
      <dgm:prSet/>
      <dgm:spPr/>
      <dgm:t>
        <a:bodyPr/>
        <a:lstStyle/>
        <a:p>
          <a:endParaRPr lang="en-US" sz="2200">
            <a:latin typeface="Arial" panose="020B0604020202020204" pitchFamily="34" charset="0"/>
            <a:cs typeface="Arial" panose="020B0604020202020204" pitchFamily="34" charset="0"/>
          </a:endParaRPr>
        </a:p>
      </dgm:t>
    </dgm:pt>
    <dgm:pt modelId="{AFA93A95-7173-4182-B458-E3AD38B8DAFD}">
      <dgm:prSet custT="1"/>
      <dgm:spPr>
        <a:ln>
          <a:noFill/>
        </a:ln>
      </dgm:spPr>
      <dgm:t>
        <a:bodyPr/>
        <a:lstStyle/>
        <a:p>
          <a:r>
            <a:rPr lang="en-US" sz="2200" dirty="0">
              <a:latin typeface="Arial" panose="020B0604020202020204" pitchFamily="34" charset="0"/>
              <a:cs typeface="Arial" panose="020B0604020202020204" pitchFamily="34" charset="0"/>
            </a:rPr>
            <a:t>Security risk assessments</a:t>
          </a:r>
        </a:p>
      </dgm:t>
    </dgm:pt>
    <dgm:pt modelId="{D23FFD7F-A05D-46EA-A28D-DD62BD29CD37}" type="parTrans" cxnId="{5B7DB243-609F-4AD3-86CA-A964F5B499AC}">
      <dgm:prSet/>
      <dgm:spPr/>
      <dgm:t>
        <a:bodyPr/>
        <a:lstStyle/>
        <a:p>
          <a:endParaRPr lang="en-US" sz="2200">
            <a:latin typeface="Arial" panose="020B0604020202020204" pitchFamily="34" charset="0"/>
            <a:cs typeface="Arial" panose="020B0604020202020204" pitchFamily="34" charset="0"/>
          </a:endParaRPr>
        </a:p>
      </dgm:t>
    </dgm:pt>
    <dgm:pt modelId="{CCD3F8C9-870B-408C-9D71-C446080D1A88}" type="sibTrans" cxnId="{5B7DB243-609F-4AD3-86CA-A964F5B499AC}">
      <dgm:prSet/>
      <dgm:spPr/>
      <dgm:t>
        <a:bodyPr/>
        <a:lstStyle/>
        <a:p>
          <a:endParaRPr lang="en-US" sz="2200">
            <a:latin typeface="Arial" panose="020B0604020202020204" pitchFamily="34" charset="0"/>
            <a:cs typeface="Arial" panose="020B0604020202020204" pitchFamily="34" charset="0"/>
          </a:endParaRPr>
        </a:p>
      </dgm:t>
    </dgm:pt>
    <dgm:pt modelId="{C38B0F1E-D711-4DD5-B3AA-30F4DCCB76E8}">
      <dgm:prSet custT="1"/>
      <dgm:spPr>
        <a:ln>
          <a:noFill/>
        </a:ln>
      </dgm:spPr>
      <dgm:t>
        <a:bodyPr/>
        <a:lstStyle/>
        <a:p>
          <a:r>
            <a:rPr lang="en-US" sz="2200" dirty="0">
              <a:latin typeface="Arial" panose="020B0604020202020204" pitchFamily="34" charset="0"/>
              <a:cs typeface="Arial" panose="020B0604020202020204" pitchFamily="34" charset="0"/>
            </a:rPr>
            <a:t>Gap remediation / security control implementation</a:t>
          </a:r>
        </a:p>
      </dgm:t>
    </dgm:pt>
    <dgm:pt modelId="{B361B5D9-5D5F-437E-AA51-852226F3C7E6}" type="parTrans" cxnId="{61BED5CB-6B27-4EA3-94F7-64491D94427D}">
      <dgm:prSet/>
      <dgm:spPr/>
      <dgm:t>
        <a:bodyPr/>
        <a:lstStyle/>
        <a:p>
          <a:endParaRPr lang="en-US" sz="2200">
            <a:latin typeface="Arial" panose="020B0604020202020204" pitchFamily="34" charset="0"/>
            <a:cs typeface="Arial" panose="020B0604020202020204" pitchFamily="34" charset="0"/>
          </a:endParaRPr>
        </a:p>
      </dgm:t>
    </dgm:pt>
    <dgm:pt modelId="{43E8D012-9906-45E6-B6BC-02DBE205839D}" type="sibTrans" cxnId="{61BED5CB-6B27-4EA3-94F7-64491D94427D}">
      <dgm:prSet/>
      <dgm:spPr/>
      <dgm:t>
        <a:bodyPr/>
        <a:lstStyle/>
        <a:p>
          <a:endParaRPr lang="en-US" sz="2200">
            <a:latin typeface="Arial" panose="020B0604020202020204" pitchFamily="34" charset="0"/>
            <a:cs typeface="Arial" panose="020B0604020202020204" pitchFamily="34" charset="0"/>
          </a:endParaRPr>
        </a:p>
      </dgm:t>
    </dgm:pt>
    <dgm:pt modelId="{00971C06-A6E9-4225-8C03-9966FD7DD5FE}" type="pres">
      <dgm:prSet presAssocID="{E30D53B6-03EE-4DCB-9DD9-827C95E829B8}" presName="Name0" presStyleCnt="0">
        <dgm:presLayoutVars>
          <dgm:dir/>
          <dgm:resizeHandles val="exact"/>
        </dgm:presLayoutVars>
      </dgm:prSet>
      <dgm:spPr/>
      <dgm:t>
        <a:bodyPr/>
        <a:lstStyle/>
        <a:p>
          <a:endParaRPr lang="en-US"/>
        </a:p>
      </dgm:t>
    </dgm:pt>
    <dgm:pt modelId="{2E396516-D6D3-43AF-BB56-D8A854BDE40E}" type="pres">
      <dgm:prSet presAssocID="{60E31428-F7EE-4604-B0A8-42E8FC114F40}" presName="composite" presStyleCnt="0"/>
      <dgm:spPr/>
    </dgm:pt>
    <dgm:pt modelId="{5853C2CA-A4FA-4D33-BE52-5080225F8C13}" type="pres">
      <dgm:prSet presAssocID="{60E31428-F7EE-4604-B0A8-42E8FC114F40}" presName="rect1" presStyleLbl="trAlignAcc1" presStyleIdx="0" presStyleCnt="3">
        <dgm:presLayoutVars>
          <dgm:bulletEnabled val="1"/>
        </dgm:presLayoutVars>
      </dgm:prSet>
      <dgm:spPr/>
      <dgm:t>
        <a:bodyPr/>
        <a:lstStyle/>
        <a:p>
          <a:endParaRPr lang="en-US"/>
        </a:p>
      </dgm:t>
    </dgm:pt>
    <dgm:pt modelId="{8BDA0984-E5F0-433F-9401-D6AEBA01D64C}" type="pres">
      <dgm:prSet presAssocID="{60E31428-F7EE-4604-B0A8-42E8FC114F40}" presName="rect2" presStyleLbl="fgImgPlace1" presStyleIdx="0" presStyleCnt="3"/>
      <dgm:spPr>
        <a:blipFill>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l="-25000" r="-25000"/>
          </a:stretch>
        </a:blipFill>
      </dgm:spPr>
      <dgm:extLst>
        <a:ext uri="{E40237B7-FDA0-4F09-8148-C483321AD2D9}">
          <dgm14:cNvPr xmlns:dgm14="http://schemas.microsoft.com/office/drawing/2010/diagram" xmlns="" id="0" name="" descr="Disconnected with solid fill"/>
        </a:ext>
      </dgm:extLst>
    </dgm:pt>
    <dgm:pt modelId="{0108DE92-7D3F-415F-937C-B5ACD5559C95}" type="pres">
      <dgm:prSet presAssocID="{FB0AE2CB-918E-465F-AF9E-8B93EB605E3B}" presName="sibTrans" presStyleCnt="0"/>
      <dgm:spPr/>
    </dgm:pt>
    <dgm:pt modelId="{C8D2038C-1153-4E85-B5FA-D6D9935426D6}" type="pres">
      <dgm:prSet presAssocID="{AFA93A95-7173-4182-B458-E3AD38B8DAFD}" presName="composite" presStyleCnt="0"/>
      <dgm:spPr/>
    </dgm:pt>
    <dgm:pt modelId="{2534C5B8-4CB9-44C4-B76C-FD57A74432CE}" type="pres">
      <dgm:prSet presAssocID="{AFA93A95-7173-4182-B458-E3AD38B8DAFD}" presName="rect1" presStyleLbl="trAlignAcc1" presStyleIdx="1" presStyleCnt="3">
        <dgm:presLayoutVars>
          <dgm:bulletEnabled val="1"/>
        </dgm:presLayoutVars>
      </dgm:prSet>
      <dgm:spPr/>
      <dgm:t>
        <a:bodyPr/>
        <a:lstStyle/>
        <a:p>
          <a:endParaRPr lang="en-US"/>
        </a:p>
      </dgm:t>
    </dgm:pt>
    <dgm:pt modelId="{AA29C2C7-94B8-4374-80D2-B29AD8831CF7}" type="pres">
      <dgm:prSet presAssocID="{AFA93A95-7173-4182-B458-E3AD38B8DAFD}" presName="rect2" presStyleLbl="fgImgPlace1" presStyleIdx="1" presStyleCnt="3"/>
      <dgm:spPr>
        <a:blipFill>
          <a:blip xmlns:r="http://schemas.openxmlformats.org/officeDocument/2006/relationships" r:embed="rId3">
            <a:duotone>
              <a:prstClr val="black"/>
              <a:schemeClr val="accent2">
                <a:tint val="45000"/>
                <a:satMod val="400000"/>
              </a:schemeClr>
            </a:duotone>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l="-25000" r="-25000"/>
          </a:stretch>
        </a:blipFill>
      </dgm:spPr>
      <dgm:extLst>
        <a:ext uri="{E40237B7-FDA0-4F09-8148-C483321AD2D9}">
          <dgm14:cNvPr xmlns:dgm14="http://schemas.microsoft.com/office/drawing/2010/diagram" xmlns="" id="0" name="" descr="Magnifying glass with solid fill"/>
        </a:ext>
      </dgm:extLst>
    </dgm:pt>
    <dgm:pt modelId="{B3825E43-13FB-4B4B-809F-FCA603FEF132}" type="pres">
      <dgm:prSet presAssocID="{CCD3F8C9-870B-408C-9D71-C446080D1A88}" presName="sibTrans" presStyleCnt="0"/>
      <dgm:spPr/>
    </dgm:pt>
    <dgm:pt modelId="{A0B60B61-A245-468B-992C-3A1C533CD3E3}" type="pres">
      <dgm:prSet presAssocID="{C38B0F1E-D711-4DD5-B3AA-30F4DCCB76E8}" presName="composite" presStyleCnt="0"/>
      <dgm:spPr/>
    </dgm:pt>
    <dgm:pt modelId="{A3825F73-D57C-4618-B73E-D43F835763B7}" type="pres">
      <dgm:prSet presAssocID="{C38B0F1E-D711-4DD5-B3AA-30F4DCCB76E8}" presName="rect1" presStyleLbl="trAlignAcc1" presStyleIdx="2" presStyleCnt="3">
        <dgm:presLayoutVars>
          <dgm:bulletEnabled val="1"/>
        </dgm:presLayoutVars>
      </dgm:prSet>
      <dgm:spPr/>
      <dgm:t>
        <a:bodyPr/>
        <a:lstStyle/>
        <a:p>
          <a:endParaRPr lang="en-US"/>
        </a:p>
      </dgm:t>
    </dgm:pt>
    <dgm:pt modelId="{8774BB8F-007F-49B1-834F-0FC771FAD62A}" type="pres">
      <dgm:prSet presAssocID="{C38B0F1E-D711-4DD5-B3AA-30F4DCCB76E8}" presName="rect2" presStyleLbl="fgImgPlace1" presStyleIdx="2" presStyleCnt="3"/>
      <dgm:spPr>
        <a:blipFill>
          <a:blip xmlns:r="http://schemas.openxmlformats.org/officeDocument/2006/relationships" r:embed="rId5">
            <a:duotone>
              <a:prstClr val="black"/>
              <a:schemeClr val="accent2">
                <a:tint val="45000"/>
                <a:satMod val="400000"/>
              </a:schemeClr>
            </a:duotone>
            <a:extLst>
              <a:ext uri="{96DAC541-7B7A-43D3-8B79-37D633B846F1}">
                <asvg:svgBlip xmlns:asvg="http://schemas.microsoft.com/office/drawing/2016/SVG/main" xmlns="" r:embed="rId6"/>
              </a:ext>
            </a:extLst>
          </a:blip>
          <a:srcRect/>
          <a:stretch>
            <a:fillRect l="-25000" r="-25000"/>
          </a:stretch>
        </a:blipFill>
      </dgm:spPr>
      <dgm:extLst>
        <a:ext uri="{E40237B7-FDA0-4F09-8148-C483321AD2D9}">
          <dgm14:cNvPr xmlns:dgm14="http://schemas.microsoft.com/office/drawing/2010/diagram" xmlns="" id="0" name="" descr="Shield Tick with solid fill"/>
        </a:ext>
      </dgm:extLst>
    </dgm:pt>
  </dgm:ptLst>
  <dgm:cxnLst>
    <dgm:cxn modelId="{5A3C4611-B796-4B6A-9D45-C2E5C29F8ADF}" type="presOf" srcId="{C38B0F1E-D711-4DD5-B3AA-30F4DCCB76E8}" destId="{A3825F73-D57C-4618-B73E-D43F835763B7}" srcOrd="0" destOrd="0" presId="urn:microsoft.com/office/officeart/2008/layout/PictureStrips"/>
    <dgm:cxn modelId="{76296B9C-A70E-4EEE-9CF1-61B849E65A40}" type="presOf" srcId="{E30D53B6-03EE-4DCB-9DD9-827C95E829B8}" destId="{00971C06-A6E9-4225-8C03-9966FD7DD5FE}" srcOrd="0" destOrd="0" presId="urn:microsoft.com/office/officeart/2008/layout/PictureStrips"/>
    <dgm:cxn modelId="{429D7A9A-1867-4BBD-85F1-E7C38161A6E6}" type="presOf" srcId="{60E31428-F7EE-4604-B0A8-42E8FC114F40}" destId="{5853C2CA-A4FA-4D33-BE52-5080225F8C13}" srcOrd="0" destOrd="0" presId="urn:microsoft.com/office/officeart/2008/layout/PictureStrips"/>
    <dgm:cxn modelId="{3A10E606-8F87-44A5-A2BC-2D290091A9C6}" type="presOf" srcId="{AFA93A95-7173-4182-B458-E3AD38B8DAFD}" destId="{2534C5B8-4CB9-44C4-B76C-FD57A74432CE}" srcOrd="0" destOrd="0" presId="urn:microsoft.com/office/officeart/2008/layout/PictureStrips"/>
    <dgm:cxn modelId="{61BED5CB-6B27-4EA3-94F7-64491D94427D}" srcId="{E30D53B6-03EE-4DCB-9DD9-827C95E829B8}" destId="{C38B0F1E-D711-4DD5-B3AA-30F4DCCB76E8}" srcOrd="2" destOrd="0" parTransId="{B361B5D9-5D5F-437E-AA51-852226F3C7E6}" sibTransId="{43E8D012-9906-45E6-B6BC-02DBE205839D}"/>
    <dgm:cxn modelId="{5B7DB243-609F-4AD3-86CA-A964F5B499AC}" srcId="{E30D53B6-03EE-4DCB-9DD9-827C95E829B8}" destId="{AFA93A95-7173-4182-B458-E3AD38B8DAFD}" srcOrd="1" destOrd="0" parTransId="{D23FFD7F-A05D-46EA-A28D-DD62BD29CD37}" sibTransId="{CCD3F8C9-870B-408C-9D71-C446080D1A88}"/>
    <dgm:cxn modelId="{74F24545-894C-448F-BC7D-2725BD43763E}" srcId="{E30D53B6-03EE-4DCB-9DD9-827C95E829B8}" destId="{60E31428-F7EE-4604-B0A8-42E8FC114F40}" srcOrd="0" destOrd="0" parTransId="{9F452DCA-3638-49B2-98C5-D7C644CC7A32}" sibTransId="{FB0AE2CB-918E-465F-AF9E-8B93EB605E3B}"/>
    <dgm:cxn modelId="{72401AF8-1356-419B-881D-0419CE5E6822}" type="presParOf" srcId="{00971C06-A6E9-4225-8C03-9966FD7DD5FE}" destId="{2E396516-D6D3-43AF-BB56-D8A854BDE40E}" srcOrd="0" destOrd="0" presId="urn:microsoft.com/office/officeart/2008/layout/PictureStrips"/>
    <dgm:cxn modelId="{19CFFA72-8CAC-4BE3-9C98-0C0B5CF81BEB}" type="presParOf" srcId="{2E396516-D6D3-43AF-BB56-D8A854BDE40E}" destId="{5853C2CA-A4FA-4D33-BE52-5080225F8C13}" srcOrd="0" destOrd="0" presId="urn:microsoft.com/office/officeart/2008/layout/PictureStrips"/>
    <dgm:cxn modelId="{C90F482B-F553-46C3-9419-A852CAFCC063}" type="presParOf" srcId="{2E396516-D6D3-43AF-BB56-D8A854BDE40E}" destId="{8BDA0984-E5F0-433F-9401-D6AEBA01D64C}" srcOrd="1" destOrd="0" presId="urn:microsoft.com/office/officeart/2008/layout/PictureStrips"/>
    <dgm:cxn modelId="{FBB0BA98-04B9-45A3-977E-6E64B53D1CF6}" type="presParOf" srcId="{00971C06-A6E9-4225-8C03-9966FD7DD5FE}" destId="{0108DE92-7D3F-415F-937C-B5ACD5559C95}" srcOrd="1" destOrd="0" presId="urn:microsoft.com/office/officeart/2008/layout/PictureStrips"/>
    <dgm:cxn modelId="{93EAB8FC-5854-4100-8BC5-79DCB26FDAB5}" type="presParOf" srcId="{00971C06-A6E9-4225-8C03-9966FD7DD5FE}" destId="{C8D2038C-1153-4E85-B5FA-D6D9935426D6}" srcOrd="2" destOrd="0" presId="urn:microsoft.com/office/officeart/2008/layout/PictureStrips"/>
    <dgm:cxn modelId="{CF2C62C0-2BFA-422F-AEC1-A119B49A995A}" type="presParOf" srcId="{C8D2038C-1153-4E85-B5FA-D6D9935426D6}" destId="{2534C5B8-4CB9-44C4-B76C-FD57A74432CE}" srcOrd="0" destOrd="0" presId="urn:microsoft.com/office/officeart/2008/layout/PictureStrips"/>
    <dgm:cxn modelId="{A5BCEA43-31B2-4DF7-99F6-B66884DCEDDC}" type="presParOf" srcId="{C8D2038C-1153-4E85-B5FA-D6D9935426D6}" destId="{AA29C2C7-94B8-4374-80D2-B29AD8831CF7}" srcOrd="1" destOrd="0" presId="urn:microsoft.com/office/officeart/2008/layout/PictureStrips"/>
    <dgm:cxn modelId="{A1D17B17-83F2-434E-8402-7341BA312F0D}" type="presParOf" srcId="{00971C06-A6E9-4225-8C03-9966FD7DD5FE}" destId="{B3825E43-13FB-4B4B-809F-FCA603FEF132}" srcOrd="3" destOrd="0" presId="urn:microsoft.com/office/officeart/2008/layout/PictureStrips"/>
    <dgm:cxn modelId="{BE9C4A63-DA6E-4725-A32E-B0A0E5987A4C}" type="presParOf" srcId="{00971C06-A6E9-4225-8C03-9966FD7DD5FE}" destId="{A0B60B61-A245-468B-992C-3A1C533CD3E3}" srcOrd="4" destOrd="0" presId="urn:microsoft.com/office/officeart/2008/layout/PictureStrips"/>
    <dgm:cxn modelId="{70B898F6-6327-4A69-ADEA-7876EB0F13F3}" type="presParOf" srcId="{A0B60B61-A245-468B-992C-3A1C533CD3E3}" destId="{A3825F73-D57C-4618-B73E-D43F835763B7}" srcOrd="0" destOrd="0" presId="urn:microsoft.com/office/officeart/2008/layout/PictureStrips"/>
    <dgm:cxn modelId="{B7955A1A-C25D-40A5-BB29-A3DF864CE103}" type="presParOf" srcId="{A0B60B61-A245-468B-992C-3A1C533CD3E3}" destId="{8774BB8F-007F-49B1-834F-0FC771FAD62A}" srcOrd="1" destOrd="0" presId="urn:microsoft.com/office/officeart/2008/layout/PictureStrips"/>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9F888B-011F-44D1-958F-36ED0DEAC52D}">
      <dsp:nvSpPr>
        <dsp:cNvPr id="0" name=""/>
        <dsp:cNvSpPr/>
      </dsp:nvSpPr>
      <dsp:spPr>
        <a:xfrm>
          <a:off x="194500" y="670083"/>
          <a:ext cx="4668011" cy="1458753"/>
        </a:xfrm>
        <a:prstGeom prst="rect">
          <a:avLst/>
        </a:prstGeom>
        <a:solidFill>
          <a:schemeClr val="bg2">
            <a:lumMod val="95000"/>
            <a:alpha val="4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88062"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Ethernet frames have a built-in data integrity checker called a cyclical redundancy check (CRC)</a:t>
          </a:r>
        </a:p>
      </dsp:txBody>
      <dsp:txXfrm>
        <a:off x="194500" y="670083"/>
        <a:ext cx="4668011" cy="1458753"/>
      </dsp:txXfrm>
    </dsp:sp>
    <dsp:sp modelId="{444C8C5E-EF31-4AC9-8A43-06E1A9A9BD80}">
      <dsp:nvSpPr>
        <dsp:cNvPr id="0" name=""/>
        <dsp:cNvSpPr/>
      </dsp:nvSpPr>
      <dsp:spPr>
        <a:xfrm>
          <a:off x="0" y="459375"/>
          <a:ext cx="1021127" cy="1531691"/>
        </a:xfrm>
        <a:prstGeom prst="rect">
          <a:avLst/>
        </a:prstGeom>
        <a:blipFill>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F369971-6ED7-44F8-87D1-496F2E453D98}">
      <dsp:nvSpPr>
        <dsp:cNvPr id="0" name=""/>
        <dsp:cNvSpPr/>
      </dsp:nvSpPr>
      <dsp:spPr>
        <a:xfrm>
          <a:off x="194500" y="2812621"/>
          <a:ext cx="4668011" cy="1458753"/>
        </a:xfrm>
        <a:prstGeom prst="rect">
          <a:avLst/>
        </a:prstGeom>
        <a:solidFill>
          <a:schemeClr val="bg2">
            <a:lumMod val="95000"/>
            <a:alpha val="4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88062"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IP packets have a checksum function within the packet header</a:t>
          </a:r>
        </a:p>
      </dsp:txBody>
      <dsp:txXfrm>
        <a:off x="194500" y="2812621"/>
        <a:ext cx="4668011" cy="1458753"/>
      </dsp:txXfrm>
    </dsp:sp>
    <dsp:sp modelId="{F6E78D33-9D5D-410D-9197-7987D8D20FBD}">
      <dsp:nvSpPr>
        <dsp:cNvPr id="0" name=""/>
        <dsp:cNvSpPr/>
      </dsp:nvSpPr>
      <dsp:spPr>
        <a:xfrm>
          <a:off x="0" y="2601912"/>
          <a:ext cx="1021127" cy="1531691"/>
        </a:xfrm>
        <a:prstGeom prst="rect">
          <a:avLst/>
        </a:prstGeom>
        <a:blipFill>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491EBF-6269-40A0-B78F-3B31C2FA3011}">
      <dsp:nvSpPr>
        <dsp:cNvPr id="0" name=""/>
        <dsp:cNvSpPr/>
      </dsp:nvSpPr>
      <dsp:spPr>
        <a:xfrm>
          <a:off x="0" y="573"/>
          <a:ext cx="10287000" cy="13422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D98B6-68F4-4D68-8F2B-2A59473704B8}">
      <dsp:nvSpPr>
        <dsp:cNvPr id="0" name=""/>
        <dsp:cNvSpPr/>
      </dsp:nvSpPr>
      <dsp:spPr>
        <a:xfrm>
          <a:off x="406032" y="302581"/>
          <a:ext cx="738241" cy="738241"/>
        </a:xfrm>
        <a:prstGeom prst="rect">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DCAD79-6072-4BA0-B68D-025B0DDA8C8C}">
      <dsp:nvSpPr>
        <dsp:cNvPr id="0" name=""/>
        <dsp:cNvSpPr/>
      </dsp:nvSpPr>
      <dsp:spPr>
        <a:xfrm>
          <a:off x="1550306" y="573"/>
          <a:ext cx="8736693" cy="134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056" tIns="142056" rIns="142056" bIns="142056" numCol="1" spcCol="1270" anchor="ctr" anchorCtr="0">
          <a:noAutofit/>
        </a:bodyPr>
        <a:lstStyle/>
        <a:p>
          <a:pPr lvl="0" algn="l" defTabSz="977900">
            <a:lnSpc>
              <a:spcPct val="100000"/>
            </a:lnSpc>
            <a:spcBef>
              <a:spcPct val="0"/>
            </a:spcBef>
            <a:spcAft>
              <a:spcPct val="35000"/>
            </a:spcAft>
          </a:pPr>
          <a:r>
            <a:rPr lang="en-US" sz="2200" kern="1200" dirty="0">
              <a:latin typeface="Arial" panose="020B0604020202020204" pitchFamily="34" charset="0"/>
              <a:cs typeface="Arial" panose="020B0604020202020204" pitchFamily="34" charset="0"/>
            </a:rPr>
            <a:t>Administrative</a:t>
          </a:r>
        </a:p>
      </dsp:txBody>
      <dsp:txXfrm>
        <a:off x="1550306" y="573"/>
        <a:ext cx="8736693" cy="1342257"/>
      </dsp:txXfrm>
    </dsp:sp>
    <dsp:sp modelId="{4BCB6412-5BE9-4A54-B43F-6274118A5AFD}">
      <dsp:nvSpPr>
        <dsp:cNvPr id="0" name=""/>
        <dsp:cNvSpPr/>
      </dsp:nvSpPr>
      <dsp:spPr>
        <a:xfrm>
          <a:off x="0" y="1678394"/>
          <a:ext cx="10287000" cy="13422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94659-2B87-48F4-9DDA-DE5EA8A3E49F}">
      <dsp:nvSpPr>
        <dsp:cNvPr id="0" name=""/>
        <dsp:cNvSpPr/>
      </dsp:nvSpPr>
      <dsp:spPr>
        <a:xfrm>
          <a:off x="406032" y="1980402"/>
          <a:ext cx="738241" cy="738241"/>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588E4C-7555-41ED-A9C6-129D6EABADE8}">
      <dsp:nvSpPr>
        <dsp:cNvPr id="0" name=""/>
        <dsp:cNvSpPr/>
      </dsp:nvSpPr>
      <dsp:spPr>
        <a:xfrm>
          <a:off x="1550306" y="1678394"/>
          <a:ext cx="8736693" cy="134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056" tIns="142056" rIns="142056" bIns="142056" numCol="1" spcCol="1270" anchor="ctr" anchorCtr="0">
          <a:noAutofit/>
        </a:bodyPr>
        <a:lstStyle/>
        <a:p>
          <a:pPr lvl="0" algn="l" defTabSz="977900">
            <a:lnSpc>
              <a:spcPct val="100000"/>
            </a:lnSpc>
            <a:spcBef>
              <a:spcPct val="0"/>
            </a:spcBef>
            <a:spcAft>
              <a:spcPct val="35000"/>
            </a:spcAft>
          </a:pPr>
          <a:r>
            <a:rPr lang="en-US" sz="2200" kern="1200" dirty="0">
              <a:latin typeface="Arial" panose="020B0604020202020204" pitchFamily="34" charset="0"/>
              <a:cs typeface="Arial" panose="020B0604020202020204" pitchFamily="34" charset="0"/>
            </a:rPr>
            <a:t>Physical</a:t>
          </a:r>
        </a:p>
      </dsp:txBody>
      <dsp:txXfrm>
        <a:off x="1550306" y="1678394"/>
        <a:ext cx="8736693" cy="1342257"/>
      </dsp:txXfrm>
    </dsp:sp>
    <dsp:sp modelId="{6A1E61AA-CF98-4891-B104-2038E0264BEC}">
      <dsp:nvSpPr>
        <dsp:cNvPr id="0" name=""/>
        <dsp:cNvSpPr/>
      </dsp:nvSpPr>
      <dsp:spPr>
        <a:xfrm>
          <a:off x="0" y="3356216"/>
          <a:ext cx="10287000" cy="13422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26A42-3861-47CF-BC48-1C26F64A92F5}">
      <dsp:nvSpPr>
        <dsp:cNvPr id="0" name=""/>
        <dsp:cNvSpPr/>
      </dsp:nvSpPr>
      <dsp:spPr>
        <a:xfrm>
          <a:off x="406032" y="3658224"/>
          <a:ext cx="738241" cy="738241"/>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98D8D-3DCE-4630-9354-AEB238C8F576}">
      <dsp:nvSpPr>
        <dsp:cNvPr id="0" name=""/>
        <dsp:cNvSpPr/>
      </dsp:nvSpPr>
      <dsp:spPr>
        <a:xfrm>
          <a:off x="1550306" y="3356216"/>
          <a:ext cx="8736693" cy="134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056" tIns="142056" rIns="142056" bIns="142056" numCol="1" spcCol="1270" anchor="ctr" anchorCtr="0">
          <a:noAutofit/>
        </a:bodyPr>
        <a:lstStyle/>
        <a:p>
          <a:pPr lvl="0" algn="l" defTabSz="977900">
            <a:lnSpc>
              <a:spcPct val="100000"/>
            </a:lnSpc>
            <a:spcBef>
              <a:spcPct val="0"/>
            </a:spcBef>
            <a:spcAft>
              <a:spcPct val="35000"/>
            </a:spcAft>
          </a:pPr>
          <a:r>
            <a:rPr lang="en-US" sz="2200" kern="1200" dirty="0">
              <a:latin typeface="Arial" panose="020B0604020202020204" pitchFamily="34" charset="0"/>
              <a:cs typeface="Arial" panose="020B0604020202020204" pitchFamily="34" charset="0"/>
            </a:rPr>
            <a:t>Technical</a:t>
          </a:r>
        </a:p>
      </dsp:txBody>
      <dsp:txXfrm>
        <a:off x="1550306" y="3356216"/>
        <a:ext cx="8736693" cy="134225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53C2CA-A4FA-4D33-BE52-5080225F8C13}">
      <dsp:nvSpPr>
        <dsp:cNvPr id="0" name=""/>
        <dsp:cNvSpPr/>
      </dsp:nvSpPr>
      <dsp:spPr>
        <a:xfrm>
          <a:off x="201810" y="754794"/>
          <a:ext cx="4826853" cy="1508391"/>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1684" tIns="83820" rIns="83820" bIns="83820" numCol="1" spcCol="1270" anchor="ctr" anchorCtr="0">
          <a:noAutofit/>
        </a:bodyPr>
        <a:lstStyle/>
        <a:p>
          <a:pPr lvl="0" algn="l" defTabSz="977900">
            <a:lnSpc>
              <a:spcPct val="90000"/>
            </a:lnSpc>
            <a:spcBef>
              <a:spcPct val="0"/>
            </a:spcBef>
            <a:spcAft>
              <a:spcPct val="35000"/>
            </a:spcAft>
          </a:pPr>
          <a:r>
            <a:rPr lang="en-US" sz="2200" kern="1200" dirty="0">
              <a:latin typeface="Arial" panose="020B0604020202020204" pitchFamily="34" charset="0"/>
              <a:cs typeface="Arial" panose="020B0604020202020204" pitchFamily="34" charset="0"/>
            </a:rPr>
            <a:t>Compliance gap analyses</a:t>
          </a:r>
        </a:p>
      </dsp:txBody>
      <dsp:txXfrm>
        <a:off x="201810" y="754794"/>
        <a:ext cx="4826853" cy="1508391"/>
      </dsp:txXfrm>
    </dsp:sp>
    <dsp:sp modelId="{8BDA0984-E5F0-433F-9401-D6AEBA01D64C}">
      <dsp:nvSpPr>
        <dsp:cNvPr id="0" name=""/>
        <dsp:cNvSpPr/>
      </dsp:nvSpPr>
      <dsp:spPr>
        <a:xfrm>
          <a:off x="691" y="536916"/>
          <a:ext cx="1055874" cy="1583811"/>
        </a:xfrm>
        <a:prstGeom prst="rect">
          <a:avLst/>
        </a:prstGeom>
        <a:blipFill>
          <a:blip xmlns:r="http://schemas.openxmlformats.org/officeDocument/2006/relationships" r:embed="rId1">
            <a:duotone>
              <a:prstClr val="black"/>
              <a:schemeClr val="accent2">
                <a:tint val="45000"/>
                <a:satMod val="400000"/>
              </a:schemeClr>
            </a:duotone>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34C5B8-4CB9-44C4-B76C-FD57A74432CE}">
      <dsp:nvSpPr>
        <dsp:cNvPr id="0" name=""/>
        <dsp:cNvSpPr/>
      </dsp:nvSpPr>
      <dsp:spPr>
        <a:xfrm>
          <a:off x="5459455" y="754794"/>
          <a:ext cx="4826853" cy="1508391"/>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1684" tIns="83820" rIns="83820" bIns="83820" numCol="1" spcCol="1270" anchor="ctr" anchorCtr="0">
          <a:noAutofit/>
        </a:bodyPr>
        <a:lstStyle/>
        <a:p>
          <a:pPr lvl="0" algn="l" defTabSz="977900">
            <a:lnSpc>
              <a:spcPct val="90000"/>
            </a:lnSpc>
            <a:spcBef>
              <a:spcPct val="0"/>
            </a:spcBef>
            <a:spcAft>
              <a:spcPct val="35000"/>
            </a:spcAft>
          </a:pPr>
          <a:r>
            <a:rPr lang="en-US" sz="2200" kern="1200" dirty="0">
              <a:latin typeface="Arial" panose="020B0604020202020204" pitchFamily="34" charset="0"/>
              <a:cs typeface="Arial" panose="020B0604020202020204" pitchFamily="34" charset="0"/>
            </a:rPr>
            <a:t>Security risk assessments</a:t>
          </a:r>
        </a:p>
      </dsp:txBody>
      <dsp:txXfrm>
        <a:off x="5459455" y="754794"/>
        <a:ext cx="4826853" cy="1508391"/>
      </dsp:txXfrm>
    </dsp:sp>
    <dsp:sp modelId="{AA29C2C7-94B8-4374-80D2-B29AD8831CF7}">
      <dsp:nvSpPr>
        <dsp:cNvPr id="0" name=""/>
        <dsp:cNvSpPr/>
      </dsp:nvSpPr>
      <dsp:spPr>
        <a:xfrm>
          <a:off x="5258336" y="536916"/>
          <a:ext cx="1055874" cy="1583811"/>
        </a:xfrm>
        <a:prstGeom prst="rect">
          <a:avLst/>
        </a:prstGeom>
        <a:blipFill>
          <a:blip xmlns:r="http://schemas.openxmlformats.org/officeDocument/2006/relationships" r:embed="rId3">
            <a:duotone>
              <a:prstClr val="black"/>
              <a:schemeClr val="accent2">
                <a:tint val="45000"/>
                <a:satMod val="400000"/>
              </a:schemeClr>
            </a:duotone>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825F73-D57C-4618-B73E-D43F835763B7}">
      <dsp:nvSpPr>
        <dsp:cNvPr id="0" name=""/>
        <dsp:cNvSpPr/>
      </dsp:nvSpPr>
      <dsp:spPr>
        <a:xfrm>
          <a:off x="2830632" y="2653692"/>
          <a:ext cx="4826853" cy="1508391"/>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1684" tIns="83820" rIns="83820" bIns="83820" numCol="1" spcCol="1270" anchor="ctr" anchorCtr="0">
          <a:noAutofit/>
        </a:bodyPr>
        <a:lstStyle/>
        <a:p>
          <a:pPr lvl="0" algn="l" defTabSz="977900">
            <a:lnSpc>
              <a:spcPct val="90000"/>
            </a:lnSpc>
            <a:spcBef>
              <a:spcPct val="0"/>
            </a:spcBef>
            <a:spcAft>
              <a:spcPct val="35000"/>
            </a:spcAft>
          </a:pPr>
          <a:r>
            <a:rPr lang="en-US" sz="2200" kern="1200" dirty="0">
              <a:latin typeface="Arial" panose="020B0604020202020204" pitchFamily="34" charset="0"/>
              <a:cs typeface="Arial" panose="020B0604020202020204" pitchFamily="34" charset="0"/>
            </a:rPr>
            <a:t>Gap remediation / security control implementation</a:t>
          </a:r>
        </a:p>
      </dsp:txBody>
      <dsp:txXfrm>
        <a:off x="2830632" y="2653692"/>
        <a:ext cx="4826853" cy="1508391"/>
      </dsp:txXfrm>
    </dsp:sp>
    <dsp:sp modelId="{8774BB8F-007F-49B1-834F-0FC771FAD62A}">
      <dsp:nvSpPr>
        <dsp:cNvPr id="0" name=""/>
        <dsp:cNvSpPr/>
      </dsp:nvSpPr>
      <dsp:spPr>
        <a:xfrm>
          <a:off x="2629513" y="2435813"/>
          <a:ext cx="1055874" cy="1583811"/>
        </a:xfrm>
        <a:prstGeom prst="rect">
          <a:avLst/>
        </a:prstGeom>
        <a:blipFill>
          <a:blip xmlns:r="http://schemas.openxmlformats.org/officeDocument/2006/relationships" r:embed="rId5">
            <a:duotone>
              <a:prstClr val="black"/>
              <a:schemeClr val="accent2">
                <a:tint val="45000"/>
                <a:satMod val="400000"/>
              </a:schemeClr>
            </a:duotone>
            <a:extLst>
              <a:ext uri="{96DAC541-7B7A-43D3-8B79-37D633B846F1}">
                <asvg:svgBlip xmlns:asvg="http://schemas.microsoft.com/office/drawing/2016/SVG/main" xmlns=""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pPr/>
              <a:t>2/1/2021</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pPr/>
              <a:t>‹#›</a:t>
            </a:fld>
            <a:endParaRPr dirty="0">
              <a:latin typeface="Arial" panose="020B0604020202020204" pitchFamily="34" charset="0"/>
            </a:endParaRPr>
          </a:p>
        </p:txBody>
      </p:sp>
    </p:spTree>
    <p:extLst>
      <p:ext uri="{BB962C8B-B14F-4D97-AF65-F5344CB8AC3E}">
        <p14:creationId xmlns:p14="http://schemas.microsoft.com/office/powerpoint/2010/main" xmlns=""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xmlns=""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xmlns="" val="129603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First, pick a framework to use. This can be a regulatory compliance framework, technical standard, or National Institute of Standards and Technology (NIST)–approved standard.</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13</a:t>
            </a:fld>
            <a:endParaRPr lang="en-US" dirty="0"/>
          </a:p>
        </p:txBody>
      </p:sp>
    </p:spTree>
    <p:extLst>
      <p:ext uri="{BB962C8B-B14F-4D97-AF65-F5344CB8AC3E}">
        <p14:creationId xmlns:p14="http://schemas.microsoft.com/office/powerpoint/2010/main" xmlns="" val="833561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14</a:t>
            </a:fld>
            <a:endParaRPr lang="en-US" dirty="0"/>
          </a:p>
        </p:txBody>
      </p:sp>
    </p:spTree>
    <p:extLst>
      <p:ext uri="{BB962C8B-B14F-4D97-AF65-F5344CB8AC3E}">
        <p14:creationId xmlns:p14="http://schemas.microsoft.com/office/powerpoint/2010/main" xmlns="" val="4192134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15</a:t>
            </a:fld>
            <a:endParaRPr lang="en-US" dirty="0"/>
          </a:p>
        </p:txBody>
      </p:sp>
    </p:spTree>
    <p:extLst>
      <p:ext uri="{BB962C8B-B14F-4D97-AF65-F5344CB8AC3E}">
        <p14:creationId xmlns:p14="http://schemas.microsoft.com/office/powerpoint/2010/main" xmlns="" val="299277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Administrative</a:t>
            </a:r>
          </a:p>
          <a:p>
            <a:pPr marL="171450" indent="-171450">
              <a:buFont typeface="Arial" panose="020B0604020202020204" pitchFamily="34" charset="0"/>
              <a:buChar char="•"/>
            </a:pPr>
            <a:r>
              <a:rPr lang="en-US" dirty="0"/>
              <a:t>Pertains to HR and people</a:t>
            </a:r>
          </a:p>
          <a:p>
            <a:pPr marL="171450" indent="-171450">
              <a:buFont typeface="Arial" panose="020B0604020202020204" pitchFamily="34" charset="0"/>
              <a:buChar char="•"/>
            </a:pPr>
            <a:r>
              <a:rPr lang="en-US" dirty="0"/>
              <a:t>Administrative safeguards include things like HR onboarding/offboarding, background checks, employee handbook, acceptable use policy, and security awareness training completion</a:t>
            </a:r>
          </a:p>
          <a:p>
            <a:r>
              <a:rPr lang="en-US" dirty="0"/>
              <a:t>Physical</a:t>
            </a:r>
          </a:p>
          <a:p>
            <a:pPr marL="171450" indent="-171450">
              <a:buFont typeface="Arial" panose="020B0604020202020204" pitchFamily="34" charset="0"/>
              <a:buChar char="•"/>
            </a:pPr>
            <a:r>
              <a:rPr lang="en-US" dirty="0"/>
              <a:t>Pertains to the data center, hosting facility, or wiring closets that house sensitive equipment and cabling</a:t>
            </a:r>
          </a:p>
          <a:p>
            <a:pPr marL="171450" indent="-171450">
              <a:buFont typeface="Arial" panose="020B0604020202020204" pitchFamily="34" charset="0"/>
              <a:buChar char="•"/>
            </a:pPr>
            <a:r>
              <a:rPr lang="en-US" dirty="0"/>
              <a:t>Physical safeguards include building access and authorizing visitor access. Environmental safeguards like air conditioning and generators are needed to ensure availability</a:t>
            </a:r>
          </a:p>
          <a:p>
            <a:r>
              <a:rPr lang="en-US" dirty="0"/>
              <a:t>Technical</a:t>
            </a:r>
          </a:p>
          <a:p>
            <a:pPr marL="171450" indent="-171450">
              <a:buFont typeface="Arial" panose="020B0604020202020204" pitchFamily="34" charset="0"/>
              <a:buChar char="•"/>
            </a:pPr>
            <a:r>
              <a:rPr lang="en-US" dirty="0"/>
              <a:t>Pertains to the hardware and software solutions that are implemented to address gaps or weaknesses in the overall layered security architecture</a:t>
            </a:r>
          </a:p>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16</a:t>
            </a:fld>
            <a:endParaRPr lang="en-US" dirty="0"/>
          </a:p>
        </p:txBody>
      </p:sp>
    </p:spTree>
    <p:extLst>
      <p:ext uri="{BB962C8B-B14F-4D97-AF65-F5344CB8AC3E}">
        <p14:creationId xmlns:p14="http://schemas.microsoft.com/office/powerpoint/2010/main" xmlns="" val="3545291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17</a:t>
            </a:fld>
            <a:endParaRPr lang="en-US" dirty="0"/>
          </a:p>
        </p:txBody>
      </p:sp>
    </p:spTree>
    <p:extLst>
      <p:ext uri="{BB962C8B-B14F-4D97-AF65-F5344CB8AC3E}">
        <p14:creationId xmlns:p14="http://schemas.microsoft.com/office/powerpoint/2010/main" xmlns="" val="3342383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18</a:t>
            </a:fld>
            <a:endParaRPr lang="en-US" dirty="0"/>
          </a:p>
        </p:txBody>
      </p:sp>
    </p:spTree>
    <p:extLst>
      <p:ext uri="{BB962C8B-B14F-4D97-AF65-F5344CB8AC3E}">
        <p14:creationId xmlns:p14="http://schemas.microsoft.com/office/powerpoint/2010/main" xmlns="" val="2922784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SMB organizations may want to engage a virtual CISO (vCISO) or part-time CISO to support and drive gap remediation efforts.</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19</a:t>
            </a:fld>
            <a:endParaRPr lang="en-US" dirty="0"/>
          </a:p>
        </p:txBody>
      </p:sp>
    </p:spTree>
    <p:extLst>
      <p:ext uri="{BB962C8B-B14F-4D97-AF65-F5344CB8AC3E}">
        <p14:creationId xmlns:p14="http://schemas.microsoft.com/office/powerpoint/2010/main" xmlns="" val="255442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20</a:t>
            </a:fld>
            <a:endParaRPr lang="en-US" dirty="0"/>
          </a:p>
        </p:txBody>
      </p:sp>
    </p:spTree>
    <p:extLst>
      <p:ext uri="{BB962C8B-B14F-4D97-AF65-F5344CB8AC3E}">
        <p14:creationId xmlns:p14="http://schemas.microsoft.com/office/powerpoint/2010/main" xmlns="" val="107399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a:t>
            </a:fld>
            <a:endParaRPr lang="en-US" dirty="0"/>
          </a:p>
        </p:txBody>
      </p:sp>
    </p:spTree>
    <p:extLst>
      <p:ext uri="{BB962C8B-B14F-4D97-AF65-F5344CB8AC3E}">
        <p14:creationId xmlns:p14="http://schemas.microsoft.com/office/powerpoint/2010/main" xmlns="" val="427062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a:t>
            </a:fld>
            <a:endParaRPr lang="en-US" dirty="0"/>
          </a:p>
        </p:txBody>
      </p:sp>
    </p:spTree>
    <p:extLst>
      <p:ext uri="{BB962C8B-B14F-4D97-AF65-F5344CB8AC3E}">
        <p14:creationId xmlns:p14="http://schemas.microsoft.com/office/powerpoint/2010/main" xmlns="" val="331008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6</a:t>
            </a:fld>
            <a:endParaRPr lang="en-US" dirty="0"/>
          </a:p>
        </p:txBody>
      </p:sp>
    </p:spTree>
    <p:extLst>
      <p:ext uri="{BB962C8B-B14F-4D97-AF65-F5344CB8AC3E}">
        <p14:creationId xmlns:p14="http://schemas.microsoft.com/office/powerpoint/2010/main" xmlns="" val="80683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7</a:t>
            </a:fld>
            <a:endParaRPr lang="en-US" dirty="0"/>
          </a:p>
        </p:txBody>
      </p:sp>
    </p:spTree>
    <p:extLst>
      <p:ext uri="{BB962C8B-B14F-4D97-AF65-F5344CB8AC3E}">
        <p14:creationId xmlns:p14="http://schemas.microsoft.com/office/powerpoint/2010/main" xmlns="" val="401217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8</a:t>
            </a:fld>
            <a:endParaRPr lang="en-US" dirty="0"/>
          </a:p>
        </p:txBody>
      </p:sp>
    </p:spTree>
    <p:extLst>
      <p:ext uri="{BB962C8B-B14F-4D97-AF65-F5344CB8AC3E}">
        <p14:creationId xmlns:p14="http://schemas.microsoft.com/office/powerpoint/2010/main" xmlns="" val="1528445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Domains that have or require specific network security controls include the following:</a:t>
            </a:r>
          </a:p>
          <a:p>
            <a:pPr marL="171450" indent="-171450">
              <a:buFont typeface="Arial" panose="020B0604020202020204" pitchFamily="34" charset="0"/>
              <a:buChar char="•"/>
            </a:pPr>
            <a:r>
              <a:rPr lang="en-US" dirty="0"/>
              <a:t>LAN—Network access control (NAC), identification, authorization, authentication, and log monitoring</a:t>
            </a:r>
          </a:p>
          <a:p>
            <a:pPr marL="171450" indent="-171450">
              <a:buFont typeface="Arial" panose="020B0604020202020204" pitchFamily="34" charset="0"/>
              <a:buChar char="•"/>
            </a:pPr>
            <a:r>
              <a:rPr lang="en-US" dirty="0"/>
              <a:t>LAN-to-WAN—Demilitarized zone (DMZ) virtual LAN (VLAN), Internet Protocol Security (IPSec) virtual private network (VPN) terminations, and threat monitoring</a:t>
            </a:r>
          </a:p>
          <a:p>
            <a:pPr marL="171450" indent="-171450">
              <a:buFont typeface="Arial" panose="020B0604020202020204" pitchFamily="34" charset="0"/>
              <a:buChar char="•"/>
            </a:pPr>
            <a:r>
              <a:rPr lang="en-US" dirty="0"/>
              <a:t>WAN—Network performance monitoring, encryption in transit, and use of secure communication protocols</a:t>
            </a:r>
          </a:p>
          <a:p>
            <a:pPr marL="171450" indent="-171450">
              <a:buFont typeface="Arial" panose="020B0604020202020204" pitchFamily="34" charset="0"/>
              <a:buChar char="•"/>
            </a:pPr>
            <a:r>
              <a:rPr lang="en-US" dirty="0"/>
              <a:t>Remote Access—Secure remote access with IPSec VPNs, multifactor authentication, and audit and monitoring enabled</a:t>
            </a:r>
          </a:p>
          <a:p>
            <a:endParaRPr lang="en-US" dirty="0"/>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9</a:t>
            </a:fld>
            <a:endParaRPr lang="en-US" dirty="0"/>
          </a:p>
        </p:txBody>
      </p:sp>
    </p:spTree>
    <p:extLst>
      <p:ext uri="{BB962C8B-B14F-4D97-AF65-F5344CB8AC3E}">
        <p14:creationId xmlns:p14="http://schemas.microsoft.com/office/powerpoint/2010/main" xmlns="" val="2239941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10</a:t>
            </a:fld>
            <a:endParaRPr lang="en-US" dirty="0"/>
          </a:p>
        </p:txBody>
      </p:sp>
    </p:spTree>
    <p:extLst>
      <p:ext uri="{BB962C8B-B14F-4D97-AF65-F5344CB8AC3E}">
        <p14:creationId xmlns:p14="http://schemas.microsoft.com/office/powerpoint/2010/main" xmlns="" val="86901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11</a:t>
            </a:fld>
            <a:endParaRPr lang="en-US" dirty="0"/>
          </a:p>
        </p:txBody>
      </p:sp>
    </p:spTree>
    <p:extLst>
      <p:ext uri="{BB962C8B-B14F-4D97-AF65-F5344CB8AC3E}">
        <p14:creationId xmlns:p14="http://schemas.microsoft.com/office/powerpoint/2010/main" xmlns="" val="326677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xmlns=""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xmlns=""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xmlns="" val="30475499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xmlns=""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xmlns=""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xmlns="" val="18302962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xmlns="" val="5413334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xmlns="" val="32010400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xmlns=""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xmlns=""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xmlns="" val="42612869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xmlns="" val="26416112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xmlns=""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xmlns=""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xmlns="" val="31147424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xmlns=""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xmlns=""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xmlns="" val="3111696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xmlns=""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xmlns=""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3.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5.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xmlns="" id="{CF4F1586-DE6A-1A40-AEF4-23ADA41937E4}"/>
              </a:ext>
            </a:extLst>
          </p:cNvPr>
          <p:cNvSpPr>
            <a:spLocks noGrp="1"/>
          </p:cNvSpPr>
          <p:nvPr>
            <p:ph type="subTitle" idx="1"/>
          </p:nvPr>
        </p:nvSpPr>
        <p:spPr/>
        <p:txBody>
          <a:bodyPr/>
          <a:lstStyle/>
          <a:p>
            <a:r>
              <a:rPr lang="en-US" dirty="0"/>
              <a:t>CHAPTER 14</a:t>
            </a:r>
          </a:p>
        </p:txBody>
      </p:sp>
      <p:sp>
        <p:nvSpPr>
          <p:cNvPr id="19" name="Title 18">
            <a:extLst>
              <a:ext uri="{FF2B5EF4-FFF2-40B4-BE49-F238E27FC236}">
                <a16:creationId xmlns:a16="http://schemas.microsoft.com/office/drawing/2014/main" xmlns="" id="{A58A35F8-EA88-094E-8EAD-88FE6A07C447}"/>
              </a:ext>
            </a:extLst>
          </p:cNvPr>
          <p:cNvSpPr>
            <a:spLocks noGrp="1"/>
          </p:cNvSpPr>
          <p:nvPr>
            <p:ph type="ctrTitle"/>
          </p:nvPr>
        </p:nvSpPr>
        <p:spPr/>
        <p:txBody>
          <a:bodyPr/>
          <a:lstStyle/>
          <a:p>
            <a:r>
              <a:rPr lang="en-US" dirty="0"/>
              <a:t>Network Security</a:t>
            </a:r>
          </a:p>
        </p:txBody>
      </p:sp>
      <p:pic>
        <p:nvPicPr>
          <p:cNvPr id="23" name="Picture Placeholder 22">
            <a:extLst>
              <a:ext uri="{FF2B5EF4-FFF2-40B4-BE49-F238E27FC236}">
                <a16:creationId xmlns:a16="http://schemas.microsoft.com/office/drawing/2014/main" xmlns="" id="{DE3B0E28-485E-BB45-B53C-65FC375BD23F}"/>
              </a:ext>
            </a:extLst>
          </p:cNvPr>
          <p:cNvPicPr>
            <a:picLocks noGrp="1" noChangeAspect="1"/>
          </p:cNvPicPr>
          <p:nvPr>
            <p:ph type="pic" sz="quarter" idx="10"/>
          </p:nvPr>
        </p:nvPicPr>
        <p:blipFill>
          <a:blip r:embed="rId4" cstate="print">
            <a:extLst>
              <a:ext uri="{28A0092B-C50C-407E-A947-70E740481C1C}">
                <a14:useLocalDpi xmlns:a14="http://schemas.microsoft.com/office/drawing/2010/main" xmlns=""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xmlns="" val="1732698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Security Scope </a:t>
            </a:r>
            <a:r>
              <a:rPr lang="en-US" sz="2000" dirty="0">
                <a:ea typeface="ＭＳ Ｐゴシック" pitchFamily="34" charset="-128"/>
              </a:rPr>
              <a:t>(2 of 3)</a:t>
            </a:r>
          </a:p>
        </p:txBody>
      </p:sp>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p:txBody>
          <a:bodyPr/>
          <a:lstStyle/>
          <a:p>
            <a:r>
              <a:rPr lang="en-US" dirty="0"/>
              <a:t>Network engineers need to address the following before identifying network security requirements and controls:</a:t>
            </a:r>
          </a:p>
          <a:p>
            <a:pPr lvl="1"/>
            <a:r>
              <a:rPr lang="en-US" sz="2200" dirty="0"/>
              <a:t>What kind of sensitive data is being transmitted onto the network?</a:t>
            </a:r>
          </a:p>
          <a:p>
            <a:pPr lvl="1"/>
            <a:r>
              <a:rPr lang="en-US" sz="2200" dirty="0"/>
              <a:t>Is the sensitive data encrypted at rest?</a:t>
            </a:r>
          </a:p>
          <a:p>
            <a:pPr lvl="1"/>
            <a:r>
              <a:rPr lang="en-US" sz="2200" dirty="0"/>
              <a:t>Is the sensitive data encrypted in transit?</a:t>
            </a:r>
          </a:p>
          <a:p>
            <a:pPr lvl="1"/>
            <a:r>
              <a:rPr lang="en-US" sz="2200" dirty="0"/>
              <a:t>Are role-based access control schemas defined such that access to sensitive data is granted only for authorized users?</a:t>
            </a:r>
          </a:p>
          <a:p>
            <a:pPr lvl="1"/>
            <a:r>
              <a:rPr lang="en-US" sz="2200" dirty="0"/>
              <a:t>How do we prescreen IT assets?</a:t>
            </a:r>
          </a:p>
          <a:p>
            <a:pPr lvl="1"/>
            <a:r>
              <a:rPr lang="en-US" sz="2200" dirty="0"/>
              <a:t>Are audit trails and logs sent to a syslog server or SIEM platform?</a:t>
            </a:r>
          </a:p>
        </p:txBody>
      </p:sp>
    </p:spTree>
    <p:custDataLst>
      <p:tags r:id="rId1"/>
    </p:custDataLst>
    <p:extLst>
      <p:ext uri="{BB962C8B-B14F-4D97-AF65-F5344CB8AC3E}">
        <p14:creationId xmlns:p14="http://schemas.microsoft.com/office/powerpoint/2010/main" xmlns="" val="23561231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Security Scope </a:t>
            </a:r>
            <a:r>
              <a:rPr lang="en-US" sz="2000" dirty="0">
                <a:ea typeface="ＭＳ Ｐゴシック" pitchFamily="34" charset="-128"/>
              </a:rPr>
              <a:t>(3 of 3)</a:t>
            </a:r>
          </a:p>
        </p:txBody>
      </p:sp>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p:txBody>
          <a:bodyPr/>
          <a:lstStyle/>
          <a:p>
            <a:r>
              <a:rPr lang="en-US" dirty="0"/>
              <a:t>Network engineers need to address the following before identifying network security requirements and controls:</a:t>
            </a:r>
          </a:p>
          <a:p>
            <a:pPr lvl="1"/>
            <a:r>
              <a:rPr lang="en-US" sz="2200" dirty="0"/>
              <a:t>Is the application mission critical, and does it require high availability (99.8% or higher) each month?</a:t>
            </a:r>
          </a:p>
          <a:p>
            <a:pPr lvl="1"/>
            <a:r>
              <a:rPr lang="en-US" sz="2200" dirty="0"/>
              <a:t>Is a VLAN configured to allow only authorized users on the same network segment that access sensitive data?</a:t>
            </a:r>
          </a:p>
          <a:p>
            <a:pPr lvl="1"/>
            <a:r>
              <a:rPr lang="en-US" sz="2200" dirty="0"/>
              <a:t>Is multifactor authentication (MFA) enabled on applications hosted in the public domain that have sensitive data?</a:t>
            </a:r>
          </a:p>
          <a:p>
            <a:pPr lvl="1"/>
            <a:r>
              <a:rPr lang="en-US" sz="2200" dirty="0"/>
              <a:t>Is Transport Layer Security (TLS) 1.3 enabled for proper transmission encryption using AES 256 cipher keys?</a:t>
            </a:r>
          </a:p>
          <a:p>
            <a:endParaRPr lang="en-US" dirty="0"/>
          </a:p>
        </p:txBody>
      </p:sp>
    </p:spTree>
    <p:custDataLst>
      <p:tags r:id="rId1"/>
    </p:custDataLst>
    <p:extLst>
      <p:ext uri="{BB962C8B-B14F-4D97-AF65-F5344CB8AC3E}">
        <p14:creationId xmlns:p14="http://schemas.microsoft.com/office/powerpoint/2010/main" xmlns="" val="18949136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C8235-64D1-4216-8DF5-AD844DD5F7F6}"/>
              </a:ext>
            </a:extLst>
          </p:cNvPr>
          <p:cNvSpPr>
            <a:spLocks noGrp="1"/>
          </p:cNvSpPr>
          <p:nvPr>
            <p:ph type="title"/>
          </p:nvPr>
        </p:nvSpPr>
        <p:spPr/>
        <p:txBody>
          <a:bodyPr/>
          <a:lstStyle/>
          <a:p>
            <a:r>
              <a:rPr lang="en-US" dirty="0">
                <a:ea typeface="ＭＳ Ｐゴシック" pitchFamily="34" charset="-128"/>
              </a:rPr>
              <a:t>Network Risks, Threats, and Vulnerabilities</a:t>
            </a:r>
            <a:endParaRPr lang="en-US" dirty="0"/>
          </a:p>
        </p:txBody>
      </p:sp>
      <p:sp>
        <p:nvSpPr>
          <p:cNvPr id="3" name="Content Placeholder 2">
            <a:extLst>
              <a:ext uri="{FF2B5EF4-FFF2-40B4-BE49-F238E27FC236}">
                <a16:creationId xmlns:a16="http://schemas.microsoft.com/office/drawing/2014/main" xmlns="" id="{28FDE5DB-2130-4B2C-A653-B83844F75110}"/>
              </a:ext>
            </a:extLst>
          </p:cNvPr>
          <p:cNvSpPr>
            <a:spLocks noGrp="1"/>
          </p:cNvSpPr>
          <p:nvPr>
            <p:ph idx="1"/>
          </p:nvPr>
        </p:nvSpPr>
        <p:spPr>
          <a:ln>
            <a:solidFill>
              <a:srgbClr val="FFC425"/>
            </a:solidFill>
          </a:ln>
        </p:spPr>
        <p:txBody>
          <a:bodyPr>
            <a:normAutofit fontScale="92500" lnSpcReduction="10000"/>
          </a:bodyPr>
          <a:lstStyle/>
          <a:p>
            <a:r>
              <a:rPr lang="en-US" b="1" dirty="0"/>
              <a:t>Examples of Network </a:t>
            </a:r>
            <a:r>
              <a:rPr lang="en-US" b="1" dirty="0">
                <a:solidFill>
                  <a:schemeClr val="accent2">
                    <a:lumMod val="75000"/>
                  </a:schemeClr>
                </a:solidFill>
              </a:rPr>
              <a:t>Risks</a:t>
            </a:r>
          </a:p>
          <a:p>
            <a:r>
              <a:rPr lang="en-US" dirty="0"/>
              <a:t>Availability to production applications and data is impacted</a:t>
            </a:r>
          </a:p>
          <a:p>
            <a:r>
              <a:rPr lang="en-US" dirty="0"/>
              <a:t>Integrity of data is compromised</a:t>
            </a:r>
          </a:p>
          <a:p>
            <a:r>
              <a:rPr lang="en-US" dirty="0"/>
              <a:t>Access controls are compromised</a:t>
            </a:r>
          </a:p>
          <a:p>
            <a:r>
              <a:rPr lang="en-US" dirty="0"/>
              <a:t>Critical network systems are down</a:t>
            </a:r>
          </a:p>
          <a:p>
            <a:r>
              <a:rPr lang="en-US" dirty="0"/>
              <a:t>Network performance is degraded</a:t>
            </a:r>
          </a:p>
        </p:txBody>
      </p:sp>
      <p:sp>
        <p:nvSpPr>
          <p:cNvPr id="4" name="Content Placeholder 3">
            <a:extLst>
              <a:ext uri="{FF2B5EF4-FFF2-40B4-BE49-F238E27FC236}">
                <a16:creationId xmlns:a16="http://schemas.microsoft.com/office/drawing/2014/main" xmlns="" id="{A4276D01-587F-4EDF-9090-291240B97773}"/>
              </a:ext>
            </a:extLst>
          </p:cNvPr>
          <p:cNvSpPr>
            <a:spLocks noGrp="1"/>
          </p:cNvSpPr>
          <p:nvPr>
            <p:ph idx="10"/>
          </p:nvPr>
        </p:nvSpPr>
        <p:spPr>
          <a:solidFill>
            <a:schemeClr val="accent1">
              <a:lumMod val="20000"/>
              <a:lumOff val="80000"/>
            </a:schemeClr>
          </a:solidFill>
        </p:spPr>
        <p:txBody>
          <a:bodyPr>
            <a:normAutofit/>
          </a:bodyPr>
          <a:lstStyle/>
          <a:p>
            <a:r>
              <a:rPr lang="en-US" sz="2000" b="1" dirty="0"/>
              <a:t>Examples of Network </a:t>
            </a:r>
            <a:r>
              <a:rPr lang="en-US" sz="2000" b="1" dirty="0">
                <a:solidFill>
                  <a:schemeClr val="accent2">
                    <a:lumMod val="75000"/>
                  </a:schemeClr>
                </a:solidFill>
              </a:rPr>
              <a:t>Threats</a:t>
            </a:r>
          </a:p>
          <a:p>
            <a:r>
              <a:rPr lang="en-US" sz="2000" dirty="0"/>
              <a:t>Compromised access controls</a:t>
            </a:r>
          </a:p>
          <a:p>
            <a:r>
              <a:rPr lang="en-US" sz="2000" dirty="0"/>
              <a:t>Insider threat</a:t>
            </a:r>
          </a:p>
          <a:p>
            <a:r>
              <a:rPr lang="en-US" sz="2000" dirty="0"/>
              <a:t>Malware</a:t>
            </a:r>
          </a:p>
          <a:p>
            <a:r>
              <a:rPr lang="en-US" sz="2000" dirty="0"/>
              <a:t>No visibility into the network</a:t>
            </a:r>
          </a:p>
          <a:p>
            <a:r>
              <a:rPr lang="en-US" sz="2000" dirty="0"/>
              <a:t>Phishing email</a:t>
            </a:r>
          </a:p>
          <a:p>
            <a:r>
              <a:rPr lang="en-US" sz="2000" dirty="0"/>
              <a:t>Social engineering</a:t>
            </a:r>
          </a:p>
          <a:p>
            <a:r>
              <a:rPr lang="en-US" sz="2000" dirty="0"/>
              <a:t>Unaware users</a:t>
            </a:r>
          </a:p>
          <a:p>
            <a:endParaRPr lang="en-US" dirty="0"/>
          </a:p>
        </p:txBody>
      </p:sp>
      <p:sp>
        <p:nvSpPr>
          <p:cNvPr id="5" name="Content Placeholder 4">
            <a:extLst>
              <a:ext uri="{FF2B5EF4-FFF2-40B4-BE49-F238E27FC236}">
                <a16:creationId xmlns:a16="http://schemas.microsoft.com/office/drawing/2014/main" xmlns="" id="{7F4F0823-7213-4FE5-A67E-6247F2877080}"/>
              </a:ext>
            </a:extLst>
          </p:cNvPr>
          <p:cNvSpPr>
            <a:spLocks noGrp="1"/>
          </p:cNvSpPr>
          <p:nvPr>
            <p:ph idx="11"/>
          </p:nvPr>
        </p:nvSpPr>
        <p:spPr>
          <a:ln>
            <a:solidFill>
              <a:srgbClr val="FFC425"/>
            </a:solidFill>
          </a:ln>
        </p:spPr>
        <p:txBody>
          <a:bodyPr/>
          <a:lstStyle/>
          <a:p>
            <a:r>
              <a:rPr lang="en-US" sz="2000" b="1" dirty="0"/>
              <a:t>Examples of Network </a:t>
            </a:r>
            <a:r>
              <a:rPr lang="en-US" sz="2000" b="1" dirty="0">
                <a:solidFill>
                  <a:schemeClr val="accent2">
                    <a:lumMod val="75000"/>
                  </a:schemeClr>
                </a:solidFill>
              </a:rPr>
              <a:t>Vulnerabilities</a:t>
            </a:r>
          </a:p>
          <a:p>
            <a:r>
              <a:rPr lang="en-US" sz="2000" dirty="0"/>
              <a:t>Operating system software vulnerabilities and software bugs</a:t>
            </a:r>
          </a:p>
          <a:p>
            <a:r>
              <a:rPr lang="en-US" sz="2000" dirty="0"/>
              <a:t>Application software vulnerabilities and software bugs</a:t>
            </a:r>
          </a:p>
          <a:p>
            <a:r>
              <a:rPr lang="en-US" sz="2000" dirty="0"/>
              <a:t>Weak layered security design</a:t>
            </a:r>
          </a:p>
        </p:txBody>
      </p:sp>
    </p:spTree>
    <p:custDataLst>
      <p:tags r:id="rId1"/>
    </p:custDataLst>
    <p:extLst>
      <p:ext uri="{BB962C8B-B14F-4D97-AF65-F5344CB8AC3E}">
        <p14:creationId xmlns:p14="http://schemas.microsoft.com/office/powerpoint/2010/main" xmlns="" val="4230574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Conducting a Network Security Risk Assessment </a:t>
            </a:r>
            <a:r>
              <a:rPr lang="en-US" sz="2000" dirty="0">
                <a:ea typeface="ＭＳ Ｐゴシック" pitchFamily="34" charset="-128"/>
              </a:rPr>
              <a:t>(1 of 2)</a:t>
            </a:r>
          </a:p>
        </p:txBody>
      </p:sp>
      <p:pic>
        <p:nvPicPr>
          <p:cNvPr id="4" name="Picture 3" descr="A scale lists high-level coverage on the left with CYBERSECURITY FRAMEWORK, moderate coverage at the center, and granular coverage on the right. The cybersecurity framework from left to right are as follows. ISACA—COBIT 2019; N I S T—C S F; European union agency for cybersecurity; N I S T 800-53 low baseline; P C I—D S S; I S O 27002; Center for internet security; N I S T 800-171; N I S T 800-53 moderate baseline; Fed RAMP; N I S T 800-53 high baseline; secure controls framework.&#10;">
            <a:extLst>
              <a:ext uri="{FF2B5EF4-FFF2-40B4-BE49-F238E27FC236}">
                <a16:creationId xmlns:a16="http://schemas.microsoft.com/office/drawing/2014/main" xmlns="" id="{5C8AE87A-D691-4D8D-8A8E-9BBF1784A35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09293" y="2161584"/>
            <a:ext cx="9852621" cy="3170523"/>
          </a:xfrm>
          <a:prstGeom prst="rect">
            <a:avLst/>
          </a:prstGeom>
        </p:spPr>
      </p:pic>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a:xfrm>
            <a:off x="1007053" y="5310337"/>
            <a:ext cx="6411434" cy="606056"/>
          </a:xfrm>
        </p:spPr>
        <p:txBody>
          <a:bodyPr/>
          <a:lstStyle/>
          <a:p>
            <a:pPr marL="0" indent="0">
              <a:buNone/>
            </a:pPr>
            <a:r>
              <a:rPr lang="en-IN" sz="1800" b="1" i="0" u="none" strike="noStrike" baseline="0" dirty="0"/>
              <a:t>FIGURE 14-7 </a:t>
            </a:r>
            <a:r>
              <a:rPr lang="en-GB" sz="1800" b="0" i="0" u="none" strike="noStrike" baseline="0" dirty="0"/>
              <a:t>Compliance and standards define frameworks. </a:t>
            </a:r>
          </a:p>
          <a:p>
            <a:pPr marL="0" indent="0">
              <a:spcBef>
                <a:spcPts val="900"/>
              </a:spcBef>
              <a:buNone/>
            </a:pPr>
            <a:r>
              <a:rPr lang="en-GB" sz="900" b="0" i="0" u="none" strike="noStrike" baseline="0" dirty="0"/>
              <a:t>Data from Compliance Forge.com </a:t>
            </a:r>
            <a:endParaRPr lang="en-US" sz="900" dirty="0"/>
          </a:p>
        </p:txBody>
      </p:sp>
    </p:spTree>
    <p:custDataLst>
      <p:tags r:id="rId1"/>
    </p:custDataLst>
    <p:extLst>
      <p:ext uri="{BB962C8B-B14F-4D97-AF65-F5344CB8AC3E}">
        <p14:creationId xmlns:p14="http://schemas.microsoft.com/office/powerpoint/2010/main" xmlns="" val="27057244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Conducting a Network Security Risk Assessment </a:t>
            </a:r>
            <a:r>
              <a:rPr lang="en-US" sz="2000" dirty="0">
                <a:ea typeface="ＭＳ Ｐゴシック" pitchFamily="34" charset="-128"/>
              </a:rPr>
              <a:t>(2 of 2)</a:t>
            </a:r>
          </a:p>
        </p:txBody>
      </p:sp>
      <p:pic>
        <p:nvPicPr>
          <p:cNvPr id="4" name="Picture 3" descr="An illustration. The following are helpful for performing a network security risk assessment. Identify assess: People; Process; Technology; Information. Identify threats and vulnerabilities: Compliance gaps; Risks; Threats; Vulnerabilities. Assess current state: Quantitative risk assessment; Qualitative risk assessment. Evaluate risks: Business impact analysis; Quantitative and Qualitative Analysis; Probability and impact assessment; Risk prioritization. Assign ownership: An individual not a team or department.&#10;">
            <a:extLst>
              <a:ext uri="{FF2B5EF4-FFF2-40B4-BE49-F238E27FC236}">
                <a16:creationId xmlns:a16="http://schemas.microsoft.com/office/drawing/2014/main" xmlns="" id="{8EB3ECFC-F396-45A3-BED2-3A87FD360C1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275115" y="1441704"/>
            <a:ext cx="4931229" cy="5136014"/>
          </a:xfrm>
          <a:prstGeom prst="rect">
            <a:avLst/>
          </a:prstGeom>
        </p:spPr>
      </p:pic>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a:xfrm>
            <a:off x="7206344" y="5998028"/>
            <a:ext cx="3385458" cy="579689"/>
          </a:xfrm>
        </p:spPr>
        <p:txBody>
          <a:bodyPr/>
          <a:lstStyle/>
          <a:p>
            <a:pPr marL="0" indent="0">
              <a:buNone/>
            </a:pPr>
            <a:r>
              <a:rPr lang="en-IN" sz="1800" b="1" i="0" u="none" strike="noStrike" baseline="0" dirty="0"/>
              <a:t>FIGURE 14-8 </a:t>
            </a:r>
            <a:r>
              <a:rPr lang="en-GB" sz="1800" b="0" i="0" u="none" strike="noStrike" baseline="0" dirty="0"/>
              <a:t>Network security risk assessment approach. </a:t>
            </a:r>
            <a:endParaRPr lang="en-US" dirty="0"/>
          </a:p>
        </p:txBody>
      </p:sp>
    </p:spTree>
    <p:custDataLst>
      <p:tags r:id="rId1"/>
    </p:custDataLst>
    <p:extLst>
      <p:ext uri="{BB962C8B-B14F-4D97-AF65-F5344CB8AC3E}">
        <p14:creationId xmlns:p14="http://schemas.microsoft.com/office/powerpoint/2010/main" xmlns="" val="2753921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Layered Network Security Architectures</a:t>
            </a:r>
          </a:p>
        </p:txBody>
      </p:sp>
      <p:pic>
        <p:nvPicPr>
          <p:cNvPr id="4" name="Picture 3" descr="An illustration. The layers are listed as follows. Layer 1: Administrative safeguards—Policies, procedures and user security awareness. Layer 2: Physical safeguards—Physical security. Layer 3: D M Z, firewall, I D S or I P S audit and monitoring—Perimeter security. Layer 4: Access controls, L 2 or L 3 network—Network security. Layer 5: Endpoint protection—Endpoint security. Layer 6: R B A C, audit and monitoring—Application security. Layer 7: Data encryption at rest—Data security. Layers 3 through 7 comprise the technical safeguards.&#10;">
            <a:extLst>
              <a:ext uri="{FF2B5EF4-FFF2-40B4-BE49-F238E27FC236}">
                <a16:creationId xmlns:a16="http://schemas.microsoft.com/office/drawing/2014/main" xmlns="" id="{904B2A0C-F6EA-4C0E-A324-46CB6A97A1A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408156" y="1775791"/>
            <a:ext cx="8300629" cy="4237383"/>
          </a:xfrm>
          <a:prstGeom prst="rect">
            <a:avLst/>
          </a:prstGeom>
        </p:spPr>
      </p:pic>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a:xfrm>
            <a:off x="2318893" y="5936974"/>
            <a:ext cx="6433460" cy="397329"/>
          </a:xfrm>
        </p:spPr>
        <p:txBody>
          <a:bodyPr/>
          <a:lstStyle/>
          <a:p>
            <a:pPr marL="0" indent="0">
              <a:buNone/>
            </a:pPr>
            <a:r>
              <a:rPr lang="en-IN" sz="1800" b="1" i="0" u="none" strike="noStrike" baseline="0" dirty="0"/>
              <a:t>FIGURE 14-9 </a:t>
            </a:r>
            <a:r>
              <a:rPr lang="en-IN" sz="1800" b="0" i="0" u="none" strike="noStrike" baseline="0" dirty="0" err="1"/>
              <a:t>Defense</a:t>
            </a:r>
            <a:r>
              <a:rPr lang="en-IN" sz="1800" b="0" i="0" u="none" strike="noStrike" baseline="0" dirty="0"/>
              <a:t>-in-depth network security architecture. </a:t>
            </a:r>
            <a:endParaRPr lang="en-US" dirty="0"/>
          </a:p>
        </p:txBody>
      </p:sp>
    </p:spTree>
    <p:custDataLst>
      <p:tags r:id="rId1"/>
    </p:custDataLst>
    <p:extLst>
      <p:ext uri="{BB962C8B-B14F-4D97-AF65-F5344CB8AC3E}">
        <p14:creationId xmlns:p14="http://schemas.microsoft.com/office/powerpoint/2010/main" xmlns="" val="40470479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792C9-6C12-4747-8E60-6B2F1DEE2979}"/>
              </a:ext>
            </a:extLst>
          </p:cNvPr>
          <p:cNvSpPr>
            <a:spLocks noGrp="1"/>
          </p:cNvSpPr>
          <p:nvPr>
            <p:ph type="title"/>
          </p:nvPr>
        </p:nvSpPr>
        <p:spPr>
          <a:xfrm>
            <a:off x="0" y="121033"/>
            <a:ext cx="12192000" cy="1002089"/>
          </a:xfrm>
        </p:spPr>
        <p:txBody>
          <a:bodyPr anchor="ctr">
            <a:normAutofit/>
          </a:bodyPr>
          <a:lstStyle/>
          <a:p>
            <a:r>
              <a:rPr lang="en-US" dirty="0">
                <a:ea typeface="ＭＳ Ｐゴシック" pitchFamily="34" charset="-128"/>
              </a:rPr>
              <a:t>Network Security Controls</a:t>
            </a:r>
            <a:endParaRPr lang="en-US" dirty="0"/>
          </a:p>
        </p:txBody>
      </p:sp>
      <p:graphicFrame>
        <p:nvGraphicFramePr>
          <p:cNvPr id="5" name="Content Placeholder 2">
            <a:extLst>
              <a:ext uri="{FF2B5EF4-FFF2-40B4-BE49-F238E27FC236}">
                <a16:creationId xmlns:a16="http://schemas.microsoft.com/office/drawing/2014/main" xmlns="" id="{1DE9E76C-FC6E-40F0-BD57-4098681A4C57}"/>
              </a:ext>
            </a:extLst>
          </p:cNvPr>
          <p:cNvGraphicFramePr>
            <a:graphicFrameLocks noGrp="1"/>
          </p:cNvGraphicFramePr>
          <p:nvPr>
            <p:ph idx="1"/>
            <p:extLst>
              <p:ext uri="{D42A27DB-BD31-4B8C-83A1-F6EECF244321}">
                <p14:modId xmlns:p14="http://schemas.microsoft.com/office/powerpoint/2010/main" xmlns="" val="846969179"/>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xmlns="" val="42059635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Layered Security Implementation</a:t>
            </a:r>
          </a:p>
        </p:txBody>
      </p:sp>
      <p:pic>
        <p:nvPicPr>
          <p:cNvPr id="4" name="Picture 3" descr="An illustration. The layers are listed as follows. Data: Audit and monitoring, sensitive data encryption at rest. Wide area network: Secure websites h t t p s colon backslash, encrypted communications, digital certificates, T L S 1.3. Remote access, I P SEC V P N, 2 F A: Reomote access audit and monitoring, encrypted communications, 2F A a must. Internet access, firewalls, I D S or I P S, D M Z: Perimeter security, firewalls, I D S or I P S, D M Z V LAN with audit and monitoring. LAN-layer 2 or layer 3, active directory: I D and authentication via active directory, N A C, L 2 or L 3 LAN switch. Workstations, laptops, home computers: Workstation security standard, end-point protection, H D encryption. Authorized users or system administrators: H R onboarding, policies, procedures, security awareness training.&#10;">
            <a:extLst>
              <a:ext uri="{FF2B5EF4-FFF2-40B4-BE49-F238E27FC236}">
                <a16:creationId xmlns:a16="http://schemas.microsoft.com/office/drawing/2014/main" xmlns="" id="{38BAE62C-38C5-40B3-830D-0C70165E1EB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105884" y="1756924"/>
            <a:ext cx="7980231" cy="4096648"/>
          </a:xfrm>
          <a:prstGeom prst="rect">
            <a:avLst/>
          </a:prstGeom>
        </p:spPr>
      </p:pic>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a:xfrm>
            <a:off x="2002164" y="5853572"/>
            <a:ext cx="5116830" cy="342010"/>
          </a:xfrm>
        </p:spPr>
        <p:txBody>
          <a:bodyPr/>
          <a:lstStyle/>
          <a:p>
            <a:pPr marL="0" indent="0">
              <a:buNone/>
            </a:pPr>
            <a:r>
              <a:rPr lang="en-IN" sz="1800" b="1" i="0" u="none" strike="noStrike" baseline="0" dirty="0"/>
              <a:t>FIGURE 14-10 </a:t>
            </a:r>
            <a:r>
              <a:rPr lang="en-IN" sz="1800" b="0" i="0" u="none" strike="noStrike" baseline="0" dirty="0"/>
              <a:t>Layered security implementation. </a:t>
            </a:r>
            <a:endParaRPr lang="en-US" dirty="0"/>
          </a:p>
        </p:txBody>
      </p:sp>
    </p:spTree>
    <p:custDataLst>
      <p:tags r:id="rId1"/>
    </p:custDataLst>
    <p:extLst>
      <p:ext uri="{BB962C8B-B14F-4D97-AF65-F5344CB8AC3E}">
        <p14:creationId xmlns:p14="http://schemas.microsoft.com/office/powerpoint/2010/main" xmlns="" val="42483368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How to Implement Security Controls</a:t>
            </a:r>
          </a:p>
        </p:txBody>
      </p:sp>
      <p:graphicFrame>
        <p:nvGraphicFramePr>
          <p:cNvPr id="3" name="Content Placeholder 2">
            <a:extLst>
              <a:ext uri="{FF2B5EF4-FFF2-40B4-BE49-F238E27FC236}">
                <a16:creationId xmlns:a16="http://schemas.microsoft.com/office/drawing/2014/main" xmlns="" id="{3C16291A-69A8-4429-9537-0BFE7DF2AA5A}"/>
              </a:ext>
            </a:extLst>
          </p:cNvPr>
          <p:cNvGraphicFramePr>
            <a:graphicFrameLocks noGrp="1"/>
          </p:cNvGraphicFramePr>
          <p:nvPr>
            <p:ph idx="1"/>
            <p:extLst>
              <p:ext uri="{D42A27DB-BD31-4B8C-83A1-F6EECF244321}">
                <p14:modId xmlns:p14="http://schemas.microsoft.com/office/powerpoint/2010/main" xmlns="" val="2981896052"/>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xmlns="" val="5103826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Sample Risk Mitigation Timeline with Virtual CISO Overlay</a:t>
            </a:r>
          </a:p>
        </p:txBody>
      </p:sp>
      <p:pic>
        <p:nvPicPr>
          <p:cNvPr id="4" name="Picture 3" descr="A graph. The horizontal axis lists Fiscal year 1: 12 months and Fiscal year 2: 6 months. The short-term gap remediation effort is up to 9 months; the long-term gap remediation effort is between 9 months up to the end of fiscal year 2; on-going is beyond both the fiscal years. The factors in the first fiscal year are as follows: Block U S B G P O; B I A expansion; Data sensitivity assessment; I T risks in Midas; Security training repair and revision; Remote access 2 F A; Harden server and P C images that leads to monthly server patching; S I E M strategy; Finalize I R P; V LAN strategy. Some factors in fiscal year 1 lead to some factors in fiscal year 2. These factors are listed as follows. I T risks in Midas leads to I T risk strategy and Evaluate N A C. Security training repair and revision leads to security awareness strategy. Monthly server patching leads to monthly P C patching. S I E M strategy leads to S I E M config. Finalize I R P leads to Implement I R P. V LAN strategy leads to V LAN retrofit. Adopt S D L C is at the end of the fiscal year 2.&#10;">
            <a:extLst>
              <a:ext uri="{FF2B5EF4-FFF2-40B4-BE49-F238E27FC236}">
                <a16:creationId xmlns:a16="http://schemas.microsoft.com/office/drawing/2014/main" xmlns="" id="{6BFA52A8-B0CD-4CA9-BAF2-344CDE330BB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046157" y="1382234"/>
            <a:ext cx="6383636" cy="4691588"/>
          </a:xfrm>
          <a:prstGeom prst="rect">
            <a:avLst/>
          </a:prstGeom>
        </p:spPr>
      </p:pic>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a:xfrm>
            <a:off x="2943377" y="6073821"/>
            <a:ext cx="7581156" cy="382772"/>
          </a:xfrm>
        </p:spPr>
        <p:txBody>
          <a:bodyPr/>
          <a:lstStyle/>
          <a:p>
            <a:pPr marL="0" indent="0">
              <a:buNone/>
            </a:pPr>
            <a:r>
              <a:rPr lang="en-IN" sz="1800" b="1" i="0" u="none" strike="noStrike" baseline="0" dirty="0"/>
              <a:t>FIGURE 14-11 </a:t>
            </a:r>
            <a:r>
              <a:rPr lang="en-GB" sz="1800" b="0" i="0" u="none" strike="noStrike" baseline="0" dirty="0"/>
              <a:t>Sample risk mitigation timeline with virtual CISO overlay. </a:t>
            </a:r>
            <a:endParaRPr lang="en-US" dirty="0"/>
          </a:p>
        </p:txBody>
      </p:sp>
    </p:spTree>
    <p:custDataLst>
      <p:tags r:id="rId1"/>
    </p:custDataLst>
    <p:extLst>
      <p:ext uri="{BB962C8B-B14F-4D97-AF65-F5344CB8AC3E}">
        <p14:creationId xmlns:p14="http://schemas.microsoft.com/office/powerpoint/2010/main" xmlns="" val="31121398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xmlns=""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xmlns="" id="{EF0382DD-6D5E-4D45-8E93-7DA7DBD86778}"/>
              </a:ext>
            </a:extLst>
          </p:cNvPr>
          <p:cNvSpPr>
            <a:spLocks noGrp="1"/>
          </p:cNvSpPr>
          <p:nvPr>
            <p:ph sz="half" idx="1"/>
          </p:nvPr>
        </p:nvSpPr>
        <p:spPr>
          <a:xfrm>
            <a:off x="914400" y="2280478"/>
            <a:ext cx="4855464" cy="3910010"/>
          </a:xfrm>
        </p:spPr>
        <p:txBody>
          <a:bodyPr/>
          <a:lstStyle/>
          <a:p>
            <a:r>
              <a:rPr lang="en-US" dirty="0"/>
              <a:t>Examine effective network security and troubleshooting techniques.</a:t>
            </a:r>
          </a:p>
          <a:p>
            <a:endParaRPr lang="en-US" dirty="0"/>
          </a:p>
          <a:p>
            <a:endParaRPr lang="en-US" dirty="0"/>
          </a:p>
          <a:p>
            <a:endParaRPr lang="en-US" dirty="0"/>
          </a:p>
        </p:txBody>
      </p:sp>
      <p:sp>
        <p:nvSpPr>
          <p:cNvPr id="7" name="Content Placeholder 2">
            <a:extLst>
              <a:ext uri="{FF2B5EF4-FFF2-40B4-BE49-F238E27FC236}">
                <a16:creationId xmlns:a16="http://schemas.microsoft.com/office/drawing/2014/main" xmlns=""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xmlns="" id="{AAA3075D-D6A2-4D7C-9E89-5646A54920BA}"/>
              </a:ext>
            </a:extLst>
          </p:cNvPr>
          <p:cNvSpPr>
            <a:spLocks noGrp="1"/>
          </p:cNvSpPr>
          <p:nvPr>
            <p:ph sz="half" idx="2"/>
          </p:nvPr>
        </p:nvSpPr>
        <p:spPr>
          <a:xfrm>
            <a:off x="6415368" y="2280478"/>
            <a:ext cx="4862232" cy="3910010"/>
          </a:xfrm>
        </p:spPr>
        <p:txBody>
          <a:bodyPr/>
          <a:lstStyle/>
          <a:p>
            <a:r>
              <a:rPr lang="en-US" dirty="0"/>
              <a:t>Security concerns that apply to networks</a:t>
            </a:r>
          </a:p>
          <a:p>
            <a:r>
              <a:rPr lang="en-US" dirty="0"/>
              <a:t>Risks, threats, and vulnerabilities</a:t>
            </a:r>
          </a:p>
          <a:p>
            <a:r>
              <a:rPr lang="en-US" dirty="0"/>
              <a:t>Network security risk assessment</a:t>
            </a:r>
          </a:p>
          <a:p>
            <a:r>
              <a:rPr lang="en-US" dirty="0"/>
              <a:t>Network security controls</a:t>
            </a:r>
          </a:p>
          <a:p>
            <a:r>
              <a:rPr lang="en-US" dirty="0"/>
              <a:t>Multilayered network defense</a:t>
            </a:r>
          </a:p>
          <a:p>
            <a:pPr marL="0" indent="0">
              <a:buNone/>
            </a:pPr>
            <a:endParaRPr lang="en-US" dirty="0"/>
          </a:p>
        </p:txBody>
      </p:sp>
    </p:spTree>
    <p:custDataLst>
      <p:tags r:id="rId1"/>
    </p:custDataLst>
    <p:extLst>
      <p:ext uri="{BB962C8B-B14F-4D97-AF65-F5344CB8AC3E}">
        <p14:creationId xmlns:p14="http://schemas.microsoft.com/office/powerpoint/2010/main" xmlns="" val="36180970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p:txBody>
          <a:bodyPr/>
          <a:lstStyle/>
          <a:p>
            <a:r>
              <a:rPr lang="en-US" dirty="0"/>
              <a:t>Security concerns that apply to networks</a:t>
            </a:r>
          </a:p>
          <a:p>
            <a:r>
              <a:rPr lang="en-US" dirty="0"/>
              <a:t>Risks, threats, and vulnerabilities</a:t>
            </a:r>
          </a:p>
          <a:p>
            <a:r>
              <a:rPr lang="en-US" dirty="0"/>
              <a:t>Network security risk assessment</a:t>
            </a:r>
          </a:p>
          <a:p>
            <a:r>
              <a:rPr lang="en-US" dirty="0"/>
              <a:t>Network security controls</a:t>
            </a:r>
          </a:p>
          <a:p>
            <a:r>
              <a:rPr lang="en-US" dirty="0"/>
              <a:t>Multilayered network defense</a:t>
            </a:r>
          </a:p>
        </p:txBody>
      </p:sp>
    </p:spTree>
    <p:custDataLst>
      <p:tags r:id="rId1"/>
    </p:custDataLst>
    <p:extLst>
      <p:ext uri="{BB962C8B-B14F-4D97-AF65-F5344CB8AC3E}">
        <p14:creationId xmlns:p14="http://schemas.microsoft.com/office/powerpoint/2010/main" xmlns="" val="19500959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Security: Three Tenets of Security</a:t>
            </a:r>
          </a:p>
        </p:txBody>
      </p:sp>
      <p:pic>
        <p:nvPicPr>
          <p:cNvPr id="4" name="Picture 3" descr="A diagram. The three tenets are as follows: confidentiality—secure data limit access encryption; integrity—data accuracy not altered; and availability—uptime and downtime percent availability.&#10;">
            <a:extLst>
              <a:ext uri="{FF2B5EF4-FFF2-40B4-BE49-F238E27FC236}">
                <a16:creationId xmlns:a16="http://schemas.microsoft.com/office/drawing/2014/main" xmlns="" id="{AD32AB20-2405-4958-84D2-1B37790353E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429036" y="1602156"/>
            <a:ext cx="5014952" cy="4068927"/>
          </a:xfrm>
          <a:prstGeom prst="rect">
            <a:avLst/>
          </a:prstGeom>
        </p:spPr>
      </p:pic>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a:xfrm>
            <a:off x="3323161" y="5649821"/>
            <a:ext cx="4120914" cy="455039"/>
          </a:xfrm>
        </p:spPr>
        <p:txBody>
          <a:bodyPr/>
          <a:lstStyle/>
          <a:p>
            <a:pPr marL="0" indent="0">
              <a:buNone/>
            </a:pPr>
            <a:r>
              <a:rPr lang="en-IN" sz="1800" b="1" i="0" u="none" strike="noStrike" baseline="0" dirty="0"/>
              <a:t>FIGURE 14-1 </a:t>
            </a:r>
            <a:r>
              <a:rPr lang="en-IN" sz="1800" b="0" i="0" u="none" strike="noStrike" baseline="0" dirty="0"/>
              <a:t>Three tenets of security. </a:t>
            </a:r>
            <a:endParaRPr lang="en-US" dirty="0"/>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What Is Confidentiality?</a:t>
            </a:r>
          </a:p>
        </p:txBody>
      </p:sp>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p:txBody>
          <a:bodyPr/>
          <a:lstStyle/>
          <a:p>
            <a:r>
              <a:rPr lang="en-US" dirty="0"/>
              <a:t>Implies data is sensitive and not all users are authorized to access that data</a:t>
            </a:r>
          </a:p>
          <a:p>
            <a:r>
              <a:rPr lang="en-US" dirty="0"/>
              <a:t>Is a driver for enabling security controls such as role-based access controls, data encryption in transit and at rest, and audit and monitoring</a:t>
            </a:r>
          </a:p>
          <a:p>
            <a:pPr algn="l"/>
            <a:endParaRPr lang="en-IN" sz="1800" b="0" i="0" u="none" strike="noStrike" baseline="0" dirty="0">
              <a:solidFill>
                <a:srgbClr val="000000"/>
              </a:solidFill>
              <a:latin typeface="Univers LT Std 47 Cn Lt"/>
            </a:endParaRPr>
          </a:p>
        </p:txBody>
      </p:sp>
      <p:pic>
        <p:nvPicPr>
          <p:cNvPr id="6" name="Picture 5" descr="An array. The preamble field has 7 bytes and Start Frame Delimiter, S F D, field has 1 byte. The destination address field and source address field have 6 bytes each. The ether-type field size is 2-byte long. The data field size is 46–1500 bytes. The cyclic redundancy check, C R C, is 4 bytes.&#10;">
            <a:extLst>
              <a:ext uri="{FF2B5EF4-FFF2-40B4-BE49-F238E27FC236}">
                <a16:creationId xmlns:a16="http://schemas.microsoft.com/office/drawing/2014/main" xmlns="" id="{02B8916A-E70A-463E-995E-5DA91F871C5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223311" y="3241463"/>
            <a:ext cx="9454910" cy="1969773"/>
          </a:xfrm>
          <a:prstGeom prst="rect">
            <a:avLst/>
          </a:prstGeom>
        </p:spPr>
      </p:pic>
      <p:sp>
        <p:nvSpPr>
          <p:cNvPr id="5" name="TextBox 4">
            <a:extLst>
              <a:ext uri="{FF2B5EF4-FFF2-40B4-BE49-F238E27FC236}">
                <a16:creationId xmlns:a16="http://schemas.microsoft.com/office/drawing/2014/main" xmlns="" id="{2B7E43D5-78EC-40FD-BE49-A5DE87F0E4D3}"/>
              </a:ext>
            </a:extLst>
          </p:cNvPr>
          <p:cNvSpPr txBox="1"/>
          <p:nvPr/>
        </p:nvSpPr>
        <p:spPr>
          <a:xfrm>
            <a:off x="1074865" y="5188386"/>
            <a:ext cx="6097772" cy="369332"/>
          </a:xfrm>
          <a:prstGeom prst="rect">
            <a:avLst/>
          </a:prstGeom>
          <a:noFill/>
        </p:spPr>
        <p:txBody>
          <a:bodyPr wrap="square">
            <a:spAutoFit/>
          </a:bodyPr>
          <a:lstStyle/>
          <a:p>
            <a:pPr marL="0" indent="0">
              <a:buNone/>
            </a:pPr>
            <a:r>
              <a:rPr lang="en-IN" sz="1800" b="1" i="0" u="none" strike="noStrike" baseline="0" dirty="0">
                <a:latin typeface="Arial" panose="020B0604020202020204" pitchFamily="34" charset="0"/>
                <a:cs typeface="Arial" panose="020B0604020202020204" pitchFamily="34" charset="0"/>
              </a:rPr>
              <a:t>FIGURE 14-2 </a:t>
            </a:r>
            <a:r>
              <a:rPr lang="en-IN" sz="1800" b="0" i="0" u="none" strike="noStrike" baseline="0" dirty="0">
                <a:latin typeface="Arial" panose="020B0604020202020204" pitchFamily="34" charset="0"/>
                <a:cs typeface="Arial" panose="020B0604020202020204" pitchFamily="34" charset="0"/>
              </a:rPr>
              <a:t>Data encryption ensures confidentiality. </a:t>
            </a:r>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xmlns="" val="29790847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5818A-807F-49E0-A87E-A5F84A3F26D8}"/>
              </a:ext>
            </a:extLst>
          </p:cNvPr>
          <p:cNvSpPr>
            <a:spLocks noGrp="1"/>
          </p:cNvSpPr>
          <p:nvPr>
            <p:ph type="title"/>
          </p:nvPr>
        </p:nvSpPr>
        <p:spPr/>
        <p:txBody>
          <a:bodyPr/>
          <a:lstStyle/>
          <a:p>
            <a:r>
              <a:rPr lang="en-US" dirty="0">
                <a:ea typeface="ＭＳ Ｐゴシック" pitchFamily="34" charset="-128"/>
              </a:rPr>
              <a:t>What Is Integrity?</a:t>
            </a:r>
            <a:endParaRPr lang="en-US" dirty="0"/>
          </a:p>
        </p:txBody>
      </p:sp>
      <p:sp>
        <p:nvSpPr>
          <p:cNvPr id="3" name="Content Placeholder 2">
            <a:extLst>
              <a:ext uri="{FF2B5EF4-FFF2-40B4-BE49-F238E27FC236}">
                <a16:creationId xmlns:a16="http://schemas.microsoft.com/office/drawing/2014/main" xmlns="" id="{CEAD0991-6B34-4212-819D-14628FF17003}"/>
              </a:ext>
            </a:extLst>
          </p:cNvPr>
          <p:cNvSpPr>
            <a:spLocks noGrp="1"/>
          </p:cNvSpPr>
          <p:nvPr>
            <p:ph sz="half" idx="1"/>
          </p:nvPr>
        </p:nvSpPr>
        <p:spPr>
          <a:solidFill>
            <a:schemeClr val="accent1">
              <a:lumMod val="40000"/>
              <a:lumOff val="60000"/>
            </a:schemeClr>
          </a:solidFill>
        </p:spPr>
        <p:txBody>
          <a:bodyPr/>
          <a:lstStyle/>
          <a:p>
            <a:r>
              <a:rPr lang="en-US" dirty="0"/>
              <a:t>Pertains to the accurate transmission of bits, bytes, and frames</a:t>
            </a:r>
          </a:p>
          <a:p>
            <a:r>
              <a:rPr lang="en-US" dirty="0"/>
              <a:t>Can also mean data integrity, which means data is accurate and not altered</a:t>
            </a:r>
          </a:p>
          <a:p>
            <a:r>
              <a:rPr lang="en-US" dirty="0"/>
              <a:t>Confirmation that data was not altered during transmission is verified at different layers of the protocol stack</a:t>
            </a:r>
          </a:p>
          <a:p>
            <a:endParaRPr lang="en-US" dirty="0"/>
          </a:p>
          <a:p>
            <a:endParaRPr lang="en-US" dirty="0"/>
          </a:p>
          <a:p>
            <a:endParaRPr lang="en-US" dirty="0"/>
          </a:p>
        </p:txBody>
      </p:sp>
      <p:graphicFrame>
        <p:nvGraphicFramePr>
          <p:cNvPr id="7" name="Content Placeholder 6">
            <a:extLst>
              <a:ext uri="{FF2B5EF4-FFF2-40B4-BE49-F238E27FC236}">
                <a16:creationId xmlns:a16="http://schemas.microsoft.com/office/drawing/2014/main" xmlns="" id="{376E7CAA-0C8A-478F-96FE-D287422A3A38}"/>
              </a:ext>
            </a:extLst>
          </p:cNvPr>
          <p:cNvGraphicFramePr>
            <a:graphicFrameLocks noGrp="1"/>
          </p:cNvGraphicFramePr>
          <p:nvPr>
            <p:ph sz="half" idx="2"/>
            <p:extLst>
              <p:ext uri="{D42A27DB-BD31-4B8C-83A1-F6EECF244321}">
                <p14:modId xmlns:p14="http://schemas.microsoft.com/office/powerpoint/2010/main" xmlns="" val="2731286881"/>
              </p:ext>
            </p:extLst>
          </p:nvPr>
        </p:nvGraphicFramePr>
        <p:xfrm>
          <a:off x="6415088" y="1460500"/>
          <a:ext cx="4862512" cy="4730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xmlns="" val="26123796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IEEE 802.3 Frame Format with CRC</a:t>
            </a:r>
          </a:p>
        </p:txBody>
      </p:sp>
      <p:pic>
        <p:nvPicPr>
          <p:cNvPr id="4" name="Picture 3" descr="An illustration presents that there are 14 fields listed under I P header and are as follows. The four-bit version field is the first header field in the format. The second field of 4 bits is the internet header length, I H L. The service type field is 8 bits. The 16-bit total length field is the next header in the format. This is followed by the 16-bit identification field, the 3-bit flags field, the fragment offset field which is 13 bits long. Time to live, T T L, is of 8-bit field, followed by protocol, and by the 16-bit checksum field. This is followed by the source I P address and by the destination I P address. The option field of variable length plus padding together contain 32 bits. The header checksum is highlighted. Below the I P header is the data or T C P segment which comprises the data.&#10;">
            <a:extLst>
              <a:ext uri="{FF2B5EF4-FFF2-40B4-BE49-F238E27FC236}">
                <a16:creationId xmlns:a16="http://schemas.microsoft.com/office/drawing/2014/main" xmlns="" id="{0BFD7E89-79BA-4759-BE99-27FA713B94E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15570" y="1758907"/>
            <a:ext cx="8547232" cy="3886980"/>
          </a:xfrm>
          <a:prstGeom prst="rect">
            <a:avLst/>
          </a:prstGeom>
        </p:spPr>
      </p:pic>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a:xfrm>
            <a:off x="1626781" y="5635254"/>
            <a:ext cx="5556309" cy="373908"/>
          </a:xfrm>
        </p:spPr>
        <p:txBody>
          <a:bodyPr/>
          <a:lstStyle/>
          <a:p>
            <a:pPr marL="0" indent="0">
              <a:buNone/>
            </a:pPr>
            <a:r>
              <a:rPr lang="en-IN" sz="1800" b="1" i="0" u="none" strike="noStrike" baseline="0" dirty="0"/>
              <a:t>FIGURE 14-3 </a:t>
            </a:r>
            <a:r>
              <a:rPr lang="en-GB" sz="1800" b="0" i="0" u="none" strike="noStrike" baseline="0" dirty="0"/>
              <a:t>IEEE 802.3 frame format with CRC. </a:t>
            </a:r>
            <a:endParaRPr lang="en-US" dirty="0"/>
          </a:p>
        </p:txBody>
      </p:sp>
    </p:spTree>
    <p:custDataLst>
      <p:tags r:id="rId1"/>
    </p:custDataLst>
    <p:extLst>
      <p:ext uri="{BB962C8B-B14F-4D97-AF65-F5344CB8AC3E}">
        <p14:creationId xmlns:p14="http://schemas.microsoft.com/office/powerpoint/2010/main" xmlns="" val="30197172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 Packet Header Checksum</a:t>
            </a:r>
          </a:p>
        </p:txBody>
      </p:sp>
      <p:pic>
        <p:nvPicPr>
          <p:cNvPr id="4" name="Picture 3" descr="An illustration presents that a sender sends an unencrypted email via the internet to a receiver. The sensitive data sent in clear text, presented in the form of a table, are as follows. Row 1: John, Doe, 123 Maple Street, Central, AL 12345, 123–45–6789. Row 2: Mary, Smith, 456 Oak Street, Main, AK 23456, 234–56–7891. Row 3: Mickey, Mouse, 1 Main Street, Disney, FL 34567, 456–78–9123. Row 4: Minnie, Mouse, 1 Main Street, Disney, FL 23456, 567–89–1234. Text below reads: For confidentiality—Enable a Secure F T P, S F T P, or Secure E-Mail portal when sending attachments with sensitive data!&#10;">
            <a:extLst>
              <a:ext uri="{FF2B5EF4-FFF2-40B4-BE49-F238E27FC236}">
                <a16:creationId xmlns:a16="http://schemas.microsoft.com/office/drawing/2014/main" xmlns="" id="{8293332F-EC0C-4682-A88C-24E629BB9D0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08221" y="1770887"/>
            <a:ext cx="9171499" cy="4043349"/>
          </a:xfrm>
          <a:prstGeom prst="rect">
            <a:avLst/>
          </a:prstGeom>
        </p:spPr>
      </p:pic>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a:xfrm>
            <a:off x="1495391" y="5814236"/>
            <a:ext cx="4524951" cy="455039"/>
          </a:xfrm>
        </p:spPr>
        <p:txBody>
          <a:bodyPr/>
          <a:lstStyle/>
          <a:p>
            <a:pPr marL="0" indent="0">
              <a:buNone/>
            </a:pPr>
            <a:r>
              <a:rPr lang="en-IN" sz="1800" b="1" i="0" u="none" strike="noStrike" baseline="0" dirty="0"/>
              <a:t>FIGURE 14-4 </a:t>
            </a:r>
            <a:r>
              <a:rPr lang="en-IN" sz="1800" b="0" i="0" u="none" strike="noStrike" baseline="0" dirty="0"/>
              <a:t>IP packet header checksum. </a:t>
            </a:r>
            <a:endParaRPr lang="en-US" dirty="0"/>
          </a:p>
        </p:txBody>
      </p:sp>
    </p:spTree>
    <p:custDataLst>
      <p:tags r:id="rId1"/>
    </p:custDataLst>
    <p:extLst>
      <p:ext uri="{BB962C8B-B14F-4D97-AF65-F5344CB8AC3E}">
        <p14:creationId xmlns:p14="http://schemas.microsoft.com/office/powerpoint/2010/main" xmlns="" val="1604026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What Is Availability?</a:t>
            </a:r>
          </a:p>
        </p:txBody>
      </p:sp>
      <p:sp>
        <p:nvSpPr>
          <p:cNvPr id="2" name="Content Placeholder 1">
            <a:extLst>
              <a:ext uri="{FF2B5EF4-FFF2-40B4-BE49-F238E27FC236}">
                <a16:creationId xmlns:a16="http://schemas.microsoft.com/office/drawing/2014/main" xmlns="" id="{1B45D924-8662-4F45-B0DC-B7B09A46EE68}"/>
              </a:ext>
            </a:extLst>
          </p:cNvPr>
          <p:cNvSpPr>
            <a:spLocks noGrp="1"/>
          </p:cNvSpPr>
          <p:nvPr>
            <p:ph idx="1"/>
          </p:nvPr>
        </p:nvSpPr>
        <p:spPr/>
        <p:txBody>
          <a:bodyPr/>
          <a:lstStyle/>
          <a:p>
            <a:r>
              <a:rPr lang="en-US" dirty="0"/>
              <a:t>The system, application, and data are accessible to the user as needed</a:t>
            </a:r>
          </a:p>
          <a:p>
            <a:r>
              <a:rPr lang="en-US" dirty="0"/>
              <a:t>Required for user access to a system:</a:t>
            </a:r>
          </a:p>
          <a:p>
            <a:pPr lvl="1">
              <a:spcBef>
                <a:spcPts val="1200"/>
              </a:spcBef>
            </a:pPr>
            <a:r>
              <a:rPr lang="en-US" dirty="0"/>
              <a:t>Authorized user with valid workstation or laptop device</a:t>
            </a:r>
          </a:p>
          <a:p>
            <a:pPr lvl="1">
              <a:spcBef>
                <a:spcPts val="1200"/>
              </a:spcBef>
            </a:pPr>
            <a:r>
              <a:rPr lang="en-US" dirty="0"/>
              <a:t>Network Time Protocol (NTP) and Domain Name System (DNS) servers</a:t>
            </a:r>
          </a:p>
          <a:p>
            <a:pPr lvl="1">
              <a:spcBef>
                <a:spcPts val="1200"/>
              </a:spcBef>
            </a:pPr>
            <a:r>
              <a:rPr lang="en-US" dirty="0"/>
              <a:t>Physical network connection via wired or wireless local area network (LAN)</a:t>
            </a:r>
          </a:p>
          <a:p>
            <a:pPr lvl="1">
              <a:spcBef>
                <a:spcPts val="1200"/>
              </a:spcBef>
            </a:pPr>
            <a:r>
              <a:rPr lang="en-US" dirty="0"/>
              <a:t>Identification, authorization, and authentication</a:t>
            </a:r>
          </a:p>
          <a:p>
            <a:pPr lvl="1">
              <a:spcBef>
                <a:spcPts val="1200"/>
              </a:spcBef>
            </a:pPr>
            <a:r>
              <a:rPr lang="en-US" dirty="0"/>
              <a:t>Role-based access to systems, applications, and data</a:t>
            </a:r>
          </a:p>
          <a:p>
            <a:pPr lvl="1">
              <a:spcBef>
                <a:spcPts val="1200"/>
              </a:spcBef>
            </a:pPr>
            <a:r>
              <a:rPr lang="en-US" dirty="0"/>
              <a:t>Auditing, monitoring, and logging of user session</a:t>
            </a:r>
          </a:p>
        </p:txBody>
      </p:sp>
    </p:spTree>
    <p:custDataLst>
      <p:tags r:id="rId1"/>
    </p:custDataLst>
    <p:extLst>
      <p:ext uri="{BB962C8B-B14F-4D97-AF65-F5344CB8AC3E}">
        <p14:creationId xmlns:p14="http://schemas.microsoft.com/office/powerpoint/2010/main" xmlns="" val="8439012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Security Scope </a:t>
            </a:r>
            <a:r>
              <a:rPr lang="en-US" sz="2000" dirty="0">
                <a:ea typeface="ＭＳ Ｐゴシック" pitchFamily="34" charset="-128"/>
              </a:rPr>
              <a:t>(1 of 3)</a:t>
            </a:r>
          </a:p>
        </p:txBody>
      </p:sp>
      <p:pic>
        <p:nvPicPr>
          <p:cNvPr id="11" name="Picture 10" descr="An illustration. The domains are as follows: User domain, Workstation domain, LAN domain, LAN-to-WAN domain, Remote access domain, WAN domain, and System or application domain. The user domain covers the users with access to the other six domains. A computer where the activity takes place is identified as the workstation domain. LAN domain consists of the server and hub; the workstation domain is connected to the LAN domain. LAN-to-WAN domain consists of a filtering firewall and a router, to which the LAN domain is connected. This domain is connected to the WAN domain that consists of the internet and spans over a large geographical area. The WAN domain is connected to the System or application domain; this domain is made up of firewall, mainframe, and application and web servers. Remote access domain functions through a broadband internet to which a remote user is connected. This domain is connected to the LAN-to-WAN domain.&#10;">
            <a:extLst>
              <a:ext uri="{FF2B5EF4-FFF2-40B4-BE49-F238E27FC236}">
                <a16:creationId xmlns:a16="http://schemas.microsoft.com/office/drawing/2014/main" xmlns="" id="{8725D92B-38C2-42E5-B1C3-003581BBABE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87762" y="1738231"/>
            <a:ext cx="6394704" cy="4230624"/>
          </a:xfrm>
          <a:prstGeom prst="rect">
            <a:avLst/>
          </a:prstGeom>
        </p:spPr>
      </p:pic>
      <p:sp>
        <p:nvSpPr>
          <p:cNvPr id="10" name="Content Placeholder 1">
            <a:extLst>
              <a:ext uri="{FF2B5EF4-FFF2-40B4-BE49-F238E27FC236}">
                <a16:creationId xmlns:a16="http://schemas.microsoft.com/office/drawing/2014/main" xmlns="" id="{68CAEB86-BC1C-4912-A46E-A16CA6C5A839}"/>
              </a:ext>
            </a:extLst>
          </p:cNvPr>
          <p:cNvSpPr txBox="1">
            <a:spLocks/>
          </p:cNvSpPr>
          <p:nvPr/>
        </p:nvSpPr>
        <p:spPr>
          <a:xfrm>
            <a:off x="2775855" y="5963476"/>
            <a:ext cx="6117773" cy="41555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IN" sz="1800" b="1"/>
              <a:t>FIGURE 14-5 </a:t>
            </a:r>
            <a:r>
              <a:rPr lang="en-GB" sz="1800"/>
              <a:t>Seven domains of a typical IT infrastructure. </a:t>
            </a:r>
            <a:endParaRPr lang="en-US" dirty="0"/>
          </a:p>
        </p:txBody>
      </p:sp>
    </p:spTree>
    <p:custDataLst>
      <p:tags r:id="rId1"/>
    </p:custDataLst>
    <p:extLst>
      <p:ext uri="{BB962C8B-B14F-4D97-AF65-F5344CB8AC3E}">
        <p14:creationId xmlns:p14="http://schemas.microsoft.com/office/powerpoint/2010/main" xmlns="" val="1334205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 name="ARTICULATE_DESIGN_ID_EDUCATIONAL SUBJECTS 16X9" val="kxBOjmcd"/>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TotalTime>
  <Words>973</Words>
  <Application>Microsoft Office PowerPoint</Application>
  <PresentationFormat>Custom</PresentationFormat>
  <Paragraphs>145</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Educational subjects 16x9</vt:lpstr>
      <vt:lpstr>Network Security</vt:lpstr>
      <vt:lpstr>Learning Objective(s) and Key Concepts</vt:lpstr>
      <vt:lpstr>Network Security: Three Tenets of Security</vt:lpstr>
      <vt:lpstr>What Is Confidentiality?</vt:lpstr>
      <vt:lpstr>What Is Integrity?</vt:lpstr>
      <vt:lpstr>IEEE 802.3 Frame Format with CRC</vt:lpstr>
      <vt:lpstr>IP Packet Header Checksum</vt:lpstr>
      <vt:lpstr>What Is Availability?</vt:lpstr>
      <vt:lpstr>Network Security Scope (1 of 3)</vt:lpstr>
      <vt:lpstr>Network Security Scope (2 of 3)</vt:lpstr>
      <vt:lpstr>Network Security Scope (3 of 3)</vt:lpstr>
      <vt:lpstr>Network Risks, Threats, and Vulnerabilities</vt:lpstr>
      <vt:lpstr>Conducting a Network Security Risk Assessment (1 of 2)</vt:lpstr>
      <vt:lpstr>Conducting a Network Security Risk Assessment (2 of 2)</vt:lpstr>
      <vt:lpstr>Layered Network Security Architectures</vt:lpstr>
      <vt:lpstr>Network Security Controls</vt:lpstr>
      <vt:lpstr>Layered Security Implementation</vt:lpstr>
      <vt:lpstr>How to Implement Security Controls</vt:lpstr>
      <vt:lpstr>Sample Risk Mitigation Timeline with Virtual CISO Overlay</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Kristin Parker</dc:creator>
  <cp:lastModifiedBy>Jabarali S</cp:lastModifiedBy>
  <cp:revision>68</cp:revision>
  <dcterms:created xsi:type="dcterms:W3CDTF">2019-03-08T18:11:57Z</dcterms:created>
  <dcterms:modified xsi:type="dcterms:W3CDTF">2021-02-01T13:02:01Z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D8F977C3-9C59-41FD-AAEE-CD365D97BB80</vt:lpwstr>
  </property>
  <property fmtid="{D5CDD505-2E9C-101B-9397-08002B2CF9AE}" pid="3" name="ArticulatePath">
    <vt:lpwstr>netcomm3e_ppt_ch02-WORKING</vt:lpwstr>
  </property>
</Properties>
</file>