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9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3" r:id="rId36"/>
    <p:sldId id="290" r:id="rId37"/>
    <p:sldId id="294" r:id="rId38"/>
    <p:sldId id="292" r:id="rId39"/>
    <p:sldId id="295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67" autoAdjust="0"/>
  </p:normalViewPr>
  <p:slideViewPr>
    <p:cSldViewPr>
      <p:cViewPr varScale="1">
        <p:scale>
          <a:sx n="61" d="100"/>
          <a:sy n="61" d="100"/>
        </p:scale>
        <p:origin x="67" y="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B78910-F184-42EE-A2F2-5D6D04B4823A}" type="datetimeFigureOut">
              <a:rPr lang="en-US"/>
              <a:pPr/>
              <a:t>10/13/2022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F2D31-23E4-4A15-941F-BF8FD637B3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7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7EDD3BB-32CD-4B61-B153-EFFF8DE5A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91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F726BB-7D65-4D37-8D7A-E5070DD9C24E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to split the database up</a:t>
            </a:r>
          </a:p>
          <a:p>
            <a:r>
              <a:rPr lang="en-US" dirty="0"/>
              <a:t>Not an exact number, depends on </a:t>
            </a:r>
            <a:r>
              <a:rPr lang="en-US" dirty="0" err="1"/>
              <a:t>userability</a:t>
            </a:r>
            <a:r>
              <a:rPr lang="en-US" dirty="0"/>
              <a:t> and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EDD3BB-32CD-4B61-B153-EFFF8DE5A2A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2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One table and one primary key, and if you need another, split into another table</a:t>
            </a:r>
          </a:p>
          <a:p>
            <a:r>
              <a:rPr lang="en-US" dirty="0"/>
              <a:t>3. Same as two</a:t>
            </a:r>
          </a:p>
          <a:p>
            <a:r>
              <a:rPr lang="en-US" dirty="0"/>
              <a:t>Better is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EDD3BB-32CD-4B61-B153-EFFF8DE5A2A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19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much effort, only for large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EDD3BB-32CD-4B61-B153-EFFF8DE5A2A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7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splits their database into multiple databases in different locations, tables, etc.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Type of data storing</a:t>
            </a:r>
          </a:p>
          <a:p>
            <a:pPr marL="228600" indent="-228600">
              <a:buAutoNum type="arabicPeriod"/>
            </a:pPr>
            <a:r>
              <a:rPr lang="en-US" dirty="0"/>
              <a:t>Do I store things in one big table with many columns? Or split them up into multiple tables and how many?</a:t>
            </a:r>
          </a:p>
          <a:p>
            <a:pPr marL="228600" indent="-228600">
              <a:buAutoNum type="arabicPeriod"/>
            </a:pPr>
            <a:r>
              <a:rPr lang="en-US" dirty="0"/>
              <a:t>Do that</a:t>
            </a:r>
          </a:p>
          <a:p>
            <a:pPr marL="228600" indent="-228600">
              <a:buAutoNum type="arabicPeriod"/>
            </a:pPr>
            <a:r>
              <a:rPr lang="en-US" dirty="0"/>
              <a:t>Need to link tables together (helpful for select, etc.) to save time in calculations</a:t>
            </a:r>
          </a:p>
          <a:p>
            <a:pPr marL="685800" lvl="1" indent="-228600">
              <a:buAutoNum type="arabicPeriod"/>
            </a:pPr>
            <a:r>
              <a:rPr lang="en-US" dirty="0"/>
              <a:t>Primary key: column in table that can be used to uniquely identify who you are, kind of duplicated into a related table</a:t>
            </a:r>
          </a:p>
          <a:p>
            <a:pPr marL="685800" lvl="1" indent="-228600">
              <a:buAutoNum type="arabicPeriod"/>
            </a:pPr>
            <a:r>
              <a:rPr lang="en-US" dirty="0"/>
              <a:t>Foreign key: primary key that came in as foreign information</a:t>
            </a:r>
          </a:p>
          <a:p>
            <a:pPr marL="685800" lvl="1" indent="-228600">
              <a:buAutoNum type="arabicPeriod"/>
            </a:pPr>
            <a:r>
              <a:rPr lang="en-US" dirty="0"/>
              <a:t>If we update a new customer, make a new id for the new customer, then that id is going to flow to the address table and the address is filled in</a:t>
            </a:r>
          </a:p>
          <a:p>
            <a:pPr marL="228600" lvl="0" indent="-228600">
              <a:buAutoNum type="arabicPeriod"/>
            </a:pPr>
            <a:r>
              <a:rPr lang="en-US" dirty="0"/>
              <a:t>Not worth the while unless in big organization</a:t>
            </a:r>
          </a:p>
          <a:p>
            <a:pPr marL="685800" lvl="1" indent="-228600">
              <a:buAutoNum type="arabicPeriod"/>
            </a:pPr>
            <a:r>
              <a:rPr lang="en-US" dirty="0"/>
              <a:t>How many layers do I create?</a:t>
            </a:r>
          </a:p>
          <a:p>
            <a:pPr marL="228600" lvl="0" indent="-228600">
              <a:buAutoNum type="arabicPeriod"/>
            </a:pPr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EDD3BB-32CD-4B61-B153-EFFF8DE5A2A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6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Options:</a:t>
            </a:r>
          </a:p>
          <a:p>
            <a:pPr marL="228600" indent="-228600">
              <a:buAutoNum type="arabicPeriod"/>
            </a:pPr>
            <a:r>
              <a:rPr lang="en-US" dirty="0"/>
              <a:t>Have these 18 columns in one table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EDD3BB-32CD-4B61-B153-EFFF8DE5A2A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0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Splitting into 2 different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EDD3BB-32CD-4B61-B153-EFFF8DE5A2A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15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Invoice_id</a:t>
            </a:r>
            <a:r>
              <a:rPr lang="en-US" dirty="0"/>
              <a:t> in invoices = primary key</a:t>
            </a:r>
          </a:p>
          <a:p>
            <a:r>
              <a:rPr lang="en-US" dirty="0" err="1"/>
              <a:t>Invoice_id</a:t>
            </a:r>
            <a:r>
              <a:rPr lang="en-US" dirty="0"/>
              <a:t> in </a:t>
            </a:r>
            <a:r>
              <a:rPr lang="en-US" dirty="0" err="1"/>
              <a:t>invoice_line_items</a:t>
            </a:r>
            <a:r>
              <a:rPr lang="en-US" dirty="0"/>
              <a:t> = foreign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EDD3BB-32CD-4B61-B153-EFFF8DE5A2A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Employees and committees are on the same level</a:t>
            </a:r>
          </a:p>
          <a:p>
            <a:r>
              <a:rPr lang="en-US" dirty="0"/>
              <a:t>Notice employees don’t directly link to committees</a:t>
            </a:r>
          </a:p>
          <a:p>
            <a:r>
              <a:rPr lang="en-US" dirty="0"/>
              <a:t>Middle man, don’t want overlap, bridging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EDD3BB-32CD-4B61-B153-EFFF8DE5A2A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16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Pulling into </a:t>
            </a:r>
            <a:r>
              <a:rPr lang="en-US" dirty="0" err="1"/>
              <a:t>seprarte</a:t>
            </a:r>
            <a:r>
              <a:rPr lang="en-US" dirty="0"/>
              <a:t> table because </a:t>
            </a:r>
            <a:r>
              <a:rPr lang="en-US" dirty="0" err="1"/>
              <a:t>employee_photo</a:t>
            </a:r>
            <a:r>
              <a:rPr lang="en-US" dirty="0"/>
              <a:t> is a blob (large storage, good idea to separate things)</a:t>
            </a:r>
          </a:p>
          <a:p>
            <a:endParaRPr lang="en-US" dirty="0"/>
          </a:p>
          <a:p>
            <a:r>
              <a:rPr lang="en-US" dirty="0"/>
              <a:t>Participation relationship</a:t>
            </a:r>
          </a:p>
          <a:p>
            <a:r>
              <a:rPr lang="en-US" dirty="0"/>
              <a:t>Cardinality vs participation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EDD3BB-32CD-4B61-B153-EFFF8DE5A2A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39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May be affected</a:t>
            </a:r>
          </a:p>
          <a:p>
            <a:pPr marL="228600" indent="-228600">
              <a:buAutoNum type="arabicPeriod"/>
            </a:pPr>
            <a:r>
              <a:rPr lang="en-US" dirty="0"/>
              <a:t>Must insert first in primary key table and it’ll flow down in foreign key</a:t>
            </a:r>
          </a:p>
          <a:p>
            <a:pPr marL="228600" indent="-228600">
              <a:buAutoNum type="arabicPeriod"/>
            </a:pPr>
            <a:r>
              <a:rPr lang="en-US" dirty="0"/>
              <a:t>It doesn’t flow backwards</a:t>
            </a:r>
          </a:p>
          <a:p>
            <a:pPr marL="228600" indent="-228600">
              <a:buAutoNum type="arabicPeriod"/>
            </a:pPr>
            <a:r>
              <a:rPr lang="en-US" dirty="0"/>
              <a:t>Doesn’t flow backwards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EDD3BB-32CD-4B61-B153-EFFF8DE5A2A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5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EDD3BB-32CD-4B61-B153-EFFF8DE5A2A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0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C10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F1C60B3-25F2-486A-92FC-6E535FD1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C10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C925E41-A3D0-406C-9303-D24F4B5C2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9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C10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6C3AD93-EC71-418A-93AB-AACD14394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C10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852CEAB-4C93-4252-AE94-535247359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2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C10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1671DD2-38D0-4BD7-92CE-2A3C66508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C10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34BD1CE-3F77-4F2E-AE10-4758B8815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4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C10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A9CC76E-619C-44FF-8A3A-4C4F3310F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4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C10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0D96304-EEE6-4E74-B597-239EA3156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5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4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C10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200DD41-0ABD-4865-8DE6-96469D6B9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7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C10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0B03F7B-A141-46B1-9E57-997BF242A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Murach's MySQL, C10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180FFB18-4D1B-4303-96E1-C1D40335524F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8.png"/><Relationship Id="rId2" Type="http://schemas.openxmlformats.org/officeDocument/2006/relationships/package" Target="../embeddings/Microsoft_Word_Document17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package" Target="../embeddings/Microsoft_Word_Document18.docx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39.png"/><Relationship Id="rId2" Type="http://schemas.openxmlformats.org/officeDocument/2006/relationships/package" Target="../embeddings/Microsoft_Word_Document25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5" Type="http://schemas.openxmlformats.org/officeDocument/2006/relationships/package" Target="../embeddings/Microsoft_Word_Document26.docx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package" Target="../embeddings/Microsoft_Word_Document27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package" Target="../embeddings/Microsoft_Word_Document28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package" Target="../embeddings/Microsoft_Word_Document29.doc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package" Target="../embeddings/Microsoft_Word_Document30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package" Target="../embeddings/Microsoft_Word_Document31.docx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package" Target="../embeddings/Microsoft_Word_Document32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package" Target="../embeddings/Microsoft_Word_Document33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package" Target="../embeddings/Microsoft_Word_Document34.docx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package" Target="../embeddings/Microsoft_Word_Document35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package" Target="../embeddings/Microsoft_Word_Document36.docx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package" Target="../embeddings/Microsoft_Word_Document37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package" Target="../embeddings/Microsoft_Word_Document38.docx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package" Target="../embeddings/Microsoft_Word_Document39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package" Target="../embeddings/Microsoft_Word_Document40.docx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57BB29A6-7A61-4ECD-B645-44222F1E8D14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665478"/>
              </p:ext>
            </p:extLst>
          </p:nvPr>
        </p:nvGraphicFramePr>
        <p:xfrm>
          <a:off x="838200" y="1143000"/>
          <a:ext cx="7361413" cy="252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529816" progId="Word.Document.12">
                  <p:embed/>
                </p:oleObj>
              </mc:Choice>
              <mc:Fallback>
                <p:oleObj name="Document" r:id="rId3" imgW="7361413" imgH="2529816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3000"/>
                        <a:ext cx="7361413" cy="2529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217626"/>
              </p:ext>
            </p:extLst>
          </p:nvPr>
        </p:nvGraphicFramePr>
        <p:xfrm>
          <a:off x="914400" y="685800"/>
          <a:ext cx="6923948" cy="5015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923948" imgH="5015772" progId="Word.Document.12">
                  <p:embed/>
                </p:oleObj>
              </mc:Choice>
              <mc:Fallback>
                <p:oleObj name="Document" r:id="rId3" imgW="6923948" imgH="501577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923948" cy="5015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13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dirty="0">
              <a:latin typeface="Times New Roman" pitchFamily="18" charset="0"/>
            </a:endParaRPr>
          </a:p>
          <a:p>
            <a:pPr algn="r"/>
            <a:r>
              <a:rPr lang="en-US" dirty="0"/>
              <a:t>Slide </a:t>
            </a:r>
            <a:fld id="{3B1973D4-E6CA-4299-A2C1-F28E9E0C2A81}" type="slidenum">
              <a:rPr lang="en-US" smtClean="0"/>
              <a:pPr algn="r"/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619401"/>
              </p:ext>
            </p:extLst>
          </p:nvPr>
        </p:nvGraphicFramePr>
        <p:xfrm>
          <a:off x="914400" y="685800"/>
          <a:ext cx="6923948" cy="4007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923948" imgH="4007729" progId="Word.Document.12">
                  <p:embed/>
                </p:oleObj>
              </mc:Choice>
              <mc:Fallback>
                <p:oleObj name="Document" r:id="rId2" imgW="6923948" imgH="4007729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923948" cy="40077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656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94390"/>
              </p:ext>
            </p:extLst>
          </p:nvPr>
        </p:nvGraphicFramePr>
        <p:xfrm>
          <a:off x="914400" y="685800"/>
          <a:ext cx="7361413" cy="216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2167438" progId="Word.Document.12">
                  <p:embed/>
                </p:oleObj>
              </mc:Choice>
              <mc:Fallback>
                <p:oleObj name="Document" r:id="rId2" imgW="7361413" imgH="216743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16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26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889987"/>
              </p:ext>
            </p:extLst>
          </p:nvPr>
        </p:nvGraphicFramePr>
        <p:xfrm>
          <a:off x="914400" y="685800"/>
          <a:ext cx="7361413" cy="646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646744" progId="Word.Document.12">
                  <p:embed/>
                </p:oleObj>
              </mc:Choice>
              <mc:Fallback>
                <p:oleObj name="Document" r:id="rId3" imgW="7361413" imgH="64674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6467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1" y="1219200"/>
            <a:ext cx="7561398" cy="29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65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177727"/>
              </p:ext>
            </p:extLst>
          </p:nvPr>
        </p:nvGraphicFramePr>
        <p:xfrm>
          <a:off x="914400" y="685800"/>
          <a:ext cx="7361413" cy="656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656091" progId="Word.Document.12">
                  <p:embed/>
                </p:oleObj>
              </mc:Choice>
              <mc:Fallback>
                <p:oleObj name="Document" r:id="rId3" imgW="7361413" imgH="65609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6560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6978483" cy="15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2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785852"/>
              </p:ext>
            </p:extLst>
          </p:nvPr>
        </p:nvGraphicFramePr>
        <p:xfrm>
          <a:off x="914400" y="685800"/>
          <a:ext cx="7361413" cy="72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722599" progId="Word.Document.12">
                  <p:embed/>
                </p:oleObj>
              </mc:Choice>
              <mc:Fallback>
                <p:oleObj name="Document" r:id="rId3" imgW="7361413" imgH="722599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72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71600"/>
            <a:ext cx="6194612" cy="18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2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950593"/>
              </p:ext>
            </p:extLst>
          </p:nvPr>
        </p:nvGraphicFramePr>
        <p:xfrm>
          <a:off x="914400" y="685800"/>
          <a:ext cx="7361413" cy="5117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5117152" progId="Word.Document.12">
                  <p:embed/>
                </p:oleObj>
              </mc:Choice>
              <mc:Fallback>
                <p:oleObj name="Document" r:id="rId3" imgW="7361413" imgH="511715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117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2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945269"/>
              </p:ext>
            </p:extLst>
          </p:nvPr>
        </p:nvGraphicFramePr>
        <p:xfrm>
          <a:off x="914400" y="685800"/>
          <a:ext cx="7361413" cy="3652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3652541" progId="Word.Document.12">
                  <p:embed/>
                </p:oleObj>
              </mc:Choice>
              <mc:Fallback>
                <p:oleObj name="Document" r:id="rId2" imgW="7361413" imgH="365254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3652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21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61508"/>
              </p:ext>
            </p:extLst>
          </p:nvPr>
        </p:nvGraphicFramePr>
        <p:xfrm>
          <a:off x="914400" y="685800"/>
          <a:ext cx="7361413" cy="113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1131712" progId="Word.Document.12">
                  <p:embed/>
                </p:oleObj>
              </mc:Choice>
              <mc:Fallback>
                <p:oleObj name="Document" r:id="rId2" imgW="7361413" imgH="1131712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13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6095484" cy="91376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988333"/>
              </p:ext>
            </p:extLst>
          </p:nvPr>
        </p:nvGraphicFramePr>
        <p:xfrm>
          <a:off x="914400" y="2658587"/>
          <a:ext cx="7361413" cy="7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61413" imgH="770413" progId="Word.Document.12">
                  <p:embed/>
                </p:oleObj>
              </mc:Choice>
              <mc:Fallback>
                <p:oleObj name="Document" r:id="rId5" imgW="7361413" imgH="770413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58587"/>
                        <a:ext cx="7361413" cy="77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72" y="3292961"/>
            <a:ext cx="3491863" cy="155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5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53675"/>
              </p:ext>
            </p:extLst>
          </p:nvPr>
        </p:nvGraphicFramePr>
        <p:xfrm>
          <a:off x="914400" y="685800"/>
          <a:ext cx="7361413" cy="836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836921" progId="Word.Document.12">
                  <p:embed/>
                </p:oleObj>
              </mc:Choice>
              <mc:Fallback>
                <p:oleObj name="Document" r:id="rId3" imgW="7361413" imgH="83692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8369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63" y="1219200"/>
            <a:ext cx="731262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0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721106"/>
              </p:ext>
            </p:extLst>
          </p:nvPr>
        </p:nvGraphicFramePr>
        <p:xfrm>
          <a:off x="914400" y="692150"/>
          <a:ext cx="7270750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5093841" progId="Word.Document.12">
                  <p:embed/>
                </p:oleObj>
              </mc:Choice>
              <mc:Fallback>
                <p:oleObj name="Document" r:id="rId2" imgW="7321727" imgH="50938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92150"/>
                        <a:ext cx="7270750" cy="505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4747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106464"/>
              </p:ext>
            </p:extLst>
          </p:nvPr>
        </p:nvGraphicFramePr>
        <p:xfrm>
          <a:off x="914400" y="685800"/>
          <a:ext cx="7361413" cy="245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2453961" progId="Word.Document.12">
                  <p:embed/>
                </p:oleObj>
              </mc:Choice>
              <mc:Fallback>
                <p:oleObj name="Document" r:id="rId2" imgW="7361413" imgH="245396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4539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302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794854"/>
              </p:ext>
            </p:extLst>
          </p:nvPr>
        </p:nvGraphicFramePr>
        <p:xfrm>
          <a:off x="914400" y="685800"/>
          <a:ext cx="7361413" cy="200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006740" progId="Word.Document.12">
                  <p:embed/>
                </p:oleObj>
              </mc:Choice>
              <mc:Fallback>
                <p:oleObj name="Document" r:id="rId3" imgW="7361413" imgH="200674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0067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256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33518"/>
              </p:ext>
            </p:extLst>
          </p:nvPr>
        </p:nvGraphicFramePr>
        <p:xfrm>
          <a:off x="914400" y="685800"/>
          <a:ext cx="6923948" cy="4245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923948" imgH="4245359" progId="Word.Document.12">
                  <p:embed/>
                </p:oleObj>
              </mc:Choice>
              <mc:Fallback>
                <p:oleObj name="Document" r:id="rId3" imgW="6923948" imgH="4245359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923948" cy="42453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76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534700"/>
              </p:ext>
            </p:extLst>
          </p:nvPr>
        </p:nvGraphicFramePr>
        <p:xfrm>
          <a:off x="914400" y="685800"/>
          <a:ext cx="7152206" cy="548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152206" imgH="5489955" progId="Word.Document.12">
                  <p:embed/>
                </p:oleObj>
              </mc:Choice>
              <mc:Fallback>
                <p:oleObj name="Document" r:id="rId3" imgW="7152206" imgH="548995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152206" cy="54899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207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1597"/>
              </p:ext>
            </p:extLst>
          </p:nvPr>
        </p:nvGraphicFramePr>
        <p:xfrm>
          <a:off x="914400" y="685800"/>
          <a:ext cx="7361413" cy="3680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3680941" progId="Word.Document.12">
                  <p:embed/>
                </p:oleObj>
              </mc:Choice>
              <mc:Fallback>
                <p:oleObj name="Document" r:id="rId2" imgW="7361413" imgH="368094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36809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818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302238"/>
              </p:ext>
            </p:extLst>
          </p:nvPr>
        </p:nvGraphicFramePr>
        <p:xfrm>
          <a:off x="914400" y="685800"/>
          <a:ext cx="7361413" cy="1350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1350649" progId="Word.Document.12">
                  <p:embed/>
                </p:oleObj>
              </mc:Choice>
              <mc:Fallback>
                <p:oleObj name="Document" r:id="rId2" imgW="7361413" imgH="1350649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3506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4434443" cy="9271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779058"/>
              </p:ext>
            </p:extLst>
          </p:nvPr>
        </p:nvGraphicFramePr>
        <p:xfrm>
          <a:off x="918743" y="2971800"/>
          <a:ext cx="7361413" cy="827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61413" imgH="827214" progId="Word.Document.12">
                  <p:embed/>
                </p:oleObj>
              </mc:Choice>
              <mc:Fallback>
                <p:oleObj name="Document" r:id="rId5" imgW="7361413" imgH="827214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743" y="2971800"/>
                        <a:ext cx="7361413" cy="827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81400"/>
            <a:ext cx="6121095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5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388997"/>
              </p:ext>
            </p:extLst>
          </p:nvPr>
        </p:nvGraphicFramePr>
        <p:xfrm>
          <a:off x="914400" y="685800"/>
          <a:ext cx="7361413" cy="617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617984" progId="Word.Document.12">
                  <p:embed/>
                </p:oleObj>
              </mc:Choice>
              <mc:Fallback>
                <p:oleObj name="Document" r:id="rId2" imgW="7361413" imgH="61798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6179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0" y="1216959"/>
            <a:ext cx="3455879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64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584981"/>
              </p:ext>
            </p:extLst>
          </p:nvPr>
        </p:nvGraphicFramePr>
        <p:xfrm>
          <a:off x="914400" y="685800"/>
          <a:ext cx="7361413" cy="77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777382" progId="Word.Document.12">
                  <p:embed/>
                </p:oleObj>
              </mc:Choice>
              <mc:Fallback>
                <p:oleObj name="Document" r:id="rId2" imgW="7375415" imgH="77738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776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49400"/>
            <a:ext cx="5019284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90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008423"/>
              </p:ext>
            </p:extLst>
          </p:nvPr>
        </p:nvGraphicFramePr>
        <p:xfrm>
          <a:off x="914400" y="685800"/>
          <a:ext cx="7361413" cy="684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684851" progId="Word.Document.12">
                  <p:embed/>
                </p:oleObj>
              </mc:Choice>
              <mc:Fallback>
                <p:oleObj name="Document" r:id="rId2" imgW="7361413" imgH="68485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684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412630"/>
              </p:ext>
            </p:extLst>
          </p:nvPr>
        </p:nvGraphicFramePr>
        <p:xfrm>
          <a:off x="1295400" y="1295400"/>
          <a:ext cx="5306861" cy="4047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574880" imgH="3489120" progId="Visio.Drawing.11">
                  <p:embed/>
                </p:oleObj>
              </mc:Choice>
              <mc:Fallback>
                <p:oleObj name="Visio" r:id="rId4" imgW="4574880" imgH="34891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1295400"/>
                        <a:ext cx="5306861" cy="4047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696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332813"/>
              </p:ext>
            </p:extLst>
          </p:nvPr>
        </p:nvGraphicFramePr>
        <p:xfrm>
          <a:off x="914400" y="685800"/>
          <a:ext cx="7361413" cy="579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579877" progId="Word.Document.12">
                  <p:embed/>
                </p:oleObj>
              </mc:Choice>
              <mc:Fallback>
                <p:oleObj name="Document" r:id="rId2" imgW="7361413" imgH="57987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79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018598" cy="26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8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249768"/>
              </p:ext>
            </p:extLst>
          </p:nvPr>
        </p:nvGraphicFramePr>
        <p:xfrm>
          <a:off x="914400" y="692150"/>
          <a:ext cx="7270750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3007603" progId="Word.Document.12">
                  <p:embed/>
                </p:oleObj>
              </mc:Choice>
              <mc:Fallback>
                <p:oleObj name="Document" r:id="rId2" imgW="7321727" imgH="30076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92150"/>
                        <a:ext cx="7270750" cy="297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058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848369"/>
              </p:ext>
            </p:extLst>
          </p:nvPr>
        </p:nvGraphicFramePr>
        <p:xfrm>
          <a:off x="914400" y="685800"/>
          <a:ext cx="7361413" cy="277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2772120" progId="Word.Document.12">
                  <p:embed/>
                </p:oleObj>
              </mc:Choice>
              <mc:Fallback>
                <p:oleObj name="Document" r:id="rId2" imgW="7361413" imgH="277212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772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616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225884"/>
              </p:ext>
            </p:extLst>
          </p:nvPr>
        </p:nvGraphicFramePr>
        <p:xfrm>
          <a:off x="914400" y="685800"/>
          <a:ext cx="7361413" cy="561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561183" progId="Word.Document.12">
                  <p:embed/>
                </p:oleObj>
              </mc:Choice>
              <mc:Fallback>
                <p:oleObj name="Document" r:id="rId2" imgW="7361413" imgH="56118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61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427" y="1228090"/>
            <a:ext cx="6997146" cy="3420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3669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83065"/>
              </p:ext>
            </p:extLst>
          </p:nvPr>
        </p:nvGraphicFramePr>
        <p:xfrm>
          <a:off x="914400" y="685800"/>
          <a:ext cx="7361413" cy="504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504022" progId="Word.Document.12">
                  <p:embed/>
                </p:oleObj>
              </mc:Choice>
              <mc:Fallback>
                <p:oleObj name="Document" r:id="rId2" imgW="7361413" imgH="50402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040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15" y="1219200"/>
            <a:ext cx="71120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291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909013"/>
              </p:ext>
            </p:extLst>
          </p:nvPr>
        </p:nvGraphicFramePr>
        <p:xfrm>
          <a:off x="914400" y="685800"/>
          <a:ext cx="7361413" cy="216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2167438" progId="Word.Document.12">
                  <p:embed/>
                </p:oleObj>
              </mc:Choice>
              <mc:Fallback>
                <p:oleObj name="Document" r:id="rId2" imgW="7361413" imgH="216743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16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840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809584"/>
              </p:ext>
            </p:extLst>
          </p:nvPr>
        </p:nvGraphicFramePr>
        <p:xfrm>
          <a:off x="914400" y="688975"/>
          <a:ext cx="732631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6678" imgH="808348" progId="Word.Document.12">
                  <p:embed/>
                </p:oleObj>
              </mc:Choice>
              <mc:Fallback>
                <p:oleObj name="Document" r:id="rId2" imgW="7376678" imgH="80834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326313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27" y="1295400"/>
            <a:ext cx="6265545" cy="43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81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023349"/>
              </p:ext>
            </p:extLst>
          </p:nvPr>
        </p:nvGraphicFramePr>
        <p:xfrm>
          <a:off x="914400" y="685800"/>
          <a:ext cx="7315200" cy="277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2775028" progId="Word.Document.12">
                  <p:embed/>
                </p:oleObj>
              </mc:Choice>
              <mc:Fallback>
                <p:oleObj name="Document" r:id="rId2" imgW="7321727" imgH="277502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77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781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829776"/>
              </p:ext>
            </p:extLst>
          </p:nvPr>
        </p:nvGraphicFramePr>
        <p:xfrm>
          <a:off x="914400" y="685800"/>
          <a:ext cx="7361413" cy="57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570530" progId="Word.Document.12">
                  <p:embed/>
                </p:oleObj>
              </mc:Choice>
              <mc:Fallback>
                <p:oleObj name="Document" r:id="rId2" imgW="7361413" imgH="57053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70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0" y="1189355"/>
            <a:ext cx="6659989" cy="490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5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705136"/>
              </p:ext>
            </p:extLst>
          </p:nvPr>
        </p:nvGraphicFramePr>
        <p:xfrm>
          <a:off x="914400" y="685800"/>
          <a:ext cx="731520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2803040" progId="Word.Document.12">
                  <p:embed/>
                </p:oleObj>
              </mc:Choice>
              <mc:Fallback>
                <p:oleObj name="Document" r:id="rId2" imgW="7321727" imgH="280304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80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505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965203"/>
              </p:ext>
            </p:extLst>
          </p:nvPr>
        </p:nvGraphicFramePr>
        <p:xfrm>
          <a:off x="914400" y="685800"/>
          <a:ext cx="7361413" cy="74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741653" progId="Word.Document.12">
                  <p:embed/>
                </p:oleObj>
              </mc:Choice>
              <mc:Fallback>
                <p:oleObj name="Document" r:id="rId2" imgW="7361413" imgH="74165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74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20812"/>
            <a:ext cx="6790690" cy="48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03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39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667809"/>
              </p:ext>
            </p:extLst>
          </p:nvPr>
        </p:nvGraphicFramePr>
        <p:xfrm>
          <a:off x="914400" y="685800"/>
          <a:ext cx="7305675" cy="31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3170075" progId="Word.Document.12">
                  <p:embed/>
                </p:oleObj>
              </mc:Choice>
              <mc:Fallback>
                <p:oleObj name="Document" r:id="rId2" imgW="7321727" imgH="317007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5675" cy="317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50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968200"/>
              </p:ext>
            </p:extLst>
          </p:nvPr>
        </p:nvGraphicFramePr>
        <p:xfrm>
          <a:off x="914400" y="685800"/>
          <a:ext cx="7361413" cy="1141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1141419" progId="Word.Document.12">
                  <p:embed/>
                </p:oleObj>
              </mc:Choice>
              <mc:Fallback>
                <p:oleObj name="Document" r:id="rId2" imgW="7361413" imgH="1141419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1414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847871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8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315209"/>
              </p:ext>
            </p:extLst>
          </p:nvPr>
        </p:nvGraphicFramePr>
        <p:xfrm>
          <a:off x="914400" y="685800"/>
          <a:ext cx="7361413" cy="292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929582" progId="Word.Document.12">
                  <p:embed/>
                </p:oleObj>
              </mc:Choice>
              <mc:Fallback>
                <p:oleObj name="Document" r:id="rId3" imgW="7361413" imgH="292958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9295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66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6992"/>
              </p:ext>
            </p:extLst>
          </p:nvPr>
        </p:nvGraphicFramePr>
        <p:xfrm>
          <a:off x="914400" y="685800"/>
          <a:ext cx="7361413" cy="63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637038" progId="Word.Document.12">
                  <p:embed/>
                </p:oleObj>
              </mc:Choice>
              <mc:Fallback>
                <p:oleObj name="Document" r:id="rId2" imgW="7361413" imgH="637038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63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731229"/>
              </p:ext>
            </p:extLst>
          </p:nvPr>
        </p:nvGraphicFramePr>
        <p:xfrm>
          <a:off x="914400" y="1181100"/>
          <a:ext cx="6353175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041253" imgH="4530060" progId="Visio.Drawing.11">
                  <p:embed/>
                </p:oleObj>
              </mc:Choice>
              <mc:Fallback>
                <p:oleObj name="Visio" r:id="rId4" imgW="6041253" imgH="4530060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81100"/>
                        <a:ext cx="6353175" cy="476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65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322165"/>
              </p:ext>
            </p:extLst>
          </p:nvPr>
        </p:nvGraphicFramePr>
        <p:xfrm>
          <a:off x="914400" y="685800"/>
          <a:ext cx="7361413" cy="508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5088751" progId="Word.Document.12">
                  <p:embed/>
                </p:oleObj>
              </mc:Choice>
              <mc:Fallback>
                <p:oleObj name="Document" r:id="rId3" imgW="7361413" imgH="508875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08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5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117236"/>
              </p:ext>
            </p:extLst>
          </p:nvPr>
        </p:nvGraphicFramePr>
        <p:xfrm>
          <a:off x="914400" y="685800"/>
          <a:ext cx="7361413" cy="57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570530" progId="Word.Document.12">
                  <p:embed/>
                </p:oleObj>
              </mc:Choice>
              <mc:Fallback>
                <p:oleObj name="Document" r:id="rId2" imgW="7361413" imgH="570530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70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03" y="1371599"/>
            <a:ext cx="7391793" cy="21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4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B1973D4-E6CA-4299-A2C1-F28E9E0C2A81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200444"/>
              </p:ext>
            </p:extLst>
          </p:nvPr>
        </p:nvGraphicFramePr>
        <p:xfrm>
          <a:off x="914400" y="685800"/>
          <a:ext cx="7361413" cy="48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484968" progId="Word.Document.12">
                  <p:embed/>
                </p:oleObj>
              </mc:Choice>
              <mc:Fallback>
                <p:oleObj name="Document" r:id="rId2" imgW="7361413" imgH="484968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484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47395"/>
            <a:ext cx="6858000" cy="233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9428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114</TotalTime>
  <Words>940</Words>
  <Application>Microsoft Office PowerPoint</Application>
  <PresentationFormat>On-screen Show (4:3)</PresentationFormat>
  <Paragraphs>202</Paragraphs>
  <Slides>39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 Narrow</vt:lpstr>
      <vt:lpstr>Times New Roman</vt:lpstr>
      <vt:lpstr>Master slides</vt:lpstr>
      <vt:lpstr>Document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Pham, Sarah</cp:lastModifiedBy>
  <cp:revision>15</cp:revision>
  <dcterms:created xsi:type="dcterms:W3CDTF">2012-04-09T23:05:27Z</dcterms:created>
  <dcterms:modified xsi:type="dcterms:W3CDTF">2022-10-13T23:07:29Z</dcterms:modified>
</cp:coreProperties>
</file>